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3">
  <p:sldMasterIdLst>
    <p:sldMasterId id="2147483648" r:id="rId1"/>
  </p:sldMasterIdLst>
  <p:notesMasterIdLst>
    <p:notesMasterId r:id="rId5"/>
  </p:notesMasterIdLst>
  <p:handoutMasterIdLst>
    <p:handoutMasterId r:id="rId122"/>
  </p:handoutMasterIdLst>
  <p:sldIdLst>
    <p:sldId id="720" r:id="rId3"/>
    <p:sldId id="669" r:id="rId4"/>
    <p:sldId id="837" r:id="rId6"/>
    <p:sldId id="263" r:id="rId7"/>
    <p:sldId id="428" r:id="rId8"/>
    <p:sldId id="711" r:id="rId9"/>
    <p:sldId id="523" r:id="rId10"/>
    <p:sldId id="691" r:id="rId11"/>
    <p:sldId id="692" r:id="rId12"/>
    <p:sldId id="425" r:id="rId13"/>
    <p:sldId id="424" r:id="rId14"/>
    <p:sldId id="677" r:id="rId15"/>
    <p:sldId id="693" r:id="rId16"/>
    <p:sldId id="266" r:id="rId17"/>
    <p:sldId id="524" r:id="rId18"/>
    <p:sldId id="584" r:id="rId19"/>
    <p:sldId id="274" r:id="rId20"/>
    <p:sldId id="334" r:id="rId21"/>
    <p:sldId id="585" r:id="rId22"/>
    <p:sldId id="335" r:id="rId23"/>
    <p:sldId id="586" r:id="rId24"/>
    <p:sldId id="545" r:id="rId25"/>
    <p:sldId id="587" r:id="rId26"/>
    <p:sldId id="589" r:id="rId27"/>
    <p:sldId id="588" r:id="rId28"/>
    <p:sldId id="336" r:id="rId29"/>
    <p:sldId id="590" r:id="rId30"/>
    <p:sldId id="694" r:id="rId31"/>
    <p:sldId id="338" r:id="rId32"/>
    <p:sldId id="337" r:id="rId33"/>
    <p:sldId id="547" r:id="rId34"/>
    <p:sldId id="592" r:id="rId35"/>
    <p:sldId id="684" r:id="rId36"/>
    <p:sldId id="339" r:id="rId37"/>
    <p:sldId id="595" r:id="rId38"/>
    <p:sldId id="596" r:id="rId39"/>
    <p:sldId id="340" r:id="rId40"/>
    <p:sldId id="597" r:id="rId41"/>
    <p:sldId id="667" r:id="rId42"/>
    <p:sldId id="598" r:id="rId43"/>
    <p:sldId id="682" r:id="rId44"/>
    <p:sldId id="341" r:id="rId45"/>
    <p:sldId id="599" r:id="rId46"/>
    <p:sldId id="668" r:id="rId47"/>
    <p:sldId id="683" r:id="rId48"/>
    <p:sldId id="600" r:id="rId49"/>
    <p:sldId id="698" r:id="rId50"/>
    <p:sldId id="705" r:id="rId51"/>
    <p:sldId id="603" r:id="rId52"/>
    <p:sldId id="605" r:id="rId53"/>
    <p:sldId id="604" r:id="rId54"/>
    <p:sldId id="671" r:id="rId55"/>
    <p:sldId id="707" r:id="rId56"/>
    <p:sldId id="708" r:id="rId57"/>
    <p:sldId id="709" r:id="rId58"/>
    <p:sldId id="699" r:id="rId59"/>
    <p:sldId id="700" r:id="rId60"/>
    <p:sldId id="713" r:id="rId61"/>
    <p:sldId id="342" r:id="rId62"/>
    <p:sldId id="608" r:id="rId63"/>
    <p:sldId id="695" r:id="rId64"/>
    <p:sldId id="607" r:id="rId65"/>
    <p:sldId id="609" r:id="rId66"/>
    <p:sldId id="610" r:id="rId67"/>
    <p:sldId id="712" r:id="rId68"/>
    <p:sldId id="611" r:id="rId69"/>
    <p:sldId id="672" r:id="rId70"/>
    <p:sldId id="591" r:id="rId71"/>
    <p:sldId id="696" r:id="rId72"/>
    <p:sldId id="614" r:id="rId73"/>
    <p:sldId id="525" r:id="rId74"/>
    <p:sldId id="615" r:id="rId75"/>
    <p:sldId id="616" r:id="rId76"/>
    <p:sldId id="343" r:id="rId77"/>
    <p:sldId id="527" r:id="rId78"/>
    <p:sldId id="617" r:id="rId79"/>
    <p:sldId id="344" r:id="rId80"/>
    <p:sldId id="346" r:id="rId81"/>
    <p:sldId id="618" r:id="rId82"/>
    <p:sldId id="673" r:id="rId83"/>
    <p:sldId id="619" r:id="rId84"/>
    <p:sldId id="674" r:id="rId85"/>
    <p:sldId id="675" r:id="rId86"/>
    <p:sldId id="623" r:id="rId87"/>
    <p:sldId id="433" r:id="rId88"/>
    <p:sldId id="559" r:id="rId89"/>
    <p:sldId id="690" r:id="rId90"/>
    <p:sldId id="719" r:id="rId91"/>
    <p:sldId id="563" r:id="rId92"/>
    <p:sldId id="714" r:id="rId93"/>
    <p:sldId id="565" r:id="rId94"/>
    <p:sldId id="564" r:id="rId95"/>
    <p:sldId id="348" r:id="rId96"/>
    <p:sldId id="676" r:id="rId97"/>
    <p:sldId id="349" r:id="rId98"/>
    <p:sldId id="625" r:id="rId99"/>
    <p:sldId id="717" r:id="rId100"/>
    <p:sldId id="716" r:id="rId101"/>
    <p:sldId id="350" r:id="rId102"/>
    <p:sldId id="718" r:id="rId103"/>
    <p:sldId id="352" r:id="rId104"/>
    <p:sldId id="627" r:id="rId105"/>
    <p:sldId id="355" r:id="rId106"/>
    <p:sldId id="567" r:id="rId107"/>
    <p:sldId id="568" r:id="rId108"/>
    <p:sldId id="628" r:id="rId109"/>
    <p:sldId id="569" r:id="rId110"/>
    <p:sldId id="686" r:id="rId111"/>
    <p:sldId id="571" r:id="rId112"/>
    <p:sldId id="572" r:id="rId113"/>
    <p:sldId id="574" r:id="rId114"/>
    <p:sldId id="575" r:id="rId115"/>
    <p:sldId id="687" r:id="rId116"/>
    <p:sldId id="357" r:id="rId117"/>
    <p:sldId id="359" r:id="rId118"/>
    <p:sldId id="629" r:id="rId119"/>
    <p:sldId id="630" r:id="rId120"/>
    <p:sldId id="436" r:id="rId121"/>
  </p:sldIdLst>
  <p:sldSz cx="9144000" cy="6858000" type="screen4x3"/>
  <p:notesSz cx="6858000" cy="9872980"/>
  <p:defaultTextStyle>
    <a:defPPr>
      <a:defRPr lang="zh-CN"/>
    </a:defPPr>
    <a:lvl1pPr marL="0" lvl="0"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1pPr>
    <a:lvl2pPr marL="457200" lvl="1"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3pPr>
    <a:lvl4pPr marL="1371600" lvl="3"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ahoma" panose="020B0604030504040204" pitchFamily="34" charset="0"/>
        <a:ea typeface="楷体_GB2312"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9900"/>
    <a:srgbClr val="FFCCFF"/>
    <a:srgbClr val="FFCCCC"/>
    <a:srgbClr val="FF9999"/>
    <a:srgbClr val="B2B2B2"/>
    <a:srgbClr val="FFFF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17"/>
    <p:restoredTop sz="94660"/>
  </p:normalViewPr>
  <p:slideViewPr>
    <p:cSldViewPr showGuides="1">
      <p:cViewPr>
        <p:scale>
          <a:sx n="66" d="100"/>
          <a:sy n="66" d="100"/>
        </p:scale>
        <p:origin x="-1264" y="-104"/>
      </p:cViewPr>
      <p:guideLst>
        <p:guide orient="horz" pos="2165"/>
        <p:guide pos="282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48834" name="Rectangle 2"/>
          <p:cNvSpPr>
            <a:spLocks noGrp="1" noChangeArrowheads="1"/>
          </p:cNvSpPr>
          <p:nvPr>
            <p:ph type="hdr" sz="quarter"/>
          </p:nvPr>
        </p:nvSpPr>
        <p:spPr bwMode="auto">
          <a:xfrm>
            <a:off x="0" y="0"/>
            <a:ext cx="2971800" cy="493713"/>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ea typeface="华文隶书" pitchFamily="2" charset="-122"/>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华文隶书" pitchFamily="2" charset="-122"/>
              <a:cs typeface="+mn-cs"/>
            </a:endParaRPr>
          </a:p>
        </p:txBody>
      </p:sp>
      <p:sp>
        <p:nvSpPr>
          <p:cNvPr id="248835" name="Rectangle 3"/>
          <p:cNvSpPr>
            <a:spLocks noGrp="1" noChangeArrowheads="1"/>
          </p:cNvSpPr>
          <p:nvPr>
            <p:ph type="dt" sz="quarter" idx="1"/>
          </p:nvPr>
        </p:nvSpPr>
        <p:spPr bwMode="auto">
          <a:xfrm>
            <a:off x="3886200" y="0"/>
            <a:ext cx="29718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ea typeface="华文隶书" pitchFamily="2" charset="-122"/>
              </a:defRPr>
            </a:lvl1pPr>
          </a:lstStyle>
          <a:p>
            <a:pPr marL="0" marR="0" lvl="0" indent="0" algn="r"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华文隶书" pitchFamily="2" charset="-122"/>
              <a:cs typeface="+mn-cs"/>
            </a:endParaRPr>
          </a:p>
        </p:txBody>
      </p:sp>
      <p:sp>
        <p:nvSpPr>
          <p:cNvPr id="248836" name="Rectangle 4"/>
          <p:cNvSpPr>
            <a:spLocks noGrp="1" noChangeArrowheads="1"/>
          </p:cNvSpPr>
          <p:nvPr>
            <p:ph type="ftr" sz="quarter" idx="2"/>
          </p:nvPr>
        </p:nvSpPr>
        <p:spPr bwMode="auto">
          <a:xfrm>
            <a:off x="0" y="9378950"/>
            <a:ext cx="2971800" cy="493713"/>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ea typeface="华文隶书" pitchFamily="2" charset="-122"/>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华文隶书" pitchFamily="2" charset="-122"/>
              <a:cs typeface="+mn-cs"/>
            </a:endParaRPr>
          </a:p>
        </p:txBody>
      </p:sp>
      <p:sp>
        <p:nvSpPr>
          <p:cNvPr id="248837" name="Rectangle 5"/>
          <p:cNvSpPr>
            <a:spLocks noGrp="1" noChangeArrowheads="1"/>
          </p:cNvSpPr>
          <p:nvPr>
            <p:ph type="sldNum" sz="quarter" idx="3"/>
          </p:nvPr>
        </p:nvSpPr>
        <p:spPr bwMode="auto">
          <a:xfrm>
            <a:off x="3886200" y="9378950"/>
            <a:ext cx="2971800" cy="49371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华文隶书" pitchFamily="2" charset="-122"/>
                <a:cs typeface="+mn-ea"/>
              </a:rPr>
            </a:fld>
            <a:endParaRPr lang="en-US" altLang="zh-CN" sz="1200" strike="noStrike" noProof="1" dirty="0">
              <a:latin typeface="Times New Roman" panose="02020603050405020304" pitchFamily="18" charset="0"/>
              <a:ea typeface="华文隶书" pitchFamily="2"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1102 322,'15'11,"-8"-11,-3 0,-1 0,1 1,-1-1,1 0,-1 0,0 0,1 0,1 0,1 0,-1 1,-1-1,1 0,-1 1,0-1,-1 0,0 2,1-2,1 0,-2 0,0 1,1-1,1 0,-1 0,-1 0,1 0,1 0,0 0,-1 0,1-1,-1 0,-1-1,0 2,1-1,1-2,-1 1,0-1,-1 1,0-1,-2 0,0 0,-1-1,0 1,0 0,0 0,-5-3,2 5,-2 0,0-2,-2 1,4 0,0 1,-1 0,0-2,0 2,1 0,0 0,0 0,0 1,0 0,0 0,-2-1,-1 1,1 0,-1 0,3 0,0 0,-2 0,1 0,1 0,-1 0,0 0,-1 2,1-2,-1 1,2-1,0 1,0-1,0 0,0 1,0-1,0 1,0 0,-3 1,1 1,1-3,1 3,-2-1,2-1,0 2,1 1,1-1,0 2,1-2,0 2,0-1,0-1,0 1,3 1,0-5,3 3,-3-3,1 1,-1-1,0 0,0 0,1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68 844,'5'0,"1"0,-1 0,1 0,-2 0,2 0,2 0,-3 0,1 0,-3 0,2 0,-1 0,2 0,2 0,-4 0,2 0,0 0,2 0,-5 0,2 0,-1 0,0 0,-1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367 856,'4'0,"7"0,-8 0,2 0,-1 0,0 0,0 0,-1 0,2 0,2 0,-2 0,1 0,0 0,2 0,-3 0,1 0,-3 0,1 0,1 0,-1 0,1 0,-2 0,4 0,0 0,-4 0,1 0,0 0,-1 0,1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51 920,'4'0,"2"0,-1 0,-1 0,-1 0,1 0,-1 0,0 0,0 0,3 0,-1 0,2 0,-2 0,2 0,2 0,-5 0,-1 0,1 0,-1 0,1 0,3 0,-3 0,-1 0,1 0,-1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142 987,'5'1,"-2"0,0-1,1 1,1-1,0 1,-1-1,0 1,1 0,0 1,-1-2,0 1,0 0,0-1,0 0,1 0,-1 0,-1 0,7 1,0-1,-4 0,2 0,0 0,4 0,0 0,-4 0,3 0,-1 0,0-2,2 1,3-1,-1 0,-2-1,-1 2,1-2,4 1,0-1,1 0,-5-1,0 1,-6 2,-1 0,0 0,0 1,-2-1,0 1,0 0,0 0,1 0,1 0,-2 0,1 0,-1 0,0 0,0 0,3 0,-1 0,-2 0,0 1,1-1,0 1,-1 0,0 0,0 1,0-1,0 2,0-1,0 1,0-2,2 0,-2 0,0-1,0 0,0 1,2-1,0 0,-1 1,1-1,-2 0,0 1</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1109 745,'3'0,"1"0,1 0,2 0,-2-2,3 1,-3 1,-2 0,2-1,-2 1,0-1,2 0,-2 0,1 1,-1 0,4 0,-3 0,4 0,-5 0,3 0,-2 0,1 0,4 0,1 0,-5 0,-2 0,3 0,-3 0,5 0,-2 0,-3 0,2 0,-2 0,1 0,-1 0,1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781 635,'1'4,"0"-1,1 1,1-1,-1 0,2-2,-3-4,-1-1,0 1,0 0,0 0,-1 0,-2 0,-1 2,1 2,2 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788 664,'-1'-3</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796 656,'-1'4,"0"-1,0 0,1 0,-1 0,0 0,1 1,-1 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784 693,'3'0,"0"0,0 0,-1 4,-5-1,0-1,-3 1,1-1,0 0,8-1,0-1,0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777 729,'3'-2,"0"2,0 0,-4 3,-2-3,2 3,-2-2,6 1,0-1,0 0,-1 2,-7-1,2 0,-2-1,0 0,2-1,-1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781 391,'1'4,"-1"0,0 1,0-1,0-1,0 0,0 0,0 0,1 0,1 0,1-2,3 2,-3 0,0-2,0 2,0-1,1-2,1 0,1 0,-2 0,-1 0,1 0,-1 0,0 0,1 0,10 0,-11 0,1 0,0 0,0-2,-1 1,0-1,0 1,0 0,1-2,-1 0,0 0,-1 0,-1 0,-1 0,0 0,-4 1,0 2,-1-2,-7 1,5 0,-3 1,6-2,-1 2,-2 0,1 0,3 0,-1 0,-1 0,2 0,0 0,-3 0,1 1,2 1,0-1,-1 0,0-1,-4 1,1 0,1 1,3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769 906,'0'3,"0"0,-2 1,1-1</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768 909,'6'6,"-5"-2,-1-1,1 2,0-1,-4-2,3-8,1 3,1-1,-1 0,0 0,-1 1,2-1,-1 1,0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875 727,'-7'0,"0"0,2 3,-1 0,1-1,-2 1,2-2,2 1,12-1,5 1,0-1,3 1,-7-2,4 1,-10-1,2 0,-3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899 681,'-3'6,"0"-1,1-1,0-1,0 2,1-1,0-1,0 0,0 0,-1 1,1-1,-1 0,2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873 717,'3'4,"-3"1,1-2,-1 2,1 0,2-5,0-2,0 0,4 0,-2-1,-2 1,0 1,2-2,-3 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377 922,'3'0,"2"0,1 0,-2 0,1 0,-2 0,0 0,0 0,0 0,2 0,-2 0,0 0,2 0,1 0,-2 0,-1 0,3 0,-3 0,1 0,0 0,-1 0,2 0,1 0,-2 0,2 0,1 0,-3 0,1 1,1-1,-2 0,0 1,0-1,-1 0,0 0,2 0,-2 0,5 0,-2 0,4 0,-4 0,4 0,-2 0,-1 0,1 0,-4 0,2 0,-3 0,2 0,0 0,-1 0,0 0,-1 0,1 0,-1 0,0 0,0 0,0 0,1 0,-1 0,1 0,-1 0,1 0,10 0,-4 0,-2 3,1-2,-2 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319 399,'7'0,"-1"0,-3 0,3-2,-1 2,-1 0,1 0,-1-1,1 1,-2-1,1 1,0 0,0 0,1-1,-1 1,1 0,1 0,0 0,0 0,-1 0,1 0,0 0,0 0,-2 0,2 0,1 0,-1 0,0 0,2 0,0 0,-2 0,1 0,1 0,2 0,0 0,-2 0,2 0,-1 0,-1 0,0 0,-2 0,2 0,-2 0,3 2,-3-2,-2 0,6 0,-4 1,4-1,-4 0,5 0,-3 0,-2 0,4 0,-6 0,0 0,-1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350 449,'4'0,"0"0,-1 0,1 0,0 0,-1 0,2 0,-2 0,0 0,1-1,-1 1,3 0,-2 0,1 0,-1 0,1 0,-1 0,-1-1,1 1,0 0,1 0,-1 0,1 0,1 0,0 0,-2 0,4 0,0 0,0 0,-2 0,2 0,-1 0,-1-1,0 1,-2 0,2 0,-3 0,1-2,4 2,-1 0,-1 0,4 0,-4 0,4 0,-4 0,-1 0,2 0,0 0,-1 0,-3 0,3 0,2 0,8 1,-3 1,5-1,-4 1,-2-1,0 1,-5-1,-1 1,-1-1,-2-1,0 0,3 0,-3 0,0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372 522,'3'0,"1"-1,3 1,-3-1,4 1,-1 0,1 0,-2 0,0-1,-1 1,3 0,-2 0,4 0,-2 0,0 0,6 0,-4 0,4 0,-4 0,2 0,-6 0,1 0,1 0,-4 0,0 0,-1 0,1 0,-1 0,5 0,-3 0,1 1,6-1,-6 1,6-1,1 2,-10-2,6 1,-2-1,-1 0,-3 0,3 0,-1 1,-2-1,6 0,-4 2,7-2,-2 1,2 1,-3-2,-6 0,1 0,-1 0,2 0,-1 0,1 1,0-1,2 0,0 1,-1-1,-2 1,1-1,-2 0,0 0,0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 88,'2'4,"0"0,1 0,-3-1,2 1,1 2,-2-2,0 1,2 4,-2-5,2 3,-2-4,0 2,1-1,0 0,1-1,2-2,5-1,-5 0,10-7,3-1,-11 4,15-7,-2-2,-11 7,11-9,-3 3,-10 7,8-7,-2 1,-3 1,-7 8,4-5,0 2,-5 2,2 1,0-1,-1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1049 401,'-3'2,"2"1,-2-1,0-1,0 1,-2 0,2 1,0-2,0 0,0 1,-1 1,2 0,0 0,1 2,0-2,1 1,0-1,2 0,5-1,-4-2,2 0,-1 0,1 0,-2 0,2 0,-2 0,0-2,2 1,1-1,-2 1,-1 1,2-1,-2 1,0 0,3 0,-2 0,-1 0,2 0,-1 0,0-3,-1 1,-1-1,-1 0,0 0,0 0,2 0,-3-1,0 1,-10 1,2 2,-2 0,-3-1,7 1,0 0,2 0,1 0,-4 0,4 0,0 0,-2 0,2 0,0 1,-1 1,0-1,1 0,0 0,0-1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1347 408,'-5'0,"2"0,-1 3,1 1,-1-1,2 2,0-2,1 1,-1-1,2 0,0 0,0 0,4-2,2 0,-1-1,-2 0,2 0,-2 0,1 0,0 0,-1 0,0-2,0 0,0-1,0 0,0 0,-2 0,2 1,0-1,-2 0,0 0,0 0,-1 0,1 0,-1-1,-3 1,0 2,-1 1,-4 0,3 0,-1 0,3 0,-2 0,1 1,0 1,1 0,0 0,-2 1,4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1098 552,'3'-1,"6"3,-1 0,-1-1,-2 0,-2 0,0-1,1 1,1 0,-2 0,0-1,1 0,0 0,0 0,-1 0,0 0,2 1,0-1,-2 0,1 0,0 0,-1 0,2 0,-1 0,-1 0,1 0,-1 0,1 0,-1 0,0 0,0 0,1 0,-1 0,2 0,-2 0,0 0,0 0,0 0,1-1,1-1,-1 1,-1-1,0 0,-2-1,2 0,-2 0,-1 0,0 0,0-2,-10-2,6 5,0 1,0 1,1-1,0 1,-2-1,1 0,-1 0,2 1,0-1,-2 1,2 0,0 0,-1 0,0 0,0 0,-1 0,-1 0,3 0,-3 0,0 0,1 0,2 0,-1 0,-1 0,2 0,-2 0,1 0,1 0,0 0,-1 0,0 0,1 0,0 0,-1 0,1 0,-1 2,-1-1,0 0,1 1,1 2,0-2,2 1,1 0,-1 1,1-1,0 0,0 1,1-1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1106 339,'3'0,"1"0,2-1,1 1,-1 0,-2 0,4 0,-2 0,2 0,-2 0,1-1,-1 1,-1 0,-2-1,0 1,0 0,6 0,5 0,17 0,-27 0,1 0,-1 0,-1 0,1 0,-1 0,1 0,-1 0,0 0,1 0,-1 0,0-1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213 662,'5'-2,"-2"2,1-1,-1 1,1 0,-1 0,0 0,0 0,0 0,0 0,2 0,-1 0,0 0,-1 0,0 0,0 0,1 0,0 0,-1 0,1 0,-1 0,0 0,1 0,-1 0,3 0,-2 0,2 0,-2 2,1-2,-1 0,-1 0,0 0,3 0,-2 0,1 0,-2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212 794,'5'0,"3"0,0 0,-1 2,-3-2,0 0,-1 0,0 0,2 0,-2 0,4 0,-1 0,0 0,-3 0,0 0,1 0,0 0,1 0,-1 0,-1 0,3 0,-3 0,0 0,1 0,3 0,-4 0,1 0,-1 0,1 1,-1-1,1 1,-1-1,0 0,0 0,1 0,-1 0,0 0,1 0,0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04-07T11:34:18"/>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503 792,'5'0,"0"0,-2 0,5 0,-4 0,2 0,-1 0,1 0,2 0,-2 0,2 0,-2 0,0 0,1-2,-4 2,0 0,3 0,-2 0,2 0,0 0,3-1,-5 1,7-2,-8 2,1-1,-1 0,0 1,0-1,0 0,1 1,-1 0,1 0,-1 0,0-1,1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290" name="Rectangle 2"/>
          <p:cNvSpPr>
            <a:spLocks noGrp="1" noChangeArrowheads="1"/>
          </p:cNvSpPr>
          <p:nvPr>
            <p:ph type="hdr" sz="quarter"/>
          </p:nvPr>
        </p:nvSpPr>
        <p:spPr bwMode="auto">
          <a:xfrm>
            <a:off x="0" y="0"/>
            <a:ext cx="2971800" cy="493713"/>
          </a:xfrm>
          <a:prstGeom prst="rect">
            <a:avLst/>
          </a:prstGeom>
          <a:noFill/>
          <a:ln w="9525">
            <a:noFill/>
            <a:miter lim="800000"/>
          </a:ln>
          <a:effectLst/>
        </p:spPr>
        <p:txBody>
          <a:bodyPr vert="horz" wrap="square" lIns="91440" tIns="45720" rIns="91440" bIns="45720" numCol="1" anchor="t" anchorCtr="0" compatLnSpc="1"/>
          <a:lstStyle>
            <a:lvl1pPr>
              <a:defRPr sz="1200">
                <a:latin typeface="Times New Roman" panose="02020603050405020304" pitchFamily="18" charset="0"/>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1" name="Rectangle 3"/>
          <p:cNvSpPr>
            <a:spLocks noGrp="1" noChangeArrowheads="1"/>
          </p:cNvSpPr>
          <p:nvPr>
            <p:ph type="dt" idx="1"/>
          </p:nvPr>
        </p:nvSpPr>
        <p:spPr bwMode="auto">
          <a:xfrm>
            <a:off x="3886200" y="0"/>
            <a:ext cx="2971800" cy="493713"/>
          </a:xfrm>
          <a:prstGeom prst="rect">
            <a:avLst/>
          </a:prstGeom>
          <a:noFill/>
          <a:ln w="9525">
            <a:noFill/>
            <a:miter lim="800000"/>
          </a:ln>
          <a:effectLst/>
        </p:spPr>
        <p:txBody>
          <a:bodyPr vert="horz" wrap="square" lIns="91440" tIns="45720" rIns="91440" bIns="45720" numCol="1" anchor="t" anchorCtr="0" compatLnSpc="1"/>
          <a:lstStyle>
            <a:lvl1pPr algn="r">
              <a:defRPr sz="1200">
                <a:latin typeface="Times New Roman" panose="02020603050405020304" pitchFamily="18" charset="0"/>
              </a:defRPr>
            </a:lvl1pPr>
          </a:lstStyle>
          <a:p>
            <a:pPr marL="0" marR="0" lvl="0" indent="0" algn="r"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4"/>
          <p:cNvSpPr>
            <a:spLocks noTextEdit="1"/>
          </p:cNvSpPr>
          <p:nvPr>
            <p:ph type="sldImg"/>
          </p:nvPr>
        </p:nvSpPr>
        <p:spPr>
          <a:xfrm>
            <a:off x="962025" y="739775"/>
            <a:ext cx="4938713" cy="3703638"/>
          </a:xfrm>
          <a:prstGeom prst="rect">
            <a:avLst/>
          </a:prstGeom>
          <a:noFill/>
          <a:ln w="9525" cap="flat" cmpd="sng">
            <a:solidFill>
              <a:srgbClr val="000000"/>
            </a:solidFill>
            <a:prstDash val="solid"/>
            <a:miter/>
            <a:headEnd type="none" w="med" len="med"/>
            <a:tailEnd type="none" w="med" len="med"/>
          </a:ln>
        </p:spPr>
      </p:sp>
      <p:sp>
        <p:nvSpPr>
          <p:cNvPr id="12293" name="Rectangle 5"/>
          <p:cNvSpPr>
            <a:spLocks noGrp="1" noChangeArrowheads="1"/>
          </p:cNvSpPr>
          <p:nvPr>
            <p:ph type="body" sz="quarter" idx="3"/>
          </p:nvPr>
        </p:nvSpPr>
        <p:spPr bwMode="auto">
          <a:xfrm>
            <a:off x="914400" y="4689475"/>
            <a:ext cx="5029200" cy="444341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4" name="Rectangle 6"/>
          <p:cNvSpPr>
            <a:spLocks noGrp="1" noChangeArrowheads="1"/>
          </p:cNvSpPr>
          <p:nvPr>
            <p:ph type="ftr" sz="quarter" idx="4"/>
          </p:nvPr>
        </p:nvSpPr>
        <p:spPr bwMode="auto">
          <a:xfrm>
            <a:off x="0" y="9378950"/>
            <a:ext cx="2971800" cy="493713"/>
          </a:xfrm>
          <a:prstGeom prst="rect">
            <a:avLst/>
          </a:prstGeom>
          <a:noFill/>
          <a:ln w="9525">
            <a:noFill/>
            <a:miter lim="800000"/>
          </a:ln>
          <a:effectLst/>
        </p:spPr>
        <p:txBody>
          <a:bodyPr vert="horz" wrap="square" lIns="91440" tIns="45720" rIns="91440" bIns="45720" numCol="1" anchor="b" anchorCtr="0" compatLnSpc="1"/>
          <a:lstStyle>
            <a:lvl1pPr>
              <a:defRPr sz="1200">
                <a:latin typeface="Times New Roman" panose="02020603050405020304" pitchFamily="18" charset="0"/>
              </a:defRPr>
            </a:lvl1pPr>
          </a:lstStyle>
          <a:p>
            <a:pPr marL="0" marR="0" lvl="0" indent="0" algn="l" defTabSz="914400" rtl="0" eaLnBrk="1" fontAlgn="base" latinLnBrk="0" hangingPunct="1">
              <a:spcBef>
                <a:spcPct val="0"/>
              </a:spcBef>
              <a:spcAft>
                <a:spcPct val="0"/>
              </a:spcAft>
              <a:buClrTx/>
              <a:buSzTx/>
              <a:buFontTx/>
              <a:buNone/>
              <a:defRPr/>
            </a:pPr>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5" name="Rectangle 7"/>
          <p:cNvSpPr>
            <a:spLocks noGrp="1" noChangeArrowheads="1"/>
          </p:cNvSpPr>
          <p:nvPr>
            <p:ph type="sldNum" sz="quarter" idx="5"/>
          </p:nvPr>
        </p:nvSpPr>
        <p:spPr bwMode="auto">
          <a:xfrm>
            <a:off x="3886200" y="9378950"/>
            <a:ext cx="2971800" cy="493713"/>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ea"/>
              </a:rPr>
            </a:fld>
            <a:endParaRPr lang="en-US" altLang="zh-CN" sz="1200"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170" name="Rectangle 2"/>
          <p:cNvSpPr>
            <a:spLocks noTextEdit="1"/>
          </p:cNvSpPr>
          <p:nvPr>
            <p:ph type="sldImg"/>
          </p:nvPr>
        </p:nvSpPr>
        <p:spPr>
          <a:ln/>
        </p:spPr>
      </p:sp>
      <p:sp>
        <p:nvSpPr>
          <p:cNvPr id="717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602" name="Rectangle 2"/>
          <p:cNvSpPr>
            <a:spLocks noTextEdit="1"/>
          </p:cNvSpPr>
          <p:nvPr>
            <p:ph type="sldImg"/>
          </p:nvPr>
        </p:nvSpPr>
        <p:spPr>
          <a:ln/>
        </p:spPr>
      </p:sp>
      <p:sp>
        <p:nvSpPr>
          <p:cNvPr id="2560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09922" name="Rectangle 2"/>
          <p:cNvSpPr>
            <a:spLocks noTextEdit="1"/>
          </p:cNvSpPr>
          <p:nvPr>
            <p:ph type="sldImg"/>
          </p:nvPr>
        </p:nvSpPr>
        <p:spPr>
          <a:ln/>
        </p:spPr>
      </p:sp>
      <p:sp>
        <p:nvSpPr>
          <p:cNvPr id="20992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11970" name="Rectangle 2"/>
          <p:cNvSpPr>
            <a:spLocks noTextEdit="1"/>
          </p:cNvSpPr>
          <p:nvPr>
            <p:ph type="sldImg"/>
          </p:nvPr>
        </p:nvSpPr>
        <p:spPr>
          <a:ln/>
        </p:spPr>
      </p:sp>
      <p:sp>
        <p:nvSpPr>
          <p:cNvPr id="21197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14018" name="Rectangle 2"/>
          <p:cNvSpPr>
            <a:spLocks noTextEdit="1"/>
          </p:cNvSpPr>
          <p:nvPr>
            <p:ph type="sldImg"/>
          </p:nvPr>
        </p:nvSpPr>
        <p:spPr>
          <a:ln/>
        </p:spPr>
      </p:sp>
      <p:sp>
        <p:nvSpPr>
          <p:cNvPr id="21401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16066" name="Rectangle 2"/>
          <p:cNvSpPr>
            <a:spLocks noTextEdit="1"/>
          </p:cNvSpPr>
          <p:nvPr>
            <p:ph type="sldImg"/>
          </p:nvPr>
        </p:nvSpPr>
        <p:spPr>
          <a:ln/>
        </p:spPr>
      </p:sp>
      <p:sp>
        <p:nvSpPr>
          <p:cNvPr id="21606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18114" name="Rectangle 2"/>
          <p:cNvSpPr>
            <a:spLocks noTextEdit="1"/>
          </p:cNvSpPr>
          <p:nvPr>
            <p:ph type="sldImg"/>
          </p:nvPr>
        </p:nvSpPr>
        <p:spPr>
          <a:ln/>
        </p:spPr>
      </p:sp>
      <p:sp>
        <p:nvSpPr>
          <p:cNvPr id="2181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20162" name="Rectangle 2"/>
          <p:cNvSpPr>
            <a:spLocks noTextEdit="1"/>
          </p:cNvSpPr>
          <p:nvPr>
            <p:ph type="sldImg"/>
          </p:nvPr>
        </p:nvSpPr>
        <p:spPr>
          <a:ln/>
        </p:spPr>
      </p:sp>
      <p:sp>
        <p:nvSpPr>
          <p:cNvPr id="22016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22210" name="Rectangle 2"/>
          <p:cNvSpPr>
            <a:spLocks noTextEdit="1"/>
          </p:cNvSpPr>
          <p:nvPr>
            <p:ph type="sldImg"/>
          </p:nvPr>
        </p:nvSpPr>
        <p:spPr>
          <a:ln/>
        </p:spPr>
      </p:sp>
      <p:sp>
        <p:nvSpPr>
          <p:cNvPr id="22221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42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24258" name="Rectangle 2"/>
          <p:cNvSpPr>
            <a:spLocks noTextEdit="1"/>
          </p:cNvSpPr>
          <p:nvPr>
            <p:ph type="sldImg"/>
          </p:nvPr>
        </p:nvSpPr>
        <p:spPr>
          <a:ln/>
        </p:spPr>
      </p:sp>
      <p:sp>
        <p:nvSpPr>
          <p:cNvPr id="22425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63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26306" name="Rectangle 2"/>
          <p:cNvSpPr>
            <a:spLocks noTextEdit="1"/>
          </p:cNvSpPr>
          <p:nvPr>
            <p:ph type="sldImg"/>
          </p:nvPr>
        </p:nvSpPr>
        <p:spPr>
          <a:ln/>
        </p:spPr>
      </p:sp>
      <p:sp>
        <p:nvSpPr>
          <p:cNvPr id="22630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83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28354" name="Rectangle 2"/>
          <p:cNvSpPr>
            <a:spLocks noTextEdit="1"/>
          </p:cNvSpPr>
          <p:nvPr>
            <p:ph type="sldImg"/>
          </p:nvPr>
        </p:nvSpPr>
        <p:spPr>
          <a:ln/>
        </p:spPr>
      </p:sp>
      <p:sp>
        <p:nvSpPr>
          <p:cNvPr id="22835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650" name="Rectangle 2"/>
          <p:cNvSpPr>
            <a:spLocks noTextEdit="1"/>
          </p:cNvSpPr>
          <p:nvPr>
            <p:ph type="sldImg"/>
          </p:nvPr>
        </p:nvSpPr>
        <p:spPr>
          <a:ln/>
        </p:spPr>
      </p:sp>
      <p:sp>
        <p:nvSpPr>
          <p:cNvPr id="2765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0402" name="Rectangle 2"/>
          <p:cNvSpPr>
            <a:spLocks noTextEdit="1"/>
          </p:cNvSpPr>
          <p:nvPr>
            <p:ph type="sldImg"/>
          </p:nvPr>
        </p:nvSpPr>
        <p:spPr>
          <a:ln/>
        </p:spPr>
      </p:sp>
      <p:sp>
        <p:nvSpPr>
          <p:cNvPr id="23040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2450" name="Rectangle 2"/>
          <p:cNvSpPr>
            <a:spLocks noTextEdit="1"/>
          </p:cNvSpPr>
          <p:nvPr>
            <p:ph type="sldImg"/>
          </p:nvPr>
        </p:nvSpPr>
        <p:spPr>
          <a:ln/>
        </p:spPr>
      </p:sp>
      <p:sp>
        <p:nvSpPr>
          <p:cNvPr id="23245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4498" name="Rectangle 2"/>
          <p:cNvSpPr>
            <a:spLocks noTextEdit="1"/>
          </p:cNvSpPr>
          <p:nvPr>
            <p:ph type="sldImg"/>
          </p:nvPr>
        </p:nvSpPr>
        <p:spPr>
          <a:ln/>
        </p:spPr>
      </p:sp>
      <p:sp>
        <p:nvSpPr>
          <p:cNvPr id="23449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6546" name="Rectangle 2"/>
          <p:cNvSpPr>
            <a:spLocks noTextEdit="1"/>
          </p:cNvSpPr>
          <p:nvPr>
            <p:ph type="sldImg"/>
          </p:nvPr>
        </p:nvSpPr>
        <p:spPr>
          <a:ln/>
        </p:spPr>
      </p:sp>
      <p:sp>
        <p:nvSpPr>
          <p:cNvPr id="23654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8594" name="Rectangle 2"/>
          <p:cNvSpPr>
            <a:spLocks noTextEdit="1"/>
          </p:cNvSpPr>
          <p:nvPr>
            <p:ph type="sldImg"/>
          </p:nvPr>
        </p:nvSpPr>
        <p:spPr>
          <a:ln/>
        </p:spPr>
      </p:sp>
      <p:sp>
        <p:nvSpPr>
          <p:cNvPr id="23859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40642" name="Rectangle 2"/>
          <p:cNvSpPr>
            <a:spLocks noTextEdit="1"/>
          </p:cNvSpPr>
          <p:nvPr>
            <p:ph type="sldImg"/>
          </p:nvPr>
        </p:nvSpPr>
        <p:spPr>
          <a:ln/>
        </p:spPr>
      </p:sp>
      <p:sp>
        <p:nvSpPr>
          <p:cNvPr id="24064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8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42690" name="Rectangle 2"/>
          <p:cNvSpPr>
            <a:spLocks noTextEdit="1"/>
          </p:cNvSpPr>
          <p:nvPr>
            <p:ph type="sldImg"/>
          </p:nvPr>
        </p:nvSpPr>
        <p:spPr>
          <a:ln/>
        </p:spPr>
      </p:sp>
      <p:sp>
        <p:nvSpPr>
          <p:cNvPr id="24269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9698" name="Rectangle 2"/>
          <p:cNvSpPr>
            <a:spLocks noTextEdit="1"/>
          </p:cNvSpPr>
          <p:nvPr>
            <p:ph type="sldImg"/>
          </p:nvPr>
        </p:nvSpPr>
        <p:spPr>
          <a:ln/>
        </p:spPr>
      </p:sp>
      <p:sp>
        <p:nvSpPr>
          <p:cNvPr id="2969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746" name="Rectangle 2"/>
          <p:cNvSpPr>
            <a:spLocks noTextEdit="1"/>
          </p:cNvSpPr>
          <p:nvPr>
            <p:ph type="sldImg"/>
          </p:nvPr>
        </p:nvSpPr>
        <p:spPr>
          <a:ln/>
        </p:spPr>
      </p:sp>
      <p:sp>
        <p:nvSpPr>
          <p:cNvPr id="3174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794" name="Rectangle 2"/>
          <p:cNvSpPr>
            <a:spLocks noTextEdit="1"/>
          </p:cNvSpPr>
          <p:nvPr>
            <p:ph type="sldImg"/>
          </p:nvPr>
        </p:nvSpPr>
        <p:spPr>
          <a:ln/>
        </p:spPr>
      </p:sp>
      <p:sp>
        <p:nvSpPr>
          <p:cNvPr id="3379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5842" name="Rectangle 2"/>
          <p:cNvSpPr>
            <a:spLocks noTextEdit="1"/>
          </p:cNvSpPr>
          <p:nvPr>
            <p:ph type="sldImg"/>
          </p:nvPr>
        </p:nvSpPr>
        <p:spPr>
          <a:ln/>
        </p:spPr>
      </p:sp>
      <p:sp>
        <p:nvSpPr>
          <p:cNvPr id="3584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7890" name="Rectangle 2"/>
          <p:cNvSpPr>
            <a:spLocks noTextEdit="1"/>
          </p:cNvSpPr>
          <p:nvPr>
            <p:ph type="sldImg"/>
          </p:nvPr>
        </p:nvSpPr>
        <p:spPr>
          <a:ln/>
        </p:spPr>
      </p:sp>
      <p:sp>
        <p:nvSpPr>
          <p:cNvPr id="3789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9938" name="Rectangle 2"/>
          <p:cNvSpPr>
            <a:spLocks noTextEdit="1"/>
          </p:cNvSpPr>
          <p:nvPr>
            <p:ph type="sldImg"/>
          </p:nvPr>
        </p:nvSpPr>
        <p:spPr>
          <a:ln/>
        </p:spPr>
      </p:sp>
      <p:sp>
        <p:nvSpPr>
          <p:cNvPr id="3993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1986" name="Rectangle 2"/>
          <p:cNvSpPr>
            <a:spLocks noTextEdit="1"/>
          </p:cNvSpPr>
          <p:nvPr>
            <p:ph type="sldImg"/>
          </p:nvPr>
        </p:nvSpPr>
        <p:spPr>
          <a:ln/>
        </p:spPr>
      </p:sp>
      <p:sp>
        <p:nvSpPr>
          <p:cNvPr id="4198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4034" name="Rectangle 2"/>
          <p:cNvSpPr>
            <a:spLocks noTextEdit="1"/>
          </p:cNvSpPr>
          <p:nvPr>
            <p:ph type="sldImg"/>
          </p:nvPr>
        </p:nvSpPr>
        <p:spPr>
          <a:ln/>
        </p:spPr>
      </p:sp>
      <p:sp>
        <p:nvSpPr>
          <p:cNvPr id="4403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218" name="Rectangle 2"/>
          <p:cNvSpPr>
            <a:spLocks noTextEdit="1"/>
          </p:cNvSpPr>
          <p:nvPr>
            <p:ph type="sldImg"/>
          </p:nvPr>
        </p:nvSpPr>
        <p:spPr>
          <a:xfrm>
            <a:off x="963613" y="739775"/>
            <a:ext cx="4935537" cy="3703638"/>
          </a:xfrm>
          <a:solidFill>
            <a:srgbClr val="FFFFFF"/>
          </a:solidFill>
          <a:ln/>
        </p:spPr>
      </p:sp>
      <p:sp>
        <p:nvSpPr>
          <p:cNvPr id="9219" name="Rectangle 3"/>
          <p:cNvSpPr/>
          <p:nvPr>
            <p:ph type="body"/>
          </p:nvPr>
        </p:nvSpPr>
        <p:spPr>
          <a:solidFill>
            <a:srgbClr val="FFFFFF"/>
          </a:solidFill>
          <a:ln>
            <a:solidFill>
              <a:srgbClr val="000000"/>
            </a:solidFill>
            <a:miter/>
          </a:ln>
        </p:spPr>
        <p:txBody>
          <a:bodyPr wrap="square" lIns="86621" tIns="43311" rIns="86621" bIns="43311"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6082" name="Rectangle 2"/>
          <p:cNvSpPr>
            <a:spLocks noTextEdit="1"/>
          </p:cNvSpPr>
          <p:nvPr>
            <p:ph type="sldImg"/>
          </p:nvPr>
        </p:nvSpPr>
        <p:spPr>
          <a:ln/>
        </p:spPr>
      </p:sp>
      <p:sp>
        <p:nvSpPr>
          <p:cNvPr id="4608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8130" name="Rectangle 2"/>
          <p:cNvSpPr>
            <a:spLocks noTextEdit="1"/>
          </p:cNvSpPr>
          <p:nvPr>
            <p:ph type="sldImg"/>
          </p:nvPr>
        </p:nvSpPr>
        <p:spPr>
          <a:ln/>
        </p:spPr>
      </p:sp>
      <p:sp>
        <p:nvSpPr>
          <p:cNvPr id="4813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0178" name="Rectangle 2"/>
          <p:cNvSpPr>
            <a:spLocks noTextEdit="1"/>
          </p:cNvSpPr>
          <p:nvPr>
            <p:ph type="sldImg"/>
          </p:nvPr>
        </p:nvSpPr>
        <p:spPr>
          <a:ln/>
        </p:spPr>
      </p:sp>
      <p:sp>
        <p:nvSpPr>
          <p:cNvPr id="5017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2226" name="Rectangle 2"/>
          <p:cNvSpPr>
            <a:spLocks noTextEdit="1"/>
          </p:cNvSpPr>
          <p:nvPr>
            <p:ph type="sldImg"/>
          </p:nvPr>
        </p:nvSpPr>
        <p:spPr>
          <a:ln/>
        </p:spPr>
      </p:sp>
      <p:sp>
        <p:nvSpPr>
          <p:cNvPr id="5222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4274" name="Rectangle 2"/>
          <p:cNvSpPr>
            <a:spLocks noTextEdit="1"/>
          </p:cNvSpPr>
          <p:nvPr>
            <p:ph type="sldImg"/>
          </p:nvPr>
        </p:nvSpPr>
        <p:spPr>
          <a:ln/>
        </p:spPr>
      </p:sp>
      <p:sp>
        <p:nvSpPr>
          <p:cNvPr id="5427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6322" name="Rectangle 2"/>
          <p:cNvSpPr>
            <a:spLocks noTextEdit="1"/>
          </p:cNvSpPr>
          <p:nvPr>
            <p:ph type="sldImg"/>
          </p:nvPr>
        </p:nvSpPr>
        <p:spPr>
          <a:ln/>
        </p:spPr>
      </p:sp>
      <p:sp>
        <p:nvSpPr>
          <p:cNvPr id="5632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8370" name="Rectangle 2"/>
          <p:cNvSpPr>
            <a:spLocks noTextEdit="1"/>
          </p:cNvSpPr>
          <p:nvPr>
            <p:ph type="sldImg"/>
          </p:nvPr>
        </p:nvSpPr>
        <p:spPr>
          <a:ln/>
        </p:spPr>
      </p:sp>
      <p:sp>
        <p:nvSpPr>
          <p:cNvPr id="5837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0418" name="Rectangle 2"/>
          <p:cNvSpPr>
            <a:spLocks noTextEdit="1"/>
          </p:cNvSpPr>
          <p:nvPr>
            <p:ph type="sldImg"/>
          </p:nvPr>
        </p:nvSpPr>
        <p:spPr>
          <a:ln/>
        </p:spPr>
      </p:sp>
      <p:sp>
        <p:nvSpPr>
          <p:cNvPr id="6041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2466" name="Rectangle 2"/>
          <p:cNvSpPr>
            <a:spLocks noTextEdit="1"/>
          </p:cNvSpPr>
          <p:nvPr>
            <p:ph type="sldImg"/>
          </p:nvPr>
        </p:nvSpPr>
        <p:spPr>
          <a:ln/>
        </p:spPr>
      </p:sp>
      <p:sp>
        <p:nvSpPr>
          <p:cNvPr id="6246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4514" name="Rectangle 2"/>
          <p:cNvSpPr>
            <a:spLocks noTextEdit="1"/>
          </p:cNvSpPr>
          <p:nvPr>
            <p:ph type="sldImg"/>
          </p:nvPr>
        </p:nvSpPr>
        <p:spPr>
          <a:ln/>
        </p:spPr>
      </p:sp>
      <p:sp>
        <p:nvSpPr>
          <p:cNvPr id="645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1266" name="Rectangle 2"/>
          <p:cNvSpPr>
            <a:spLocks noTextEdit="1"/>
          </p:cNvSpPr>
          <p:nvPr>
            <p:ph type="sldImg"/>
          </p:nvPr>
        </p:nvSpPr>
        <p:spPr>
          <a:ln/>
        </p:spPr>
      </p:sp>
      <p:sp>
        <p:nvSpPr>
          <p:cNvPr id="1126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6562" name="Rectangle 2"/>
          <p:cNvSpPr>
            <a:spLocks noTextEdit="1"/>
          </p:cNvSpPr>
          <p:nvPr>
            <p:ph type="sldImg"/>
          </p:nvPr>
        </p:nvSpPr>
        <p:spPr>
          <a:ln/>
        </p:spPr>
      </p:sp>
      <p:sp>
        <p:nvSpPr>
          <p:cNvPr id="6656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8610" name="Rectangle 2"/>
          <p:cNvSpPr>
            <a:spLocks noTextEdit="1"/>
          </p:cNvSpPr>
          <p:nvPr>
            <p:ph type="sldImg"/>
          </p:nvPr>
        </p:nvSpPr>
        <p:spPr>
          <a:ln/>
        </p:spPr>
      </p:sp>
      <p:sp>
        <p:nvSpPr>
          <p:cNvPr id="6861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0658" name="Rectangle 2"/>
          <p:cNvSpPr>
            <a:spLocks noTextEdit="1"/>
          </p:cNvSpPr>
          <p:nvPr>
            <p:ph type="sldImg"/>
          </p:nvPr>
        </p:nvSpPr>
        <p:spPr>
          <a:ln/>
        </p:spPr>
      </p:sp>
      <p:sp>
        <p:nvSpPr>
          <p:cNvPr id="7065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2706" name="Rectangle 2"/>
          <p:cNvSpPr>
            <a:spLocks noTextEdit="1"/>
          </p:cNvSpPr>
          <p:nvPr>
            <p:ph type="sldImg"/>
          </p:nvPr>
        </p:nvSpPr>
        <p:spPr>
          <a:ln/>
        </p:spPr>
      </p:sp>
      <p:sp>
        <p:nvSpPr>
          <p:cNvPr id="7270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4754" name="Rectangle 2"/>
          <p:cNvSpPr>
            <a:spLocks noTextEdit="1"/>
          </p:cNvSpPr>
          <p:nvPr>
            <p:ph type="sldImg"/>
          </p:nvPr>
        </p:nvSpPr>
        <p:spPr>
          <a:ln/>
        </p:spPr>
      </p:sp>
      <p:sp>
        <p:nvSpPr>
          <p:cNvPr id="7475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6802" name="Rectangle 2"/>
          <p:cNvSpPr>
            <a:spLocks noTextEdit="1"/>
          </p:cNvSpPr>
          <p:nvPr>
            <p:ph type="sldImg"/>
          </p:nvPr>
        </p:nvSpPr>
        <p:spPr>
          <a:ln/>
        </p:spPr>
      </p:sp>
      <p:sp>
        <p:nvSpPr>
          <p:cNvPr id="7680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8850" name="Rectangle 2"/>
          <p:cNvSpPr>
            <a:spLocks noTextEdit="1"/>
          </p:cNvSpPr>
          <p:nvPr>
            <p:ph type="sldImg"/>
          </p:nvPr>
        </p:nvSpPr>
        <p:spPr>
          <a:ln/>
        </p:spPr>
      </p:sp>
      <p:sp>
        <p:nvSpPr>
          <p:cNvPr id="7885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0898" name="Rectangle 2"/>
          <p:cNvSpPr>
            <a:spLocks noTextEdit="1"/>
          </p:cNvSpPr>
          <p:nvPr>
            <p:ph type="sldImg"/>
          </p:nvPr>
        </p:nvSpPr>
        <p:spPr>
          <a:ln/>
        </p:spPr>
      </p:sp>
      <p:sp>
        <p:nvSpPr>
          <p:cNvPr id="8089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2946" name="Rectangle 2"/>
          <p:cNvSpPr>
            <a:spLocks noTextEdit="1"/>
          </p:cNvSpPr>
          <p:nvPr>
            <p:ph type="sldImg"/>
          </p:nvPr>
        </p:nvSpPr>
        <p:spPr>
          <a:ln/>
        </p:spPr>
      </p:sp>
      <p:sp>
        <p:nvSpPr>
          <p:cNvPr id="8294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4994" name="Rectangle 2"/>
          <p:cNvSpPr>
            <a:spLocks noTextEdit="1"/>
          </p:cNvSpPr>
          <p:nvPr>
            <p:ph type="sldImg"/>
          </p:nvPr>
        </p:nvSpPr>
        <p:spPr>
          <a:ln/>
        </p:spPr>
      </p:sp>
      <p:sp>
        <p:nvSpPr>
          <p:cNvPr id="8499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3314" name="Rectangle 2"/>
          <p:cNvSpPr>
            <a:spLocks noTextEdit="1"/>
          </p:cNvSpPr>
          <p:nvPr>
            <p:ph type="sldImg"/>
          </p:nvPr>
        </p:nvSpPr>
        <p:spPr>
          <a:ln/>
        </p:spPr>
      </p:sp>
      <p:sp>
        <p:nvSpPr>
          <p:cNvPr id="133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7042" name="Rectangle 2"/>
          <p:cNvSpPr>
            <a:spLocks noTextEdit="1"/>
          </p:cNvSpPr>
          <p:nvPr>
            <p:ph type="sldImg"/>
          </p:nvPr>
        </p:nvSpPr>
        <p:spPr>
          <a:ln/>
        </p:spPr>
      </p:sp>
      <p:sp>
        <p:nvSpPr>
          <p:cNvPr id="8704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9090" name="Rectangle 2"/>
          <p:cNvSpPr>
            <a:spLocks noTextEdit="1"/>
          </p:cNvSpPr>
          <p:nvPr>
            <p:ph type="sldImg"/>
          </p:nvPr>
        </p:nvSpPr>
        <p:spPr>
          <a:ln/>
        </p:spPr>
      </p:sp>
      <p:sp>
        <p:nvSpPr>
          <p:cNvPr id="8909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1138" name="Rectangle 2"/>
          <p:cNvSpPr>
            <a:spLocks noTextEdit="1"/>
          </p:cNvSpPr>
          <p:nvPr>
            <p:ph type="sldImg"/>
          </p:nvPr>
        </p:nvSpPr>
        <p:spPr>
          <a:ln/>
        </p:spPr>
      </p:sp>
      <p:sp>
        <p:nvSpPr>
          <p:cNvPr id="9113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3186" name="Rectangle 2"/>
          <p:cNvSpPr>
            <a:spLocks noTextEdit="1"/>
          </p:cNvSpPr>
          <p:nvPr>
            <p:ph type="sldImg"/>
          </p:nvPr>
        </p:nvSpPr>
        <p:spPr>
          <a:ln/>
        </p:spPr>
      </p:sp>
      <p:sp>
        <p:nvSpPr>
          <p:cNvPr id="9318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5234" name="Rectangle 2"/>
          <p:cNvSpPr>
            <a:spLocks noTextEdit="1"/>
          </p:cNvSpPr>
          <p:nvPr>
            <p:ph type="sldImg"/>
          </p:nvPr>
        </p:nvSpPr>
        <p:spPr>
          <a:ln/>
        </p:spPr>
      </p:sp>
      <p:sp>
        <p:nvSpPr>
          <p:cNvPr id="9523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7282" name="Rectangle 2"/>
          <p:cNvSpPr>
            <a:spLocks noTextEdit="1"/>
          </p:cNvSpPr>
          <p:nvPr>
            <p:ph type="sldImg"/>
          </p:nvPr>
        </p:nvSpPr>
        <p:spPr>
          <a:ln/>
        </p:spPr>
      </p:sp>
      <p:sp>
        <p:nvSpPr>
          <p:cNvPr id="9728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9330" name="Rectangle 2"/>
          <p:cNvSpPr>
            <a:spLocks noTextEdit="1"/>
          </p:cNvSpPr>
          <p:nvPr>
            <p:ph type="sldImg"/>
          </p:nvPr>
        </p:nvSpPr>
        <p:spPr>
          <a:ln/>
        </p:spPr>
      </p:sp>
      <p:sp>
        <p:nvSpPr>
          <p:cNvPr id="9933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01378" name="Rectangle 2"/>
          <p:cNvSpPr>
            <a:spLocks noTextEdit="1"/>
          </p:cNvSpPr>
          <p:nvPr>
            <p:ph type="sldImg"/>
          </p:nvPr>
        </p:nvSpPr>
        <p:spPr>
          <a:ln/>
        </p:spPr>
      </p:sp>
      <p:sp>
        <p:nvSpPr>
          <p:cNvPr id="10137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03426" name="Rectangle 2"/>
          <p:cNvSpPr>
            <a:spLocks noTextEdit="1"/>
          </p:cNvSpPr>
          <p:nvPr>
            <p:ph type="sldImg"/>
          </p:nvPr>
        </p:nvSpPr>
        <p:spPr>
          <a:ln/>
        </p:spPr>
      </p:sp>
      <p:sp>
        <p:nvSpPr>
          <p:cNvPr id="10342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05474" name="Rectangle 2"/>
          <p:cNvSpPr>
            <a:spLocks noTextEdit="1"/>
          </p:cNvSpPr>
          <p:nvPr>
            <p:ph type="sldImg"/>
          </p:nvPr>
        </p:nvSpPr>
        <p:spPr>
          <a:ln/>
        </p:spPr>
      </p:sp>
      <p:sp>
        <p:nvSpPr>
          <p:cNvPr id="10547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5362" name="Rectangle 2"/>
          <p:cNvSpPr>
            <a:spLocks noTextEdit="1"/>
          </p:cNvSpPr>
          <p:nvPr>
            <p:ph type="sldImg"/>
          </p:nvPr>
        </p:nvSpPr>
        <p:spPr>
          <a:ln/>
        </p:spPr>
      </p:sp>
      <p:sp>
        <p:nvSpPr>
          <p:cNvPr id="1536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07522" name="Rectangle 2"/>
          <p:cNvSpPr>
            <a:spLocks noTextEdit="1"/>
          </p:cNvSpPr>
          <p:nvPr>
            <p:ph type="sldImg"/>
          </p:nvPr>
        </p:nvSpPr>
        <p:spPr>
          <a:ln/>
        </p:spPr>
      </p:sp>
      <p:sp>
        <p:nvSpPr>
          <p:cNvPr id="10752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09570" name="Rectangle 2"/>
          <p:cNvSpPr>
            <a:spLocks noTextEdit="1"/>
          </p:cNvSpPr>
          <p:nvPr>
            <p:ph type="sldImg"/>
          </p:nvPr>
        </p:nvSpPr>
        <p:spPr>
          <a:ln/>
        </p:spPr>
      </p:sp>
      <p:sp>
        <p:nvSpPr>
          <p:cNvPr id="10957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11618" name="Rectangle 2"/>
          <p:cNvSpPr>
            <a:spLocks noTextEdit="1"/>
          </p:cNvSpPr>
          <p:nvPr>
            <p:ph type="sldImg"/>
          </p:nvPr>
        </p:nvSpPr>
        <p:spPr>
          <a:ln/>
        </p:spPr>
      </p:sp>
      <p:sp>
        <p:nvSpPr>
          <p:cNvPr id="11161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13666" name="Rectangle 2"/>
          <p:cNvSpPr>
            <a:spLocks noTextEdit="1"/>
          </p:cNvSpPr>
          <p:nvPr>
            <p:ph type="sldImg"/>
          </p:nvPr>
        </p:nvSpPr>
        <p:spPr>
          <a:ln/>
        </p:spPr>
      </p:sp>
      <p:sp>
        <p:nvSpPr>
          <p:cNvPr id="11366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15714" name="Rectangle 2"/>
          <p:cNvSpPr>
            <a:spLocks noTextEdit="1"/>
          </p:cNvSpPr>
          <p:nvPr>
            <p:ph type="sldImg"/>
          </p:nvPr>
        </p:nvSpPr>
        <p:spPr>
          <a:ln/>
        </p:spPr>
      </p:sp>
      <p:sp>
        <p:nvSpPr>
          <p:cNvPr id="1157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17762" name="Rectangle 2"/>
          <p:cNvSpPr>
            <a:spLocks noTextEdit="1"/>
          </p:cNvSpPr>
          <p:nvPr>
            <p:ph type="sldImg"/>
          </p:nvPr>
        </p:nvSpPr>
        <p:spPr>
          <a:ln/>
        </p:spPr>
      </p:sp>
      <p:sp>
        <p:nvSpPr>
          <p:cNvPr id="11776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19810" name="Rectangle 2"/>
          <p:cNvSpPr>
            <a:spLocks noTextEdit="1"/>
          </p:cNvSpPr>
          <p:nvPr>
            <p:ph type="sldImg"/>
          </p:nvPr>
        </p:nvSpPr>
        <p:spPr>
          <a:ln/>
        </p:spPr>
      </p:sp>
      <p:sp>
        <p:nvSpPr>
          <p:cNvPr id="11981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21858" name="Rectangle 2"/>
          <p:cNvSpPr>
            <a:spLocks noTextEdit="1"/>
          </p:cNvSpPr>
          <p:nvPr>
            <p:ph type="sldImg"/>
          </p:nvPr>
        </p:nvSpPr>
        <p:spPr>
          <a:ln/>
        </p:spPr>
      </p:sp>
      <p:sp>
        <p:nvSpPr>
          <p:cNvPr id="12185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23906" name="Rectangle 2"/>
          <p:cNvSpPr>
            <a:spLocks noTextEdit="1"/>
          </p:cNvSpPr>
          <p:nvPr>
            <p:ph type="sldImg"/>
          </p:nvPr>
        </p:nvSpPr>
        <p:spPr>
          <a:ln/>
        </p:spPr>
      </p:sp>
      <p:sp>
        <p:nvSpPr>
          <p:cNvPr id="12390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25954" name="Rectangle 2"/>
          <p:cNvSpPr>
            <a:spLocks noTextEdit="1"/>
          </p:cNvSpPr>
          <p:nvPr>
            <p:ph type="sldImg"/>
          </p:nvPr>
        </p:nvSpPr>
        <p:spPr>
          <a:ln/>
        </p:spPr>
      </p:sp>
      <p:sp>
        <p:nvSpPr>
          <p:cNvPr id="12595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7410" name="Rectangle 2"/>
          <p:cNvSpPr>
            <a:spLocks noTextEdit="1"/>
          </p:cNvSpPr>
          <p:nvPr>
            <p:ph type="sldImg"/>
          </p:nvPr>
        </p:nvSpPr>
        <p:spPr>
          <a:ln/>
        </p:spPr>
      </p:sp>
      <p:sp>
        <p:nvSpPr>
          <p:cNvPr id="1741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28002" name="Rectangle 2"/>
          <p:cNvSpPr>
            <a:spLocks noTextEdit="1"/>
          </p:cNvSpPr>
          <p:nvPr>
            <p:ph type="sldImg"/>
          </p:nvPr>
        </p:nvSpPr>
        <p:spPr>
          <a:ln/>
        </p:spPr>
      </p:sp>
      <p:sp>
        <p:nvSpPr>
          <p:cNvPr id="12800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30050" name="Rectangle 2"/>
          <p:cNvSpPr>
            <a:spLocks noTextEdit="1"/>
          </p:cNvSpPr>
          <p:nvPr>
            <p:ph type="sldImg"/>
          </p:nvPr>
        </p:nvSpPr>
        <p:spPr>
          <a:ln/>
        </p:spPr>
      </p:sp>
      <p:sp>
        <p:nvSpPr>
          <p:cNvPr id="13005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32098" name="Rectangle 2"/>
          <p:cNvSpPr>
            <a:spLocks noTextEdit="1"/>
          </p:cNvSpPr>
          <p:nvPr>
            <p:ph type="sldImg"/>
          </p:nvPr>
        </p:nvSpPr>
        <p:spPr>
          <a:ln/>
        </p:spPr>
      </p:sp>
      <p:sp>
        <p:nvSpPr>
          <p:cNvPr id="13209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34146" name="Rectangle 2"/>
          <p:cNvSpPr>
            <a:spLocks noTextEdit="1"/>
          </p:cNvSpPr>
          <p:nvPr>
            <p:ph type="sldImg"/>
          </p:nvPr>
        </p:nvSpPr>
        <p:spPr>
          <a:ln/>
        </p:spPr>
      </p:sp>
      <p:sp>
        <p:nvSpPr>
          <p:cNvPr id="13414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36194" name="Rectangle 2"/>
          <p:cNvSpPr>
            <a:spLocks noTextEdit="1"/>
          </p:cNvSpPr>
          <p:nvPr>
            <p:ph type="sldImg"/>
          </p:nvPr>
        </p:nvSpPr>
        <p:spPr>
          <a:ln/>
        </p:spPr>
      </p:sp>
      <p:sp>
        <p:nvSpPr>
          <p:cNvPr id="13619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38242" name="Rectangle 2"/>
          <p:cNvSpPr>
            <a:spLocks noTextEdit="1"/>
          </p:cNvSpPr>
          <p:nvPr>
            <p:ph type="sldImg"/>
          </p:nvPr>
        </p:nvSpPr>
        <p:spPr>
          <a:ln/>
        </p:spPr>
      </p:sp>
      <p:sp>
        <p:nvSpPr>
          <p:cNvPr id="13824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40290" name="Rectangle 2"/>
          <p:cNvSpPr>
            <a:spLocks noTextEdit="1"/>
          </p:cNvSpPr>
          <p:nvPr>
            <p:ph type="sldImg"/>
          </p:nvPr>
        </p:nvSpPr>
        <p:spPr>
          <a:ln/>
        </p:spPr>
      </p:sp>
      <p:sp>
        <p:nvSpPr>
          <p:cNvPr id="14029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42338" name="Rectangle 2"/>
          <p:cNvSpPr>
            <a:spLocks noTextEdit="1"/>
          </p:cNvSpPr>
          <p:nvPr>
            <p:ph type="sldImg"/>
          </p:nvPr>
        </p:nvSpPr>
        <p:spPr>
          <a:ln/>
        </p:spPr>
      </p:sp>
      <p:sp>
        <p:nvSpPr>
          <p:cNvPr id="14233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44386" name="Rectangle 2"/>
          <p:cNvSpPr>
            <a:spLocks noTextEdit="1"/>
          </p:cNvSpPr>
          <p:nvPr>
            <p:ph type="sldImg"/>
          </p:nvPr>
        </p:nvSpPr>
        <p:spPr>
          <a:ln/>
        </p:spPr>
      </p:sp>
      <p:sp>
        <p:nvSpPr>
          <p:cNvPr id="14438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46434" name="Rectangle 2"/>
          <p:cNvSpPr>
            <a:spLocks noTextEdit="1"/>
          </p:cNvSpPr>
          <p:nvPr>
            <p:ph type="sldImg"/>
          </p:nvPr>
        </p:nvSpPr>
        <p:spPr>
          <a:ln/>
        </p:spPr>
      </p:sp>
      <p:sp>
        <p:nvSpPr>
          <p:cNvPr id="14643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9458" name="Rectangle 2"/>
          <p:cNvSpPr>
            <a:spLocks noTextEdit="1"/>
          </p:cNvSpPr>
          <p:nvPr>
            <p:ph type="sldImg"/>
          </p:nvPr>
        </p:nvSpPr>
        <p:spPr>
          <a:ln/>
        </p:spPr>
      </p:sp>
      <p:sp>
        <p:nvSpPr>
          <p:cNvPr id="1945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48482" name="Rectangle 2"/>
          <p:cNvSpPr>
            <a:spLocks noTextEdit="1"/>
          </p:cNvSpPr>
          <p:nvPr>
            <p:ph type="sldImg"/>
          </p:nvPr>
        </p:nvSpPr>
        <p:spPr>
          <a:ln/>
        </p:spPr>
      </p:sp>
      <p:sp>
        <p:nvSpPr>
          <p:cNvPr id="14848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50530" name="Rectangle 2"/>
          <p:cNvSpPr>
            <a:spLocks noTextEdit="1"/>
          </p:cNvSpPr>
          <p:nvPr>
            <p:ph type="sldImg"/>
          </p:nvPr>
        </p:nvSpPr>
        <p:spPr>
          <a:ln/>
        </p:spPr>
      </p:sp>
      <p:sp>
        <p:nvSpPr>
          <p:cNvPr id="15053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52578" name="Rectangle 2"/>
          <p:cNvSpPr>
            <a:spLocks noTextEdit="1"/>
          </p:cNvSpPr>
          <p:nvPr>
            <p:ph type="sldImg"/>
          </p:nvPr>
        </p:nvSpPr>
        <p:spPr>
          <a:ln/>
        </p:spPr>
      </p:sp>
      <p:sp>
        <p:nvSpPr>
          <p:cNvPr id="15257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54626" name="Rectangle 2"/>
          <p:cNvSpPr>
            <a:spLocks noTextEdit="1"/>
          </p:cNvSpPr>
          <p:nvPr>
            <p:ph type="sldImg"/>
          </p:nvPr>
        </p:nvSpPr>
        <p:spPr>
          <a:ln/>
        </p:spPr>
      </p:sp>
      <p:sp>
        <p:nvSpPr>
          <p:cNvPr id="15462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56674" name="Rectangle 2"/>
          <p:cNvSpPr>
            <a:spLocks noTextEdit="1"/>
          </p:cNvSpPr>
          <p:nvPr>
            <p:ph type="sldImg"/>
          </p:nvPr>
        </p:nvSpPr>
        <p:spPr>
          <a:ln/>
        </p:spPr>
      </p:sp>
      <p:sp>
        <p:nvSpPr>
          <p:cNvPr id="15667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58722" name="Rectangle 2"/>
          <p:cNvSpPr>
            <a:spLocks noTextEdit="1"/>
          </p:cNvSpPr>
          <p:nvPr>
            <p:ph type="sldImg"/>
          </p:nvPr>
        </p:nvSpPr>
        <p:spPr>
          <a:ln/>
        </p:spPr>
      </p:sp>
      <p:sp>
        <p:nvSpPr>
          <p:cNvPr id="15872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60770" name="Rectangle 2"/>
          <p:cNvSpPr>
            <a:spLocks noTextEdit="1"/>
          </p:cNvSpPr>
          <p:nvPr>
            <p:ph type="sldImg"/>
          </p:nvPr>
        </p:nvSpPr>
        <p:spPr>
          <a:ln/>
        </p:spPr>
      </p:sp>
      <p:sp>
        <p:nvSpPr>
          <p:cNvPr id="16077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62818" name="Rectangle 2"/>
          <p:cNvSpPr>
            <a:spLocks noTextEdit="1"/>
          </p:cNvSpPr>
          <p:nvPr>
            <p:ph type="sldImg"/>
          </p:nvPr>
        </p:nvSpPr>
        <p:spPr>
          <a:ln/>
        </p:spPr>
      </p:sp>
      <p:sp>
        <p:nvSpPr>
          <p:cNvPr id="16281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64866" name="Rectangle 2"/>
          <p:cNvSpPr>
            <a:spLocks noTextEdit="1"/>
          </p:cNvSpPr>
          <p:nvPr>
            <p:ph type="sldImg"/>
          </p:nvPr>
        </p:nvSpPr>
        <p:spPr>
          <a:ln/>
        </p:spPr>
      </p:sp>
      <p:sp>
        <p:nvSpPr>
          <p:cNvPr id="16486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66914" name="Rectangle 2"/>
          <p:cNvSpPr>
            <a:spLocks noTextEdit="1"/>
          </p:cNvSpPr>
          <p:nvPr>
            <p:ph type="sldImg"/>
          </p:nvPr>
        </p:nvSpPr>
        <p:spPr>
          <a:ln/>
        </p:spPr>
      </p:sp>
      <p:sp>
        <p:nvSpPr>
          <p:cNvPr id="16691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1506" name="Rectangle 2"/>
          <p:cNvSpPr>
            <a:spLocks noTextEdit="1"/>
          </p:cNvSpPr>
          <p:nvPr>
            <p:ph type="sldImg"/>
          </p:nvPr>
        </p:nvSpPr>
        <p:spPr>
          <a:ln/>
        </p:spPr>
      </p:sp>
      <p:sp>
        <p:nvSpPr>
          <p:cNvPr id="2150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68962" name="Rectangle 2"/>
          <p:cNvSpPr>
            <a:spLocks noTextEdit="1"/>
          </p:cNvSpPr>
          <p:nvPr>
            <p:ph type="sldImg"/>
          </p:nvPr>
        </p:nvSpPr>
        <p:spPr>
          <a:ln/>
        </p:spPr>
      </p:sp>
      <p:sp>
        <p:nvSpPr>
          <p:cNvPr id="16896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71010" name="Rectangle 2"/>
          <p:cNvSpPr>
            <a:spLocks noTextEdit="1"/>
          </p:cNvSpPr>
          <p:nvPr>
            <p:ph type="sldImg"/>
          </p:nvPr>
        </p:nvSpPr>
        <p:spPr>
          <a:ln/>
        </p:spPr>
      </p:sp>
      <p:sp>
        <p:nvSpPr>
          <p:cNvPr id="17101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73058" name="Rectangle 2"/>
          <p:cNvSpPr>
            <a:spLocks noTextEdit="1"/>
          </p:cNvSpPr>
          <p:nvPr>
            <p:ph type="sldImg"/>
          </p:nvPr>
        </p:nvSpPr>
        <p:spPr>
          <a:ln/>
        </p:spPr>
      </p:sp>
      <p:sp>
        <p:nvSpPr>
          <p:cNvPr id="17305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75106" name="Rectangle 2"/>
          <p:cNvSpPr>
            <a:spLocks noTextEdit="1"/>
          </p:cNvSpPr>
          <p:nvPr>
            <p:ph type="sldImg"/>
          </p:nvPr>
        </p:nvSpPr>
        <p:spPr>
          <a:ln/>
        </p:spPr>
      </p:sp>
      <p:sp>
        <p:nvSpPr>
          <p:cNvPr id="17510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77154" name="Rectangle 2"/>
          <p:cNvSpPr>
            <a:spLocks noTextEdit="1"/>
          </p:cNvSpPr>
          <p:nvPr>
            <p:ph type="sldImg"/>
          </p:nvPr>
        </p:nvSpPr>
        <p:spPr>
          <a:ln/>
        </p:spPr>
      </p:sp>
      <p:sp>
        <p:nvSpPr>
          <p:cNvPr id="17715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79202" name="Rectangle 2"/>
          <p:cNvSpPr>
            <a:spLocks noTextEdit="1"/>
          </p:cNvSpPr>
          <p:nvPr>
            <p:ph type="sldImg"/>
          </p:nvPr>
        </p:nvSpPr>
        <p:spPr>
          <a:ln/>
        </p:spPr>
      </p:sp>
      <p:sp>
        <p:nvSpPr>
          <p:cNvPr id="17920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81250" name="Rectangle 2"/>
          <p:cNvSpPr>
            <a:spLocks noTextEdit="1"/>
          </p:cNvSpPr>
          <p:nvPr>
            <p:ph type="sldImg"/>
          </p:nvPr>
        </p:nvSpPr>
        <p:spPr>
          <a:ln/>
        </p:spPr>
      </p:sp>
      <p:sp>
        <p:nvSpPr>
          <p:cNvPr id="18125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83298" name="Rectangle 2"/>
          <p:cNvSpPr>
            <a:spLocks noTextEdit="1"/>
          </p:cNvSpPr>
          <p:nvPr>
            <p:ph type="sldImg"/>
          </p:nvPr>
        </p:nvSpPr>
        <p:spPr>
          <a:ln/>
        </p:spPr>
      </p:sp>
      <p:sp>
        <p:nvSpPr>
          <p:cNvPr id="18329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85346" name="Rectangle 2"/>
          <p:cNvSpPr>
            <a:spLocks noTextEdit="1"/>
          </p:cNvSpPr>
          <p:nvPr>
            <p:ph type="sldImg"/>
          </p:nvPr>
        </p:nvSpPr>
        <p:spPr>
          <a:ln/>
        </p:spPr>
      </p:sp>
      <p:sp>
        <p:nvSpPr>
          <p:cNvPr id="18534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87394" name="Rectangle 2"/>
          <p:cNvSpPr>
            <a:spLocks noTextEdit="1"/>
          </p:cNvSpPr>
          <p:nvPr>
            <p:ph type="sldImg"/>
          </p:nvPr>
        </p:nvSpPr>
        <p:spPr>
          <a:ln/>
        </p:spPr>
      </p:sp>
      <p:sp>
        <p:nvSpPr>
          <p:cNvPr id="18739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3554" name="Rectangle 2"/>
          <p:cNvSpPr>
            <a:spLocks noTextEdit="1"/>
          </p:cNvSpPr>
          <p:nvPr>
            <p:ph type="sldImg"/>
          </p:nvPr>
        </p:nvSpPr>
        <p:spPr>
          <a:ln/>
        </p:spPr>
      </p:sp>
      <p:sp>
        <p:nvSpPr>
          <p:cNvPr id="2355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89442" name="Rectangle 2"/>
          <p:cNvSpPr>
            <a:spLocks noTextEdit="1"/>
          </p:cNvSpPr>
          <p:nvPr>
            <p:ph type="sldImg"/>
          </p:nvPr>
        </p:nvSpPr>
        <p:spPr>
          <a:ln/>
        </p:spPr>
      </p:sp>
      <p:sp>
        <p:nvSpPr>
          <p:cNvPr id="18944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91490" name="Rectangle 2"/>
          <p:cNvSpPr>
            <a:spLocks noTextEdit="1"/>
          </p:cNvSpPr>
          <p:nvPr>
            <p:ph type="sldImg"/>
          </p:nvPr>
        </p:nvSpPr>
        <p:spPr>
          <a:ln/>
        </p:spPr>
      </p:sp>
      <p:sp>
        <p:nvSpPr>
          <p:cNvPr id="19149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93538" name="Rectangle 2"/>
          <p:cNvSpPr>
            <a:spLocks noTextEdit="1"/>
          </p:cNvSpPr>
          <p:nvPr>
            <p:ph type="sldImg"/>
          </p:nvPr>
        </p:nvSpPr>
        <p:spPr>
          <a:ln/>
        </p:spPr>
      </p:sp>
      <p:sp>
        <p:nvSpPr>
          <p:cNvPr id="19353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95586" name="Rectangle 2"/>
          <p:cNvSpPr>
            <a:spLocks noTextEdit="1"/>
          </p:cNvSpPr>
          <p:nvPr>
            <p:ph type="sldImg"/>
          </p:nvPr>
        </p:nvSpPr>
        <p:spPr>
          <a:ln/>
        </p:spPr>
      </p:sp>
      <p:sp>
        <p:nvSpPr>
          <p:cNvPr id="19558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97634" name="Rectangle 2"/>
          <p:cNvSpPr>
            <a:spLocks noTextEdit="1"/>
          </p:cNvSpPr>
          <p:nvPr>
            <p:ph type="sldImg"/>
          </p:nvPr>
        </p:nvSpPr>
        <p:spPr>
          <a:ln/>
        </p:spPr>
      </p:sp>
      <p:sp>
        <p:nvSpPr>
          <p:cNvPr id="19763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199682" name="Rectangle 2"/>
          <p:cNvSpPr>
            <a:spLocks noTextEdit="1"/>
          </p:cNvSpPr>
          <p:nvPr>
            <p:ph type="sldImg"/>
          </p:nvPr>
        </p:nvSpPr>
        <p:spPr>
          <a:ln/>
        </p:spPr>
      </p:sp>
      <p:sp>
        <p:nvSpPr>
          <p:cNvPr id="199683"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01730" name="Rectangle 2"/>
          <p:cNvSpPr>
            <a:spLocks noTextEdit="1"/>
          </p:cNvSpPr>
          <p:nvPr>
            <p:ph type="sldImg"/>
          </p:nvPr>
        </p:nvSpPr>
        <p:spPr>
          <a:ln/>
        </p:spPr>
      </p:sp>
      <p:sp>
        <p:nvSpPr>
          <p:cNvPr id="201731"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03778" name="Rectangle 2"/>
          <p:cNvSpPr>
            <a:spLocks noTextEdit="1"/>
          </p:cNvSpPr>
          <p:nvPr>
            <p:ph type="sldImg"/>
          </p:nvPr>
        </p:nvSpPr>
        <p:spPr>
          <a:ln/>
        </p:spPr>
      </p:sp>
      <p:sp>
        <p:nvSpPr>
          <p:cNvPr id="203779"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05826" name="Rectangle 2"/>
          <p:cNvSpPr>
            <a:spLocks noTextEdit="1"/>
          </p:cNvSpPr>
          <p:nvPr>
            <p:ph type="sldImg"/>
          </p:nvPr>
        </p:nvSpPr>
        <p:spPr>
          <a:ln/>
        </p:spPr>
      </p:sp>
      <p:sp>
        <p:nvSpPr>
          <p:cNvPr id="205827"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3" name="Rectangle 7"/>
          <p:cNvSpPr txBox="1">
            <a:spLocks noGrp="1"/>
          </p:cNvSpPr>
          <p:nvPr>
            <p:ph type="sldNum" sz="quarter"/>
          </p:nvPr>
        </p:nvSpPr>
        <p:spPr>
          <a:xfrm>
            <a:off x="3886200" y="9378950"/>
            <a:ext cx="2971800" cy="493713"/>
          </a:xfrm>
          <a:prstGeom prst="rect">
            <a:avLst/>
          </a:prstGeom>
          <a:noFill/>
          <a:ln w="9525">
            <a:noFill/>
          </a:ln>
        </p:spPr>
        <p:txBody>
          <a:bodyPr wrap="square" lIns="91440" tIns="45720" rIns="91440" bIns="45720" anchor="b" anchorCtr="0"/>
          <a:p>
            <a:pPr lvl="0" indent="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07874" name="Rectangle 2"/>
          <p:cNvSpPr>
            <a:spLocks noTextEdit="1"/>
          </p:cNvSpPr>
          <p:nvPr>
            <p:ph type="sldImg"/>
          </p:nvPr>
        </p:nvSpPr>
        <p:spPr>
          <a:ln/>
        </p:spPr>
      </p:sp>
      <p:sp>
        <p:nvSpPr>
          <p:cNvPr id="207875" name="Rectangle 3"/>
          <p:cNvSpPr>
            <a:spLocks noGrp="1"/>
          </p:cNvSpPr>
          <p:nvPr>
            <p:ph type="body"/>
          </p:nvPr>
        </p:nvSpPr>
        <p:spPr>
          <a:ln/>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1"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4"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360460" name="Rectangle 12"/>
          <p:cNvSpPr>
            <a:spLocks noGrp="1" noChangeArrowheads="1"/>
          </p:cNvSpPr>
          <p:nvPr>
            <p:ph type="ctrTitle"/>
          </p:nvPr>
        </p:nvSpPr>
        <p:spPr>
          <a:xfrm>
            <a:off x="990600" y="1828800"/>
            <a:ext cx="77724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604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4"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indent="0" algn="l" defTabSz="914400" rtl="0" eaLnBrk="1" fontAlgn="base" latinLnBrk="0" hangingPunct="1">
              <a:spcBef>
                <a:spcPct val="0"/>
              </a:spcBef>
              <a:spcAft>
                <a:spcPct val="0"/>
              </a:spcAft>
              <a:buClrTx/>
              <a:buSzTx/>
              <a:buFontTx/>
              <a:buNone/>
              <a:defRPr/>
            </a:pPr>
            <a:endParaRPr kumimoji="0" lang="en-US" altLang="zh-CN" b="0" i="0" strike="noStrike" kern="1200" cap="none" spc="0" normalizeH="0" baseline="0" noProof="0" smtClean="0">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indent="0" defTabSz="914400" rtl="0" eaLnBrk="1" fontAlgn="base" latinLnBrk="0" hangingPunct="1">
              <a:spcBef>
                <a:spcPct val="0"/>
              </a:spcBef>
              <a:spcAft>
                <a:spcPct val="0"/>
              </a:spcAft>
              <a:buClrTx/>
              <a:buSzTx/>
              <a:buFontTx/>
              <a:buNone/>
              <a:defRPr/>
            </a:pPr>
            <a:endParaRPr kumimoji="0" lang="en-US" altLang="zh-CN" b="0" i="0" strike="noStrike" kern="1200" cap="none" spc="0" normalizeH="0" baseline="0" noProof="0" smtClean="0">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fld id="{9A0DB2DC-4C9A-4742-B13C-FB6460FD3503}" type="slidenum">
              <a:rPr lang="en-US" altLang="zh-CN" sz="1400" strike="noStrike" noProof="1" dirty="0">
                <a:solidFill>
                  <a:schemeClr val="bg2"/>
                </a:solidFill>
                <a:latin typeface="Tahoma" panose="020B0604030504040204" pitchFamily="34" charset="0"/>
                <a:ea typeface="宋体" panose="02010600030101010101" pitchFamily="2" charset="-122"/>
                <a:cs typeface="+mn-ea"/>
              </a:rPr>
            </a:fld>
            <a:endParaRPr lang="en-US" altLang="zh-CN" sz="1400" strike="noStrike" noProof="1"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182688" y="201771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hlink"/>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9426" name="Rectangle 2"/>
          <p:cNvSpPr>
            <a:spLocks noChangeArrowheads="1"/>
          </p:cNvSpPr>
          <p:nvPr/>
        </p:nvSpPr>
        <p:spPr bwMode="ltGray">
          <a:xfrm>
            <a:off x="496888" y="444500"/>
            <a:ext cx="438150" cy="474663"/>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27" name="Rectangle 3"/>
          <p:cNvSpPr>
            <a:spLocks noChangeArrowheads="1"/>
          </p:cNvSpPr>
          <p:nvPr/>
        </p:nvSpPr>
        <p:spPr bwMode="ltGray">
          <a:xfrm>
            <a:off x="879475" y="44450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28" name="Rectangle 4"/>
          <p:cNvSpPr>
            <a:spLocks noChangeArrowheads="1"/>
          </p:cNvSpPr>
          <p:nvPr/>
        </p:nvSpPr>
        <p:spPr bwMode="ltGray">
          <a:xfrm>
            <a:off x="620713" y="866775"/>
            <a:ext cx="422275" cy="474663"/>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29" name="Rectangle 5"/>
          <p:cNvSpPr>
            <a:spLocks noChangeArrowheads="1"/>
          </p:cNvSpPr>
          <p:nvPr/>
        </p:nvSpPr>
        <p:spPr bwMode="ltGray">
          <a:xfrm>
            <a:off x="990600" y="86677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0" name="Rectangle 6"/>
          <p:cNvSpPr>
            <a:spLocks noChangeArrowheads="1"/>
          </p:cNvSpPr>
          <p:nvPr/>
        </p:nvSpPr>
        <p:spPr bwMode="ltGray">
          <a:xfrm>
            <a:off x="206375" y="79375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1" name="Rectangle 7"/>
          <p:cNvSpPr>
            <a:spLocks noChangeArrowheads="1"/>
          </p:cNvSpPr>
          <p:nvPr/>
        </p:nvSpPr>
        <p:spPr bwMode="gray">
          <a:xfrm>
            <a:off x="841375" y="215900"/>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2" name="Rectangle 8"/>
          <p:cNvSpPr>
            <a:spLocks noChangeArrowheads="1"/>
          </p:cNvSpPr>
          <p:nvPr/>
        </p:nvSpPr>
        <p:spPr bwMode="gray">
          <a:xfrm>
            <a:off x="522288" y="112712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6175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nchor="t" anchorCtr="0"/>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59435"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vl1pPr>
          </a:lstStyle>
          <a:p>
            <a:pPr marL="0" marR="0" lvl="0" indent="0" algn="l"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6"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vl1pPr>
          </a:lstStyle>
          <a:p>
            <a:pPr marL="0" marR="0" lvl="0" indent="0" algn="ctr" defTabSz="914400" rtl="0" eaLnBrk="1" fontAlgn="base" latinLnBrk="0" hangingPunct="1">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594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zh-CN" sz="1400" strike="noStrike" noProof="1" dirty="0">
                <a:latin typeface="Tahoma" panose="020B0604030504040204" pitchFamily="34" charset="0"/>
                <a:ea typeface="宋体" panose="02010600030101010101" pitchFamily="2" charset="-122"/>
                <a:cs typeface="+mn-ea"/>
              </a:rPr>
            </a:fld>
            <a:endParaRPr lang="en-US" altLang="zh-CN" sz="1400"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kumimoji="1" sz="4400">
          <a:solidFill>
            <a:schemeClr val="folHlink"/>
          </a:solidFill>
          <a:latin typeface="+mj-lt"/>
          <a:ea typeface="+mj-ea"/>
          <a:cs typeface="+mj-cs"/>
        </a:defRPr>
      </a:lvl1pPr>
      <a:lvl2pPr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2pPr>
      <a:lvl3pPr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3pPr>
      <a:lvl4pPr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4pPr>
      <a:lvl5pPr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5pPr>
      <a:lvl6pPr marL="457200"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6pPr>
      <a:lvl7pPr marL="914400"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7pPr>
      <a:lvl8pPr marL="1371600"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8pPr>
      <a:lvl9pPr marL="1828800" algn="l" rtl="0" fontAlgn="base">
        <a:spcBef>
          <a:spcPct val="0"/>
        </a:spcBef>
        <a:spcAft>
          <a:spcPct val="0"/>
        </a:spcAft>
        <a:defRPr kumimoji="1" sz="4400">
          <a:solidFill>
            <a:schemeClr val="folHlink"/>
          </a:solidFill>
          <a:latin typeface="Tahoma" panose="020B0604030504040204" pitchFamily="34" charset="0"/>
          <a:ea typeface="华文隶书" pitchFamily="2" charset="-122"/>
        </a:defRPr>
      </a:lvl9pPr>
    </p:titleStyle>
    <p:bodyStyle>
      <a:lvl1pPr marL="342900" indent="-342900" algn="l" rtl="0" fontAlgn="base">
        <a:spcBef>
          <a:spcPct val="20000"/>
        </a:spcBef>
        <a:spcAft>
          <a:spcPct val="0"/>
        </a:spcAft>
        <a:buClr>
          <a:srgbClr val="FF00FF"/>
        </a:buClr>
        <a:buFont typeface="Wingdings" panose="05000000000000000000" pitchFamily="2" charset="2"/>
        <a:buChar char="v"/>
        <a:defRPr kumimoji="1" sz="2800" b="1">
          <a:solidFill>
            <a:schemeClr val="hlink"/>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400" b="1">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400" b="1">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6" Type="http://schemas.openxmlformats.org/officeDocument/2006/relationships/notesSlide" Target="../notesSlides/notesSlide101.xml"/><Relationship Id="rId5" Type="http://schemas.openxmlformats.org/officeDocument/2006/relationships/slideLayout" Target="../slideLayouts/slideLayout2.xml"/><Relationship Id="rId4" Type="http://schemas.openxmlformats.org/officeDocument/2006/relationships/slide" Target="slide115.xml"/><Relationship Id="rId3" Type="http://schemas.openxmlformats.org/officeDocument/2006/relationships/slide" Target="slide114.xml"/><Relationship Id="rId2" Type="http://schemas.openxmlformats.org/officeDocument/2006/relationships/slide" Target="slide105.xml"/><Relationship Id="rId1" Type="http://schemas.openxmlformats.org/officeDocument/2006/relationships/slide" Target="slide10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68.xml"/><Relationship Id="rId7" Type="http://schemas.openxmlformats.org/officeDocument/2006/relationships/slide" Target="slide66.xml"/><Relationship Id="rId6" Type="http://schemas.openxmlformats.org/officeDocument/2006/relationships/slide" Target="slide59.xml"/><Relationship Id="rId5" Type="http://schemas.openxmlformats.org/officeDocument/2006/relationships/slide" Target="slide57.xml"/><Relationship Id="rId4" Type="http://schemas.openxmlformats.org/officeDocument/2006/relationships/slide" Target="slide56.xml"/><Relationship Id="rId3" Type="http://schemas.openxmlformats.org/officeDocument/2006/relationships/slide" Target="slide26.xml"/><Relationship Id="rId2" Type="http://schemas.openxmlformats.org/officeDocument/2006/relationships/slide" Target="slide20.xml"/><Relationship Id="rId10" Type="http://schemas.openxmlformats.org/officeDocument/2006/relationships/notesSlide" Target="../notesSlides/notesSlide15.xml"/><Relationship Id="rId1" Type="http://schemas.openxmlformats.org/officeDocument/2006/relationships/slide" Target="slide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2.xml"/><Relationship Id="rId5" Type="http://schemas.openxmlformats.org/officeDocument/2006/relationships/slide" Target="slide47.xml"/><Relationship Id="rId4" Type="http://schemas.openxmlformats.org/officeDocument/2006/relationships/slide" Target="slide42.xml"/><Relationship Id="rId3" Type="http://schemas.openxmlformats.org/officeDocument/2006/relationships/slide" Target="slide37.xml"/><Relationship Id="rId2" Type="http://schemas.openxmlformats.org/officeDocument/2006/relationships/slide" Target="slide34.xml"/><Relationship Id="rId1" Type="http://schemas.openxmlformats.org/officeDocument/2006/relationships/slide" Target="slide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slide" Target="slide103.xml"/><Relationship Id="rId3" Type="http://schemas.openxmlformats.org/officeDocument/2006/relationships/slide" Target="slide74.xml"/><Relationship Id="rId2" Type="http://schemas.openxmlformats.org/officeDocument/2006/relationships/slide" Target="slide17.xml"/><Relationship Id="rId1" Type="http://schemas.openxmlformats.org/officeDocument/2006/relationships/slide" Target="slide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0" Type="http://schemas.openxmlformats.org/officeDocument/2006/relationships/notesSlide" Target="../notesSlides/notesSlide4.xml"/><Relationship Id="rId5" Type="http://schemas.openxmlformats.org/officeDocument/2006/relationships/customXml" Target="../ink/ink3.xml"/><Relationship Id="rId49" Type="http://schemas.openxmlformats.org/officeDocument/2006/relationships/slideLayout" Target="../slideLayouts/slideLayout2.xml"/><Relationship Id="rId48" Type="http://schemas.openxmlformats.org/officeDocument/2006/relationships/image" Target="../media/image24.png"/><Relationship Id="rId47" Type="http://schemas.openxmlformats.org/officeDocument/2006/relationships/customXml" Target="../ink/ink24.xml"/><Relationship Id="rId46" Type="http://schemas.openxmlformats.org/officeDocument/2006/relationships/image" Target="../media/image23.png"/><Relationship Id="rId45" Type="http://schemas.openxmlformats.org/officeDocument/2006/relationships/customXml" Target="../ink/ink23.xml"/><Relationship Id="rId44" Type="http://schemas.openxmlformats.org/officeDocument/2006/relationships/image" Target="../media/image22.png"/><Relationship Id="rId43" Type="http://schemas.openxmlformats.org/officeDocument/2006/relationships/customXml" Target="../ink/ink22.xml"/><Relationship Id="rId42" Type="http://schemas.openxmlformats.org/officeDocument/2006/relationships/image" Target="../media/image21.png"/><Relationship Id="rId41" Type="http://schemas.openxmlformats.org/officeDocument/2006/relationships/customXml" Target="../ink/ink21.xml"/><Relationship Id="rId40" Type="http://schemas.openxmlformats.org/officeDocument/2006/relationships/image" Target="../media/image20.png"/><Relationship Id="rId4" Type="http://schemas.openxmlformats.org/officeDocument/2006/relationships/image" Target="../media/image2.png"/><Relationship Id="rId39" Type="http://schemas.openxmlformats.org/officeDocument/2006/relationships/customXml" Target="../ink/ink20.xml"/><Relationship Id="rId38" Type="http://schemas.openxmlformats.org/officeDocument/2006/relationships/image" Target="../media/image19.png"/><Relationship Id="rId37" Type="http://schemas.openxmlformats.org/officeDocument/2006/relationships/customXml" Target="../ink/ink19.xml"/><Relationship Id="rId36" Type="http://schemas.openxmlformats.org/officeDocument/2006/relationships/image" Target="../media/image18.png"/><Relationship Id="rId35" Type="http://schemas.openxmlformats.org/officeDocument/2006/relationships/customXml" Target="../ink/ink18.xml"/><Relationship Id="rId34" Type="http://schemas.openxmlformats.org/officeDocument/2006/relationships/image" Target="../media/image17.png"/><Relationship Id="rId33" Type="http://schemas.openxmlformats.org/officeDocument/2006/relationships/customXml" Target="../ink/ink17.xml"/><Relationship Id="rId32" Type="http://schemas.openxmlformats.org/officeDocument/2006/relationships/image" Target="../media/image16.png"/><Relationship Id="rId31" Type="http://schemas.openxmlformats.org/officeDocument/2006/relationships/customXml" Target="../ink/ink16.xml"/><Relationship Id="rId30" Type="http://schemas.openxmlformats.org/officeDocument/2006/relationships/image" Target="../media/image15.png"/><Relationship Id="rId3" Type="http://schemas.openxmlformats.org/officeDocument/2006/relationships/customXml" Target="../ink/ink2.xml"/><Relationship Id="rId29" Type="http://schemas.openxmlformats.org/officeDocument/2006/relationships/customXml" Target="../ink/ink15.xml"/><Relationship Id="rId28" Type="http://schemas.openxmlformats.org/officeDocument/2006/relationships/image" Target="../media/image14.png"/><Relationship Id="rId27" Type="http://schemas.openxmlformats.org/officeDocument/2006/relationships/customXml" Target="../ink/ink14.xml"/><Relationship Id="rId26" Type="http://schemas.openxmlformats.org/officeDocument/2006/relationships/image" Target="../media/image13.png"/><Relationship Id="rId25" Type="http://schemas.openxmlformats.org/officeDocument/2006/relationships/customXml" Target="../ink/ink13.xml"/><Relationship Id="rId24" Type="http://schemas.openxmlformats.org/officeDocument/2006/relationships/image" Target="../media/image12.png"/><Relationship Id="rId23" Type="http://schemas.openxmlformats.org/officeDocument/2006/relationships/customXml" Target="../ink/ink12.xml"/><Relationship Id="rId22" Type="http://schemas.openxmlformats.org/officeDocument/2006/relationships/image" Target="../media/image11.png"/><Relationship Id="rId21" Type="http://schemas.openxmlformats.org/officeDocument/2006/relationships/customXml" Target="../ink/ink11.xml"/><Relationship Id="rId20" Type="http://schemas.openxmlformats.org/officeDocument/2006/relationships/image" Target="../media/image10.png"/><Relationship Id="rId2" Type="http://schemas.openxmlformats.org/officeDocument/2006/relationships/image" Target="../media/image1.png"/><Relationship Id="rId19" Type="http://schemas.openxmlformats.org/officeDocument/2006/relationships/customXml" Target="../ink/ink10.xml"/><Relationship Id="rId18" Type="http://schemas.openxmlformats.org/officeDocument/2006/relationships/image" Target="../media/image9.png"/><Relationship Id="rId17" Type="http://schemas.openxmlformats.org/officeDocument/2006/relationships/customXml" Target="../ink/ink9.xml"/><Relationship Id="rId16" Type="http://schemas.openxmlformats.org/officeDocument/2006/relationships/image" Target="../media/image8.png"/><Relationship Id="rId15" Type="http://schemas.openxmlformats.org/officeDocument/2006/relationships/customXml" Target="../ink/ink8.xml"/><Relationship Id="rId14" Type="http://schemas.openxmlformats.org/officeDocument/2006/relationships/image" Target="../media/image7.png"/><Relationship Id="rId13" Type="http://schemas.openxmlformats.org/officeDocument/2006/relationships/customXml" Target="../ink/ink7.xml"/><Relationship Id="rId12" Type="http://schemas.openxmlformats.org/officeDocument/2006/relationships/image" Target="../media/image6.png"/><Relationship Id="rId11" Type="http://schemas.openxmlformats.org/officeDocument/2006/relationships/customXml" Target="../ink/ink6.xml"/><Relationship Id="rId10" Type="http://schemas.openxmlformats.org/officeDocument/2006/relationships/image" Target="../media/image5.png"/><Relationship Id="rId1" Type="http://schemas.openxmlformats.org/officeDocument/2006/relationships/customXml" Target="../ink/ink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customXml" Target="../ink/ink28.xml"/><Relationship Id="rId8" Type="http://schemas.openxmlformats.org/officeDocument/2006/relationships/image" Target="../media/image27.png"/><Relationship Id="rId7" Type="http://schemas.openxmlformats.org/officeDocument/2006/relationships/customXml" Target="../ink/ink27.xml"/><Relationship Id="rId6" Type="http://schemas.openxmlformats.org/officeDocument/2006/relationships/image" Target="../media/image26.png"/><Relationship Id="rId5" Type="http://schemas.openxmlformats.org/officeDocument/2006/relationships/customXml" Target="../ink/ink26.xml"/><Relationship Id="rId4" Type="http://schemas.openxmlformats.org/officeDocument/2006/relationships/image" Target="../media/image25.png"/><Relationship Id="rId3" Type="http://schemas.openxmlformats.org/officeDocument/2006/relationships/customXml" Target="../ink/ink25.xml"/><Relationship Id="rId2" Type="http://schemas.openxmlformats.org/officeDocument/2006/relationships/slide" Target="slide15.xml"/><Relationship Id="rId12" Type="http://schemas.openxmlformats.org/officeDocument/2006/relationships/notesSlide" Target="../notesSlides/notesSlide5.xml"/><Relationship Id="rId11" Type="http://schemas.openxmlformats.org/officeDocument/2006/relationships/slideLayout" Target="../slideLayouts/slideLayout2.xml"/><Relationship Id="rId10" Type="http://schemas.openxmlformats.org/officeDocument/2006/relationships/image" Target="../media/image28.png"/><Relationship Id="rId1" Type="http://schemas.openxmlformats.org/officeDocument/2006/relationships/slide" Target="slide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2.xml"/><Relationship Id="rId5" Type="http://schemas.openxmlformats.org/officeDocument/2006/relationships/slide" Target="slide101.xml"/><Relationship Id="rId4" Type="http://schemas.openxmlformats.org/officeDocument/2006/relationships/slide" Target="slide93.xml"/><Relationship Id="rId3" Type="http://schemas.openxmlformats.org/officeDocument/2006/relationships/slide" Target="slide79.xml"/><Relationship Id="rId2" Type="http://schemas.openxmlformats.org/officeDocument/2006/relationships/slide" Target="slide78.xml"/><Relationship Id="rId1" Type="http://schemas.openxmlformats.org/officeDocument/2006/relationships/slide" Target="slide7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customXml" Target="../ink/ink2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685800" y="404813"/>
            <a:ext cx="7793038" cy="838200"/>
          </a:xfrm>
          <a:ln/>
        </p:spPr>
        <p:txBody>
          <a:bodyPr wrap="square" lIns="91440" tIns="45720" rIns="91440" bIns="45720" anchor="b" anchorCtr="0"/>
          <a:p>
            <a:pPr algn="ctr" eaLnBrk="1" hangingPunct="1"/>
            <a:r>
              <a:rPr lang="zh-CN" altLang="en-US" sz="4800" dirty="0">
                <a:solidFill>
                  <a:schemeClr val="bg2"/>
                </a:solidFill>
                <a:ea typeface="黑体" panose="02010609060101010101" pitchFamily="49" charset="-122"/>
              </a:rPr>
              <a:t>课程主要内容</a:t>
            </a:r>
            <a:endParaRPr lang="zh-CN" altLang="en-US" sz="4800" dirty="0">
              <a:solidFill>
                <a:schemeClr val="bg2"/>
              </a:solidFill>
              <a:ea typeface="黑体" panose="02010609060101010101" pitchFamily="49" charset="-122"/>
            </a:endParaRPr>
          </a:p>
        </p:txBody>
      </p:sp>
      <p:sp>
        <p:nvSpPr>
          <p:cNvPr id="5122" name="Rectangle 3"/>
          <p:cNvSpPr>
            <a:spLocks noGrp="1"/>
          </p:cNvSpPr>
          <p:nvPr>
            <p:ph type="body"/>
          </p:nvPr>
        </p:nvSpPr>
        <p:spPr>
          <a:xfrm>
            <a:off x="1417638" y="1558925"/>
            <a:ext cx="5935662" cy="4606925"/>
          </a:xfrm>
          <a:ln/>
        </p:spPr>
        <p:txBody>
          <a:bodyPr wrap="square" lIns="91440" tIns="45720" rIns="91440" bIns="45720" anchor="t" anchorCtr="0"/>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操作系统引论（第1章）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进程管理（第</a:t>
            </a:r>
            <a:r>
              <a:rPr lang="en-US" altLang="zh-CN" dirty="0">
                <a:solidFill>
                  <a:schemeClr val="bg2"/>
                </a:solidFill>
                <a:latin typeface="黑体" panose="02010609060101010101" pitchFamily="49" charset="-122"/>
                <a:ea typeface="黑体" panose="02010609060101010101" pitchFamily="49" charset="-122"/>
              </a:rPr>
              <a:t>2-3</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存储管理（第4</a:t>
            </a:r>
            <a:r>
              <a:rPr lang="en-US" altLang="zh-CN" dirty="0">
                <a:solidFill>
                  <a:schemeClr val="bg2"/>
                </a:solidFill>
                <a:latin typeface="黑体" panose="02010609060101010101" pitchFamily="49" charset="-122"/>
                <a:ea typeface="黑体" panose="02010609060101010101" pitchFamily="49" charset="-122"/>
              </a:rPr>
              <a:t>-5</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设备管理（第</a:t>
            </a:r>
            <a:r>
              <a:rPr lang="en-US" altLang="zh-CN" dirty="0">
                <a:solidFill>
                  <a:schemeClr val="bg2"/>
                </a:solidFill>
                <a:latin typeface="黑体" panose="02010609060101010101" pitchFamily="49" charset="-122"/>
                <a:ea typeface="黑体" panose="02010609060101010101" pitchFamily="49" charset="-122"/>
              </a:rPr>
              <a:t>6</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文件管理（第</a:t>
            </a:r>
            <a:r>
              <a:rPr lang="en-US" altLang="zh-CN" dirty="0">
                <a:solidFill>
                  <a:schemeClr val="bg2"/>
                </a:solidFill>
                <a:latin typeface="黑体" panose="02010609060101010101" pitchFamily="49" charset="-122"/>
                <a:ea typeface="黑体" panose="02010609060101010101" pitchFamily="49" charset="-122"/>
              </a:rPr>
              <a:t>7-8</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操作系统接口（第</a:t>
            </a:r>
            <a:r>
              <a:rPr lang="en-US" altLang="zh-CN" dirty="0">
                <a:solidFill>
                  <a:schemeClr val="bg2"/>
                </a:solidFill>
                <a:latin typeface="黑体" panose="02010609060101010101" pitchFamily="49" charset="-122"/>
                <a:ea typeface="黑体" panose="02010609060101010101" pitchFamily="49" charset="-122"/>
              </a:rPr>
              <a:t>9</a:t>
            </a:r>
            <a:r>
              <a:rPr lang="zh-CN" altLang="en-US" dirty="0">
                <a:solidFill>
                  <a:schemeClr val="bg2"/>
                </a:solidFill>
                <a:latin typeface="黑体" panose="02010609060101010101" pitchFamily="49" charset="-122"/>
                <a:ea typeface="黑体" panose="02010609060101010101" pitchFamily="49" charset="-122"/>
              </a:rPr>
              <a:t>章）</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FF0000"/>
              </a:buClr>
              <a:buSzPct val="150000"/>
              <a:buFont typeface="Arial Unicode MS" pitchFamily="34" charset="-122"/>
              <a:buChar char="☞"/>
            </a:pPr>
            <a:r>
              <a:rPr lang="zh-CN" altLang="en-US" dirty="0">
                <a:solidFill>
                  <a:schemeClr val="bg2"/>
                </a:solidFill>
                <a:latin typeface="黑体" panose="02010609060101010101" pitchFamily="49" charset="-122"/>
                <a:ea typeface="黑体" panose="02010609060101010101" pitchFamily="49" charset="-122"/>
              </a:rPr>
              <a:t>Unix操作系统（实验）</a:t>
            </a:r>
            <a:endParaRPr lang="zh-CN" altLang="en-US" dirty="0">
              <a:solidFill>
                <a:schemeClr val="bg2"/>
              </a:solidFill>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447800" y="260350"/>
            <a:ext cx="601980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、绝对装入方式</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244739" name="Rectangle 3"/>
          <p:cNvSpPr>
            <a:spLocks noGrp="1"/>
          </p:cNvSpPr>
          <p:nvPr>
            <p:ph idx="1"/>
          </p:nvPr>
        </p:nvSpPr>
        <p:spPr>
          <a:xfrm>
            <a:off x="323850" y="1576388"/>
            <a:ext cx="8496300" cy="4732337"/>
          </a:xfrm>
          <a:ln/>
        </p:spPr>
        <p:txBody>
          <a:bodyPr wrap="square" lIns="91440" tIns="45720" rIns="91440" bIns="45720" anchor="t" anchorCtr="0"/>
          <a:p>
            <a:pPr eaLnBrk="1" hangingPunct="1">
              <a:lnSpc>
                <a:spcPct val="170000"/>
              </a:lnSpc>
              <a:buSzPct val="105000"/>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如果在编译时，事先知道用户程序在内存的驻留位置，则编译程序在编译时就产生绝对地址的目标代码。装入程序就直接把装入模块中的程序和数据装入到指定的位置（不需进行地址转换）。  </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70000"/>
              </a:lnSpc>
              <a:buSzPct val="105000"/>
              <a:buNone/>
            </a:pPr>
            <a:r>
              <a:rPr lang="zh-CN" altLang="en-US" dirty="0">
                <a:solidFill>
                  <a:schemeClr val="tx1"/>
                </a:solidFill>
                <a:latin typeface="黑体" panose="02010609060101010101" pitchFamily="49" charset="-122"/>
                <a:ea typeface="黑体" panose="02010609060101010101" pitchFamily="49" charset="-122"/>
              </a:rPr>
              <a:t>      这种装入方式只适用于单道程序环境。</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4739">
                                            <p:txEl>
                                              <p:charRg st="0" end="93"/>
                                            </p:txEl>
                                          </p:spTgt>
                                        </p:tgtEl>
                                        <p:attrNameLst>
                                          <p:attrName>style.visibility</p:attrName>
                                        </p:attrNameLst>
                                      </p:cBhvr>
                                      <p:to>
                                        <p:strVal val="visible"/>
                                      </p:to>
                                    </p:set>
                                    <p:animEffect transition="in" filter="blinds(horizontal)">
                                      <p:cBhvr>
                                        <p:cTn id="7" dur="500"/>
                                        <p:tgtEl>
                                          <p:spTgt spid="244739">
                                            <p:txEl>
                                              <p:charRg st="0" end="9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4739">
                                            <p:txEl>
                                              <p:charRg st="93" end="117"/>
                                            </p:txEl>
                                          </p:spTgt>
                                        </p:tgtEl>
                                        <p:attrNameLst>
                                          <p:attrName>style.visibility</p:attrName>
                                        </p:attrNameLst>
                                      </p:cBhvr>
                                      <p:to>
                                        <p:strVal val="visible"/>
                                      </p:to>
                                    </p:set>
                                    <p:animEffect transition="in" filter="blinds(horizontal)">
                                      <p:cBhvr>
                                        <p:cTn id="12" dur="500"/>
                                        <p:tgtEl>
                                          <p:spTgt spid="244739">
                                            <p:txEl>
                                              <p:charRg st="93"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5410" name="Rectangle 2"/>
          <p:cNvSpPr>
            <a:spLocks noGrp="1"/>
          </p:cNvSpPr>
          <p:nvPr>
            <p:ph idx="1"/>
          </p:nvPr>
        </p:nvSpPr>
        <p:spPr>
          <a:xfrm>
            <a:off x="1042988" y="333375"/>
            <a:ext cx="7921625" cy="5327650"/>
          </a:xfrm>
          <a:ln/>
        </p:spPr>
        <p:txBody>
          <a:bodyPr wrap="square" lIns="91440" tIns="45720" rIns="91440" bIns="45720" anchor="t" anchorCtr="0"/>
          <a:p>
            <a:pPr eaLnBrk="1" hangingPunct="1">
              <a:lnSpc>
                <a:spcPct val="130000"/>
              </a:lnSpc>
              <a:buClr>
                <a:srgbClr val="FF0000"/>
              </a:buClr>
              <a:buChar char="q"/>
            </a:pPr>
            <a:r>
              <a:rPr lang="zh-CN" altLang="en-US" sz="4000" dirty="0">
                <a:latin typeface="黑体" panose="02010609060101010101" pitchFamily="49" charset="-122"/>
                <a:ea typeface="黑体" panose="02010609060101010101" pitchFamily="49" charset="-122"/>
              </a:rPr>
              <a:t>多级页表例题</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eaLnBrk="1" hangingPunct="1">
              <a:lnSpc>
                <a:spcPct val="120000"/>
              </a:lnSpc>
              <a:spcBef>
                <a:spcPct val="40000"/>
              </a:spcBef>
              <a:buNone/>
            </a:pPr>
            <a:r>
              <a:rPr lang="zh-CN" altLang="en-US" dirty="0">
                <a:solidFill>
                  <a:schemeClr val="tx1"/>
                </a:solidFill>
                <a:latin typeface="黑体" panose="02010609060101010101" pitchFamily="49" charset="-122"/>
                <a:ea typeface="黑体" panose="02010609060101010101" pitchFamily="49" charset="-122"/>
              </a:rPr>
              <a:t>为满足</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64</a:t>
            </a:r>
            <a:r>
              <a:rPr lang="zh-CN" altLang="en-US" dirty="0">
                <a:solidFill>
                  <a:schemeClr val="tx1"/>
                </a:solidFill>
                <a:latin typeface="黑体" panose="02010609060101010101" pitchFamily="49" charset="-122"/>
                <a:ea typeface="黑体" panose="02010609060101010101" pitchFamily="49" charset="-122"/>
              </a:rPr>
              <a:t>地址空间的作业运行，采用多级分页存储管理方式，已知系统页面大小为</a:t>
            </a:r>
            <a:r>
              <a:rPr lang="en-US" altLang="zh-CN" dirty="0">
                <a:solidFill>
                  <a:schemeClr val="tx1"/>
                </a:solidFill>
                <a:latin typeface="黑体" panose="02010609060101010101" pitchFamily="49" charset="-122"/>
                <a:ea typeface="黑体" panose="02010609060101010101" pitchFamily="49" charset="-122"/>
              </a:rPr>
              <a:t>4KB</a:t>
            </a:r>
            <a:r>
              <a:rPr lang="zh-CN" altLang="en-US" dirty="0">
                <a:solidFill>
                  <a:schemeClr val="tx1"/>
                </a:solidFill>
                <a:latin typeface="黑体" panose="02010609060101010101" pitchFamily="49" charset="-122"/>
                <a:ea typeface="黑体" panose="02010609060101010101" pitchFamily="49" charset="-122"/>
              </a:rPr>
              <a:t>，页表中每个页表项需要</a:t>
            </a:r>
            <a:r>
              <a:rPr lang="en-US" altLang="zh-CN" dirty="0">
                <a:solidFill>
                  <a:schemeClr val="tx1"/>
                </a:solidFill>
                <a:latin typeface="黑体" panose="02010609060101010101" pitchFamily="49" charset="-122"/>
                <a:ea typeface="黑体" panose="02010609060101010101" pitchFamily="49" charset="-122"/>
              </a:rPr>
              <a:t>4B</a:t>
            </a:r>
            <a:r>
              <a:rPr lang="zh-CN" altLang="en-US" dirty="0">
                <a:solidFill>
                  <a:schemeClr val="tx1"/>
                </a:solidFill>
                <a:latin typeface="黑体" panose="02010609060101010101" pitchFamily="49" charset="-122"/>
                <a:ea typeface="黑体" panose="02010609060101010101" pitchFamily="49" charset="-122"/>
              </a:rPr>
              <a:t>。若限定最高层页表项占</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页，问可采用几级页表？</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解答：</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每页包含</a:t>
            </a:r>
            <a:r>
              <a:rPr lang="en-US" altLang="zh-CN" dirty="0">
                <a:solidFill>
                  <a:schemeClr val="tx1"/>
                </a:solidFill>
                <a:latin typeface="黑体" panose="02010609060101010101" pitchFamily="49" charset="-122"/>
                <a:ea typeface="黑体" panose="02010609060101010101" pitchFamily="49" charset="-122"/>
              </a:rPr>
              <a:t>4KB/4B=1K</a:t>
            </a:r>
            <a:r>
              <a:rPr lang="zh-CN" altLang="en-US" dirty="0">
                <a:solidFill>
                  <a:schemeClr val="tx1"/>
                </a:solidFill>
                <a:latin typeface="黑体" panose="02010609060101010101" pitchFamily="49" charset="-122"/>
                <a:ea typeface="黑体" panose="02010609060101010101" pitchFamily="49" charset="-122"/>
              </a:rPr>
              <a:t>个页表项。设采用</a:t>
            </a:r>
            <a:r>
              <a:rPr lang="en-US" altLang="zh-CN" dirty="0">
                <a:solidFill>
                  <a:schemeClr val="tx1"/>
                </a:solidFill>
                <a:latin typeface="黑体" panose="02010609060101010101" pitchFamily="49" charset="-122"/>
                <a:ea typeface="黑体" panose="02010609060101010101" pitchFamily="49" charset="-122"/>
              </a:rPr>
              <a:t>n</a:t>
            </a:r>
            <a:r>
              <a:rPr lang="zh-CN" altLang="en-US" dirty="0">
                <a:solidFill>
                  <a:schemeClr val="tx1"/>
                </a:solidFill>
                <a:latin typeface="黑体" panose="02010609060101010101" pitchFamily="49" charset="-122"/>
                <a:ea typeface="黑体" panose="02010609060101010101" pitchFamily="49" charset="-122"/>
              </a:rPr>
              <a:t>级页表（如下图），</a:t>
            </a:r>
            <a:r>
              <a:rPr lang="en-US" altLang="zh-CN" dirty="0">
                <a:solidFill>
                  <a:schemeClr val="tx1"/>
                </a:solidFill>
                <a:latin typeface="黑体" panose="02010609060101010101" pitchFamily="49" charset="-122"/>
                <a:ea typeface="黑体" panose="02010609060101010101" pitchFamily="49" charset="-122"/>
              </a:rPr>
              <a:t>10×n+12&gt;=64</a:t>
            </a:r>
            <a:r>
              <a:rPr lang="zh-CN" altLang="en-US" dirty="0">
                <a:solidFill>
                  <a:schemeClr val="tx1"/>
                </a:solidFill>
                <a:latin typeface="黑体" panose="02010609060101010101" pitchFamily="49" charset="-122"/>
                <a:ea typeface="黑体" panose="02010609060101010101" pitchFamily="49" charset="-122"/>
              </a:rPr>
              <a:t>，所以应采用</a:t>
            </a:r>
            <a:r>
              <a:rPr lang="en-US" altLang="zh-CN" dirty="0">
                <a:solidFill>
                  <a:schemeClr val="tx1"/>
                </a:solidFill>
                <a:latin typeface="黑体" panose="02010609060101010101" pitchFamily="49" charset="-122"/>
                <a:ea typeface="黑体" panose="02010609060101010101" pitchFamily="49" charset="-122"/>
              </a:rPr>
              <a:t>6</a:t>
            </a:r>
            <a:r>
              <a:rPr lang="zh-CN" altLang="en-US" dirty="0">
                <a:solidFill>
                  <a:schemeClr val="tx1"/>
                </a:solidFill>
                <a:latin typeface="黑体" panose="02010609060101010101" pitchFamily="49" charset="-122"/>
                <a:ea typeface="黑体" panose="02010609060101010101" pitchFamily="49" charset="-122"/>
              </a:rPr>
              <a:t>级页表。</a:t>
            </a: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204802" name="Group 15"/>
          <p:cNvGrpSpPr/>
          <p:nvPr/>
        </p:nvGrpSpPr>
        <p:grpSpPr>
          <a:xfrm>
            <a:off x="2124075" y="5516563"/>
            <a:ext cx="6872288" cy="1066800"/>
            <a:chOff x="1091" y="3575"/>
            <a:chExt cx="4329" cy="672"/>
          </a:xfrm>
        </p:grpSpPr>
        <p:sp>
          <p:nvSpPr>
            <p:cNvPr id="204803" name="Rectangle 4"/>
            <p:cNvSpPr/>
            <p:nvPr/>
          </p:nvSpPr>
          <p:spPr>
            <a:xfrm>
              <a:off x="1226" y="3844"/>
              <a:ext cx="3691" cy="403"/>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04804" name="Line 5"/>
            <p:cNvSpPr/>
            <p:nvPr/>
          </p:nvSpPr>
          <p:spPr>
            <a:xfrm>
              <a:off x="3198" y="3844"/>
              <a:ext cx="0" cy="40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4805" name="Line 6"/>
            <p:cNvSpPr/>
            <p:nvPr/>
          </p:nvSpPr>
          <p:spPr>
            <a:xfrm>
              <a:off x="1973" y="3844"/>
              <a:ext cx="0" cy="40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4806" name="Text Box 7"/>
            <p:cNvSpPr txBox="1"/>
            <p:nvPr/>
          </p:nvSpPr>
          <p:spPr>
            <a:xfrm>
              <a:off x="1420" y="3947"/>
              <a:ext cx="273" cy="250"/>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p</a:t>
              </a:r>
              <a:r>
                <a:rPr lang="en-US" altLang="zh-CN" sz="2000" b="1" baseline="-25000" dirty="0">
                  <a:latin typeface="Helvetica" pitchFamily="34" charset="0"/>
                  <a:ea typeface="宋体" panose="02010600030101010101" pitchFamily="2" charset="-122"/>
                </a:rPr>
                <a:t>1</a:t>
              </a:r>
              <a:endParaRPr lang="en-US" altLang="zh-CN" sz="2000" b="1" dirty="0">
                <a:latin typeface="Helvetica" pitchFamily="34" charset="0"/>
                <a:ea typeface="宋体" panose="02010600030101010101" pitchFamily="2" charset="-122"/>
              </a:endParaRPr>
            </a:p>
          </p:txBody>
        </p:sp>
        <p:sp>
          <p:nvSpPr>
            <p:cNvPr id="204807" name="Text Box 8"/>
            <p:cNvSpPr txBox="1"/>
            <p:nvPr/>
          </p:nvSpPr>
          <p:spPr>
            <a:xfrm>
              <a:off x="2146" y="3947"/>
              <a:ext cx="273" cy="250"/>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p</a:t>
              </a:r>
              <a:r>
                <a:rPr lang="en-US" altLang="zh-CN" sz="2000" b="1" baseline="-25000" dirty="0">
                  <a:latin typeface="Helvetica" pitchFamily="34" charset="0"/>
                  <a:ea typeface="宋体" panose="02010600030101010101" pitchFamily="2" charset="-122"/>
                </a:rPr>
                <a:t>2</a:t>
              </a:r>
              <a:endParaRPr lang="en-US" altLang="zh-CN" sz="2000" b="1" dirty="0">
                <a:latin typeface="Helvetica" pitchFamily="34" charset="0"/>
                <a:ea typeface="宋体" panose="02010600030101010101" pitchFamily="2" charset="-122"/>
              </a:endParaRPr>
            </a:p>
          </p:txBody>
        </p:sp>
        <p:sp>
          <p:nvSpPr>
            <p:cNvPr id="204808" name="Text Box 9"/>
            <p:cNvSpPr txBox="1"/>
            <p:nvPr/>
          </p:nvSpPr>
          <p:spPr>
            <a:xfrm>
              <a:off x="4253" y="3947"/>
              <a:ext cx="215" cy="250"/>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d</a:t>
              </a:r>
              <a:endParaRPr lang="en-US" altLang="zh-CN" sz="2000" b="1" dirty="0">
                <a:latin typeface="Helvetica" pitchFamily="34" charset="0"/>
                <a:ea typeface="宋体" panose="02010600030101010101" pitchFamily="2" charset="-122"/>
              </a:endParaRPr>
            </a:p>
          </p:txBody>
        </p:sp>
        <p:sp>
          <p:nvSpPr>
            <p:cNvPr id="204809" name="Text Box 10"/>
            <p:cNvSpPr txBox="1"/>
            <p:nvPr/>
          </p:nvSpPr>
          <p:spPr>
            <a:xfrm>
              <a:off x="1091" y="3575"/>
              <a:ext cx="4329" cy="251"/>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第</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层页号   第</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层页号           第</a:t>
              </a:r>
              <a:r>
                <a:rPr lang="en-US" altLang="zh-CN" sz="2000" b="1" dirty="0">
                  <a:latin typeface="Times New Roman" panose="02020603050405020304" pitchFamily="18" charset="0"/>
                  <a:ea typeface="宋体" panose="02010600030101010101" pitchFamily="2" charset="-122"/>
                </a:rPr>
                <a:t>n</a:t>
              </a:r>
              <a:r>
                <a:rPr lang="zh-CN" altLang="en-US" sz="2000" b="1" dirty="0">
                  <a:latin typeface="Times New Roman" panose="02020603050405020304" pitchFamily="18" charset="0"/>
                  <a:ea typeface="宋体" panose="02010600030101010101" pitchFamily="2" charset="-122"/>
                </a:rPr>
                <a:t>层页号    页内偏移地址</a:t>
              </a:r>
              <a:endParaRPr lang="zh-CN" altLang="en-US" sz="2000" b="1" dirty="0">
                <a:latin typeface="Times New Roman" panose="02020603050405020304" pitchFamily="18" charset="0"/>
                <a:ea typeface="宋体" panose="02010600030101010101" pitchFamily="2" charset="-122"/>
              </a:endParaRPr>
            </a:p>
          </p:txBody>
        </p:sp>
        <p:sp>
          <p:nvSpPr>
            <p:cNvPr id="204810" name="Line 11"/>
            <p:cNvSpPr/>
            <p:nvPr/>
          </p:nvSpPr>
          <p:spPr>
            <a:xfrm>
              <a:off x="3904" y="3844"/>
              <a:ext cx="0" cy="40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4811" name="Text Box 12"/>
            <p:cNvSpPr txBox="1"/>
            <p:nvPr/>
          </p:nvSpPr>
          <p:spPr>
            <a:xfrm>
              <a:off x="3422" y="3951"/>
              <a:ext cx="278" cy="250"/>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p</a:t>
              </a:r>
              <a:r>
                <a:rPr lang="en-US" altLang="zh-CN" sz="2000" b="1" baseline="-25000" dirty="0">
                  <a:latin typeface="Helvetica" pitchFamily="34" charset="0"/>
                  <a:ea typeface="宋体" panose="02010600030101010101" pitchFamily="2" charset="-122"/>
                </a:rPr>
                <a:t>n</a:t>
              </a:r>
              <a:endParaRPr lang="en-US" altLang="zh-CN" sz="2000" b="1" dirty="0">
                <a:latin typeface="Helvetica" pitchFamily="34" charset="0"/>
                <a:ea typeface="宋体" panose="02010600030101010101" pitchFamily="2" charset="-122"/>
              </a:endParaRPr>
            </a:p>
          </p:txBody>
        </p:sp>
        <p:sp>
          <p:nvSpPr>
            <p:cNvPr id="204812" name="Line 13"/>
            <p:cNvSpPr/>
            <p:nvPr/>
          </p:nvSpPr>
          <p:spPr>
            <a:xfrm>
              <a:off x="2699" y="3838"/>
              <a:ext cx="0" cy="403"/>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4813" name="Text Box 14"/>
            <p:cNvSpPr txBox="1"/>
            <p:nvPr/>
          </p:nvSpPr>
          <p:spPr>
            <a:xfrm>
              <a:off x="2744" y="3951"/>
              <a:ext cx="368" cy="250"/>
            </a:xfrm>
            <a:prstGeom prst="rect">
              <a:avLst/>
            </a:prstGeom>
            <a:noFill/>
            <a:ln w="9525">
              <a:noFill/>
            </a:ln>
          </p:spPr>
          <p:txBody>
            <a:bodyPr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a:t>
              </a:r>
              <a:endParaRPr lang="en-US" altLang="zh-CN" sz="2000" b="1" dirty="0">
                <a:latin typeface="Helvetica"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5410">
                                            <p:txEl>
                                              <p:charRg st="16" end="94"/>
                                            </p:txEl>
                                          </p:spTgt>
                                        </p:tgtEl>
                                        <p:attrNameLst>
                                          <p:attrName>style.visibility</p:attrName>
                                        </p:attrNameLst>
                                      </p:cBhvr>
                                      <p:to>
                                        <p:strVal val="visible"/>
                                      </p:to>
                                    </p:set>
                                    <p:animEffect transition="in" filter="blinds(horizontal)">
                                      <p:cBhvr>
                                        <p:cTn id="7" dur="500"/>
                                        <p:tgtEl>
                                          <p:spTgt spid="785410">
                                            <p:txEl>
                                              <p:charRg st="16" end="9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5410">
                                            <p:txEl>
                                              <p:charRg st="94" end="98"/>
                                            </p:txEl>
                                          </p:spTgt>
                                        </p:tgtEl>
                                        <p:attrNameLst>
                                          <p:attrName>style.visibility</p:attrName>
                                        </p:attrNameLst>
                                      </p:cBhvr>
                                      <p:to>
                                        <p:strVal val="visible"/>
                                      </p:to>
                                    </p:set>
                                    <p:animEffect transition="in" filter="blinds(horizontal)">
                                      <p:cBhvr>
                                        <p:cTn id="12" dur="500"/>
                                        <p:tgtEl>
                                          <p:spTgt spid="785410">
                                            <p:txEl>
                                              <p:charRg st="94"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5410">
                                            <p:txEl>
                                              <p:charRg st="98" end="156"/>
                                            </p:txEl>
                                          </p:spTgt>
                                        </p:tgtEl>
                                        <p:attrNameLst>
                                          <p:attrName>style.visibility</p:attrName>
                                        </p:attrNameLst>
                                      </p:cBhvr>
                                      <p:to>
                                        <p:strVal val="visible"/>
                                      </p:to>
                                    </p:set>
                                    <p:animEffect transition="in" filter="blinds(horizontal)">
                                      <p:cBhvr>
                                        <p:cTn id="17" dur="500"/>
                                        <p:tgtEl>
                                          <p:spTgt spid="785410">
                                            <p:txEl>
                                              <p:charRg st="98"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0"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1"/>
          <p:cNvGrpSpPr/>
          <p:nvPr/>
        </p:nvGrpSpPr>
        <p:grpSpPr>
          <a:xfrm>
            <a:off x="900113" y="1700213"/>
            <a:ext cx="7937500" cy="4929187"/>
            <a:chOff x="720" y="1200"/>
            <a:chExt cx="4847" cy="2976"/>
          </a:xfrm>
        </p:grpSpPr>
        <p:pic>
          <p:nvPicPr>
            <p:cNvPr id="206850" name="Picture 6"/>
            <p:cNvPicPr>
              <a:picLocks noChangeAspect="1"/>
            </p:cNvPicPr>
            <p:nvPr/>
          </p:nvPicPr>
          <p:blipFill>
            <a:blip r:embed="rId1"/>
            <a:srcRect l="1712" t="848" r="71063" b="57881"/>
            <a:stretch>
              <a:fillRect/>
            </a:stretch>
          </p:blipFill>
          <p:spPr>
            <a:xfrm>
              <a:off x="720" y="2112"/>
              <a:ext cx="1344" cy="1248"/>
            </a:xfrm>
            <a:prstGeom prst="rect">
              <a:avLst/>
            </a:prstGeom>
            <a:noFill/>
            <a:ln w="76200">
              <a:noFill/>
            </a:ln>
          </p:spPr>
        </p:pic>
        <p:pic>
          <p:nvPicPr>
            <p:cNvPr id="206851" name="Picture 7"/>
            <p:cNvPicPr>
              <a:picLocks noChangeAspect="1"/>
            </p:cNvPicPr>
            <p:nvPr/>
          </p:nvPicPr>
          <p:blipFill>
            <a:blip r:embed="rId1"/>
            <a:srcRect l="39679" t="25655" r="29759" b="27722"/>
            <a:stretch>
              <a:fillRect/>
            </a:stretch>
          </p:blipFill>
          <p:spPr>
            <a:xfrm>
              <a:off x="2448" y="1872"/>
              <a:ext cx="1680" cy="1248"/>
            </a:xfrm>
            <a:prstGeom prst="rect">
              <a:avLst/>
            </a:prstGeom>
            <a:noFill/>
            <a:ln w="76200">
              <a:noFill/>
            </a:ln>
          </p:spPr>
        </p:pic>
        <p:pic>
          <p:nvPicPr>
            <p:cNvPr id="206852" name="Picture 8"/>
            <p:cNvPicPr>
              <a:picLocks noChangeAspect="1"/>
            </p:cNvPicPr>
            <p:nvPr/>
          </p:nvPicPr>
          <p:blipFill>
            <a:blip r:embed="rId1"/>
            <a:srcRect l="1712" t="56110" r="70236" b="848"/>
            <a:stretch>
              <a:fillRect/>
            </a:stretch>
          </p:blipFill>
          <p:spPr>
            <a:xfrm>
              <a:off x="2352" y="3024"/>
              <a:ext cx="1440" cy="1152"/>
            </a:xfrm>
            <a:prstGeom prst="rect">
              <a:avLst/>
            </a:prstGeom>
            <a:noFill/>
            <a:ln w="76200">
              <a:noFill/>
            </a:ln>
          </p:spPr>
        </p:pic>
        <p:pic>
          <p:nvPicPr>
            <p:cNvPr id="206853" name="Picture 9"/>
            <p:cNvPicPr>
              <a:picLocks noChangeAspect="1"/>
            </p:cNvPicPr>
            <p:nvPr/>
          </p:nvPicPr>
          <p:blipFill>
            <a:blip r:embed="rId1"/>
            <a:srcRect l="83434" t="848" r="1712" b="848"/>
            <a:stretch>
              <a:fillRect/>
            </a:stretch>
          </p:blipFill>
          <p:spPr>
            <a:xfrm>
              <a:off x="4704" y="1200"/>
              <a:ext cx="863" cy="2632"/>
            </a:xfrm>
            <a:prstGeom prst="rect">
              <a:avLst/>
            </a:prstGeom>
            <a:noFill/>
            <a:ln w="76200">
              <a:noFill/>
            </a:ln>
          </p:spPr>
        </p:pic>
      </p:grpSp>
      <p:sp>
        <p:nvSpPr>
          <p:cNvPr id="206854" name="Rectangle 2"/>
          <p:cNvSpPr>
            <a:spLocks noGrp="1"/>
          </p:cNvSpPr>
          <p:nvPr>
            <p:ph type="title"/>
          </p:nvPr>
        </p:nvSpPr>
        <p:spPr>
          <a:xfrm>
            <a:off x="1676400" y="260350"/>
            <a:ext cx="5559425" cy="762000"/>
          </a:xfrm>
          <a:ln/>
        </p:spPr>
        <p:txBody>
          <a:bodyPr wrap="square" lIns="91440" tIns="45720" rIns="91440" bIns="45720" anchor="b" anchorCtr="0"/>
          <a:p>
            <a:pPr eaLnBrk="1" hangingPunct="1"/>
            <a:r>
              <a:rPr lang="zh-CN" altLang="en-US" sz="3600" b="1" dirty="0">
                <a:ea typeface="黑体" panose="02010609060101010101" pitchFamily="49" charset="-122"/>
              </a:rPr>
              <a:t>四、页的共享与保护</a:t>
            </a:r>
            <a:endParaRPr lang="zh-CN" altLang="en-US" sz="3600" b="1" dirty="0">
              <a:ea typeface="黑体" panose="02010609060101010101" pitchFamily="49" charset="-122"/>
            </a:endParaRPr>
          </a:p>
        </p:txBody>
      </p:sp>
      <p:sp>
        <p:nvSpPr>
          <p:cNvPr id="164867" name="Rectangle 3"/>
          <p:cNvSpPr>
            <a:spLocks noGrp="1"/>
          </p:cNvSpPr>
          <p:nvPr>
            <p:ph idx="1"/>
          </p:nvPr>
        </p:nvSpPr>
        <p:spPr>
          <a:xfrm>
            <a:off x="323850" y="1144588"/>
            <a:ext cx="6913563" cy="1779587"/>
          </a:xfrm>
          <a:ln/>
        </p:spPr>
        <p:txBody>
          <a:bodyPr wrap="square" lIns="91440" tIns="45720" rIns="91440" bIns="45720" anchor="t" anchorCtr="0"/>
          <a:p>
            <a:pPr eaLnBrk="1" hangingPunct="1">
              <a:lnSpc>
                <a:spcPct val="120000"/>
              </a:lnSpc>
              <a:buClr>
                <a:srgbClr val="FF0000"/>
              </a:buClr>
              <a:buSzPct val="105000"/>
              <a:buChar char="q"/>
            </a:pPr>
            <a:r>
              <a:rPr lang="zh-CN" altLang="en-US" dirty="0">
                <a:latin typeface="黑体" panose="02010609060101010101" pitchFamily="49" charset="-122"/>
                <a:ea typeface="黑体" panose="02010609060101010101" pitchFamily="49" charset="-122"/>
              </a:rPr>
              <a:t>共享代码（数据）的实现方法</a:t>
            </a:r>
            <a:endParaRPr lang="zh-CN" altLang="en-US" dirty="0">
              <a:latin typeface="黑体" panose="02010609060101010101" pitchFamily="49" charset="-122"/>
              <a:ea typeface="黑体" panose="02010609060101010101" pitchFamily="49" charset="-122"/>
            </a:endParaRPr>
          </a:p>
          <a:p>
            <a:pPr eaLnBrk="1" hangingPunct="1">
              <a:lnSpc>
                <a:spcPct val="120000"/>
              </a:lnSpc>
              <a:buSzPct val="105000"/>
              <a:buChar char="•"/>
            </a:pPr>
            <a:r>
              <a:rPr lang="zh-CN" altLang="en-US" sz="2400" dirty="0">
                <a:solidFill>
                  <a:schemeClr val="tx1"/>
                </a:solidFill>
                <a:latin typeface="黑体" panose="02010609060101010101" pitchFamily="49" charset="-122"/>
                <a:ea typeface="黑体" panose="02010609060101010101" pitchFamily="49" charset="-122"/>
              </a:rPr>
              <a:t>    由各进程共享的一段代码（数据），要求各进程相应的页存入内存相同物理块中。</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7">
                                            <p:txEl>
                                              <p:charRg st="0" end="14"/>
                                            </p:txEl>
                                          </p:spTgt>
                                        </p:tgtEl>
                                        <p:attrNameLst>
                                          <p:attrName>style.visibility</p:attrName>
                                        </p:attrNameLst>
                                      </p:cBhvr>
                                      <p:to>
                                        <p:strVal val="visible"/>
                                      </p:to>
                                    </p:set>
                                    <p:animEffect transition="in" filter="blinds(horizontal)">
                                      <p:cBhvr>
                                        <p:cTn id="7" dur="500"/>
                                        <p:tgtEl>
                                          <p:spTgt spid="16486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4867">
                                            <p:txEl>
                                              <p:charRg st="14" end="55"/>
                                            </p:txEl>
                                          </p:spTgt>
                                        </p:tgtEl>
                                        <p:attrNameLst>
                                          <p:attrName>style.visibility</p:attrName>
                                        </p:attrNameLst>
                                      </p:cBhvr>
                                      <p:to>
                                        <p:strVal val="visible"/>
                                      </p:to>
                                    </p:set>
                                    <p:animEffect transition="in" filter="blinds(horizontal)">
                                      <p:cBhvr>
                                        <p:cTn id="12" dur="500"/>
                                        <p:tgtEl>
                                          <p:spTgt spid="164867">
                                            <p:txEl>
                                              <p:charRg st="14"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7" name="Rectangle 1026"/>
          <p:cNvSpPr>
            <a:spLocks noGrp="1"/>
          </p:cNvSpPr>
          <p:nvPr>
            <p:ph type="title"/>
          </p:nvPr>
        </p:nvSpPr>
        <p:spPr>
          <a:xfrm>
            <a:off x="1371600" y="260350"/>
            <a:ext cx="5638800" cy="762000"/>
          </a:xfrm>
          <a:ln/>
        </p:spPr>
        <p:txBody>
          <a:bodyPr wrap="square" lIns="91440" tIns="45720" rIns="91440" bIns="45720" anchor="b" anchorCtr="0"/>
          <a:p>
            <a:pPr eaLnBrk="1" hangingPunct="1"/>
            <a:r>
              <a:rPr lang="zh-CN" altLang="en-US" sz="3600" b="1" dirty="0">
                <a:ea typeface="黑体" panose="02010609060101010101" pitchFamily="49" charset="-122"/>
              </a:rPr>
              <a:t>四、页的共享与保护</a:t>
            </a:r>
            <a:endParaRPr lang="zh-CN" altLang="en-US" sz="3600" b="1" dirty="0">
              <a:ea typeface="黑体" panose="02010609060101010101" pitchFamily="49" charset="-122"/>
            </a:endParaRPr>
          </a:p>
        </p:txBody>
      </p:sp>
      <p:sp>
        <p:nvSpPr>
          <p:cNvPr id="479235" name="Rectangle 1027"/>
          <p:cNvSpPr>
            <a:spLocks noGrp="1"/>
          </p:cNvSpPr>
          <p:nvPr>
            <p:ph idx="1"/>
          </p:nvPr>
        </p:nvSpPr>
        <p:spPr>
          <a:xfrm>
            <a:off x="685800" y="1143000"/>
            <a:ext cx="8001000" cy="5257800"/>
          </a:xfrm>
          <a:ln/>
        </p:spPr>
        <p:txBody>
          <a:bodyPr wrap="square" lIns="91440" tIns="45720" rIns="91440" bIns="45720" anchor="t" anchorCtr="0"/>
          <a:p>
            <a:pPr eaLnBrk="1" hangingPunct="1">
              <a:lnSpc>
                <a:spcPct val="140000"/>
              </a:lnSpc>
              <a:buClr>
                <a:srgbClr val="FF0000"/>
              </a:buClr>
              <a:buSzPct val="105000"/>
              <a:buChar char="q"/>
            </a:pPr>
            <a:r>
              <a:rPr lang="zh-CN" altLang="en-US" sz="2400" dirty="0">
                <a:latin typeface="黑体" panose="02010609060101010101" pitchFamily="49" charset="-122"/>
                <a:ea typeface="黑体" panose="02010609060101010101" pitchFamily="49" charset="-122"/>
              </a:rPr>
              <a:t>带来的问题</a:t>
            </a:r>
            <a:endParaRPr lang="zh-CN" altLang="en-US" sz="2400" dirty="0">
              <a:latin typeface="黑体" panose="02010609060101010101" pitchFamily="49" charset="-122"/>
              <a:ea typeface="黑体" panose="02010609060101010101" pitchFamily="49" charset="-122"/>
            </a:endParaRPr>
          </a:p>
          <a:p>
            <a:pPr lvl="2" eaLnBrk="1" hangingPunct="1">
              <a:lnSpc>
                <a:spcPct val="120000"/>
              </a:lnSpc>
              <a:buClr>
                <a:srgbClr val="FF0000"/>
              </a:buClr>
              <a:buSzPct val="105000"/>
              <a:buNone/>
            </a:pPr>
            <a:r>
              <a:rPr lang="zh-CN" altLang="en-US" dirty="0">
                <a:latin typeface="黑体" panose="02010609060101010101" pitchFamily="49" charset="-122"/>
                <a:ea typeface="黑体" panose="02010609060101010101" pitchFamily="49" charset="-122"/>
              </a:rPr>
              <a:t>若共享数据与不共享数据划在同一块中，则：</a:t>
            </a:r>
            <a:endParaRPr lang="zh-CN" altLang="en-US" dirty="0">
              <a:latin typeface="黑体" panose="02010609060101010101" pitchFamily="49" charset="-122"/>
              <a:ea typeface="黑体" panose="02010609060101010101" pitchFamily="49" charset="-122"/>
            </a:endParaRPr>
          </a:p>
          <a:p>
            <a:pPr lvl="2" eaLnBrk="1" hangingPunct="1">
              <a:lnSpc>
                <a:spcPct val="120000"/>
              </a:lnSpc>
              <a:buClr>
                <a:srgbClr val="FF0066"/>
              </a:buClr>
              <a:buSzPct val="105000"/>
              <a:buChar char="v"/>
            </a:pPr>
            <a:r>
              <a:rPr lang="zh-CN" altLang="en-US" dirty="0">
                <a:latin typeface="黑体" panose="02010609060101010101" pitchFamily="49" charset="-122"/>
                <a:ea typeface="黑体" panose="02010609060101010101" pitchFamily="49" charset="-122"/>
              </a:rPr>
              <a:t>有些不共享的数据也被共享，不易保密</a:t>
            </a:r>
            <a:endParaRPr lang="zh-CN" altLang="en-US" dirty="0">
              <a:latin typeface="黑体" panose="02010609060101010101" pitchFamily="49" charset="-122"/>
              <a:ea typeface="黑体" panose="02010609060101010101" pitchFamily="49" charset="-122"/>
            </a:endParaRPr>
          </a:p>
          <a:p>
            <a:pPr lvl="2" eaLnBrk="1" hangingPunct="1">
              <a:lnSpc>
                <a:spcPct val="120000"/>
              </a:lnSpc>
              <a:buClr>
                <a:srgbClr val="FF0066"/>
              </a:buClr>
              <a:buSzPct val="105000"/>
              <a:buChar char="v"/>
            </a:pPr>
            <a:r>
              <a:rPr lang="zh-CN" altLang="en-US" dirty="0">
                <a:latin typeface="黑体" panose="02010609060101010101" pitchFamily="49" charset="-122"/>
                <a:ea typeface="黑体" panose="02010609060101010101" pitchFamily="49" charset="-122"/>
              </a:rPr>
              <a:t>计算共享数据的页内位移较困难</a:t>
            </a:r>
            <a:endParaRPr lang="zh-CN" altLang="en-US" dirty="0">
              <a:latin typeface="黑体" panose="02010609060101010101" pitchFamily="49" charset="-122"/>
              <a:ea typeface="黑体" panose="02010609060101010101" pitchFamily="49" charset="-122"/>
            </a:endParaRPr>
          </a:p>
          <a:p>
            <a:pPr lvl="1" eaLnBrk="1" hangingPunct="1">
              <a:lnSpc>
                <a:spcPct val="120000"/>
              </a:lnSpc>
              <a:buClr>
                <a:srgbClr val="FF0000"/>
              </a:buClr>
              <a:buSzPct val="105000"/>
              <a:buNone/>
            </a:pPr>
            <a:r>
              <a:rPr lang="zh-CN" altLang="en-US" dirty="0">
                <a:latin typeface="黑体" panose="02010609060101010101" pitchFamily="49" charset="-122"/>
                <a:ea typeface="黑体" panose="02010609060101010101" pitchFamily="49" charset="-122"/>
              </a:rPr>
              <a:t>实现数据共享的最好方法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段式存储管理。</a:t>
            </a:r>
            <a:endParaRPr lang="zh-CN" altLang="en-US" dirty="0">
              <a:latin typeface="黑体" panose="02010609060101010101" pitchFamily="49" charset="-122"/>
              <a:ea typeface="黑体" panose="02010609060101010101" pitchFamily="49" charset="-122"/>
            </a:endParaRPr>
          </a:p>
          <a:p>
            <a:pPr eaLnBrk="1" hangingPunct="1">
              <a:lnSpc>
                <a:spcPct val="140000"/>
              </a:lnSpc>
              <a:buClr>
                <a:srgbClr val="FF0000"/>
              </a:buClr>
              <a:buSzPct val="105000"/>
              <a:buChar char="q"/>
            </a:pPr>
            <a:r>
              <a:rPr lang="zh-CN" altLang="en-US" sz="2400" dirty="0">
                <a:latin typeface="黑体" panose="02010609060101010101" pitchFamily="49" charset="-122"/>
                <a:ea typeface="黑体" panose="02010609060101010101" pitchFamily="49" charset="-122"/>
              </a:rPr>
              <a:t>页的保护</a:t>
            </a:r>
            <a:endParaRPr lang="zh-CN" altLang="en-US" sz="2400" dirty="0">
              <a:latin typeface="黑体" panose="02010609060101010101" pitchFamily="49" charset="-122"/>
              <a:ea typeface="黑体" panose="02010609060101010101" pitchFamily="49" charset="-122"/>
            </a:endParaRPr>
          </a:p>
          <a:p>
            <a:pPr eaLnBrk="1" hangingPunct="1">
              <a:lnSpc>
                <a:spcPct val="120000"/>
              </a:lnSpc>
              <a:buClr>
                <a:srgbClr val="FF0000"/>
              </a:buClr>
              <a:buNone/>
            </a:pPr>
            <a:r>
              <a:rPr lang="zh-CN" altLang="en-US" sz="2400" b="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页式存储管理系统提供了两种方式：</a:t>
            </a:r>
            <a:endParaRPr lang="zh-CN" altLang="en-US" sz="2400" dirty="0">
              <a:solidFill>
                <a:schemeClr val="tx1"/>
              </a:solidFill>
              <a:latin typeface="黑体" panose="02010609060101010101" pitchFamily="49" charset="-122"/>
              <a:ea typeface="黑体" panose="02010609060101010101" pitchFamily="49" charset="-122"/>
            </a:endParaRPr>
          </a:p>
          <a:p>
            <a:pPr lvl="2" eaLnBrk="1" hangingPunct="1">
              <a:lnSpc>
                <a:spcPct val="120000"/>
              </a:lnSpc>
              <a:buClr>
                <a:srgbClr val="FF33CC"/>
              </a:buClr>
              <a:buSzPct val="105000"/>
              <a:buChar char="v"/>
            </a:pPr>
            <a:r>
              <a:rPr lang="zh-CN" altLang="en-US" dirty="0">
                <a:latin typeface="黑体" panose="02010609060101010101" pitchFamily="49" charset="-122"/>
                <a:ea typeface="黑体" panose="02010609060101010101" pitchFamily="49" charset="-122"/>
              </a:rPr>
              <a:t>地址越界保护</a:t>
            </a:r>
            <a:endParaRPr lang="zh-CN" altLang="en-US" dirty="0">
              <a:latin typeface="黑体" panose="02010609060101010101" pitchFamily="49" charset="-122"/>
              <a:ea typeface="黑体" panose="02010609060101010101" pitchFamily="49" charset="-122"/>
            </a:endParaRPr>
          </a:p>
          <a:p>
            <a:pPr lvl="2" eaLnBrk="1" hangingPunct="1">
              <a:lnSpc>
                <a:spcPct val="120000"/>
              </a:lnSpc>
              <a:buClr>
                <a:srgbClr val="FF33CC"/>
              </a:buClr>
              <a:buSzPct val="105000"/>
              <a:buChar char="v"/>
            </a:pPr>
            <a:r>
              <a:rPr lang="zh-CN" altLang="en-US" dirty="0">
                <a:latin typeface="黑体" panose="02010609060101010101" pitchFamily="49" charset="-122"/>
                <a:ea typeface="黑体" panose="02010609060101010101" pitchFamily="49" charset="-122"/>
              </a:rPr>
              <a:t>在页表中设置保护位</a:t>
            </a:r>
            <a:endParaRPr lang="zh-CN" altLang="en-US" dirty="0">
              <a:latin typeface="黑体" panose="02010609060101010101" pitchFamily="49" charset="-122"/>
              <a:ea typeface="黑体" panose="02010609060101010101" pitchFamily="49" charset="-122"/>
            </a:endParaRPr>
          </a:p>
          <a:p>
            <a:pPr eaLnBrk="1" hangingPunct="1">
              <a:lnSpc>
                <a:spcPct val="120000"/>
              </a:lnSpc>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              （定义操作权限：只读，读写，执行等）</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9235">
                                            <p:txEl>
                                              <p:charRg st="0" end="6"/>
                                            </p:txEl>
                                          </p:spTgt>
                                        </p:tgtEl>
                                        <p:attrNameLst>
                                          <p:attrName>style.visibility</p:attrName>
                                        </p:attrNameLst>
                                      </p:cBhvr>
                                      <p:to>
                                        <p:strVal val="visible"/>
                                      </p:to>
                                    </p:set>
                                    <p:animEffect transition="in" filter="blinds(horizontal)">
                                      <p:cBhvr>
                                        <p:cTn id="7" dur="500"/>
                                        <p:tgtEl>
                                          <p:spTgt spid="47923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9235">
                                            <p:txEl>
                                              <p:charRg st="6" end="27"/>
                                            </p:txEl>
                                          </p:spTgt>
                                        </p:tgtEl>
                                        <p:attrNameLst>
                                          <p:attrName>style.visibility</p:attrName>
                                        </p:attrNameLst>
                                      </p:cBhvr>
                                      <p:to>
                                        <p:strVal val="visible"/>
                                      </p:to>
                                    </p:set>
                                    <p:animEffect transition="in" filter="blinds(horizontal)">
                                      <p:cBhvr>
                                        <p:cTn id="12" dur="500"/>
                                        <p:tgtEl>
                                          <p:spTgt spid="479235">
                                            <p:txEl>
                                              <p:charRg st="6"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9235">
                                            <p:txEl>
                                              <p:charRg st="27" end="45"/>
                                            </p:txEl>
                                          </p:spTgt>
                                        </p:tgtEl>
                                        <p:attrNameLst>
                                          <p:attrName>style.visibility</p:attrName>
                                        </p:attrNameLst>
                                      </p:cBhvr>
                                      <p:to>
                                        <p:strVal val="visible"/>
                                      </p:to>
                                    </p:set>
                                    <p:animEffect transition="in" filter="blinds(horizontal)">
                                      <p:cBhvr>
                                        <p:cTn id="17" dur="500"/>
                                        <p:tgtEl>
                                          <p:spTgt spid="479235">
                                            <p:txEl>
                                              <p:charRg st="27"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9235">
                                            <p:txEl>
                                              <p:charRg st="45" end="60"/>
                                            </p:txEl>
                                          </p:spTgt>
                                        </p:tgtEl>
                                        <p:attrNameLst>
                                          <p:attrName>style.visibility</p:attrName>
                                        </p:attrNameLst>
                                      </p:cBhvr>
                                      <p:to>
                                        <p:strVal val="visible"/>
                                      </p:to>
                                    </p:set>
                                    <p:animEffect transition="in" filter="blinds(horizontal)">
                                      <p:cBhvr>
                                        <p:cTn id="22" dur="500"/>
                                        <p:tgtEl>
                                          <p:spTgt spid="479235">
                                            <p:txEl>
                                              <p:charRg st="45" end="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9235">
                                            <p:txEl>
                                              <p:charRg st="60" end="82"/>
                                            </p:txEl>
                                          </p:spTgt>
                                        </p:tgtEl>
                                        <p:attrNameLst>
                                          <p:attrName>style.visibility</p:attrName>
                                        </p:attrNameLst>
                                      </p:cBhvr>
                                      <p:to>
                                        <p:strVal val="visible"/>
                                      </p:to>
                                    </p:set>
                                    <p:animEffect transition="in" filter="blinds(horizontal)">
                                      <p:cBhvr>
                                        <p:cTn id="27" dur="500"/>
                                        <p:tgtEl>
                                          <p:spTgt spid="479235">
                                            <p:txEl>
                                              <p:charRg st="60"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9235">
                                            <p:txEl>
                                              <p:charRg st="82" end="87"/>
                                            </p:txEl>
                                          </p:spTgt>
                                        </p:tgtEl>
                                        <p:attrNameLst>
                                          <p:attrName>style.visibility</p:attrName>
                                        </p:attrNameLst>
                                      </p:cBhvr>
                                      <p:to>
                                        <p:strVal val="visible"/>
                                      </p:to>
                                    </p:set>
                                    <p:animEffect transition="in" filter="blinds(horizontal)">
                                      <p:cBhvr>
                                        <p:cTn id="32" dur="500"/>
                                        <p:tgtEl>
                                          <p:spTgt spid="479235">
                                            <p:txEl>
                                              <p:charRg st="82" end="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9235">
                                            <p:txEl>
                                              <p:charRg st="87" end="109"/>
                                            </p:txEl>
                                          </p:spTgt>
                                        </p:tgtEl>
                                        <p:attrNameLst>
                                          <p:attrName>style.visibility</p:attrName>
                                        </p:attrNameLst>
                                      </p:cBhvr>
                                      <p:to>
                                        <p:strVal val="visible"/>
                                      </p:to>
                                    </p:set>
                                    <p:animEffect transition="in" filter="blinds(horizontal)">
                                      <p:cBhvr>
                                        <p:cTn id="37" dur="500"/>
                                        <p:tgtEl>
                                          <p:spTgt spid="479235">
                                            <p:txEl>
                                              <p:charRg st="87" end="10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9235">
                                            <p:txEl>
                                              <p:charRg st="109" end="116"/>
                                            </p:txEl>
                                          </p:spTgt>
                                        </p:tgtEl>
                                        <p:attrNameLst>
                                          <p:attrName>style.visibility</p:attrName>
                                        </p:attrNameLst>
                                      </p:cBhvr>
                                      <p:to>
                                        <p:strVal val="visible"/>
                                      </p:to>
                                    </p:set>
                                    <p:animEffect transition="in" filter="blinds(horizontal)">
                                      <p:cBhvr>
                                        <p:cTn id="42" dur="500"/>
                                        <p:tgtEl>
                                          <p:spTgt spid="479235">
                                            <p:txEl>
                                              <p:charRg st="109" end="1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9235">
                                            <p:txEl>
                                              <p:charRg st="116" end="126"/>
                                            </p:txEl>
                                          </p:spTgt>
                                        </p:tgtEl>
                                        <p:attrNameLst>
                                          <p:attrName>style.visibility</p:attrName>
                                        </p:attrNameLst>
                                      </p:cBhvr>
                                      <p:to>
                                        <p:strVal val="visible"/>
                                      </p:to>
                                    </p:set>
                                    <p:animEffect transition="in" filter="blinds(horizontal)">
                                      <p:cBhvr>
                                        <p:cTn id="47" dur="500"/>
                                        <p:tgtEl>
                                          <p:spTgt spid="479235">
                                            <p:txEl>
                                              <p:charRg st="116" end="126"/>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79235">
                                            <p:txEl>
                                              <p:charRg st="126" end="159"/>
                                            </p:txEl>
                                          </p:spTgt>
                                        </p:tgtEl>
                                        <p:attrNameLst>
                                          <p:attrName>style.visibility</p:attrName>
                                        </p:attrNameLst>
                                      </p:cBhvr>
                                      <p:to>
                                        <p:strVal val="visible"/>
                                      </p:to>
                                    </p:set>
                                    <p:animEffect transition="in" filter="blinds(horizontal)">
                                      <p:cBhvr>
                                        <p:cTn id="50" dur="500"/>
                                        <p:tgtEl>
                                          <p:spTgt spid="479235">
                                            <p:txEl>
                                              <p:charRg st="126"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5"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5" name="Rectangle 3"/>
          <p:cNvSpPr>
            <a:spLocks noGrp="1"/>
          </p:cNvSpPr>
          <p:nvPr>
            <p:ph type="title"/>
          </p:nvPr>
        </p:nvSpPr>
        <p:spPr>
          <a:xfrm>
            <a:off x="1676400" y="476250"/>
            <a:ext cx="5775325" cy="533400"/>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4.6 </a:t>
            </a:r>
            <a:r>
              <a:rPr lang="zh-CN" altLang="en-US" sz="3600" b="1" dirty="0">
                <a:latin typeface="黑体" panose="02010609060101010101" pitchFamily="49" charset="-122"/>
                <a:ea typeface="黑体" panose="02010609060101010101" pitchFamily="49" charset="-122"/>
              </a:rPr>
              <a:t>基本分段存储管理方式</a:t>
            </a:r>
            <a:endParaRPr lang="zh-CN" altLang="en-US" sz="3600" b="1" dirty="0">
              <a:latin typeface="黑体" panose="02010609060101010101" pitchFamily="49" charset="-122"/>
              <a:ea typeface="黑体" panose="02010609060101010101" pitchFamily="49" charset="-122"/>
            </a:endParaRPr>
          </a:p>
        </p:txBody>
      </p:sp>
      <p:sp>
        <p:nvSpPr>
          <p:cNvPr id="167940" name="Rectangle 4"/>
          <p:cNvSpPr>
            <a:spLocks noGrp="1"/>
          </p:cNvSpPr>
          <p:nvPr>
            <p:ph idx="1"/>
          </p:nvPr>
        </p:nvSpPr>
        <p:spPr>
          <a:xfrm>
            <a:off x="2057400" y="1700213"/>
            <a:ext cx="5791200" cy="3481387"/>
          </a:xfrm>
          <a:ln/>
        </p:spPr>
        <p:txBody>
          <a:bodyPr wrap="square" lIns="91440" tIns="45720" rIns="91440" bIns="45720" anchor="t" anchorCtr="0"/>
          <a:p>
            <a:pPr eaLnBrk="1" hangingPunct="1">
              <a:lnSpc>
                <a:spcPct val="170000"/>
              </a:lnSpc>
              <a:spcBef>
                <a:spcPct val="0"/>
              </a:spcBef>
            </a:pPr>
            <a:r>
              <a:rPr lang="zh-CN" altLang="en-US" dirty="0">
                <a:solidFill>
                  <a:schemeClr val="tx1"/>
                </a:solidFill>
                <a:latin typeface="黑体" panose="02010609060101010101" pitchFamily="49" charset="-122"/>
                <a:ea typeface="黑体" panose="02010609060101010101" pitchFamily="49" charset="-122"/>
                <a:hlinkClick r:id="rId1" action="ppaction://hlinksldjump"/>
              </a:rPr>
              <a:t>分段存储管理方式的引入</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70000"/>
              </a:lnSpc>
              <a:spcBef>
                <a:spcPct val="0"/>
              </a:spcBef>
            </a:pPr>
            <a:r>
              <a:rPr lang="zh-CN" altLang="en-US" dirty="0">
                <a:solidFill>
                  <a:schemeClr val="tx1"/>
                </a:solidFill>
                <a:latin typeface="黑体" panose="02010609060101010101" pitchFamily="49" charset="-122"/>
                <a:ea typeface="黑体" panose="02010609060101010101" pitchFamily="49" charset="-122"/>
                <a:hlinkClick r:id="rId2" action="ppaction://hlinksldjump"/>
              </a:rPr>
              <a:t>分段系统的基本原理</a:t>
            </a:r>
            <a:endParaRPr lang="zh-CN" altLang="en-US" dirty="0">
              <a:latin typeface="黑体" panose="02010609060101010101" pitchFamily="49" charset="-122"/>
              <a:ea typeface="黑体" panose="02010609060101010101" pitchFamily="49" charset="-122"/>
            </a:endParaRPr>
          </a:p>
          <a:p>
            <a:pPr eaLnBrk="1" hangingPunct="1">
              <a:lnSpc>
                <a:spcPct val="170000"/>
              </a:lnSpc>
              <a:spcBef>
                <a:spcPct val="0"/>
              </a:spcBef>
            </a:pPr>
            <a:r>
              <a:rPr lang="zh-CN" altLang="en-US" dirty="0">
                <a:solidFill>
                  <a:schemeClr val="tx1"/>
                </a:solidFill>
                <a:latin typeface="黑体" panose="02010609060101010101" pitchFamily="49" charset="-122"/>
                <a:ea typeface="黑体" panose="02010609060101010101" pitchFamily="49" charset="-122"/>
                <a:hlinkClick r:id="rId3" action="ppaction://hlinksldjump"/>
              </a:rPr>
              <a:t>共享与保护</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70000"/>
              </a:lnSpc>
              <a:spcBef>
                <a:spcPct val="0"/>
              </a:spcBef>
            </a:pPr>
            <a:r>
              <a:rPr lang="zh-CN" altLang="en-US" dirty="0">
                <a:solidFill>
                  <a:schemeClr val="tx1"/>
                </a:solidFill>
                <a:latin typeface="黑体" panose="02010609060101010101" pitchFamily="49" charset="-122"/>
                <a:ea typeface="黑体" panose="02010609060101010101" pitchFamily="49" charset="-122"/>
                <a:hlinkClick r:id="rId4" action="ppaction://hlinksldjump"/>
              </a:rPr>
              <a:t>段页式存储管理方式</a:t>
            </a:r>
            <a:endParaRPr lang="zh-CN" altLang="en-US"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40">
                                            <p:txEl>
                                              <p:charRg st="0" end="12"/>
                                            </p:txEl>
                                          </p:spTgt>
                                        </p:tgtEl>
                                        <p:attrNameLst>
                                          <p:attrName>style.visibility</p:attrName>
                                        </p:attrNameLst>
                                      </p:cBhvr>
                                      <p:to>
                                        <p:strVal val="visible"/>
                                      </p:to>
                                    </p:set>
                                    <p:animEffect transition="in" filter="blinds(horizontal)">
                                      <p:cBhvr>
                                        <p:cTn id="7" dur="500"/>
                                        <p:tgtEl>
                                          <p:spTgt spid="167940">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7940">
                                            <p:txEl>
                                              <p:charRg st="12" end="22"/>
                                            </p:txEl>
                                          </p:spTgt>
                                        </p:tgtEl>
                                        <p:attrNameLst>
                                          <p:attrName>style.visibility</p:attrName>
                                        </p:attrNameLst>
                                      </p:cBhvr>
                                      <p:to>
                                        <p:strVal val="visible"/>
                                      </p:to>
                                    </p:set>
                                    <p:animEffect transition="in" filter="blinds(horizontal)">
                                      <p:cBhvr>
                                        <p:cTn id="12" dur="500"/>
                                        <p:tgtEl>
                                          <p:spTgt spid="167940">
                                            <p:txEl>
                                              <p:charRg st="12"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7940">
                                            <p:txEl>
                                              <p:charRg st="22" end="28"/>
                                            </p:txEl>
                                          </p:spTgt>
                                        </p:tgtEl>
                                        <p:attrNameLst>
                                          <p:attrName>style.visibility</p:attrName>
                                        </p:attrNameLst>
                                      </p:cBhvr>
                                      <p:to>
                                        <p:strVal val="visible"/>
                                      </p:to>
                                    </p:set>
                                    <p:animEffect transition="in" filter="blinds(horizontal)">
                                      <p:cBhvr>
                                        <p:cTn id="17" dur="500"/>
                                        <p:tgtEl>
                                          <p:spTgt spid="167940">
                                            <p:txEl>
                                              <p:charRg st="22"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7940">
                                            <p:txEl>
                                              <p:charRg st="28" end="38"/>
                                            </p:txEl>
                                          </p:spTgt>
                                        </p:tgtEl>
                                        <p:attrNameLst>
                                          <p:attrName>style.visibility</p:attrName>
                                        </p:attrNameLst>
                                      </p:cBhvr>
                                      <p:to>
                                        <p:strVal val="visible"/>
                                      </p:to>
                                    </p:set>
                                    <p:animEffect transition="in" filter="blinds(horizontal)">
                                      <p:cBhvr>
                                        <p:cTn id="22" dur="500"/>
                                        <p:tgtEl>
                                          <p:spTgt spid="167940">
                                            <p:txEl>
                                              <p:charRg st="28"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3" name="Rectangle 1026"/>
          <p:cNvSpPr>
            <a:spLocks noGrp="1"/>
          </p:cNvSpPr>
          <p:nvPr>
            <p:ph type="title"/>
          </p:nvPr>
        </p:nvSpPr>
        <p:spPr>
          <a:xfrm>
            <a:off x="1258888" y="260350"/>
            <a:ext cx="7848600" cy="708025"/>
          </a:xfrm>
          <a:ln/>
        </p:spPr>
        <p:txBody>
          <a:bodyPr wrap="square" lIns="91440" tIns="45720" rIns="91440" bIns="45720" anchor="b" anchorCtr="0"/>
          <a:p>
            <a:pPr eaLnBrk="1" hangingPunct="1"/>
            <a:r>
              <a:rPr lang="zh-CN" altLang="en-US" sz="3600" b="1" dirty="0">
                <a:solidFill>
                  <a:schemeClr val="hlink"/>
                </a:solidFill>
                <a:latin typeface="黑体" panose="02010609060101010101" pitchFamily="49" charset="-122"/>
                <a:ea typeface="黑体" panose="02010609060101010101" pitchFamily="49" charset="-122"/>
              </a:rPr>
              <a:t>分段存储管理方式的引入</a:t>
            </a:r>
            <a:r>
              <a:rPr lang="en-US" altLang="zh-CN" sz="2800" b="1" dirty="0">
                <a:solidFill>
                  <a:schemeClr val="hlink"/>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满足用户要求</a:t>
            </a:r>
            <a:endParaRPr lang="zh-CN" altLang="en-US" sz="2800" b="1" dirty="0">
              <a:solidFill>
                <a:schemeClr val="hlink"/>
              </a:solidFill>
              <a:latin typeface="黑体" panose="02010609060101010101" pitchFamily="49" charset="-122"/>
              <a:ea typeface="黑体" panose="02010609060101010101" pitchFamily="49" charset="-122"/>
            </a:endParaRPr>
          </a:p>
        </p:txBody>
      </p:sp>
      <p:sp>
        <p:nvSpPr>
          <p:cNvPr id="412675" name="Rectangle 1027"/>
          <p:cNvSpPr>
            <a:spLocks noGrp="1"/>
          </p:cNvSpPr>
          <p:nvPr>
            <p:ph idx="1"/>
          </p:nvPr>
        </p:nvSpPr>
        <p:spPr>
          <a:xfrm>
            <a:off x="827088" y="1412875"/>
            <a:ext cx="7993062" cy="5184775"/>
          </a:xfrm>
          <a:ln/>
        </p:spPr>
        <p:txBody>
          <a:bodyPr wrap="square" lIns="91440" tIns="45720" rIns="91440" bIns="45720" anchor="t" anchorCtr="0"/>
          <a:p>
            <a:pPr eaLnBrk="1" hangingPunct="1">
              <a:lnSpc>
                <a:spcPct val="120000"/>
              </a:lnSpc>
              <a:buNone/>
            </a:pPr>
            <a:r>
              <a:rPr lang="zh-CN" altLang="en-US" sz="2200" dirty="0">
                <a:solidFill>
                  <a:schemeClr val="tx1"/>
                </a:solidFill>
                <a:latin typeface="黑体" panose="02010609060101010101" pitchFamily="49" charset="-122"/>
                <a:ea typeface="黑体" panose="02010609060101010101" pitchFamily="49" charset="-122"/>
              </a:rPr>
              <a:t>引入分段存储管理方式，主要是为了满足用户的一系列要求：</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folHlink"/>
                </a:solidFill>
                <a:latin typeface="黑体" panose="02010609060101010101" pitchFamily="49" charset="-122"/>
                <a:ea typeface="黑体" panose="02010609060101010101" pitchFamily="49" charset="-122"/>
              </a:rPr>
              <a:t>方便编程：</a:t>
            </a:r>
            <a:r>
              <a:rPr lang="zh-CN" altLang="en-US" sz="2400" dirty="0">
                <a:solidFill>
                  <a:schemeClr val="tx1"/>
                </a:solidFill>
                <a:latin typeface="黑体" panose="02010609060101010101" pitchFamily="49" charset="-122"/>
                <a:ea typeface="黑体" panose="02010609060101010101" pitchFamily="49" charset="-122"/>
              </a:rPr>
              <a:t>按逻辑关系分为若干个段，每个段从</a:t>
            </a:r>
            <a:r>
              <a:rPr lang="en-US" altLang="zh-CN" sz="2400" dirty="0">
                <a:solidFill>
                  <a:schemeClr val="tx1"/>
                </a:solidFill>
                <a:latin typeface="黑体" panose="02010609060101010101" pitchFamily="49" charset="-122"/>
                <a:ea typeface="黑体" panose="02010609060101010101" pitchFamily="49" charset="-122"/>
              </a:rPr>
              <a:t>0</a:t>
            </a:r>
            <a:r>
              <a:rPr lang="zh-CN" altLang="en-US" sz="2400" dirty="0">
                <a:solidFill>
                  <a:schemeClr val="tx1"/>
                </a:solidFill>
                <a:latin typeface="黑体" panose="02010609060101010101" pitchFamily="49" charset="-122"/>
                <a:ea typeface="黑体" panose="02010609060101010101" pitchFamily="49" charset="-122"/>
              </a:rPr>
              <a:t>编址，并有名字和长度，访问的逻辑地址由段名和段内偏移量决定。</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folHlink"/>
                </a:solidFill>
                <a:latin typeface="黑体" panose="02010609060101010101" pitchFamily="49" charset="-122"/>
                <a:ea typeface="黑体" panose="02010609060101010101" pitchFamily="49" charset="-122"/>
              </a:rPr>
              <a:t>信息共享：</a:t>
            </a:r>
            <a:r>
              <a:rPr lang="zh-CN" altLang="en-US" sz="2400" dirty="0">
                <a:solidFill>
                  <a:schemeClr val="tx1"/>
                </a:solidFill>
                <a:latin typeface="黑体" panose="02010609060101010101" pitchFamily="49" charset="-122"/>
                <a:ea typeface="黑体" panose="02010609060101010101" pitchFamily="49" charset="-122"/>
              </a:rPr>
              <a:t>共享是以信息为逻辑单位，页是存储信息的物理单位，段却是信息的逻辑单位。</a:t>
            </a:r>
            <a:endParaRPr lang="zh-CN" altLang="en-US" sz="2400" dirty="0">
              <a:solidFill>
                <a:schemeClr val="folHlink"/>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folHlink"/>
                </a:solidFill>
                <a:latin typeface="黑体" panose="02010609060101010101" pitchFamily="49" charset="-122"/>
                <a:ea typeface="黑体" panose="02010609060101010101" pitchFamily="49" charset="-122"/>
              </a:rPr>
              <a:t>信息保护：</a:t>
            </a:r>
            <a:r>
              <a:rPr lang="zh-CN" altLang="en-US" sz="2400" dirty="0">
                <a:solidFill>
                  <a:schemeClr val="tx1"/>
                </a:solidFill>
                <a:latin typeface="黑体" panose="02010609060101010101" pitchFamily="49" charset="-122"/>
                <a:ea typeface="黑体" panose="02010609060101010101" pitchFamily="49" charset="-122"/>
              </a:rPr>
              <a:t>保护也是对信息的逻辑单位进行保护的。</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folHlink"/>
                </a:solidFill>
                <a:latin typeface="黑体" panose="02010609060101010101" pitchFamily="49" charset="-122"/>
                <a:ea typeface="黑体" panose="02010609060101010101" pitchFamily="49" charset="-122"/>
              </a:rPr>
              <a:t>动态链接：</a:t>
            </a:r>
            <a:r>
              <a:rPr lang="zh-CN" altLang="en-US" sz="2400" dirty="0">
                <a:solidFill>
                  <a:schemeClr val="tx1"/>
                </a:solidFill>
                <a:latin typeface="黑体" panose="02010609060101010101" pitchFamily="49" charset="-122"/>
                <a:ea typeface="黑体" panose="02010609060101010101" pitchFamily="49" charset="-122"/>
              </a:rPr>
              <a:t>动态链接以段为单位。</a:t>
            </a:r>
            <a:endParaRPr lang="zh-CN" altLang="en-US" sz="2400" dirty="0">
              <a:solidFill>
                <a:schemeClr val="folHlink"/>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solidFill>
                  <a:schemeClr val="folHlink"/>
                </a:solidFill>
                <a:latin typeface="黑体" panose="02010609060101010101" pitchFamily="49" charset="-122"/>
                <a:ea typeface="黑体" panose="02010609060101010101" pitchFamily="49" charset="-122"/>
              </a:rPr>
              <a:t>动态增长：</a:t>
            </a:r>
            <a:r>
              <a:rPr lang="zh-CN" altLang="en-US" sz="2400" dirty="0">
                <a:solidFill>
                  <a:schemeClr val="tx1"/>
                </a:solidFill>
                <a:latin typeface="黑体" panose="02010609060101010101" pitchFamily="49" charset="-122"/>
                <a:ea typeface="黑体" panose="02010609060101010101" pitchFamily="49" charset="-122"/>
              </a:rPr>
              <a:t>实际应用中，某些段（数据段）会不断增长，前面的存储管理方法均难以实现。</a:t>
            </a:r>
            <a:endParaRPr lang="zh-CN" altLang="en-US" sz="2400"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75">
                                            <p:txEl>
                                              <p:charRg st="0" end="28"/>
                                            </p:txEl>
                                          </p:spTgt>
                                        </p:tgtEl>
                                        <p:attrNameLst>
                                          <p:attrName>style.visibility</p:attrName>
                                        </p:attrNameLst>
                                      </p:cBhvr>
                                      <p:to>
                                        <p:strVal val="visible"/>
                                      </p:to>
                                    </p:set>
                                    <p:animEffect transition="in" filter="blinds(horizontal)">
                                      <p:cBhvr>
                                        <p:cTn id="7" dur="500"/>
                                        <p:tgtEl>
                                          <p:spTgt spid="412675">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2675">
                                            <p:txEl>
                                              <p:charRg st="28" end="81"/>
                                            </p:txEl>
                                          </p:spTgt>
                                        </p:tgtEl>
                                        <p:attrNameLst>
                                          <p:attrName>style.visibility</p:attrName>
                                        </p:attrNameLst>
                                      </p:cBhvr>
                                      <p:to>
                                        <p:strVal val="visible"/>
                                      </p:to>
                                    </p:set>
                                    <p:animEffect transition="in" filter="blinds(horizontal)">
                                      <p:cBhvr>
                                        <p:cTn id="12" dur="500"/>
                                        <p:tgtEl>
                                          <p:spTgt spid="412675">
                                            <p:txEl>
                                              <p:charRg st="2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2675">
                                            <p:txEl>
                                              <p:charRg st="81" end="122"/>
                                            </p:txEl>
                                          </p:spTgt>
                                        </p:tgtEl>
                                        <p:attrNameLst>
                                          <p:attrName>style.visibility</p:attrName>
                                        </p:attrNameLst>
                                      </p:cBhvr>
                                      <p:to>
                                        <p:strVal val="visible"/>
                                      </p:to>
                                    </p:set>
                                    <p:animEffect transition="in" filter="blinds(horizontal)">
                                      <p:cBhvr>
                                        <p:cTn id="17" dur="500"/>
                                        <p:tgtEl>
                                          <p:spTgt spid="412675">
                                            <p:txEl>
                                              <p:charRg st="81"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2675">
                                            <p:txEl>
                                              <p:charRg st="122" end="146"/>
                                            </p:txEl>
                                          </p:spTgt>
                                        </p:tgtEl>
                                        <p:attrNameLst>
                                          <p:attrName>style.visibility</p:attrName>
                                        </p:attrNameLst>
                                      </p:cBhvr>
                                      <p:to>
                                        <p:strVal val="visible"/>
                                      </p:to>
                                    </p:set>
                                    <p:animEffect transition="in" filter="blinds(horizontal)">
                                      <p:cBhvr>
                                        <p:cTn id="22" dur="500"/>
                                        <p:tgtEl>
                                          <p:spTgt spid="412675">
                                            <p:txEl>
                                              <p:charRg st="122" end="1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2675">
                                            <p:txEl>
                                              <p:charRg st="146" end="162"/>
                                            </p:txEl>
                                          </p:spTgt>
                                        </p:tgtEl>
                                        <p:attrNameLst>
                                          <p:attrName>style.visibility</p:attrName>
                                        </p:attrNameLst>
                                      </p:cBhvr>
                                      <p:to>
                                        <p:strVal val="visible"/>
                                      </p:to>
                                    </p:set>
                                    <p:animEffect transition="in" filter="blinds(horizontal)">
                                      <p:cBhvr>
                                        <p:cTn id="27" dur="500"/>
                                        <p:tgtEl>
                                          <p:spTgt spid="412675">
                                            <p:txEl>
                                              <p:charRg st="146"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2675">
                                            <p:txEl>
                                              <p:charRg st="162" end="203"/>
                                            </p:txEl>
                                          </p:spTgt>
                                        </p:tgtEl>
                                        <p:attrNameLst>
                                          <p:attrName>style.visibility</p:attrName>
                                        </p:attrNameLst>
                                      </p:cBhvr>
                                      <p:to>
                                        <p:strVal val="visible"/>
                                      </p:to>
                                    </p:set>
                                    <p:animEffect transition="in" filter="blinds(horizontal)">
                                      <p:cBhvr>
                                        <p:cTn id="32" dur="500"/>
                                        <p:tgtEl>
                                          <p:spTgt spid="412675">
                                            <p:txEl>
                                              <p:charRg st="162" end="2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3725" name="Picture 1053"/>
          <p:cNvPicPr>
            <a:picLocks noChangeAspect="1"/>
          </p:cNvPicPr>
          <p:nvPr/>
        </p:nvPicPr>
        <p:blipFill>
          <a:blip r:embed="rId1"/>
          <a:srcRect l="11575" t="7652" r="49196" b="23172"/>
          <a:stretch>
            <a:fillRect/>
          </a:stretch>
        </p:blipFill>
        <p:spPr>
          <a:xfrm>
            <a:off x="3505200" y="2971800"/>
            <a:ext cx="4876800" cy="3552825"/>
          </a:xfrm>
          <a:prstGeom prst="rect">
            <a:avLst/>
          </a:prstGeom>
          <a:noFill/>
          <a:ln w="9525">
            <a:noFill/>
          </a:ln>
        </p:spPr>
      </p:pic>
      <p:sp>
        <p:nvSpPr>
          <p:cNvPr id="215042" name="Rectangle 1026"/>
          <p:cNvSpPr>
            <a:spLocks noGrp="1"/>
          </p:cNvSpPr>
          <p:nvPr>
            <p:ph type="title"/>
          </p:nvPr>
        </p:nvSpPr>
        <p:spPr>
          <a:xfrm>
            <a:off x="1460500" y="457200"/>
            <a:ext cx="5416550" cy="617538"/>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分段系统的基本原理</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413699" name="Rectangle 1027"/>
          <p:cNvSpPr>
            <a:spLocks noGrp="1"/>
          </p:cNvSpPr>
          <p:nvPr>
            <p:ph idx="1"/>
          </p:nvPr>
        </p:nvSpPr>
        <p:spPr>
          <a:xfrm>
            <a:off x="395288" y="1052513"/>
            <a:ext cx="8443912" cy="1600200"/>
          </a:xfrm>
          <a:ln/>
        </p:spPr>
        <p:txBody>
          <a:bodyPr wrap="square" lIns="91440" tIns="45720" rIns="91440" bIns="45720" anchor="t" anchorCtr="0"/>
          <a:p>
            <a:pPr eaLnBrk="1" hangingPunct="1">
              <a:lnSpc>
                <a:spcPct val="150000"/>
              </a:lnSpc>
              <a:spcBef>
                <a:spcPct val="0"/>
              </a:spcBef>
              <a:buClr>
                <a:schemeClr val="hlink"/>
              </a:buClr>
              <a:buSzPct val="140000"/>
              <a:buChar char="§"/>
            </a:pPr>
            <a:r>
              <a:rPr lang="zh-CN" altLang="en-US" sz="2400" dirty="0">
                <a:solidFill>
                  <a:srgbClr val="FF33CC"/>
                </a:solidFill>
                <a:latin typeface="黑体" panose="02010609060101010101" pitchFamily="49" charset="-122"/>
                <a:ea typeface="黑体" panose="02010609060101010101" pitchFamily="49" charset="-122"/>
              </a:rPr>
              <a:t>空间划分</a:t>
            </a:r>
            <a:r>
              <a:rPr lang="en-US" altLang="zh-CN" sz="2400" dirty="0">
                <a:solidFill>
                  <a:srgbClr val="FF33CC"/>
                </a:solidFill>
                <a:latin typeface="黑体" panose="02010609060101010101" pitchFamily="49" charset="-122"/>
                <a:ea typeface="黑体" panose="02010609060101010101" pitchFamily="49" charset="-122"/>
              </a:rPr>
              <a:t>(</a:t>
            </a:r>
            <a:r>
              <a:rPr lang="zh-CN" altLang="en-US" sz="2400" dirty="0">
                <a:solidFill>
                  <a:srgbClr val="FF33CC"/>
                </a:solidFill>
                <a:latin typeface="黑体" panose="02010609060101010101" pitchFamily="49" charset="-122"/>
                <a:ea typeface="黑体" panose="02010609060101010101" pitchFamily="49" charset="-122"/>
              </a:rPr>
              <a:t>分段</a:t>
            </a:r>
            <a:r>
              <a:rPr lang="en-US" altLang="zh-CN" sz="2400" dirty="0">
                <a:solidFill>
                  <a:srgbClr val="FF33CC"/>
                </a:solidFill>
                <a:latin typeface="黑体" panose="02010609060101010101" pitchFamily="49" charset="-122"/>
                <a:ea typeface="黑体" panose="02010609060101010101" pitchFamily="49" charset="-122"/>
              </a:rPr>
              <a:t>)</a:t>
            </a:r>
            <a:endParaRPr lang="en-US" altLang="zh-CN" sz="2400"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3333FF"/>
              </a:buClr>
              <a:buSzPct val="140000"/>
              <a:buNone/>
            </a:pPr>
            <a:r>
              <a:rPr lang="en-US" altLang="zh-CN" sz="2000" dirty="0">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将用户作业的逻辑地址空间划分成若干个大小不等的段（由用户根据逻辑信息的相对完整来划分）。各段有段名（常用段号代替），首地址为</a:t>
            </a:r>
            <a:r>
              <a:rPr lang="en-US" altLang="zh-CN" sz="2200" dirty="0">
                <a:solidFill>
                  <a:schemeClr val="tx1"/>
                </a:solidFill>
                <a:latin typeface="黑体" panose="02010609060101010101" pitchFamily="49" charset="-122"/>
                <a:ea typeface="黑体" panose="02010609060101010101" pitchFamily="49" charset="-122"/>
              </a:rPr>
              <a:t>0</a:t>
            </a:r>
            <a:endParaRPr lang="en-US" altLang="zh-CN" sz="2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3699">
                                            <p:txEl>
                                              <p:charRg st="0" end="9"/>
                                            </p:txEl>
                                          </p:spTgt>
                                        </p:tgtEl>
                                        <p:attrNameLst>
                                          <p:attrName>style.visibility</p:attrName>
                                        </p:attrNameLst>
                                      </p:cBhvr>
                                      <p:to>
                                        <p:strVal val="visible"/>
                                      </p:to>
                                    </p:set>
                                    <p:animEffect transition="in" filter="blinds(horizontal)">
                                      <p:cBhvr>
                                        <p:cTn id="7" dur="500"/>
                                        <p:tgtEl>
                                          <p:spTgt spid="41369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3699">
                                            <p:txEl>
                                              <p:charRg st="9" end="78"/>
                                            </p:txEl>
                                          </p:spTgt>
                                        </p:tgtEl>
                                        <p:attrNameLst>
                                          <p:attrName>style.visibility</p:attrName>
                                        </p:attrNameLst>
                                      </p:cBhvr>
                                      <p:to>
                                        <p:strVal val="visible"/>
                                      </p:to>
                                    </p:set>
                                    <p:animEffect transition="in" filter="blinds(horizontal)">
                                      <p:cBhvr>
                                        <p:cTn id="12" dur="500"/>
                                        <p:tgtEl>
                                          <p:spTgt spid="413699">
                                            <p:txEl>
                                              <p:charRg st="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3725"/>
                                        </p:tgtEl>
                                        <p:attrNameLst>
                                          <p:attrName>style.visibility</p:attrName>
                                        </p:attrNameLst>
                                      </p:cBhvr>
                                      <p:to>
                                        <p:strVal val="visible"/>
                                      </p:to>
                                    </p:set>
                                    <p:anim calcmode="lin" valueType="num">
                                      <p:cBhvr additive="base">
                                        <p:cTn id="17" dur="500" fill="hold"/>
                                        <p:tgtEl>
                                          <p:spTgt spid="413725"/>
                                        </p:tgtEl>
                                        <p:attrNameLst>
                                          <p:attrName>ppt_x</p:attrName>
                                        </p:attrNameLst>
                                      </p:cBhvr>
                                      <p:tavLst>
                                        <p:tav tm="0">
                                          <p:val>
                                            <p:strVal val="#ppt_x"/>
                                          </p:val>
                                        </p:tav>
                                        <p:tav tm="100000">
                                          <p:val>
                                            <p:strVal val="#ppt_x"/>
                                          </p:val>
                                        </p:tav>
                                      </p:tavLst>
                                    </p:anim>
                                    <p:anim calcmode="lin" valueType="num">
                                      <p:cBhvr additive="base">
                                        <p:cTn id="18" dur="500" fill="hold"/>
                                        <p:tgtEl>
                                          <p:spTgt spid="413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0262" name="Picture 6"/>
          <p:cNvPicPr>
            <a:picLocks noChangeAspect="1"/>
          </p:cNvPicPr>
          <p:nvPr/>
        </p:nvPicPr>
        <p:blipFill>
          <a:blip r:embed="rId1"/>
          <a:srcRect l="5156" t="3847" r="5620" b="870"/>
          <a:stretch>
            <a:fillRect/>
          </a:stretch>
        </p:blipFill>
        <p:spPr>
          <a:xfrm>
            <a:off x="895350" y="1557338"/>
            <a:ext cx="7924800" cy="4502150"/>
          </a:xfrm>
          <a:prstGeom prst="rect">
            <a:avLst/>
          </a:prstGeom>
          <a:noFill/>
          <a:ln w="9525">
            <a:noFill/>
          </a:ln>
        </p:spPr>
      </p:pic>
      <p:sp>
        <p:nvSpPr>
          <p:cNvPr id="480259" name="Rectangle 3"/>
          <p:cNvSpPr>
            <a:spLocks noGrp="1"/>
          </p:cNvSpPr>
          <p:nvPr>
            <p:ph idx="1"/>
          </p:nvPr>
        </p:nvSpPr>
        <p:spPr>
          <a:xfrm>
            <a:off x="971550" y="112713"/>
            <a:ext cx="7808913" cy="1371600"/>
          </a:xfrm>
          <a:solidFill>
            <a:schemeClr val="bg1"/>
          </a:solidFill>
          <a:ln/>
        </p:spPr>
        <p:txBody>
          <a:bodyPr wrap="square" lIns="91440" tIns="45720" rIns="91440" bIns="45720" anchor="t" anchorCtr="0"/>
          <a:p>
            <a:pPr eaLnBrk="1" hangingPunct="1">
              <a:lnSpc>
                <a:spcPct val="120000"/>
              </a:lnSpc>
              <a:spcBef>
                <a:spcPct val="0"/>
              </a:spcBef>
              <a:buClr>
                <a:schemeClr val="hlink"/>
              </a:buClr>
              <a:buSzPct val="140000"/>
              <a:buChar char="§"/>
            </a:pPr>
            <a:r>
              <a:rPr lang="zh-CN" altLang="en-US" sz="2400" dirty="0">
                <a:solidFill>
                  <a:schemeClr val="folHlink"/>
                </a:solidFill>
                <a:latin typeface="黑体" panose="02010609060101010101" pitchFamily="49" charset="-122"/>
                <a:ea typeface="黑体" panose="02010609060101010101" pitchFamily="49" charset="-122"/>
              </a:rPr>
              <a:t>内存分配</a:t>
            </a:r>
            <a:endParaRPr lang="zh-CN" altLang="en-US" sz="2400" dirty="0">
              <a:solidFill>
                <a:schemeClr val="folHlink"/>
              </a:solidFill>
              <a:latin typeface="黑体" panose="02010609060101010101" pitchFamily="49" charset="-122"/>
              <a:ea typeface="黑体" panose="02010609060101010101" pitchFamily="49" charset="-122"/>
            </a:endParaRPr>
          </a:p>
          <a:p>
            <a:pPr lvl="1" eaLnBrk="1" hangingPunct="1">
              <a:lnSpc>
                <a:spcPct val="120000"/>
              </a:lnSpc>
              <a:spcBef>
                <a:spcPct val="0"/>
              </a:spcBef>
              <a:buClr>
                <a:srgbClr val="3333FF"/>
              </a:buClr>
              <a:buSzPct val="140000"/>
              <a:buNone/>
            </a:pPr>
            <a:r>
              <a:rPr lang="zh-CN" altLang="en-US" sz="18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在为作业分配内存时，以段为单位，分配一段连续的物理地址空间；段间不必连续。</a:t>
            </a:r>
            <a:endParaRPr lang="zh-CN" altLang="en-US" sz="2200" dirty="0">
              <a:latin typeface="黑体" panose="02010609060101010101" pitchFamily="49" charset="-122"/>
              <a:ea typeface="黑体" panose="02010609060101010101" pitchFamily="49" charset="-122"/>
            </a:endParaRPr>
          </a:p>
        </p:txBody>
      </p:sp>
      <p:sp>
        <p:nvSpPr>
          <p:cNvPr id="480264" name="Rectangle 8"/>
          <p:cNvSpPr/>
          <p:nvPr/>
        </p:nvSpPr>
        <p:spPr>
          <a:xfrm>
            <a:off x="179388" y="5119688"/>
            <a:ext cx="7056437" cy="1333500"/>
          </a:xfrm>
          <a:prstGeom prst="rect">
            <a:avLst/>
          </a:prstGeom>
          <a:noFill/>
          <a:ln w="9525">
            <a:noFill/>
          </a:ln>
        </p:spPr>
        <p:txBody>
          <a:bodyPr anchor="t" anchorCtr="0">
            <a:spAutoFit/>
          </a:bodyPr>
          <a:p>
            <a:pPr>
              <a:lnSpc>
                <a:spcPct val="120000"/>
              </a:lnSpc>
              <a:buClr>
                <a:srgbClr val="3333FF"/>
              </a:buClr>
              <a:buSzPct val="140000"/>
              <a:buFont typeface="Wingdings" panose="05000000000000000000" pitchFamily="2" charset="2"/>
            </a:pPr>
            <a:r>
              <a:rPr lang="zh-CN" altLang="en-US" b="1" dirty="0">
                <a:solidFill>
                  <a:schemeClr val="folHlink"/>
                </a:solidFill>
                <a:latin typeface="黑体" panose="02010609060101010101" pitchFamily="49" charset="-122"/>
                <a:ea typeface="黑体" panose="02010609060101010101" pitchFamily="49" charset="-122"/>
              </a:rPr>
              <a:t>注</a:t>
            </a:r>
            <a:r>
              <a:rPr lang="zh-CN" altLang="en-US" sz="16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a:t>
            </a:r>
            <a:r>
              <a:rPr lang="zh-CN" altLang="en-US" sz="2200" b="1" dirty="0">
                <a:latin typeface="黑体" panose="02010609060101010101" pitchFamily="49" charset="-122"/>
                <a:ea typeface="黑体" panose="02010609060101010101" pitchFamily="49" charset="-122"/>
              </a:rPr>
              <a:t>、整个作业的逻辑地址空间是二维的，其逻辑地址由段号和段内地址组成；物理地址空间是一维的。</a:t>
            </a:r>
            <a:endParaRPr lang="zh-CN" altLang="en-US" sz="2200" b="1" dirty="0">
              <a:latin typeface="黑体" panose="02010609060101010101" pitchFamily="49" charset="-122"/>
              <a:ea typeface="黑体" panose="02010609060101010101" pitchFamily="49" charset="-122"/>
            </a:endParaRPr>
          </a:p>
          <a:p>
            <a:pPr>
              <a:lnSpc>
                <a:spcPct val="120000"/>
              </a:lnSpc>
              <a:buClr>
                <a:srgbClr val="3333FF"/>
              </a:buClr>
              <a:buSzPct val="140000"/>
              <a:buFont typeface="Wingdings" panose="05000000000000000000" pitchFamily="2" charset="2"/>
            </a:pPr>
            <a:r>
              <a:rPr lang="zh-CN" altLang="en-US" sz="2200" b="1" dirty="0">
                <a:latin typeface="黑体" panose="02010609060101010101" pitchFamily="49" charset="-122"/>
                <a:ea typeface="黑体" panose="02010609060101010101" pitchFamily="49" charset="-122"/>
              </a:rPr>
              <a:t>    </a:t>
            </a:r>
            <a:r>
              <a:rPr lang="en-US" altLang="zh-CN" sz="2200" b="1" dirty="0">
                <a:latin typeface="黑体" panose="02010609060101010101" pitchFamily="49" charset="-122"/>
                <a:ea typeface="黑体" panose="02010609060101010101" pitchFamily="49" charset="-122"/>
              </a:rPr>
              <a:t>2</a:t>
            </a:r>
            <a:r>
              <a:rPr lang="zh-CN" altLang="en-US" sz="2200" b="1" dirty="0">
                <a:latin typeface="黑体" panose="02010609060101010101" pitchFamily="49" charset="-122"/>
                <a:ea typeface="黑体" panose="02010609060101010101" pitchFamily="49" charset="-122"/>
              </a:rPr>
              <a:t>、需要</a:t>
            </a:r>
            <a:r>
              <a:rPr lang="en-US" altLang="zh-CN" sz="2200" b="1" dirty="0">
                <a:latin typeface="黑体" panose="02010609060101010101" pitchFamily="49" charset="-122"/>
                <a:ea typeface="黑体" panose="02010609060101010101" pitchFamily="49" charset="-122"/>
              </a:rPr>
              <a:t>CPU</a:t>
            </a:r>
            <a:r>
              <a:rPr lang="zh-CN" altLang="en-US" sz="2200" b="1" dirty="0">
                <a:latin typeface="黑体" panose="02010609060101010101" pitchFamily="49" charset="-122"/>
                <a:ea typeface="黑体" panose="02010609060101010101" pitchFamily="49" charset="-122"/>
              </a:rPr>
              <a:t>的硬件支持（地址变换机构）</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0259">
                                            <p:txEl>
                                              <p:charRg st="0" end="5"/>
                                            </p:txEl>
                                          </p:spTgt>
                                        </p:tgtEl>
                                        <p:attrNameLst>
                                          <p:attrName>style.visibility</p:attrName>
                                        </p:attrNameLst>
                                      </p:cBhvr>
                                      <p:to>
                                        <p:strVal val="visible"/>
                                      </p:to>
                                    </p:set>
                                    <p:animEffect transition="in" filter="blinds(horizontal)">
                                      <p:cBhvr>
                                        <p:cTn id="7" dur="500"/>
                                        <p:tgtEl>
                                          <p:spTgt spid="480259">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0259">
                                            <p:txEl>
                                              <p:charRg st="5" end="49"/>
                                            </p:txEl>
                                          </p:spTgt>
                                        </p:tgtEl>
                                        <p:attrNameLst>
                                          <p:attrName>style.visibility</p:attrName>
                                        </p:attrNameLst>
                                      </p:cBhvr>
                                      <p:to>
                                        <p:strVal val="visible"/>
                                      </p:to>
                                    </p:set>
                                    <p:animEffect transition="in" filter="blinds(horizontal)">
                                      <p:cBhvr>
                                        <p:cTn id="12" dur="500"/>
                                        <p:tgtEl>
                                          <p:spTgt spid="480259">
                                            <p:txEl>
                                              <p:charRg st="5"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80262"/>
                                        </p:tgtEl>
                                        <p:attrNameLst>
                                          <p:attrName>style.visibility</p:attrName>
                                        </p:attrNameLst>
                                      </p:cBhvr>
                                      <p:to>
                                        <p:strVal val="visible"/>
                                      </p:to>
                                    </p:set>
                                    <p:anim calcmode="lin" valueType="num">
                                      <p:cBhvr additive="base">
                                        <p:cTn id="17" dur="500" fill="hold"/>
                                        <p:tgtEl>
                                          <p:spTgt spid="480262"/>
                                        </p:tgtEl>
                                        <p:attrNameLst>
                                          <p:attrName>ppt_x</p:attrName>
                                        </p:attrNameLst>
                                      </p:cBhvr>
                                      <p:tavLst>
                                        <p:tav tm="0">
                                          <p:val>
                                            <p:strVal val="#ppt_x"/>
                                          </p:val>
                                        </p:tav>
                                        <p:tav tm="100000">
                                          <p:val>
                                            <p:strVal val="#ppt_x"/>
                                          </p:val>
                                        </p:tav>
                                      </p:tavLst>
                                    </p:anim>
                                    <p:anim calcmode="lin" valueType="num">
                                      <p:cBhvr additive="base">
                                        <p:cTn id="18" dur="500" fill="hold"/>
                                        <p:tgtEl>
                                          <p:spTgt spid="48026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80264"/>
                                        </p:tgtEl>
                                        <p:attrNameLst>
                                          <p:attrName>style.visibility</p:attrName>
                                        </p:attrNameLst>
                                      </p:cBhvr>
                                      <p:to>
                                        <p:strVal val="visible"/>
                                      </p:to>
                                    </p:set>
                                    <p:animEffect transition="in" filter="blinds(horizontal)">
                                      <p:cBhvr>
                                        <p:cTn id="23" dur="500"/>
                                        <p:tgtEl>
                                          <p:spTgt spid="48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p:bldP spid="48026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4723" name="Rectangle 3"/>
          <p:cNvSpPr>
            <a:spLocks noGrp="1"/>
          </p:cNvSpPr>
          <p:nvPr>
            <p:ph idx="1"/>
          </p:nvPr>
        </p:nvSpPr>
        <p:spPr>
          <a:xfrm>
            <a:off x="611188" y="1341438"/>
            <a:ext cx="7561262" cy="5256212"/>
          </a:xfrm>
          <a:ln/>
        </p:spPr>
        <p:txBody>
          <a:bodyPr wrap="square" lIns="91440" tIns="45720" rIns="91440" bIns="45720" anchor="t" anchorCtr="0"/>
          <a:p>
            <a:pPr eaLnBrk="1" hangingPunct="1">
              <a:lnSpc>
                <a:spcPct val="130000"/>
              </a:lnSpc>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记录了段与内存位置的对应关系</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段表常保存在内存中</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段表的基址及长度由段表寄存器给出</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访问一个数据</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指令需访问内存</a:t>
            </a:r>
            <a:r>
              <a:rPr lang="en-US" altLang="zh-CN" sz="2400" dirty="0">
                <a:solidFill>
                  <a:schemeClr val="tx1"/>
                </a:solidFill>
                <a:latin typeface="黑体" panose="02010609060101010101" pitchFamily="49" charset="-122"/>
                <a:ea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rPr>
              <a:t>次</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段表一次</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内存一次</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所以也出现内存访问速度降低的问题。</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二维的逻辑地址：</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许多编译程序支持分段方式，自动根据源程序的情况产生若干个段</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9138" name="Rectangle 2"/>
          <p:cNvSpPr>
            <a:spLocks noGrp="1"/>
          </p:cNvSpPr>
          <p:nvPr>
            <p:ph type="title"/>
          </p:nvPr>
        </p:nvSpPr>
        <p:spPr>
          <a:xfrm>
            <a:off x="1116013" y="404813"/>
            <a:ext cx="6084887" cy="541337"/>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分段系统的基本原理</a:t>
            </a:r>
            <a:r>
              <a:rPr lang="en-US" altLang="zh-CN" sz="2800" b="1" dirty="0">
                <a:solidFill>
                  <a:schemeClr val="hlink"/>
                </a:solidFill>
                <a:latin typeface="黑体" panose="02010609060101010101" pitchFamily="49" charset="-122"/>
                <a:ea typeface="黑体" panose="02010609060101010101" pitchFamily="49" charset="-122"/>
              </a:rPr>
              <a:t>---</a:t>
            </a:r>
            <a:r>
              <a:rPr lang="zh-CN" altLang="en-US" sz="2800" b="1" dirty="0">
                <a:solidFill>
                  <a:srgbClr val="FF33CC"/>
                </a:solidFill>
                <a:latin typeface="黑体" panose="02010609060101010101" pitchFamily="49" charset="-122"/>
                <a:ea typeface="黑体" panose="02010609060101010101" pitchFamily="49" charset="-122"/>
              </a:rPr>
              <a:t>段表</a:t>
            </a:r>
            <a:endParaRPr lang="zh-CN" altLang="en-US" sz="2800" b="1" dirty="0">
              <a:solidFill>
                <a:srgbClr val="FF33CC"/>
              </a:solidFill>
              <a:latin typeface="黑体" panose="02010609060101010101" pitchFamily="49" charset="-122"/>
              <a:ea typeface="黑体" panose="02010609060101010101" pitchFamily="49" charset="-122"/>
            </a:endParaRPr>
          </a:p>
        </p:txBody>
      </p:sp>
      <p:graphicFrame>
        <p:nvGraphicFramePr>
          <p:cNvPr id="414764" name="Group 44"/>
          <p:cNvGraphicFramePr>
            <a:graphicFrameLocks noGrp="1"/>
          </p:cNvGraphicFramePr>
          <p:nvPr/>
        </p:nvGraphicFramePr>
        <p:xfrm>
          <a:off x="6683375" y="260350"/>
          <a:ext cx="2209800" cy="1828800"/>
        </p:xfrm>
        <a:graphic>
          <a:graphicData uri="http://schemas.openxmlformats.org/drawingml/2006/table">
            <a:tbl>
              <a:tblPr/>
              <a:tblGrid>
                <a:gridCol w="685800"/>
                <a:gridCol w="685800"/>
                <a:gridCol w="838200"/>
              </a:tblGrid>
              <a:tr h="24606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段号</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段长</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基址</a:t>
                      </a:r>
                      <a:endParaRPr kumimoji="1"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80k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120k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150k</a:t>
                      </a:r>
                      <a:endParaRPr kumimoji="1" lang="en-US" altLang="zh-CN"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4775" name="Group 55"/>
          <p:cNvGraphicFramePr>
            <a:graphicFrameLocks noGrp="1"/>
          </p:cNvGraphicFramePr>
          <p:nvPr/>
        </p:nvGraphicFramePr>
        <p:xfrm>
          <a:off x="6102350" y="2632075"/>
          <a:ext cx="2286000" cy="365125"/>
        </p:xfrm>
        <a:graphic>
          <a:graphicData uri="http://schemas.openxmlformats.org/drawingml/2006/table">
            <a:tbl>
              <a:tblPr/>
              <a:tblGrid>
                <a:gridCol w="1143000"/>
                <a:gridCol w="1143000"/>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段表始址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段表长度</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4785" name="Group 65"/>
          <p:cNvGraphicFramePr>
            <a:graphicFrameLocks noGrp="1"/>
          </p:cNvGraphicFramePr>
          <p:nvPr/>
        </p:nvGraphicFramePr>
        <p:xfrm>
          <a:off x="3563938" y="4149725"/>
          <a:ext cx="1905000" cy="365125"/>
        </p:xfrm>
        <a:graphic>
          <a:graphicData uri="http://schemas.openxmlformats.org/drawingml/2006/table">
            <a:tbl>
              <a:tblPr/>
              <a:tblGrid>
                <a:gridCol w="685800"/>
                <a:gridCol w="1219200"/>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段内地址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4723">
                                            <p:txEl>
                                              <p:charRg st="0" end="15"/>
                                            </p:txEl>
                                          </p:spTgt>
                                        </p:tgtEl>
                                        <p:attrNameLst>
                                          <p:attrName>style.visibility</p:attrName>
                                        </p:attrNameLst>
                                      </p:cBhvr>
                                      <p:to>
                                        <p:strVal val="visible"/>
                                      </p:to>
                                    </p:set>
                                    <p:animEffect transition="in" filter="blinds(horizontal)">
                                      <p:cBhvr>
                                        <p:cTn id="7" dur="500"/>
                                        <p:tgtEl>
                                          <p:spTgt spid="414723">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4723">
                                            <p:txEl>
                                              <p:charRg st="15" end="25"/>
                                            </p:txEl>
                                          </p:spTgt>
                                        </p:tgtEl>
                                        <p:attrNameLst>
                                          <p:attrName>style.visibility</p:attrName>
                                        </p:attrNameLst>
                                      </p:cBhvr>
                                      <p:to>
                                        <p:strVal val="visible"/>
                                      </p:to>
                                    </p:set>
                                    <p:animEffect transition="in" filter="blinds(horizontal)">
                                      <p:cBhvr>
                                        <p:cTn id="12" dur="500"/>
                                        <p:tgtEl>
                                          <p:spTgt spid="414723">
                                            <p:txEl>
                                              <p:charRg st="15"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4723">
                                            <p:txEl>
                                              <p:charRg st="25" end="42"/>
                                            </p:txEl>
                                          </p:spTgt>
                                        </p:tgtEl>
                                        <p:attrNameLst>
                                          <p:attrName>style.visibility</p:attrName>
                                        </p:attrNameLst>
                                      </p:cBhvr>
                                      <p:to>
                                        <p:strVal val="visible"/>
                                      </p:to>
                                    </p:set>
                                    <p:animEffect transition="in" filter="blinds(horizontal)">
                                      <p:cBhvr>
                                        <p:cTn id="17" dur="500"/>
                                        <p:tgtEl>
                                          <p:spTgt spid="414723">
                                            <p:txEl>
                                              <p:charRg st="25"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14775"/>
                                        </p:tgtEl>
                                        <p:attrNameLst>
                                          <p:attrName>style.visibility</p:attrName>
                                        </p:attrNameLst>
                                      </p:cBhvr>
                                      <p:to>
                                        <p:strVal val="visible"/>
                                      </p:to>
                                    </p:set>
                                    <p:anim calcmode="lin" valueType="num">
                                      <p:cBhvr additive="base">
                                        <p:cTn id="22" dur="500" fill="hold"/>
                                        <p:tgtEl>
                                          <p:spTgt spid="414775"/>
                                        </p:tgtEl>
                                        <p:attrNameLst>
                                          <p:attrName>ppt_x</p:attrName>
                                        </p:attrNameLst>
                                      </p:cBhvr>
                                      <p:tavLst>
                                        <p:tav tm="0">
                                          <p:val>
                                            <p:strVal val="#ppt_x"/>
                                          </p:val>
                                        </p:tav>
                                        <p:tav tm="100000">
                                          <p:val>
                                            <p:strVal val="#ppt_x"/>
                                          </p:val>
                                        </p:tav>
                                      </p:tavLst>
                                    </p:anim>
                                    <p:anim calcmode="lin" valueType="num">
                                      <p:cBhvr additive="base">
                                        <p:cTn id="23" dur="500" fill="hold"/>
                                        <p:tgtEl>
                                          <p:spTgt spid="41477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14723">
                                            <p:txEl>
                                              <p:charRg st="42" end="88"/>
                                            </p:txEl>
                                          </p:spTgt>
                                        </p:tgtEl>
                                        <p:attrNameLst>
                                          <p:attrName>style.visibility</p:attrName>
                                        </p:attrNameLst>
                                      </p:cBhvr>
                                      <p:to>
                                        <p:strVal val="visible"/>
                                      </p:to>
                                    </p:set>
                                    <p:animEffect transition="in" filter="blinds(horizontal)">
                                      <p:cBhvr>
                                        <p:cTn id="28" dur="500"/>
                                        <p:tgtEl>
                                          <p:spTgt spid="414723">
                                            <p:txEl>
                                              <p:charRg st="42" end="8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14723">
                                            <p:txEl>
                                              <p:charRg st="88" end="97"/>
                                            </p:txEl>
                                          </p:spTgt>
                                        </p:tgtEl>
                                        <p:attrNameLst>
                                          <p:attrName>style.visibility</p:attrName>
                                        </p:attrNameLst>
                                      </p:cBhvr>
                                      <p:to>
                                        <p:strVal val="visible"/>
                                      </p:to>
                                    </p:set>
                                    <p:animEffect transition="in" filter="blinds(horizontal)">
                                      <p:cBhvr>
                                        <p:cTn id="33" dur="500"/>
                                        <p:tgtEl>
                                          <p:spTgt spid="414723">
                                            <p:txEl>
                                              <p:charRg st="88" end="9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14785"/>
                                        </p:tgtEl>
                                        <p:attrNameLst>
                                          <p:attrName>style.visibility</p:attrName>
                                        </p:attrNameLst>
                                      </p:cBhvr>
                                      <p:to>
                                        <p:strVal val="visible"/>
                                      </p:to>
                                    </p:set>
                                    <p:anim calcmode="lin" valueType="num">
                                      <p:cBhvr additive="base">
                                        <p:cTn id="38" dur="500" fill="hold"/>
                                        <p:tgtEl>
                                          <p:spTgt spid="414785"/>
                                        </p:tgtEl>
                                        <p:attrNameLst>
                                          <p:attrName>ppt_x</p:attrName>
                                        </p:attrNameLst>
                                      </p:cBhvr>
                                      <p:tavLst>
                                        <p:tav tm="0">
                                          <p:val>
                                            <p:strVal val="#ppt_x"/>
                                          </p:val>
                                        </p:tav>
                                        <p:tav tm="100000">
                                          <p:val>
                                            <p:strVal val="#ppt_x"/>
                                          </p:val>
                                        </p:tav>
                                      </p:tavLst>
                                    </p:anim>
                                    <p:anim calcmode="lin" valueType="num">
                                      <p:cBhvr additive="base">
                                        <p:cTn id="39" dur="500" fill="hold"/>
                                        <p:tgtEl>
                                          <p:spTgt spid="41478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14723">
                                            <p:txEl>
                                              <p:charRg st="97" end="127"/>
                                            </p:txEl>
                                          </p:spTgt>
                                        </p:tgtEl>
                                        <p:attrNameLst>
                                          <p:attrName>style.visibility</p:attrName>
                                        </p:attrNameLst>
                                      </p:cBhvr>
                                      <p:to>
                                        <p:strVal val="visible"/>
                                      </p:to>
                                    </p:set>
                                    <p:animEffect transition="in" filter="blinds(horizontal)">
                                      <p:cBhvr>
                                        <p:cTn id="44" dur="500"/>
                                        <p:tgtEl>
                                          <p:spTgt spid="414723">
                                            <p:txEl>
                                              <p:charRg st="97" end="12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14764"/>
                                        </p:tgtEl>
                                        <p:attrNameLst>
                                          <p:attrName>style.visibility</p:attrName>
                                        </p:attrNameLst>
                                      </p:cBhvr>
                                      <p:to>
                                        <p:strVal val="visible"/>
                                      </p:to>
                                    </p:set>
                                    <p:anim calcmode="lin" valueType="num">
                                      <p:cBhvr additive="base">
                                        <p:cTn id="49" dur="500" fill="hold"/>
                                        <p:tgtEl>
                                          <p:spTgt spid="414764"/>
                                        </p:tgtEl>
                                        <p:attrNameLst>
                                          <p:attrName>ppt_x</p:attrName>
                                        </p:attrNameLst>
                                      </p:cBhvr>
                                      <p:tavLst>
                                        <p:tav tm="0">
                                          <p:val>
                                            <p:strVal val="#ppt_x"/>
                                          </p:val>
                                        </p:tav>
                                        <p:tav tm="100000">
                                          <p:val>
                                            <p:strVal val="#ppt_x"/>
                                          </p:val>
                                        </p:tav>
                                      </p:tavLst>
                                    </p:anim>
                                    <p:anim calcmode="lin" valueType="num">
                                      <p:cBhvr additive="base">
                                        <p:cTn id="50" dur="500" fill="hold"/>
                                        <p:tgtEl>
                                          <p:spTgt spid="414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5" name="Rectangle 2"/>
          <p:cNvSpPr>
            <a:spLocks noGrp="1"/>
          </p:cNvSpPr>
          <p:nvPr>
            <p:ph idx="1"/>
          </p:nvPr>
        </p:nvSpPr>
        <p:spPr>
          <a:xfrm>
            <a:off x="611188" y="1341438"/>
            <a:ext cx="7561262" cy="4906962"/>
          </a:xfrm>
          <a:ln/>
        </p:spPr>
        <p:txBody>
          <a:bodyPr wrap="square" lIns="91440" tIns="45720" rIns="91440" bIns="45720" anchor="t" anchorCtr="0"/>
          <a:p>
            <a:pPr algn="just" eaLnBrk="1" hangingPunct="1">
              <a:lnSpc>
                <a:spcPct val="140000"/>
              </a:lnSpc>
              <a:buNone/>
            </a:pPr>
            <a:r>
              <a:rPr lang="zh-CN" altLang="en-US" dirty="0">
                <a:solidFill>
                  <a:schemeClr val="tx1"/>
                </a:solidFill>
                <a:latin typeface="黑体" panose="02010609060101010101" pitchFamily="49" charset="-122"/>
                <a:ea typeface="黑体" panose="02010609060101010101" pitchFamily="49" charset="-122"/>
              </a:rPr>
              <a:t>例：采用段式存储管理的系统中，若地址用</a:t>
            </a:r>
            <a:r>
              <a:rPr lang="en-US" altLang="zh-CN" dirty="0">
                <a:solidFill>
                  <a:schemeClr val="tx1"/>
                </a:solidFill>
                <a:latin typeface="黑体" panose="02010609060101010101" pitchFamily="49" charset="-122"/>
                <a:ea typeface="黑体" panose="02010609060101010101" pitchFamily="49" charset="-122"/>
              </a:rPr>
              <a:t>24</a:t>
            </a:r>
            <a:r>
              <a:rPr lang="zh-CN" altLang="en-US" dirty="0">
                <a:solidFill>
                  <a:schemeClr val="tx1"/>
                </a:solidFill>
                <a:latin typeface="黑体" panose="02010609060101010101" pitchFamily="49" charset="-122"/>
                <a:ea typeface="黑体" panose="02010609060101010101" pitchFamily="49" charset="-122"/>
              </a:rPr>
              <a:t>位表示，其中</a:t>
            </a:r>
            <a:r>
              <a:rPr lang="en-US" altLang="zh-CN" dirty="0">
                <a:solidFill>
                  <a:schemeClr val="tx1"/>
                </a:solidFill>
                <a:latin typeface="黑体" panose="02010609060101010101" pitchFamily="49" charset="-122"/>
                <a:ea typeface="黑体" panose="02010609060101010101" pitchFamily="49" charset="-122"/>
              </a:rPr>
              <a:t>8</a:t>
            </a:r>
            <a:r>
              <a:rPr lang="zh-CN" altLang="en-US" dirty="0">
                <a:solidFill>
                  <a:schemeClr val="tx1"/>
                </a:solidFill>
                <a:latin typeface="黑体" panose="02010609060101010101" pitchFamily="49" charset="-122"/>
                <a:ea typeface="黑体" panose="02010609060101010101" pitchFamily="49" charset="-122"/>
              </a:rPr>
              <a:t>位表示段号，则允许段的最大长度是（   ），一个作业最多可有（   ）个段。</a:t>
            </a: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10000"/>
              </a:lnSpc>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A.2</a:t>
            </a:r>
            <a:r>
              <a:rPr lang="en-US" altLang="zh-CN" baseline="30000" dirty="0">
                <a:solidFill>
                  <a:schemeClr val="tx1"/>
                </a:solidFill>
                <a:latin typeface="黑体" panose="02010609060101010101" pitchFamily="49" charset="-122"/>
                <a:ea typeface="黑体" panose="02010609060101010101" pitchFamily="49" charset="-122"/>
              </a:rPr>
              <a:t>24</a:t>
            </a:r>
            <a:r>
              <a:rPr lang="en-US" altLang="zh-CN" dirty="0">
                <a:solidFill>
                  <a:schemeClr val="tx1"/>
                </a:solidFill>
                <a:latin typeface="黑体" panose="02010609060101010101" pitchFamily="49" charset="-122"/>
                <a:ea typeface="黑体" panose="02010609060101010101" pitchFamily="49" charset="-122"/>
              </a:rPr>
              <a:t>    B. 2</a:t>
            </a:r>
            <a:r>
              <a:rPr lang="en-US" altLang="zh-CN" baseline="30000" dirty="0">
                <a:solidFill>
                  <a:schemeClr val="tx1"/>
                </a:solidFill>
                <a:latin typeface="黑体" panose="02010609060101010101" pitchFamily="49" charset="-122"/>
                <a:ea typeface="黑体" panose="02010609060101010101" pitchFamily="49" charset="-122"/>
              </a:rPr>
              <a:t>16</a:t>
            </a:r>
            <a:r>
              <a:rPr lang="en-US" altLang="zh-CN" dirty="0">
                <a:solidFill>
                  <a:schemeClr val="tx1"/>
                </a:solidFill>
                <a:latin typeface="黑体" panose="02010609060101010101" pitchFamily="49" charset="-122"/>
                <a:ea typeface="黑体" panose="02010609060101010101" pitchFamily="49" charset="-122"/>
              </a:rPr>
              <a:t>   C. 2</a:t>
            </a:r>
            <a:r>
              <a:rPr lang="en-US" altLang="zh-CN" baseline="30000" dirty="0">
                <a:solidFill>
                  <a:schemeClr val="tx1"/>
                </a:solidFill>
                <a:latin typeface="黑体" panose="02010609060101010101" pitchFamily="49" charset="-122"/>
                <a:ea typeface="黑体" panose="02010609060101010101" pitchFamily="49" charset="-122"/>
              </a:rPr>
              <a:t>8</a:t>
            </a:r>
            <a:r>
              <a:rPr lang="en-US" altLang="zh-CN" dirty="0">
                <a:solidFill>
                  <a:schemeClr val="tx1"/>
                </a:solidFill>
                <a:latin typeface="黑体" panose="02010609060101010101" pitchFamily="49" charset="-122"/>
                <a:ea typeface="黑体" panose="02010609060101010101" pitchFamily="49" charset="-122"/>
              </a:rPr>
              <a:t>    D. 2</a:t>
            </a:r>
            <a:r>
              <a:rPr lang="en-US" altLang="zh-CN" baseline="30000" dirty="0">
                <a:solidFill>
                  <a:schemeClr val="tx1"/>
                </a:solidFill>
                <a:latin typeface="黑体" panose="02010609060101010101" pitchFamily="49" charset="-122"/>
                <a:ea typeface="黑体" panose="02010609060101010101" pitchFamily="49" charset="-122"/>
              </a:rPr>
              <a:t>32</a:t>
            </a:r>
            <a:endParaRPr lang="en-US" altLang="zh-CN"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6848" name="Group 1104"/>
          <p:cNvGraphicFramePr>
            <a:graphicFrameLocks noGrp="1"/>
          </p:cNvGraphicFramePr>
          <p:nvPr/>
        </p:nvGraphicFramePr>
        <p:xfrm>
          <a:off x="5548313" y="5029200"/>
          <a:ext cx="1295400" cy="365125"/>
        </p:xfrm>
        <a:graphic>
          <a:graphicData uri="http://schemas.openxmlformats.org/drawingml/2006/table">
            <a:tbl>
              <a:tblPr/>
              <a:tblGrid>
                <a:gridCol w="1295400"/>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物理地址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6780" name="Group 1036"/>
          <p:cNvGraphicFramePr>
            <a:graphicFrameLocks noGrp="1"/>
          </p:cNvGraphicFramePr>
          <p:nvPr/>
        </p:nvGraphicFramePr>
        <p:xfrm>
          <a:off x="900113" y="2209800"/>
          <a:ext cx="2286000" cy="365125"/>
        </p:xfrm>
        <a:graphic>
          <a:graphicData uri="http://schemas.openxmlformats.org/drawingml/2006/table">
            <a:tbl>
              <a:tblPr/>
              <a:tblGrid>
                <a:gridCol w="1143000"/>
                <a:gridCol w="1143000"/>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段表始址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段表长度</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16788" name="Text Box 1044"/>
          <p:cNvSpPr txBox="1"/>
          <p:nvPr/>
        </p:nvSpPr>
        <p:spPr>
          <a:xfrm>
            <a:off x="1204913" y="1752600"/>
            <a:ext cx="1447800" cy="366713"/>
          </a:xfrm>
          <a:prstGeom prst="rect">
            <a:avLst/>
          </a:prstGeom>
          <a:noFill/>
          <a:ln w="9525">
            <a:noFill/>
          </a:ln>
        </p:spPr>
        <p:txBody>
          <a:bodyPr anchor="t" anchorCtr="0">
            <a:spAutoFit/>
          </a:bodyPr>
          <a:p>
            <a:pPr>
              <a:spcBef>
                <a:spcPct val="50000"/>
              </a:spcBef>
            </a:pPr>
            <a:r>
              <a:rPr lang="zh-CN" altLang="en-US" sz="1800" dirty="0">
                <a:latin typeface="Tahoma" panose="020B0604030504040204" pitchFamily="34" charset="0"/>
                <a:ea typeface="黑体" panose="02010609060101010101" pitchFamily="49" charset="-122"/>
              </a:rPr>
              <a:t>段表寄存器</a:t>
            </a:r>
            <a:endParaRPr lang="zh-CN" altLang="en-US" sz="1800" dirty="0">
              <a:latin typeface="Tahoma" panose="020B0604030504040204" pitchFamily="34" charset="0"/>
              <a:ea typeface="黑体" panose="02010609060101010101" pitchFamily="49" charset="-122"/>
            </a:endParaRPr>
          </a:p>
        </p:txBody>
      </p:sp>
      <p:graphicFrame>
        <p:nvGraphicFramePr>
          <p:cNvPr id="416789" name="Group 1045"/>
          <p:cNvGraphicFramePr>
            <a:graphicFrameLocks noGrp="1"/>
          </p:cNvGraphicFramePr>
          <p:nvPr/>
        </p:nvGraphicFramePr>
        <p:xfrm>
          <a:off x="5091113" y="2209800"/>
          <a:ext cx="1905000" cy="365125"/>
        </p:xfrm>
        <a:graphic>
          <a:graphicData uri="http://schemas.openxmlformats.org/drawingml/2006/table">
            <a:tbl>
              <a:tblPr/>
              <a:tblGrid>
                <a:gridCol w="685800"/>
                <a:gridCol w="1219200"/>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段内地址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16797" name="Oval 1053"/>
          <p:cNvSpPr/>
          <p:nvPr/>
        </p:nvSpPr>
        <p:spPr>
          <a:xfrm>
            <a:off x="3948113" y="2286000"/>
            <a:ext cx="3810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Tahoma" panose="020B0604030504040204" pitchFamily="34" charset="0"/>
                <a:ea typeface="宋体" panose="02010600030101010101" pitchFamily="2" charset="-122"/>
              </a:rPr>
              <a:t>≥</a:t>
            </a:r>
            <a:endParaRPr lang="en-US" altLang="zh-CN" dirty="0">
              <a:latin typeface="Tahoma" panose="020B0604030504040204" pitchFamily="34" charset="0"/>
              <a:ea typeface="Tahoma" panose="020B0604030504040204" pitchFamily="34" charset="0"/>
            </a:endParaRPr>
          </a:p>
        </p:txBody>
      </p:sp>
      <p:sp>
        <p:nvSpPr>
          <p:cNvPr id="416798" name="Line 1054"/>
          <p:cNvSpPr/>
          <p:nvPr/>
        </p:nvSpPr>
        <p:spPr>
          <a:xfrm>
            <a:off x="3186113" y="2438400"/>
            <a:ext cx="7620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00" name="Text Box 1056"/>
          <p:cNvSpPr txBox="1"/>
          <p:nvPr/>
        </p:nvSpPr>
        <p:spPr>
          <a:xfrm>
            <a:off x="5167313" y="1752600"/>
            <a:ext cx="2789237" cy="366713"/>
          </a:xfrm>
          <a:prstGeom prst="rect">
            <a:avLst/>
          </a:prstGeom>
          <a:noFill/>
          <a:ln w="9525">
            <a:noFill/>
          </a:ln>
        </p:spPr>
        <p:txBody>
          <a:bodyPr anchor="t" anchorCtr="0">
            <a:spAutoFit/>
          </a:bodyPr>
          <a:p>
            <a:pPr>
              <a:spcBef>
                <a:spcPct val="50000"/>
              </a:spcBef>
            </a:pPr>
            <a:r>
              <a:rPr lang="zh-CN" altLang="en-US" sz="1800" dirty="0">
                <a:latin typeface="Tahoma" panose="020B0604030504040204" pitchFamily="34" charset="0"/>
                <a:ea typeface="黑体" panose="02010609060101010101" pitchFamily="49" charset="-122"/>
              </a:rPr>
              <a:t>逻辑地址</a:t>
            </a:r>
            <a:r>
              <a:rPr lang="zh-CN" altLang="en-US" sz="1800" b="1" dirty="0">
                <a:latin typeface="Tahoma" panose="020B0604030504040204" pitchFamily="34" charset="0"/>
                <a:ea typeface="黑体" panose="02010609060101010101" pitchFamily="49" charset="-122"/>
              </a:rPr>
              <a:t>（</a:t>
            </a:r>
            <a:r>
              <a:rPr lang="en-US" altLang="zh-CN" sz="1800" b="1" dirty="0">
                <a:latin typeface="Tahoma" panose="020B0604030504040204" pitchFamily="34" charset="0"/>
                <a:ea typeface="黑体" panose="02010609060101010101" pitchFamily="49" charset="-122"/>
              </a:rPr>
              <a:t>2</a:t>
            </a:r>
            <a:r>
              <a:rPr lang="zh-CN" altLang="en-US" sz="1800" b="1" dirty="0">
                <a:latin typeface="Tahoma" panose="020B0604030504040204" pitchFamily="34" charset="0"/>
                <a:ea typeface="黑体" panose="02010609060101010101" pitchFamily="49" charset="-122"/>
              </a:rPr>
              <a:t>，</a:t>
            </a:r>
            <a:r>
              <a:rPr lang="en-US" altLang="zh-CN" sz="1800" b="1" dirty="0">
                <a:latin typeface="Tahoma" panose="020B0604030504040204" pitchFamily="34" charset="0"/>
                <a:ea typeface="黑体" panose="02010609060101010101" pitchFamily="49" charset="-122"/>
              </a:rPr>
              <a:t>3000</a:t>
            </a:r>
            <a:r>
              <a:rPr lang="zh-CN" altLang="en-US" sz="1800" b="1" dirty="0">
                <a:latin typeface="Tahoma" panose="020B0604030504040204" pitchFamily="34" charset="0"/>
                <a:ea typeface="黑体" panose="02010609060101010101" pitchFamily="49" charset="-122"/>
              </a:rPr>
              <a:t>）</a:t>
            </a:r>
            <a:endParaRPr lang="zh-CN" altLang="en-US" sz="1800" b="1" dirty="0">
              <a:latin typeface="Tahoma" panose="020B0604030504040204" pitchFamily="34" charset="0"/>
              <a:ea typeface="黑体" panose="02010609060101010101" pitchFamily="49" charset="-122"/>
            </a:endParaRPr>
          </a:p>
        </p:txBody>
      </p:sp>
      <p:sp>
        <p:nvSpPr>
          <p:cNvPr id="416801" name="Line 1057"/>
          <p:cNvSpPr/>
          <p:nvPr/>
        </p:nvSpPr>
        <p:spPr>
          <a:xfrm>
            <a:off x="5472113" y="2590800"/>
            <a:ext cx="0" cy="3810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02" name="Line 1058"/>
          <p:cNvSpPr/>
          <p:nvPr/>
        </p:nvSpPr>
        <p:spPr>
          <a:xfrm flipH="1">
            <a:off x="1738313" y="2971800"/>
            <a:ext cx="37338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03" name="Line 1059"/>
          <p:cNvSpPr/>
          <p:nvPr/>
        </p:nvSpPr>
        <p:spPr>
          <a:xfrm flipV="1">
            <a:off x="4176713" y="2590800"/>
            <a:ext cx="0" cy="3810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04" name="Oval 1060"/>
          <p:cNvSpPr/>
          <p:nvPr/>
        </p:nvSpPr>
        <p:spPr>
          <a:xfrm>
            <a:off x="1357313" y="2819400"/>
            <a:ext cx="3810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Tahoma" panose="020B060403050404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416805" name="Line 1061"/>
          <p:cNvSpPr/>
          <p:nvPr/>
        </p:nvSpPr>
        <p:spPr>
          <a:xfrm>
            <a:off x="1509713" y="2590800"/>
            <a:ext cx="0" cy="2286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06" name="Line 1062"/>
          <p:cNvSpPr/>
          <p:nvPr/>
        </p:nvSpPr>
        <p:spPr>
          <a:xfrm>
            <a:off x="1509713" y="3124200"/>
            <a:ext cx="0" cy="12954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07" name="Line 1063"/>
          <p:cNvSpPr/>
          <p:nvPr/>
        </p:nvSpPr>
        <p:spPr>
          <a:xfrm>
            <a:off x="1509713" y="4419600"/>
            <a:ext cx="15240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aphicFrame>
        <p:nvGraphicFramePr>
          <p:cNvPr id="416808" name="Group 1064"/>
          <p:cNvGraphicFramePr>
            <a:graphicFrameLocks noGrp="1"/>
          </p:cNvGraphicFramePr>
          <p:nvPr/>
        </p:nvGraphicFramePr>
        <p:xfrm>
          <a:off x="3109913" y="3124200"/>
          <a:ext cx="2209800" cy="1828800"/>
        </p:xfrm>
        <a:graphic>
          <a:graphicData uri="http://schemas.openxmlformats.org/drawingml/2006/table">
            <a:tbl>
              <a:tblPr/>
              <a:tblGrid>
                <a:gridCol w="685800"/>
                <a:gridCol w="685800"/>
                <a:gridCol w="838200"/>
              </a:tblGrid>
              <a:tr h="24606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段长</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基址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447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30k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40k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80k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15k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120k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606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3</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150k</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16834" name="Oval 1090"/>
          <p:cNvSpPr/>
          <p:nvPr/>
        </p:nvSpPr>
        <p:spPr>
          <a:xfrm>
            <a:off x="6005513" y="4267200"/>
            <a:ext cx="3810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Tahoma" panose="020B060403050404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416835" name="Line 1091"/>
          <p:cNvSpPr/>
          <p:nvPr/>
        </p:nvSpPr>
        <p:spPr>
          <a:xfrm>
            <a:off x="6157913" y="2590800"/>
            <a:ext cx="0" cy="16764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36" name="Line 1092"/>
          <p:cNvSpPr/>
          <p:nvPr/>
        </p:nvSpPr>
        <p:spPr>
          <a:xfrm>
            <a:off x="5319713" y="4419600"/>
            <a:ext cx="6858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37" name="Line 1093"/>
          <p:cNvSpPr/>
          <p:nvPr/>
        </p:nvSpPr>
        <p:spPr>
          <a:xfrm>
            <a:off x="6157913" y="4572000"/>
            <a:ext cx="0" cy="4572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40" name="Rectangle 1096"/>
          <p:cNvSpPr/>
          <p:nvPr/>
        </p:nvSpPr>
        <p:spPr>
          <a:xfrm>
            <a:off x="7224713" y="3048000"/>
            <a:ext cx="1219200" cy="3276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16841" name="Line 1097"/>
          <p:cNvSpPr/>
          <p:nvPr/>
        </p:nvSpPr>
        <p:spPr>
          <a:xfrm>
            <a:off x="7224713" y="4343400"/>
            <a:ext cx="1219200" cy="0"/>
          </a:xfrm>
          <a:prstGeom prst="line">
            <a:avLst/>
          </a:prstGeom>
          <a:ln w="9525" cap="flat" cmpd="sng">
            <a:solidFill>
              <a:schemeClr val="tx1"/>
            </a:solidFill>
            <a:prstDash val="sysDot"/>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44" name="Line 1100"/>
          <p:cNvSpPr/>
          <p:nvPr/>
        </p:nvSpPr>
        <p:spPr>
          <a:xfrm>
            <a:off x="6843713" y="5181600"/>
            <a:ext cx="1524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45" name="Line 1101"/>
          <p:cNvSpPr/>
          <p:nvPr/>
        </p:nvSpPr>
        <p:spPr>
          <a:xfrm flipV="1">
            <a:off x="6996113" y="4343400"/>
            <a:ext cx="0" cy="8382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46" name="Line 1102"/>
          <p:cNvSpPr/>
          <p:nvPr/>
        </p:nvSpPr>
        <p:spPr>
          <a:xfrm flipV="1">
            <a:off x="6996113" y="4343400"/>
            <a:ext cx="2286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49" name="Line 1105"/>
          <p:cNvSpPr/>
          <p:nvPr/>
        </p:nvSpPr>
        <p:spPr>
          <a:xfrm>
            <a:off x="7224713" y="4038600"/>
            <a:ext cx="12192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16850" name="Line 1106"/>
          <p:cNvSpPr/>
          <p:nvPr/>
        </p:nvSpPr>
        <p:spPr>
          <a:xfrm>
            <a:off x="7224713" y="4724400"/>
            <a:ext cx="12192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3303" name="Rectangle 1109"/>
          <p:cNvSpPr>
            <a:spLocks noGrp="1"/>
          </p:cNvSpPr>
          <p:nvPr>
            <p:ph type="title"/>
          </p:nvPr>
        </p:nvSpPr>
        <p:spPr>
          <a:xfrm>
            <a:off x="1295400" y="260350"/>
            <a:ext cx="7848600" cy="769938"/>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地址变换机构</a:t>
            </a:r>
            <a:r>
              <a:rPr lang="en-US" altLang="zh-CN" sz="2800" b="1" dirty="0">
                <a:latin typeface="黑体" panose="02010609060101010101" pitchFamily="49" charset="-122"/>
                <a:ea typeface="黑体" panose="02010609060101010101" pitchFamily="49" charset="-122"/>
              </a:rPr>
              <a:t>-</a:t>
            </a:r>
            <a:r>
              <a:rPr lang="zh-CN" altLang="en-US" sz="2200" b="1" dirty="0">
                <a:solidFill>
                  <a:schemeClr val="tx1"/>
                </a:solidFill>
                <a:latin typeface="黑体" panose="02010609060101010101" pitchFamily="49" charset="-122"/>
                <a:ea typeface="黑体" panose="02010609060101010101" pitchFamily="49" charset="-122"/>
              </a:rPr>
              <a:t>实现逻辑地址向物理地址的变换</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259081" name="Line 9"/>
          <p:cNvSpPr/>
          <p:nvPr/>
        </p:nvSpPr>
        <p:spPr>
          <a:xfrm flipV="1">
            <a:off x="4140200" y="1484313"/>
            <a:ext cx="0" cy="79216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3305" name="Text Box 10"/>
          <p:cNvSpPr txBox="1"/>
          <p:nvPr/>
        </p:nvSpPr>
        <p:spPr>
          <a:xfrm>
            <a:off x="3687763" y="1130300"/>
            <a:ext cx="1098550" cy="366713"/>
          </a:xfrm>
          <a:prstGeom prst="rect">
            <a:avLst/>
          </a:prstGeom>
          <a:noFill/>
          <a:ln w="9525">
            <a:noFill/>
          </a:ln>
        </p:spPr>
        <p:txBody>
          <a:bodyPr wrap="none" anchor="t" anchorCtr="0">
            <a:spAutoFit/>
          </a:bodyPr>
          <a:p>
            <a:r>
              <a:rPr lang="zh-CN" altLang="en-US" sz="1800" dirty="0">
                <a:latin typeface="Tahoma" panose="020B0604030504040204" pitchFamily="34" charset="0"/>
                <a:ea typeface="黑体" panose="02010609060101010101" pitchFamily="49" charset="-122"/>
              </a:rPr>
              <a:t>越界中断</a:t>
            </a:r>
            <a:endParaRPr lang="zh-CN" altLang="en-US" sz="1800" dirty="0">
              <a:latin typeface="Tahoma" panose="020B0604030504040204" pitchFamily="34" charset="0"/>
              <a:ea typeface="黑体" panose="02010609060101010101" pitchFamily="49" charset="-122"/>
            </a:endParaRPr>
          </a:p>
        </p:txBody>
      </p:sp>
      <p:sp>
        <p:nvSpPr>
          <p:cNvPr id="259083" name="Text Box 11"/>
          <p:cNvSpPr txBox="1"/>
          <p:nvPr/>
        </p:nvSpPr>
        <p:spPr>
          <a:xfrm>
            <a:off x="7380288" y="6308725"/>
            <a:ext cx="796925" cy="457200"/>
          </a:xfrm>
          <a:prstGeom prst="rect">
            <a:avLst/>
          </a:prstGeom>
          <a:noFill/>
          <a:ln w="9525">
            <a:noFill/>
          </a:ln>
        </p:spPr>
        <p:txBody>
          <a:bodyPr wrap="none" anchor="t" anchorCtr="0">
            <a:spAutoFit/>
          </a:bodyPr>
          <a:p>
            <a:r>
              <a:rPr lang="zh-CN" altLang="en-US" b="1" dirty="0">
                <a:latin typeface="Tahoma" panose="020B0604030504040204" pitchFamily="34" charset="0"/>
                <a:ea typeface="黑体" panose="02010609060101010101" pitchFamily="49" charset="-122"/>
              </a:rPr>
              <a:t>内存</a:t>
            </a:r>
            <a:endParaRPr lang="zh-CN" altLang="en-US" b="1" dirty="0">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6848"/>
                                        </p:tgtEl>
                                        <p:attrNameLst>
                                          <p:attrName>style.visibility</p:attrName>
                                        </p:attrNameLst>
                                      </p:cBhvr>
                                      <p:to>
                                        <p:strVal val="visible"/>
                                      </p:to>
                                    </p:set>
                                    <p:anim calcmode="lin" valueType="num">
                                      <p:cBhvr additive="base">
                                        <p:cTn id="7" dur="500" fill="hold"/>
                                        <p:tgtEl>
                                          <p:spTgt spid="416848"/>
                                        </p:tgtEl>
                                        <p:attrNameLst>
                                          <p:attrName>ppt_x</p:attrName>
                                        </p:attrNameLst>
                                      </p:cBhvr>
                                      <p:tavLst>
                                        <p:tav tm="0">
                                          <p:val>
                                            <p:strVal val="#ppt_x"/>
                                          </p:val>
                                        </p:tav>
                                        <p:tav tm="100000">
                                          <p:val>
                                            <p:strVal val="#ppt_x"/>
                                          </p:val>
                                        </p:tav>
                                      </p:tavLst>
                                    </p:anim>
                                    <p:anim calcmode="lin" valueType="num">
                                      <p:cBhvr additive="base">
                                        <p:cTn id="8" dur="500" fill="hold"/>
                                        <p:tgtEl>
                                          <p:spTgt spid="41684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6780"/>
                                        </p:tgtEl>
                                        <p:attrNameLst>
                                          <p:attrName>style.visibility</p:attrName>
                                        </p:attrNameLst>
                                      </p:cBhvr>
                                      <p:to>
                                        <p:strVal val="visible"/>
                                      </p:to>
                                    </p:set>
                                    <p:anim calcmode="lin" valueType="num">
                                      <p:cBhvr additive="base">
                                        <p:cTn id="11" dur="500" fill="hold"/>
                                        <p:tgtEl>
                                          <p:spTgt spid="416780"/>
                                        </p:tgtEl>
                                        <p:attrNameLst>
                                          <p:attrName>ppt_x</p:attrName>
                                        </p:attrNameLst>
                                      </p:cBhvr>
                                      <p:tavLst>
                                        <p:tav tm="0">
                                          <p:val>
                                            <p:strVal val="#ppt_x"/>
                                          </p:val>
                                        </p:tav>
                                        <p:tav tm="100000">
                                          <p:val>
                                            <p:strVal val="#ppt_x"/>
                                          </p:val>
                                        </p:tav>
                                      </p:tavLst>
                                    </p:anim>
                                    <p:anim calcmode="lin" valueType="num">
                                      <p:cBhvr additive="base">
                                        <p:cTn id="12" dur="500" fill="hold"/>
                                        <p:tgtEl>
                                          <p:spTgt spid="41678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6788"/>
                                        </p:tgtEl>
                                        <p:attrNameLst>
                                          <p:attrName>style.visibility</p:attrName>
                                        </p:attrNameLst>
                                      </p:cBhvr>
                                      <p:to>
                                        <p:strVal val="visible"/>
                                      </p:to>
                                    </p:set>
                                    <p:anim calcmode="lin" valueType="num">
                                      <p:cBhvr additive="base">
                                        <p:cTn id="15" dur="500" fill="hold"/>
                                        <p:tgtEl>
                                          <p:spTgt spid="416788"/>
                                        </p:tgtEl>
                                        <p:attrNameLst>
                                          <p:attrName>ppt_x</p:attrName>
                                        </p:attrNameLst>
                                      </p:cBhvr>
                                      <p:tavLst>
                                        <p:tav tm="0">
                                          <p:val>
                                            <p:strVal val="#ppt_x"/>
                                          </p:val>
                                        </p:tav>
                                        <p:tav tm="100000">
                                          <p:val>
                                            <p:strVal val="#ppt_x"/>
                                          </p:val>
                                        </p:tav>
                                      </p:tavLst>
                                    </p:anim>
                                    <p:anim calcmode="lin" valueType="num">
                                      <p:cBhvr additive="base">
                                        <p:cTn id="16" dur="500" fill="hold"/>
                                        <p:tgtEl>
                                          <p:spTgt spid="41678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16789"/>
                                        </p:tgtEl>
                                        <p:attrNameLst>
                                          <p:attrName>style.visibility</p:attrName>
                                        </p:attrNameLst>
                                      </p:cBhvr>
                                      <p:to>
                                        <p:strVal val="visible"/>
                                      </p:to>
                                    </p:set>
                                    <p:anim calcmode="lin" valueType="num">
                                      <p:cBhvr additive="base">
                                        <p:cTn id="19" dur="500" fill="hold"/>
                                        <p:tgtEl>
                                          <p:spTgt spid="416789"/>
                                        </p:tgtEl>
                                        <p:attrNameLst>
                                          <p:attrName>ppt_x</p:attrName>
                                        </p:attrNameLst>
                                      </p:cBhvr>
                                      <p:tavLst>
                                        <p:tav tm="0">
                                          <p:val>
                                            <p:strVal val="#ppt_x"/>
                                          </p:val>
                                        </p:tav>
                                        <p:tav tm="100000">
                                          <p:val>
                                            <p:strVal val="#ppt_x"/>
                                          </p:val>
                                        </p:tav>
                                      </p:tavLst>
                                    </p:anim>
                                    <p:anim calcmode="lin" valueType="num">
                                      <p:cBhvr additive="base">
                                        <p:cTn id="20" dur="500" fill="hold"/>
                                        <p:tgtEl>
                                          <p:spTgt spid="41678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6797"/>
                                        </p:tgtEl>
                                        <p:attrNameLst>
                                          <p:attrName>style.visibility</p:attrName>
                                        </p:attrNameLst>
                                      </p:cBhvr>
                                      <p:to>
                                        <p:strVal val="visible"/>
                                      </p:to>
                                    </p:set>
                                    <p:anim calcmode="lin" valueType="num">
                                      <p:cBhvr additive="base">
                                        <p:cTn id="23" dur="500" fill="hold"/>
                                        <p:tgtEl>
                                          <p:spTgt spid="416797"/>
                                        </p:tgtEl>
                                        <p:attrNameLst>
                                          <p:attrName>ppt_x</p:attrName>
                                        </p:attrNameLst>
                                      </p:cBhvr>
                                      <p:tavLst>
                                        <p:tav tm="0">
                                          <p:val>
                                            <p:strVal val="#ppt_x"/>
                                          </p:val>
                                        </p:tav>
                                        <p:tav tm="100000">
                                          <p:val>
                                            <p:strVal val="#ppt_x"/>
                                          </p:val>
                                        </p:tav>
                                      </p:tavLst>
                                    </p:anim>
                                    <p:anim calcmode="lin" valueType="num">
                                      <p:cBhvr additive="base">
                                        <p:cTn id="24" dur="500" fill="hold"/>
                                        <p:tgtEl>
                                          <p:spTgt spid="41679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6798"/>
                                        </p:tgtEl>
                                        <p:attrNameLst>
                                          <p:attrName>style.visibility</p:attrName>
                                        </p:attrNameLst>
                                      </p:cBhvr>
                                      <p:to>
                                        <p:strVal val="visible"/>
                                      </p:to>
                                    </p:set>
                                    <p:anim calcmode="lin" valueType="num">
                                      <p:cBhvr additive="base">
                                        <p:cTn id="27" dur="500" fill="hold"/>
                                        <p:tgtEl>
                                          <p:spTgt spid="416798"/>
                                        </p:tgtEl>
                                        <p:attrNameLst>
                                          <p:attrName>ppt_x</p:attrName>
                                        </p:attrNameLst>
                                      </p:cBhvr>
                                      <p:tavLst>
                                        <p:tav tm="0">
                                          <p:val>
                                            <p:strVal val="#ppt_x"/>
                                          </p:val>
                                        </p:tav>
                                        <p:tav tm="100000">
                                          <p:val>
                                            <p:strVal val="#ppt_x"/>
                                          </p:val>
                                        </p:tav>
                                      </p:tavLst>
                                    </p:anim>
                                    <p:anim calcmode="lin" valueType="num">
                                      <p:cBhvr additive="base">
                                        <p:cTn id="28" dur="500" fill="hold"/>
                                        <p:tgtEl>
                                          <p:spTgt spid="41679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6800"/>
                                        </p:tgtEl>
                                        <p:attrNameLst>
                                          <p:attrName>style.visibility</p:attrName>
                                        </p:attrNameLst>
                                      </p:cBhvr>
                                      <p:to>
                                        <p:strVal val="visible"/>
                                      </p:to>
                                    </p:set>
                                    <p:anim calcmode="lin" valueType="num">
                                      <p:cBhvr additive="base">
                                        <p:cTn id="31" dur="500" fill="hold"/>
                                        <p:tgtEl>
                                          <p:spTgt spid="416800"/>
                                        </p:tgtEl>
                                        <p:attrNameLst>
                                          <p:attrName>ppt_x</p:attrName>
                                        </p:attrNameLst>
                                      </p:cBhvr>
                                      <p:tavLst>
                                        <p:tav tm="0">
                                          <p:val>
                                            <p:strVal val="#ppt_x"/>
                                          </p:val>
                                        </p:tav>
                                        <p:tav tm="100000">
                                          <p:val>
                                            <p:strVal val="#ppt_x"/>
                                          </p:val>
                                        </p:tav>
                                      </p:tavLst>
                                    </p:anim>
                                    <p:anim calcmode="lin" valueType="num">
                                      <p:cBhvr additive="base">
                                        <p:cTn id="32" dur="500" fill="hold"/>
                                        <p:tgtEl>
                                          <p:spTgt spid="41680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6801"/>
                                        </p:tgtEl>
                                        <p:attrNameLst>
                                          <p:attrName>style.visibility</p:attrName>
                                        </p:attrNameLst>
                                      </p:cBhvr>
                                      <p:to>
                                        <p:strVal val="visible"/>
                                      </p:to>
                                    </p:set>
                                    <p:anim calcmode="lin" valueType="num">
                                      <p:cBhvr additive="base">
                                        <p:cTn id="35" dur="500" fill="hold"/>
                                        <p:tgtEl>
                                          <p:spTgt spid="416801"/>
                                        </p:tgtEl>
                                        <p:attrNameLst>
                                          <p:attrName>ppt_x</p:attrName>
                                        </p:attrNameLst>
                                      </p:cBhvr>
                                      <p:tavLst>
                                        <p:tav tm="0">
                                          <p:val>
                                            <p:strVal val="#ppt_x"/>
                                          </p:val>
                                        </p:tav>
                                        <p:tav tm="100000">
                                          <p:val>
                                            <p:strVal val="#ppt_x"/>
                                          </p:val>
                                        </p:tav>
                                      </p:tavLst>
                                    </p:anim>
                                    <p:anim calcmode="lin" valueType="num">
                                      <p:cBhvr additive="base">
                                        <p:cTn id="36" dur="500" fill="hold"/>
                                        <p:tgtEl>
                                          <p:spTgt spid="41680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16802"/>
                                        </p:tgtEl>
                                        <p:attrNameLst>
                                          <p:attrName>style.visibility</p:attrName>
                                        </p:attrNameLst>
                                      </p:cBhvr>
                                      <p:to>
                                        <p:strVal val="visible"/>
                                      </p:to>
                                    </p:set>
                                    <p:anim calcmode="lin" valueType="num">
                                      <p:cBhvr additive="base">
                                        <p:cTn id="39" dur="500" fill="hold"/>
                                        <p:tgtEl>
                                          <p:spTgt spid="416802"/>
                                        </p:tgtEl>
                                        <p:attrNameLst>
                                          <p:attrName>ppt_x</p:attrName>
                                        </p:attrNameLst>
                                      </p:cBhvr>
                                      <p:tavLst>
                                        <p:tav tm="0">
                                          <p:val>
                                            <p:strVal val="#ppt_x"/>
                                          </p:val>
                                        </p:tav>
                                        <p:tav tm="100000">
                                          <p:val>
                                            <p:strVal val="#ppt_x"/>
                                          </p:val>
                                        </p:tav>
                                      </p:tavLst>
                                    </p:anim>
                                    <p:anim calcmode="lin" valueType="num">
                                      <p:cBhvr additive="base">
                                        <p:cTn id="40" dur="500" fill="hold"/>
                                        <p:tgtEl>
                                          <p:spTgt spid="41680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16803"/>
                                        </p:tgtEl>
                                        <p:attrNameLst>
                                          <p:attrName>style.visibility</p:attrName>
                                        </p:attrNameLst>
                                      </p:cBhvr>
                                      <p:to>
                                        <p:strVal val="visible"/>
                                      </p:to>
                                    </p:set>
                                    <p:anim calcmode="lin" valueType="num">
                                      <p:cBhvr additive="base">
                                        <p:cTn id="43" dur="500" fill="hold"/>
                                        <p:tgtEl>
                                          <p:spTgt spid="416803"/>
                                        </p:tgtEl>
                                        <p:attrNameLst>
                                          <p:attrName>ppt_x</p:attrName>
                                        </p:attrNameLst>
                                      </p:cBhvr>
                                      <p:tavLst>
                                        <p:tav tm="0">
                                          <p:val>
                                            <p:strVal val="#ppt_x"/>
                                          </p:val>
                                        </p:tav>
                                        <p:tav tm="100000">
                                          <p:val>
                                            <p:strVal val="#ppt_x"/>
                                          </p:val>
                                        </p:tav>
                                      </p:tavLst>
                                    </p:anim>
                                    <p:anim calcmode="lin" valueType="num">
                                      <p:cBhvr additive="base">
                                        <p:cTn id="44" dur="500" fill="hold"/>
                                        <p:tgtEl>
                                          <p:spTgt spid="41680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6804"/>
                                        </p:tgtEl>
                                        <p:attrNameLst>
                                          <p:attrName>style.visibility</p:attrName>
                                        </p:attrNameLst>
                                      </p:cBhvr>
                                      <p:to>
                                        <p:strVal val="visible"/>
                                      </p:to>
                                    </p:set>
                                    <p:anim calcmode="lin" valueType="num">
                                      <p:cBhvr additive="base">
                                        <p:cTn id="47" dur="500" fill="hold"/>
                                        <p:tgtEl>
                                          <p:spTgt spid="416804"/>
                                        </p:tgtEl>
                                        <p:attrNameLst>
                                          <p:attrName>ppt_x</p:attrName>
                                        </p:attrNameLst>
                                      </p:cBhvr>
                                      <p:tavLst>
                                        <p:tav tm="0">
                                          <p:val>
                                            <p:strVal val="#ppt_x"/>
                                          </p:val>
                                        </p:tav>
                                        <p:tav tm="100000">
                                          <p:val>
                                            <p:strVal val="#ppt_x"/>
                                          </p:val>
                                        </p:tav>
                                      </p:tavLst>
                                    </p:anim>
                                    <p:anim calcmode="lin" valueType="num">
                                      <p:cBhvr additive="base">
                                        <p:cTn id="48" dur="500" fill="hold"/>
                                        <p:tgtEl>
                                          <p:spTgt spid="41680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16805"/>
                                        </p:tgtEl>
                                        <p:attrNameLst>
                                          <p:attrName>style.visibility</p:attrName>
                                        </p:attrNameLst>
                                      </p:cBhvr>
                                      <p:to>
                                        <p:strVal val="visible"/>
                                      </p:to>
                                    </p:set>
                                    <p:anim calcmode="lin" valueType="num">
                                      <p:cBhvr additive="base">
                                        <p:cTn id="51" dur="500" fill="hold"/>
                                        <p:tgtEl>
                                          <p:spTgt spid="416805"/>
                                        </p:tgtEl>
                                        <p:attrNameLst>
                                          <p:attrName>ppt_x</p:attrName>
                                        </p:attrNameLst>
                                      </p:cBhvr>
                                      <p:tavLst>
                                        <p:tav tm="0">
                                          <p:val>
                                            <p:strVal val="#ppt_x"/>
                                          </p:val>
                                        </p:tav>
                                        <p:tav tm="100000">
                                          <p:val>
                                            <p:strVal val="#ppt_x"/>
                                          </p:val>
                                        </p:tav>
                                      </p:tavLst>
                                    </p:anim>
                                    <p:anim calcmode="lin" valueType="num">
                                      <p:cBhvr additive="base">
                                        <p:cTn id="52" dur="500" fill="hold"/>
                                        <p:tgtEl>
                                          <p:spTgt spid="41680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16806"/>
                                        </p:tgtEl>
                                        <p:attrNameLst>
                                          <p:attrName>style.visibility</p:attrName>
                                        </p:attrNameLst>
                                      </p:cBhvr>
                                      <p:to>
                                        <p:strVal val="visible"/>
                                      </p:to>
                                    </p:set>
                                    <p:anim calcmode="lin" valueType="num">
                                      <p:cBhvr additive="base">
                                        <p:cTn id="55" dur="500" fill="hold"/>
                                        <p:tgtEl>
                                          <p:spTgt spid="416806"/>
                                        </p:tgtEl>
                                        <p:attrNameLst>
                                          <p:attrName>ppt_x</p:attrName>
                                        </p:attrNameLst>
                                      </p:cBhvr>
                                      <p:tavLst>
                                        <p:tav tm="0">
                                          <p:val>
                                            <p:strVal val="#ppt_x"/>
                                          </p:val>
                                        </p:tav>
                                        <p:tav tm="100000">
                                          <p:val>
                                            <p:strVal val="#ppt_x"/>
                                          </p:val>
                                        </p:tav>
                                      </p:tavLst>
                                    </p:anim>
                                    <p:anim calcmode="lin" valueType="num">
                                      <p:cBhvr additive="base">
                                        <p:cTn id="56" dur="500" fill="hold"/>
                                        <p:tgtEl>
                                          <p:spTgt spid="41680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16807"/>
                                        </p:tgtEl>
                                        <p:attrNameLst>
                                          <p:attrName>style.visibility</p:attrName>
                                        </p:attrNameLst>
                                      </p:cBhvr>
                                      <p:to>
                                        <p:strVal val="visible"/>
                                      </p:to>
                                    </p:set>
                                    <p:anim calcmode="lin" valueType="num">
                                      <p:cBhvr additive="base">
                                        <p:cTn id="59" dur="500" fill="hold"/>
                                        <p:tgtEl>
                                          <p:spTgt spid="416807"/>
                                        </p:tgtEl>
                                        <p:attrNameLst>
                                          <p:attrName>ppt_x</p:attrName>
                                        </p:attrNameLst>
                                      </p:cBhvr>
                                      <p:tavLst>
                                        <p:tav tm="0">
                                          <p:val>
                                            <p:strVal val="#ppt_x"/>
                                          </p:val>
                                        </p:tav>
                                        <p:tav tm="100000">
                                          <p:val>
                                            <p:strVal val="#ppt_x"/>
                                          </p:val>
                                        </p:tav>
                                      </p:tavLst>
                                    </p:anim>
                                    <p:anim calcmode="lin" valueType="num">
                                      <p:cBhvr additive="base">
                                        <p:cTn id="60" dur="500" fill="hold"/>
                                        <p:tgtEl>
                                          <p:spTgt spid="41680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16808"/>
                                        </p:tgtEl>
                                        <p:attrNameLst>
                                          <p:attrName>style.visibility</p:attrName>
                                        </p:attrNameLst>
                                      </p:cBhvr>
                                      <p:to>
                                        <p:strVal val="visible"/>
                                      </p:to>
                                    </p:set>
                                    <p:anim calcmode="lin" valueType="num">
                                      <p:cBhvr additive="base">
                                        <p:cTn id="63" dur="500" fill="hold"/>
                                        <p:tgtEl>
                                          <p:spTgt spid="416808"/>
                                        </p:tgtEl>
                                        <p:attrNameLst>
                                          <p:attrName>ppt_x</p:attrName>
                                        </p:attrNameLst>
                                      </p:cBhvr>
                                      <p:tavLst>
                                        <p:tav tm="0">
                                          <p:val>
                                            <p:strVal val="#ppt_x"/>
                                          </p:val>
                                        </p:tav>
                                        <p:tav tm="100000">
                                          <p:val>
                                            <p:strVal val="#ppt_x"/>
                                          </p:val>
                                        </p:tav>
                                      </p:tavLst>
                                    </p:anim>
                                    <p:anim calcmode="lin" valueType="num">
                                      <p:cBhvr additive="base">
                                        <p:cTn id="64" dur="500" fill="hold"/>
                                        <p:tgtEl>
                                          <p:spTgt spid="41680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6834"/>
                                        </p:tgtEl>
                                        <p:attrNameLst>
                                          <p:attrName>style.visibility</p:attrName>
                                        </p:attrNameLst>
                                      </p:cBhvr>
                                      <p:to>
                                        <p:strVal val="visible"/>
                                      </p:to>
                                    </p:set>
                                    <p:anim calcmode="lin" valueType="num">
                                      <p:cBhvr additive="base">
                                        <p:cTn id="67" dur="500" fill="hold"/>
                                        <p:tgtEl>
                                          <p:spTgt spid="416834"/>
                                        </p:tgtEl>
                                        <p:attrNameLst>
                                          <p:attrName>ppt_x</p:attrName>
                                        </p:attrNameLst>
                                      </p:cBhvr>
                                      <p:tavLst>
                                        <p:tav tm="0">
                                          <p:val>
                                            <p:strVal val="#ppt_x"/>
                                          </p:val>
                                        </p:tav>
                                        <p:tav tm="100000">
                                          <p:val>
                                            <p:strVal val="#ppt_x"/>
                                          </p:val>
                                        </p:tav>
                                      </p:tavLst>
                                    </p:anim>
                                    <p:anim calcmode="lin" valueType="num">
                                      <p:cBhvr additive="base">
                                        <p:cTn id="68" dur="500" fill="hold"/>
                                        <p:tgtEl>
                                          <p:spTgt spid="41683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16835"/>
                                        </p:tgtEl>
                                        <p:attrNameLst>
                                          <p:attrName>style.visibility</p:attrName>
                                        </p:attrNameLst>
                                      </p:cBhvr>
                                      <p:to>
                                        <p:strVal val="visible"/>
                                      </p:to>
                                    </p:set>
                                    <p:anim calcmode="lin" valueType="num">
                                      <p:cBhvr additive="base">
                                        <p:cTn id="71" dur="500" fill="hold"/>
                                        <p:tgtEl>
                                          <p:spTgt spid="416835"/>
                                        </p:tgtEl>
                                        <p:attrNameLst>
                                          <p:attrName>ppt_x</p:attrName>
                                        </p:attrNameLst>
                                      </p:cBhvr>
                                      <p:tavLst>
                                        <p:tav tm="0">
                                          <p:val>
                                            <p:strVal val="#ppt_x"/>
                                          </p:val>
                                        </p:tav>
                                        <p:tav tm="100000">
                                          <p:val>
                                            <p:strVal val="#ppt_x"/>
                                          </p:val>
                                        </p:tav>
                                      </p:tavLst>
                                    </p:anim>
                                    <p:anim calcmode="lin" valueType="num">
                                      <p:cBhvr additive="base">
                                        <p:cTn id="72" dur="500" fill="hold"/>
                                        <p:tgtEl>
                                          <p:spTgt spid="41683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16836"/>
                                        </p:tgtEl>
                                        <p:attrNameLst>
                                          <p:attrName>style.visibility</p:attrName>
                                        </p:attrNameLst>
                                      </p:cBhvr>
                                      <p:to>
                                        <p:strVal val="visible"/>
                                      </p:to>
                                    </p:set>
                                    <p:anim calcmode="lin" valueType="num">
                                      <p:cBhvr additive="base">
                                        <p:cTn id="75" dur="500" fill="hold"/>
                                        <p:tgtEl>
                                          <p:spTgt spid="416836"/>
                                        </p:tgtEl>
                                        <p:attrNameLst>
                                          <p:attrName>ppt_x</p:attrName>
                                        </p:attrNameLst>
                                      </p:cBhvr>
                                      <p:tavLst>
                                        <p:tav tm="0">
                                          <p:val>
                                            <p:strVal val="#ppt_x"/>
                                          </p:val>
                                        </p:tav>
                                        <p:tav tm="100000">
                                          <p:val>
                                            <p:strVal val="#ppt_x"/>
                                          </p:val>
                                        </p:tav>
                                      </p:tavLst>
                                    </p:anim>
                                    <p:anim calcmode="lin" valueType="num">
                                      <p:cBhvr additive="base">
                                        <p:cTn id="76" dur="500" fill="hold"/>
                                        <p:tgtEl>
                                          <p:spTgt spid="41683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16837"/>
                                        </p:tgtEl>
                                        <p:attrNameLst>
                                          <p:attrName>style.visibility</p:attrName>
                                        </p:attrNameLst>
                                      </p:cBhvr>
                                      <p:to>
                                        <p:strVal val="visible"/>
                                      </p:to>
                                    </p:set>
                                    <p:anim calcmode="lin" valueType="num">
                                      <p:cBhvr additive="base">
                                        <p:cTn id="79" dur="500" fill="hold"/>
                                        <p:tgtEl>
                                          <p:spTgt spid="416837"/>
                                        </p:tgtEl>
                                        <p:attrNameLst>
                                          <p:attrName>ppt_x</p:attrName>
                                        </p:attrNameLst>
                                      </p:cBhvr>
                                      <p:tavLst>
                                        <p:tav tm="0">
                                          <p:val>
                                            <p:strVal val="#ppt_x"/>
                                          </p:val>
                                        </p:tav>
                                        <p:tav tm="100000">
                                          <p:val>
                                            <p:strVal val="#ppt_x"/>
                                          </p:val>
                                        </p:tav>
                                      </p:tavLst>
                                    </p:anim>
                                    <p:anim calcmode="lin" valueType="num">
                                      <p:cBhvr additive="base">
                                        <p:cTn id="80" dur="500" fill="hold"/>
                                        <p:tgtEl>
                                          <p:spTgt spid="416837"/>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16840"/>
                                        </p:tgtEl>
                                        <p:attrNameLst>
                                          <p:attrName>style.visibility</p:attrName>
                                        </p:attrNameLst>
                                      </p:cBhvr>
                                      <p:to>
                                        <p:strVal val="visible"/>
                                      </p:to>
                                    </p:set>
                                    <p:anim calcmode="lin" valueType="num">
                                      <p:cBhvr additive="base">
                                        <p:cTn id="83" dur="500" fill="hold"/>
                                        <p:tgtEl>
                                          <p:spTgt spid="416840"/>
                                        </p:tgtEl>
                                        <p:attrNameLst>
                                          <p:attrName>ppt_x</p:attrName>
                                        </p:attrNameLst>
                                      </p:cBhvr>
                                      <p:tavLst>
                                        <p:tav tm="0">
                                          <p:val>
                                            <p:strVal val="#ppt_x"/>
                                          </p:val>
                                        </p:tav>
                                        <p:tav tm="100000">
                                          <p:val>
                                            <p:strVal val="#ppt_x"/>
                                          </p:val>
                                        </p:tav>
                                      </p:tavLst>
                                    </p:anim>
                                    <p:anim calcmode="lin" valueType="num">
                                      <p:cBhvr additive="base">
                                        <p:cTn id="84" dur="500" fill="hold"/>
                                        <p:tgtEl>
                                          <p:spTgt spid="4168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6841"/>
                                        </p:tgtEl>
                                        <p:attrNameLst>
                                          <p:attrName>style.visibility</p:attrName>
                                        </p:attrNameLst>
                                      </p:cBhvr>
                                      <p:to>
                                        <p:strVal val="visible"/>
                                      </p:to>
                                    </p:set>
                                    <p:anim calcmode="lin" valueType="num">
                                      <p:cBhvr additive="base">
                                        <p:cTn id="87" dur="500" fill="hold"/>
                                        <p:tgtEl>
                                          <p:spTgt spid="416841"/>
                                        </p:tgtEl>
                                        <p:attrNameLst>
                                          <p:attrName>ppt_x</p:attrName>
                                        </p:attrNameLst>
                                      </p:cBhvr>
                                      <p:tavLst>
                                        <p:tav tm="0">
                                          <p:val>
                                            <p:strVal val="#ppt_x"/>
                                          </p:val>
                                        </p:tav>
                                        <p:tav tm="100000">
                                          <p:val>
                                            <p:strVal val="#ppt_x"/>
                                          </p:val>
                                        </p:tav>
                                      </p:tavLst>
                                    </p:anim>
                                    <p:anim calcmode="lin" valueType="num">
                                      <p:cBhvr additive="base">
                                        <p:cTn id="88" dur="500" fill="hold"/>
                                        <p:tgtEl>
                                          <p:spTgt spid="4168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16844"/>
                                        </p:tgtEl>
                                        <p:attrNameLst>
                                          <p:attrName>style.visibility</p:attrName>
                                        </p:attrNameLst>
                                      </p:cBhvr>
                                      <p:to>
                                        <p:strVal val="visible"/>
                                      </p:to>
                                    </p:set>
                                    <p:anim calcmode="lin" valueType="num">
                                      <p:cBhvr additive="base">
                                        <p:cTn id="91" dur="500" fill="hold"/>
                                        <p:tgtEl>
                                          <p:spTgt spid="416844"/>
                                        </p:tgtEl>
                                        <p:attrNameLst>
                                          <p:attrName>ppt_x</p:attrName>
                                        </p:attrNameLst>
                                      </p:cBhvr>
                                      <p:tavLst>
                                        <p:tav tm="0">
                                          <p:val>
                                            <p:strVal val="#ppt_x"/>
                                          </p:val>
                                        </p:tav>
                                        <p:tav tm="100000">
                                          <p:val>
                                            <p:strVal val="#ppt_x"/>
                                          </p:val>
                                        </p:tav>
                                      </p:tavLst>
                                    </p:anim>
                                    <p:anim calcmode="lin" valueType="num">
                                      <p:cBhvr additive="base">
                                        <p:cTn id="92" dur="500" fill="hold"/>
                                        <p:tgtEl>
                                          <p:spTgt spid="416844"/>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16845"/>
                                        </p:tgtEl>
                                        <p:attrNameLst>
                                          <p:attrName>style.visibility</p:attrName>
                                        </p:attrNameLst>
                                      </p:cBhvr>
                                      <p:to>
                                        <p:strVal val="visible"/>
                                      </p:to>
                                    </p:set>
                                    <p:anim calcmode="lin" valueType="num">
                                      <p:cBhvr additive="base">
                                        <p:cTn id="95" dur="500" fill="hold"/>
                                        <p:tgtEl>
                                          <p:spTgt spid="416845"/>
                                        </p:tgtEl>
                                        <p:attrNameLst>
                                          <p:attrName>ppt_x</p:attrName>
                                        </p:attrNameLst>
                                      </p:cBhvr>
                                      <p:tavLst>
                                        <p:tav tm="0">
                                          <p:val>
                                            <p:strVal val="#ppt_x"/>
                                          </p:val>
                                        </p:tav>
                                        <p:tav tm="100000">
                                          <p:val>
                                            <p:strVal val="#ppt_x"/>
                                          </p:val>
                                        </p:tav>
                                      </p:tavLst>
                                    </p:anim>
                                    <p:anim calcmode="lin" valueType="num">
                                      <p:cBhvr additive="base">
                                        <p:cTn id="96" dur="500" fill="hold"/>
                                        <p:tgtEl>
                                          <p:spTgt spid="416845"/>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6846"/>
                                        </p:tgtEl>
                                        <p:attrNameLst>
                                          <p:attrName>style.visibility</p:attrName>
                                        </p:attrNameLst>
                                      </p:cBhvr>
                                      <p:to>
                                        <p:strVal val="visible"/>
                                      </p:to>
                                    </p:set>
                                    <p:anim calcmode="lin" valueType="num">
                                      <p:cBhvr additive="base">
                                        <p:cTn id="99" dur="500" fill="hold"/>
                                        <p:tgtEl>
                                          <p:spTgt spid="416846"/>
                                        </p:tgtEl>
                                        <p:attrNameLst>
                                          <p:attrName>ppt_x</p:attrName>
                                        </p:attrNameLst>
                                      </p:cBhvr>
                                      <p:tavLst>
                                        <p:tav tm="0">
                                          <p:val>
                                            <p:strVal val="#ppt_x"/>
                                          </p:val>
                                        </p:tav>
                                        <p:tav tm="100000">
                                          <p:val>
                                            <p:strVal val="#ppt_x"/>
                                          </p:val>
                                        </p:tav>
                                      </p:tavLst>
                                    </p:anim>
                                    <p:anim calcmode="lin" valueType="num">
                                      <p:cBhvr additive="base">
                                        <p:cTn id="100" dur="500" fill="hold"/>
                                        <p:tgtEl>
                                          <p:spTgt spid="41684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6849"/>
                                        </p:tgtEl>
                                        <p:attrNameLst>
                                          <p:attrName>style.visibility</p:attrName>
                                        </p:attrNameLst>
                                      </p:cBhvr>
                                      <p:to>
                                        <p:strVal val="visible"/>
                                      </p:to>
                                    </p:set>
                                    <p:anim calcmode="lin" valueType="num">
                                      <p:cBhvr additive="base">
                                        <p:cTn id="103" dur="500" fill="hold"/>
                                        <p:tgtEl>
                                          <p:spTgt spid="416849"/>
                                        </p:tgtEl>
                                        <p:attrNameLst>
                                          <p:attrName>ppt_x</p:attrName>
                                        </p:attrNameLst>
                                      </p:cBhvr>
                                      <p:tavLst>
                                        <p:tav tm="0">
                                          <p:val>
                                            <p:strVal val="#ppt_x"/>
                                          </p:val>
                                        </p:tav>
                                        <p:tav tm="100000">
                                          <p:val>
                                            <p:strVal val="#ppt_x"/>
                                          </p:val>
                                        </p:tav>
                                      </p:tavLst>
                                    </p:anim>
                                    <p:anim calcmode="lin" valueType="num">
                                      <p:cBhvr additive="base">
                                        <p:cTn id="104" dur="500" fill="hold"/>
                                        <p:tgtEl>
                                          <p:spTgt spid="416849"/>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16850"/>
                                        </p:tgtEl>
                                        <p:attrNameLst>
                                          <p:attrName>style.visibility</p:attrName>
                                        </p:attrNameLst>
                                      </p:cBhvr>
                                      <p:to>
                                        <p:strVal val="visible"/>
                                      </p:to>
                                    </p:set>
                                    <p:anim calcmode="lin" valueType="num">
                                      <p:cBhvr additive="base">
                                        <p:cTn id="107" dur="500" fill="hold"/>
                                        <p:tgtEl>
                                          <p:spTgt spid="416850"/>
                                        </p:tgtEl>
                                        <p:attrNameLst>
                                          <p:attrName>ppt_x</p:attrName>
                                        </p:attrNameLst>
                                      </p:cBhvr>
                                      <p:tavLst>
                                        <p:tav tm="0">
                                          <p:val>
                                            <p:strVal val="#ppt_x"/>
                                          </p:val>
                                        </p:tav>
                                        <p:tav tm="100000">
                                          <p:val>
                                            <p:strVal val="#ppt_x"/>
                                          </p:val>
                                        </p:tav>
                                      </p:tavLst>
                                    </p:anim>
                                    <p:anim calcmode="lin" valueType="num">
                                      <p:cBhvr additive="base">
                                        <p:cTn id="108" dur="500" fill="hold"/>
                                        <p:tgtEl>
                                          <p:spTgt spid="416850"/>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59081"/>
                                        </p:tgtEl>
                                        <p:attrNameLst>
                                          <p:attrName>style.visibility</p:attrName>
                                        </p:attrNameLst>
                                      </p:cBhvr>
                                      <p:to>
                                        <p:strVal val="visible"/>
                                      </p:to>
                                    </p:set>
                                    <p:anim calcmode="lin" valueType="num">
                                      <p:cBhvr additive="base">
                                        <p:cTn id="111" dur="500" fill="hold"/>
                                        <p:tgtEl>
                                          <p:spTgt spid="259081"/>
                                        </p:tgtEl>
                                        <p:attrNameLst>
                                          <p:attrName>ppt_x</p:attrName>
                                        </p:attrNameLst>
                                      </p:cBhvr>
                                      <p:tavLst>
                                        <p:tav tm="0">
                                          <p:val>
                                            <p:strVal val="#ppt_x"/>
                                          </p:val>
                                        </p:tav>
                                        <p:tav tm="100000">
                                          <p:val>
                                            <p:strVal val="#ppt_x"/>
                                          </p:val>
                                        </p:tav>
                                      </p:tavLst>
                                    </p:anim>
                                    <p:anim calcmode="lin" valueType="num">
                                      <p:cBhvr additive="base">
                                        <p:cTn id="112" dur="500" fill="hold"/>
                                        <p:tgtEl>
                                          <p:spTgt spid="25908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59083"/>
                                        </p:tgtEl>
                                        <p:attrNameLst>
                                          <p:attrName>style.visibility</p:attrName>
                                        </p:attrNameLst>
                                      </p:cBhvr>
                                      <p:to>
                                        <p:strVal val="visible"/>
                                      </p:to>
                                    </p:set>
                                    <p:anim calcmode="lin" valueType="num">
                                      <p:cBhvr additive="base">
                                        <p:cTn id="115" dur="500" fill="hold"/>
                                        <p:tgtEl>
                                          <p:spTgt spid="259083"/>
                                        </p:tgtEl>
                                        <p:attrNameLst>
                                          <p:attrName>ppt_x</p:attrName>
                                        </p:attrNameLst>
                                      </p:cBhvr>
                                      <p:tavLst>
                                        <p:tav tm="0">
                                          <p:val>
                                            <p:strVal val="#ppt_x"/>
                                          </p:val>
                                        </p:tav>
                                        <p:tav tm="100000">
                                          <p:val>
                                            <p:strVal val="#ppt_x"/>
                                          </p:val>
                                        </p:tav>
                                      </p:tavLst>
                                    </p:anim>
                                    <p:anim calcmode="lin" valueType="num">
                                      <p:cBhvr additive="base">
                                        <p:cTn id="116" dur="500" fill="hold"/>
                                        <p:tgtEl>
                                          <p:spTgt spid="2590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88" grpId="0"/>
      <p:bldP spid="416797" grpId="0" animBg="1"/>
      <p:bldP spid="416800" grpId="0"/>
      <p:bldP spid="416804" grpId="0" animBg="1"/>
      <p:bldP spid="416834" grpId="0" animBg="1"/>
      <p:bldP spid="416840" grpId="0" animBg="1"/>
      <p:bldP spid="2590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5" name="Rectangle 3"/>
          <p:cNvSpPr>
            <a:spLocks noGrp="1"/>
          </p:cNvSpPr>
          <p:nvPr>
            <p:ph idx="1"/>
          </p:nvPr>
        </p:nvSpPr>
        <p:spPr>
          <a:xfrm>
            <a:off x="107950" y="1173163"/>
            <a:ext cx="5387975" cy="5684837"/>
          </a:xfrm>
          <a:ln/>
        </p:spPr>
        <p:txBody>
          <a:bodyPr wrap="square" lIns="91440" tIns="45720" rIns="91440" bIns="45720" anchor="t" anchorCtr="0"/>
          <a:p>
            <a:pPr eaLnBrk="1" hangingPunct="1">
              <a:lnSpc>
                <a:spcPct val="130000"/>
              </a:lnSpc>
              <a:buClr>
                <a:srgbClr val="0000FF"/>
              </a:buClr>
              <a:buSzPct val="105000"/>
            </a:pPr>
            <a:r>
              <a:rPr lang="zh-CN" altLang="en-US" dirty="0">
                <a:solidFill>
                  <a:schemeClr val="folHlink"/>
                </a:solidFill>
                <a:latin typeface="黑体" panose="02010609060101010101" pitchFamily="49" charset="-122"/>
                <a:ea typeface="黑体" panose="02010609060101010101" pitchFamily="49" charset="-122"/>
              </a:rPr>
              <a:t>重定位：</a:t>
            </a:r>
            <a:r>
              <a:rPr lang="zh-CN" altLang="en-US" dirty="0">
                <a:solidFill>
                  <a:schemeClr val="bg2"/>
                </a:solidFill>
                <a:latin typeface="黑体" panose="02010609060101010101" pitchFamily="49" charset="-122"/>
                <a:ea typeface="黑体" panose="02010609060101010101" pitchFamily="49" charset="-122"/>
              </a:rPr>
              <a:t>由于一个作业装入到与其地址空间不一致的存储空间所引起的需对其有关地址部分进行调整的过程就称为重定位（实质是一个地址变换过程</a:t>
            </a:r>
            <a:r>
              <a:rPr lang="en-US" altLang="zh-CN" dirty="0">
                <a:solidFill>
                  <a:schemeClr val="bg2"/>
                </a:solidFill>
                <a:latin typeface="黑体" panose="02010609060101010101" pitchFamily="49" charset="-122"/>
                <a:ea typeface="黑体" panose="02010609060101010101" pitchFamily="49" charset="-122"/>
              </a:rPr>
              <a:t>/</a:t>
            </a:r>
            <a:r>
              <a:rPr lang="zh-CN" altLang="en-US" dirty="0">
                <a:solidFill>
                  <a:schemeClr val="bg2"/>
                </a:solidFill>
                <a:latin typeface="黑体" panose="02010609060101010101" pitchFamily="49" charset="-122"/>
                <a:ea typeface="黑体" panose="02010609060101010101" pitchFamily="49" charset="-122"/>
              </a:rPr>
              <a:t>地址映射）。</a:t>
            </a:r>
            <a:endParaRPr lang="zh-CN" altLang="en-US" dirty="0">
              <a:solidFill>
                <a:schemeClr val="bg2"/>
              </a:solidFill>
              <a:latin typeface="黑体" panose="02010609060101010101" pitchFamily="49" charset="-122"/>
              <a:ea typeface="黑体" panose="02010609060101010101" pitchFamily="49" charset="-122"/>
            </a:endParaRPr>
          </a:p>
          <a:p>
            <a:pPr eaLnBrk="1" hangingPunct="1">
              <a:lnSpc>
                <a:spcPct val="130000"/>
              </a:lnSpc>
              <a:buClr>
                <a:srgbClr val="0000FF"/>
              </a:buClr>
              <a:buSzPct val="105000"/>
            </a:pPr>
            <a:r>
              <a:rPr lang="zh-CN" altLang="en-US" dirty="0">
                <a:solidFill>
                  <a:schemeClr val="bg2"/>
                </a:solidFill>
                <a:latin typeface="黑体" panose="02010609060101010101" pitchFamily="49" charset="-122"/>
                <a:ea typeface="黑体" panose="02010609060101010101" pitchFamily="49" charset="-122"/>
              </a:rPr>
              <a:t>根据地址变换进行的时间及采用技术手段不同，可分为</a:t>
            </a:r>
            <a:r>
              <a:rPr lang="zh-CN" altLang="en-US" dirty="0">
                <a:latin typeface="黑体" panose="02010609060101010101" pitchFamily="49" charset="-122"/>
                <a:ea typeface="黑体" panose="02010609060101010101" pitchFamily="49" charset="-122"/>
              </a:rPr>
              <a:t>静态重定位</a:t>
            </a:r>
            <a:r>
              <a:rPr lang="zh-CN" altLang="en-US" dirty="0">
                <a:solidFill>
                  <a:schemeClr val="bg2"/>
                </a:solidFill>
                <a:latin typeface="黑体" panose="02010609060101010101" pitchFamily="49" charset="-122"/>
                <a:ea typeface="黑体" panose="02010609060101010101" pitchFamily="49" charset="-122"/>
              </a:rPr>
              <a:t>和</a:t>
            </a:r>
            <a:r>
              <a:rPr lang="zh-CN" altLang="en-US" dirty="0">
                <a:latin typeface="黑体" panose="02010609060101010101" pitchFamily="49" charset="-122"/>
                <a:ea typeface="黑体" panose="02010609060101010101" pitchFamily="49" charset="-122"/>
              </a:rPr>
              <a:t>动态重定位</a:t>
            </a:r>
            <a:r>
              <a:rPr lang="zh-CN" altLang="en-US" dirty="0">
                <a:solidFill>
                  <a:schemeClr val="bg2"/>
                </a:solidFill>
                <a:latin typeface="黑体" panose="02010609060101010101" pitchFamily="49" charset="-122"/>
                <a:ea typeface="黑体" panose="02010609060101010101" pitchFamily="49" charset="-122"/>
              </a:rPr>
              <a:t>两类。</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2530" name="Rectangle 8"/>
          <p:cNvSpPr/>
          <p:nvPr/>
        </p:nvSpPr>
        <p:spPr>
          <a:xfrm>
            <a:off x="1619250" y="260350"/>
            <a:ext cx="5715000" cy="762000"/>
          </a:xfrm>
          <a:prstGeom prst="rect">
            <a:avLst/>
          </a:prstGeom>
          <a:noFill/>
          <a:ln w="9525">
            <a:noFill/>
          </a:ln>
        </p:spPr>
        <p:txBody>
          <a:bodyPr anchor="b" anchorCtr="0"/>
          <a:p>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、可重定位装入方式（</a:t>
            </a:r>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grpSp>
        <p:nvGrpSpPr>
          <p:cNvPr id="2" name="Group 1083"/>
          <p:cNvGrpSpPr/>
          <p:nvPr/>
        </p:nvGrpSpPr>
        <p:grpSpPr>
          <a:xfrm>
            <a:off x="5292725" y="1527175"/>
            <a:ext cx="4032250" cy="4573588"/>
            <a:chOff x="3334" y="962"/>
            <a:chExt cx="2540" cy="2881"/>
          </a:xfrm>
        </p:grpSpPr>
        <p:sp>
          <p:nvSpPr>
            <p:cNvPr id="22532" name="AutoShape 124"/>
            <p:cNvSpPr/>
            <p:nvPr/>
          </p:nvSpPr>
          <p:spPr>
            <a:xfrm>
              <a:off x="4468" y="2341"/>
              <a:ext cx="96" cy="635"/>
            </a:xfrm>
            <a:prstGeom prst="rightBrace">
              <a:avLst>
                <a:gd name="adj1" fmla="val 55060"/>
                <a:gd name="adj2" fmla="val 50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nvGrpSpPr>
            <p:cNvPr id="22533" name="Group 128"/>
            <p:cNvGrpSpPr/>
            <p:nvPr/>
          </p:nvGrpSpPr>
          <p:grpSpPr>
            <a:xfrm>
              <a:off x="3334" y="962"/>
              <a:ext cx="2352" cy="2701"/>
              <a:chOff x="3360" y="1392"/>
              <a:chExt cx="2400" cy="2040"/>
            </a:xfrm>
          </p:grpSpPr>
          <p:sp>
            <p:nvSpPr>
              <p:cNvPr id="22534" name="Rectangle 60"/>
              <p:cNvSpPr/>
              <p:nvPr/>
            </p:nvSpPr>
            <p:spPr>
              <a:xfrm>
                <a:off x="3696" y="2976"/>
                <a:ext cx="816" cy="288"/>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solidFill>
                    <a:schemeClr val="hlink"/>
                  </a:solidFill>
                  <a:latin typeface="Tahoma" panose="020B0604030504040204" pitchFamily="34" charset="0"/>
                  <a:ea typeface="楷体_GB2312" pitchFamily="1" charset="-122"/>
                </a:endParaRPr>
              </a:p>
            </p:txBody>
          </p:sp>
          <p:sp>
            <p:nvSpPr>
              <p:cNvPr id="22535" name="Rectangle 13"/>
              <p:cNvSpPr/>
              <p:nvPr/>
            </p:nvSpPr>
            <p:spPr>
              <a:xfrm>
                <a:off x="3696" y="2784"/>
                <a:ext cx="816" cy="192"/>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200" b="1" dirty="0">
                    <a:solidFill>
                      <a:schemeClr val="hlink"/>
                    </a:solidFill>
                    <a:latin typeface="Tahoma" panose="020B0604030504040204" pitchFamily="34" charset="0"/>
                    <a:ea typeface="楷体_GB2312" pitchFamily="1" charset="-122"/>
                  </a:rPr>
                  <a:t>365</a:t>
                </a:r>
                <a:endParaRPr lang="en-US" altLang="zh-CN" sz="1200" b="1" dirty="0">
                  <a:solidFill>
                    <a:schemeClr val="hlink"/>
                  </a:solidFill>
                  <a:latin typeface="Tahoma" panose="020B0604030504040204" pitchFamily="34" charset="0"/>
                  <a:ea typeface="楷体_GB2312" pitchFamily="1" charset="-122"/>
                </a:endParaRPr>
              </a:p>
            </p:txBody>
          </p:sp>
          <p:sp>
            <p:nvSpPr>
              <p:cNvPr id="22536" name="Rectangle 12"/>
              <p:cNvSpPr/>
              <p:nvPr/>
            </p:nvSpPr>
            <p:spPr>
              <a:xfrm>
                <a:off x="3696" y="2592"/>
                <a:ext cx="816" cy="19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solidFill>
                    <a:schemeClr val="hlink"/>
                  </a:solidFill>
                  <a:latin typeface="Tahoma" panose="020B0604030504040204" pitchFamily="34" charset="0"/>
                  <a:ea typeface="楷体_GB2312" pitchFamily="1" charset="-122"/>
                </a:endParaRPr>
              </a:p>
            </p:txBody>
          </p:sp>
          <p:sp>
            <p:nvSpPr>
              <p:cNvPr id="22537" name="Rectangle 11"/>
              <p:cNvSpPr/>
              <p:nvPr/>
            </p:nvSpPr>
            <p:spPr>
              <a:xfrm>
                <a:off x="3696" y="2400"/>
                <a:ext cx="816" cy="19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200" b="1" dirty="0">
                    <a:latin typeface="Tahoma" panose="020B0604030504040204" pitchFamily="34" charset="0"/>
                    <a:ea typeface="楷体_GB2312" pitchFamily="1" charset="-122"/>
                  </a:rPr>
                  <a:t>LOAD 1,2500</a:t>
                </a:r>
                <a:endParaRPr lang="en-US" altLang="zh-CN" sz="1200" b="1" dirty="0">
                  <a:latin typeface="Tahoma" panose="020B0604030504040204" pitchFamily="34" charset="0"/>
                  <a:ea typeface="楷体_GB2312" pitchFamily="1" charset="-122"/>
                </a:endParaRPr>
              </a:p>
            </p:txBody>
          </p:sp>
          <p:sp>
            <p:nvSpPr>
              <p:cNvPr id="22538" name="Rectangle 10"/>
              <p:cNvSpPr/>
              <p:nvPr/>
            </p:nvSpPr>
            <p:spPr>
              <a:xfrm>
                <a:off x="3696" y="1968"/>
                <a:ext cx="816" cy="43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solidFill>
                    <a:schemeClr val="hlink"/>
                  </a:solidFill>
                  <a:latin typeface="Tahoma" panose="020B0604030504040204" pitchFamily="34" charset="0"/>
                  <a:ea typeface="楷体_GB2312" pitchFamily="1" charset="-122"/>
                </a:endParaRPr>
              </a:p>
            </p:txBody>
          </p:sp>
          <p:sp>
            <p:nvSpPr>
              <p:cNvPr id="22539" name="Line 14"/>
              <p:cNvSpPr/>
              <p:nvPr/>
            </p:nvSpPr>
            <p:spPr>
              <a:xfrm>
                <a:off x="3696" y="1968"/>
                <a:ext cx="81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0" name="Line 15"/>
              <p:cNvSpPr/>
              <p:nvPr/>
            </p:nvSpPr>
            <p:spPr>
              <a:xfrm>
                <a:off x="3696" y="2400"/>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1" name="Line 16"/>
              <p:cNvSpPr/>
              <p:nvPr/>
            </p:nvSpPr>
            <p:spPr>
              <a:xfrm>
                <a:off x="3696" y="2592"/>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2" name="Line 17"/>
              <p:cNvSpPr/>
              <p:nvPr/>
            </p:nvSpPr>
            <p:spPr>
              <a:xfrm>
                <a:off x="3696" y="2784"/>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3" name="Line 18"/>
              <p:cNvSpPr/>
              <p:nvPr/>
            </p:nvSpPr>
            <p:spPr>
              <a:xfrm>
                <a:off x="3696" y="3264"/>
                <a:ext cx="81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4" name="Line 19"/>
              <p:cNvSpPr/>
              <p:nvPr/>
            </p:nvSpPr>
            <p:spPr>
              <a:xfrm>
                <a:off x="3696" y="1968"/>
                <a:ext cx="0" cy="1296"/>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5" name="Line 20"/>
              <p:cNvSpPr/>
              <p:nvPr/>
            </p:nvSpPr>
            <p:spPr>
              <a:xfrm>
                <a:off x="4512" y="1968"/>
                <a:ext cx="0" cy="1296"/>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6" name="Line 61"/>
              <p:cNvSpPr/>
              <p:nvPr/>
            </p:nvSpPr>
            <p:spPr>
              <a:xfrm>
                <a:off x="3696" y="2976"/>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47" name="Rectangle 86"/>
              <p:cNvSpPr/>
              <p:nvPr/>
            </p:nvSpPr>
            <p:spPr>
              <a:xfrm>
                <a:off x="4896" y="28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2548" name="Rectangle 83"/>
              <p:cNvSpPr/>
              <p:nvPr/>
            </p:nvSpPr>
            <p:spPr>
              <a:xfrm>
                <a:off x="4896" y="26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2549" name="Rectangle 80"/>
              <p:cNvSpPr/>
              <p:nvPr/>
            </p:nvSpPr>
            <p:spPr>
              <a:xfrm>
                <a:off x="4896" y="24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2550" name="Rectangle 77"/>
              <p:cNvSpPr/>
              <p:nvPr/>
            </p:nvSpPr>
            <p:spPr>
              <a:xfrm>
                <a:off x="4896" y="2280"/>
                <a:ext cx="864" cy="20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200" b="1" dirty="0">
                    <a:latin typeface="Tahoma" panose="020B0604030504040204" pitchFamily="34" charset="0"/>
                    <a:ea typeface="楷体_GB2312" pitchFamily="1" charset="-122"/>
                  </a:rPr>
                  <a:t>365</a:t>
                </a:r>
                <a:endParaRPr lang="en-US" altLang="zh-CN" sz="1200" b="1" dirty="0">
                  <a:latin typeface="Tahoma" panose="020B0604030504040204" pitchFamily="34" charset="0"/>
                  <a:ea typeface="楷体_GB2312" pitchFamily="1" charset="-122"/>
                </a:endParaRPr>
              </a:p>
            </p:txBody>
          </p:sp>
          <p:sp>
            <p:nvSpPr>
              <p:cNvPr id="22551" name="Rectangle 23"/>
              <p:cNvSpPr/>
              <p:nvPr/>
            </p:nvSpPr>
            <p:spPr>
              <a:xfrm>
                <a:off x="4896" y="20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2552" name="Rectangle 24"/>
              <p:cNvSpPr/>
              <p:nvPr/>
            </p:nvSpPr>
            <p:spPr>
              <a:xfrm>
                <a:off x="4896" y="18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200" b="1" dirty="0">
                    <a:latin typeface="Tahoma" panose="020B0604030504040204" pitchFamily="34" charset="0"/>
                    <a:ea typeface="楷体_GB2312" pitchFamily="1" charset="-122"/>
                  </a:rPr>
                  <a:t>LOAD  1,12500</a:t>
                </a:r>
                <a:endParaRPr lang="en-US" altLang="zh-CN" sz="1200" b="1" dirty="0">
                  <a:latin typeface="Tahoma" panose="020B0604030504040204" pitchFamily="34" charset="0"/>
                  <a:ea typeface="楷体_GB2312" pitchFamily="1" charset="-122"/>
                </a:endParaRPr>
              </a:p>
            </p:txBody>
          </p:sp>
          <p:sp>
            <p:nvSpPr>
              <p:cNvPr id="22553" name="Rectangle 25"/>
              <p:cNvSpPr/>
              <p:nvPr/>
            </p:nvSpPr>
            <p:spPr>
              <a:xfrm>
                <a:off x="4896" y="16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2554" name="Rectangle 26"/>
              <p:cNvSpPr/>
              <p:nvPr/>
            </p:nvSpPr>
            <p:spPr>
              <a:xfrm>
                <a:off x="4896" y="1392"/>
                <a:ext cx="864" cy="288"/>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2555" name="Line 27"/>
              <p:cNvSpPr/>
              <p:nvPr/>
            </p:nvSpPr>
            <p:spPr>
              <a:xfrm>
                <a:off x="4896" y="1392"/>
                <a:ext cx="864"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56" name="Line 28"/>
              <p:cNvSpPr/>
              <p:nvPr/>
            </p:nvSpPr>
            <p:spPr>
              <a:xfrm>
                <a:off x="4896" y="16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57" name="Line 29"/>
              <p:cNvSpPr/>
              <p:nvPr/>
            </p:nvSpPr>
            <p:spPr>
              <a:xfrm>
                <a:off x="4896" y="18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58" name="Line 30"/>
              <p:cNvSpPr/>
              <p:nvPr/>
            </p:nvSpPr>
            <p:spPr>
              <a:xfrm>
                <a:off x="4896" y="20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59" name="Line 31"/>
              <p:cNvSpPr/>
              <p:nvPr/>
            </p:nvSpPr>
            <p:spPr>
              <a:xfrm>
                <a:off x="4896" y="3080"/>
                <a:ext cx="864" cy="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60" name="Line 32"/>
              <p:cNvSpPr/>
              <p:nvPr/>
            </p:nvSpPr>
            <p:spPr>
              <a:xfrm>
                <a:off x="4896" y="1392"/>
                <a:ext cx="0" cy="1688"/>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61" name="Line 33"/>
              <p:cNvSpPr/>
              <p:nvPr/>
            </p:nvSpPr>
            <p:spPr>
              <a:xfrm>
                <a:off x="5760" y="1392"/>
                <a:ext cx="0" cy="1688"/>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62" name="Line 78"/>
              <p:cNvSpPr/>
              <p:nvPr/>
            </p:nvSpPr>
            <p:spPr>
              <a:xfrm>
                <a:off x="4896" y="22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63" name="Line 81"/>
              <p:cNvSpPr/>
              <p:nvPr/>
            </p:nvSpPr>
            <p:spPr>
              <a:xfrm>
                <a:off x="4896" y="24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64" name="Line 84"/>
              <p:cNvSpPr/>
              <p:nvPr/>
            </p:nvSpPr>
            <p:spPr>
              <a:xfrm>
                <a:off x="4896" y="26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65" name="Line 87"/>
              <p:cNvSpPr/>
              <p:nvPr/>
            </p:nvSpPr>
            <p:spPr>
              <a:xfrm>
                <a:off x="4896" y="28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66" name="Rectangle 41"/>
              <p:cNvSpPr/>
              <p:nvPr/>
            </p:nvSpPr>
            <p:spPr>
              <a:xfrm>
                <a:off x="3360" y="3120"/>
                <a:ext cx="336" cy="31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5000</a:t>
                </a:r>
                <a:endParaRPr lang="en-US" altLang="zh-CN" sz="1000" b="1" dirty="0">
                  <a:solidFill>
                    <a:schemeClr val="hlink"/>
                  </a:solidFill>
                  <a:latin typeface="Tahoma" panose="020B0604030504040204" pitchFamily="34" charset="0"/>
                  <a:ea typeface="楷体_GB2312" pitchFamily="1" charset="-122"/>
                </a:endParaRPr>
              </a:p>
            </p:txBody>
          </p:sp>
          <p:sp>
            <p:nvSpPr>
              <p:cNvPr id="22567" name="Rectangle 42"/>
              <p:cNvSpPr/>
              <p:nvPr/>
            </p:nvSpPr>
            <p:spPr>
              <a:xfrm>
                <a:off x="3360" y="2736"/>
                <a:ext cx="336" cy="384"/>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2500</a:t>
                </a:r>
                <a:endParaRPr lang="en-US" altLang="zh-CN" sz="1000" b="1" dirty="0">
                  <a:solidFill>
                    <a:schemeClr val="hlink"/>
                  </a:solidFill>
                  <a:latin typeface="Tahoma" panose="020B0604030504040204" pitchFamily="34" charset="0"/>
                  <a:ea typeface="楷体_GB2312" pitchFamily="1" charset="-122"/>
                </a:endParaRPr>
              </a:p>
            </p:txBody>
          </p:sp>
          <p:sp>
            <p:nvSpPr>
              <p:cNvPr id="22568" name="Rectangle 43"/>
              <p:cNvSpPr/>
              <p:nvPr/>
            </p:nvSpPr>
            <p:spPr>
              <a:xfrm>
                <a:off x="3360" y="2304"/>
                <a:ext cx="336" cy="43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1000</a:t>
                </a:r>
                <a:endParaRPr lang="en-US" altLang="zh-CN" sz="1000" b="1" dirty="0">
                  <a:solidFill>
                    <a:schemeClr val="hlink"/>
                  </a:solidFill>
                  <a:latin typeface="Tahoma" panose="020B0604030504040204" pitchFamily="34" charset="0"/>
                  <a:ea typeface="楷体_GB2312" pitchFamily="1" charset="-122"/>
                </a:endParaRPr>
              </a:p>
            </p:txBody>
          </p:sp>
          <p:sp>
            <p:nvSpPr>
              <p:cNvPr id="22569" name="Rectangle 44"/>
              <p:cNvSpPr/>
              <p:nvPr/>
            </p:nvSpPr>
            <p:spPr>
              <a:xfrm>
                <a:off x="3360" y="1920"/>
                <a:ext cx="336" cy="384"/>
              </a:xfrm>
              <a:prstGeom prst="rect">
                <a:avLst/>
              </a:prstGeom>
              <a:noFill/>
              <a:ln w="9525">
                <a:noFill/>
              </a:ln>
            </p:spPr>
            <p:txBody>
              <a:bodyPr anchor="t" anchorCtr="0"/>
              <a:p>
                <a:pPr algn="r">
                  <a:spcBef>
                    <a:spcPct val="20000"/>
                  </a:spcBef>
                  <a:buClr>
                    <a:srgbClr val="FF00FF"/>
                  </a:buClr>
                  <a:buFont typeface="Wingdings" panose="05000000000000000000" pitchFamily="2" charset="2"/>
                </a:pPr>
                <a:r>
                  <a:rPr lang="en-US" altLang="zh-CN" sz="1200" b="1" dirty="0">
                    <a:solidFill>
                      <a:schemeClr val="hlink"/>
                    </a:solidFill>
                    <a:latin typeface="Tahoma" panose="020B0604030504040204" pitchFamily="34" charset="0"/>
                    <a:ea typeface="楷体_GB2312" pitchFamily="1" charset="-122"/>
                  </a:rPr>
                  <a:t>0</a:t>
                </a:r>
                <a:endParaRPr lang="en-US" altLang="zh-CN" sz="1200" b="1" dirty="0">
                  <a:solidFill>
                    <a:schemeClr val="hlink"/>
                  </a:solidFill>
                  <a:latin typeface="Tahoma" panose="020B0604030504040204" pitchFamily="34" charset="0"/>
                  <a:ea typeface="楷体_GB2312" pitchFamily="1" charset="-122"/>
                </a:endParaRPr>
              </a:p>
            </p:txBody>
          </p:sp>
          <p:sp>
            <p:nvSpPr>
              <p:cNvPr id="22570" name="Line 45"/>
              <p:cNvSpPr/>
              <p:nvPr/>
            </p:nvSpPr>
            <p:spPr>
              <a:xfrm>
                <a:off x="3360" y="1920"/>
                <a:ext cx="336" cy="0"/>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1" name="Line 49"/>
              <p:cNvSpPr/>
              <p:nvPr/>
            </p:nvSpPr>
            <p:spPr>
              <a:xfrm>
                <a:off x="3360" y="3432"/>
                <a:ext cx="336" cy="0"/>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2" name="Line 50"/>
              <p:cNvSpPr/>
              <p:nvPr/>
            </p:nvSpPr>
            <p:spPr>
              <a:xfrm>
                <a:off x="3360" y="1920"/>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3" name="Line 51"/>
              <p:cNvSpPr/>
              <p:nvPr/>
            </p:nvSpPr>
            <p:spPr>
              <a:xfrm>
                <a:off x="3696" y="1920"/>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4" name="Line 70"/>
              <p:cNvSpPr/>
              <p:nvPr/>
            </p:nvSpPr>
            <p:spPr>
              <a:xfrm>
                <a:off x="3360" y="2304"/>
                <a:ext cx="0" cy="43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5" name="Line 71"/>
              <p:cNvSpPr/>
              <p:nvPr/>
            </p:nvSpPr>
            <p:spPr>
              <a:xfrm>
                <a:off x="3696" y="2304"/>
                <a:ext cx="0" cy="43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6" name="Line 72"/>
              <p:cNvSpPr/>
              <p:nvPr/>
            </p:nvSpPr>
            <p:spPr>
              <a:xfrm>
                <a:off x="3360" y="2736"/>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7" name="Line 73"/>
              <p:cNvSpPr/>
              <p:nvPr/>
            </p:nvSpPr>
            <p:spPr>
              <a:xfrm>
                <a:off x="3696" y="2736"/>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8" name="Line 74"/>
              <p:cNvSpPr/>
              <p:nvPr/>
            </p:nvSpPr>
            <p:spPr>
              <a:xfrm>
                <a:off x="3360" y="3120"/>
                <a:ext cx="0" cy="31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79" name="Line 75"/>
              <p:cNvSpPr/>
              <p:nvPr/>
            </p:nvSpPr>
            <p:spPr>
              <a:xfrm>
                <a:off x="3696" y="3120"/>
                <a:ext cx="0" cy="31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80" name="Rectangle 96"/>
              <p:cNvSpPr/>
              <p:nvPr/>
            </p:nvSpPr>
            <p:spPr>
              <a:xfrm>
                <a:off x="4560" y="2640"/>
                <a:ext cx="432" cy="31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15000</a:t>
                </a:r>
                <a:endParaRPr lang="en-US" altLang="zh-CN" sz="1000" b="1" dirty="0">
                  <a:solidFill>
                    <a:schemeClr val="hlink"/>
                  </a:solidFill>
                  <a:latin typeface="Tahoma" panose="020B0604030504040204" pitchFamily="34" charset="0"/>
                  <a:ea typeface="楷体_GB2312" pitchFamily="1" charset="-122"/>
                </a:endParaRPr>
              </a:p>
            </p:txBody>
          </p:sp>
          <p:sp>
            <p:nvSpPr>
              <p:cNvPr id="22581" name="Rectangle 97"/>
              <p:cNvSpPr/>
              <p:nvPr/>
            </p:nvSpPr>
            <p:spPr>
              <a:xfrm>
                <a:off x="4560" y="2256"/>
                <a:ext cx="432" cy="384"/>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12500</a:t>
                </a:r>
                <a:endParaRPr lang="en-US" altLang="zh-CN" sz="1000" b="1" dirty="0">
                  <a:solidFill>
                    <a:schemeClr val="hlink"/>
                  </a:solidFill>
                  <a:latin typeface="Tahoma" panose="020B0604030504040204" pitchFamily="34" charset="0"/>
                  <a:ea typeface="楷体_GB2312" pitchFamily="1" charset="-122"/>
                </a:endParaRPr>
              </a:p>
            </p:txBody>
          </p:sp>
          <p:sp>
            <p:nvSpPr>
              <p:cNvPr id="22582" name="Rectangle 98"/>
              <p:cNvSpPr/>
              <p:nvPr/>
            </p:nvSpPr>
            <p:spPr>
              <a:xfrm>
                <a:off x="4560" y="1872"/>
                <a:ext cx="432" cy="384"/>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11000</a:t>
                </a:r>
                <a:endParaRPr lang="en-US" altLang="zh-CN" sz="1000" b="1" dirty="0">
                  <a:solidFill>
                    <a:schemeClr val="hlink"/>
                  </a:solidFill>
                  <a:latin typeface="Tahoma" panose="020B0604030504040204" pitchFamily="34" charset="0"/>
                  <a:ea typeface="楷体_GB2312" pitchFamily="1" charset="-122"/>
                </a:endParaRPr>
              </a:p>
            </p:txBody>
          </p:sp>
          <p:sp>
            <p:nvSpPr>
              <p:cNvPr id="22583" name="Rectangle 99"/>
              <p:cNvSpPr/>
              <p:nvPr/>
            </p:nvSpPr>
            <p:spPr>
              <a:xfrm>
                <a:off x="4560" y="1632"/>
                <a:ext cx="432" cy="24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10000</a:t>
                </a:r>
                <a:endParaRPr lang="en-US" altLang="zh-CN" sz="1000" b="1" dirty="0">
                  <a:solidFill>
                    <a:schemeClr val="hlink"/>
                  </a:solidFill>
                  <a:latin typeface="Tahoma" panose="020B0604030504040204" pitchFamily="34" charset="0"/>
                  <a:ea typeface="楷体_GB2312" pitchFamily="1" charset="-122"/>
                </a:endParaRPr>
              </a:p>
            </p:txBody>
          </p:sp>
          <p:sp>
            <p:nvSpPr>
              <p:cNvPr id="22584" name="Line 100"/>
              <p:cNvSpPr/>
              <p:nvPr/>
            </p:nvSpPr>
            <p:spPr>
              <a:xfrm>
                <a:off x="4560" y="1632"/>
                <a:ext cx="432" cy="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85" name="Line 101"/>
              <p:cNvSpPr/>
              <p:nvPr/>
            </p:nvSpPr>
            <p:spPr>
              <a:xfrm>
                <a:off x="4560" y="2952"/>
                <a:ext cx="432" cy="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86" name="Line 102"/>
              <p:cNvSpPr/>
              <p:nvPr/>
            </p:nvSpPr>
            <p:spPr>
              <a:xfrm>
                <a:off x="4560" y="1632"/>
                <a:ext cx="0" cy="24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87" name="Line 103"/>
              <p:cNvSpPr/>
              <p:nvPr/>
            </p:nvSpPr>
            <p:spPr>
              <a:xfrm>
                <a:off x="4992" y="1632"/>
                <a:ext cx="0" cy="24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88" name="Line 116"/>
              <p:cNvSpPr/>
              <p:nvPr/>
            </p:nvSpPr>
            <p:spPr>
              <a:xfrm>
                <a:off x="4560" y="1872"/>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89" name="Line 117"/>
              <p:cNvSpPr/>
              <p:nvPr/>
            </p:nvSpPr>
            <p:spPr>
              <a:xfrm>
                <a:off x="4992" y="1872"/>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90" name="Line 118"/>
              <p:cNvSpPr/>
              <p:nvPr/>
            </p:nvSpPr>
            <p:spPr>
              <a:xfrm>
                <a:off x="4560" y="2256"/>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91" name="Line 119"/>
              <p:cNvSpPr/>
              <p:nvPr/>
            </p:nvSpPr>
            <p:spPr>
              <a:xfrm>
                <a:off x="4992" y="2256"/>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92" name="Line 120"/>
              <p:cNvSpPr/>
              <p:nvPr/>
            </p:nvSpPr>
            <p:spPr>
              <a:xfrm>
                <a:off x="4560" y="2640"/>
                <a:ext cx="0" cy="312"/>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93" name="Line 121"/>
              <p:cNvSpPr/>
              <p:nvPr/>
            </p:nvSpPr>
            <p:spPr>
              <a:xfrm>
                <a:off x="4992" y="2640"/>
                <a:ext cx="0" cy="312"/>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2594" name="Line 123"/>
              <p:cNvSpPr/>
              <p:nvPr/>
            </p:nvSpPr>
            <p:spPr>
              <a:xfrm flipV="1">
                <a:off x="4512" y="1680"/>
                <a:ext cx="384" cy="28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2595" name="Line 125"/>
              <p:cNvSpPr/>
              <p:nvPr/>
            </p:nvSpPr>
            <p:spPr>
              <a:xfrm flipV="1">
                <a:off x="4656" y="1968"/>
                <a:ext cx="192" cy="67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22596" name="Text Box 126"/>
            <p:cNvSpPr txBox="1"/>
            <p:nvPr/>
          </p:nvSpPr>
          <p:spPr>
            <a:xfrm>
              <a:off x="3515" y="3612"/>
              <a:ext cx="997" cy="231"/>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作业地址空间</a:t>
              </a:r>
              <a:endParaRPr lang="zh-CN" altLang="en-US" sz="1800" b="1" dirty="0">
                <a:latin typeface="Tahoma" panose="020B0604030504040204" pitchFamily="34" charset="0"/>
                <a:ea typeface="宋体" panose="02010600030101010101" pitchFamily="2" charset="-122"/>
              </a:endParaRPr>
            </a:p>
          </p:txBody>
        </p:sp>
        <p:sp>
          <p:nvSpPr>
            <p:cNvPr id="22597" name="Text Box 127"/>
            <p:cNvSpPr txBox="1"/>
            <p:nvPr/>
          </p:nvSpPr>
          <p:spPr>
            <a:xfrm>
              <a:off x="4792" y="3430"/>
              <a:ext cx="1082" cy="231"/>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内存地址空间</a:t>
              </a:r>
              <a:endParaRPr lang="zh-CN" altLang="en-US" sz="18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5">
                                            <p:txEl>
                                              <p:charRg st="0" end="73"/>
                                            </p:txEl>
                                          </p:spTgt>
                                        </p:tgtEl>
                                        <p:attrNameLst>
                                          <p:attrName>style.visibility</p:attrName>
                                        </p:attrNameLst>
                                      </p:cBhvr>
                                      <p:to>
                                        <p:strVal val="visible"/>
                                      </p:to>
                                    </p:set>
                                    <p:animEffect transition="in" filter="blinds(horizontal)">
                                      <p:cBhvr>
                                        <p:cTn id="7" dur="500"/>
                                        <p:tgtEl>
                                          <p:spTgt spid="243715">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3715">
                                            <p:txEl>
                                              <p:charRg st="73" end="112"/>
                                            </p:txEl>
                                          </p:spTgt>
                                        </p:tgtEl>
                                        <p:attrNameLst>
                                          <p:attrName>style.visibility</p:attrName>
                                        </p:attrNameLst>
                                      </p:cBhvr>
                                      <p:to>
                                        <p:strVal val="visible"/>
                                      </p:to>
                                    </p:set>
                                    <p:animEffect transition="in" filter="blinds(horizontal)">
                                      <p:cBhvr>
                                        <p:cTn id="12" dur="500"/>
                                        <p:tgtEl>
                                          <p:spTgt spid="243715">
                                            <p:txEl>
                                              <p:charRg st="73" end="1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1" name="Rectangle 2"/>
          <p:cNvSpPr>
            <a:spLocks noGrp="1"/>
          </p:cNvSpPr>
          <p:nvPr>
            <p:ph type="title"/>
          </p:nvPr>
        </p:nvSpPr>
        <p:spPr>
          <a:xfrm>
            <a:off x="1371600" y="476250"/>
            <a:ext cx="2895600" cy="541338"/>
          </a:xfrm>
          <a:ln/>
        </p:spPr>
        <p:txBody>
          <a:bodyPr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例：</a:t>
            </a:r>
            <a:endParaRPr lang="zh-CN" altLang="en-US" sz="2800" b="1" dirty="0">
              <a:latin typeface="黑体" panose="02010609060101010101" pitchFamily="49" charset="-122"/>
              <a:ea typeface="黑体" panose="02010609060101010101" pitchFamily="49" charset="-122"/>
            </a:endParaRPr>
          </a:p>
        </p:txBody>
      </p:sp>
      <p:sp>
        <p:nvSpPr>
          <p:cNvPr id="417795" name="Rectangle 3"/>
          <p:cNvSpPr>
            <a:spLocks noGrp="1"/>
          </p:cNvSpPr>
          <p:nvPr>
            <p:ph idx="1"/>
          </p:nvPr>
        </p:nvSpPr>
        <p:spPr>
          <a:xfrm>
            <a:off x="684213" y="1125538"/>
            <a:ext cx="8135937" cy="5472112"/>
          </a:xfrm>
          <a:ln/>
        </p:spPr>
        <p:txBody>
          <a:bodyPr wrap="square" lIns="91440" tIns="45720" rIns="91440" bIns="45720" anchor="t" anchorCtr="0"/>
          <a:p>
            <a:pPr algn="just" eaLnBrk="1" hangingPunct="1">
              <a:buNone/>
            </a:pPr>
            <a:r>
              <a:rPr lang="en-US" altLang="zh-CN" sz="2400" dirty="0">
                <a:solidFill>
                  <a:schemeClr val="tx1"/>
                </a:solidFill>
                <a:latin typeface="黑体" panose="02010609060101010101" pitchFamily="49" charset="-122"/>
                <a:ea typeface="黑体" panose="02010609060101010101" pitchFamily="49" charset="-122"/>
              </a:rPr>
              <a:t>1</a:t>
            </a:r>
            <a:r>
              <a:rPr lang="zh-CN" altLang="en-US" sz="2400" dirty="0">
                <a:solidFill>
                  <a:schemeClr val="tx1"/>
                </a:solidFill>
                <a:latin typeface="黑体" panose="02010609060101010101" pitchFamily="49" charset="-122"/>
                <a:ea typeface="黑体" panose="02010609060101010101" pitchFamily="49" charset="-122"/>
              </a:rPr>
              <a:t>、某段表的内容如下：</a:t>
            </a:r>
            <a:endParaRPr lang="zh-CN" altLang="en-US" sz="2400" dirty="0">
              <a:solidFill>
                <a:schemeClr val="tx1"/>
              </a:solidFill>
              <a:latin typeface="黑体" panose="02010609060101010101" pitchFamily="49" charset="-122"/>
              <a:ea typeface="黑体" panose="02010609060101010101" pitchFamily="49" charset="-122"/>
            </a:endParaRPr>
          </a:p>
          <a:p>
            <a:pPr lvl="2" algn="just" eaLnBrk="1" hangingPunct="1">
              <a:buNone/>
            </a:pPr>
            <a:r>
              <a:rPr lang="zh-CN" altLang="en-US" dirty="0">
                <a:latin typeface="黑体" panose="02010609060101010101" pitchFamily="49" charset="-122"/>
                <a:ea typeface="黑体" panose="02010609060101010101" pitchFamily="49" charset="-122"/>
              </a:rPr>
              <a:t>段号       段首址        段长度</a:t>
            </a:r>
            <a:endParaRPr lang="zh-CN" altLang="en-US" dirty="0">
              <a:latin typeface="黑体" panose="02010609060101010101" pitchFamily="49" charset="-122"/>
              <a:ea typeface="黑体" panose="02010609060101010101" pitchFamily="49" charset="-122"/>
            </a:endParaRPr>
          </a:p>
          <a:p>
            <a:pPr lvl="2" algn="just" eaLnBrk="1" hangingPunct="1">
              <a:buNone/>
            </a:pPr>
            <a:r>
              <a:rPr lang="en-US" altLang="zh-CN" dirty="0">
                <a:latin typeface="黑体" panose="02010609060101010101" pitchFamily="49" charset="-122"/>
                <a:ea typeface="黑体" panose="02010609060101010101" pitchFamily="49" charset="-122"/>
              </a:rPr>
              <a:t>0          120K           40K</a:t>
            </a:r>
            <a:endParaRPr lang="en-US" altLang="zh-CN" dirty="0">
              <a:latin typeface="黑体" panose="02010609060101010101" pitchFamily="49" charset="-122"/>
              <a:ea typeface="黑体" panose="02010609060101010101" pitchFamily="49" charset="-122"/>
            </a:endParaRPr>
          </a:p>
          <a:p>
            <a:pPr lvl="2" algn="just" eaLnBrk="1" hangingPunct="1">
              <a:buNone/>
            </a:pPr>
            <a:r>
              <a:rPr lang="en-US" altLang="zh-CN" dirty="0">
                <a:latin typeface="黑体" panose="02010609060101010101" pitchFamily="49" charset="-122"/>
                <a:ea typeface="黑体" panose="02010609060101010101" pitchFamily="49" charset="-122"/>
              </a:rPr>
              <a:t>1          760K           30K</a:t>
            </a:r>
            <a:endParaRPr lang="en-US" altLang="zh-CN" dirty="0">
              <a:latin typeface="黑体" panose="02010609060101010101" pitchFamily="49" charset="-122"/>
              <a:ea typeface="黑体" panose="02010609060101010101" pitchFamily="49" charset="-122"/>
            </a:endParaRPr>
          </a:p>
          <a:p>
            <a:pPr lvl="2" algn="just" eaLnBrk="1" hangingPunct="1">
              <a:buNone/>
            </a:pPr>
            <a:r>
              <a:rPr lang="en-US" altLang="zh-CN" dirty="0">
                <a:latin typeface="黑体" panose="02010609060101010101" pitchFamily="49" charset="-122"/>
                <a:ea typeface="黑体" panose="02010609060101010101" pitchFamily="49" charset="-122"/>
              </a:rPr>
              <a:t>2          480K           20K</a:t>
            </a:r>
            <a:endParaRPr lang="en-US" altLang="zh-CN" dirty="0">
              <a:latin typeface="黑体" panose="02010609060101010101" pitchFamily="49" charset="-122"/>
              <a:ea typeface="黑体" panose="02010609060101010101" pitchFamily="49" charset="-122"/>
            </a:endParaRPr>
          </a:p>
          <a:p>
            <a:pPr lvl="2" algn="just" eaLnBrk="1" hangingPunct="1">
              <a:buNone/>
            </a:pPr>
            <a:r>
              <a:rPr lang="en-US" altLang="zh-CN" dirty="0">
                <a:latin typeface="黑体" panose="02010609060101010101" pitchFamily="49" charset="-122"/>
                <a:ea typeface="黑体" panose="02010609060101010101" pitchFamily="49" charset="-122"/>
              </a:rPr>
              <a:t>3          370K           20K</a:t>
            </a:r>
            <a:endParaRPr lang="en-US" altLang="zh-CN" dirty="0">
              <a:latin typeface="黑体" panose="02010609060101010101" pitchFamily="49" charset="-122"/>
              <a:ea typeface="黑体" panose="02010609060101010101" pitchFamily="49" charset="-122"/>
            </a:endParaRPr>
          </a:p>
          <a:p>
            <a:pPr eaLnBrk="1" hangingPunct="1">
              <a:buNone/>
            </a:pPr>
            <a:r>
              <a:rPr lang="zh-CN" altLang="en-US" sz="2400" dirty="0">
                <a:solidFill>
                  <a:schemeClr val="tx1"/>
                </a:solidFill>
                <a:latin typeface="黑体" panose="02010609060101010101" pitchFamily="49" charset="-122"/>
                <a:ea typeface="黑体" panose="02010609060101010101" pitchFamily="49" charset="-122"/>
              </a:rPr>
              <a:t>一逻辑地址为（</a:t>
            </a:r>
            <a:r>
              <a:rPr lang="en-US" altLang="zh-CN" sz="2400" dirty="0">
                <a:solidFill>
                  <a:schemeClr val="tx1"/>
                </a:solidFill>
                <a:latin typeface="黑体" panose="02010609060101010101" pitchFamily="49" charset="-122"/>
                <a:ea typeface="黑体" panose="02010609060101010101" pitchFamily="49" charset="-122"/>
              </a:rPr>
              <a:t>2,154</a:t>
            </a:r>
            <a:r>
              <a:rPr lang="zh-CN" altLang="en-US" sz="2400" dirty="0">
                <a:solidFill>
                  <a:schemeClr val="tx1"/>
                </a:solidFill>
                <a:latin typeface="黑体" panose="02010609060101010101" pitchFamily="49" charset="-122"/>
                <a:ea typeface="黑体" panose="02010609060101010101" pitchFamily="49" charset="-122"/>
              </a:rPr>
              <a:t>），它对应的物理地址为多少？</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解：逻辑地址为：</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逻辑地址</a:t>
            </a:r>
            <a:r>
              <a:rPr lang="en-US" altLang="zh-CN" sz="2400" dirty="0">
                <a:solidFill>
                  <a:schemeClr val="tx1"/>
                </a:solidFill>
                <a:latin typeface="黑体" panose="02010609060101010101" pitchFamily="49" charset="-122"/>
                <a:ea typeface="黑体" panose="02010609060101010101" pitchFamily="49" charset="-122"/>
              </a:rPr>
              <a:t>(2,154)</a:t>
            </a:r>
            <a:r>
              <a:rPr lang="zh-CN" altLang="en-US" sz="2400" dirty="0">
                <a:solidFill>
                  <a:schemeClr val="tx1"/>
                </a:solidFill>
                <a:latin typeface="黑体" panose="02010609060101010101" pitchFamily="49" charset="-122"/>
                <a:ea typeface="黑体" panose="02010609060101010101" pitchFamily="49" charset="-122"/>
              </a:rPr>
              <a:t>的段号为</a:t>
            </a:r>
            <a:r>
              <a:rPr lang="en-US" altLang="zh-CN" sz="2400" dirty="0">
                <a:solidFill>
                  <a:schemeClr val="tx1"/>
                </a:solidFill>
                <a:latin typeface="黑体" panose="02010609060101010101" pitchFamily="49" charset="-122"/>
                <a:ea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rPr>
              <a:t>，查段表知其对应的物理地址为：  </a:t>
            </a:r>
            <a:r>
              <a:rPr lang="en-US" altLang="zh-CN" sz="2400" dirty="0">
                <a:solidFill>
                  <a:schemeClr val="tx1"/>
                </a:solidFill>
                <a:latin typeface="黑体" panose="02010609060101010101" pitchFamily="49" charset="-122"/>
                <a:ea typeface="黑体" panose="02010609060101010101" pitchFamily="49" charset="-122"/>
              </a:rPr>
              <a:t>480K+154</a:t>
            </a:r>
            <a:endParaRPr lang="en-US" altLang="zh-CN" sz="2400" dirty="0">
              <a:solidFill>
                <a:schemeClr val="tx1"/>
              </a:solidFill>
              <a:latin typeface="黑体" panose="02010609060101010101" pitchFamily="49" charset="-122"/>
              <a:ea typeface="黑体" panose="02010609060101010101" pitchFamily="49" charset="-122"/>
            </a:endParaRPr>
          </a:p>
        </p:txBody>
      </p:sp>
      <p:graphicFrame>
        <p:nvGraphicFramePr>
          <p:cNvPr id="417805" name="Group 13"/>
          <p:cNvGraphicFramePr>
            <a:graphicFrameLocks noGrp="1"/>
          </p:cNvGraphicFramePr>
          <p:nvPr/>
        </p:nvGraphicFramePr>
        <p:xfrm>
          <a:off x="3352800" y="4359275"/>
          <a:ext cx="1905000" cy="365125"/>
        </p:xfrm>
        <a:graphic>
          <a:graphicData uri="http://schemas.openxmlformats.org/drawingml/2006/table">
            <a:tbl>
              <a:tblPr/>
              <a:tblGrid>
                <a:gridCol w="685800"/>
                <a:gridCol w="1219200"/>
              </a:tblGrid>
              <a:tr h="3048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段内地址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7795">
                                            <p:txEl>
                                              <p:charRg st="183" end="192"/>
                                            </p:txEl>
                                          </p:spTgt>
                                        </p:tgtEl>
                                        <p:attrNameLst>
                                          <p:attrName>style.visibility</p:attrName>
                                        </p:attrNameLst>
                                      </p:cBhvr>
                                      <p:to>
                                        <p:strVal val="visible"/>
                                      </p:to>
                                    </p:set>
                                    <p:anim calcmode="lin" valueType="num">
                                      <p:cBhvr additive="base">
                                        <p:cTn id="7" dur="500" fill="hold"/>
                                        <p:tgtEl>
                                          <p:spTgt spid="417795">
                                            <p:txEl>
                                              <p:charRg st="183" end="19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7795">
                                            <p:txEl>
                                              <p:charRg st="183" end="19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17805"/>
                                        </p:tgtEl>
                                        <p:attrNameLst>
                                          <p:attrName>style.visibility</p:attrName>
                                        </p:attrNameLst>
                                      </p:cBhvr>
                                      <p:to>
                                        <p:strVal val="visible"/>
                                      </p:to>
                                    </p:set>
                                    <p:animEffect transition="in" filter="blinds(horizontal)">
                                      <p:cBhvr>
                                        <p:cTn id="13" dur="500"/>
                                        <p:tgtEl>
                                          <p:spTgt spid="417805"/>
                                        </p:tgtEl>
                                      </p:cBhvr>
                                    </p:animEffect>
                                  </p:childTnLst>
                                </p:cTn>
                              </p:par>
                            </p:childTnLst>
                          </p:cTn>
                        </p:par>
                      </p:childTnLst>
                    </p:cTn>
                  </p:par>
                  <p:par>
                    <p:cTn id="14" fill="hold">
                      <p:stCondLst>
                        <p:cond delay="indefinite"/>
                      </p:stCondLst>
                      <p:childTnLst>
                        <p:par>
                          <p:cTn id="15" fill="hold">
                            <p:stCondLst>
                              <p:cond delay="0"/>
                            </p:stCondLst>
                            <p:childTnLst>
                              <p:par>
                                <p:cTn id="16" presetID="25" presetClass="entr" presetSubtype="0" fill="hold" nodeType="clickEffect">
                                  <p:stCondLst>
                                    <p:cond delay="0"/>
                                  </p:stCondLst>
                                  <p:childTnLst>
                                    <p:set>
                                      <p:cBhvr>
                                        <p:cTn id="17" dur="1" fill="hold">
                                          <p:stCondLst>
                                            <p:cond delay="0"/>
                                          </p:stCondLst>
                                        </p:cTn>
                                        <p:tgtEl>
                                          <p:spTgt spid="417795">
                                            <p:txEl>
                                              <p:charRg st="199" end="247"/>
                                            </p:txEl>
                                          </p:spTgt>
                                        </p:tgtEl>
                                        <p:attrNameLst>
                                          <p:attrName>style.visibility</p:attrName>
                                        </p:attrNameLst>
                                      </p:cBhvr>
                                      <p:to>
                                        <p:strVal val="visible"/>
                                      </p:to>
                                    </p:set>
                                    <p:anim calcmode="lin" valueType="num">
                                      <p:cBhvr>
                                        <p:cTn id="18" dur="500" decel="50000" fill="hold">
                                          <p:stCondLst>
                                            <p:cond delay="0"/>
                                          </p:stCondLst>
                                        </p:cTn>
                                        <p:tgtEl>
                                          <p:spTgt spid="417795">
                                            <p:txEl>
                                              <p:charRg st="199" end="247"/>
                                            </p:txEl>
                                          </p:spTgt>
                                        </p:tgtEl>
                                        <p:attrNameLst>
                                          <p:attrName>style.rotation</p:attrName>
                                        </p:attrNameLst>
                                      </p:cBhvr>
                                      <p:tavLst>
                                        <p:tav tm="0">
                                          <p:val>
                                            <p:fltVal val="-90.000000"/>
                                          </p:val>
                                        </p:tav>
                                        <p:tav tm="100000">
                                          <p:val>
                                            <p:fltVal val="0.000000"/>
                                          </p:val>
                                        </p:tav>
                                      </p:tavLst>
                                    </p:anim>
                                    <p:anim calcmode="lin" valueType="num">
                                      <p:cBhvr>
                                        <p:cTn id="19" dur="500" decel="50000" fill="hold">
                                          <p:stCondLst>
                                            <p:cond delay="0"/>
                                          </p:stCondLst>
                                        </p:cTn>
                                        <p:tgtEl>
                                          <p:spTgt spid="417795">
                                            <p:txEl>
                                              <p:charRg st="199" end="247"/>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417795">
                                            <p:txEl>
                                              <p:charRg st="199" end="247"/>
                                            </p:txEl>
                                          </p:spTgt>
                                        </p:tgtEl>
                                        <p:attrNameLst>
                                          <p:attrName>ppt_w</p:attrName>
                                        </p:attrNameLst>
                                      </p:cBhvr>
                                      <p:tavLst>
                                        <p:tav tm="0">
                                          <p:val>
                                            <p:strVal val="#ppt_w*.05"/>
                                          </p:val>
                                        </p:tav>
                                        <p:tav tm="100000">
                                          <p:val>
                                            <p:strVal val="#ppt_w"/>
                                          </p:val>
                                        </p:tav>
                                      </p:tavLst>
                                    </p:anim>
                                    <p:anim calcmode="lin" valueType="num">
                                      <p:cBhvr>
                                        <p:cTn id="21" dur="1000" fill="hold"/>
                                        <p:tgtEl>
                                          <p:spTgt spid="417795">
                                            <p:txEl>
                                              <p:charRg st="199" end="247"/>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417795">
                                            <p:txEl>
                                              <p:charRg st="199" end="247"/>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417795">
                                            <p:txEl>
                                              <p:charRg st="199" end="247"/>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417795">
                                            <p:txEl>
                                              <p:charRg st="199" end="247"/>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417795">
                                            <p:txEl>
                                              <p:charRg st="199" end="2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3" name="Rectangle 3"/>
          <p:cNvSpPr>
            <a:spLocks noGrp="1"/>
          </p:cNvSpPr>
          <p:nvPr>
            <p:ph idx="1"/>
          </p:nvPr>
        </p:nvSpPr>
        <p:spPr>
          <a:xfrm>
            <a:off x="1066800" y="692150"/>
            <a:ext cx="7681913" cy="5616575"/>
          </a:xfrm>
          <a:ln/>
        </p:spPr>
        <p:txBody>
          <a:bodyPr wrap="square" lIns="91440" tIns="45720" rIns="91440" bIns="45720" anchor="t" anchorCtr="0"/>
          <a:p>
            <a:pPr algn="just" eaLnBrk="1" hangingPunct="1">
              <a:buNone/>
            </a:pPr>
            <a:r>
              <a:rPr lang="en-US" altLang="zh-CN" sz="2200" dirty="0">
                <a:solidFill>
                  <a:schemeClr val="tx1"/>
                </a:solidFill>
                <a:latin typeface="黑体" panose="02010609060101010101" pitchFamily="49" charset="-122"/>
                <a:ea typeface="黑体" panose="02010609060101010101" pitchFamily="49" charset="-122"/>
              </a:rPr>
              <a:t>2</a:t>
            </a:r>
            <a:r>
              <a:rPr lang="zh-CN" altLang="en-US" sz="2200" dirty="0">
                <a:solidFill>
                  <a:schemeClr val="tx1"/>
                </a:solidFill>
                <a:latin typeface="黑体" panose="02010609060101010101" pitchFamily="49" charset="-122"/>
                <a:ea typeface="黑体" panose="02010609060101010101" pitchFamily="49" charset="-122"/>
              </a:rPr>
              <a:t>、在一个段式存储管理系统中，其段表为：</a:t>
            </a:r>
            <a:endParaRPr lang="zh-CN" altLang="en-US"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zh-CN" altLang="en-US" sz="2200" dirty="0">
                <a:solidFill>
                  <a:schemeClr val="tx1"/>
                </a:solidFill>
                <a:latin typeface="黑体" panose="02010609060101010101" pitchFamily="49" charset="-122"/>
                <a:ea typeface="黑体" panose="02010609060101010101" pitchFamily="49" charset="-122"/>
              </a:rPr>
              <a:t>        段号      内存起始地址      段长</a:t>
            </a:r>
            <a:endParaRPr lang="zh-CN" altLang="en-US"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zh-CN" altLang="en-US" sz="2200" dirty="0">
                <a:solidFill>
                  <a:schemeClr val="tx1"/>
                </a:solidFill>
                <a:latin typeface="黑体" panose="02010609060101010101" pitchFamily="49" charset="-122"/>
                <a:ea typeface="黑体" panose="02010609060101010101" pitchFamily="49" charset="-122"/>
              </a:rPr>
              <a:t>         </a:t>
            </a:r>
            <a:r>
              <a:rPr lang="en-US" altLang="zh-CN" sz="2200" dirty="0">
                <a:solidFill>
                  <a:schemeClr val="tx1"/>
                </a:solidFill>
                <a:latin typeface="黑体" panose="02010609060101010101" pitchFamily="49" charset="-122"/>
                <a:ea typeface="黑体" panose="02010609060101010101" pitchFamily="49" charset="-122"/>
              </a:rPr>
              <a:t>0           210             500</a:t>
            </a:r>
            <a:endParaRPr lang="en-US" altLang="zh-CN"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en-US" altLang="zh-CN" sz="2200" dirty="0">
                <a:solidFill>
                  <a:schemeClr val="tx1"/>
                </a:solidFill>
                <a:latin typeface="黑体" panose="02010609060101010101" pitchFamily="49" charset="-122"/>
                <a:ea typeface="黑体" panose="02010609060101010101" pitchFamily="49" charset="-122"/>
              </a:rPr>
              <a:t>         1           2350            20</a:t>
            </a:r>
            <a:endParaRPr lang="en-US" altLang="zh-CN"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en-US" altLang="zh-CN" sz="2200" dirty="0">
                <a:solidFill>
                  <a:schemeClr val="tx1"/>
                </a:solidFill>
                <a:latin typeface="黑体" panose="02010609060101010101" pitchFamily="49" charset="-122"/>
                <a:ea typeface="黑体" panose="02010609060101010101" pitchFamily="49" charset="-122"/>
              </a:rPr>
              <a:t>         2           100             90</a:t>
            </a:r>
            <a:endParaRPr lang="en-US" altLang="zh-CN"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en-US" altLang="zh-CN" sz="2200" dirty="0">
                <a:solidFill>
                  <a:schemeClr val="tx1"/>
                </a:solidFill>
                <a:latin typeface="黑体" panose="02010609060101010101" pitchFamily="49" charset="-122"/>
                <a:ea typeface="黑体" panose="02010609060101010101" pitchFamily="49" charset="-122"/>
              </a:rPr>
              <a:t>         3           1350            590</a:t>
            </a:r>
            <a:endParaRPr lang="en-US" altLang="zh-CN"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en-US" altLang="zh-CN" sz="2200" dirty="0">
                <a:solidFill>
                  <a:schemeClr val="tx1"/>
                </a:solidFill>
                <a:latin typeface="黑体" panose="02010609060101010101" pitchFamily="49" charset="-122"/>
                <a:ea typeface="黑体" panose="02010609060101010101" pitchFamily="49" charset="-122"/>
              </a:rPr>
              <a:t>         4           1938            95</a:t>
            </a:r>
            <a:endParaRPr lang="en-US" altLang="zh-CN"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zh-CN" altLang="en-US" sz="2200" dirty="0">
                <a:solidFill>
                  <a:schemeClr val="tx1"/>
                </a:solidFill>
                <a:latin typeface="黑体" panose="02010609060101010101" pitchFamily="49" charset="-122"/>
                <a:ea typeface="黑体" panose="02010609060101010101" pitchFamily="49" charset="-122"/>
              </a:rPr>
              <a:t>试求表中逻辑地址对应的物理地址是什么？</a:t>
            </a:r>
            <a:endParaRPr lang="zh-CN" altLang="en-US" sz="2200" dirty="0">
              <a:solidFill>
                <a:schemeClr val="tx1"/>
              </a:solidFill>
              <a:latin typeface="黑体" panose="02010609060101010101" pitchFamily="49" charset="-122"/>
              <a:ea typeface="黑体" panose="02010609060101010101" pitchFamily="49" charset="-122"/>
            </a:endParaRPr>
          </a:p>
          <a:p>
            <a:pPr algn="just" eaLnBrk="1" hangingPunct="1">
              <a:buNone/>
            </a:pPr>
            <a:r>
              <a:rPr lang="zh-CN" altLang="en-US" sz="2200" dirty="0">
                <a:solidFill>
                  <a:schemeClr val="folHlink"/>
                </a:solidFill>
                <a:latin typeface="黑体" panose="02010609060101010101" pitchFamily="49" charset="-122"/>
                <a:ea typeface="黑体" panose="02010609060101010101" pitchFamily="49" charset="-122"/>
              </a:rPr>
              <a:t>解：</a:t>
            </a:r>
            <a:r>
              <a:rPr lang="zh-CN" altLang="en-US" sz="2200" dirty="0">
                <a:solidFill>
                  <a:schemeClr val="tx1"/>
                </a:solidFill>
                <a:latin typeface="黑体" panose="02010609060101010101" pitchFamily="49" charset="-122"/>
                <a:ea typeface="黑体" panose="02010609060101010101" pitchFamily="49" charset="-122"/>
              </a:rPr>
              <a:t>逻辑地址为：</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200" dirty="0">
                <a:solidFill>
                  <a:schemeClr val="tx1"/>
                </a:solidFill>
                <a:latin typeface="黑体" panose="02010609060101010101" pitchFamily="49" charset="-122"/>
                <a:ea typeface="黑体" panose="02010609060101010101" pitchFamily="49" charset="-122"/>
              </a:rPr>
              <a:t>    </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200" dirty="0">
                <a:solidFill>
                  <a:schemeClr val="tx1"/>
                </a:solidFill>
                <a:latin typeface="黑体" panose="02010609060101010101" pitchFamily="49" charset="-122"/>
                <a:ea typeface="黑体" panose="02010609060101010101" pitchFamily="49" charset="-122"/>
              </a:rPr>
              <a:t>    逻辑地址           对应的物理地址为：</a:t>
            </a:r>
            <a:r>
              <a:rPr lang="en-US" altLang="zh-CN" sz="2200" dirty="0">
                <a:solidFill>
                  <a:schemeClr val="tx1"/>
                </a:solidFill>
                <a:latin typeface="黑体" panose="02010609060101010101" pitchFamily="49" charset="-122"/>
                <a:ea typeface="黑体" panose="02010609060101010101" pitchFamily="49" charset="-122"/>
              </a:rPr>
              <a:t>210+430=640</a:t>
            </a:r>
            <a:endParaRPr lang="en-US" altLang="zh-CN"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逻辑地址           因为段内地址</a:t>
            </a:r>
            <a:r>
              <a:rPr lang="en-US" altLang="zh-CN" sz="2200" dirty="0">
                <a:solidFill>
                  <a:schemeClr val="tx1"/>
                </a:solidFill>
                <a:latin typeface="黑体" panose="02010609060101010101" pitchFamily="49" charset="-122"/>
                <a:ea typeface="黑体" panose="02010609060101010101" pitchFamily="49" charset="-122"/>
              </a:rPr>
              <a:t>120&gt;</a:t>
            </a:r>
            <a:r>
              <a:rPr lang="zh-CN" altLang="en-US" sz="2200" dirty="0">
                <a:solidFill>
                  <a:schemeClr val="tx1"/>
                </a:solidFill>
                <a:latin typeface="黑体" panose="02010609060101010101" pitchFamily="49" charset="-122"/>
                <a:ea typeface="黑体" panose="02010609060101010101" pitchFamily="49" charset="-122"/>
              </a:rPr>
              <a:t>段长</a:t>
            </a:r>
            <a:r>
              <a:rPr lang="en-US" altLang="zh-CN" sz="2200" dirty="0">
                <a:solidFill>
                  <a:schemeClr val="tx1"/>
                </a:solidFill>
                <a:latin typeface="黑体" panose="02010609060101010101" pitchFamily="49" charset="-122"/>
                <a:ea typeface="黑体" panose="02010609060101010101" pitchFamily="49" charset="-122"/>
              </a:rPr>
              <a:t>90</a:t>
            </a:r>
            <a:r>
              <a:rPr lang="zh-CN" altLang="en-US" sz="2200" dirty="0">
                <a:solidFill>
                  <a:schemeClr val="tx1"/>
                </a:solidFill>
                <a:latin typeface="黑体" panose="02010609060101010101" pitchFamily="49" charset="-122"/>
                <a:ea typeface="黑体" panose="02010609060101010101" pitchFamily="49" charset="-122"/>
              </a:rPr>
              <a:t>，所以该段为非法段。</a:t>
            </a:r>
            <a:endParaRPr lang="zh-CN" altLang="en-US" sz="2200" dirty="0">
              <a:solidFill>
                <a:schemeClr val="tx1"/>
              </a:solidFill>
              <a:latin typeface="黑体" panose="02010609060101010101" pitchFamily="49" charset="-122"/>
              <a:ea typeface="黑体" panose="02010609060101010101" pitchFamily="49" charset="-122"/>
            </a:endParaRPr>
          </a:p>
        </p:txBody>
      </p:sp>
      <p:graphicFrame>
        <p:nvGraphicFramePr>
          <p:cNvPr id="419844" name="Group 4"/>
          <p:cNvGraphicFramePr>
            <a:graphicFrameLocks noGrp="1"/>
          </p:cNvGraphicFramePr>
          <p:nvPr/>
        </p:nvGraphicFramePr>
        <p:xfrm>
          <a:off x="3352800" y="3933825"/>
          <a:ext cx="1905000" cy="365125"/>
        </p:xfrm>
        <a:graphic>
          <a:graphicData uri="http://schemas.openxmlformats.org/drawingml/2006/table">
            <a:tbl>
              <a:tblPr/>
              <a:tblGrid>
                <a:gridCol w="685800"/>
                <a:gridCol w="1219200"/>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段内地址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9896" name="Group 56"/>
          <p:cNvGraphicFramePr>
            <a:graphicFrameLocks noGrp="1"/>
          </p:cNvGraphicFramePr>
          <p:nvPr/>
        </p:nvGraphicFramePr>
        <p:xfrm>
          <a:off x="7019925" y="3490913"/>
          <a:ext cx="1066800" cy="731838"/>
        </p:xfrm>
        <a:graphic>
          <a:graphicData uri="http://schemas.openxmlformats.org/drawingml/2006/table">
            <a:tbl>
              <a:tblPr/>
              <a:tblGrid>
                <a:gridCol w="384175"/>
                <a:gridCol w="682625"/>
              </a:tblGrid>
              <a:tr h="3651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430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r h="3651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120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9885" name="Group 45"/>
          <p:cNvGraphicFramePr>
            <a:graphicFrameLocks noGrp="1"/>
          </p:cNvGraphicFramePr>
          <p:nvPr/>
        </p:nvGraphicFramePr>
        <p:xfrm>
          <a:off x="2916238" y="4868863"/>
          <a:ext cx="1143000" cy="365125"/>
        </p:xfrm>
        <a:graphic>
          <a:graphicData uri="http://schemas.openxmlformats.org/drawingml/2006/table">
            <a:tbl>
              <a:tblPr/>
              <a:tblGrid>
                <a:gridCol w="466725"/>
                <a:gridCol w="676275"/>
              </a:tblGrid>
              <a:tr h="279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430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19894" name="Group 54"/>
          <p:cNvGraphicFramePr>
            <a:graphicFrameLocks noGrp="1"/>
          </p:cNvGraphicFramePr>
          <p:nvPr/>
        </p:nvGraphicFramePr>
        <p:xfrm>
          <a:off x="2895600" y="5334000"/>
          <a:ext cx="1143000" cy="365125"/>
        </p:xfrm>
        <a:graphic>
          <a:graphicData uri="http://schemas.openxmlformats.org/drawingml/2006/table">
            <a:tbl>
              <a:tblPr/>
              <a:tblGrid>
                <a:gridCol w="466725"/>
                <a:gridCol w="676275"/>
              </a:tblGrid>
              <a:tr h="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120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43">
                                            <p:txEl>
                                              <p:charRg st="274" end="283"/>
                                            </p:txEl>
                                          </p:spTgt>
                                        </p:tgtEl>
                                        <p:attrNameLst>
                                          <p:attrName>style.visibility</p:attrName>
                                        </p:attrNameLst>
                                      </p:cBhvr>
                                      <p:to>
                                        <p:strVal val="visible"/>
                                      </p:to>
                                    </p:set>
                                    <p:animEffect transition="in" filter="blinds(horizontal)">
                                      <p:cBhvr>
                                        <p:cTn id="7" dur="500"/>
                                        <p:tgtEl>
                                          <p:spTgt spid="419843">
                                            <p:txEl>
                                              <p:charRg st="274" end="28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9844"/>
                                        </p:tgtEl>
                                        <p:attrNameLst>
                                          <p:attrName>style.visibility</p:attrName>
                                        </p:attrNameLst>
                                      </p:cBhvr>
                                      <p:to>
                                        <p:strVal val="visible"/>
                                      </p:to>
                                    </p:set>
                                    <p:anim calcmode="lin" valueType="num">
                                      <p:cBhvr additive="base">
                                        <p:cTn id="12" dur="500" fill="hold"/>
                                        <p:tgtEl>
                                          <p:spTgt spid="419844"/>
                                        </p:tgtEl>
                                        <p:attrNameLst>
                                          <p:attrName>ppt_x</p:attrName>
                                        </p:attrNameLst>
                                      </p:cBhvr>
                                      <p:tavLst>
                                        <p:tav tm="0">
                                          <p:val>
                                            <p:strVal val="#ppt_x"/>
                                          </p:val>
                                        </p:tav>
                                        <p:tav tm="100000">
                                          <p:val>
                                            <p:strVal val="#ppt_x"/>
                                          </p:val>
                                        </p:tav>
                                      </p:tavLst>
                                    </p:anim>
                                    <p:anim calcmode="lin" valueType="num">
                                      <p:cBhvr additive="base">
                                        <p:cTn id="13" dur="500" fill="hold"/>
                                        <p:tgtEl>
                                          <p:spTgt spid="41984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19843">
                                            <p:txEl>
                                              <p:charRg st="288" end="328"/>
                                            </p:txEl>
                                          </p:spTgt>
                                        </p:tgtEl>
                                        <p:attrNameLst>
                                          <p:attrName>style.visibility</p:attrName>
                                        </p:attrNameLst>
                                      </p:cBhvr>
                                      <p:to>
                                        <p:strVal val="visible"/>
                                      </p:to>
                                    </p:set>
                                    <p:animEffect transition="in" filter="blinds(horizontal)">
                                      <p:cBhvr>
                                        <p:cTn id="18" dur="500"/>
                                        <p:tgtEl>
                                          <p:spTgt spid="419843">
                                            <p:txEl>
                                              <p:charRg st="288" end="328"/>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19885"/>
                                        </p:tgtEl>
                                        <p:attrNameLst>
                                          <p:attrName>style.visibility</p:attrName>
                                        </p:attrNameLst>
                                      </p:cBhvr>
                                      <p:to>
                                        <p:strVal val="visible"/>
                                      </p:to>
                                    </p:set>
                                    <p:animEffect transition="in" filter="blinds(horizontal)">
                                      <p:cBhvr>
                                        <p:cTn id="21" dur="500"/>
                                        <p:tgtEl>
                                          <p:spTgt spid="41988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19843">
                                            <p:txEl>
                                              <p:charRg st="328" end="372"/>
                                            </p:txEl>
                                          </p:spTgt>
                                        </p:tgtEl>
                                        <p:attrNameLst>
                                          <p:attrName>style.visibility</p:attrName>
                                        </p:attrNameLst>
                                      </p:cBhvr>
                                      <p:to>
                                        <p:strVal val="visible"/>
                                      </p:to>
                                    </p:set>
                                    <p:animEffect transition="in" filter="blinds(horizontal)">
                                      <p:cBhvr>
                                        <p:cTn id="26" dur="500"/>
                                        <p:tgtEl>
                                          <p:spTgt spid="419843">
                                            <p:txEl>
                                              <p:charRg st="328" end="372"/>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419894"/>
                                        </p:tgtEl>
                                        <p:attrNameLst>
                                          <p:attrName>style.visibility</p:attrName>
                                        </p:attrNameLst>
                                      </p:cBhvr>
                                      <p:to>
                                        <p:strVal val="visible"/>
                                      </p:to>
                                    </p:set>
                                    <p:animEffect transition="in" filter="blinds(horizontal)">
                                      <p:cBhvr>
                                        <p:cTn id="29" dur="500"/>
                                        <p:tgtEl>
                                          <p:spTgt spid="41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7" name="Rectangle 2"/>
          <p:cNvSpPr>
            <a:spLocks noGrp="1"/>
          </p:cNvSpPr>
          <p:nvPr>
            <p:ph type="title"/>
          </p:nvPr>
        </p:nvSpPr>
        <p:spPr>
          <a:xfrm>
            <a:off x="1371600" y="333375"/>
            <a:ext cx="5859463" cy="693738"/>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分页和分段的主要区别</a:t>
            </a:r>
            <a:endParaRPr lang="zh-CN" altLang="en-US" sz="3600" b="1" dirty="0">
              <a:latin typeface="黑体" panose="02010609060101010101" pitchFamily="49" charset="-122"/>
              <a:ea typeface="黑体" panose="02010609060101010101" pitchFamily="49" charset="-122"/>
            </a:endParaRPr>
          </a:p>
        </p:txBody>
      </p:sp>
      <p:graphicFrame>
        <p:nvGraphicFramePr>
          <p:cNvPr id="485388" name="Group 12"/>
          <p:cNvGraphicFramePr>
            <a:graphicFrameLocks noGrp="1"/>
          </p:cNvGraphicFramePr>
          <p:nvPr/>
        </p:nvGraphicFramePr>
        <p:xfrm>
          <a:off x="179388" y="1484313"/>
          <a:ext cx="8675688" cy="4537075"/>
        </p:xfrm>
        <a:graphic>
          <a:graphicData uri="http://schemas.openxmlformats.org/drawingml/2006/table">
            <a:tbl>
              <a:tblPr/>
              <a:tblGrid>
                <a:gridCol w="2001837"/>
                <a:gridCol w="3038475"/>
                <a:gridCol w="3635375"/>
              </a:tblGrid>
              <a:tr h="4810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页式存储管理</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段式存储管理</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21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目的</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信息单位</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大小</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内存分配单位</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作业地址空间</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39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rPr>
                        <a:t>优点</a:t>
                      </a:r>
                      <a:endParaRPr kumimoji="1" lang="zh-CN" altLang="en-US" sz="2200" b="1" i="0" u="none" strike="noStrike" cap="none" normalizeH="0" baseline="0" smtClean="0">
                        <a:ln>
                          <a:noFill/>
                        </a:ln>
                        <a:solidFill>
                          <a:schemeClr val="hlink"/>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2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907" name="Text Box 43"/>
          <p:cNvSpPr txBox="1"/>
          <p:nvPr/>
        </p:nvSpPr>
        <p:spPr>
          <a:xfrm>
            <a:off x="1908175" y="6170613"/>
            <a:ext cx="5791200" cy="457200"/>
          </a:xfrm>
          <a:prstGeom prst="rect">
            <a:avLst/>
          </a:prstGeom>
          <a:noFill/>
          <a:ln w="9525">
            <a:noFill/>
          </a:ln>
        </p:spPr>
        <p:txBody>
          <a:bodyPr anchor="t" anchorCtr="0">
            <a:spAutoFit/>
          </a:bodyPr>
          <a:p>
            <a:pPr>
              <a:spcBef>
                <a:spcPct val="50000"/>
              </a:spcBef>
            </a:pPr>
            <a:r>
              <a:rPr lang="zh-CN" altLang="en-US" b="1" dirty="0">
                <a:solidFill>
                  <a:srgbClr val="FF00FF"/>
                </a:solidFill>
                <a:latin typeface="黑体" panose="02010609060101010101" pitchFamily="49" charset="-122"/>
                <a:ea typeface="黑体" panose="02010609060101010101" pitchFamily="49" charset="-122"/>
              </a:rPr>
              <a:t>二者优点的结合</a:t>
            </a:r>
            <a:r>
              <a:rPr lang="en-US" altLang="zh-CN" b="1" dirty="0">
                <a:solidFill>
                  <a:srgbClr val="FF00FF"/>
                </a:solidFill>
                <a:latin typeface="黑体" panose="02010609060101010101" pitchFamily="49" charset="-122"/>
                <a:ea typeface="黑体" panose="02010609060101010101" pitchFamily="49" charset="-122"/>
              </a:rPr>
              <a:t>----</a:t>
            </a:r>
            <a:r>
              <a:rPr lang="zh-CN" altLang="en-US" b="1" dirty="0">
                <a:solidFill>
                  <a:srgbClr val="FF00FF"/>
                </a:solidFill>
                <a:latin typeface="黑体" panose="02010609060101010101" pitchFamily="49" charset="-122"/>
                <a:ea typeface="黑体" panose="02010609060101010101" pitchFamily="49" charset="-122"/>
              </a:rPr>
              <a:t>段页式存储管理</a:t>
            </a:r>
            <a:endParaRPr lang="zh-CN" altLang="en-US" b="1" dirty="0">
              <a:solidFill>
                <a:srgbClr val="FF00FF"/>
              </a:solidFill>
              <a:latin typeface="黑体" panose="02010609060101010101" pitchFamily="49" charset="-122"/>
              <a:ea typeface="黑体" panose="02010609060101010101" pitchFamily="49" charset="-122"/>
            </a:endParaRPr>
          </a:p>
        </p:txBody>
      </p:sp>
      <p:sp>
        <p:nvSpPr>
          <p:cNvPr id="485382" name="Text Box 6"/>
          <p:cNvSpPr txBox="1"/>
          <p:nvPr/>
        </p:nvSpPr>
        <p:spPr>
          <a:xfrm>
            <a:off x="2770188" y="1920875"/>
            <a:ext cx="2279650" cy="828675"/>
          </a:xfrm>
          <a:prstGeom prst="rect">
            <a:avLst/>
          </a:prstGeom>
          <a:noFill/>
          <a:ln w="9525">
            <a:noFill/>
          </a:ln>
        </p:spPr>
        <p:txBody>
          <a:bodyPr wrap="none" anchor="t" anchorCtr="0">
            <a:spAutoFit/>
          </a:bodyPr>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实现非连续分配</a:t>
            </a:r>
            <a:r>
              <a:rPr lang="en-US" altLang="zh-CN" sz="2200" b="1" dirty="0">
                <a:latin typeface="黑体" panose="02010609060101010101" pitchFamily="49" charset="-122"/>
                <a:ea typeface="黑体" panose="02010609060101010101" pitchFamily="49" charset="-122"/>
              </a:rPr>
              <a:t>,</a:t>
            </a:r>
            <a:endParaRPr lang="en-US" altLang="zh-CN" sz="2200" b="1" dirty="0">
              <a:latin typeface="黑体" panose="02010609060101010101" pitchFamily="49" charset="-122"/>
              <a:ea typeface="黑体" panose="02010609060101010101" pitchFamily="49" charset="-122"/>
            </a:endParaRPr>
          </a:p>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解决碎片问题</a:t>
            </a:r>
            <a:endParaRPr lang="zh-CN" altLang="en-US" sz="2200" b="1" dirty="0">
              <a:latin typeface="黑体" panose="02010609060101010101" pitchFamily="49" charset="-122"/>
              <a:ea typeface="黑体" panose="02010609060101010101" pitchFamily="49" charset="-122"/>
            </a:endParaRPr>
          </a:p>
        </p:txBody>
      </p:sp>
      <p:sp>
        <p:nvSpPr>
          <p:cNvPr id="485383" name="Text Box 7"/>
          <p:cNvSpPr txBox="1"/>
          <p:nvPr/>
        </p:nvSpPr>
        <p:spPr>
          <a:xfrm>
            <a:off x="5703888" y="2087563"/>
            <a:ext cx="2419350" cy="427037"/>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更好满足用户需要</a:t>
            </a:r>
            <a:endParaRPr lang="zh-CN" altLang="en-US" sz="2200" b="1" dirty="0">
              <a:latin typeface="黑体" panose="02010609060101010101" pitchFamily="49" charset="-122"/>
              <a:ea typeface="黑体" panose="02010609060101010101" pitchFamily="49" charset="-122"/>
            </a:endParaRPr>
          </a:p>
        </p:txBody>
      </p:sp>
      <p:sp>
        <p:nvSpPr>
          <p:cNvPr id="485384" name="Text Box 8"/>
          <p:cNvSpPr txBox="1"/>
          <p:nvPr/>
        </p:nvSpPr>
        <p:spPr>
          <a:xfrm>
            <a:off x="2825750" y="2862263"/>
            <a:ext cx="2139950" cy="427037"/>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页（物理单位）</a:t>
            </a:r>
            <a:endParaRPr lang="zh-CN" altLang="en-US" sz="2200" b="1" dirty="0">
              <a:latin typeface="黑体" panose="02010609060101010101" pitchFamily="49" charset="-122"/>
              <a:ea typeface="黑体" panose="02010609060101010101" pitchFamily="49" charset="-122"/>
            </a:endParaRPr>
          </a:p>
        </p:txBody>
      </p:sp>
      <p:sp>
        <p:nvSpPr>
          <p:cNvPr id="485385" name="Text Box 9"/>
          <p:cNvSpPr txBox="1"/>
          <p:nvPr/>
        </p:nvSpPr>
        <p:spPr>
          <a:xfrm>
            <a:off x="5849938" y="2857500"/>
            <a:ext cx="2139950" cy="427038"/>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段（逻辑单位）</a:t>
            </a:r>
            <a:endParaRPr lang="zh-CN" altLang="en-US" sz="2200" b="1" dirty="0">
              <a:latin typeface="黑体" panose="02010609060101010101" pitchFamily="49" charset="-122"/>
              <a:ea typeface="黑体" panose="02010609060101010101" pitchFamily="49" charset="-122"/>
            </a:endParaRPr>
          </a:p>
        </p:txBody>
      </p:sp>
      <p:sp>
        <p:nvSpPr>
          <p:cNvPr id="485389" name="Text Box 13"/>
          <p:cNvSpPr txBox="1"/>
          <p:nvPr/>
        </p:nvSpPr>
        <p:spPr>
          <a:xfrm>
            <a:off x="2584450" y="3357563"/>
            <a:ext cx="2419350" cy="427037"/>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固定（由系统定）</a:t>
            </a:r>
            <a:endParaRPr lang="zh-CN" altLang="en-US" sz="2200" b="1" dirty="0">
              <a:latin typeface="黑体" panose="02010609060101010101" pitchFamily="49" charset="-122"/>
              <a:ea typeface="黑体" panose="02010609060101010101" pitchFamily="49" charset="-122"/>
            </a:endParaRPr>
          </a:p>
        </p:txBody>
      </p:sp>
      <p:sp>
        <p:nvSpPr>
          <p:cNvPr id="485390" name="Text Box 14"/>
          <p:cNvSpPr txBox="1"/>
          <p:nvPr/>
        </p:nvSpPr>
        <p:spPr>
          <a:xfrm>
            <a:off x="5487988" y="3362325"/>
            <a:ext cx="2978150" cy="427038"/>
          </a:xfrm>
          <a:prstGeom prst="rect">
            <a:avLst/>
          </a:prstGeom>
          <a:noFill/>
          <a:ln w="9525">
            <a:noFill/>
          </a:ln>
        </p:spPr>
        <p:txBody>
          <a:bodyPr wrap="none" anchor="t" anchorCtr="0">
            <a:spAutoFit/>
          </a:bodyPr>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不定（由用户程序定）</a:t>
            </a:r>
            <a:endParaRPr lang="zh-CN" altLang="en-US" dirty="0">
              <a:latin typeface="Tahoma" panose="020B0604030504040204" pitchFamily="34" charset="0"/>
              <a:ea typeface="宋体" panose="02010600030101010101" pitchFamily="2" charset="-122"/>
            </a:endParaRPr>
          </a:p>
        </p:txBody>
      </p:sp>
      <p:sp>
        <p:nvSpPr>
          <p:cNvPr id="485391" name="Text Box 15"/>
          <p:cNvSpPr txBox="1"/>
          <p:nvPr/>
        </p:nvSpPr>
        <p:spPr>
          <a:xfrm>
            <a:off x="3460750" y="3816350"/>
            <a:ext cx="463550" cy="427038"/>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页</a:t>
            </a:r>
            <a:endParaRPr lang="zh-CN" altLang="en-US" sz="2200" b="1" dirty="0">
              <a:latin typeface="黑体" panose="02010609060101010101" pitchFamily="49" charset="-122"/>
              <a:ea typeface="黑体" panose="02010609060101010101" pitchFamily="49" charset="-122"/>
            </a:endParaRPr>
          </a:p>
        </p:txBody>
      </p:sp>
      <p:sp>
        <p:nvSpPr>
          <p:cNvPr id="485392" name="Text Box 16"/>
          <p:cNvSpPr txBox="1"/>
          <p:nvPr/>
        </p:nvSpPr>
        <p:spPr>
          <a:xfrm>
            <a:off x="6784975" y="3816350"/>
            <a:ext cx="463550" cy="427038"/>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段</a:t>
            </a:r>
            <a:endParaRPr lang="zh-CN" altLang="en-US" sz="2200" b="1" dirty="0">
              <a:latin typeface="黑体" panose="02010609060101010101" pitchFamily="49" charset="-122"/>
              <a:ea typeface="黑体" panose="02010609060101010101" pitchFamily="49" charset="-122"/>
            </a:endParaRPr>
          </a:p>
        </p:txBody>
      </p:sp>
      <p:sp>
        <p:nvSpPr>
          <p:cNvPr id="485393" name="Text Box 17"/>
          <p:cNvSpPr txBox="1"/>
          <p:nvPr/>
        </p:nvSpPr>
        <p:spPr>
          <a:xfrm>
            <a:off x="3252788" y="4319588"/>
            <a:ext cx="742950" cy="427037"/>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一维</a:t>
            </a:r>
            <a:endParaRPr lang="zh-CN" altLang="en-US" sz="2200" b="1" dirty="0">
              <a:latin typeface="黑体" panose="02010609060101010101" pitchFamily="49" charset="-122"/>
              <a:ea typeface="黑体" panose="02010609060101010101" pitchFamily="49" charset="-122"/>
            </a:endParaRPr>
          </a:p>
        </p:txBody>
      </p:sp>
      <p:sp>
        <p:nvSpPr>
          <p:cNvPr id="485394" name="Text Box 18"/>
          <p:cNvSpPr txBox="1"/>
          <p:nvPr/>
        </p:nvSpPr>
        <p:spPr>
          <a:xfrm>
            <a:off x="6640513" y="4297363"/>
            <a:ext cx="742950" cy="427037"/>
          </a:xfrm>
          <a:prstGeom prst="rect">
            <a:avLst/>
          </a:prstGeom>
          <a:noFill/>
          <a:ln w="9525">
            <a:noFill/>
          </a:ln>
        </p:spPr>
        <p:txBody>
          <a:bodyPr wrap="none" anchor="t" anchorCtr="0">
            <a:spAutoFit/>
          </a:bodyPr>
          <a:p>
            <a:r>
              <a:rPr lang="zh-CN" altLang="en-US" sz="2200" b="1" dirty="0">
                <a:latin typeface="黑体" panose="02010609060101010101" pitchFamily="49" charset="-122"/>
                <a:ea typeface="黑体" panose="02010609060101010101" pitchFamily="49" charset="-122"/>
              </a:rPr>
              <a:t>二维</a:t>
            </a:r>
            <a:endParaRPr lang="zh-CN" altLang="en-US" sz="2200" b="1" dirty="0">
              <a:latin typeface="黑体" panose="02010609060101010101" pitchFamily="49" charset="-122"/>
              <a:ea typeface="黑体" panose="02010609060101010101" pitchFamily="49" charset="-122"/>
            </a:endParaRPr>
          </a:p>
        </p:txBody>
      </p:sp>
      <p:sp>
        <p:nvSpPr>
          <p:cNvPr id="485395" name="Text Box 19"/>
          <p:cNvSpPr txBox="1"/>
          <p:nvPr/>
        </p:nvSpPr>
        <p:spPr>
          <a:xfrm>
            <a:off x="2195513" y="4941888"/>
            <a:ext cx="2978150" cy="828675"/>
          </a:xfrm>
          <a:prstGeom prst="rect">
            <a:avLst/>
          </a:prstGeom>
          <a:noFill/>
          <a:ln w="9525">
            <a:noFill/>
          </a:ln>
        </p:spPr>
        <p:txBody>
          <a:bodyPr wrap="none" anchor="t" anchorCtr="0">
            <a:spAutoFit/>
          </a:bodyPr>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有效解决了碎片问题</a:t>
            </a:r>
            <a:endParaRPr lang="zh-CN" altLang="en-US" sz="2200" b="1" dirty="0">
              <a:latin typeface="黑体" panose="02010609060101010101" pitchFamily="49" charset="-122"/>
              <a:ea typeface="黑体" panose="02010609060101010101" pitchFamily="49" charset="-122"/>
            </a:endParaRPr>
          </a:p>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有效提高内存的利用率</a:t>
            </a:r>
            <a:endParaRPr lang="zh-CN" altLang="en-US" sz="2200" b="1" dirty="0">
              <a:latin typeface="黑体" panose="02010609060101010101" pitchFamily="49" charset="-122"/>
              <a:ea typeface="黑体" panose="02010609060101010101" pitchFamily="49" charset="-122"/>
            </a:endParaRPr>
          </a:p>
        </p:txBody>
      </p:sp>
      <p:sp>
        <p:nvSpPr>
          <p:cNvPr id="485396" name="Text Box 20"/>
          <p:cNvSpPr txBox="1"/>
          <p:nvPr/>
        </p:nvSpPr>
        <p:spPr>
          <a:xfrm>
            <a:off x="5292725" y="4797425"/>
            <a:ext cx="3536950" cy="1230313"/>
          </a:xfrm>
          <a:prstGeom prst="rect">
            <a:avLst/>
          </a:prstGeom>
          <a:noFill/>
          <a:ln w="9525">
            <a:noFill/>
          </a:ln>
        </p:spPr>
        <p:txBody>
          <a:bodyPr wrap="none" anchor="t" anchorCtr="0">
            <a:spAutoFit/>
          </a:bodyPr>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更好地实现数据共享与保护</a:t>
            </a:r>
            <a:endParaRPr lang="zh-CN" altLang="en-US" sz="2200" b="1" dirty="0">
              <a:latin typeface="黑体" panose="02010609060101010101" pitchFamily="49" charset="-122"/>
              <a:ea typeface="黑体" panose="02010609060101010101" pitchFamily="49" charset="-122"/>
            </a:endParaRPr>
          </a:p>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段长可动态增长</a:t>
            </a:r>
            <a:endParaRPr lang="zh-CN" altLang="en-US" sz="2200" b="1" dirty="0">
              <a:latin typeface="黑体" panose="02010609060101010101" pitchFamily="49" charset="-122"/>
              <a:ea typeface="黑体" panose="02010609060101010101" pitchFamily="49" charset="-122"/>
            </a:endParaRPr>
          </a:p>
          <a:p>
            <a:pPr>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便于动态链接</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85382"/>
                                        </p:tgtEl>
                                        <p:attrNameLst>
                                          <p:attrName>style.visibility</p:attrName>
                                        </p:attrNameLst>
                                      </p:cBhvr>
                                      <p:to>
                                        <p:strVal val="visible"/>
                                      </p:to>
                                    </p:set>
                                    <p:animEffect transition="in" filter="randombar(horizontal)">
                                      <p:cBhvr>
                                        <p:cTn id="7" dur="500"/>
                                        <p:tgtEl>
                                          <p:spTgt spid="48538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85383"/>
                                        </p:tgtEl>
                                        <p:attrNameLst>
                                          <p:attrName>style.visibility</p:attrName>
                                        </p:attrNameLst>
                                      </p:cBhvr>
                                      <p:to>
                                        <p:strVal val="visible"/>
                                      </p:to>
                                    </p:set>
                                    <p:animEffect transition="in" filter="randombar(horizontal)">
                                      <p:cBhvr>
                                        <p:cTn id="12" dur="500"/>
                                        <p:tgtEl>
                                          <p:spTgt spid="4853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5384"/>
                                        </p:tgtEl>
                                        <p:attrNameLst>
                                          <p:attrName>style.visibility</p:attrName>
                                        </p:attrNameLst>
                                      </p:cBhvr>
                                      <p:to>
                                        <p:strVal val="visible"/>
                                      </p:to>
                                    </p:set>
                                    <p:animEffect transition="in" filter="blinds(horizontal)">
                                      <p:cBhvr>
                                        <p:cTn id="17" dur="500"/>
                                        <p:tgtEl>
                                          <p:spTgt spid="4853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5385"/>
                                        </p:tgtEl>
                                        <p:attrNameLst>
                                          <p:attrName>style.visibility</p:attrName>
                                        </p:attrNameLst>
                                      </p:cBhvr>
                                      <p:to>
                                        <p:strVal val="visible"/>
                                      </p:to>
                                    </p:set>
                                    <p:animEffect transition="in" filter="blinds(horizontal)">
                                      <p:cBhvr>
                                        <p:cTn id="22" dur="500"/>
                                        <p:tgtEl>
                                          <p:spTgt spid="48538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85389"/>
                                        </p:tgtEl>
                                        <p:attrNameLst>
                                          <p:attrName>style.visibility</p:attrName>
                                        </p:attrNameLst>
                                      </p:cBhvr>
                                      <p:to>
                                        <p:strVal val="visible"/>
                                      </p:to>
                                    </p:set>
                                    <p:animEffect transition="in" filter="randombar(horizontal)">
                                      <p:cBhvr>
                                        <p:cTn id="27" dur="500"/>
                                        <p:tgtEl>
                                          <p:spTgt spid="485389"/>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85390"/>
                                        </p:tgtEl>
                                        <p:attrNameLst>
                                          <p:attrName>style.visibility</p:attrName>
                                        </p:attrNameLst>
                                      </p:cBhvr>
                                      <p:to>
                                        <p:strVal val="visible"/>
                                      </p:to>
                                    </p:set>
                                    <p:animEffect transition="in" filter="randombar(horizontal)">
                                      <p:cBhvr>
                                        <p:cTn id="32" dur="500"/>
                                        <p:tgtEl>
                                          <p:spTgt spid="48539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5391"/>
                                        </p:tgtEl>
                                        <p:attrNameLst>
                                          <p:attrName>style.visibility</p:attrName>
                                        </p:attrNameLst>
                                      </p:cBhvr>
                                      <p:to>
                                        <p:strVal val="visible"/>
                                      </p:to>
                                    </p:set>
                                    <p:animEffect transition="in" filter="blinds(horizontal)">
                                      <p:cBhvr>
                                        <p:cTn id="37" dur="500"/>
                                        <p:tgtEl>
                                          <p:spTgt spid="4853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5392"/>
                                        </p:tgtEl>
                                        <p:attrNameLst>
                                          <p:attrName>style.visibility</p:attrName>
                                        </p:attrNameLst>
                                      </p:cBhvr>
                                      <p:to>
                                        <p:strVal val="visible"/>
                                      </p:to>
                                    </p:set>
                                    <p:animEffect transition="in" filter="blinds(horizontal)">
                                      <p:cBhvr>
                                        <p:cTn id="42" dur="500"/>
                                        <p:tgtEl>
                                          <p:spTgt spid="485392"/>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85393"/>
                                        </p:tgtEl>
                                        <p:attrNameLst>
                                          <p:attrName>style.visibility</p:attrName>
                                        </p:attrNameLst>
                                      </p:cBhvr>
                                      <p:to>
                                        <p:strVal val="visible"/>
                                      </p:to>
                                    </p:set>
                                    <p:animEffect transition="in" filter="randombar(horizontal)">
                                      <p:cBhvr>
                                        <p:cTn id="47" dur="500"/>
                                        <p:tgtEl>
                                          <p:spTgt spid="48539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85394"/>
                                        </p:tgtEl>
                                        <p:attrNameLst>
                                          <p:attrName>style.visibility</p:attrName>
                                        </p:attrNameLst>
                                      </p:cBhvr>
                                      <p:to>
                                        <p:strVal val="visible"/>
                                      </p:to>
                                    </p:set>
                                    <p:animEffect transition="in" filter="randombar(horizontal)">
                                      <p:cBhvr>
                                        <p:cTn id="52" dur="500"/>
                                        <p:tgtEl>
                                          <p:spTgt spid="485394"/>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85395"/>
                                        </p:tgtEl>
                                        <p:attrNameLst>
                                          <p:attrName>style.visibility</p:attrName>
                                        </p:attrNameLst>
                                      </p:cBhvr>
                                      <p:to>
                                        <p:strVal val="visible"/>
                                      </p:to>
                                    </p:set>
                                    <p:animEffect transition="in" filter="randombar(horizontal)">
                                      <p:cBhvr>
                                        <p:cTn id="57" dur="500"/>
                                        <p:tgtEl>
                                          <p:spTgt spid="485395"/>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485396"/>
                                        </p:tgtEl>
                                        <p:attrNameLst>
                                          <p:attrName>style.visibility</p:attrName>
                                        </p:attrNameLst>
                                      </p:cBhvr>
                                      <p:to>
                                        <p:strVal val="visible"/>
                                      </p:to>
                                    </p:set>
                                    <p:animEffect transition="in" filter="randombar(horizontal)">
                                      <p:cBhvr>
                                        <p:cTn id="62" dur="500"/>
                                        <p:tgtEl>
                                          <p:spTgt spid="48539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20907"/>
                                        </p:tgtEl>
                                        <p:attrNameLst>
                                          <p:attrName>style.visibility</p:attrName>
                                        </p:attrNameLst>
                                      </p:cBhvr>
                                      <p:to>
                                        <p:strVal val="visible"/>
                                      </p:to>
                                    </p:set>
                                    <p:animEffect transition="in" filter="blinds(horizontal)">
                                      <p:cBhvr>
                                        <p:cTn id="67" dur="500"/>
                                        <p:tgtEl>
                                          <p:spTgt spid="420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07" grpId="0"/>
      <p:bldP spid="485382" grpId="0"/>
      <p:bldP spid="485383" grpId="0"/>
      <p:bldP spid="485384" grpId="0"/>
      <p:bldP spid="485385" grpId="0"/>
      <p:bldP spid="485389" grpId="0"/>
      <p:bldP spid="485390" grpId="0"/>
      <p:bldP spid="485391" grpId="0"/>
      <p:bldP spid="485392" grpId="0"/>
      <p:bldP spid="485393" grpId="0"/>
      <p:bldP spid="485394" grpId="0"/>
      <p:bldP spid="485395" grpId="0"/>
      <p:bldP spid="48539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5" name="Rectangle 3"/>
          <p:cNvSpPr>
            <a:spLocks noGrp="1"/>
          </p:cNvSpPr>
          <p:nvPr>
            <p:ph type="title"/>
          </p:nvPr>
        </p:nvSpPr>
        <p:spPr>
          <a:xfrm>
            <a:off x="1387475" y="188913"/>
            <a:ext cx="6784975" cy="7620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段的保护与共享</a:t>
            </a:r>
            <a:endParaRPr lang="zh-CN" altLang="en-US" sz="3600" b="1" dirty="0">
              <a:latin typeface="黑体" panose="02010609060101010101" pitchFamily="49" charset="-122"/>
              <a:ea typeface="黑体" panose="02010609060101010101" pitchFamily="49" charset="-122"/>
            </a:endParaRPr>
          </a:p>
        </p:txBody>
      </p:sp>
      <p:sp>
        <p:nvSpPr>
          <p:cNvPr id="558084" name="Rectangle 4"/>
          <p:cNvSpPr>
            <a:spLocks noGrp="1"/>
          </p:cNvSpPr>
          <p:nvPr>
            <p:ph idx="1"/>
          </p:nvPr>
        </p:nvSpPr>
        <p:spPr>
          <a:xfrm>
            <a:off x="533400" y="981075"/>
            <a:ext cx="8359775" cy="5184775"/>
          </a:xfrm>
          <a:ln/>
        </p:spPr>
        <p:txBody>
          <a:bodyPr wrap="square" lIns="91440" tIns="45720" rIns="91440" bIns="45720" anchor="t" anchorCtr="0"/>
          <a:p>
            <a:pPr eaLnBrk="1" hangingPunct="1">
              <a:lnSpc>
                <a:spcPct val="120000"/>
              </a:lnSpc>
              <a:buNone/>
            </a:pPr>
            <a:endParaRPr lang="en-US" altLang="zh-CN" dirty="0">
              <a:latin typeface="黑体" panose="02010609060101010101" pitchFamily="49" charset="-122"/>
              <a:ea typeface="黑体" panose="02010609060101010101" pitchFamily="49" charset="-122"/>
            </a:endParaRPr>
          </a:p>
          <a:p>
            <a:pPr lvl="1" eaLnBrk="1" hangingPunct="1">
              <a:lnSpc>
                <a:spcPct val="120000"/>
              </a:lnSpc>
            </a:pPr>
            <a:r>
              <a:rPr lang="zh-CN" altLang="en-US" sz="2800" dirty="0">
                <a:latin typeface="黑体" panose="02010609060101010101" pitchFamily="49" charset="-122"/>
                <a:ea typeface="黑体" panose="02010609060101010101" pitchFamily="49" charset="-122"/>
              </a:rPr>
              <a:t>分段易于实现段的共享，即允许若干个进程共享一个或多个分段</a:t>
            </a:r>
            <a:endParaRPr lang="zh-CN" altLang="en-US" sz="2800" dirty="0">
              <a:latin typeface="黑体" panose="02010609060101010101" pitchFamily="49" charset="-122"/>
              <a:ea typeface="黑体" panose="02010609060101010101" pitchFamily="49" charset="-122"/>
            </a:endParaRPr>
          </a:p>
          <a:p>
            <a:pPr lvl="1" eaLnBrk="1" hangingPunct="1">
              <a:lnSpc>
                <a:spcPct val="120000"/>
              </a:lnSpc>
            </a:pPr>
            <a:r>
              <a:rPr lang="zh-CN" altLang="en-US" sz="2800" dirty="0">
                <a:latin typeface="黑体" panose="02010609060101010101" pitchFamily="49" charset="-122"/>
                <a:ea typeface="黑体" panose="02010609060101010101" pitchFamily="49" charset="-122"/>
              </a:rPr>
              <a:t>段的共享，是通过不同作业段表中的项指向同一个段基址来实现。</a:t>
            </a:r>
            <a:endParaRPr lang="zh-CN" altLang="en-US" sz="2800" dirty="0">
              <a:latin typeface="黑体" panose="02010609060101010101" pitchFamily="49" charset="-122"/>
              <a:ea typeface="黑体" panose="02010609060101010101" pitchFamily="49" charset="-122"/>
            </a:endParaRPr>
          </a:p>
          <a:p>
            <a:pPr lvl="1" eaLnBrk="1" hangingPunct="1">
              <a:lnSpc>
                <a:spcPct val="120000"/>
              </a:lnSpc>
            </a:pPr>
            <a:r>
              <a:rPr lang="zh-CN" altLang="en-US" sz="2800" dirty="0">
                <a:latin typeface="黑体" panose="02010609060101010101" pitchFamily="49" charset="-122"/>
                <a:ea typeface="黑体" panose="02010609060101010101" pitchFamily="49" charset="-122"/>
              </a:rPr>
              <a:t>几道作业共享的例行程序就可放在一个段中，只要让各道作业的共享部分有相同的基址</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限长值。</a:t>
            </a:r>
            <a:endParaRPr lang="zh-CN" altLang="en-US" sz="2800" dirty="0">
              <a:latin typeface="黑体" panose="02010609060101010101" pitchFamily="49" charset="-122"/>
              <a:ea typeface="黑体" panose="02010609060101010101" pitchFamily="49" charset="-122"/>
            </a:endParaRPr>
          </a:p>
          <a:p>
            <a:pPr lvl="1" eaLnBrk="1" hangingPunct="1">
              <a:lnSpc>
                <a:spcPct val="120000"/>
              </a:lnSpc>
            </a:pPr>
            <a:r>
              <a:rPr lang="zh-CN" altLang="en-US" sz="2800" dirty="0">
                <a:latin typeface="黑体" panose="02010609060101010101" pitchFamily="49" charset="-122"/>
                <a:ea typeface="黑体" panose="02010609060101010101" pitchFamily="49" charset="-122"/>
              </a:rPr>
              <a:t>对共享段的信息必须进行保护</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4">
                                            <p:txEl>
                                              <p:charRg st="1" end="30"/>
                                            </p:txEl>
                                          </p:spTgt>
                                        </p:tgtEl>
                                        <p:attrNameLst>
                                          <p:attrName>style.visibility</p:attrName>
                                        </p:attrNameLst>
                                      </p:cBhvr>
                                      <p:to>
                                        <p:strVal val="visible"/>
                                      </p:to>
                                    </p:set>
                                    <p:animEffect transition="in" filter="blinds(horizontal)">
                                      <p:cBhvr>
                                        <p:cTn id="7" dur="500"/>
                                        <p:tgtEl>
                                          <p:spTgt spid="558084">
                                            <p:txEl>
                                              <p:charRg st="1"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84">
                                            <p:txEl>
                                              <p:charRg st="30" end="60"/>
                                            </p:txEl>
                                          </p:spTgt>
                                        </p:tgtEl>
                                        <p:attrNameLst>
                                          <p:attrName>style.visibility</p:attrName>
                                        </p:attrNameLst>
                                      </p:cBhvr>
                                      <p:to>
                                        <p:strVal val="visible"/>
                                      </p:to>
                                    </p:set>
                                    <p:animEffect transition="in" filter="blinds(horizontal)">
                                      <p:cBhvr>
                                        <p:cTn id="12" dur="500"/>
                                        <p:tgtEl>
                                          <p:spTgt spid="558084">
                                            <p:txEl>
                                              <p:charRg st="3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084">
                                            <p:txEl>
                                              <p:charRg st="60" end="104"/>
                                            </p:txEl>
                                          </p:spTgt>
                                        </p:tgtEl>
                                        <p:attrNameLst>
                                          <p:attrName>style.visibility</p:attrName>
                                        </p:attrNameLst>
                                      </p:cBhvr>
                                      <p:to>
                                        <p:strVal val="visible"/>
                                      </p:to>
                                    </p:set>
                                    <p:animEffect transition="in" filter="blinds(horizontal)">
                                      <p:cBhvr>
                                        <p:cTn id="17" dur="500"/>
                                        <p:tgtEl>
                                          <p:spTgt spid="558084">
                                            <p:txEl>
                                              <p:charRg st="60"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84">
                                            <p:txEl>
                                              <p:charRg st="104" end="118"/>
                                            </p:txEl>
                                          </p:spTgt>
                                        </p:tgtEl>
                                        <p:attrNameLst>
                                          <p:attrName>style.visibility</p:attrName>
                                        </p:attrNameLst>
                                      </p:cBhvr>
                                      <p:to>
                                        <p:strVal val="visible"/>
                                      </p:to>
                                    </p:set>
                                    <p:animEffect transition="in" filter="blinds(horizontal)">
                                      <p:cBhvr>
                                        <p:cTn id="22" dur="500"/>
                                        <p:tgtEl>
                                          <p:spTgt spid="558084">
                                            <p:txEl>
                                              <p:charRg st="104"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4"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3473" name="Picture 4"/>
          <p:cNvPicPr>
            <a:picLocks noChangeAspect="1"/>
          </p:cNvPicPr>
          <p:nvPr/>
        </p:nvPicPr>
        <p:blipFill>
          <a:blip r:embed="rId1"/>
          <a:srcRect l="13084" t="734" r="12938" b="1469"/>
          <a:stretch>
            <a:fillRect/>
          </a:stretch>
        </p:blipFill>
        <p:spPr>
          <a:xfrm>
            <a:off x="107950" y="1295400"/>
            <a:ext cx="8915400" cy="5314950"/>
          </a:xfrm>
          <a:prstGeom prst="rect">
            <a:avLst/>
          </a:prstGeom>
          <a:noFill/>
          <a:ln w="9525">
            <a:noFill/>
          </a:ln>
        </p:spPr>
      </p:pic>
      <p:sp>
        <p:nvSpPr>
          <p:cNvPr id="233474" name="Rectangle 5"/>
          <p:cNvSpPr/>
          <p:nvPr/>
        </p:nvSpPr>
        <p:spPr>
          <a:xfrm>
            <a:off x="6889750" y="2590800"/>
            <a:ext cx="2133600" cy="990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33475" name="Rectangle 2"/>
          <p:cNvSpPr>
            <a:spLocks noGrp="1"/>
          </p:cNvSpPr>
          <p:nvPr>
            <p:ph type="title"/>
          </p:nvPr>
        </p:nvSpPr>
        <p:spPr>
          <a:xfrm>
            <a:off x="1295400" y="188913"/>
            <a:ext cx="4495800" cy="762000"/>
          </a:xfrm>
          <a:ln/>
        </p:spPr>
        <p:txBody>
          <a:bodyPr wrap="square" lIns="91440" tIns="45720" rIns="91440" bIns="45720" anchor="b" anchorCtr="0"/>
          <a:p>
            <a:pPr eaLnBrk="1" hangingPunct="1"/>
            <a:r>
              <a:rPr lang="zh-CN" altLang="en-US" sz="3600" b="1" dirty="0">
                <a:ea typeface="黑体" panose="02010609060101010101" pitchFamily="49" charset="-122"/>
              </a:rPr>
              <a:t>段的共享</a:t>
            </a:r>
            <a:endParaRPr lang="zh-CN" altLang="en-US" sz="3600" b="1" dirty="0">
              <a:ea typeface="黑体" panose="02010609060101010101" pitchFamily="49" charset="-122"/>
            </a:endParaRPr>
          </a:p>
        </p:txBody>
      </p:sp>
      <p:sp>
        <p:nvSpPr>
          <p:cNvPr id="233476" name="Rectangle 3"/>
          <p:cNvSpPr>
            <a:spLocks noGrp="1"/>
          </p:cNvSpPr>
          <p:nvPr>
            <p:ph idx="1"/>
          </p:nvPr>
        </p:nvSpPr>
        <p:spPr>
          <a:xfrm>
            <a:off x="3371850" y="1222375"/>
            <a:ext cx="5715000" cy="838200"/>
          </a:xfrm>
          <a:ln/>
        </p:spPr>
        <p:txBody>
          <a:bodyPr wrap="square" lIns="91440" tIns="45720" rIns="91440" bIns="45720" anchor="t" anchorCtr="0"/>
          <a:p>
            <a:pPr eaLnBrk="1" hangingPunct="1">
              <a:buClr>
                <a:srgbClr val="FF0066"/>
              </a:buClr>
              <a:buSzPct val="110000"/>
              <a:buChar char="q"/>
            </a:pPr>
            <a:r>
              <a:rPr lang="zh-CN" altLang="en-US" sz="3100" dirty="0">
                <a:solidFill>
                  <a:schemeClr val="tx1"/>
                </a:solidFill>
                <a:latin typeface="黑体" panose="02010609060101010101" pitchFamily="49" charset="-122"/>
                <a:ea typeface="黑体" panose="02010609060101010101" pitchFamily="49" charset="-122"/>
              </a:rPr>
              <a:t>共享代码</a:t>
            </a:r>
            <a:r>
              <a:rPr lang="en-US" altLang="zh-CN" sz="3100" dirty="0">
                <a:solidFill>
                  <a:schemeClr val="tx1"/>
                </a:solidFill>
                <a:latin typeface="黑体" panose="02010609060101010101" pitchFamily="49" charset="-122"/>
                <a:ea typeface="黑体" panose="02010609060101010101" pitchFamily="49" charset="-122"/>
              </a:rPr>
              <a:t>/</a:t>
            </a:r>
            <a:r>
              <a:rPr lang="zh-CN" altLang="en-US" sz="3100" dirty="0">
                <a:solidFill>
                  <a:schemeClr val="tx1"/>
                </a:solidFill>
                <a:latin typeface="黑体" panose="02010609060101010101" pitchFamily="49" charset="-122"/>
                <a:ea typeface="黑体" panose="02010609060101010101" pitchFamily="49" charset="-122"/>
              </a:rPr>
              <a:t>数据</a:t>
            </a:r>
            <a:endParaRPr lang="zh-CN" altLang="en-US" sz="3100" dirty="0">
              <a:solidFill>
                <a:schemeClr val="tx1"/>
              </a:solidFill>
              <a:latin typeface="黑体" panose="02010609060101010101" pitchFamily="49" charset="-122"/>
              <a:ea typeface="黑体" panose="02010609060101010101" pitchFamily="49" charset="-122"/>
            </a:endParaRPr>
          </a:p>
        </p:txBody>
      </p:sp>
      <p:sp>
        <p:nvSpPr>
          <p:cNvPr id="233477" name="Text Box 6"/>
          <p:cNvSpPr txBox="1"/>
          <p:nvPr/>
        </p:nvSpPr>
        <p:spPr>
          <a:xfrm>
            <a:off x="7499350" y="2971800"/>
            <a:ext cx="1066800" cy="396875"/>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华文隶书" pitchFamily="2" charset="-122"/>
              </a:rPr>
              <a:t>editor</a:t>
            </a:r>
            <a:endParaRPr lang="en-US" altLang="zh-CN" sz="2000" dirty="0">
              <a:latin typeface="Times New Roman" panose="02020603050405020304" pitchFamily="18" charset="0"/>
              <a:ea typeface="华文隶书" pitchFamily="2" charset="-122"/>
            </a:endParaRPr>
          </a:p>
        </p:txBody>
      </p:sp>
      <p:sp>
        <p:nvSpPr>
          <p:cNvPr id="233478" name="Rectangle 7"/>
          <p:cNvSpPr/>
          <p:nvPr/>
        </p:nvSpPr>
        <p:spPr>
          <a:xfrm>
            <a:off x="5822950" y="3048000"/>
            <a:ext cx="1524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33479" name="Rectangle 8"/>
          <p:cNvSpPr/>
          <p:nvPr/>
        </p:nvSpPr>
        <p:spPr>
          <a:xfrm>
            <a:off x="5822950" y="5791200"/>
            <a:ext cx="152400" cy="76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33480" name="Rectangle 11"/>
          <p:cNvSpPr/>
          <p:nvPr/>
        </p:nvSpPr>
        <p:spPr>
          <a:xfrm>
            <a:off x="565150" y="1600200"/>
            <a:ext cx="13716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33481" name="Rectangle 12"/>
          <p:cNvSpPr/>
          <p:nvPr/>
        </p:nvSpPr>
        <p:spPr>
          <a:xfrm>
            <a:off x="565150" y="4267200"/>
            <a:ext cx="13716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33482" name="Text Box 13"/>
          <p:cNvSpPr txBox="1"/>
          <p:nvPr/>
        </p:nvSpPr>
        <p:spPr>
          <a:xfrm>
            <a:off x="793750" y="1905000"/>
            <a:ext cx="1066800" cy="396875"/>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华文隶书" pitchFamily="2" charset="-122"/>
              </a:rPr>
              <a:t>editor</a:t>
            </a:r>
            <a:endParaRPr lang="en-US" altLang="zh-CN" sz="2000" dirty="0">
              <a:latin typeface="Times New Roman" panose="02020603050405020304" pitchFamily="18" charset="0"/>
              <a:ea typeface="华文隶书" pitchFamily="2" charset="-122"/>
            </a:endParaRPr>
          </a:p>
        </p:txBody>
      </p:sp>
      <p:sp>
        <p:nvSpPr>
          <p:cNvPr id="233483" name="Text Box 14"/>
          <p:cNvSpPr txBox="1"/>
          <p:nvPr/>
        </p:nvSpPr>
        <p:spPr>
          <a:xfrm>
            <a:off x="717550" y="4572000"/>
            <a:ext cx="1066800" cy="396875"/>
          </a:xfrm>
          <a:prstGeom prst="rect">
            <a:avLst/>
          </a:prstGeom>
          <a:noFill/>
          <a:ln w="9525">
            <a:noFill/>
          </a:ln>
        </p:spPr>
        <p:txBody>
          <a:bodyPr anchor="t" anchorCtr="0">
            <a:spAutoFit/>
          </a:bodyPr>
          <a:p>
            <a:pPr>
              <a:spcBef>
                <a:spcPct val="50000"/>
              </a:spcBef>
            </a:pPr>
            <a:r>
              <a:rPr lang="en-US" altLang="zh-CN" sz="2000" dirty="0">
                <a:latin typeface="Times New Roman" panose="02020603050405020304" pitchFamily="18" charset="0"/>
                <a:ea typeface="华文隶书" pitchFamily="2" charset="-122"/>
              </a:rPr>
              <a:t>editor</a:t>
            </a:r>
            <a:endParaRPr lang="en-US" altLang="zh-CN" sz="2000" dirty="0">
              <a:latin typeface="Times New Roman" panose="02020603050405020304" pitchFamily="18" charset="0"/>
              <a:ea typeface="华文隶书"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98" name="Rectangle 66"/>
          <p:cNvSpPr/>
          <p:nvPr/>
        </p:nvSpPr>
        <p:spPr>
          <a:xfrm>
            <a:off x="1447800" y="2997200"/>
            <a:ext cx="6019800" cy="287020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pPr algn="ctr"/>
            <a:endParaRPr lang="zh-CN" altLang="zh-CN" b="1" dirty="0">
              <a:latin typeface="Tahoma" panose="020B0604030504040204" pitchFamily="34" charset="0"/>
              <a:ea typeface="宋体" panose="02010600030101010101" pitchFamily="2" charset="-122"/>
            </a:endParaRPr>
          </a:p>
        </p:txBody>
      </p:sp>
      <p:sp>
        <p:nvSpPr>
          <p:cNvPr id="235522" name="Rectangle 2"/>
          <p:cNvSpPr>
            <a:spLocks noGrp="1"/>
          </p:cNvSpPr>
          <p:nvPr>
            <p:ph type="title"/>
          </p:nvPr>
        </p:nvSpPr>
        <p:spPr>
          <a:xfrm>
            <a:off x="1387475" y="188913"/>
            <a:ext cx="7000875" cy="7620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段页式存储管理</a:t>
            </a:r>
            <a:r>
              <a:rPr lang="en-US" altLang="zh-CN" sz="3600" b="1" dirty="0">
                <a:latin typeface="黑体" panose="02010609060101010101" pitchFamily="49" charset="-122"/>
                <a:ea typeface="黑体" panose="02010609060101010101" pitchFamily="49" charset="-122"/>
              </a:rPr>
              <a:t>---</a:t>
            </a:r>
            <a:r>
              <a:rPr lang="zh-CN" altLang="en-US" sz="3600" b="1" dirty="0">
                <a:latin typeface="黑体" panose="02010609060101010101" pitchFamily="49" charset="-122"/>
                <a:ea typeface="黑体" panose="02010609060101010101" pitchFamily="49" charset="-122"/>
              </a:rPr>
              <a:t>基本原理</a:t>
            </a:r>
            <a:endParaRPr lang="zh-CN" altLang="en-US" sz="3600" b="1" dirty="0">
              <a:latin typeface="黑体" panose="02010609060101010101" pitchFamily="49" charset="-122"/>
              <a:ea typeface="黑体" panose="02010609060101010101" pitchFamily="49" charset="-122"/>
            </a:endParaRPr>
          </a:p>
        </p:txBody>
      </p:sp>
      <p:sp>
        <p:nvSpPr>
          <p:cNvPr id="172035" name="Rectangle 3"/>
          <p:cNvSpPr>
            <a:spLocks noGrp="1"/>
          </p:cNvSpPr>
          <p:nvPr>
            <p:ph idx="1"/>
          </p:nvPr>
        </p:nvSpPr>
        <p:spPr>
          <a:xfrm>
            <a:off x="533400" y="1196975"/>
            <a:ext cx="8359775" cy="1711325"/>
          </a:xfrm>
          <a:ln/>
        </p:spPr>
        <p:txBody>
          <a:bodyPr wrap="square" lIns="91440" tIns="45720" rIns="91440" bIns="45720" anchor="t" anchorCtr="0"/>
          <a:p>
            <a:pPr eaLnBrk="1" hangingPunct="1">
              <a:lnSpc>
                <a:spcPct val="120000"/>
              </a:lnSpc>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段页式存储管理是分段和分页原理的结合，即先将用户程序分成若干个段（段式），并为每一个段赋一个段名，再把每个段分成若干个页（页式）。其地址结构由段号、段内页号、及页内位移三部分所组成。</a:t>
            </a:r>
            <a:endParaRPr lang="zh-CN" altLang="en-US" sz="2200" dirty="0">
              <a:solidFill>
                <a:schemeClr val="tx1"/>
              </a:solidFill>
              <a:latin typeface="黑体" panose="02010609060101010101" pitchFamily="49" charset="-122"/>
              <a:ea typeface="黑体" panose="02010609060101010101" pitchFamily="49" charset="-122"/>
            </a:endParaRPr>
          </a:p>
        </p:txBody>
      </p:sp>
      <p:graphicFrame>
        <p:nvGraphicFramePr>
          <p:cNvPr id="172050" name="Group 18"/>
          <p:cNvGraphicFramePr>
            <a:graphicFrameLocks noGrp="1"/>
          </p:cNvGraphicFramePr>
          <p:nvPr/>
        </p:nvGraphicFramePr>
        <p:xfrm>
          <a:off x="2209800" y="3644900"/>
          <a:ext cx="1066800" cy="2070100"/>
        </p:xfrm>
        <a:graphic>
          <a:graphicData uri="http://schemas.openxmlformats.org/drawingml/2006/table">
            <a:tbl>
              <a:tblPr/>
              <a:tblGrid>
                <a:gridCol w="1066800"/>
              </a:tblGrid>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2086" name="Group 54"/>
          <p:cNvGraphicFramePr>
            <a:graphicFrameLocks noGrp="1"/>
          </p:cNvGraphicFramePr>
          <p:nvPr/>
        </p:nvGraphicFramePr>
        <p:xfrm>
          <a:off x="4191000" y="3886200"/>
          <a:ext cx="1066800" cy="1035050"/>
        </p:xfrm>
        <a:graphic>
          <a:graphicData uri="http://schemas.openxmlformats.org/drawingml/2006/table">
            <a:tbl>
              <a:tblPr/>
              <a:tblGrid>
                <a:gridCol w="1066800"/>
              </a:tblGrid>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72091" name="Group 59"/>
          <p:cNvGraphicFramePr>
            <a:graphicFrameLocks noGrp="1"/>
          </p:cNvGraphicFramePr>
          <p:nvPr/>
        </p:nvGraphicFramePr>
        <p:xfrm>
          <a:off x="6019800" y="3810000"/>
          <a:ext cx="1066800" cy="1552575"/>
        </p:xfrm>
        <a:graphic>
          <a:graphicData uri="http://schemas.openxmlformats.org/drawingml/2006/table">
            <a:tbl>
              <a:tblPr/>
              <a:tblGrid>
                <a:gridCol w="1066800"/>
              </a:tblGrid>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24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2092" name="Text Box 60"/>
          <p:cNvSpPr txBox="1"/>
          <p:nvPr/>
        </p:nvSpPr>
        <p:spPr>
          <a:xfrm>
            <a:off x="2133600" y="3141663"/>
            <a:ext cx="1295400" cy="396875"/>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主程序段</a:t>
            </a:r>
            <a:endParaRPr lang="zh-CN" altLang="en-US" sz="2000" b="1" dirty="0">
              <a:latin typeface="Times New Roman" panose="02020603050405020304" pitchFamily="18" charset="0"/>
              <a:ea typeface="宋体" panose="02010600030101010101" pitchFamily="2" charset="-122"/>
            </a:endParaRPr>
          </a:p>
        </p:txBody>
      </p:sp>
      <p:sp>
        <p:nvSpPr>
          <p:cNvPr id="172093" name="Text Box 61"/>
          <p:cNvSpPr txBox="1"/>
          <p:nvPr/>
        </p:nvSpPr>
        <p:spPr>
          <a:xfrm>
            <a:off x="6019800" y="3357563"/>
            <a:ext cx="1295400" cy="396875"/>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数据段</a:t>
            </a:r>
            <a:endParaRPr lang="zh-CN" altLang="en-US" sz="2000" b="1" dirty="0">
              <a:latin typeface="Times New Roman" panose="02020603050405020304" pitchFamily="18" charset="0"/>
              <a:ea typeface="宋体" panose="02010600030101010101" pitchFamily="2" charset="-122"/>
            </a:endParaRPr>
          </a:p>
        </p:txBody>
      </p:sp>
      <p:sp>
        <p:nvSpPr>
          <p:cNvPr id="172094" name="Text Box 62"/>
          <p:cNvSpPr txBox="1"/>
          <p:nvPr/>
        </p:nvSpPr>
        <p:spPr>
          <a:xfrm>
            <a:off x="4140200" y="3429000"/>
            <a:ext cx="1295400" cy="396875"/>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子程序段</a:t>
            </a:r>
            <a:endParaRPr lang="zh-CN" altLang="en-US" sz="2000" b="1" dirty="0">
              <a:latin typeface="Times New Roman" panose="02020603050405020304" pitchFamily="18" charset="0"/>
              <a:ea typeface="宋体" panose="02010600030101010101" pitchFamily="2" charset="-122"/>
            </a:endParaRPr>
          </a:p>
        </p:txBody>
      </p:sp>
      <p:sp>
        <p:nvSpPr>
          <p:cNvPr id="172095" name="Text Box 63"/>
          <p:cNvSpPr txBox="1"/>
          <p:nvPr/>
        </p:nvSpPr>
        <p:spPr>
          <a:xfrm>
            <a:off x="1447800" y="3489325"/>
            <a:ext cx="762000" cy="2316163"/>
          </a:xfrm>
          <a:prstGeom prst="rect">
            <a:avLst/>
          </a:prstGeom>
          <a:noFill/>
          <a:ln w="9525">
            <a:noFill/>
          </a:ln>
        </p:spPr>
        <p:txBody>
          <a:bodyPr anchor="t" anchorCtr="0">
            <a:spAutoFit/>
          </a:bodyPr>
          <a:p>
            <a:pPr algn="r">
              <a:spcBef>
                <a:spcPct val="50000"/>
              </a:spcBef>
            </a:pPr>
            <a:r>
              <a:rPr lang="en-US" altLang="zh-CN" sz="2000" dirty="0">
                <a:latin typeface="Times New Roman" panose="02020603050405020304" pitchFamily="18" charset="0"/>
                <a:ea typeface="华文隶书" pitchFamily="2" charset="-122"/>
              </a:rPr>
              <a:t>0</a:t>
            </a:r>
            <a:endParaRPr lang="en-US" altLang="zh-CN" sz="2000" dirty="0">
              <a:latin typeface="Times New Roman" panose="02020603050405020304" pitchFamily="18" charset="0"/>
              <a:ea typeface="华文隶书" pitchFamily="2" charset="-122"/>
            </a:endParaRPr>
          </a:p>
          <a:p>
            <a:pPr algn="r">
              <a:spcBef>
                <a:spcPct val="50000"/>
              </a:spcBef>
            </a:pPr>
            <a:r>
              <a:rPr lang="en-US" altLang="zh-CN" sz="2000" dirty="0">
                <a:latin typeface="Times New Roman" panose="02020603050405020304" pitchFamily="18" charset="0"/>
                <a:ea typeface="华文隶书" pitchFamily="2" charset="-122"/>
              </a:rPr>
              <a:t>4k</a:t>
            </a:r>
            <a:endParaRPr lang="en-US" altLang="zh-CN" sz="2000" dirty="0">
              <a:latin typeface="Times New Roman" panose="02020603050405020304" pitchFamily="18" charset="0"/>
              <a:ea typeface="华文隶书" pitchFamily="2" charset="-122"/>
            </a:endParaRPr>
          </a:p>
          <a:p>
            <a:pPr algn="r">
              <a:lnSpc>
                <a:spcPct val="110000"/>
              </a:lnSpc>
              <a:spcBef>
                <a:spcPct val="50000"/>
              </a:spcBef>
            </a:pPr>
            <a:r>
              <a:rPr lang="en-US" altLang="zh-CN" sz="2000" dirty="0">
                <a:latin typeface="Times New Roman" panose="02020603050405020304" pitchFamily="18" charset="0"/>
                <a:ea typeface="华文隶书" pitchFamily="2" charset="-122"/>
              </a:rPr>
              <a:t>8k</a:t>
            </a:r>
            <a:endParaRPr lang="en-US" altLang="zh-CN" sz="2000" dirty="0">
              <a:latin typeface="Times New Roman" panose="02020603050405020304" pitchFamily="18" charset="0"/>
              <a:ea typeface="华文隶书" pitchFamily="2" charset="-122"/>
            </a:endParaRPr>
          </a:p>
          <a:p>
            <a:pPr algn="r">
              <a:lnSpc>
                <a:spcPct val="110000"/>
              </a:lnSpc>
              <a:spcBef>
                <a:spcPct val="50000"/>
              </a:spcBef>
            </a:pPr>
            <a:r>
              <a:rPr lang="en-US" altLang="zh-CN" sz="2000" dirty="0">
                <a:latin typeface="Times New Roman" panose="02020603050405020304" pitchFamily="18" charset="0"/>
                <a:ea typeface="华文隶书" pitchFamily="2" charset="-122"/>
              </a:rPr>
              <a:t>12k</a:t>
            </a:r>
            <a:endParaRPr lang="en-US" altLang="zh-CN" sz="2000" dirty="0">
              <a:latin typeface="Times New Roman" panose="02020603050405020304" pitchFamily="18" charset="0"/>
              <a:ea typeface="华文隶书" pitchFamily="2" charset="-122"/>
            </a:endParaRPr>
          </a:p>
          <a:p>
            <a:pPr algn="r">
              <a:lnSpc>
                <a:spcPct val="110000"/>
              </a:lnSpc>
              <a:spcBef>
                <a:spcPct val="50000"/>
              </a:spcBef>
            </a:pPr>
            <a:r>
              <a:rPr lang="en-US" altLang="zh-CN" sz="2000" dirty="0">
                <a:latin typeface="Times New Roman" panose="02020603050405020304" pitchFamily="18" charset="0"/>
                <a:ea typeface="华文隶书" pitchFamily="2" charset="-122"/>
              </a:rPr>
              <a:t>16k</a:t>
            </a:r>
            <a:endParaRPr lang="en-US" altLang="zh-CN" sz="2000" dirty="0">
              <a:latin typeface="Times New Roman" panose="02020603050405020304" pitchFamily="18" charset="0"/>
              <a:ea typeface="华文隶书" pitchFamily="2" charset="-122"/>
            </a:endParaRPr>
          </a:p>
        </p:txBody>
      </p:sp>
      <p:sp>
        <p:nvSpPr>
          <p:cNvPr id="172096" name="Text Box 64"/>
          <p:cNvSpPr txBox="1"/>
          <p:nvPr/>
        </p:nvSpPr>
        <p:spPr>
          <a:xfrm>
            <a:off x="3429000" y="3733800"/>
            <a:ext cx="762000" cy="1341438"/>
          </a:xfrm>
          <a:prstGeom prst="rect">
            <a:avLst/>
          </a:prstGeom>
          <a:noFill/>
          <a:ln w="9525">
            <a:noFill/>
          </a:ln>
        </p:spPr>
        <p:txBody>
          <a:bodyPr anchor="t" anchorCtr="0">
            <a:spAutoFit/>
          </a:bodyPr>
          <a:p>
            <a:pPr algn="r">
              <a:spcBef>
                <a:spcPct val="50000"/>
              </a:spcBef>
            </a:pPr>
            <a:r>
              <a:rPr lang="en-US" altLang="zh-CN" sz="2000" dirty="0">
                <a:latin typeface="Times New Roman" panose="02020603050405020304" pitchFamily="18" charset="0"/>
                <a:ea typeface="华文隶书" pitchFamily="2" charset="-122"/>
              </a:rPr>
              <a:t>0</a:t>
            </a:r>
            <a:endParaRPr lang="en-US" altLang="zh-CN" sz="2000" dirty="0">
              <a:latin typeface="Times New Roman" panose="02020603050405020304" pitchFamily="18" charset="0"/>
              <a:ea typeface="华文隶书" pitchFamily="2" charset="-122"/>
            </a:endParaRPr>
          </a:p>
          <a:p>
            <a:pPr algn="r">
              <a:spcBef>
                <a:spcPct val="50000"/>
              </a:spcBef>
            </a:pPr>
            <a:r>
              <a:rPr lang="en-US" altLang="zh-CN" sz="2000" dirty="0">
                <a:latin typeface="Times New Roman" panose="02020603050405020304" pitchFamily="18" charset="0"/>
                <a:ea typeface="华文隶书" pitchFamily="2" charset="-122"/>
              </a:rPr>
              <a:t>4k</a:t>
            </a:r>
            <a:endParaRPr lang="en-US" altLang="zh-CN" sz="2000" dirty="0">
              <a:latin typeface="Times New Roman" panose="02020603050405020304" pitchFamily="18" charset="0"/>
              <a:ea typeface="华文隶书" pitchFamily="2" charset="-122"/>
            </a:endParaRPr>
          </a:p>
          <a:p>
            <a:pPr algn="r">
              <a:lnSpc>
                <a:spcPct val="110000"/>
              </a:lnSpc>
              <a:spcBef>
                <a:spcPct val="50000"/>
              </a:spcBef>
            </a:pPr>
            <a:r>
              <a:rPr lang="en-US" altLang="zh-CN" sz="2000" dirty="0">
                <a:latin typeface="Times New Roman" panose="02020603050405020304" pitchFamily="18" charset="0"/>
                <a:ea typeface="华文隶书" pitchFamily="2" charset="-122"/>
              </a:rPr>
              <a:t>8k</a:t>
            </a:r>
            <a:endParaRPr lang="en-US" altLang="zh-CN" sz="2000" dirty="0">
              <a:latin typeface="Times New Roman" panose="02020603050405020304" pitchFamily="18" charset="0"/>
              <a:ea typeface="华文隶书" pitchFamily="2" charset="-122"/>
            </a:endParaRPr>
          </a:p>
        </p:txBody>
      </p:sp>
      <p:sp>
        <p:nvSpPr>
          <p:cNvPr id="172097" name="Text Box 65"/>
          <p:cNvSpPr txBox="1"/>
          <p:nvPr/>
        </p:nvSpPr>
        <p:spPr>
          <a:xfrm>
            <a:off x="5257800" y="3657600"/>
            <a:ext cx="762000" cy="1828800"/>
          </a:xfrm>
          <a:prstGeom prst="rect">
            <a:avLst/>
          </a:prstGeom>
          <a:noFill/>
          <a:ln w="9525">
            <a:noFill/>
          </a:ln>
        </p:spPr>
        <p:txBody>
          <a:bodyPr anchor="t" anchorCtr="0">
            <a:spAutoFit/>
          </a:bodyPr>
          <a:p>
            <a:pPr algn="r">
              <a:spcBef>
                <a:spcPct val="50000"/>
              </a:spcBef>
            </a:pPr>
            <a:r>
              <a:rPr lang="en-US" altLang="zh-CN" sz="2000" dirty="0">
                <a:latin typeface="Times New Roman" panose="02020603050405020304" pitchFamily="18" charset="0"/>
                <a:ea typeface="华文隶书" pitchFamily="2" charset="-122"/>
              </a:rPr>
              <a:t>0</a:t>
            </a:r>
            <a:endParaRPr lang="en-US" altLang="zh-CN" sz="2000" dirty="0">
              <a:latin typeface="Times New Roman" panose="02020603050405020304" pitchFamily="18" charset="0"/>
              <a:ea typeface="华文隶书" pitchFamily="2" charset="-122"/>
            </a:endParaRPr>
          </a:p>
          <a:p>
            <a:pPr algn="r">
              <a:spcBef>
                <a:spcPct val="50000"/>
              </a:spcBef>
            </a:pPr>
            <a:r>
              <a:rPr lang="en-US" altLang="zh-CN" sz="2000" dirty="0">
                <a:latin typeface="Times New Roman" panose="02020603050405020304" pitchFamily="18" charset="0"/>
                <a:ea typeface="华文隶书" pitchFamily="2" charset="-122"/>
              </a:rPr>
              <a:t>4k</a:t>
            </a:r>
            <a:endParaRPr lang="en-US" altLang="zh-CN" sz="2000" dirty="0">
              <a:latin typeface="Times New Roman" panose="02020603050405020304" pitchFamily="18" charset="0"/>
              <a:ea typeface="华文隶书" pitchFamily="2" charset="-122"/>
            </a:endParaRPr>
          </a:p>
          <a:p>
            <a:pPr algn="r">
              <a:lnSpc>
                <a:spcPct val="110000"/>
              </a:lnSpc>
              <a:spcBef>
                <a:spcPct val="50000"/>
              </a:spcBef>
            </a:pPr>
            <a:r>
              <a:rPr lang="en-US" altLang="zh-CN" sz="2000" dirty="0">
                <a:latin typeface="Times New Roman" panose="02020603050405020304" pitchFamily="18" charset="0"/>
                <a:ea typeface="华文隶书" pitchFamily="2" charset="-122"/>
              </a:rPr>
              <a:t>8k</a:t>
            </a:r>
            <a:endParaRPr lang="en-US" altLang="zh-CN" sz="2000" dirty="0">
              <a:latin typeface="Times New Roman" panose="02020603050405020304" pitchFamily="18" charset="0"/>
              <a:ea typeface="华文隶书" pitchFamily="2" charset="-122"/>
            </a:endParaRPr>
          </a:p>
          <a:p>
            <a:pPr algn="r">
              <a:lnSpc>
                <a:spcPct val="110000"/>
              </a:lnSpc>
              <a:spcBef>
                <a:spcPct val="50000"/>
              </a:spcBef>
            </a:pPr>
            <a:r>
              <a:rPr lang="en-US" altLang="zh-CN" sz="2000" dirty="0">
                <a:latin typeface="Times New Roman" panose="02020603050405020304" pitchFamily="18" charset="0"/>
                <a:ea typeface="华文隶书" pitchFamily="2" charset="-122"/>
              </a:rPr>
              <a:t>12k</a:t>
            </a:r>
            <a:endParaRPr lang="en-US" altLang="zh-CN" sz="2000" dirty="0">
              <a:latin typeface="Times New Roman" panose="02020603050405020304" pitchFamily="18" charset="0"/>
              <a:ea typeface="华文隶书" pitchFamily="2" charset="-122"/>
            </a:endParaRPr>
          </a:p>
        </p:txBody>
      </p:sp>
      <p:sp>
        <p:nvSpPr>
          <p:cNvPr id="172099" name="Text Box 67"/>
          <p:cNvSpPr txBox="1"/>
          <p:nvPr/>
        </p:nvSpPr>
        <p:spPr>
          <a:xfrm>
            <a:off x="762000" y="3733800"/>
            <a:ext cx="533400" cy="1552575"/>
          </a:xfrm>
          <a:prstGeom prst="rect">
            <a:avLst/>
          </a:prstGeom>
          <a:noFill/>
          <a:ln w="9525">
            <a:noFill/>
          </a:ln>
        </p:spPr>
        <p:txBody>
          <a:bodyPr anchor="t" anchorCtr="0">
            <a:spAutoFit/>
          </a:bodyPr>
          <a:p>
            <a:pPr algn="r">
              <a:spcBef>
                <a:spcPct val="50000"/>
              </a:spcBef>
            </a:pPr>
            <a:r>
              <a:rPr lang="zh-CN" altLang="en-US" b="1" dirty="0">
                <a:latin typeface="Times New Roman" panose="02020603050405020304" pitchFamily="18" charset="0"/>
                <a:ea typeface="黑体" panose="02010609060101010101" pitchFamily="49" charset="-122"/>
              </a:rPr>
              <a:t>用户程序</a:t>
            </a:r>
            <a:endParaRPr lang="zh-CN" altLang="en-US" b="1" dirty="0">
              <a:latin typeface="Times New Roman" panose="02020603050405020304" pitchFamily="18" charset="0"/>
              <a:ea typeface="黑体" panose="02010609060101010101" pitchFamily="49" charset="-122"/>
            </a:endParaRPr>
          </a:p>
        </p:txBody>
      </p:sp>
      <p:graphicFrame>
        <p:nvGraphicFramePr>
          <p:cNvPr id="172118" name="Group 86"/>
          <p:cNvGraphicFramePr>
            <a:graphicFrameLocks noGrp="1"/>
          </p:cNvGraphicFramePr>
          <p:nvPr/>
        </p:nvGraphicFramePr>
        <p:xfrm>
          <a:off x="1524000" y="6019800"/>
          <a:ext cx="6096000" cy="365125"/>
        </p:xfrm>
        <a:graphic>
          <a:graphicData uri="http://schemas.openxmlformats.org/drawingml/2006/table">
            <a:tbl>
              <a:tblPr/>
              <a:tblGrid>
                <a:gridCol w="2032000"/>
                <a:gridCol w="2032000"/>
                <a:gridCol w="2032000"/>
              </a:tblGrid>
              <a:tr h="36512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0" i="0" u="none" strike="noStrike" cap="none" normalizeH="0" baseline="0" smtClean="0">
                          <a:ln>
                            <a:noFill/>
                          </a:ln>
                          <a:solidFill>
                            <a:schemeClr val="hlink"/>
                          </a:solidFill>
                          <a:effectLst/>
                          <a:latin typeface="Tahoma" panose="020B0604030504040204" pitchFamily="34" charset="0"/>
                          <a:ea typeface="黑体" panose="02010609060101010101" pitchFamily="49" charset="-122"/>
                        </a:rPr>
                        <a:t>段号</a:t>
                      </a:r>
                      <a:endParaRPr kumimoji="1" lang="zh-CN" altLang="en-US" sz="1800" b="0" i="0" u="none" strike="noStrike" cap="none" normalizeH="0" baseline="0" smtClean="0">
                        <a:ln>
                          <a:noFill/>
                        </a:ln>
                        <a:solidFill>
                          <a:schemeClr val="hlink"/>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0" i="0" u="none" strike="noStrike" cap="none" normalizeH="0" baseline="0" smtClean="0">
                          <a:ln>
                            <a:noFill/>
                          </a:ln>
                          <a:solidFill>
                            <a:schemeClr val="hlink"/>
                          </a:solidFill>
                          <a:effectLst/>
                          <a:latin typeface="Tahoma" panose="020B0604030504040204" pitchFamily="34" charset="0"/>
                          <a:ea typeface="黑体" panose="02010609060101010101" pitchFamily="49" charset="-122"/>
                        </a:rPr>
                        <a:t>段内页号</a:t>
                      </a:r>
                      <a:endParaRPr kumimoji="1" lang="zh-CN" altLang="en-US" sz="1800" b="0" i="0" u="none" strike="noStrike" cap="none" normalizeH="0" baseline="0" smtClean="0">
                        <a:ln>
                          <a:noFill/>
                        </a:ln>
                        <a:solidFill>
                          <a:schemeClr val="hlink"/>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0" i="0" u="none" strike="noStrike" cap="none" normalizeH="0" baseline="0" smtClean="0">
                          <a:ln>
                            <a:noFill/>
                          </a:ln>
                          <a:solidFill>
                            <a:schemeClr val="hlink"/>
                          </a:solidFill>
                          <a:effectLst/>
                          <a:latin typeface="Tahoma" panose="020B0604030504040204" pitchFamily="34" charset="0"/>
                          <a:ea typeface="黑体" panose="02010609060101010101" pitchFamily="49" charset="-122"/>
                        </a:rPr>
                        <a:t>页内位移</a:t>
                      </a:r>
                      <a:endParaRPr kumimoji="1" lang="zh-CN" altLang="en-US" sz="1800" b="0" i="0" u="none" strike="noStrike" cap="none" normalizeH="0" baseline="0" smtClean="0">
                        <a:ln>
                          <a:noFill/>
                        </a:ln>
                        <a:solidFill>
                          <a:schemeClr val="hlink"/>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5">
                                            <p:txEl>
                                              <p:charRg st="0" end="98"/>
                                            </p:txEl>
                                          </p:spTgt>
                                        </p:tgtEl>
                                        <p:attrNameLst>
                                          <p:attrName>style.visibility</p:attrName>
                                        </p:attrNameLst>
                                      </p:cBhvr>
                                      <p:to>
                                        <p:strVal val="visible"/>
                                      </p:to>
                                    </p:set>
                                    <p:animEffect transition="in" filter="blinds(horizontal)">
                                      <p:cBhvr>
                                        <p:cTn id="7" dur="500"/>
                                        <p:tgtEl>
                                          <p:spTgt spid="172035">
                                            <p:txEl>
                                              <p:charRg st="0"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2099"/>
                                        </p:tgtEl>
                                        <p:attrNameLst>
                                          <p:attrName>style.visibility</p:attrName>
                                        </p:attrNameLst>
                                      </p:cBhvr>
                                      <p:to>
                                        <p:strVal val="visible"/>
                                      </p:to>
                                    </p:set>
                                    <p:anim calcmode="lin" valueType="num">
                                      <p:cBhvr additive="base">
                                        <p:cTn id="12" dur="500" fill="hold"/>
                                        <p:tgtEl>
                                          <p:spTgt spid="172099"/>
                                        </p:tgtEl>
                                        <p:attrNameLst>
                                          <p:attrName>ppt_x</p:attrName>
                                        </p:attrNameLst>
                                      </p:cBhvr>
                                      <p:tavLst>
                                        <p:tav tm="0">
                                          <p:val>
                                            <p:strVal val="#ppt_x"/>
                                          </p:val>
                                        </p:tav>
                                        <p:tav tm="100000">
                                          <p:val>
                                            <p:strVal val="#ppt_x"/>
                                          </p:val>
                                        </p:tav>
                                      </p:tavLst>
                                    </p:anim>
                                    <p:anim calcmode="lin" valueType="num">
                                      <p:cBhvr additive="base">
                                        <p:cTn id="13" dur="500" fill="hold"/>
                                        <p:tgtEl>
                                          <p:spTgt spid="1720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72098"/>
                                        </p:tgtEl>
                                        <p:attrNameLst>
                                          <p:attrName>style.visibility</p:attrName>
                                        </p:attrNameLst>
                                      </p:cBhvr>
                                      <p:to>
                                        <p:strVal val="visible"/>
                                      </p:to>
                                    </p:set>
                                    <p:anim calcmode="lin" valueType="num">
                                      <p:cBhvr additive="base">
                                        <p:cTn id="18" dur="500" fill="hold"/>
                                        <p:tgtEl>
                                          <p:spTgt spid="172098"/>
                                        </p:tgtEl>
                                        <p:attrNameLst>
                                          <p:attrName>ppt_x</p:attrName>
                                        </p:attrNameLst>
                                      </p:cBhvr>
                                      <p:tavLst>
                                        <p:tav tm="0">
                                          <p:val>
                                            <p:strVal val="#ppt_x"/>
                                          </p:val>
                                        </p:tav>
                                        <p:tav tm="100000">
                                          <p:val>
                                            <p:strVal val="#ppt_x"/>
                                          </p:val>
                                        </p:tav>
                                      </p:tavLst>
                                    </p:anim>
                                    <p:anim calcmode="lin" valueType="num">
                                      <p:cBhvr additive="base">
                                        <p:cTn id="19" dur="500" fill="hold"/>
                                        <p:tgtEl>
                                          <p:spTgt spid="17209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72050"/>
                                        </p:tgtEl>
                                        <p:attrNameLst>
                                          <p:attrName>style.visibility</p:attrName>
                                        </p:attrNameLst>
                                      </p:cBhvr>
                                      <p:to>
                                        <p:strVal val="visible"/>
                                      </p:to>
                                    </p:set>
                                    <p:anim calcmode="lin" valueType="num">
                                      <p:cBhvr additive="base">
                                        <p:cTn id="22" dur="500" fill="hold"/>
                                        <p:tgtEl>
                                          <p:spTgt spid="172050"/>
                                        </p:tgtEl>
                                        <p:attrNameLst>
                                          <p:attrName>ppt_x</p:attrName>
                                        </p:attrNameLst>
                                      </p:cBhvr>
                                      <p:tavLst>
                                        <p:tav tm="0">
                                          <p:val>
                                            <p:strVal val="#ppt_x"/>
                                          </p:val>
                                        </p:tav>
                                        <p:tav tm="100000">
                                          <p:val>
                                            <p:strVal val="#ppt_x"/>
                                          </p:val>
                                        </p:tav>
                                      </p:tavLst>
                                    </p:anim>
                                    <p:anim calcmode="lin" valueType="num">
                                      <p:cBhvr additive="base">
                                        <p:cTn id="23" dur="500" fill="hold"/>
                                        <p:tgtEl>
                                          <p:spTgt spid="172050"/>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72092"/>
                                        </p:tgtEl>
                                        <p:attrNameLst>
                                          <p:attrName>style.visibility</p:attrName>
                                        </p:attrNameLst>
                                      </p:cBhvr>
                                      <p:to>
                                        <p:strVal val="visible"/>
                                      </p:to>
                                    </p:set>
                                    <p:anim calcmode="lin" valueType="num">
                                      <p:cBhvr additive="base">
                                        <p:cTn id="26" dur="500" fill="hold"/>
                                        <p:tgtEl>
                                          <p:spTgt spid="172092"/>
                                        </p:tgtEl>
                                        <p:attrNameLst>
                                          <p:attrName>ppt_x</p:attrName>
                                        </p:attrNameLst>
                                      </p:cBhvr>
                                      <p:tavLst>
                                        <p:tav tm="0">
                                          <p:val>
                                            <p:strVal val="#ppt_x"/>
                                          </p:val>
                                        </p:tav>
                                        <p:tav tm="100000">
                                          <p:val>
                                            <p:strVal val="#ppt_x"/>
                                          </p:val>
                                        </p:tav>
                                      </p:tavLst>
                                    </p:anim>
                                    <p:anim calcmode="lin" valueType="num">
                                      <p:cBhvr additive="base">
                                        <p:cTn id="27" dur="500" fill="hold"/>
                                        <p:tgtEl>
                                          <p:spTgt spid="172092"/>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72096"/>
                                        </p:tgtEl>
                                        <p:attrNameLst>
                                          <p:attrName>style.visibility</p:attrName>
                                        </p:attrNameLst>
                                      </p:cBhvr>
                                      <p:to>
                                        <p:strVal val="visible"/>
                                      </p:to>
                                    </p:set>
                                    <p:anim calcmode="lin" valueType="num">
                                      <p:cBhvr additive="base">
                                        <p:cTn id="30" dur="500" fill="hold"/>
                                        <p:tgtEl>
                                          <p:spTgt spid="172096"/>
                                        </p:tgtEl>
                                        <p:attrNameLst>
                                          <p:attrName>ppt_x</p:attrName>
                                        </p:attrNameLst>
                                      </p:cBhvr>
                                      <p:tavLst>
                                        <p:tav tm="0">
                                          <p:val>
                                            <p:strVal val="#ppt_x"/>
                                          </p:val>
                                        </p:tav>
                                        <p:tav tm="100000">
                                          <p:val>
                                            <p:strVal val="#ppt_x"/>
                                          </p:val>
                                        </p:tav>
                                      </p:tavLst>
                                    </p:anim>
                                    <p:anim calcmode="lin" valueType="num">
                                      <p:cBhvr additive="base">
                                        <p:cTn id="31" dur="500" fill="hold"/>
                                        <p:tgtEl>
                                          <p:spTgt spid="17209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72094"/>
                                        </p:tgtEl>
                                        <p:attrNameLst>
                                          <p:attrName>style.visibility</p:attrName>
                                        </p:attrNameLst>
                                      </p:cBhvr>
                                      <p:to>
                                        <p:strVal val="visible"/>
                                      </p:to>
                                    </p:set>
                                    <p:anim calcmode="lin" valueType="num">
                                      <p:cBhvr additive="base">
                                        <p:cTn id="34" dur="500" fill="hold"/>
                                        <p:tgtEl>
                                          <p:spTgt spid="172094"/>
                                        </p:tgtEl>
                                        <p:attrNameLst>
                                          <p:attrName>ppt_x</p:attrName>
                                        </p:attrNameLst>
                                      </p:cBhvr>
                                      <p:tavLst>
                                        <p:tav tm="0">
                                          <p:val>
                                            <p:strVal val="#ppt_x"/>
                                          </p:val>
                                        </p:tav>
                                        <p:tav tm="100000">
                                          <p:val>
                                            <p:strVal val="#ppt_x"/>
                                          </p:val>
                                        </p:tav>
                                      </p:tavLst>
                                    </p:anim>
                                    <p:anim calcmode="lin" valueType="num">
                                      <p:cBhvr additive="base">
                                        <p:cTn id="35" dur="500" fill="hold"/>
                                        <p:tgtEl>
                                          <p:spTgt spid="172094"/>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72095"/>
                                        </p:tgtEl>
                                        <p:attrNameLst>
                                          <p:attrName>style.visibility</p:attrName>
                                        </p:attrNameLst>
                                      </p:cBhvr>
                                      <p:to>
                                        <p:strVal val="visible"/>
                                      </p:to>
                                    </p:set>
                                    <p:anim calcmode="lin" valueType="num">
                                      <p:cBhvr additive="base">
                                        <p:cTn id="38" dur="500" fill="hold"/>
                                        <p:tgtEl>
                                          <p:spTgt spid="172095"/>
                                        </p:tgtEl>
                                        <p:attrNameLst>
                                          <p:attrName>ppt_x</p:attrName>
                                        </p:attrNameLst>
                                      </p:cBhvr>
                                      <p:tavLst>
                                        <p:tav tm="0">
                                          <p:val>
                                            <p:strVal val="#ppt_x"/>
                                          </p:val>
                                        </p:tav>
                                        <p:tav tm="100000">
                                          <p:val>
                                            <p:strVal val="#ppt_x"/>
                                          </p:val>
                                        </p:tav>
                                      </p:tavLst>
                                    </p:anim>
                                    <p:anim calcmode="lin" valueType="num">
                                      <p:cBhvr additive="base">
                                        <p:cTn id="39" dur="500" fill="hold"/>
                                        <p:tgtEl>
                                          <p:spTgt spid="17209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72097"/>
                                        </p:tgtEl>
                                        <p:attrNameLst>
                                          <p:attrName>style.visibility</p:attrName>
                                        </p:attrNameLst>
                                      </p:cBhvr>
                                      <p:to>
                                        <p:strVal val="visible"/>
                                      </p:to>
                                    </p:set>
                                    <p:anim calcmode="lin" valueType="num">
                                      <p:cBhvr additive="base">
                                        <p:cTn id="42" dur="500" fill="hold"/>
                                        <p:tgtEl>
                                          <p:spTgt spid="172097"/>
                                        </p:tgtEl>
                                        <p:attrNameLst>
                                          <p:attrName>ppt_x</p:attrName>
                                        </p:attrNameLst>
                                      </p:cBhvr>
                                      <p:tavLst>
                                        <p:tav tm="0">
                                          <p:val>
                                            <p:strVal val="#ppt_x"/>
                                          </p:val>
                                        </p:tav>
                                        <p:tav tm="100000">
                                          <p:val>
                                            <p:strVal val="#ppt_x"/>
                                          </p:val>
                                        </p:tav>
                                      </p:tavLst>
                                    </p:anim>
                                    <p:anim calcmode="lin" valueType="num">
                                      <p:cBhvr additive="base">
                                        <p:cTn id="43" dur="500" fill="hold"/>
                                        <p:tgtEl>
                                          <p:spTgt spid="172097"/>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72086"/>
                                        </p:tgtEl>
                                        <p:attrNameLst>
                                          <p:attrName>style.visibility</p:attrName>
                                        </p:attrNameLst>
                                      </p:cBhvr>
                                      <p:to>
                                        <p:strVal val="visible"/>
                                      </p:to>
                                    </p:set>
                                    <p:anim calcmode="lin" valueType="num">
                                      <p:cBhvr additive="base">
                                        <p:cTn id="46" dur="500" fill="hold"/>
                                        <p:tgtEl>
                                          <p:spTgt spid="172086"/>
                                        </p:tgtEl>
                                        <p:attrNameLst>
                                          <p:attrName>ppt_x</p:attrName>
                                        </p:attrNameLst>
                                      </p:cBhvr>
                                      <p:tavLst>
                                        <p:tav tm="0">
                                          <p:val>
                                            <p:strVal val="#ppt_x"/>
                                          </p:val>
                                        </p:tav>
                                        <p:tav tm="100000">
                                          <p:val>
                                            <p:strVal val="#ppt_x"/>
                                          </p:val>
                                        </p:tav>
                                      </p:tavLst>
                                    </p:anim>
                                    <p:anim calcmode="lin" valueType="num">
                                      <p:cBhvr additive="base">
                                        <p:cTn id="47" dur="500" fill="hold"/>
                                        <p:tgtEl>
                                          <p:spTgt spid="172086"/>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72093"/>
                                        </p:tgtEl>
                                        <p:attrNameLst>
                                          <p:attrName>style.visibility</p:attrName>
                                        </p:attrNameLst>
                                      </p:cBhvr>
                                      <p:to>
                                        <p:strVal val="visible"/>
                                      </p:to>
                                    </p:set>
                                    <p:anim calcmode="lin" valueType="num">
                                      <p:cBhvr additive="base">
                                        <p:cTn id="50" dur="500" fill="hold"/>
                                        <p:tgtEl>
                                          <p:spTgt spid="172093"/>
                                        </p:tgtEl>
                                        <p:attrNameLst>
                                          <p:attrName>ppt_x</p:attrName>
                                        </p:attrNameLst>
                                      </p:cBhvr>
                                      <p:tavLst>
                                        <p:tav tm="0">
                                          <p:val>
                                            <p:strVal val="#ppt_x"/>
                                          </p:val>
                                        </p:tav>
                                        <p:tav tm="100000">
                                          <p:val>
                                            <p:strVal val="#ppt_x"/>
                                          </p:val>
                                        </p:tav>
                                      </p:tavLst>
                                    </p:anim>
                                    <p:anim calcmode="lin" valueType="num">
                                      <p:cBhvr additive="base">
                                        <p:cTn id="51" dur="500" fill="hold"/>
                                        <p:tgtEl>
                                          <p:spTgt spid="172093"/>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172091"/>
                                        </p:tgtEl>
                                        <p:attrNameLst>
                                          <p:attrName>style.visibility</p:attrName>
                                        </p:attrNameLst>
                                      </p:cBhvr>
                                      <p:to>
                                        <p:strVal val="visible"/>
                                      </p:to>
                                    </p:set>
                                    <p:anim calcmode="lin" valueType="num">
                                      <p:cBhvr additive="base">
                                        <p:cTn id="54" dur="500" fill="hold"/>
                                        <p:tgtEl>
                                          <p:spTgt spid="172091"/>
                                        </p:tgtEl>
                                        <p:attrNameLst>
                                          <p:attrName>ppt_x</p:attrName>
                                        </p:attrNameLst>
                                      </p:cBhvr>
                                      <p:tavLst>
                                        <p:tav tm="0">
                                          <p:val>
                                            <p:strVal val="#ppt_x"/>
                                          </p:val>
                                        </p:tav>
                                        <p:tav tm="100000">
                                          <p:val>
                                            <p:strVal val="#ppt_x"/>
                                          </p:val>
                                        </p:tav>
                                      </p:tavLst>
                                    </p:anim>
                                    <p:anim calcmode="lin" valueType="num">
                                      <p:cBhvr additive="base">
                                        <p:cTn id="55" dur="500" fill="hold"/>
                                        <p:tgtEl>
                                          <p:spTgt spid="172091"/>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5" presetClass="entr" presetSubtype="0" fill="hold" nodeType="clickEffect">
                                  <p:stCondLst>
                                    <p:cond delay="0"/>
                                  </p:stCondLst>
                                  <p:childTnLst>
                                    <p:set>
                                      <p:cBhvr>
                                        <p:cTn id="59" dur="1" fill="hold">
                                          <p:stCondLst>
                                            <p:cond delay="0"/>
                                          </p:stCondLst>
                                        </p:cTn>
                                        <p:tgtEl>
                                          <p:spTgt spid="172118"/>
                                        </p:tgtEl>
                                        <p:attrNameLst>
                                          <p:attrName>style.visibility</p:attrName>
                                        </p:attrNameLst>
                                      </p:cBhvr>
                                      <p:to>
                                        <p:strVal val="visible"/>
                                      </p:to>
                                    </p:set>
                                    <p:anim calcmode="lin" valueType="num">
                                      <p:cBhvr>
                                        <p:cTn id="60" dur="500" decel="50000" fill="hold">
                                          <p:stCondLst>
                                            <p:cond delay="0"/>
                                          </p:stCondLst>
                                        </p:cTn>
                                        <p:tgtEl>
                                          <p:spTgt spid="172118"/>
                                        </p:tgtEl>
                                        <p:attrNameLst>
                                          <p:attrName>style.rotation</p:attrName>
                                        </p:attrNameLst>
                                      </p:cBhvr>
                                      <p:tavLst>
                                        <p:tav tm="0">
                                          <p:val>
                                            <p:fltVal val="-90.000000"/>
                                          </p:val>
                                        </p:tav>
                                        <p:tav tm="100000">
                                          <p:val>
                                            <p:fltVal val="0.000000"/>
                                          </p:val>
                                        </p:tav>
                                      </p:tavLst>
                                    </p:anim>
                                    <p:anim calcmode="lin" valueType="num">
                                      <p:cBhvr>
                                        <p:cTn id="61" dur="500" decel="50000" fill="hold">
                                          <p:stCondLst>
                                            <p:cond delay="0"/>
                                          </p:stCondLst>
                                        </p:cTn>
                                        <p:tgtEl>
                                          <p:spTgt spid="172118"/>
                                        </p:tgtEl>
                                        <p:attrNameLst>
                                          <p:attrName>ppt_w</p:attrName>
                                        </p:attrNameLst>
                                      </p:cBhvr>
                                      <p:tavLst>
                                        <p:tav tm="0">
                                          <p:val>
                                            <p:strVal val="#ppt_w"/>
                                          </p:val>
                                        </p:tav>
                                        <p:tav tm="100000">
                                          <p:val>
                                            <p:strVal val="#ppt_w*.05"/>
                                          </p:val>
                                        </p:tav>
                                      </p:tavLst>
                                    </p:anim>
                                    <p:anim calcmode="lin" valueType="num">
                                      <p:cBhvr>
                                        <p:cTn id="62" dur="500" accel="50000" fill="hold">
                                          <p:stCondLst>
                                            <p:cond delay="500"/>
                                          </p:stCondLst>
                                        </p:cTn>
                                        <p:tgtEl>
                                          <p:spTgt spid="172118"/>
                                        </p:tgtEl>
                                        <p:attrNameLst>
                                          <p:attrName>ppt_w</p:attrName>
                                        </p:attrNameLst>
                                      </p:cBhvr>
                                      <p:tavLst>
                                        <p:tav tm="0">
                                          <p:val>
                                            <p:strVal val="#ppt_w*.05"/>
                                          </p:val>
                                        </p:tav>
                                        <p:tav tm="100000">
                                          <p:val>
                                            <p:strVal val="#ppt_w"/>
                                          </p:val>
                                        </p:tav>
                                      </p:tavLst>
                                    </p:anim>
                                    <p:anim calcmode="lin" valueType="num">
                                      <p:cBhvr>
                                        <p:cTn id="63" dur="1000" fill="hold"/>
                                        <p:tgtEl>
                                          <p:spTgt spid="172118"/>
                                        </p:tgtEl>
                                        <p:attrNameLst>
                                          <p:attrName>ppt_h</p:attrName>
                                        </p:attrNameLst>
                                      </p:cBhvr>
                                      <p:tavLst>
                                        <p:tav tm="0">
                                          <p:val>
                                            <p:strVal val="#ppt_h"/>
                                          </p:val>
                                        </p:tav>
                                        <p:tav tm="100000">
                                          <p:val>
                                            <p:strVal val="#ppt_h"/>
                                          </p:val>
                                        </p:tav>
                                      </p:tavLst>
                                    </p:anim>
                                    <p:anim calcmode="lin" valueType="num">
                                      <p:cBhvr>
                                        <p:cTn id="64" dur="500" decel="50000" fill="hold">
                                          <p:stCondLst>
                                            <p:cond delay="0"/>
                                          </p:stCondLst>
                                        </p:cTn>
                                        <p:tgtEl>
                                          <p:spTgt spid="172118"/>
                                        </p:tgtEl>
                                        <p:attrNameLst>
                                          <p:attrName>ppt_x</p:attrName>
                                        </p:attrNameLst>
                                      </p:cBhvr>
                                      <p:tavLst>
                                        <p:tav tm="0">
                                          <p:val>
                                            <p:strVal val="#ppt_x+.4"/>
                                          </p:val>
                                        </p:tav>
                                        <p:tav tm="100000">
                                          <p:val>
                                            <p:strVal val="#ppt_x"/>
                                          </p:val>
                                        </p:tav>
                                      </p:tavLst>
                                    </p:anim>
                                    <p:anim calcmode="lin" valueType="num">
                                      <p:cBhvr>
                                        <p:cTn id="65" dur="500" decel="50000" fill="hold">
                                          <p:stCondLst>
                                            <p:cond delay="0"/>
                                          </p:stCondLst>
                                        </p:cTn>
                                        <p:tgtEl>
                                          <p:spTgt spid="172118"/>
                                        </p:tgtEl>
                                        <p:attrNameLst>
                                          <p:attrName>ppt_y</p:attrName>
                                        </p:attrNameLst>
                                      </p:cBhvr>
                                      <p:tavLst>
                                        <p:tav tm="0">
                                          <p:val>
                                            <p:strVal val="#ppt_y-.2"/>
                                          </p:val>
                                        </p:tav>
                                        <p:tav tm="100000">
                                          <p:val>
                                            <p:strVal val="#ppt_y+.1"/>
                                          </p:val>
                                        </p:tav>
                                      </p:tavLst>
                                    </p:anim>
                                    <p:anim calcmode="lin" valueType="num">
                                      <p:cBhvr>
                                        <p:cTn id="66" dur="500" accel="50000" fill="hold">
                                          <p:stCondLst>
                                            <p:cond delay="500"/>
                                          </p:stCondLst>
                                        </p:cTn>
                                        <p:tgtEl>
                                          <p:spTgt spid="172118"/>
                                        </p:tgtEl>
                                        <p:attrNameLst>
                                          <p:attrName>ppt_y</p:attrName>
                                        </p:attrNameLst>
                                      </p:cBhvr>
                                      <p:tavLst>
                                        <p:tav tm="0">
                                          <p:val>
                                            <p:strVal val="#ppt_y+.1"/>
                                          </p:val>
                                        </p:tav>
                                        <p:tav tm="100000">
                                          <p:val>
                                            <p:strVal val="#ppt_y"/>
                                          </p:val>
                                        </p:tav>
                                      </p:tavLst>
                                    </p:anim>
                                    <p:animEffect transition="in" filter="fade">
                                      <p:cBhvr>
                                        <p:cTn id="67" dur="1000" decel="50000">
                                          <p:stCondLst>
                                            <p:cond delay="0"/>
                                          </p:stCondLst>
                                        </p:cTn>
                                        <p:tgtEl>
                                          <p:spTgt spid="17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98" grpId="0" animBg="1"/>
      <p:bldP spid="172035" grpId="0" build="p"/>
      <p:bldP spid="172092" grpId="0"/>
      <p:bldP spid="172093" grpId="0"/>
      <p:bldP spid="172094" grpId="0"/>
      <p:bldP spid="172095" grpId="0"/>
      <p:bldP spid="172096" grpId="0"/>
      <p:bldP spid="172097" grpId="0"/>
      <p:bldP spid="172099"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7569" name="Rectangle 2"/>
          <p:cNvSpPr>
            <a:spLocks noGrp="1"/>
          </p:cNvSpPr>
          <p:nvPr>
            <p:ph type="title"/>
          </p:nvPr>
        </p:nvSpPr>
        <p:spPr>
          <a:xfrm>
            <a:off x="1316038" y="287338"/>
            <a:ext cx="6784975" cy="693737"/>
          </a:xfrm>
          <a:ln/>
        </p:spPr>
        <p:txBody>
          <a:bodyPr wrap="square" lIns="91440" tIns="45720" rIns="91440" bIns="45720" anchor="b" anchorCtr="0"/>
          <a:p>
            <a:pPr eaLnBrk="1" hangingPunct="1"/>
            <a:r>
              <a:rPr lang="zh-CN" altLang="en-US" sz="3600" b="1" dirty="0">
                <a:ea typeface="黑体" panose="02010609060101010101" pitchFamily="49" charset="-122"/>
              </a:rPr>
              <a:t>利用段表和页表实现地址映射</a:t>
            </a:r>
            <a:endParaRPr lang="zh-CN" altLang="en-US" sz="3600" b="1" dirty="0">
              <a:ea typeface="黑体" panose="02010609060101010101" pitchFamily="49" charset="-122"/>
            </a:endParaRPr>
          </a:p>
        </p:txBody>
      </p:sp>
      <p:graphicFrame>
        <p:nvGraphicFramePr>
          <p:cNvPr id="482580" name="Group 276"/>
          <p:cNvGraphicFramePr>
            <a:graphicFrameLocks noGrp="1"/>
          </p:cNvGraphicFramePr>
          <p:nvPr/>
        </p:nvGraphicFramePr>
        <p:xfrm>
          <a:off x="1371600" y="1828800"/>
          <a:ext cx="1905000" cy="609600"/>
        </p:xfrm>
        <a:graphic>
          <a:graphicData uri="http://schemas.openxmlformats.org/drawingml/2006/table">
            <a:tbl>
              <a:tblPr/>
              <a:tblGrid>
                <a:gridCol w="952500"/>
                <a:gridCol w="952500"/>
              </a:tblGrid>
              <a:tr h="139700">
                <a:tc gridSpan="2">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段表寄存器</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1397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段表始址</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段表大小</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2425" name="Group 121"/>
          <p:cNvGraphicFramePr>
            <a:graphicFrameLocks noGrp="1"/>
          </p:cNvGraphicFramePr>
          <p:nvPr/>
        </p:nvGraphicFramePr>
        <p:xfrm>
          <a:off x="990600" y="2895600"/>
          <a:ext cx="3048000" cy="2133600"/>
        </p:xfrm>
        <a:graphic>
          <a:graphicData uri="http://schemas.openxmlformats.org/drawingml/2006/table">
            <a:tbl>
              <a:tblPr/>
              <a:tblGrid>
                <a:gridCol w="609600"/>
                <a:gridCol w="609600"/>
                <a:gridCol w="914400"/>
                <a:gridCol w="914400"/>
              </a:tblGrid>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段号</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页表大小</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页表始址</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97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2471" name="Group 167"/>
          <p:cNvGraphicFramePr>
            <a:graphicFrameLocks noGrp="1"/>
          </p:cNvGraphicFramePr>
          <p:nvPr/>
        </p:nvGraphicFramePr>
        <p:xfrm>
          <a:off x="4191000" y="1752600"/>
          <a:ext cx="2133600" cy="1828800"/>
        </p:xfrm>
        <a:graphic>
          <a:graphicData uri="http://schemas.openxmlformats.org/drawingml/2006/table">
            <a:tbl>
              <a:tblPr/>
              <a:tblGrid>
                <a:gridCol w="609600"/>
                <a:gridCol w="609600"/>
                <a:gridCol w="914400"/>
              </a:tblGrid>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页号</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状态</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存储块</a:t>
                      </a: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2472" name="Group 168"/>
          <p:cNvGraphicFramePr>
            <a:graphicFrameLocks noGrp="1"/>
          </p:cNvGraphicFramePr>
          <p:nvPr/>
        </p:nvGraphicFramePr>
        <p:xfrm>
          <a:off x="4267200" y="3962400"/>
          <a:ext cx="2133600" cy="1828800"/>
        </p:xfrm>
        <a:graphic>
          <a:graphicData uri="http://schemas.openxmlformats.org/drawingml/2006/table">
            <a:tbl>
              <a:tblPr/>
              <a:tblGrid>
                <a:gridCol w="609600"/>
                <a:gridCol w="609600"/>
                <a:gridCol w="914400"/>
              </a:tblGrid>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2555" name="Group 251"/>
          <p:cNvGraphicFramePr>
            <a:graphicFrameLocks noGrp="1"/>
          </p:cNvGraphicFramePr>
          <p:nvPr/>
        </p:nvGraphicFramePr>
        <p:xfrm>
          <a:off x="7162800" y="1905000"/>
          <a:ext cx="990600" cy="3962400"/>
        </p:xfrm>
        <a:graphic>
          <a:graphicData uri="http://schemas.openxmlformats.org/drawingml/2006/table">
            <a:tbl>
              <a:tblPr/>
              <a:tblGrid>
                <a:gridCol w="990600"/>
              </a:tblGrid>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操作系统</a:t>
                      </a:r>
                      <a:endParaRPr kumimoji="1" lang="zh-CN" altLang="en-US"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37714" name="Line 252"/>
          <p:cNvSpPr/>
          <p:nvPr/>
        </p:nvSpPr>
        <p:spPr>
          <a:xfrm flipV="1">
            <a:off x="3733800" y="1752600"/>
            <a:ext cx="457200" cy="16002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15" name="Line 253"/>
          <p:cNvSpPr/>
          <p:nvPr/>
        </p:nvSpPr>
        <p:spPr>
          <a:xfrm>
            <a:off x="3581400" y="3657600"/>
            <a:ext cx="1066800" cy="3048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16" name="Line 254"/>
          <p:cNvSpPr/>
          <p:nvPr/>
        </p:nvSpPr>
        <p:spPr>
          <a:xfrm>
            <a:off x="6096000" y="2209800"/>
            <a:ext cx="1066800" cy="1524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17" name="Line 255"/>
          <p:cNvSpPr/>
          <p:nvPr/>
        </p:nvSpPr>
        <p:spPr>
          <a:xfrm>
            <a:off x="6172200" y="2438400"/>
            <a:ext cx="990600" cy="10668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18" name="Line 256"/>
          <p:cNvSpPr/>
          <p:nvPr/>
        </p:nvSpPr>
        <p:spPr>
          <a:xfrm>
            <a:off x="6096000" y="2819400"/>
            <a:ext cx="990600" cy="1524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19" name="Line 257"/>
          <p:cNvSpPr/>
          <p:nvPr/>
        </p:nvSpPr>
        <p:spPr>
          <a:xfrm flipV="1">
            <a:off x="6172200" y="3886200"/>
            <a:ext cx="990600" cy="17526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0" name="Line 258"/>
          <p:cNvSpPr/>
          <p:nvPr/>
        </p:nvSpPr>
        <p:spPr>
          <a:xfrm>
            <a:off x="6172200" y="3124200"/>
            <a:ext cx="990600" cy="11430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1" name="Line 259"/>
          <p:cNvSpPr/>
          <p:nvPr/>
        </p:nvSpPr>
        <p:spPr>
          <a:xfrm flipV="1">
            <a:off x="6172200" y="2667000"/>
            <a:ext cx="990600" cy="7620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2" name="Line 260"/>
          <p:cNvSpPr/>
          <p:nvPr/>
        </p:nvSpPr>
        <p:spPr>
          <a:xfrm>
            <a:off x="6248400" y="4114800"/>
            <a:ext cx="914400" cy="3810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3" name="Line 261"/>
          <p:cNvSpPr/>
          <p:nvPr/>
        </p:nvSpPr>
        <p:spPr>
          <a:xfrm>
            <a:off x="6096000" y="4495800"/>
            <a:ext cx="1066800" cy="2286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4" name="Line 262"/>
          <p:cNvSpPr/>
          <p:nvPr/>
        </p:nvSpPr>
        <p:spPr>
          <a:xfrm>
            <a:off x="6172200" y="4800600"/>
            <a:ext cx="990600" cy="9906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5" name="Line 263"/>
          <p:cNvSpPr/>
          <p:nvPr/>
        </p:nvSpPr>
        <p:spPr>
          <a:xfrm>
            <a:off x="6172200" y="5105400"/>
            <a:ext cx="9906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6" name="Line 264"/>
          <p:cNvSpPr/>
          <p:nvPr/>
        </p:nvSpPr>
        <p:spPr>
          <a:xfrm>
            <a:off x="6172200" y="5334000"/>
            <a:ext cx="9906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7" name="Line 266"/>
          <p:cNvSpPr/>
          <p:nvPr/>
        </p:nvSpPr>
        <p:spPr>
          <a:xfrm flipH="1">
            <a:off x="990600" y="2362200"/>
            <a:ext cx="685800" cy="5334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7728" name="Text Box 277"/>
          <p:cNvSpPr txBox="1"/>
          <p:nvPr/>
        </p:nvSpPr>
        <p:spPr>
          <a:xfrm>
            <a:off x="2195513" y="5157788"/>
            <a:ext cx="1200150" cy="366712"/>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段表</a:t>
            </a:r>
            <a:endParaRPr lang="zh-CN" altLang="en-US" sz="1800" b="1" dirty="0">
              <a:latin typeface="黑体" panose="02010609060101010101" pitchFamily="49" charset="-122"/>
              <a:ea typeface="黑体" panose="02010609060101010101" pitchFamily="49" charset="-122"/>
            </a:endParaRPr>
          </a:p>
        </p:txBody>
      </p:sp>
      <p:sp>
        <p:nvSpPr>
          <p:cNvPr id="237729" name="Text Box 278"/>
          <p:cNvSpPr txBox="1"/>
          <p:nvPr/>
        </p:nvSpPr>
        <p:spPr>
          <a:xfrm>
            <a:off x="4953000" y="6096000"/>
            <a:ext cx="914400" cy="366713"/>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页表</a:t>
            </a:r>
            <a:endParaRPr lang="zh-CN" altLang="en-US" sz="1800" b="1" dirty="0">
              <a:latin typeface="黑体" panose="02010609060101010101" pitchFamily="49" charset="-122"/>
              <a:ea typeface="黑体" panose="02010609060101010101" pitchFamily="49" charset="-122"/>
            </a:endParaRPr>
          </a:p>
        </p:txBody>
      </p:sp>
      <p:sp>
        <p:nvSpPr>
          <p:cNvPr id="237730" name="Text Box 279"/>
          <p:cNvSpPr txBox="1"/>
          <p:nvPr/>
        </p:nvSpPr>
        <p:spPr>
          <a:xfrm>
            <a:off x="7162800" y="6096000"/>
            <a:ext cx="914400" cy="366713"/>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黑体" panose="02010609060101010101" pitchFamily="49" charset="-122"/>
              </a:rPr>
              <a:t>内存</a:t>
            </a:r>
            <a:endParaRPr lang="zh-CN" altLang="en-US" sz="1800" b="1" dirty="0">
              <a:latin typeface="Tahoma" panose="020B0604030504040204" pitchFamily="34" charset="0"/>
              <a:ea typeface="黑体" panose="02010609060101010101"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7" name="Rectangle 1026"/>
          <p:cNvSpPr>
            <a:spLocks noGrp="1"/>
          </p:cNvSpPr>
          <p:nvPr>
            <p:ph type="title"/>
          </p:nvPr>
        </p:nvSpPr>
        <p:spPr>
          <a:xfrm>
            <a:off x="1243013" y="260350"/>
            <a:ext cx="6784975" cy="693738"/>
          </a:xfrm>
          <a:ln/>
        </p:spPr>
        <p:txBody>
          <a:bodyPr wrap="square" lIns="91440" tIns="45720" rIns="91440" bIns="45720" anchor="b" anchorCtr="0"/>
          <a:p>
            <a:pPr eaLnBrk="1" hangingPunct="1"/>
            <a:r>
              <a:rPr lang="zh-CN" altLang="en-US" sz="3600" b="1" dirty="0">
                <a:ea typeface="黑体" panose="02010609060101010101" pitchFamily="49" charset="-122"/>
              </a:rPr>
              <a:t>段页式系统中的地址变换机构</a:t>
            </a:r>
            <a:endParaRPr lang="zh-CN" altLang="en-US" sz="3600" b="1" dirty="0">
              <a:ea typeface="黑体" panose="02010609060101010101" pitchFamily="49" charset="-122"/>
            </a:endParaRPr>
          </a:p>
        </p:txBody>
      </p:sp>
      <p:graphicFrame>
        <p:nvGraphicFramePr>
          <p:cNvPr id="483625" name="Group 1321"/>
          <p:cNvGraphicFramePr>
            <a:graphicFrameLocks noGrp="1"/>
          </p:cNvGraphicFramePr>
          <p:nvPr/>
        </p:nvGraphicFramePr>
        <p:xfrm>
          <a:off x="1371600" y="1752600"/>
          <a:ext cx="1905000" cy="669925"/>
        </p:xfrm>
        <a:graphic>
          <a:graphicData uri="http://schemas.openxmlformats.org/drawingml/2006/table">
            <a:tbl>
              <a:tblPr/>
              <a:tblGrid>
                <a:gridCol w="952500"/>
                <a:gridCol w="952500"/>
              </a:tblGrid>
              <a:tr h="139700">
                <a:tc gridSpan="2">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段表寄存器</a:t>
                      </a:r>
                      <a:endPar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1397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段表始址</a:t>
                      </a:r>
                      <a:endParaRPr kumimoji="1" lang="zh-CN" altLang="en-US" sz="14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段表大小</a:t>
                      </a:r>
                      <a:endParaRPr kumimoji="1" lang="zh-CN" altLang="en-US" sz="14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3599" name="Group 1295"/>
          <p:cNvGraphicFramePr>
            <a:graphicFrameLocks noGrp="1"/>
          </p:cNvGraphicFramePr>
          <p:nvPr/>
        </p:nvGraphicFramePr>
        <p:xfrm>
          <a:off x="2209800" y="3048000"/>
          <a:ext cx="1676400" cy="2133600"/>
        </p:xfrm>
        <a:graphic>
          <a:graphicData uri="http://schemas.openxmlformats.org/drawingml/2006/table">
            <a:tbl>
              <a:tblPr/>
              <a:tblGrid>
                <a:gridCol w="381000"/>
                <a:gridCol w="381000"/>
                <a:gridCol w="457200"/>
                <a:gridCol w="457200"/>
              </a:tblGrid>
              <a:tr h="276225">
                <a:tc gridSpan="4">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  表</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cap="flat">
                      <a:noFill/>
                    </a:lnR>
                    <a:lnT cap="flat">
                      <a:noFill/>
                    </a:lnT>
                    <a:lnB>
                      <a:noFill/>
                    </a:lnB>
                    <a:lnTlToBr>
                      <a:noFill/>
                    </a:lnTlToBr>
                    <a:lnBlToTr>
                      <a:noFill/>
                    </a:lnBlToTr>
                    <a:noFill/>
                  </a:tcPr>
                </a:tc>
                <a:tc hMerge="1">
                  <a:tcPr/>
                </a:tc>
                <a:tc hMerge="1">
                  <a:tcPr/>
                </a:tc>
                <a:tc hMerge="1">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3">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3">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3">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gridSpan="3">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r h="1397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gridSpan="3">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hMerge="1">
                  <a:tcPr/>
                </a:tc>
                <a:tc hMerge="1">
                  <a:tcPr/>
                </a:tc>
              </a:tr>
            </a:tbl>
          </a:graphicData>
        </a:graphic>
      </p:graphicFrame>
      <p:graphicFrame>
        <p:nvGraphicFramePr>
          <p:cNvPr id="483604" name="Group 1300"/>
          <p:cNvGraphicFramePr>
            <a:graphicFrameLocks noGrp="1"/>
          </p:cNvGraphicFramePr>
          <p:nvPr/>
        </p:nvGraphicFramePr>
        <p:xfrm>
          <a:off x="5029200" y="2133600"/>
          <a:ext cx="2590800" cy="304800"/>
        </p:xfrm>
        <a:graphic>
          <a:graphicData uri="http://schemas.openxmlformats.org/drawingml/2006/table">
            <a:tbl>
              <a:tblPr/>
              <a:tblGrid>
                <a:gridCol w="739775"/>
                <a:gridCol w="741363"/>
                <a:gridCol w="1109662"/>
              </a:tblGrid>
              <a:tr h="3048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段号</a:t>
                      </a: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页号</a:t>
                      </a: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页内地址</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39677" name="Text Box 1186"/>
          <p:cNvSpPr txBox="1"/>
          <p:nvPr/>
        </p:nvSpPr>
        <p:spPr>
          <a:xfrm>
            <a:off x="3779838" y="1628775"/>
            <a:ext cx="914400" cy="336550"/>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黑体" panose="02010609060101010101" pitchFamily="49" charset="-122"/>
              </a:rPr>
              <a:t>段超长</a:t>
            </a:r>
            <a:endParaRPr lang="zh-CN" altLang="en-US" sz="1600" b="1" dirty="0">
              <a:latin typeface="Tahoma" panose="020B0604030504040204" pitchFamily="34" charset="0"/>
              <a:ea typeface="黑体" panose="02010609060101010101" pitchFamily="49" charset="-122"/>
            </a:endParaRPr>
          </a:p>
        </p:txBody>
      </p:sp>
      <p:graphicFrame>
        <p:nvGraphicFramePr>
          <p:cNvPr id="483626" name="Group 1322"/>
          <p:cNvGraphicFramePr>
            <a:graphicFrameLocks noGrp="1"/>
          </p:cNvGraphicFramePr>
          <p:nvPr/>
        </p:nvGraphicFramePr>
        <p:xfrm>
          <a:off x="6934200" y="3962400"/>
          <a:ext cx="1905000" cy="669925"/>
        </p:xfrm>
        <a:graphic>
          <a:graphicData uri="http://schemas.openxmlformats.org/drawingml/2006/table">
            <a:tbl>
              <a:tblPr/>
              <a:tblGrid>
                <a:gridCol w="952500"/>
                <a:gridCol w="952500"/>
              </a:tblGrid>
              <a:tr h="139700">
                <a:tc gridSpan="2">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物理地址</a:t>
                      </a:r>
                      <a:endPar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cPr/>
                </a:tc>
              </a:tr>
              <a:tr h="1397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块号</a:t>
                      </a: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块内地址</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483592" name="Group 1288"/>
          <p:cNvGraphicFramePr>
            <a:graphicFrameLocks noGrp="1"/>
          </p:cNvGraphicFramePr>
          <p:nvPr/>
        </p:nvGraphicFramePr>
        <p:xfrm>
          <a:off x="4800600" y="3048000"/>
          <a:ext cx="1676400" cy="2133600"/>
        </p:xfrm>
        <a:graphic>
          <a:graphicData uri="http://schemas.openxmlformats.org/drawingml/2006/table">
            <a:tbl>
              <a:tblPr/>
              <a:tblGrid>
                <a:gridCol w="381000"/>
                <a:gridCol w="1295400"/>
              </a:tblGrid>
              <a:tr h="200025">
                <a:tc gridSpan="2">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页  表</a:t>
                      </a:r>
                      <a:endParaRPr kumimoji="1" lang="zh-CN" altLang="en-US"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cap="flat">
                      <a:noFill/>
                    </a:lnR>
                    <a:lnT cap="flat">
                      <a:noFill/>
                    </a:lnT>
                    <a:lnB>
                      <a:noFill/>
                    </a:lnB>
                    <a:lnTlToBr>
                      <a:noFill/>
                    </a:lnTlToBr>
                    <a:lnBlToTr>
                      <a:noFill/>
                    </a:lnBlToTr>
                    <a:noFill/>
                  </a:tcPr>
                </a:tc>
                <a:tc hMerge="1">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6225">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1" lang="en-US"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397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39723" name="Text Box 1296"/>
          <p:cNvSpPr txBox="1"/>
          <p:nvPr/>
        </p:nvSpPr>
        <p:spPr>
          <a:xfrm>
            <a:off x="1619250" y="5334000"/>
            <a:ext cx="2419350" cy="366713"/>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页表长度   页表始址</a:t>
            </a:r>
            <a:endParaRPr lang="zh-CN" altLang="en-US" sz="1800" b="1" dirty="0">
              <a:latin typeface="黑体" panose="02010609060101010101" pitchFamily="49" charset="-122"/>
              <a:ea typeface="黑体" panose="02010609060101010101" pitchFamily="49" charset="-122"/>
            </a:endParaRPr>
          </a:p>
        </p:txBody>
      </p:sp>
      <p:sp>
        <p:nvSpPr>
          <p:cNvPr id="239724" name="Line 1297"/>
          <p:cNvSpPr/>
          <p:nvPr/>
        </p:nvSpPr>
        <p:spPr>
          <a:xfrm flipH="1">
            <a:off x="2514600" y="4419600"/>
            <a:ext cx="685800" cy="9144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25" name="Line 1298"/>
          <p:cNvSpPr/>
          <p:nvPr/>
        </p:nvSpPr>
        <p:spPr>
          <a:xfrm flipH="1">
            <a:off x="3429000" y="4495800"/>
            <a:ext cx="228600" cy="9144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26" name="Oval 1299"/>
          <p:cNvSpPr/>
          <p:nvPr/>
        </p:nvSpPr>
        <p:spPr>
          <a:xfrm>
            <a:off x="3886200" y="2209800"/>
            <a:ext cx="4572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1400" dirty="0">
                <a:latin typeface="Tahoma" panose="020B0604030504040204" pitchFamily="34" charset="0"/>
                <a:ea typeface="宋体" panose="02010600030101010101" pitchFamily="2" charset="-122"/>
              </a:rPr>
              <a:t>≥</a:t>
            </a:r>
            <a:endParaRPr lang="en-US" altLang="zh-CN" sz="1400" dirty="0">
              <a:latin typeface="Tahoma" panose="020B0604030504040204" pitchFamily="34" charset="0"/>
              <a:ea typeface="Tahoma" panose="020B0604030504040204" pitchFamily="34" charset="0"/>
            </a:endParaRPr>
          </a:p>
        </p:txBody>
      </p:sp>
      <p:sp>
        <p:nvSpPr>
          <p:cNvPr id="239727" name="Oval 1301"/>
          <p:cNvSpPr/>
          <p:nvPr/>
        </p:nvSpPr>
        <p:spPr>
          <a:xfrm>
            <a:off x="1600200" y="2590800"/>
            <a:ext cx="457200" cy="2286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1400" dirty="0">
                <a:latin typeface="Tahoma" panose="020B0604030504040204" pitchFamily="34"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239728" name="Line 1302"/>
          <p:cNvSpPr/>
          <p:nvPr/>
        </p:nvSpPr>
        <p:spPr>
          <a:xfrm>
            <a:off x="1828800" y="2438400"/>
            <a:ext cx="0" cy="1524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29" name="Line 1303"/>
          <p:cNvSpPr/>
          <p:nvPr/>
        </p:nvSpPr>
        <p:spPr>
          <a:xfrm>
            <a:off x="1828800" y="2819400"/>
            <a:ext cx="0" cy="16002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0" name="Line 1304"/>
          <p:cNvSpPr/>
          <p:nvPr/>
        </p:nvSpPr>
        <p:spPr>
          <a:xfrm>
            <a:off x="1828800" y="4419600"/>
            <a:ext cx="7620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1" name="Line 1305"/>
          <p:cNvSpPr/>
          <p:nvPr/>
        </p:nvSpPr>
        <p:spPr>
          <a:xfrm>
            <a:off x="5486400" y="2438400"/>
            <a:ext cx="0" cy="2286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2" name="Line 1306"/>
          <p:cNvSpPr/>
          <p:nvPr/>
        </p:nvSpPr>
        <p:spPr>
          <a:xfrm flipH="1">
            <a:off x="2057400" y="2667000"/>
            <a:ext cx="34290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3" name="Line 1307"/>
          <p:cNvSpPr/>
          <p:nvPr/>
        </p:nvSpPr>
        <p:spPr>
          <a:xfrm flipV="1">
            <a:off x="4114800" y="2438400"/>
            <a:ext cx="0" cy="2286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4" name="Line 1308"/>
          <p:cNvSpPr/>
          <p:nvPr/>
        </p:nvSpPr>
        <p:spPr>
          <a:xfrm>
            <a:off x="3276600" y="2286000"/>
            <a:ext cx="6096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5" name="Line 1309"/>
          <p:cNvSpPr/>
          <p:nvPr/>
        </p:nvSpPr>
        <p:spPr>
          <a:xfrm flipV="1">
            <a:off x="4114800" y="1981200"/>
            <a:ext cx="0" cy="2286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6" name="Line 1310"/>
          <p:cNvSpPr/>
          <p:nvPr/>
        </p:nvSpPr>
        <p:spPr>
          <a:xfrm>
            <a:off x="6096000" y="2438400"/>
            <a:ext cx="0" cy="5334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7" name="Oval 1311"/>
          <p:cNvSpPr/>
          <p:nvPr/>
        </p:nvSpPr>
        <p:spPr>
          <a:xfrm>
            <a:off x="4191000" y="4267200"/>
            <a:ext cx="457200" cy="3048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1400" dirty="0">
                <a:latin typeface="Tahoma" panose="020B0604030504040204" pitchFamily="34" charset="0"/>
                <a:ea typeface="宋体" panose="02010600030101010101" pitchFamily="2" charset="-122"/>
              </a:rPr>
              <a:t>+</a:t>
            </a:r>
            <a:endParaRPr lang="en-US" altLang="zh-CN" sz="1400" dirty="0">
              <a:latin typeface="Tahoma" panose="020B0604030504040204" pitchFamily="34" charset="0"/>
              <a:ea typeface="宋体" panose="02010600030101010101" pitchFamily="2" charset="-122"/>
            </a:endParaRPr>
          </a:p>
        </p:txBody>
      </p:sp>
      <p:sp>
        <p:nvSpPr>
          <p:cNvPr id="239738" name="Line 1312"/>
          <p:cNvSpPr/>
          <p:nvPr/>
        </p:nvSpPr>
        <p:spPr>
          <a:xfrm>
            <a:off x="4419600" y="2971800"/>
            <a:ext cx="16764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39" name="Line 1313"/>
          <p:cNvSpPr/>
          <p:nvPr/>
        </p:nvSpPr>
        <p:spPr>
          <a:xfrm>
            <a:off x="4419600" y="2971800"/>
            <a:ext cx="0" cy="12954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0" name="Line 1314"/>
          <p:cNvSpPr/>
          <p:nvPr/>
        </p:nvSpPr>
        <p:spPr>
          <a:xfrm>
            <a:off x="3886200" y="4419600"/>
            <a:ext cx="3048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1" name="Line 1315"/>
          <p:cNvSpPr/>
          <p:nvPr/>
        </p:nvSpPr>
        <p:spPr>
          <a:xfrm>
            <a:off x="4648200" y="4419600"/>
            <a:ext cx="5334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2" name="Line 1316"/>
          <p:cNvSpPr/>
          <p:nvPr/>
        </p:nvSpPr>
        <p:spPr>
          <a:xfrm>
            <a:off x="6248400" y="4419600"/>
            <a:ext cx="6096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3" name="Line 1317"/>
          <p:cNvSpPr/>
          <p:nvPr/>
        </p:nvSpPr>
        <p:spPr>
          <a:xfrm>
            <a:off x="7162800" y="2438400"/>
            <a:ext cx="0" cy="3048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4" name="Line 1318"/>
          <p:cNvSpPr/>
          <p:nvPr/>
        </p:nvSpPr>
        <p:spPr>
          <a:xfrm>
            <a:off x="7162800" y="2743200"/>
            <a:ext cx="11430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5" name="Line 1319"/>
          <p:cNvSpPr/>
          <p:nvPr/>
        </p:nvSpPr>
        <p:spPr>
          <a:xfrm>
            <a:off x="8305800" y="2743200"/>
            <a:ext cx="0" cy="15240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39746" name="Text Box 1320"/>
          <p:cNvSpPr txBox="1"/>
          <p:nvPr/>
        </p:nvSpPr>
        <p:spPr>
          <a:xfrm>
            <a:off x="5559425" y="1693863"/>
            <a:ext cx="1104900" cy="366712"/>
          </a:xfrm>
          <a:prstGeom prst="rect">
            <a:avLst/>
          </a:prstGeom>
          <a:noFill/>
          <a:ln w="9525">
            <a:noFill/>
          </a:ln>
        </p:spPr>
        <p:txBody>
          <a:bodyPr wrap="none" anchor="t" anchorCtr="0">
            <a:spAutoFit/>
          </a:bodyPr>
          <a:p>
            <a:r>
              <a:rPr lang="zh-CN" altLang="en-US" sz="1800" b="1" dirty="0">
                <a:latin typeface="Tahoma" panose="020B0604030504040204" pitchFamily="34" charset="0"/>
                <a:ea typeface="黑体" panose="02010609060101010101" pitchFamily="49" charset="-122"/>
              </a:rPr>
              <a:t>逻辑地址</a:t>
            </a:r>
            <a:endParaRPr lang="zh-CN" altLang="en-US" sz="1800" b="1" dirty="0">
              <a:latin typeface="Tahoma" panose="020B0604030504040204" pitchFamily="34" charset="0"/>
              <a:ea typeface="黑体" panose="02010609060101010101" pitchFamily="49"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1665" name="Rectangle 2"/>
          <p:cNvSpPr>
            <a:spLocks noGrp="1"/>
          </p:cNvSpPr>
          <p:nvPr>
            <p:ph type="title"/>
          </p:nvPr>
        </p:nvSpPr>
        <p:spPr>
          <a:xfrm>
            <a:off x="1600200" y="260350"/>
            <a:ext cx="6284913" cy="762000"/>
          </a:xfrm>
          <a:ln/>
        </p:spPr>
        <p:txBody>
          <a:bodyPr wrap="square" lIns="91440" tIns="45720" rIns="91440" bIns="45720" anchor="b" anchorCtr="0"/>
          <a:p>
            <a:pPr eaLnBrk="1" hangingPunct="1"/>
            <a:r>
              <a:rPr lang="zh-CN" altLang="en-US" sz="3600" b="1" dirty="0">
                <a:ea typeface="黑体" panose="02010609060101010101" pitchFamily="49" charset="-122"/>
              </a:rPr>
              <a:t>段页式系统中的地址变换</a:t>
            </a:r>
            <a:endParaRPr lang="zh-CN" altLang="en-US" sz="3600" b="1" dirty="0">
              <a:ea typeface="黑体" panose="02010609060101010101" pitchFamily="49" charset="-122"/>
            </a:endParaRPr>
          </a:p>
        </p:txBody>
      </p:sp>
      <p:sp>
        <p:nvSpPr>
          <p:cNvPr id="259075" name="Rectangle 3"/>
          <p:cNvSpPr>
            <a:spLocks noGrp="1"/>
          </p:cNvSpPr>
          <p:nvPr>
            <p:ph idx="1"/>
          </p:nvPr>
        </p:nvSpPr>
        <p:spPr>
          <a:xfrm>
            <a:off x="762000" y="1268413"/>
            <a:ext cx="7772400" cy="5111750"/>
          </a:xfrm>
          <a:ln/>
        </p:spPr>
        <p:txBody>
          <a:bodyPr wrap="square" lIns="91440" tIns="45720" rIns="91440" bIns="45720" anchor="t" anchorCtr="0"/>
          <a:p>
            <a:pPr eaLnBrk="1" hangingPunct="1">
              <a:lnSpc>
                <a:spcPct val="130000"/>
              </a:lnSpc>
            </a:pPr>
            <a:r>
              <a:rPr lang="zh-CN" altLang="en-US" sz="2400" dirty="0">
                <a:solidFill>
                  <a:schemeClr val="tx1"/>
                </a:solidFill>
                <a:latin typeface="黑体" panose="02010609060101010101" pitchFamily="49" charset="-122"/>
                <a:ea typeface="黑体" panose="02010609060101010101" pitchFamily="49" charset="-122"/>
              </a:rPr>
              <a:t>系统中设段表和页表</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均存放于内存中</a:t>
            </a:r>
            <a:r>
              <a:rPr lang="en-US" altLang="zh-CN" sz="2400" dirty="0">
                <a:solidFill>
                  <a:schemeClr val="tx1"/>
                </a:solidFill>
                <a:latin typeface="黑体" panose="02010609060101010101" pitchFamily="49" charset="-122"/>
                <a:ea typeface="黑体" panose="02010609060101010101" pitchFamily="49" charset="-122"/>
              </a:rPr>
              <a:t>.CPU</a:t>
            </a:r>
            <a:r>
              <a:rPr lang="zh-CN" altLang="en-US" sz="2400" dirty="0">
                <a:solidFill>
                  <a:schemeClr val="tx1"/>
                </a:solidFill>
                <a:latin typeface="黑体" panose="02010609060101010101" pitchFamily="49" charset="-122"/>
                <a:ea typeface="黑体" panose="02010609060101010101" pitchFamily="49" charset="-122"/>
              </a:rPr>
              <a:t>访问一个指令或数据须访问内存三次。为提高执行速度可增设高速缓冲寄存器。</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30000"/>
              </a:lnSpc>
            </a:pPr>
            <a:r>
              <a:rPr lang="zh-CN" altLang="en-US" sz="2400" dirty="0">
                <a:solidFill>
                  <a:schemeClr val="tx1"/>
                </a:solidFill>
                <a:latin typeface="黑体" panose="02010609060101010101" pitchFamily="49" charset="-122"/>
                <a:ea typeface="黑体" panose="02010609060101010101" pitchFamily="49" charset="-122"/>
              </a:rPr>
              <a:t>每个进程一张段表</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每个段一张页表</a:t>
            </a:r>
            <a:r>
              <a:rPr lang="en-US" altLang="zh-CN"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endParaRPr>
          </a:p>
          <a:p>
            <a:pPr eaLnBrk="1" hangingPunct="1">
              <a:lnSpc>
                <a:spcPct val="130000"/>
              </a:lnSpc>
            </a:pPr>
            <a:r>
              <a:rPr lang="zh-CN" altLang="en-US" sz="2400" dirty="0">
                <a:solidFill>
                  <a:schemeClr val="tx1"/>
                </a:solidFill>
                <a:latin typeface="黑体" panose="02010609060101010101" pitchFamily="49" charset="-122"/>
                <a:ea typeface="黑体" panose="02010609060101010101" pitchFamily="49" charset="-122"/>
              </a:rPr>
              <a:t>段表含段号</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页表始址和页表长度</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页表含页号和块号</a:t>
            </a:r>
            <a:r>
              <a:rPr lang="en-US" altLang="zh-CN"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endParaRPr>
          </a:p>
          <a:p>
            <a:pPr eaLnBrk="1" hangingPunct="1">
              <a:lnSpc>
                <a:spcPct val="130000"/>
              </a:lnSpc>
            </a:pPr>
            <a:r>
              <a:rPr lang="zh-CN" altLang="en-US" sz="2400" dirty="0">
                <a:solidFill>
                  <a:schemeClr val="tx1"/>
                </a:solidFill>
                <a:latin typeface="黑体" panose="02010609060101010101" pitchFamily="49" charset="-122"/>
                <a:ea typeface="黑体" panose="02010609060101010101" pitchFamily="49" charset="-122"/>
              </a:rPr>
              <a:t>进行地址变换</a:t>
            </a:r>
            <a:r>
              <a:rPr lang="en-US" altLang="zh-CN" sz="2400" dirty="0">
                <a:solidFill>
                  <a:schemeClr val="tx1"/>
                </a:solidFill>
                <a:latin typeface="黑体" panose="02010609060101010101" pitchFamily="49" charset="-122"/>
                <a:ea typeface="黑体" panose="02010609060101010101" pitchFamily="49" charset="-122"/>
              </a:rPr>
              <a:t>:</a:t>
            </a:r>
            <a:endParaRPr lang="en-US" altLang="zh-CN" sz="2400" dirty="0">
              <a:solidFill>
                <a:schemeClr val="tx1"/>
              </a:solidFill>
              <a:latin typeface="黑体" panose="02010609060101010101" pitchFamily="49" charset="-122"/>
              <a:ea typeface="黑体" panose="02010609060101010101" pitchFamily="49" charset="-122"/>
            </a:endParaRPr>
          </a:p>
          <a:p>
            <a:pPr eaLnBrk="1" hangingPunct="1">
              <a:lnSpc>
                <a:spcPct val="130000"/>
              </a:lnSpc>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先用段号与段寄存器中的段长进行比较，若小于段长则利用段表始址和段号找出该段页表的始址</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否则越界中断</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 再用逻辑地址中的段内页号在页表中找到相应的块号，最后与页内位移形成物理地址。</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075">
                                            <p:txEl>
                                              <p:charRg st="0" end="57"/>
                                            </p:txEl>
                                          </p:spTgt>
                                        </p:tgtEl>
                                        <p:attrNameLst>
                                          <p:attrName>style.visibility</p:attrName>
                                        </p:attrNameLst>
                                      </p:cBhvr>
                                      <p:to>
                                        <p:strVal val="visible"/>
                                      </p:to>
                                    </p:set>
                                    <p:animEffect transition="in" filter="blinds(horizontal)">
                                      <p:cBhvr>
                                        <p:cTn id="7" dur="500"/>
                                        <p:tgtEl>
                                          <p:spTgt spid="259075">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075">
                                            <p:txEl>
                                              <p:charRg st="57" end="75"/>
                                            </p:txEl>
                                          </p:spTgt>
                                        </p:tgtEl>
                                        <p:attrNameLst>
                                          <p:attrName>style.visibility</p:attrName>
                                        </p:attrNameLst>
                                      </p:cBhvr>
                                      <p:to>
                                        <p:strVal val="visible"/>
                                      </p:to>
                                    </p:set>
                                    <p:animEffect transition="in" filter="blinds(horizontal)">
                                      <p:cBhvr>
                                        <p:cTn id="12" dur="500"/>
                                        <p:tgtEl>
                                          <p:spTgt spid="259075">
                                            <p:txEl>
                                              <p:charRg st="57"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9075">
                                            <p:txEl>
                                              <p:charRg st="75" end="101"/>
                                            </p:txEl>
                                          </p:spTgt>
                                        </p:tgtEl>
                                        <p:attrNameLst>
                                          <p:attrName>style.visibility</p:attrName>
                                        </p:attrNameLst>
                                      </p:cBhvr>
                                      <p:to>
                                        <p:strVal val="visible"/>
                                      </p:to>
                                    </p:set>
                                    <p:animEffect transition="in" filter="blinds(horizontal)">
                                      <p:cBhvr>
                                        <p:cTn id="17" dur="500"/>
                                        <p:tgtEl>
                                          <p:spTgt spid="259075">
                                            <p:txEl>
                                              <p:charRg st="75"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9075">
                                            <p:txEl>
                                              <p:charRg st="101" end="109"/>
                                            </p:txEl>
                                          </p:spTgt>
                                        </p:tgtEl>
                                        <p:attrNameLst>
                                          <p:attrName>style.visibility</p:attrName>
                                        </p:attrNameLst>
                                      </p:cBhvr>
                                      <p:to>
                                        <p:strVal val="visible"/>
                                      </p:to>
                                    </p:set>
                                    <p:animEffect transition="in" filter="blinds(horizontal)">
                                      <p:cBhvr>
                                        <p:cTn id="22" dur="500"/>
                                        <p:tgtEl>
                                          <p:spTgt spid="259075">
                                            <p:txEl>
                                              <p:charRg st="101"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9075">
                                            <p:txEl>
                                              <p:charRg st="109" end="207"/>
                                            </p:txEl>
                                          </p:spTgt>
                                        </p:tgtEl>
                                        <p:attrNameLst>
                                          <p:attrName>style.visibility</p:attrName>
                                        </p:attrNameLst>
                                      </p:cBhvr>
                                      <p:to>
                                        <p:strVal val="visible"/>
                                      </p:to>
                                    </p:set>
                                    <p:animEffect transition="in" filter="blinds(horizontal)">
                                      <p:cBhvr>
                                        <p:cTn id="27" dur="500"/>
                                        <p:tgtEl>
                                          <p:spTgt spid="259075">
                                            <p:txEl>
                                              <p:charRg st="109"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4770" name="Rectangle 2"/>
          <p:cNvSpPr>
            <a:spLocks noGrp="1"/>
          </p:cNvSpPr>
          <p:nvPr>
            <p:ph idx="1"/>
          </p:nvPr>
        </p:nvSpPr>
        <p:spPr>
          <a:xfrm>
            <a:off x="755650" y="1630363"/>
            <a:ext cx="8064500" cy="4535487"/>
          </a:xfrm>
          <a:ln/>
        </p:spPr>
        <p:txBody>
          <a:bodyPr wrap="square" lIns="91440" tIns="45720" rIns="91440" bIns="45720" anchor="t" anchorCtr="0"/>
          <a:p>
            <a:pPr eaLnBrk="1" hangingPunct="1">
              <a:lnSpc>
                <a:spcPct val="120000"/>
              </a:lnSpc>
              <a:buClr>
                <a:srgbClr val="0000FF"/>
              </a:buClr>
              <a:buSzPct val="105000"/>
            </a:pPr>
            <a:r>
              <a:rPr lang="zh-CN" altLang="en-US" sz="3200" dirty="0">
                <a:latin typeface="黑体" panose="02010609060101010101" pitchFamily="49" charset="-122"/>
                <a:ea typeface="黑体" panose="02010609060101010101" pitchFamily="49" charset="-122"/>
              </a:rPr>
              <a:t>可重定位装入方式</a:t>
            </a:r>
            <a:r>
              <a:rPr lang="zh-CN" altLang="en-US" sz="3200" dirty="0">
                <a:solidFill>
                  <a:schemeClr val="tx1"/>
                </a:solidFill>
                <a:latin typeface="黑体" panose="02010609060101010101" pitchFamily="49" charset="-122"/>
                <a:ea typeface="黑体" panose="02010609060101010101" pitchFamily="49" charset="-122"/>
              </a:rPr>
              <a:t>：</a:t>
            </a:r>
            <a:r>
              <a:rPr lang="zh-CN" altLang="en-US" sz="3200" dirty="0">
                <a:solidFill>
                  <a:schemeClr val="bg2"/>
                </a:solidFill>
                <a:latin typeface="黑体" panose="02010609060101010101" pitchFamily="49" charset="-122"/>
                <a:ea typeface="黑体" panose="02010609060101010101" pitchFamily="49" charset="-122"/>
              </a:rPr>
              <a:t>事先不知用户程序在内存的驻留位置，装入程序在装入时根据内存的实际情况把相对地址（逻辑地址）转换为绝对地址，装入到适当的位置（在装入时进行地址转换）。</a:t>
            </a:r>
            <a:endParaRPr lang="zh-CN" altLang="en-US" sz="3200" dirty="0">
              <a:solidFill>
                <a:schemeClr val="bg2"/>
              </a:solidFill>
              <a:latin typeface="黑体" panose="02010609060101010101" pitchFamily="49" charset="-122"/>
              <a:ea typeface="黑体" panose="02010609060101010101" pitchFamily="49" charset="-122"/>
            </a:endParaRPr>
          </a:p>
          <a:p>
            <a:pPr eaLnBrk="1" hangingPunct="1">
              <a:lnSpc>
                <a:spcPct val="120000"/>
              </a:lnSpc>
              <a:buClr>
                <a:srgbClr val="0000FF"/>
              </a:buClr>
              <a:buSzPct val="105000"/>
            </a:pPr>
            <a:r>
              <a:rPr lang="zh-CN" altLang="en-US" sz="3200" dirty="0">
                <a:solidFill>
                  <a:schemeClr val="bg2"/>
                </a:solidFill>
                <a:latin typeface="黑体" panose="02010609060101010101" pitchFamily="49" charset="-122"/>
                <a:ea typeface="黑体" panose="02010609060101010101" pitchFamily="49" charset="-122"/>
              </a:rPr>
              <a:t>地址变换在装入时一次完成，以后不再改变，称为</a:t>
            </a:r>
            <a:r>
              <a:rPr lang="zh-CN" altLang="en-US" sz="3200" dirty="0">
                <a:latin typeface="黑体" panose="02010609060101010101" pitchFamily="49" charset="-122"/>
                <a:ea typeface="黑体" panose="02010609060101010101" pitchFamily="49" charset="-122"/>
              </a:rPr>
              <a:t>静态重定位</a:t>
            </a:r>
            <a:r>
              <a:rPr lang="zh-CN" altLang="en-US" sz="3200" dirty="0">
                <a:solidFill>
                  <a:schemeClr val="bg2"/>
                </a:solidFill>
                <a:latin typeface="黑体" panose="02010609060101010101" pitchFamily="49" charset="-122"/>
                <a:ea typeface="黑体" panose="02010609060101010101" pitchFamily="49" charset="-122"/>
              </a:rPr>
              <a:t>。</a:t>
            </a:r>
            <a:endParaRPr lang="zh-CN" altLang="en-US" sz="3200" dirty="0">
              <a:solidFill>
                <a:schemeClr val="folHlink"/>
              </a:solidFill>
              <a:latin typeface="黑体" panose="02010609060101010101" pitchFamily="49" charset="-122"/>
              <a:ea typeface="黑体" panose="02010609060101010101" pitchFamily="49" charset="-122"/>
            </a:endParaRPr>
          </a:p>
        </p:txBody>
      </p:sp>
      <p:sp>
        <p:nvSpPr>
          <p:cNvPr id="24578" name="Rectangle 3"/>
          <p:cNvSpPr/>
          <p:nvPr/>
        </p:nvSpPr>
        <p:spPr>
          <a:xfrm>
            <a:off x="1619250" y="219075"/>
            <a:ext cx="6553200" cy="762000"/>
          </a:xfrm>
          <a:prstGeom prst="rect">
            <a:avLst/>
          </a:prstGeom>
          <a:noFill/>
          <a:ln w="9525">
            <a:noFill/>
          </a:ln>
        </p:spPr>
        <p:txBody>
          <a:bodyPr anchor="b" anchorCtr="0"/>
          <a:p>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、可重定位装入方式（</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70">
                                            <p:txEl>
                                              <p:charRg st="0" end="84"/>
                                            </p:txEl>
                                          </p:spTgt>
                                        </p:tgtEl>
                                        <p:attrNameLst>
                                          <p:attrName>style.visibility</p:attrName>
                                        </p:attrNameLst>
                                      </p:cBhvr>
                                      <p:to>
                                        <p:strVal val="visible"/>
                                      </p:to>
                                    </p:set>
                                    <p:animEffect transition="in" filter="blinds(horizontal)">
                                      <p:cBhvr>
                                        <p:cTn id="7" dur="500"/>
                                        <p:tgtEl>
                                          <p:spTgt spid="544770">
                                            <p:txEl>
                                              <p:charRg st="0" end="8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4770">
                                            <p:txEl>
                                              <p:charRg st="84" end="113"/>
                                            </p:txEl>
                                          </p:spTgt>
                                        </p:tgtEl>
                                        <p:attrNameLst>
                                          <p:attrName>style.visibility</p:attrName>
                                        </p:attrNameLst>
                                      </p:cBhvr>
                                      <p:to>
                                        <p:strVal val="visible"/>
                                      </p:to>
                                    </p:set>
                                    <p:animEffect transition="in" filter="blinds(horizontal)">
                                      <p:cBhvr>
                                        <p:cTn id="12" dur="500"/>
                                        <p:tgtEl>
                                          <p:spTgt spid="544770">
                                            <p:txEl>
                                              <p:charRg st="84"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idx="1"/>
          </p:nvPr>
        </p:nvSpPr>
        <p:spPr>
          <a:xfrm>
            <a:off x="250825" y="1339850"/>
            <a:ext cx="8497888" cy="720725"/>
          </a:xfrm>
          <a:ln/>
        </p:spPr>
        <p:txBody>
          <a:bodyPr wrap="square" lIns="91440" tIns="45720" rIns="91440" bIns="45720" anchor="t" anchorCtr="0"/>
          <a:p>
            <a:pPr eaLnBrk="1" hangingPunct="1">
              <a:lnSpc>
                <a:spcPct val="120000"/>
              </a:lnSpc>
              <a:buClr>
                <a:srgbClr val="0000FF"/>
              </a:buClr>
              <a:buSzPct val="105000"/>
            </a:pPr>
            <a:r>
              <a:rPr lang="zh-CN" altLang="en-US" sz="3100" dirty="0">
                <a:solidFill>
                  <a:schemeClr val="folHlink"/>
                </a:solidFill>
                <a:latin typeface="黑体" panose="02010609060101010101" pitchFamily="49" charset="-122"/>
                <a:ea typeface="黑体" panose="02010609060101010101" pitchFamily="49" charset="-122"/>
              </a:rPr>
              <a:t>用于多道程序环境</a:t>
            </a:r>
            <a:endParaRPr lang="zh-CN" altLang="en-US" sz="3100" dirty="0">
              <a:solidFill>
                <a:schemeClr val="folHlink"/>
              </a:solidFill>
              <a:latin typeface="黑体" panose="02010609060101010101" pitchFamily="49" charset="-122"/>
              <a:ea typeface="黑体" panose="02010609060101010101" pitchFamily="49" charset="-122"/>
            </a:endParaRPr>
          </a:p>
        </p:txBody>
      </p:sp>
      <p:sp>
        <p:nvSpPr>
          <p:cNvPr id="26626" name="Rectangle 3"/>
          <p:cNvSpPr/>
          <p:nvPr/>
        </p:nvSpPr>
        <p:spPr>
          <a:xfrm>
            <a:off x="1619250" y="219075"/>
            <a:ext cx="6553200" cy="762000"/>
          </a:xfrm>
          <a:prstGeom prst="rect">
            <a:avLst/>
          </a:prstGeom>
          <a:noFill/>
          <a:ln w="9525">
            <a:noFill/>
          </a:ln>
        </p:spPr>
        <p:txBody>
          <a:bodyPr anchor="b" anchorCtr="0"/>
          <a:p>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、可重定位装入方式（</a:t>
            </a:r>
            <a:r>
              <a:rPr lang="en-US" altLang="zh-CN" sz="3600" b="1" dirty="0">
                <a:solidFill>
                  <a:schemeClr val="hlink"/>
                </a:solidFill>
                <a:latin typeface="黑体" panose="02010609060101010101" pitchFamily="49" charset="-122"/>
                <a:ea typeface="黑体" panose="02010609060101010101" pitchFamily="49" charset="-122"/>
              </a:rPr>
              <a:t>3</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pic>
        <p:nvPicPr>
          <p:cNvPr id="26627" name="Picture 4" descr="storage1"/>
          <p:cNvPicPr>
            <a:picLocks noChangeAspect="1"/>
          </p:cNvPicPr>
          <p:nvPr/>
        </p:nvPicPr>
        <p:blipFill>
          <a:blip r:embed="rId1"/>
          <a:stretch>
            <a:fillRect/>
          </a:stretch>
        </p:blipFill>
        <p:spPr>
          <a:xfrm>
            <a:off x="827088" y="2205038"/>
            <a:ext cx="7308850" cy="417671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1350963" y="260350"/>
            <a:ext cx="7793037"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3</a:t>
            </a:r>
            <a:r>
              <a:rPr lang="zh-CN" altLang="en-US" sz="3600" b="1" dirty="0">
                <a:solidFill>
                  <a:schemeClr val="hlink"/>
                </a:solidFill>
                <a:latin typeface="黑体" panose="02010609060101010101" pitchFamily="49" charset="-122"/>
                <a:ea typeface="黑体" panose="02010609060101010101" pitchFamily="49" charset="-122"/>
              </a:rPr>
              <a:t>、动态运行装入方式</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76803" name="Rectangle 3"/>
          <p:cNvSpPr>
            <a:spLocks noGrp="1"/>
          </p:cNvSpPr>
          <p:nvPr>
            <p:ph idx="1"/>
          </p:nvPr>
        </p:nvSpPr>
        <p:spPr>
          <a:xfrm>
            <a:off x="34925" y="1079500"/>
            <a:ext cx="5256213" cy="5805488"/>
          </a:xfrm>
          <a:ln/>
        </p:spPr>
        <p:txBody>
          <a:bodyPr wrap="square" lIns="91440" tIns="45720" rIns="91440" bIns="45720" anchor="t" anchorCtr="0"/>
          <a:p>
            <a:pPr eaLnBrk="1" hangingPunct="1">
              <a:lnSpc>
                <a:spcPct val="140000"/>
              </a:lnSpc>
              <a:buClr>
                <a:srgbClr val="0000FF"/>
              </a:buClr>
              <a:buNone/>
            </a:pPr>
            <a:r>
              <a:rPr lang="en-US" altLang="zh-CN" sz="2600" dirty="0">
                <a:solidFill>
                  <a:schemeClr val="bg2"/>
                </a:solidFill>
                <a:latin typeface="黑体" panose="02010609060101010101" pitchFamily="49" charset="-122"/>
                <a:ea typeface="黑体" panose="02010609060101010101" pitchFamily="49" charset="-122"/>
              </a:rPr>
              <a:t>      </a:t>
            </a:r>
            <a:r>
              <a:rPr lang="zh-CN" altLang="en-US" sz="2600" dirty="0">
                <a:solidFill>
                  <a:schemeClr val="bg2"/>
                </a:solidFill>
                <a:latin typeface="黑体" panose="02010609060101010101" pitchFamily="49" charset="-122"/>
                <a:ea typeface="黑体" panose="02010609060101010101" pitchFamily="49" charset="-122"/>
              </a:rPr>
              <a:t>如果事先不知用户程序在内存的驻留位置，为了保证程序在运行过程中，它在内存中的位置可经常改变，装入程序把装入模块装入内存后，并不立即把装入模块中相对地址转换为绝对地址，而是在程序运行时才进行。这种方式需一个重定位寄存器来支持。（在程序运行过程中进行地址转换</a:t>
            </a:r>
            <a:r>
              <a:rPr lang="en-US" altLang="zh-CN" sz="2600" dirty="0">
                <a:solidFill>
                  <a:schemeClr val="bg2"/>
                </a:solidFill>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动态重定位</a:t>
            </a:r>
            <a:r>
              <a:rPr lang="zh-CN" altLang="en-US" sz="2600" dirty="0">
                <a:solidFill>
                  <a:schemeClr val="bg2"/>
                </a:solidFill>
                <a:latin typeface="黑体" panose="02010609060101010101" pitchFamily="49" charset="-122"/>
                <a:ea typeface="黑体" panose="02010609060101010101" pitchFamily="49" charset="-122"/>
              </a:rPr>
              <a:t>）</a:t>
            </a:r>
            <a:endParaRPr lang="zh-CN" altLang="en-US" sz="2600" dirty="0">
              <a:solidFill>
                <a:schemeClr val="bg2"/>
              </a:solidFill>
              <a:latin typeface="黑体" panose="02010609060101010101" pitchFamily="49" charset="-122"/>
              <a:ea typeface="黑体" panose="02010609060101010101" pitchFamily="49" charset="-122"/>
            </a:endParaRPr>
          </a:p>
        </p:txBody>
      </p:sp>
      <p:grpSp>
        <p:nvGrpSpPr>
          <p:cNvPr id="2" name="Group 1196"/>
          <p:cNvGrpSpPr/>
          <p:nvPr/>
        </p:nvGrpSpPr>
        <p:grpSpPr>
          <a:xfrm>
            <a:off x="5487988" y="1628775"/>
            <a:ext cx="3116262" cy="371475"/>
            <a:chOff x="3457" y="1026"/>
            <a:chExt cx="1963" cy="234"/>
          </a:xfrm>
        </p:grpSpPr>
        <p:sp>
          <p:nvSpPr>
            <p:cNvPr id="28676" name="Text Box 74"/>
            <p:cNvSpPr txBox="1"/>
            <p:nvPr/>
          </p:nvSpPr>
          <p:spPr>
            <a:xfrm>
              <a:off x="3457" y="1029"/>
              <a:ext cx="980" cy="231"/>
            </a:xfrm>
            <a:prstGeom prst="rect">
              <a:avLst/>
            </a:prstGeom>
            <a:noFill/>
            <a:ln w="9525">
              <a:noFill/>
            </a:ln>
          </p:spPr>
          <p:txBody>
            <a:bodyPr wrap="none" anchor="t" anchorCtr="0">
              <a:spAutoFit/>
            </a:bodyPr>
            <a:p>
              <a:r>
                <a:rPr lang="zh-CN" altLang="en-US" sz="1800" dirty="0">
                  <a:latin typeface="Tahoma" panose="020B0604030504040204" pitchFamily="34" charset="0"/>
                  <a:ea typeface="黑体" panose="02010609060101010101" pitchFamily="49" charset="-122"/>
                </a:rPr>
                <a:t>重定位寄存器</a:t>
              </a:r>
              <a:endParaRPr lang="zh-CN" altLang="en-US" sz="1800" dirty="0">
                <a:latin typeface="Tahoma" panose="020B0604030504040204" pitchFamily="34" charset="0"/>
                <a:ea typeface="黑体" panose="02010609060101010101" pitchFamily="49" charset="-122"/>
              </a:endParaRPr>
            </a:p>
          </p:txBody>
        </p:sp>
        <p:sp>
          <p:nvSpPr>
            <p:cNvPr id="28677" name="Rectangle 75"/>
            <p:cNvSpPr/>
            <p:nvPr/>
          </p:nvSpPr>
          <p:spPr>
            <a:xfrm>
              <a:off x="4422" y="1026"/>
              <a:ext cx="998"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Tahoma" panose="020B0604030504040204" pitchFamily="34" charset="0"/>
                  <a:ea typeface="宋体" panose="02010600030101010101" pitchFamily="2" charset="-122"/>
                </a:rPr>
                <a:t>10000</a:t>
              </a:r>
              <a:endParaRPr lang="en-US" altLang="zh-CN" dirty="0">
                <a:latin typeface="Tahoma" panose="020B0604030504040204" pitchFamily="34" charset="0"/>
                <a:ea typeface="宋体" panose="02010600030101010101" pitchFamily="2" charset="-122"/>
              </a:endParaRPr>
            </a:p>
          </p:txBody>
        </p:sp>
      </p:grpSp>
      <p:grpSp>
        <p:nvGrpSpPr>
          <p:cNvPr id="3" name="Group 1195"/>
          <p:cNvGrpSpPr/>
          <p:nvPr/>
        </p:nvGrpSpPr>
        <p:grpSpPr>
          <a:xfrm>
            <a:off x="5159375" y="2319338"/>
            <a:ext cx="3868738" cy="3414712"/>
            <a:chOff x="3250" y="1481"/>
            <a:chExt cx="2437" cy="2151"/>
          </a:xfrm>
        </p:grpSpPr>
        <p:grpSp>
          <p:nvGrpSpPr>
            <p:cNvPr id="28679" name="Group 9"/>
            <p:cNvGrpSpPr/>
            <p:nvPr/>
          </p:nvGrpSpPr>
          <p:grpSpPr>
            <a:xfrm>
              <a:off x="3250" y="1481"/>
              <a:ext cx="2352" cy="2040"/>
              <a:chOff x="3360" y="1392"/>
              <a:chExt cx="2400" cy="2040"/>
            </a:xfrm>
          </p:grpSpPr>
          <p:sp>
            <p:nvSpPr>
              <p:cNvPr id="28680" name="Rectangle 10"/>
              <p:cNvSpPr/>
              <p:nvPr/>
            </p:nvSpPr>
            <p:spPr>
              <a:xfrm>
                <a:off x="3696" y="2976"/>
                <a:ext cx="816" cy="288"/>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solidFill>
                    <a:schemeClr val="hlink"/>
                  </a:solidFill>
                  <a:latin typeface="Tahoma" panose="020B0604030504040204" pitchFamily="34" charset="0"/>
                  <a:ea typeface="楷体_GB2312" pitchFamily="1" charset="-122"/>
                </a:endParaRPr>
              </a:p>
            </p:txBody>
          </p:sp>
          <p:sp>
            <p:nvSpPr>
              <p:cNvPr id="28681" name="Rectangle 11"/>
              <p:cNvSpPr/>
              <p:nvPr/>
            </p:nvSpPr>
            <p:spPr>
              <a:xfrm>
                <a:off x="3696" y="2784"/>
                <a:ext cx="816" cy="192"/>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200" b="1" dirty="0">
                    <a:solidFill>
                      <a:schemeClr val="hlink"/>
                    </a:solidFill>
                    <a:latin typeface="Tahoma" panose="020B0604030504040204" pitchFamily="34" charset="0"/>
                    <a:ea typeface="楷体_GB2312" pitchFamily="1" charset="-122"/>
                  </a:rPr>
                  <a:t>365</a:t>
                </a:r>
                <a:endParaRPr lang="en-US" altLang="zh-CN" sz="1200" b="1" dirty="0">
                  <a:solidFill>
                    <a:schemeClr val="hlink"/>
                  </a:solidFill>
                  <a:latin typeface="Tahoma" panose="020B0604030504040204" pitchFamily="34" charset="0"/>
                  <a:ea typeface="楷体_GB2312" pitchFamily="1" charset="-122"/>
                </a:endParaRPr>
              </a:p>
            </p:txBody>
          </p:sp>
          <p:sp>
            <p:nvSpPr>
              <p:cNvPr id="28682" name="Rectangle 12"/>
              <p:cNvSpPr/>
              <p:nvPr/>
            </p:nvSpPr>
            <p:spPr>
              <a:xfrm>
                <a:off x="3696" y="2592"/>
                <a:ext cx="816" cy="19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solidFill>
                    <a:schemeClr val="hlink"/>
                  </a:solidFill>
                  <a:latin typeface="Tahoma" panose="020B0604030504040204" pitchFamily="34" charset="0"/>
                  <a:ea typeface="楷体_GB2312" pitchFamily="1" charset="-122"/>
                </a:endParaRPr>
              </a:p>
            </p:txBody>
          </p:sp>
          <p:sp>
            <p:nvSpPr>
              <p:cNvPr id="28683" name="Rectangle 13"/>
              <p:cNvSpPr/>
              <p:nvPr/>
            </p:nvSpPr>
            <p:spPr>
              <a:xfrm>
                <a:off x="3696" y="2400"/>
                <a:ext cx="816" cy="19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200" b="1" dirty="0">
                    <a:latin typeface="Tahoma" panose="020B0604030504040204" pitchFamily="34" charset="0"/>
                    <a:ea typeface="楷体_GB2312" pitchFamily="1" charset="-122"/>
                  </a:rPr>
                  <a:t>LOAD 1,2500</a:t>
                </a:r>
                <a:endParaRPr lang="en-US" altLang="zh-CN" sz="1200" b="1" dirty="0">
                  <a:latin typeface="Tahoma" panose="020B0604030504040204" pitchFamily="34" charset="0"/>
                  <a:ea typeface="楷体_GB2312" pitchFamily="1" charset="-122"/>
                </a:endParaRPr>
              </a:p>
            </p:txBody>
          </p:sp>
          <p:sp>
            <p:nvSpPr>
              <p:cNvPr id="28684" name="Rectangle 14"/>
              <p:cNvSpPr/>
              <p:nvPr/>
            </p:nvSpPr>
            <p:spPr>
              <a:xfrm>
                <a:off x="3696" y="1968"/>
                <a:ext cx="816" cy="43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solidFill>
                    <a:schemeClr val="hlink"/>
                  </a:solidFill>
                  <a:latin typeface="Tahoma" panose="020B0604030504040204" pitchFamily="34" charset="0"/>
                  <a:ea typeface="楷体_GB2312" pitchFamily="1" charset="-122"/>
                </a:endParaRPr>
              </a:p>
            </p:txBody>
          </p:sp>
          <p:sp>
            <p:nvSpPr>
              <p:cNvPr id="28685" name="Line 15"/>
              <p:cNvSpPr/>
              <p:nvPr/>
            </p:nvSpPr>
            <p:spPr>
              <a:xfrm>
                <a:off x="3696" y="1968"/>
                <a:ext cx="81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86" name="Line 16"/>
              <p:cNvSpPr/>
              <p:nvPr/>
            </p:nvSpPr>
            <p:spPr>
              <a:xfrm>
                <a:off x="3696" y="2400"/>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87" name="Line 17"/>
              <p:cNvSpPr/>
              <p:nvPr/>
            </p:nvSpPr>
            <p:spPr>
              <a:xfrm>
                <a:off x="3696" y="2592"/>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88" name="Line 18"/>
              <p:cNvSpPr/>
              <p:nvPr/>
            </p:nvSpPr>
            <p:spPr>
              <a:xfrm>
                <a:off x="3696" y="2784"/>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89" name="Line 19"/>
              <p:cNvSpPr/>
              <p:nvPr/>
            </p:nvSpPr>
            <p:spPr>
              <a:xfrm>
                <a:off x="3696" y="3264"/>
                <a:ext cx="81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90" name="Line 20"/>
              <p:cNvSpPr/>
              <p:nvPr/>
            </p:nvSpPr>
            <p:spPr>
              <a:xfrm>
                <a:off x="3696" y="1968"/>
                <a:ext cx="0" cy="1296"/>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91" name="Line 21"/>
              <p:cNvSpPr/>
              <p:nvPr/>
            </p:nvSpPr>
            <p:spPr>
              <a:xfrm>
                <a:off x="4512" y="1968"/>
                <a:ext cx="0" cy="1296"/>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92" name="Line 22"/>
              <p:cNvSpPr/>
              <p:nvPr/>
            </p:nvSpPr>
            <p:spPr>
              <a:xfrm>
                <a:off x="3696" y="2976"/>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693" name="Rectangle 23"/>
              <p:cNvSpPr/>
              <p:nvPr/>
            </p:nvSpPr>
            <p:spPr>
              <a:xfrm>
                <a:off x="4896" y="28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8694" name="Rectangle 24"/>
              <p:cNvSpPr/>
              <p:nvPr/>
            </p:nvSpPr>
            <p:spPr>
              <a:xfrm>
                <a:off x="4896" y="26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8695" name="Rectangle 25"/>
              <p:cNvSpPr/>
              <p:nvPr/>
            </p:nvSpPr>
            <p:spPr>
              <a:xfrm>
                <a:off x="4896" y="24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8696" name="Rectangle 26"/>
              <p:cNvSpPr/>
              <p:nvPr/>
            </p:nvSpPr>
            <p:spPr>
              <a:xfrm>
                <a:off x="4896" y="2280"/>
                <a:ext cx="864" cy="20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200" b="1" dirty="0">
                    <a:latin typeface="Tahoma" panose="020B0604030504040204" pitchFamily="34" charset="0"/>
                    <a:ea typeface="楷体_GB2312" pitchFamily="1" charset="-122"/>
                  </a:rPr>
                  <a:t>365</a:t>
                </a:r>
                <a:endParaRPr lang="en-US" altLang="zh-CN" sz="1200" b="1" dirty="0">
                  <a:latin typeface="Tahoma" panose="020B0604030504040204" pitchFamily="34" charset="0"/>
                  <a:ea typeface="楷体_GB2312" pitchFamily="1" charset="-122"/>
                </a:endParaRPr>
              </a:p>
            </p:txBody>
          </p:sp>
          <p:sp>
            <p:nvSpPr>
              <p:cNvPr id="28697" name="Rectangle 27"/>
              <p:cNvSpPr/>
              <p:nvPr/>
            </p:nvSpPr>
            <p:spPr>
              <a:xfrm>
                <a:off x="4896" y="20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8698" name="Rectangle 28"/>
              <p:cNvSpPr/>
              <p:nvPr/>
            </p:nvSpPr>
            <p:spPr>
              <a:xfrm>
                <a:off x="4896" y="18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200" b="1" dirty="0">
                    <a:latin typeface="Tahoma" panose="020B0604030504040204" pitchFamily="34" charset="0"/>
                    <a:ea typeface="楷体_GB2312" pitchFamily="1" charset="-122"/>
                  </a:rPr>
                  <a:t>LOAD  1,2500</a:t>
                </a:r>
                <a:endParaRPr lang="en-US" altLang="zh-CN" sz="1200" b="1" dirty="0">
                  <a:latin typeface="Tahoma" panose="020B0604030504040204" pitchFamily="34" charset="0"/>
                  <a:ea typeface="楷体_GB2312" pitchFamily="1" charset="-122"/>
                </a:endParaRPr>
              </a:p>
            </p:txBody>
          </p:sp>
          <p:sp>
            <p:nvSpPr>
              <p:cNvPr id="28699" name="Rectangle 29"/>
              <p:cNvSpPr/>
              <p:nvPr/>
            </p:nvSpPr>
            <p:spPr>
              <a:xfrm>
                <a:off x="4896" y="1680"/>
                <a:ext cx="864" cy="200"/>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8700" name="Rectangle 30"/>
              <p:cNvSpPr/>
              <p:nvPr/>
            </p:nvSpPr>
            <p:spPr>
              <a:xfrm>
                <a:off x="4896" y="1392"/>
                <a:ext cx="864" cy="288"/>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200" b="1" dirty="0">
                  <a:latin typeface="Tahoma" panose="020B0604030504040204" pitchFamily="34" charset="0"/>
                  <a:ea typeface="楷体_GB2312" pitchFamily="1" charset="-122"/>
                </a:endParaRPr>
              </a:p>
            </p:txBody>
          </p:sp>
          <p:sp>
            <p:nvSpPr>
              <p:cNvPr id="28701" name="Line 31"/>
              <p:cNvSpPr/>
              <p:nvPr/>
            </p:nvSpPr>
            <p:spPr>
              <a:xfrm>
                <a:off x="4896" y="1392"/>
                <a:ext cx="864"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2" name="Line 32"/>
              <p:cNvSpPr/>
              <p:nvPr/>
            </p:nvSpPr>
            <p:spPr>
              <a:xfrm>
                <a:off x="4896" y="16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3" name="Line 33"/>
              <p:cNvSpPr/>
              <p:nvPr/>
            </p:nvSpPr>
            <p:spPr>
              <a:xfrm>
                <a:off x="4896" y="18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4" name="Line 34"/>
              <p:cNvSpPr/>
              <p:nvPr/>
            </p:nvSpPr>
            <p:spPr>
              <a:xfrm>
                <a:off x="4896" y="20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5" name="Line 35"/>
              <p:cNvSpPr/>
              <p:nvPr/>
            </p:nvSpPr>
            <p:spPr>
              <a:xfrm>
                <a:off x="4896" y="3080"/>
                <a:ext cx="864" cy="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06" name="Line 36"/>
              <p:cNvSpPr/>
              <p:nvPr/>
            </p:nvSpPr>
            <p:spPr>
              <a:xfrm>
                <a:off x="4896" y="1392"/>
                <a:ext cx="0" cy="1688"/>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7" name="Line 37"/>
              <p:cNvSpPr/>
              <p:nvPr/>
            </p:nvSpPr>
            <p:spPr>
              <a:xfrm>
                <a:off x="5760" y="1392"/>
                <a:ext cx="0" cy="1688"/>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8" name="Line 38"/>
              <p:cNvSpPr/>
              <p:nvPr/>
            </p:nvSpPr>
            <p:spPr>
              <a:xfrm>
                <a:off x="4896" y="22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09" name="Line 39"/>
              <p:cNvSpPr/>
              <p:nvPr/>
            </p:nvSpPr>
            <p:spPr>
              <a:xfrm>
                <a:off x="4896" y="24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10" name="Line 40"/>
              <p:cNvSpPr/>
              <p:nvPr/>
            </p:nvSpPr>
            <p:spPr>
              <a:xfrm>
                <a:off x="4896" y="26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11" name="Line 41"/>
              <p:cNvSpPr/>
              <p:nvPr/>
            </p:nvSpPr>
            <p:spPr>
              <a:xfrm>
                <a:off x="4896" y="2880"/>
                <a:ext cx="86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12" name="Rectangle 42"/>
              <p:cNvSpPr/>
              <p:nvPr/>
            </p:nvSpPr>
            <p:spPr>
              <a:xfrm>
                <a:off x="3360" y="3120"/>
                <a:ext cx="336" cy="31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5000</a:t>
                </a:r>
                <a:endParaRPr lang="en-US" altLang="zh-CN" sz="1000" b="1" dirty="0">
                  <a:solidFill>
                    <a:schemeClr val="hlink"/>
                  </a:solidFill>
                  <a:latin typeface="Tahoma" panose="020B0604030504040204" pitchFamily="34" charset="0"/>
                  <a:ea typeface="楷体_GB2312" pitchFamily="1" charset="-122"/>
                </a:endParaRPr>
              </a:p>
            </p:txBody>
          </p:sp>
          <p:sp>
            <p:nvSpPr>
              <p:cNvPr id="28713" name="Rectangle 43"/>
              <p:cNvSpPr/>
              <p:nvPr/>
            </p:nvSpPr>
            <p:spPr>
              <a:xfrm>
                <a:off x="3360" y="2736"/>
                <a:ext cx="336" cy="384"/>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2500</a:t>
                </a:r>
                <a:endParaRPr lang="en-US" altLang="zh-CN" sz="1000" b="1" dirty="0">
                  <a:solidFill>
                    <a:schemeClr val="hlink"/>
                  </a:solidFill>
                  <a:latin typeface="Tahoma" panose="020B0604030504040204" pitchFamily="34" charset="0"/>
                  <a:ea typeface="楷体_GB2312" pitchFamily="1" charset="-122"/>
                </a:endParaRPr>
              </a:p>
            </p:txBody>
          </p:sp>
          <p:sp>
            <p:nvSpPr>
              <p:cNvPr id="28714" name="Rectangle 44"/>
              <p:cNvSpPr/>
              <p:nvPr/>
            </p:nvSpPr>
            <p:spPr>
              <a:xfrm>
                <a:off x="3360" y="2304"/>
                <a:ext cx="336" cy="43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1000</a:t>
                </a:r>
                <a:endParaRPr lang="en-US" altLang="zh-CN" sz="1000" b="1" dirty="0">
                  <a:solidFill>
                    <a:schemeClr val="hlink"/>
                  </a:solidFill>
                  <a:latin typeface="Tahoma" panose="020B0604030504040204" pitchFamily="34" charset="0"/>
                  <a:ea typeface="楷体_GB2312" pitchFamily="1" charset="-122"/>
                </a:endParaRPr>
              </a:p>
            </p:txBody>
          </p:sp>
          <p:sp>
            <p:nvSpPr>
              <p:cNvPr id="28715" name="Rectangle 45"/>
              <p:cNvSpPr/>
              <p:nvPr/>
            </p:nvSpPr>
            <p:spPr>
              <a:xfrm>
                <a:off x="3360" y="1920"/>
                <a:ext cx="336" cy="384"/>
              </a:xfrm>
              <a:prstGeom prst="rect">
                <a:avLst/>
              </a:prstGeom>
              <a:noFill/>
              <a:ln w="9525">
                <a:noFill/>
              </a:ln>
            </p:spPr>
            <p:txBody>
              <a:bodyPr anchor="t" anchorCtr="0"/>
              <a:p>
                <a:pPr algn="r">
                  <a:spcBef>
                    <a:spcPct val="20000"/>
                  </a:spcBef>
                  <a:buClr>
                    <a:srgbClr val="FF00FF"/>
                  </a:buClr>
                  <a:buFont typeface="Wingdings" panose="05000000000000000000" pitchFamily="2" charset="2"/>
                </a:pPr>
                <a:r>
                  <a:rPr lang="en-US" altLang="zh-CN" sz="1200" b="1" dirty="0">
                    <a:solidFill>
                      <a:schemeClr val="hlink"/>
                    </a:solidFill>
                    <a:latin typeface="Tahoma" panose="020B0604030504040204" pitchFamily="34" charset="0"/>
                    <a:ea typeface="楷体_GB2312" pitchFamily="1" charset="-122"/>
                  </a:rPr>
                  <a:t>0</a:t>
                </a:r>
                <a:endParaRPr lang="en-US" altLang="zh-CN" sz="1200" b="1" dirty="0">
                  <a:solidFill>
                    <a:schemeClr val="hlink"/>
                  </a:solidFill>
                  <a:latin typeface="Tahoma" panose="020B0604030504040204" pitchFamily="34" charset="0"/>
                  <a:ea typeface="楷体_GB2312" pitchFamily="1" charset="-122"/>
                </a:endParaRPr>
              </a:p>
            </p:txBody>
          </p:sp>
          <p:sp>
            <p:nvSpPr>
              <p:cNvPr id="28716" name="Line 46"/>
              <p:cNvSpPr/>
              <p:nvPr/>
            </p:nvSpPr>
            <p:spPr>
              <a:xfrm>
                <a:off x="3360" y="1920"/>
                <a:ext cx="336" cy="0"/>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17" name="Line 47"/>
              <p:cNvSpPr/>
              <p:nvPr/>
            </p:nvSpPr>
            <p:spPr>
              <a:xfrm>
                <a:off x="3360" y="3432"/>
                <a:ext cx="336" cy="0"/>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18" name="Line 48"/>
              <p:cNvSpPr/>
              <p:nvPr/>
            </p:nvSpPr>
            <p:spPr>
              <a:xfrm>
                <a:off x="3360" y="1920"/>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19" name="Line 49"/>
              <p:cNvSpPr/>
              <p:nvPr/>
            </p:nvSpPr>
            <p:spPr>
              <a:xfrm>
                <a:off x="3696" y="1920"/>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0" name="Line 50"/>
              <p:cNvSpPr/>
              <p:nvPr/>
            </p:nvSpPr>
            <p:spPr>
              <a:xfrm>
                <a:off x="3360" y="2304"/>
                <a:ext cx="0" cy="43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1" name="Line 51"/>
              <p:cNvSpPr/>
              <p:nvPr/>
            </p:nvSpPr>
            <p:spPr>
              <a:xfrm>
                <a:off x="3696" y="2304"/>
                <a:ext cx="0" cy="43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2" name="Line 52"/>
              <p:cNvSpPr/>
              <p:nvPr/>
            </p:nvSpPr>
            <p:spPr>
              <a:xfrm>
                <a:off x="3360" y="2736"/>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3" name="Line 53"/>
              <p:cNvSpPr/>
              <p:nvPr/>
            </p:nvSpPr>
            <p:spPr>
              <a:xfrm>
                <a:off x="3696" y="2736"/>
                <a:ext cx="0" cy="384"/>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4" name="Line 54"/>
              <p:cNvSpPr/>
              <p:nvPr/>
            </p:nvSpPr>
            <p:spPr>
              <a:xfrm>
                <a:off x="3360" y="3120"/>
                <a:ext cx="0" cy="31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5" name="Line 55"/>
              <p:cNvSpPr/>
              <p:nvPr/>
            </p:nvSpPr>
            <p:spPr>
              <a:xfrm>
                <a:off x="3696" y="3120"/>
                <a:ext cx="0" cy="312"/>
              </a:xfrm>
              <a:prstGeom prst="line">
                <a:avLst/>
              </a:prstGeom>
              <a:ln w="28575">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26" name="Rectangle 56"/>
              <p:cNvSpPr/>
              <p:nvPr/>
            </p:nvSpPr>
            <p:spPr>
              <a:xfrm>
                <a:off x="4560" y="2640"/>
                <a:ext cx="432" cy="31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15000</a:t>
                </a:r>
                <a:endParaRPr lang="en-US" altLang="zh-CN" sz="1000" b="1" dirty="0">
                  <a:solidFill>
                    <a:schemeClr val="hlink"/>
                  </a:solidFill>
                  <a:latin typeface="Tahoma" panose="020B0604030504040204" pitchFamily="34" charset="0"/>
                  <a:ea typeface="楷体_GB2312" pitchFamily="1" charset="-122"/>
                </a:endParaRPr>
              </a:p>
            </p:txBody>
          </p:sp>
          <p:sp>
            <p:nvSpPr>
              <p:cNvPr id="28727" name="Rectangle 57"/>
              <p:cNvSpPr/>
              <p:nvPr/>
            </p:nvSpPr>
            <p:spPr>
              <a:xfrm>
                <a:off x="4560" y="2256"/>
                <a:ext cx="432" cy="384"/>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12500</a:t>
                </a:r>
                <a:endParaRPr lang="en-US" altLang="zh-CN" sz="1000" b="1" dirty="0">
                  <a:solidFill>
                    <a:schemeClr val="hlink"/>
                  </a:solidFill>
                  <a:latin typeface="Tahoma" panose="020B0604030504040204" pitchFamily="34" charset="0"/>
                  <a:ea typeface="楷体_GB2312" pitchFamily="1" charset="-122"/>
                </a:endParaRPr>
              </a:p>
            </p:txBody>
          </p:sp>
          <p:sp>
            <p:nvSpPr>
              <p:cNvPr id="28728" name="Rectangle 58"/>
              <p:cNvSpPr/>
              <p:nvPr/>
            </p:nvSpPr>
            <p:spPr>
              <a:xfrm>
                <a:off x="4560" y="1872"/>
                <a:ext cx="432" cy="384"/>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11000</a:t>
                </a:r>
                <a:endParaRPr lang="en-US" altLang="zh-CN" sz="1000" b="1" dirty="0">
                  <a:solidFill>
                    <a:schemeClr val="hlink"/>
                  </a:solidFill>
                  <a:latin typeface="Tahoma" panose="020B0604030504040204" pitchFamily="34" charset="0"/>
                  <a:ea typeface="楷体_GB2312" pitchFamily="1" charset="-122"/>
                </a:endParaRPr>
              </a:p>
            </p:txBody>
          </p:sp>
          <p:sp>
            <p:nvSpPr>
              <p:cNvPr id="28729" name="Rectangle 59"/>
              <p:cNvSpPr/>
              <p:nvPr/>
            </p:nvSpPr>
            <p:spPr>
              <a:xfrm>
                <a:off x="4560" y="1632"/>
                <a:ext cx="432" cy="24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000" b="1" dirty="0">
                    <a:solidFill>
                      <a:schemeClr val="hlink"/>
                    </a:solidFill>
                    <a:latin typeface="Tahoma" panose="020B0604030504040204" pitchFamily="34" charset="0"/>
                    <a:ea typeface="楷体_GB2312" pitchFamily="1" charset="-122"/>
                  </a:rPr>
                  <a:t>10000</a:t>
                </a:r>
                <a:endParaRPr lang="en-US" altLang="zh-CN" sz="1000" b="1" dirty="0">
                  <a:solidFill>
                    <a:schemeClr val="hlink"/>
                  </a:solidFill>
                  <a:latin typeface="Tahoma" panose="020B0604030504040204" pitchFamily="34" charset="0"/>
                  <a:ea typeface="楷体_GB2312" pitchFamily="1" charset="-122"/>
                </a:endParaRPr>
              </a:p>
            </p:txBody>
          </p:sp>
          <p:sp>
            <p:nvSpPr>
              <p:cNvPr id="28730" name="Line 60"/>
              <p:cNvSpPr/>
              <p:nvPr/>
            </p:nvSpPr>
            <p:spPr>
              <a:xfrm>
                <a:off x="4560" y="1632"/>
                <a:ext cx="432" cy="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1" name="Line 61"/>
              <p:cNvSpPr/>
              <p:nvPr/>
            </p:nvSpPr>
            <p:spPr>
              <a:xfrm>
                <a:off x="4560" y="2952"/>
                <a:ext cx="432" cy="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2" name="Line 62"/>
              <p:cNvSpPr/>
              <p:nvPr/>
            </p:nvSpPr>
            <p:spPr>
              <a:xfrm>
                <a:off x="4560" y="1632"/>
                <a:ext cx="0" cy="24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3" name="Line 63"/>
              <p:cNvSpPr/>
              <p:nvPr/>
            </p:nvSpPr>
            <p:spPr>
              <a:xfrm>
                <a:off x="4992" y="1632"/>
                <a:ext cx="0" cy="240"/>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4" name="Line 64"/>
              <p:cNvSpPr/>
              <p:nvPr/>
            </p:nvSpPr>
            <p:spPr>
              <a:xfrm>
                <a:off x="4560" y="1872"/>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5" name="Line 65"/>
              <p:cNvSpPr/>
              <p:nvPr/>
            </p:nvSpPr>
            <p:spPr>
              <a:xfrm>
                <a:off x="4992" y="1872"/>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6" name="Line 66"/>
              <p:cNvSpPr/>
              <p:nvPr/>
            </p:nvSpPr>
            <p:spPr>
              <a:xfrm>
                <a:off x="4560" y="2256"/>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7" name="Line 67"/>
              <p:cNvSpPr/>
              <p:nvPr/>
            </p:nvSpPr>
            <p:spPr>
              <a:xfrm>
                <a:off x="4992" y="2256"/>
                <a:ext cx="0" cy="384"/>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8" name="Line 68"/>
              <p:cNvSpPr/>
              <p:nvPr/>
            </p:nvSpPr>
            <p:spPr>
              <a:xfrm>
                <a:off x="4560" y="2640"/>
                <a:ext cx="0" cy="312"/>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39" name="Line 69"/>
              <p:cNvSpPr/>
              <p:nvPr/>
            </p:nvSpPr>
            <p:spPr>
              <a:xfrm>
                <a:off x="4992" y="2640"/>
                <a:ext cx="0" cy="312"/>
              </a:xfrm>
              <a:prstGeom prst="line">
                <a:avLst/>
              </a:prstGeom>
              <a:ln w="12700">
                <a:noFill/>
              </a:ln>
            </p:spPr>
            <p:txBody>
              <a:bodyPr anchor="t" anchorCtr="0"/>
              <a:p>
                <a:endParaRPr lang="zh-CN" altLang="en-US">
                  <a:latin typeface="Tahoma" panose="020B0604030504040204" pitchFamily="34" charset="0"/>
                  <a:ea typeface="宋体" panose="02010600030101010101" pitchFamily="2" charset="-122"/>
                </a:endParaRPr>
              </a:p>
            </p:txBody>
          </p:sp>
          <p:sp>
            <p:nvSpPr>
              <p:cNvPr id="28740" name="Line 70"/>
              <p:cNvSpPr/>
              <p:nvPr/>
            </p:nvSpPr>
            <p:spPr>
              <a:xfrm flipV="1">
                <a:off x="4512" y="1680"/>
                <a:ext cx="384" cy="28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8741" name="Line 71"/>
              <p:cNvSpPr/>
              <p:nvPr/>
            </p:nvSpPr>
            <p:spPr>
              <a:xfrm flipV="1">
                <a:off x="4656" y="1968"/>
                <a:ext cx="192" cy="67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28742" name="Text Box 72"/>
            <p:cNvSpPr txBox="1"/>
            <p:nvPr/>
          </p:nvSpPr>
          <p:spPr>
            <a:xfrm>
              <a:off x="3515" y="3420"/>
              <a:ext cx="907"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作业地址空间</a:t>
              </a:r>
              <a:endParaRPr lang="zh-CN" altLang="en-US" sz="1600" b="1" dirty="0">
                <a:latin typeface="Tahoma" panose="020B0604030504040204" pitchFamily="34" charset="0"/>
                <a:ea typeface="宋体" panose="02010600030101010101" pitchFamily="2" charset="-122"/>
              </a:endParaRPr>
            </a:p>
          </p:txBody>
        </p:sp>
        <p:sp>
          <p:nvSpPr>
            <p:cNvPr id="28743" name="Text Box 73"/>
            <p:cNvSpPr txBox="1"/>
            <p:nvPr/>
          </p:nvSpPr>
          <p:spPr>
            <a:xfrm>
              <a:off x="4740" y="3354"/>
              <a:ext cx="947"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内存地址空间</a:t>
              </a:r>
              <a:endParaRPr lang="zh-CN" altLang="en-US" sz="1600" b="1" dirty="0">
                <a:latin typeface="Tahoma" panose="020B0604030504040204" pitchFamily="34" charset="0"/>
                <a:ea typeface="宋体" panose="02010600030101010101" pitchFamily="2" charset="-122"/>
              </a:endParaRPr>
            </a:p>
          </p:txBody>
        </p:sp>
        <p:sp>
          <p:nvSpPr>
            <p:cNvPr id="28744" name="AutoShape 1194"/>
            <p:cNvSpPr/>
            <p:nvPr/>
          </p:nvSpPr>
          <p:spPr>
            <a:xfrm>
              <a:off x="4422" y="2478"/>
              <a:ext cx="46" cy="589"/>
            </a:xfrm>
            <a:prstGeom prst="rightBrace">
              <a:avLst>
                <a:gd name="adj1" fmla="val 106584"/>
                <a:gd name="adj2" fmla="val 50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6803">
                                            <p:txEl>
                                              <p:charRg st="0" end="141"/>
                                            </p:txEl>
                                          </p:spTgt>
                                        </p:tgtEl>
                                        <p:attrNameLst>
                                          <p:attrName>style.visibility</p:attrName>
                                        </p:attrNameLst>
                                      </p:cBhvr>
                                      <p:to>
                                        <p:strVal val="visible"/>
                                      </p:to>
                                    </p:set>
                                    <p:animEffect transition="in" filter="randombar(horizontal)">
                                      <p:cBhvr>
                                        <p:cTn id="7" dur="1000"/>
                                        <p:tgtEl>
                                          <p:spTgt spid="76803">
                                            <p:txEl>
                                              <p:charRg st="0" end="1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295400" y="333375"/>
            <a:ext cx="5943600" cy="762000"/>
          </a:xfrm>
          <a:ln/>
        </p:spPr>
        <p:txBody>
          <a:bodyPr wrap="square" lIns="91440" tIns="45720" rIns="91440" bIns="45720" anchor="b" anchorCtr="0"/>
          <a:p>
            <a:pPr eaLnBrk="1" hangingPunct="1"/>
            <a:r>
              <a:rPr lang="zh-CN" altLang="en-US" sz="3600" b="1" dirty="0">
                <a:solidFill>
                  <a:schemeClr val="hlink"/>
                </a:solidFill>
                <a:ea typeface="黑体" panose="02010609060101010101" pitchFamily="49" charset="-122"/>
              </a:rPr>
              <a:t>二、程序的链接</a:t>
            </a:r>
            <a:endParaRPr lang="zh-CN" altLang="en-US" sz="3600" b="1" dirty="0">
              <a:solidFill>
                <a:schemeClr val="hlink"/>
              </a:solidFill>
              <a:ea typeface="黑体" panose="02010609060101010101" pitchFamily="49" charset="-122"/>
            </a:endParaRPr>
          </a:p>
        </p:txBody>
      </p:sp>
      <p:sp>
        <p:nvSpPr>
          <p:cNvPr id="364547" name="Rectangle 3"/>
          <p:cNvSpPr>
            <a:spLocks noGrp="1"/>
          </p:cNvSpPr>
          <p:nvPr>
            <p:ph idx="1"/>
          </p:nvPr>
        </p:nvSpPr>
        <p:spPr>
          <a:xfrm>
            <a:off x="-396875" y="1341438"/>
            <a:ext cx="8001000" cy="5183187"/>
          </a:xfrm>
          <a:ln/>
        </p:spPr>
        <p:txBody>
          <a:bodyPr wrap="square" lIns="91440" tIns="45720" rIns="91440" bIns="45720" anchor="t" anchorCtr="0"/>
          <a:p>
            <a:pPr eaLnBrk="1" hangingPunct="1">
              <a:lnSpc>
                <a:spcPct val="110000"/>
              </a:lnSpc>
              <a:buClr>
                <a:srgbClr val="0000FF"/>
              </a:buClr>
              <a:buSzPct val="105000"/>
              <a:buNone/>
            </a:pPr>
            <a:r>
              <a:rPr lang="en-US" altLang="zh-CN" sz="2200" dirty="0">
                <a:solidFill>
                  <a:schemeClr val="folHlink"/>
                </a:solidFill>
                <a:latin typeface="黑体" panose="02010609060101010101" pitchFamily="49" charset="-122"/>
                <a:ea typeface="黑体" panose="02010609060101010101" pitchFamily="49" charset="-122"/>
              </a:rPr>
              <a:t>      </a:t>
            </a:r>
            <a:r>
              <a:rPr lang="en-US" altLang="zh-CN" sz="2400" dirty="0">
                <a:solidFill>
                  <a:schemeClr val="folHlink"/>
                </a:solidFill>
                <a:latin typeface="黑体" panose="02010609060101010101" pitchFamily="49" charset="-122"/>
                <a:ea typeface="黑体" panose="02010609060101010101" pitchFamily="49" charset="-122"/>
              </a:rPr>
              <a:t>1</a:t>
            </a:r>
            <a:r>
              <a:rPr lang="zh-CN" altLang="en-US" sz="2400" dirty="0">
                <a:solidFill>
                  <a:schemeClr val="folHlink"/>
                </a:solidFill>
                <a:latin typeface="黑体" panose="02010609060101010101" pitchFamily="49" charset="-122"/>
                <a:ea typeface="黑体" panose="02010609060101010101" pitchFamily="49" charset="-122"/>
              </a:rPr>
              <a:t>、静态链接方式</a:t>
            </a:r>
            <a:endParaRPr lang="zh-CN" altLang="en-US" sz="2400" dirty="0">
              <a:solidFill>
                <a:schemeClr val="folHlink"/>
              </a:solidFill>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sz="2200"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是一种事先链接方式，即在程序运行之前，先将各目标模块及它们所需的库函数，链接成一个完整的装入模块（执行文件），以后不再拆开。</a:t>
            </a:r>
            <a:endParaRPr lang="zh-CN" altLang="en-US" dirty="0">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      实现静态链接应解决的问题：</a:t>
            </a:r>
            <a:endParaRPr lang="zh-CN" altLang="en-US" dirty="0">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）相对地址的修改</a:t>
            </a:r>
            <a:endParaRPr lang="zh-CN" altLang="en-US" dirty="0">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）变换外部调用符号</a:t>
            </a:r>
            <a:endParaRPr lang="zh-CN" altLang="en-US" dirty="0">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solidFill>
                  <a:schemeClr val="folHlink"/>
                </a:solidFill>
                <a:latin typeface="黑体" panose="02010609060101010101" pitchFamily="49" charset="-122"/>
                <a:ea typeface="黑体" panose="02010609060101010101" pitchFamily="49" charset="-122"/>
              </a:rPr>
              <a:t>存在的问题：</a:t>
            </a:r>
            <a:endParaRPr lang="zh-CN" altLang="en-US" dirty="0">
              <a:solidFill>
                <a:schemeClr val="folHlink"/>
              </a:solidFill>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）不便于对目标模块的修改和更新</a:t>
            </a:r>
            <a:endParaRPr lang="zh-CN" altLang="en-US" dirty="0">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）无法实现对目标模块的共享</a:t>
            </a:r>
            <a:endParaRPr lang="zh-CN" altLang="en-US" dirty="0">
              <a:latin typeface="黑体" panose="02010609060101010101" pitchFamily="49" charset="-122"/>
              <a:ea typeface="黑体" panose="02010609060101010101" pitchFamily="49" charset="-122"/>
            </a:endParaRPr>
          </a:p>
        </p:txBody>
      </p:sp>
      <p:grpSp>
        <p:nvGrpSpPr>
          <p:cNvPr id="2" name="Group 40"/>
          <p:cNvGrpSpPr/>
          <p:nvPr/>
        </p:nvGrpSpPr>
        <p:grpSpPr>
          <a:xfrm>
            <a:off x="5149850" y="2863850"/>
            <a:ext cx="3886200" cy="3598863"/>
            <a:chOff x="3244" y="1804"/>
            <a:chExt cx="2448" cy="2267"/>
          </a:xfrm>
        </p:grpSpPr>
        <p:grpSp>
          <p:nvGrpSpPr>
            <p:cNvPr id="30724" name="Group 37"/>
            <p:cNvGrpSpPr/>
            <p:nvPr/>
          </p:nvGrpSpPr>
          <p:grpSpPr>
            <a:xfrm>
              <a:off x="3244" y="1804"/>
              <a:ext cx="2448" cy="1898"/>
              <a:chOff x="3120" y="1920"/>
              <a:chExt cx="2448" cy="1898"/>
            </a:xfrm>
          </p:grpSpPr>
          <p:sp>
            <p:nvSpPr>
              <p:cNvPr id="30725" name="Rectangle 9"/>
              <p:cNvSpPr/>
              <p:nvPr/>
            </p:nvSpPr>
            <p:spPr>
              <a:xfrm>
                <a:off x="3408" y="2064"/>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200" b="1" dirty="0">
                    <a:latin typeface="Tahoma" panose="020B0604030504040204" pitchFamily="34" charset="0"/>
                    <a:ea typeface="宋体" panose="02010600030101010101" pitchFamily="2" charset="-122"/>
                  </a:rPr>
                  <a:t>模块</a:t>
                </a:r>
                <a:r>
                  <a:rPr lang="en-US" altLang="zh-CN" sz="1200" b="1" dirty="0">
                    <a:latin typeface="Tahoma" panose="020B0604030504040204" pitchFamily="34" charset="0"/>
                    <a:ea typeface="宋体" panose="02010600030101010101" pitchFamily="2" charset="-122"/>
                  </a:rPr>
                  <a:t>A</a:t>
                </a:r>
                <a:endParaRPr lang="en-US" altLang="zh-CN" sz="1200" b="1" dirty="0">
                  <a:latin typeface="Tahoma" panose="020B0604030504040204" pitchFamily="34" charset="0"/>
                  <a:ea typeface="宋体" panose="02010600030101010101" pitchFamily="2" charset="-122"/>
                </a:endParaRPr>
              </a:p>
              <a:p>
                <a:pPr algn="ctr"/>
                <a:r>
                  <a:rPr lang="en-US" altLang="zh-CN" sz="1200" b="1" dirty="0">
                    <a:latin typeface="Tahoma" panose="020B0604030504040204" pitchFamily="34" charset="0"/>
                    <a:ea typeface="宋体" panose="02010600030101010101" pitchFamily="2" charset="-122"/>
                  </a:rPr>
                  <a:t>CALL B;</a:t>
                </a:r>
                <a:endParaRPr lang="en-US" altLang="zh-CN" sz="1200" b="1" dirty="0">
                  <a:latin typeface="Tahoma" panose="020B0604030504040204" pitchFamily="34" charset="0"/>
                  <a:ea typeface="宋体" panose="02010600030101010101" pitchFamily="2" charset="-122"/>
                </a:endParaRPr>
              </a:p>
              <a:p>
                <a:pPr algn="ctr"/>
                <a:r>
                  <a:rPr lang="en-US" altLang="zh-CN" sz="1200" b="1" dirty="0">
                    <a:latin typeface="Tahoma" panose="020B0604030504040204" pitchFamily="34" charset="0"/>
                    <a:ea typeface="宋体" panose="02010600030101010101" pitchFamily="2" charset="-122"/>
                  </a:rPr>
                  <a:t>RETURN;</a:t>
                </a:r>
                <a:endParaRPr lang="en-US" altLang="zh-CN" sz="1200" b="1" dirty="0">
                  <a:latin typeface="Tahoma" panose="020B0604030504040204" pitchFamily="34" charset="0"/>
                  <a:ea typeface="宋体" panose="02010600030101010101" pitchFamily="2" charset="-122"/>
                </a:endParaRPr>
              </a:p>
            </p:txBody>
          </p:sp>
          <p:sp>
            <p:nvSpPr>
              <p:cNvPr id="30726" name="Rectangle 10"/>
              <p:cNvSpPr/>
              <p:nvPr/>
            </p:nvSpPr>
            <p:spPr>
              <a:xfrm>
                <a:off x="3408" y="2640"/>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200" b="1" dirty="0">
                    <a:latin typeface="Tahoma" panose="020B0604030504040204" pitchFamily="34" charset="0"/>
                    <a:ea typeface="宋体" panose="02010600030101010101" pitchFamily="2" charset="-122"/>
                  </a:rPr>
                  <a:t>模块</a:t>
                </a:r>
                <a:r>
                  <a:rPr lang="en-US" altLang="zh-CN" sz="1200" b="1" dirty="0">
                    <a:latin typeface="Tahoma" panose="020B0604030504040204" pitchFamily="34" charset="0"/>
                    <a:ea typeface="宋体" panose="02010600030101010101" pitchFamily="2" charset="-122"/>
                  </a:rPr>
                  <a:t>B</a:t>
                </a:r>
                <a:endParaRPr lang="en-US" altLang="zh-CN" sz="1200" b="1" dirty="0">
                  <a:latin typeface="Tahoma" panose="020B0604030504040204" pitchFamily="34" charset="0"/>
                  <a:ea typeface="宋体" panose="02010600030101010101" pitchFamily="2" charset="-122"/>
                </a:endParaRPr>
              </a:p>
              <a:p>
                <a:pPr algn="ctr"/>
                <a:r>
                  <a:rPr lang="en-US" altLang="zh-CN" sz="1200" b="1" dirty="0">
                    <a:latin typeface="Tahoma" panose="020B0604030504040204" pitchFamily="34" charset="0"/>
                    <a:ea typeface="宋体" panose="02010600030101010101" pitchFamily="2" charset="-122"/>
                  </a:rPr>
                  <a:t>CALL C;</a:t>
                </a:r>
                <a:endParaRPr lang="en-US" altLang="zh-CN" sz="1200" b="1" dirty="0">
                  <a:latin typeface="Tahoma" panose="020B0604030504040204" pitchFamily="34" charset="0"/>
                  <a:ea typeface="宋体" panose="02010600030101010101" pitchFamily="2" charset="-122"/>
                </a:endParaRPr>
              </a:p>
              <a:p>
                <a:pPr algn="ctr"/>
                <a:r>
                  <a:rPr lang="en-US" altLang="zh-CN" sz="1200" b="1" dirty="0">
                    <a:latin typeface="Tahoma" panose="020B0604030504040204" pitchFamily="34" charset="0"/>
                    <a:ea typeface="宋体" panose="02010600030101010101" pitchFamily="2" charset="-122"/>
                  </a:rPr>
                  <a:t>RETURN;</a:t>
                </a:r>
                <a:endParaRPr lang="en-US" altLang="zh-CN" sz="1200" b="1" dirty="0">
                  <a:latin typeface="Tahoma" panose="020B0604030504040204" pitchFamily="34" charset="0"/>
                  <a:ea typeface="宋体" panose="02010600030101010101" pitchFamily="2" charset="-122"/>
                </a:endParaRPr>
              </a:p>
            </p:txBody>
          </p:sp>
          <p:sp>
            <p:nvSpPr>
              <p:cNvPr id="30727" name="Rectangle 11"/>
              <p:cNvSpPr/>
              <p:nvPr/>
            </p:nvSpPr>
            <p:spPr>
              <a:xfrm>
                <a:off x="3408" y="3264"/>
                <a:ext cx="768" cy="384"/>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200" b="1" dirty="0">
                    <a:latin typeface="Tahoma" panose="020B0604030504040204" pitchFamily="34" charset="0"/>
                    <a:ea typeface="宋体" panose="02010600030101010101" pitchFamily="2" charset="-122"/>
                  </a:rPr>
                  <a:t>模块</a:t>
                </a:r>
                <a:r>
                  <a:rPr lang="en-US" altLang="zh-CN" sz="1200" b="1" dirty="0">
                    <a:latin typeface="Tahoma" panose="020B0604030504040204" pitchFamily="34" charset="0"/>
                    <a:ea typeface="宋体" panose="02010600030101010101" pitchFamily="2" charset="-122"/>
                  </a:rPr>
                  <a:t>C</a:t>
                </a:r>
                <a:endParaRPr lang="en-US" altLang="zh-CN" sz="1200" b="1" dirty="0">
                  <a:latin typeface="Tahoma" panose="020B0604030504040204" pitchFamily="34" charset="0"/>
                  <a:ea typeface="宋体" panose="02010600030101010101" pitchFamily="2" charset="-122"/>
                </a:endParaRPr>
              </a:p>
              <a:p>
                <a:pPr algn="ctr"/>
                <a:r>
                  <a:rPr lang="en-US" altLang="zh-CN" sz="1200" b="1" dirty="0">
                    <a:latin typeface="Tahoma" panose="020B0604030504040204" pitchFamily="34" charset="0"/>
                    <a:ea typeface="宋体" panose="02010600030101010101" pitchFamily="2" charset="-122"/>
                  </a:rPr>
                  <a:t>RETURN;</a:t>
                </a:r>
                <a:endParaRPr lang="en-US" altLang="zh-CN" sz="1200" b="1" dirty="0">
                  <a:latin typeface="Tahoma" panose="020B0604030504040204" pitchFamily="34" charset="0"/>
                  <a:ea typeface="宋体" panose="02010600030101010101" pitchFamily="2" charset="-122"/>
                </a:endParaRPr>
              </a:p>
            </p:txBody>
          </p:sp>
          <p:sp>
            <p:nvSpPr>
              <p:cNvPr id="30728" name="Text Box 12"/>
              <p:cNvSpPr txBox="1"/>
              <p:nvPr/>
            </p:nvSpPr>
            <p:spPr>
              <a:xfrm>
                <a:off x="3120" y="1968"/>
                <a:ext cx="384" cy="175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0</a:t>
                </a:r>
                <a:endParaRPr lang="en-US" altLang="zh-CN" sz="1600" b="1" dirty="0">
                  <a:latin typeface="Tahoma" panose="020B0604030504040204" pitchFamily="34" charset="0"/>
                  <a:ea typeface="宋体" panose="02010600030101010101" pitchFamily="2" charset="-122"/>
                </a:endParaRPr>
              </a:p>
              <a:p>
                <a:endParaRPr lang="en-US" altLang="zh-CN" sz="1600" b="1" dirty="0">
                  <a:latin typeface="Tahoma" panose="020B0604030504040204" pitchFamily="34" charset="0"/>
                  <a:ea typeface="宋体" panose="02010600030101010101" pitchFamily="2" charset="-122"/>
                </a:endParaRPr>
              </a:p>
              <a:p>
                <a:r>
                  <a:rPr lang="en-US" altLang="zh-CN" sz="1600" b="1" dirty="0">
                    <a:latin typeface="Tahoma" panose="020B0604030504040204" pitchFamily="34" charset="0"/>
                    <a:ea typeface="宋体" panose="02010600030101010101" pitchFamily="2" charset="-122"/>
                  </a:rPr>
                  <a:t>L-1</a:t>
                </a:r>
                <a:endParaRPr lang="en-US" altLang="zh-CN" sz="1600" b="1" dirty="0">
                  <a:latin typeface="Tahoma" panose="020B0604030504040204" pitchFamily="34" charset="0"/>
                  <a:ea typeface="宋体" panose="02010600030101010101" pitchFamily="2" charset="-122"/>
                </a:endParaRPr>
              </a:p>
              <a:p>
                <a:endParaRPr lang="en-US" altLang="zh-CN" sz="1600" b="1" dirty="0">
                  <a:latin typeface="Tahoma" panose="020B0604030504040204" pitchFamily="34" charset="0"/>
                  <a:ea typeface="宋体" panose="02010600030101010101" pitchFamily="2" charset="-122"/>
                </a:endParaRPr>
              </a:p>
              <a:p>
                <a:r>
                  <a:rPr lang="en-US" altLang="zh-CN" sz="1600" b="1" dirty="0">
                    <a:latin typeface="Tahoma" panose="020B0604030504040204" pitchFamily="34" charset="0"/>
                    <a:ea typeface="宋体" panose="02010600030101010101" pitchFamily="2" charset="-122"/>
                  </a:rPr>
                  <a:t>0</a:t>
                </a:r>
                <a:endParaRPr lang="en-US" altLang="zh-CN" sz="1600" b="1" dirty="0">
                  <a:latin typeface="Tahoma" panose="020B0604030504040204" pitchFamily="34" charset="0"/>
                  <a:ea typeface="宋体" panose="02010600030101010101" pitchFamily="2" charset="-122"/>
                </a:endParaRPr>
              </a:p>
              <a:p>
                <a:endParaRPr lang="en-US" altLang="zh-CN" sz="1600" b="1" dirty="0">
                  <a:latin typeface="Tahoma" panose="020B0604030504040204" pitchFamily="34" charset="0"/>
                  <a:ea typeface="宋体" panose="02010600030101010101" pitchFamily="2" charset="-122"/>
                </a:endParaRPr>
              </a:p>
              <a:p>
                <a:r>
                  <a:rPr lang="en-US" altLang="zh-CN" sz="1600" b="1" dirty="0">
                    <a:latin typeface="Tahoma" panose="020B0604030504040204" pitchFamily="34" charset="0"/>
                    <a:ea typeface="宋体" panose="02010600030101010101" pitchFamily="2" charset="-122"/>
                  </a:rPr>
                  <a:t>M-1</a:t>
                </a:r>
                <a:endParaRPr lang="en-US" altLang="zh-CN" sz="1600" b="1" dirty="0">
                  <a:latin typeface="Tahoma" panose="020B0604030504040204" pitchFamily="34" charset="0"/>
                  <a:ea typeface="宋体" panose="02010600030101010101" pitchFamily="2" charset="-122"/>
                </a:endParaRPr>
              </a:p>
              <a:p>
                <a:endParaRPr lang="en-US" altLang="zh-CN" sz="1600" b="1" dirty="0">
                  <a:latin typeface="Tahoma" panose="020B0604030504040204" pitchFamily="34" charset="0"/>
                  <a:ea typeface="宋体" panose="02010600030101010101" pitchFamily="2" charset="-122"/>
                </a:endParaRPr>
              </a:p>
              <a:p>
                <a:r>
                  <a:rPr lang="en-US" altLang="zh-CN" sz="1600" b="1" dirty="0">
                    <a:latin typeface="Tahoma" panose="020B0604030504040204" pitchFamily="34" charset="0"/>
                    <a:ea typeface="宋体" panose="02010600030101010101" pitchFamily="2" charset="-122"/>
                  </a:rPr>
                  <a:t>0</a:t>
                </a:r>
                <a:endParaRPr lang="en-US" altLang="zh-CN" sz="1600" b="1" dirty="0">
                  <a:latin typeface="Tahoma" panose="020B0604030504040204" pitchFamily="34" charset="0"/>
                  <a:ea typeface="宋体" panose="02010600030101010101" pitchFamily="2" charset="-122"/>
                </a:endParaRPr>
              </a:p>
              <a:p>
                <a:endParaRPr lang="en-US" altLang="zh-CN" sz="1600" b="1" dirty="0">
                  <a:latin typeface="Tahoma" panose="020B0604030504040204" pitchFamily="34" charset="0"/>
                  <a:ea typeface="宋体" panose="02010600030101010101" pitchFamily="2" charset="-122"/>
                </a:endParaRPr>
              </a:p>
              <a:p>
                <a:r>
                  <a:rPr lang="en-US" altLang="zh-CN" sz="1600" b="1" dirty="0">
                    <a:latin typeface="Tahoma" panose="020B0604030504040204" pitchFamily="34" charset="0"/>
                    <a:ea typeface="宋体" panose="02010600030101010101" pitchFamily="2" charset="-122"/>
                  </a:rPr>
                  <a:t>N-1</a:t>
                </a:r>
                <a:endParaRPr lang="en-US" altLang="zh-CN" sz="1600" b="1" dirty="0">
                  <a:latin typeface="Tahoma" panose="020B0604030504040204" pitchFamily="34" charset="0"/>
                  <a:ea typeface="宋体" panose="02010600030101010101" pitchFamily="2" charset="-122"/>
                </a:endParaRPr>
              </a:p>
            </p:txBody>
          </p:sp>
          <p:sp>
            <p:nvSpPr>
              <p:cNvPr id="30729" name="Text Box 13"/>
              <p:cNvSpPr txBox="1"/>
              <p:nvPr/>
            </p:nvSpPr>
            <p:spPr>
              <a:xfrm>
                <a:off x="4032" y="1920"/>
                <a:ext cx="576" cy="1898"/>
              </a:xfrm>
              <a:prstGeom prst="rect">
                <a:avLst/>
              </a:prstGeom>
              <a:noFill/>
              <a:ln w="9525">
                <a:noFill/>
              </a:ln>
            </p:spPr>
            <p:txBody>
              <a:bodyPr anchor="t" anchorCtr="0">
                <a:spAutoFit/>
              </a:bodyPr>
              <a:p>
                <a:pPr algn="r"/>
                <a:r>
                  <a:rPr lang="en-US" altLang="zh-CN" sz="1200" b="1" dirty="0">
                    <a:latin typeface="Tahoma" panose="020B0604030504040204" pitchFamily="34" charset="0"/>
                    <a:ea typeface="宋体" panose="02010600030101010101" pitchFamily="2" charset="-122"/>
                  </a:rPr>
                  <a:t>0</a:t>
                </a: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r>
                  <a:rPr lang="en-US" altLang="zh-CN" sz="1200" b="1" dirty="0">
                    <a:latin typeface="Tahoma" panose="020B0604030504040204" pitchFamily="34" charset="0"/>
                    <a:ea typeface="宋体" panose="02010600030101010101" pitchFamily="2" charset="-122"/>
                  </a:rPr>
                  <a:t>L-1</a:t>
                </a:r>
                <a:endParaRPr lang="en-US" altLang="zh-CN" sz="1200" b="1" dirty="0">
                  <a:latin typeface="Tahoma" panose="020B0604030504040204" pitchFamily="34" charset="0"/>
                  <a:ea typeface="宋体" panose="02010600030101010101" pitchFamily="2" charset="-122"/>
                </a:endParaRPr>
              </a:p>
              <a:p>
                <a:pPr algn="r"/>
                <a:r>
                  <a:rPr lang="en-US" altLang="zh-CN" sz="1200" b="1" dirty="0">
                    <a:latin typeface="Tahoma" panose="020B0604030504040204" pitchFamily="34" charset="0"/>
                    <a:ea typeface="宋体" panose="02010600030101010101" pitchFamily="2" charset="-122"/>
                  </a:rPr>
                  <a:t>L</a:t>
                </a: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r>
                  <a:rPr lang="en-US" altLang="zh-CN" sz="1200" b="1" dirty="0">
                    <a:latin typeface="Tahoma" panose="020B0604030504040204" pitchFamily="34" charset="0"/>
                    <a:ea typeface="宋体" panose="02010600030101010101" pitchFamily="2" charset="-122"/>
                  </a:rPr>
                  <a:t>L+M-1</a:t>
                </a:r>
                <a:endParaRPr lang="en-US" altLang="zh-CN" sz="1200" b="1" dirty="0">
                  <a:latin typeface="Tahoma" panose="020B0604030504040204" pitchFamily="34" charset="0"/>
                  <a:ea typeface="宋体" panose="02010600030101010101" pitchFamily="2" charset="-122"/>
                </a:endParaRPr>
              </a:p>
              <a:p>
                <a:pPr algn="r"/>
                <a:r>
                  <a:rPr lang="en-US" altLang="zh-CN" sz="1200" b="1" dirty="0">
                    <a:latin typeface="Tahoma" panose="020B0604030504040204" pitchFamily="34" charset="0"/>
                    <a:ea typeface="宋体" panose="02010600030101010101" pitchFamily="2" charset="-122"/>
                  </a:rPr>
                  <a:t>L+M</a:t>
                </a: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endParaRPr lang="en-US" altLang="zh-CN" sz="1200" b="1" dirty="0">
                  <a:latin typeface="Tahoma" panose="020B0604030504040204" pitchFamily="34" charset="0"/>
                  <a:ea typeface="宋体" panose="02010600030101010101" pitchFamily="2" charset="-122"/>
                </a:endParaRPr>
              </a:p>
              <a:p>
                <a:pPr algn="r"/>
                <a:r>
                  <a:rPr lang="en-US" altLang="zh-CN" sz="1200" b="1" dirty="0">
                    <a:latin typeface="Times New Roman" panose="02020603050405020304" pitchFamily="18" charset="0"/>
                    <a:ea typeface="宋体" panose="02010600030101010101" pitchFamily="2" charset="-122"/>
                  </a:rPr>
                  <a:t>L+M+N-1</a:t>
                </a:r>
                <a:endParaRPr lang="en-US" altLang="zh-CN" sz="1200" b="1" dirty="0">
                  <a:latin typeface="Times New Roman" panose="02020603050405020304" pitchFamily="18" charset="0"/>
                  <a:ea typeface="宋体" panose="02010600030101010101" pitchFamily="2" charset="-122"/>
                </a:endParaRPr>
              </a:p>
            </p:txBody>
          </p:sp>
          <p:sp>
            <p:nvSpPr>
              <p:cNvPr id="30730" name="Rectangle 17"/>
              <p:cNvSpPr/>
              <p:nvPr/>
            </p:nvSpPr>
            <p:spPr>
              <a:xfrm>
                <a:off x="4608" y="3130"/>
                <a:ext cx="816" cy="58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楷体_GB2312" pitchFamily="1" charset="-122"/>
                  </a:rPr>
                  <a:t>模块</a:t>
                </a:r>
                <a:r>
                  <a:rPr lang="en-US" altLang="zh-CN" sz="1600" b="1" dirty="0">
                    <a:latin typeface="Tahoma" panose="020B0604030504040204" pitchFamily="34" charset="0"/>
                    <a:ea typeface="楷体_GB2312" pitchFamily="1" charset="-122"/>
                  </a:rPr>
                  <a:t>C</a:t>
                </a:r>
                <a:endParaRPr lang="en-US" altLang="zh-CN" sz="1600" b="1" dirty="0">
                  <a:latin typeface="Tahoma" panose="020B0604030504040204" pitchFamily="34" charset="0"/>
                  <a:ea typeface="楷体_GB2312" pitchFamily="1" charset="-122"/>
                </a:endParaRPr>
              </a:p>
              <a:p>
                <a:pPr algn="ctr">
                  <a:spcBef>
                    <a:spcPct val="20000"/>
                  </a:spcBef>
                  <a:buClr>
                    <a:srgbClr val="FF00FF"/>
                  </a:buClr>
                  <a:buFont typeface="Wingdings" panose="05000000000000000000" pitchFamily="2" charset="2"/>
                </a:pPr>
                <a:endParaRPr lang="en-US" altLang="zh-CN" sz="1600" b="1" dirty="0">
                  <a:latin typeface="Tahoma" panose="020B0604030504040204" pitchFamily="34" charset="0"/>
                  <a:ea typeface="楷体_GB2312" pitchFamily="1" charset="-122"/>
                </a:endParaRPr>
              </a:p>
              <a:p>
                <a:pPr algn="ctr">
                  <a:spcBef>
                    <a:spcPct val="20000"/>
                  </a:spcBef>
                  <a:buClr>
                    <a:srgbClr val="FF00FF"/>
                  </a:buClr>
                  <a:buFont typeface="Wingdings" panose="05000000000000000000" pitchFamily="2" charset="2"/>
                </a:pPr>
                <a:r>
                  <a:rPr lang="en-US" altLang="zh-CN" sz="1600" b="1" dirty="0">
                    <a:latin typeface="Tahoma" panose="020B0604030504040204" pitchFamily="34" charset="0"/>
                    <a:ea typeface="楷体_GB2312" pitchFamily="1" charset="-122"/>
                  </a:rPr>
                  <a:t>Return</a:t>
                </a:r>
                <a:endParaRPr lang="en-US" altLang="zh-CN" sz="1600" b="1" dirty="0">
                  <a:latin typeface="Tahoma" panose="020B0604030504040204" pitchFamily="34" charset="0"/>
                  <a:ea typeface="楷体_GB2312" pitchFamily="1" charset="-122"/>
                </a:endParaRPr>
              </a:p>
            </p:txBody>
          </p:sp>
          <p:sp>
            <p:nvSpPr>
              <p:cNvPr id="30731" name="Rectangle 16"/>
              <p:cNvSpPr/>
              <p:nvPr/>
            </p:nvSpPr>
            <p:spPr>
              <a:xfrm>
                <a:off x="4608" y="2549"/>
                <a:ext cx="816" cy="58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楷体_GB2312" pitchFamily="1" charset="-122"/>
                  </a:rPr>
                  <a:t>模块</a:t>
                </a:r>
                <a:r>
                  <a:rPr lang="en-US" altLang="zh-CN" sz="1600" b="1" dirty="0">
                    <a:latin typeface="Tahoma" panose="020B0604030504040204" pitchFamily="34" charset="0"/>
                    <a:ea typeface="楷体_GB2312" pitchFamily="1" charset="-122"/>
                  </a:rPr>
                  <a:t>B</a:t>
                </a:r>
                <a:endParaRPr lang="en-US" altLang="zh-CN" sz="1600" b="1" dirty="0">
                  <a:latin typeface="Tahoma" panose="020B0604030504040204" pitchFamily="34" charset="0"/>
                  <a:ea typeface="楷体_GB2312" pitchFamily="1" charset="-122"/>
                </a:endParaRPr>
              </a:p>
              <a:p>
                <a:pPr algn="ctr">
                  <a:spcBef>
                    <a:spcPct val="20000"/>
                  </a:spcBef>
                  <a:buClr>
                    <a:srgbClr val="FF00FF"/>
                  </a:buClr>
                  <a:buFont typeface="Wingdings" panose="05000000000000000000" pitchFamily="2" charset="2"/>
                </a:pPr>
                <a:r>
                  <a:rPr lang="en-US" altLang="zh-CN" sz="1600" b="1" dirty="0">
                    <a:latin typeface="Tahoma" panose="020B0604030504040204" pitchFamily="34" charset="0"/>
                    <a:ea typeface="楷体_GB2312" pitchFamily="1" charset="-122"/>
                  </a:rPr>
                  <a:t>JSR </a:t>
                </a:r>
                <a:r>
                  <a:rPr lang="en-US" altLang="zh-CN" sz="1600" b="1" dirty="0">
                    <a:latin typeface="Times New Roman" panose="02020603050405020304" pitchFamily="18" charset="0"/>
                    <a:ea typeface="楷体_GB2312" pitchFamily="1" charset="-122"/>
                  </a:rPr>
                  <a:t>“</a:t>
                </a:r>
                <a:r>
                  <a:rPr lang="en-US" altLang="zh-CN" sz="1600" b="1" dirty="0">
                    <a:latin typeface="Tahoma" panose="020B0604030504040204" pitchFamily="34" charset="0"/>
                    <a:ea typeface="楷体_GB2312" pitchFamily="1" charset="-122"/>
                  </a:rPr>
                  <a:t>L+M</a:t>
                </a:r>
                <a:r>
                  <a:rPr lang="en-US" altLang="zh-CN" sz="1600" b="1" dirty="0">
                    <a:latin typeface="Times New Roman" panose="02020603050405020304" pitchFamily="18" charset="0"/>
                    <a:ea typeface="楷体_GB2312" pitchFamily="1" charset="-122"/>
                  </a:rPr>
                  <a:t>”</a:t>
                </a:r>
                <a:endParaRPr lang="en-US" altLang="zh-CN" sz="1600" b="1" dirty="0">
                  <a:latin typeface="Tahoma" panose="020B0604030504040204" pitchFamily="34" charset="0"/>
                  <a:ea typeface="楷体_GB2312" pitchFamily="1" charset="-122"/>
                </a:endParaRPr>
              </a:p>
              <a:p>
                <a:pPr algn="ctr">
                  <a:spcBef>
                    <a:spcPct val="20000"/>
                  </a:spcBef>
                  <a:buClr>
                    <a:srgbClr val="FF00FF"/>
                  </a:buClr>
                  <a:buFont typeface="Wingdings" panose="05000000000000000000" pitchFamily="2" charset="2"/>
                </a:pPr>
                <a:r>
                  <a:rPr lang="en-US" altLang="zh-CN" sz="1600" b="1" dirty="0">
                    <a:latin typeface="Tahoma" panose="020B0604030504040204" pitchFamily="34" charset="0"/>
                    <a:ea typeface="楷体_GB2312" pitchFamily="1" charset="-122"/>
                  </a:rPr>
                  <a:t>Return</a:t>
                </a:r>
                <a:endParaRPr lang="en-US" altLang="zh-CN" sz="1600" b="1" dirty="0">
                  <a:latin typeface="Tahoma" panose="020B0604030504040204" pitchFamily="34" charset="0"/>
                  <a:ea typeface="楷体_GB2312" pitchFamily="1" charset="-122"/>
                </a:endParaRPr>
              </a:p>
            </p:txBody>
          </p:sp>
          <p:sp>
            <p:nvSpPr>
              <p:cNvPr id="30732" name="Rectangle 15"/>
              <p:cNvSpPr/>
              <p:nvPr/>
            </p:nvSpPr>
            <p:spPr>
              <a:xfrm>
                <a:off x="4608" y="1968"/>
                <a:ext cx="816" cy="58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楷体_GB2312" pitchFamily="1" charset="-122"/>
                  </a:rPr>
                  <a:t>模块</a:t>
                </a:r>
                <a:r>
                  <a:rPr lang="en-US" altLang="zh-CN" sz="1600" b="1" dirty="0">
                    <a:latin typeface="Tahoma" panose="020B0604030504040204" pitchFamily="34" charset="0"/>
                    <a:ea typeface="楷体_GB2312" pitchFamily="1" charset="-122"/>
                  </a:rPr>
                  <a:t>A</a:t>
                </a:r>
                <a:endParaRPr lang="en-US" altLang="zh-CN" sz="1600" b="1" dirty="0">
                  <a:latin typeface="Tahoma" panose="020B0604030504040204" pitchFamily="34" charset="0"/>
                  <a:ea typeface="楷体_GB2312" pitchFamily="1" charset="-122"/>
                </a:endParaRPr>
              </a:p>
              <a:p>
                <a:pPr algn="ctr">
                  <a:spcBef>
                    <a:spcPct val="20000"/>
                  </a:spcBef>
                  <a:buClr>
                    <a:srgbClr val="FF00FF"/>
                  </a:buClr>
                  <a:buFont typeface="Wingdings" panose="05000000000000000000" pitchFamily="2" charset="2"/>
                </a:pPr>
                <a:r>
                  <a:rPr lang="en-US" altLang="zh-CN" sz="1600" b="1" dirty="0">
                    <a:latin typeface="Tahoma" panose="020B0604030504040204" pitchFamily="34" charset="0"/>
                    <a:ea typeface="楷体_GB2312" pitchFamily="1" charset="-122"/>
                  </a:rPr>
                  <a:t>JSR </a:t>
                </a:r>
                <a:r>
                  <a:rPr lang="en-US" altLang="zh-CN" sz="1600" b="1" dirty="0">
                    <a:latin typeface="Times New Roman" panose="02020603050405020304" pitchFamily="18" charset="0"/>
                    <a:ea typeface="楷体_GB2312" pitchFamily="1" charset="-122"/>
                  </a:rPr>
                  <a:t>“</a:t>
                </a:r>
                <a:r>
                  <a:rPr lang="en-US" altLang="zh-CN" sz="1600" b="1" dirty="0">
                    <a:latin typeface="Tahoma" panose="020B0604030504040204" pitchFamily="34" charset="0"/>
                    <a:ea typeface="楷体_GB2312" pitchFamily="1" charset="-122"/>
                  </a:rPr>
                  <a:t>L</a:t>
                </a:r>
                <a:r>
                  <a:rPr lang="en-US" altLang="zh-CN" sz="1600" b="1" dirty="0">
                    <a:latin typeface="Times New Roman" panose="02020603050405020304" pitchFamily="18" charset="0"/>
                    <a:ea typeface="楷体_GB2312" pitchFamily="1" charset="-122"/>
                  </a:rPr>
                  <a:t>”</a:t>
                </a:r>
                <a:endParaRPr lang="en-US" altLang="zh-CN" sz="1600" b="1" dirty="0">
                  <a:latin typeface="Tahoma" panose="020B0604030504040204" pitchFamily="34" charset="0"/>
                  <a:ea typeface="楷体_GB2312" pitchFamily="1" charset="-122"/>
                </a:endParaRPr>
              </a:p>
              <a:p>
                <a:pPr algn="ctr">
                  <a:spcBef>
                    <a:spcPct val="20000"/>
                  </a:spcBef>
                  <a:buClr>
                    <a:srgbClr val="FF00FF"/>
                  </a:buClr>
                  <a:buFont typeface="Wingdings" panose="05000000000000000000" pitchFamily="2" charset="2"/>
                </a:pPr>
                <a:r>
                  <a:rPr lang="en-US" altLang="zh-CN" sz="1600" b="1" dirty="0">
                    <a:latin typeface="Tahoma" panose="020B0604030504040204" pitchFamily="34" charset="0"/>
                    <a:ea typeface="楷体_GB2312" pitchFamily="1" charset="-122"/>
                  </a:rPr>
                  <a:t>Return</a:t>
                </a:r>
                <a:endParaRPr lang="en-US" altLang="zh-CN" sz="1600" b="1" dirty="0">
                  <a:latin typeface="Tahoma" panose="020B0604030504040204" pitchFamily="34" charset="0"/>
                  <a:ea typeface="楷体_GB2312" pitchFamily="1" charset="-122"/>
                </a:endParaRPr>
              </a:p>
            </p:txBody>
          </p:sp>
          <p:sp>
            <p:nvSpPr>
              <p:cNvPr id="30733" name="Line 18"/>
              <p:cNvSpPr/>
              <p:nvPr/>
            </p:nvSpPr>
            <p:spPr>
              <a:xfrm>
                <a:off x="4608" y="1968"/>
                <a:ext cx="81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34" name="Line 19"/>
              <p:cNvSpPr/>
              <p:nvPr/>
            </p:nvSpPr>
            <p:spPr>
              <a:xfrm>
                <a:off x="4608" y="2549"/>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35" name="Line 20"/>
              <p:cNvSpPr/>
              <p:nvPr/>
            </p:nvSpPr>
            <p:spPr>
              <a:xfrm>
                <a:off x="4608" y="3130"/>
                <a:ext cx="81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36" name="Line 21"/>
              <p:cNvSpPr/>
              <p:nvPr/>
            </p:nvSpPr>
            <p:spPr>
              <a:xfrm>
                <a:off x="4608" y="3711"/>
                <a:ext cx="81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37" name="Line 22"/>
              <p:cNvSpPr/>
              <p:nvPr/>
            </p:nvSpPr>
            <p:spPr>
              <a:xfrm>
                <a:off x="4608" y="1968"/>
                <a:ext cx="0" cy="1743"/>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38" name="Line 23"/>
              <p:cNvSpPr/>
              <p:nvPr/>
            </p:nvSpPr>
            <p:spPr>
              <a:xfrm>
                <a:off x="5424" y="1968"/>
                <a:ext cx="0" cy="1743"/>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39" name="Line 31"/>
              <p:cNvSpPr/>
              <p:nvPr/>
            </p:nvSpPr>
            <p:spPr>
              <a:xfrm>
                <a:off x="5424" y="2256"/>
                <a:ext cx="1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40" name="Line 32"/>
              <p:cNvSpPr/>
              <p:nvPr/>
            </p:nvSpPr>
            <p:spPr>
              <a:xfrm>
                <a:off x="5568" y="2256"/>
                <a:ext cx="0" cy="432"/>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41" name="Line 33"/>
              <p:cNvSpPr/>
              <p:nvPr/>
            </p:nvSpPr>
            <p:spPr>
              <a:xfrm flipH="1">
                <a:off x="5424" y="2688"/>
                <a:ext cx="144"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42" name="Line 34"/>
              <p:cNvSpPr/>
              <p:nvPr/>
            </p:nvSpPr>
            <p:spPr>
              <a:xfrm>
                <a:off x="5424" y="2832"/>
                <a:ext cx="1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43" name="Line 35"/>
              <p:cNvSpPr/>
              <p:nvPr/>
            </p:nvSpPr>
            <p:spPr>
              <a:xfrm>
                <a:off x="5568" y="2832"/>
                <a:ext cx="0" cy="38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0744" name="Line 36"/>
              <p:cNvSpPr/>
              <p:nvPr/>
            </p:nvSpPr>
            <p:spPr>
              <a:xfrm flipH="1">
                <a:off x="5424" y="3216"/>
                <a:ext cx="144"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30745" name="Text Box 38"/>
            <p:cNvSpPr txBox="1"/>
            <p:nvPr/>
          </p:nvSpPr>
          <p:spPr>
            <a:xfrm>
              <a:off x="3564" y="3840"/>
              <a:ext cx="768" cy="231"/>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目标模块</a:t>
              </a:r>
              <a:endParaRPr lang="zh-CN" altLang="en-US" sz="1800" b="1" dirty="0">
                <a:latin typeface="Tahoma" panose="020B0604030504040204" pitchFamily="34" charset="0"/>
                <a:ea typeface="宋体" panose="02010600030101010101" pitchFamily="2" charset="-122"/>
              </a:endParaRPr>
            </a:p>
          </p:txBody>
        </p:sp>
        <p:sp>
          <p:nvSpPr>
            <p:cNvPr id="30746" name="Text Box 39"/>
            <p:cNvSpPr txBox="1"/>
            <p:nvPr/>
          </p:nvSpPr>
          <p:spPr>
            <a:xfrm>
              <a:off x="4788" y="3840"/>
              <a:ext cx="768" cy="231"/>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装入模块</a:t>
              </a:r>
              <a:endParaRPr lang="zh-CN" altLang="en-US" sz="18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64547">
                                            <p:txEl>
                                              <p:charRg st="0" end="15"/>
                                            </p:txEl>
                                          </p:spTgt>
                                        </p:tgtEl>
                                        <p:attrNameLst>
                                          <p:attrName>style.visibility</p:attrName>
                                        </p:attrNameLst>
                                      </p:cBhvr>
                                      <p:to>
                                        <p:strVal val="visible"/>
                                      </p:to>
                                    </p:set>
                                    <p:animEffect transition="in" filter="randombar(horizontal)">
                                      <p:cBhvr>
                                        <p:cTn id="7" dur="500"/>
                                        <p:tgtEl>
                                          <p:spTgt spid="36454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4547">
                                            <p:txEl>
                                              <p:charRg st="15" end="84"/>
                                            </p:txEl>
                                          </p:spTgt>
                                        </p:tgtEl>
                                        <p:attrNameLst>
                                          <p:attrName>style.visibility</p:attrName>
                                        </p:attrNameLst>
                                      </p:cBhvr>
                                      <p:to>
                                        <p:strVal val="visible"/>
                                      </p:to>
                                    </p:set>
                                    <p:animEffect transition="in" filter="randombar(horizontal)">
                                      <p:cBhvr>
                                        <p:cTn id="12" dur="500"/>
                                        <p:tgtEl>
                                          <p:spTgt spid="364547">
                                            <p:txEl>
                                              <p:charRg st="15"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64547">
                                            <p:txEl>
                                              <p:charRg st="84" end="104"/>
                                            </p:txEl>
                                          </p:spTgt>
                                        </p:tgtEl>
                                        <p:attrNameLst>
                                          <p:attrName>style.visibility</p:attrName>
                                        </p:attrNameLst>
                                      </p:cBhvr>
                                      <p:to>
                                        <p:strVal val="visible"/>
                                      </p:to>
                                    </p:set>
                                    <p:animEffect transition="in" filter="randombar(horizontal)">
                                      <p:cBhvr>
                                        <p:cTn id="17" dur="500"/>
                                        <p:tgtEl>
                                          <p:spTgt spid="364547">
                                            <p:txEl>
                                              <p:charRg st="84"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64547">
                                            <p:txEl>
                                              <p:charRg st="104" end="121"/>
                                            </p:txEl>
                                          </p:spTgt>
                                        </p:tgtEl>
                                        <p:attrNameLst>
                                          <p:attrName>style.visibility</p:attrName>
                                        </p:attrNameLst>
                                      </p:cBhvr>
                                      <p:to>
                                        <p:strVal val="visible"/>
                                      </p:to>
                                    </p:set>
                                    <p:animEffect transition="in" filter="randombar(horizontal)">
                                      <p:cBhvr>
                                        <p:cTn id="22" dur="500"/>
                                        <p:tgtEl>
                                          <p:spTgt spid="364547">
                                            <p:txEl>
                                              <p:charRg st="104" end="12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64547">
                                            <p:txEl>
                                              <p:charRg st="121" end="139"/>
                                            </p:txEl>
                                          </p:spTgt>
                                        </p:tgtEl>
                                        <p:attrNameLst>
                                          <p:attrName>style.visibility</p:attrName>
                                        </p:attrNameLst>
                                      </p:cBhvr>
                                      <p:to>
                                        <p:strVal val="visible"/>
                                      </p:to>
                                    </p:set>
                                    <p:animEffect transition="in" filter="randombar(horizontal)">
                                      <p:cBhvr>
                                        <p:cTn id="27" dur="500"/>
                                        <p:tgtEl>
                                          <p:spTgt spid="364547">
                                            <p:txEl>
                                              <p:charRg st="121" end="13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64547">
                                            <p:txEl>
                                              <p:charRg st="139" end="146"/>
                                            </p:txEl>
                                          </p:spTgt>
                                        </p:tgtEl>
                                        <p:attrNameLst>
                                          <p:attrName>style.visibility</p:attrName>
                                        </p:attrNameLst>
                                      </p:cBhvr>
                                      <p:to>
                                        <p:strVal val="visible"/>
                                      </p:to>
                                    </p:set>
                                    <p:animEffect transition="in" filter="randombar(horizontal)">
                                      <p:cBhvr>
                                        <p:cTn id="32" dur="500"/>
                                        <p:tgtEl>
                                          <p:spTgt spid="364547">
                                            <p:txEl>
                                              <p:charRg st="139" end="14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64547">
                                            <p:txEl>
                                              <p:charRg st="146" end="164"/>
                                            </p:txEl>
                                          </p:spTgt>
                                        </p:tgtEl>
                                        <p:attrNameLst>
                                          <p:attrName>style.visibility</p:attrName>
                                        </p:attrNameLst>
                                      </p:cBhvr>
                                      <p:to>
                                        <p:strVal val="visible"/>
                                      </p:to>
                                    </p:set>
                                    <p:animEffect transition="in" filter="randombar(horizontal)">
                                      <p:cBhvr>
                                        <p:cTn id="37" dur="500"/>
                                        <p:tgtEl>
                                          <p:spTgt spid="364547">
                                            <p:txEl>
                                              <p:charRg st="146" end="16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64547">
                                            <p:txEl>
                                              <p:charRg st="164" end="180"/>
                                            </p:txEl>
                                          </p:spTgt>
                                        </p:tgtEl>
                                        <p:attrNameLst>
                                          <p:attrName>style.visibility</p:attrName>
                                        </p:attrNameLst>
                                      </p:cBhvr>
                                      <p:to>
                                        <p:strVal val="visible"/>
                                      </p:to>
                                    </p:set>
                                    <p:animEffect transition="in" filter="randombar(horizontal)">
                                      <p:cBhvr>
                                        <p:cTn id="42" dur="500"/>
                                        <p:tgtEl>
                                          <p:spTgt spid="364547">
                                            <p:txEl>
                                              <p:charRg st="164" end="18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1026"/>
          <p:cNvSpPr>
            <a:spLocks noGrp="1"/>
          </p:cNvSpPr>
          <p:nvPr>
            <p:ph type="title"/>
          </p:nvPr>
        </p:nvSpPr>
        <p:spPr>
          <a:xfrm>
            <a:off x="1295400" y="260350"/>
            <a:ext cx="5943600" cy="762000"/>
          </a:xfrm>
          <a:ln/>
        </p:spPr>
        <p:txBody>
          <a:bodyPr wrap="square" lIns="91440" tIns="45720" rIns="91440" bIns="45720" anchor="b" anchorCtr="0"/>
          <a:p>
            <a:pPr eaLnBrk="1" hangingPunct="1"/>
            <a:r>
              <a:rPr lang="zh-CN" altLang="en-US" sz="3600" b="1" dirty="0">
                <a:solidFill>
                  <a:schemeClr val="hlink"/>
                </a:solidFill>
                <a:ea typeface="黑体" panose="02010609060101010101" pitchFamily="49" charset="-122"/>
              </a:rPr>
              <a:t>二、程序的链接</a:t>
            </a:r>
            <a:endParaRPr lang="zh-CN" altLang="en-US" sz="3600" b="1" dirty="0">
              <a:solidFill>
                <a:schemeClr val="hlink"/>
              </a:solidFill>
              <a:ea typeface="黑体" panose="02010609060101010101" pitchFamily="49" charset="-122"/>
            </a:endParaRPr>
          </a:p>
        </p:txBody>
      </p:sp>
      <p:sp>
        <p:nvSpPr>
          <p:cNvPr id="431107" name="Rectangle 1027"/>
          <p:cNvSpPr>
            <a:spLocks noGrp="1"/>
          </p:cNvSpPr>
          <p:nvPr>
            <p:ph idx="1"/>
          </p:nvPr>
        </p:nvSpPr>
        <p:spPr>
          <a:xfrm>
            <a:off x="609600" y="1341438"/>
            <a:ext cx="8001000" cy="5113337"/>
          </a:xfrm>
          <a:ln/>
        </p:spPr>
        <p:txBody>
          <a:bodyPr wrap="square" lIns="91440" tIns="45720" rIns="91440" bIns="45720" anchor="t" anchorCtr="0"/>
          <a:p>
            <a:pPr eaLnBrk="1" hangingPunct="1">
              <a:lnSpc>
                <a:spcPct val="110000"/>
              </a:lnSpc>
              <a:buClr>
                <a:srgbClr val="0000FF"/>
              </a:buClr>
              <a:buSzPct val="105000"/>
              <a:buNone/>
            </a:pPr>
            <a:r>
              <a:rPr lang="en-US" altLang="zh-CN" dirty="0">
                <a:solidFill>
                  <a:schemeClr val="folHlink"/>
                </a:solidFill>
                <a:latin typeface="黑体" panose="02010609060101010101" pitchFamily="49" charset="-122"/>
                <a:ea typeface="黑体" panose="02010609060101010101" pitchFamily="49" charset="-122"/>
              </a:rPr>
              <a:t>2</a:t>
            </a:r>
            <a:r>
              <a:rPr lang="zh-CN" altLang="en-US" dirty="0">
                <a:solidFill>
                  <a:schemeClr val="folHlink"/>
                </a:solidFill>
                <a:latin typeface="黑体" panose="02010609060101010101" pitchFamily="49" charset="-122"/>
                <a:ea typeface="黑体" panose="02010609060101010101" pitchFamily="49" charset="-122"/>
              </a:rPr>
              <a:t>、装入时动态链接方式</a:t>
            </a:r>
            <a:endParaRPr lang="zh-CN" altLang="en-US" dirty="0">
              <a:solidFill>
                <a:schemeClr val="folHlink"/>
              </a:solidFill>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      指将一组目标模块在装入内存时，边装入边链接的方式。具有便于修改和更新、便于实现对目标模块的共享的优点。</a:t>
            </a:r>
            <a:endParaRPr lang="zh-CN" altLang="en-US" dirty="0">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solidFill>
                  <a:schemeClr val="folHlink"/>
                </a:solidFill>
                <a:latin typeface="黑体" panose="02010609060101010101" pitchFamily="49" charset="-122"/>
                <a:ea typeface="黑体" panose="02010609060101010101" pitchFamily="49" charset="-122"/>
              </a:rPr>
              <a:t>存在的问题：</a:t>
            </a:r>
            <a:endParaRPr lang="zh-CN" altLang="en-US" dirty="0">
              <a:solidFill>
                <a:schemeClr val="folHlink"/>
              </a:solidFill>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      由于程序运行所有可能用的目标模块在装入时均全部链接在一起，所以将会把一些不会运行的目标模块也链接进去。如程序中的错误处理模块。</a:t>
            </a:r>
            <a:endParaRPr lang="zh-CN" altLang="en-US" dirty="0">
              <a:latin typeface="黑体" panose="02010609060101010101" pitchFamily="49" charset="-122"/>
              <a:ea typeface="黑体" panose="02010609060101010101" pitchFamily="49" charset="-122"/>
            </a:endParaRPr>
          </a:p>
          <a:p>
            <a:pPr eaLnBrk="1" hangingPunct="1">
              <a:lnSpc>
                <a:spcPct val="110000"/>
              </a:lnSpc>
              <a:buClr>
                <a:srgbClr val="0000FF"/>
              </a:buClr>
              <a:buSzPct val="105000"/>
              <a:buNone/>
            </a:pPr>
            <a:r>
              <a:rPr lang="en-US" altLang="zh-CN" dirty="0">
                <a:solidFill>
                  <a:schemeClr val="folHlink"/>
                </a:solidFill>
                <a:latin typeface="黑体" panose="02010609060101010101" pitchFamily="49" charset="-122"/>
                <a:ea typeface="黑体" panose="02010609060101010101" pitchFamily="49" charset="-122"/>
              </a:rPr>
              <a:t>3</a:t>
            </a:r>
            <a:r>
              <a:rPr lang="zh-CN" altLang="en-US" dirty="0">
                <a:solidFill>
                  <a:schemeClr val="folHlink"/>
                </a:solidFill>
                <a:latin typeface="黑体" panose="02010609060101010101" pitchFamily="49" charset="-122"/>
                <a:ea typeface="黑体" panose="02010609060101010101" pitchFamily="49" charset="-122"/>
              </a:rPr>
              <a:t>、运行时动态链接方式</a:t>
            </a:r>
            <a:endParaRPr lang="zh-CN" altLang="en-US" dirty="0">
              <a:solidFill>
                <a:schemeClr val="folHlink"/>
              </a:solidFill>
              <a:latin typeface="黑体" panose="02010609060101010101" pitchFamily="49" charset="-122"/>
              <a:ea typeface="黑体" panose="02010609060101010101" pitchFamily="49" charset="-122"/>
            </a:endParaRPr>
          </a:p>
          <a:p>
            <a:pPr lvl="1" eaLnBrk="1" hangingPunct="1">
              <a:lnSpc>
                <a:spcPct val="110000"/>
              </a:lnSpc>
              <a:buClr>
                <a:srgbClr val="0000FF"/>
              </a:buClr>
              <a:buSzPct val="105000"/>
              <a:buNone/>
            </a:pPr>
            <a:r>
              <a:rPr lang="zh-CN" altLang="en-US" dirty="0">
                <a:latin typeface="黑体" panose="02010609060101010101" pitchFamily="49" charset="-122"/>
                <a:ea typeface="黑体" panose="02010609060101010101" pitchFamily="49" charset="-122"/>
              </a:rPr>
              <a:t>      在程序运行中需要某些目标模块时，才对它们进行链接的方式。具有高效且节省内存空间的优点。</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1107">
                                            <p:txEl>
                                              <p:charRg st="0" end="12"/>
                                            </p:txEl>
                                          </p:spTgt>
                                        </p:tgtEl>
                                        <p:attrNameLst>
                                          <p:attrName>style.visibility</p:attrName>
                                        </p:attrNameLst>
                                      </p:cBhvr>
                                      <p:to>
                                        <p:strVal val="visible"/>
                                      </p:to>
                                    </p:set>
                                    <p:animEffect transition="in" filter="blinds(horizontal)">
                                      <p:cBhvr>
                                        <p:cTn id="7" dur="500"/>
                                        <p:tgtEl>
                                          <p:spTgt spid="4311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1107">
                                            <p:txEl>
                                              <p:charRg st="12" end="70"/>
                                            </p:txEl>
                                          </p:spTgt>
                                        </p:tgtEl>
                                        <p:attrNameLst>
                                          <p:attrName>style.visibility</p:attrName>
                                        </p:attrNameLst>
                                      </p:cBhvr>
                                      <p:to>
                                        <p:strVal val="visible"/>
                                      </p:to>
                                    </p:set>
                                    <p:animEffect transition="in" filter="blinds(horizontal)">
                                      <p:cBhvr>
                                        <p:cTn id="12" dur="500"/>
                                        <p:tgtEl>
                                          <p:spTgt spid="431107">
                                            <p:txEl>
                                              <p:charRg st="12"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1107">
                                            <p:txEl>
                                              <p:charRg st="70" end="77"/>
                                            </p:txEl>
                                          </p:spTgt>
                                        </p:tgtEl>
                                        <p:attrNameLst>
                                          <p:attrName>style.visibility</p:attrName>
                                        </p:attrNameLst>
                                      </p:cBhvr>
                                      <p:to>
                                        <p:strVal val="visible"/>
                                      </p:to>
                                    </p:set>
                                    <p:animEffect transition="in" filter="blinds(horizontal)">
                                      <p:cBhvr>
                                        <p:cTn id="17" dur="500"/>
                                        <p:tgtEl>
                                          <p:spTgt spid="431107">
                                            <p:txEl>
                                              <p:charRg st="70"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1107">
                                            <p:txEl>
                                              <p:charRg st="77" end="147"/>
                                            </p:txEl>
                                          </p:spTgt>
                                        </p:tgtEl>
                                        <p:attrNameLst>
                                          <p:attrName>style.visibility</p:attrName>
                                        </p:attrNameLst>
                                      </p:cBhvr>
                                      <p:to>
                                        <p:strVal val="visible"/>
                                      </p:to>
                                    </p:set>
                                    <p:animEffect transition="in" filter="blinds(horizontal)">
                                      <p:cBhvr>
                                        <p:cTn id="22" dur="500"/>
                                        <p:tgtEl>
                                          <p:spTgt spid="431107">
                                            <p:txEl>
                                              <p:charRg st="77"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1107">
                                            <p:txEl>
                                              <p:charRg st="147" end="159"/>
                                            </p:txEl>
                                          </p:spTgt>
                                        </p:tgtEl>
                                        <p:attrNameLst>
                                          <p:attrName>style.visibility</p:attrName>
                                        </p:attrNameLst>
                                      </p:cBhvr>
                                      <p:to>
                                        <p:strVal val="visible"/>
                                      </p:to>
                                    </p:set>
                                    <p:animEffect transition="in" filter="blinds(horizontal)">
                                      <p:cBhvr>
                                        <p:cTn id="27" dur="500"/>
                                        <p:tgtEl>
                                          <p:spTgt spid="431107">
                                            <p:txEl>
                                              <p:charRg st="147" end="1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31107">
                                            <p:txEl>
                                              <p:charRg st="159" end="209"/>
                                            </p:txEl>
                                          </p:spTgt>
                                        </p:tgtEl>
                                        <p:attrNameLst>
                                          <p:attrName>style.visibility</p:attrName>
                                        </p:attrNameLst>
                                      </p:cBhvr>
                                      <p:to>
                                        <p:strVal val="visible"/>
                                      </p:to>
                                    </p:set>
                                    <p:animEffect transition="in" filter="blinds(horizontal)">
                                      <p:cBhvr>
                                        <p:cTn id="32" dur="500"/>
                                        <p:tgtEl>
                                          <p:spTgt spid="431107">
                                            <p:txEl>
                                              <p:charRg st="159"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1350963" y="476250"/>
            <a:ext cx="6954837" cy="641350"/>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4.3 </a:t>
            </a:r>
            <a:r>
              <a:rPr lang="zh-CN" altLang="en-US" sz="3600" b="1" dirty="0">
                <a:latin typeface="黑体" panose="02010609060101010101" pitchFamily="49" charset="-122"/>
                <a:ea typeface="黑体" panose="02010609060101010101" pitchFamily="49" charset="-122"/>
              </a:rPr>
              <a:t>连续分配存储管理方式</a:t>
            </a:r>
            <a:endParaRPr lang="zh-CN" altLang="en-US" sz="3600" b="1" dirty="0">
              <a:latin typeface="黑体" panose="02010609060101010101" pitchFamily="49" charset="-122"/>
              <a:ea typeface="黑体" panose="02010609060101010101" pitchFamily="49" charset="-122"/>
            </a:endParaRPr>
          </a:p>
        </p:txBody>
      </p:sp>
      <p:sp>
        <p:nvSpPr>
          <p:cNvPr id="84995" name="Rectangle 3"/>
          <p:cNvSpPr>
            <a:spLocks noGrp="1"/>
          </p:cNvSpPr>
          <p:nvPr>
            <p:ph idx="1"/>
          </p:nvPr>
        </p:nvSpPr>
        <p:spPr>
          <a:xfrm>
            <a:off x="1066800" y="1196975"/>
            <a:ext cx="7391400" cy="5445125"/>
          </a:xfrm>
          <a:ln/>
        </p:spPr>
        <p:txBody>
          <a:bodyPr wrap="square" lIns="91440" tIns="45720" rIns="91440" bIns="45720" anchor="t" anchorCtr="0"/>
          <a:p>
            <a:pPr eaLnBrk="1" hangingPunct="1">
              <a:lnSpc>
                <a:spcPct val="130000"/>
              </a:lnSpc>
              <a:buClr>
                <a:srgbClr val="FF0000"/>
              </a:buClr>
              <a:buChar char="q"/>
            </a:pPr>
            <a:r>
              <a:rPr lang="zh-CN" altLang="en-US" sz="2400" dirty="0">
                <a:solidFill>
                  <a:schemeClr val="folHlink"/>
                </a:solidFill>
                <a:latin typeface="黑体" panose="02010609060101010101" pitchFamily="49" charset="-122"/>
                <a:ea typeface="黑体" panose="02010609060101010101" pitchFamily="49" charset="-122"/>
              </a:rPr>
              <a:t>连续</a:t>
            </a:r>
            <a:r>
              <a:rPr lang="en-US" altLang="zh-CN" sz="2400" dirty="0">
                <a:solidFill>
                  <a:schemeClr val="folHlink"/>
                </a:solidFill>
                <a:latin typeface="黑体" panose="02010609060101010101" pitchFamily="49" charset="-122"/>
                <a:ea typeface="黑体" panose="02010609060101010101" pitchFamily="49" charset="-122"/>
              </a:rPr>
              <a:t>/</a:t>
            </a:r>
            <a:r>
              <a:rPr lang="zh-CN" altLang="en-US" sz="2400" dirty="0">
                <a:solidFill>
                  <a:schemeClr val="folHlink"/>
                </a:solidFill>
                <a:latin typeface="黑体" panose="02010609060101010101" pitchFamily="49" charset="-122"/>
                <a:ea typeface="黑体" panose="02010609060101010101" pitchFamily="49" charset="-122"/>
              </a:rPr>
              <a:t>分区分配方式</a:t>
            </a:r>
            <a:r>
              <a:rPr lang="en-US" altLang="zh-CN" sz="2400" dirty="0">
                <a:solidFill>
                  <a:schemeClr val="folHlink"/>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指为一个用户程序分配一块连续的内存空间。</a:t>
            </a:r>
            <a:endParaRPr lang="zh-CN" altLang="en-US" sz="2400" dirty="0">
              <a:solidFill>
                <a:schemeClr val="tx1"/>
              </a:solidFill>
              <a:latin typeface="黑体" panose="02010609060101010101" pitchFamily="49" charset="-122"/>
              <a:ea typeface="黑体" panose="02010609060101010101" pitchFamily="49" charset="-122"/>
            </a:endParaRPr>
          </a:p>
          <a:p>
            <a:pPr lvl="3" eaLnBrk="1" hangingPunct="1">
              <a:lnSpc>
                <a:spcPct val="130000"/>
              </a:lnSpc>
              <a:buClr>
                <a:srgbClr val="FF0000"/>
              </a:buClr>
              <a:buChar char="q"/>
            </a:pPr>
            <a:r>
              <a:rPr lang="zh-CN" altLang="en-US" dirty="0">
                <a:latin typeface="黑体" panose="02010609060101010101" pitchFamily="49" charset="-122"/>
                <a:ea typeface="黑体" panose="02010609060101010101" pitchFamily="49" charset="-122"/>
                <a:hlinkClick r:id="rId1" action="ppaction://hlinksldjump"/>
              </a:rPr>
              <a:t>单一连续分配方式</a:t>
            </a:r>
            <a:endParaRPr lang="zh-CN" altLang="en-US" dirty="0">
              <a:latin typeface="黑体" panose="02010609060101010101" pitchFamily="49" charset="-122"/>
              <a:ea typeface="黑体" panose="02010609060101010101" pitchFamily="49" charset="-122"/>
            </a:endParaRPr>
          </a:p>
          <a:p>
            <a:pPr lvl="3" eaLnBrk="1" hangingPunct="1">
              <a:lnSpc>
                <a:spcPct val="130000"/>
              </a:lnSpc>
              <a:buClr>
                <a:srgbClr val="FF0000"/>
              </a:buClr>
              <a:buChar char="q"/>
            </a:pPr>
            <a:r>
              <a:rPr lang="zh-CN" altLang="en-US" dirty="0">
                <a:latin typeface="黑体" panose="02010609060101010101" pitchFamily="49" charset="-122"/>
                <a:ea typeface="黑体" panose="02010609060101010101" pitchFamily="49" charset="-122"/>
                <a:hlinkClick r:id="rId2" action="ppaction://hlinksldjump"/>
              </a:rPr>
              <a:t>固定分区分配方式</a:t>
            </a:r>
            <a:endParaRPr lang="zh-CN" altLang="en-US" dirty="0">
              <a:latin typeface="黑体" panose="02010609060101010101" pitchFamily="49" charset="-122"/>
              <a:ea typeface="黑体" panose="02010609060101010101" pitchFamily="49" charset="-122"/>
            </a:endParaRPr>
          </a:p>
          <a:p>
            <a:pPr lvl="3" eaLnBrk="1" hangingPunct="1">
              <a:lnSpc>
                <a:spcPct val="130000"/>
              </a:lnSpc>
              <a:buClr>
                <a:srgbClr val="FF0000"/>
              </a:buClr>
              <a:buChar char="q"/>
            </a:pPr>
            <a:r>
              <a:rPr lang="zh-CN" altLang="en-US" dirty="0">
                <a:latin typeface="黑体" panose="02010609060101010101" pitchFamily="49" charset="-122"/>
                <a:ea typeface="黑体" panose="02010609060101010101" pitchFamily="49" charset="-122"/>
                <a:hlinkClick r:id="rId3" action="ppaction://hlinksldjump"/>
              </a:rPr>
              <a:t>动态分区分配方式</a:t>
            </a:r>
            <a:endParaRPr lang="zh-CN" altLang="en-US" dirty="0">
              <a:latin typeface="黑体" panose="02010609060101010101" pitchFamily="49" charset="-122"/>
              <a:ea typeface="黑体" panose="02010609060101010101" pitchFamily="49" charset="-122"/>
            </a:endParaRPr>
          </a:p>
          <a:p>
            <a:pPr lvl="3" eaLnBrk="1" hangingPunct="1">
              <a:lnSpc>
                <a:spcPct val="130000"/>
              </a:lnSpc>
              <a:buClr>
                <a:srgbClr val="FF0000"/>
              </a:buClr>
              <a:buChar char="q"/>
            </a:pPr>
            <a:r>
              <a:rPr lang="zh-CN" altLang="en-US" dirty="0">
                <a:latin typeface="黑体" panose="02010609060101010101" pitchFamily="49" charset="-122"/>
                <a:ea typeface="黑体" panose="02010609060101010101" pitchFamily="49" charset="-122"/>
                <a:hlinkClick r:id="rId4" action="ppaction://hlinksldjump"/>
              </a:rPr>
              <a:t>伙伴系统</a:t>
            </a:r>
            <a:endParaRPr lang="zh-CN" altLang="en-US" dirty="0">
              <a:latin typeface="黑体" panose="02010609060101010101" pitchFamily="49" charset="-122"/>
              <a:ea typeface="黑体" panose="02010609060101010101" pitchFamily="49" charset="-122"/>
            </a:endParaRPr>
          </a:p>
          <a:p>
            <a:pPr lvl="3" eaLnBrk="1" hangingPunct="1">
              <a:lnSpc>
                <a:spcPct val="130000"/>
              </a:lnSpc>
              <a:buClr>
                <a:srgbClr val="FF0000"/>
              </a:buClr>
              <a:buChar char="q"/>
            </a:pPr>
            <a:r>
              <a:rPr lang="zh-CN" altLang="en-US" dirty="0">
                <a:latin typeface="黑体" panose="02010609060101010101" pitchFamily="49" charset="-122"/>
                <a:ea typeface="黑体" panose="02010609060101010101" pitchFamily="49" charset="-122"/>
                <a:hlinkClick r:id="rId5" action="ppaction://hlinksldjump"/>
              </a:rPr>
              <a:t>哈希算法</a:t>
            </a:r>
            <a:endParaRPr lang="zh-CN" altLang="en-US" dirty="0">
              <a:latin typeface="黑体" panose="02010609060101010101" pitchFamily="49" charset="-122"/>
              <a:ea typeface="黑体" panose="02010609060101010101" pitchFamily="49" charset="-122"/>
            </a:endParaRPr>
          </a:p>
          <a:p>
            <a:pPr lvl="3" eaLnBrk="1" hangingPunct="1">
              <a:lnSpc>
                <a:spcPct val="130000"/>
              </a:lnSpc>
              <a:buClr>
                <a:srgbClr val="FF0000"/>
              </a:buClr>
              <a:buChar char="q"/>
            </a:pPr>
            <a:r>
              <a:rPr lang="zh-CN" altLang="en-US" dirty="0">
                <a:latin typeface="黑体" panose="02010609060101010101" pitchFamily="49" charset="-122"/>
                <a:ea typeface="黑体" panose="02010609060101010101" pitchFamily="49" charset="-122"/>
                <a:hlinkClick r:id="rId6" action="ppaction://hlinksldjump"/>
              </a:rPr>
              <a:t>动态重定位分区分配方式</a:t>
            </a:r>
            <a:endParaRPr lang="zh-CN" altLang="en-US" dirty="0">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folHlink"/>
                </a:solidFill>
                <a:latin typeface="黑体" panose="02010609060101010101" pitchFamily="49" charset="-122"/>
                <a:ea typeface="黑体" panose="02010609060101010101" pitchFamily="49" charset="-122"/>
                <a:hlinkClick r:id="rId7" action="ppaction://hlinksldjump"/>
              </a:rPr>
              <a:t>分区的存储保护</a:t>
            </a:r>
            <a:endParaRPr lang="zh-CN" altLang="en-US" sz="2400" dirty="0">
              <a:solidFill>
                <a:schemeClr val="folHlink"/>
              </a:solidFill>
              <a:latin typeface="黑体" panose="02010609060101010101" pitchFamily="49" charset="-122"/>
              <a:ea typeface="黑体" panose="02010609060101010101" pitchFamily="49" charset="-122"/>
            </a:endParaRPr>
          </a:p>
          <a:p>
            <a:pPr eaLnBrk="1" hangingPunct="1">
              <a:lnSpc>
                <a:spcPct val="130000"/>
              </a:lnSpc>
              <a:buClr>
                <a:srgbClr val="FF0000"/>
              </a:buClr>
              <a:buChar char="q"/>
            </a:pPr>
            <a:r>
              <a:rPr lang="zh-CN" altLang="en-US" sz="2400" dirty="0">
                <a:solidFill>
                  <a:schemeClr val="folHlink"/>
                </a:solidFill>
                <a:latin typeface="黑体" panose="02010609060101010101" pitchFamily="49" charset="-122"/>
                <a:ea typeface="黑体" panose="02010609060101010101" pitchFamily="49" charset="-122"/>
                <a:hlinkClick r:id="rId8" action="ppaction://hlinksldjump"/>
              </a:rPr>
              <a:t>覆盖与交换</a:t>
            </a:r>
            <a:endParaRPr lang="zh-CN" altLang="en-US" sz="2400"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charRg st="0" end="32"/>
                                            </p:txEl>
                                          </p:spTgt>
                                        </p:tgtEl>
                                        <p:attrNameLst>
                                          <p:attrName>style.visibility</p:attrName>
                                        </p:attrNameLst>
                                      </p:cBhvr>
                                      <p:to>
                                        <p:strVal val="visible"/>
                                      </p:to>
                                    </p:set>
                                    <p:animEffect transition="in" filter="blinds(horizontal)">
                                      <p:cBhvr>
                                        <p:cTn id="7" dur="500"/>
                                        <p:tgtEl>
                                          <p:spTgt spid="84995">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5">
                                            <p:txEl>
                                              <p:charRg st="32" end="41"/>
                                            </p:txEl>
                                          </p:spTgt>
                                        </p:tgtEl>
                                        <p:attrNameLst>
                                          <p:attrName>style.visibility</p:attrName>
                                        </p:attrNameLst>
                                      </p:cBhvr>
                                      <p:to>
                                        <p:strVal val="visible"/>
                                      </p:to>
                                    </p:set>
                                    <p:animEffect transition="in" filter="blinds(horizontal)">
                                      <p:cBhvr>
                                        <p:cTn id="12" dur="500"/>
                                        <p:tgtEl>
                                          <p:spTgt spid="84995">
                                            <p:txEl>
                                              <p:charRg st="3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5">
                                            <p:txEl>
                                              <p:charRg st="41" end="50"/>
                                            </p:txEl>
                                          </p:spTgt>
                                        </p:tgtEl>
                                        <p:attrNameLst>
                                          <p:attrName>style.visibility</p:attrName>
                                        </p:attrNameLst>
                                      </p:cBhvr>
                                      <p:to>
                                        <p:strVal val="visible"/>
                                      </p:to>
                                    </p:set>
                                    <p:animEffect transition="in" filter="blinds(horizontal)">
                                      <p:cBhvr>
                                        <p:cTn id="17" dur="500"/>
                                        <p:tgtEl>
                                          <p:spTgt spid="84995">
                                            <p:txEl>
                                              <p:charRg st="41"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5">
                                            <p:txEl>
                                              <p:charRg st="50" end="59"/>
                                            </p:txEl>
                                          </p:spTgt>
                                        </p:tgtEl>
                                        <p:attrNameLst>
                                          <p:attrName>style.visibility</p:attrName>
                                        </p:attrNameLst>
                                      </p:cBhvr>
                                      <p:to>
                                        <p:strVal val="visible"/>
                                      </p:to>
                                    </p:set>
                                    <p:animEffect transition="in" filter="blinds(horizontal)">
                                      <p:cBhvr>
                                        <p:cTn id="22" dur="500"/>
                                        <p:tgtEl>
                                          <p:spTgt spid="84995">
                                            <p:txEl>
                                              <p:charRg st="50" end="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5">
                                            <p:txEl>
                                              <p:charRg st="59" end="64"/>
                                            </p:txEl>
                                          </p:spTgt>
                                        </p:tgtEl>
                                        <p:attrNameLst>
                                          <p:attrName>style.visibility</p:attrName>
                                        </p:attrNameLst>
                                      </p:cBhvr>
                                      <p:to>
                                        <p:strVal val="visible"/>
                                      </p:to>
                                    </p:set>
                                    <p:animEffect transition="in" filter="blinds(horizontal)">
                                      <p:cBhvr>
                                        <p:cTn id="27" dur="500"/>
                                        <p:tgtEl>
                                          <p:spTgt spid="84995">
                                            <p:txEl>
                                              <p:charRg st="59" end="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5">
                                            <p:txEl>
                                              <p:charRg st="64" end="69"/>
                                            </p:txEl>
                                          </p:spTgt>
                                        </p:tgtEl>
                                        <p:attrNameLst>
                                          <p:attrName>style.visibility</p:attrName>
                                        </p:attrNameLst>
                                      </p:cBhvr>
                                      <p:to>
                                        <p:strVal val="visible"/>
                                      </p:to>
                                    </p:set>
                                    <p:animEffect transition="in" filter="blinds(horizontal)">
                                      <p:cBhvr>
                                        <p:cTn id="32" dur="500"/>
                                        <p:tgtEl>
                                          <p:spTgt spid="84995">
                                            <p:txEl>
                                              <p:charRg st="64"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5">
                                            <p:txEl>
                                              <p:charRg st="69" end="81"/>
                                            </p:txEl>
                                          </p:spTgt>
                                        </p:tgtEl>
                                        <p:attrNameLst>
                                          <p:attrName>style.visibility</p:attrName>
                                        </p:attrNameLst>
                                      </p:cBhvr>
                                      <p:to>
                                        <p:strVal val="visible"/>
                                      </p:to>
                                    </p:set>
                                    <p:animEffect transition="in" filter="blinds(horizontal)">
                                      <p:cBhvr>
                                        <p:cTn id="37" dur="500"/>
                                        <p:tgtEl>
                                          <p:spTgt spid="84995">
                                            <p:txEl>
                                              <p:charRg st="69" end="8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4995">
                                            <p:txEl>
                                              <p:charRg st="81" end="89"/>
                                            </p:txEl>
                                          </p:spTgt>
                                        </p:tgtEl>
                                        <p:attrNameLst>
                                          <p:attrName>style.visibility</p:attrName>
                                        </p:attrNameLst>
                                      </p:cBhvr>
                                      <p:to>
                                        <p:strVal val="visible"/>
                                      </p:to>
                                    </p:set>
                                    <p:animEffect transition="in" filter="blinds(horizontal)">
                                      <p:cBhvr>
                                        <p:cTn id="42" dur="500"/>
                                        <p:tgtEl>
                                          <p:spTgt spid="84995">
                                            <p:txEl>
                                              <p:charRg st="81" end="8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4995">
                                            <p:txEl>
                                              <p:charRg st="89" end="95"/>
                                            </p:txEl>
                                          </p:spTgt>
                                        </p:tgtEl>
                                        <p:attrNameLst>
                                          <p:attrName>style.visibility</p:attrName>
                                        </p:attrNameLst>
                                      </p:cBhvr>
                                      <p:to>
                                        <p:strVal val="visible"/>
                                      </p:to>
                                    </p:set>
                                    <p:animEffect transition="in" filter="blinds(horizontal)">
                                      <p:cBhvr>
                                        <p:cTn id="47" dur="500"/>
                                        <p:tgtEl>
                                          <p:spTgt spid="84995">
                                            <p:txEl>
                                              <p:charRg st="89"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936625" y="260350"/>
            <a:ext cx="8459788" cy="779463"/>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一、单一连续分配方式（单独分区分配）</a:t>
            </a:r>
            <a:endParaRPr lang="zh-CN" altLang="en-US" sz="3600" b="1" dirty="0">
              <a:latin typeface="黑体" panose="02010609060101010101" pitchFamily="49" charset="-122"/>
              <a:ea typeface="黑体" panose="02010609060101010101" pitchFamily="49" charset="-122"/>
            </a:endParaRPr>
          </a:p>
        </p:txBody>
      </p:sp>
      <p:sp>
        <p:nvSpPr>
          <p:cNvPr id="146435" name="Rectangle 3"/>
          <p:cNvSpPr>
            <a:spLocks noGrp="1"/>
          </p:cNvSpPr>
          <p:nvPr>
            <p:ph idx="1"/>
          </p:nvPr>
        </p:nvSpPr>
        <p:spPr>
          <a:xfrm>
            <a:off x="0" y="1268413"/>
            <a:ext cx="5795963" cy="5589587"/>
          </a:xfrm>
          <a:ln/>
        </p:spPr>
        <p:txBody>
          <a:bodyPr wrap="square" lIns="91440" tIns="45720" rIns="91440" bIns="45720" anchor="t" anchorCtr="0"/>
          <a:p>
            <a:pPr eaLnBrk="1" hangingPunct="1">
              <a:lnSpc>
                <a:spcPct val="125000"/>
              </a:lnSpc>
              <a:buSzPct val="115000"/>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最简单的一种存储管理方式，但只能用于单用户、单任务的</a:t>
            </a:r>
            <a:r>
              <a:rPr lang="en-US" altLang="zh-CN" sz="2400" dirty="0">
                <a:solidFill>
                  <a:schemeClr val="tx1"/>
                </a:solidFill>
                <a:latin typeface="黑体" panose="02010609060101010101" pitchFamily="49" charset="-122"/>
                <a:ea typeface="黑体" panose="02010609060101010101" pitchFamily="49" charset="-122"/>
              </a:rPr>
              <a:t>OS</a:t>
            </a:r>
            <a:r>
              <a:rPr lang="zh-CN" altLang="en-US" sz="2400" dirty="0">
                <a:solidFill>
                  <a:schemeClr val="tx1"/>
                </a:solidFill>
                <a:latin typeface="黑体" panose="02010609060101010101" pitchFamily="49" charset="-122"/>
                <a:ea typeface="黑体" panose="02010609060101010101" pitchFamily="49" charset="-122"/>
              </a:rPr>
              <a:t>中。</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5000"/>
              </a:lnSpc>
              <a:buClr>
                <a:srgbClr val="FF0000"/>
              </a:buClr>
            </a:pPr>
            <a:r>
              <a:rPr lang="zh-CN" altLang="en-US" sz="2400" dirty="0">
                <a:solidFill>
                  <a:srgbClr val="FF00FF"/>
                </a:solidFill>
                <a:latin typeface="黑体" panose="02010609060101010101" pitchFamily="49" charset="-122"/>
                <a:ea typeface="黑体" panose="02010609060101010101" pitchFamily="49" charset="-122"/>
              </a:rPr>
              <a:t>存储管理方法</a:t>
            </a:r>
            <a:r>
              <a:rPr lang="zh-CN" altLang="en-US" sz="2400" dirty="0">
                <a:solidFill>
                  <a:schemeClr val="tx1"/>
                </a:solidFill>
                <a:latin typeface="黑体" panose="02010609060101010101" pitchFamily="49" charset="-122"/>
                <a:ea typeface="黑体" panose="02010609060101010101" pitchFamily="49" charset="-122"/>
              </a:rPr>
              <a:t>：将内存分为系统区（内存低端，分配给</a:t>
            </a:r>
            <a:r>
              <a:rPr lang="en-US" altLang="zh-CN" sz="2400" dirty="0">
                <a:solidFill>
                  <a:schemeClr val="tx1"/>
                </a:solidFill>
                <a:latin typeface="黑体" panose="02010609060101010101" pitchFamily="49" charset="-122"/>
                <a:ea typeface="黑体" panose="02010609060101010101" pitchFamily="49" charset="-122"/>
              </a:rPr>
              <a:t>OS</a:t>
            </a:r>
            <a:r>
              <a:rPr lang="zh-CN" altLang="en-US" sz="2400" dirty="0">
                <a:solidFill>
                  <a:schemeClr val="tx1"/>
                </a:solidFill>
                <a:latin typeface="黑体" panose="02010609060101010101" pitchFamily="49" charset="-122"/>
                <a:ea typeface="黑体" panose="02010609060101010101" pitchFamily="49" charset="-122"/>
              </a:rPr>
              <a:t>用）和用户区（内存高端，分配给用户用）。采用静态分配方式，即作业一旦进入内存，就要等待它运行结束后才能释放内存。</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5000"/>
              </a:lnSpc>
              <a:buClr>
                <a:srgbClr val="FF0000"/>
              </a:buClr>
            </a:pPr>
            <a:r>
              <a:rPr lang="zh-CN" altLang="en-US" sz="2400" dirty="0">
                <a:solidFill>
                  <a:srgbClr val="FF00FF"/>
                </a:solidFill>
                <a:latin typeface="黑体" panose="02010609060101010101" pitchFamily="49" charset="-122"/>
                <a:ea typeface="黑体" panose="02010609060101010101" pitchFamily="49" charset="-122"/>
              </a:rPr>
              <a:t>主要特点</a:t>
            </a:r>
            <a:r>
              <a:rPr lang="zh-CN" altLang="en-US" sz="2400" dirty="0">
                <a:solidFill>
                  <a:schemeClr val="tx1"/>
                </a:solidFill>
                <a:latin typeface="黑体" panose="02010609060101010101" pitchFamily="49" charset="-122"/>
                <a:ea typeface="黑体" panose="02010609060101010101" pitchFamily="49" charset="-122"/>
              </a:rPr>
              <a:t>：管理简单，只需少量的软件和硬件支持，便于用户了解和使用。但因内存中只装入一道作业运行，内存空间浪费大，各类资源的利用率也不高。</a:t>
            </a:r>
            <a:endParaRPr lang="zh-CN" altLang="en-US" sz="2400" dirty="0">
              <a:solidFill>
                <a:schemeClr val="tx1"/>
              </a:solidFill>
              <a:latin typeface="黑体" panose="02010609060101010101" pitchFamily="49" charset="-122"/>
              <a:ea typeface="黑体" panose="02010609060101010101" pitchFamily="49" charset="-122"/>
            </a:endParaRPr>
          </a:p>
        </p:txBody>
      </p:sp>
      <p:grpSp>
        <p:nvGrpSpPr>
          <p:cNvPr id="2" name="Group 1029"/>
          <p:cNvGrpSpPr/>
          <p:nvPr/>
        </p:nvGrpSpPr>
        <p:grpSpPr>
          <a:xfrm>
            <a:off x="5680075" y="1844675"/>
            <a:ext cx="3429000" cy="4776788"/>
            <a:chOff x="3515" y="1162"/>
            <a:chExt cx="2160" cy="3009"/>
          </a:xfrm>
        </p:grpSpPr>
        <p:grpSp>
          <p:nvGrpSpPr>
            <p:cNvPr id="36868" name="Group 6"/>
            <p:cNvGrpSpPr/>
            <p:nvPr/>
          </p:nvGrpSpPr>
          <p:grpSpPr>
            <a:xfrm>
              <a:off x="3515" y="1162"/>
              <a:ext cx="2160" cy="2643"/>
              <a:chOff x="1968" y="1342"/>
              <a:chExt cx="2880" cy="2643"/>
            </a:xfrm>
          </p:grpSpPr>
          <p:sp>
            <p:nvSpPr>
              <p:cNvPr id="36869" name="AutoShape 7"/>
              <p:cNvSpPr/>
              <p:nvPr/>
            </p:nvSpPr>
            <p:spPr>
              <a:xfrm>
                <a:off x="1968" y="1342"/>
                <a:ext cx="1344" cy="2643"/>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36870" name="Line 8"/>
              <p:cNvSpPr/>
              <p:nvPr/>
            </p:nvSpPr>
            <p:spPr>
              <a:xfrm flipV="1">
                <a:off x="1968" y="2125"/>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36871" name="Text Box 9"/>
              <p:cNvSpPr txBox="1"/>
              <p:nvPr/>
            </p:nvSpPr>
            <p:spPr>
              <a:xfrm>
                <a:off x="2112" y="1536"/>
                <a:ext cx="1056"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系统区</a:t>
                </a:r>
                <a:r>
                  <a:rPr lang="en-US" altLang="zh-CN" sz="1600" b="1" dirty="0">
                    <a:latin typeface="Tahoma" panose="020B0604030504040204" pitchFamily="34" charset="0"/>
                    <a:ea typeface="宋体" panose="02010600030101010101" pitchFamily="2" charset="-122"/>
                  </a:rPr>
                  <a:t>-os</a:t>
                </a:r>
                <a:endParaRPr lang="en-US" altLang="zh-CN" sz="1600" b="1" dirty="0">
                  <a:latin typeface="Tahoma" panose="020B0604030504040204" pitchFamily="34" charset="0"/>
                  <a:ea typeface="宋体" panose="02010600030101010101" pitchFamily="2" charset="-122"/>
                </a:endParaRPr>
              </a:p>
            </p:txBody>
          </p:sp>
          <p:sp>
            <p:nvSpPr>
              <p:cNvPr id="36872" name="Text Box 10"/>
              <p:cNvSpPr txBox="1"/>
              <p:nvPr/>
            </p:nvSpPr>
            <p:spPr>
              <a:xfrm>
                <a:off x="2112" y="3072"/>
                <a:ext cx="768"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用户区</a:t>
                </a:r>
                <a:endParaRPr lang="zh-CN" altLang="en-US" sz="1600" b="1" dirty="0">
                  <a:latin typeface="Tahoma" panose="020B0604030504040204" pitchFamily="34" charset="0"/>
                  <a:ea typeface="宋体" panose="02010600030101010101" pitchFamily="2" charset="-122"/>
                </a:endParaRPr>
              </a:p>
            </p:txBody>
          </p:sp>
          <p:sp>
            <p:nvSpPr>
              <p:cNvPr id="36873" name="Rectangle 11"/>
              <p:cNvSpPr/>
              <p:nvPr/>
            </p:nvSpPr>
            <p:spPr>
              <a:xfrm flipV="1">
                <a:off x="1968" y="2517"/>
                <a:ext cx="1344" cy="342"/>
              </a:xfrm>
              <a:prstGeom prst="rect">
                <a:avLst/>
              </a:prstGeom>
              <a:solidFill>
                <a:srgbClr val="FF99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36874" name="AutoShape 12"/>
              <p:cNvSpPr/>
              <p:nvPr/>
            </p:nvSpPr>
            <p:spPr>
              <a:xfrm>
                <a:off x="3792" y="2304"/>
                <a:ext cx="1056" cy="336"/>
              </a:xfrm>
              <a:prstGeom prst="wedgeRectCallout">
                <a:avLst>
                  <a:gd name="adj1" fmla="val -99810"/>
                  <a:gd name="adj2" fmla="val 41370"/>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zh-CN" altLang="en-US" sz="1600" b="1" dirty="0">
                    <a:latin typeface="Tahoma" panose="020B0604030504040204" pitchFamily="34" charset="0"/>
                    <a:ea typeface="宋体" panose="02010600030101010101" pitchFamily="2" charset="-122"/>
                  </a:rPr>
                  <a:t>用户程序</a:t>
                </a:r>
                <a:endParaRPr lang="zh-CN" altLang="en-US" sz="1600" b="1" dirty="0">
                  <a:latin typeface="Tahoma" panose="020B0604030504040204" pitchFamily="34" charset="0"/>
                  <a:ea typeface="宋体" panose="02010600030101010101" pitchFamily="2" charset="-122"/>
                </a:endParaRPr>
              </a:p>
            </p:txBody>
          </p:sp>
        </p:grpSp>
        <p:sp>
          <p:nvSpPr>
            <p:cNvPr id="36875" name="Text Box 1028"/>
            <p:cNvSpPr txBox="1"/>
            <p:nvPr/>
          </p:nvSpPr>
          <p:spPr>
            <a:xfrm>
              <a:off x="3696" y="3883"/>
              <a:ext cx="500" cy="288"/>
            </a:xfrm>
            <a:prstGeom prst="rect">
              <a:avLst/>
            </a:prstGeom>
            <a:noFill/>
            <a:ln w="9525">
              <a:noFill/>
            </a:ln>
          </p:spPr>
          <p:txBody>
            <a:bodyPr wrap="none" anchor="t" anchorCtr="0">
              <a:spAutoFit/>
            </a:bodyPr>
            <a:p>
              <a:r>
                <a:rPr lang="zh-CN" altLang="en-US" b="1" dirty="0">
                  <a:latin typeface="Tahoma" panose="020B0604030504040204" pitchFamily="34" charset="0"/>
                  <a:ea typeface="黑体" panose="02010609060101010101" pitchFamily="49" charset="-122"/>
                </a:rPr>
                <a:t>内存</a:t>
              </a:r>
              <a:endParaRPr lang="zh-CN" altLang="en-US" b="1" dirty="0">
                <a:latin typeface="Tahoma" panose="020B060403050404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5">
                                            <p:txEl>
                                              <p:charRg st="0" end="36"/>
                                            </p:txEl>
                                          </p:spTgt>
                                        </p:tgtEl>
                                        <p:attrNameLst>
                                          <p:attrName>style.visibility</p:attrName>
                                        </p:attrNameLst>
                                      </p:cBhvr>
                                      <p:to>
                                        <p:strVal val="visible"/>
                                      </p:to>
                                    </p:set>
                                    <p:animEffect transition="in" filter="blinds(horizontal)">
                                      <p:cBhvr>
                                        <p:cTn id="7" dur="500"/>
                                        <p:tgtEl>
                                          <p:spTgt spid="146435">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6435">
                                            <p:txEl>
                                              <p:charRg st="36" end="119"/>
                                            </p:txEl>
                                          </p:spTgt>
                                        </p:tgtEl>
                                        <p:attrNameLst>
                                          <p:attrName>style.visibility</p:attrName>
                                        </p:attrNameLst>
                                      </p:cBhvr>
                                      <p:to>
                                        <p:strVal val="visible"/>
                                      </p:to>
                                    </p:set>
                                    <p:animEffect transition="in" filter="blinds(horizontal)">
                                      <p:cBhvr>
                                        <p:cTn id="18" dur="500"/>
                                        <p:tgtEl>
                                          <p:spTgt spid="146435">
                                            <p:txEl>
                                              <p:charRg st="36" end="11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6435">
                                            <p:txEl>
                                              <p:charRg st="119" end="188"/>
                                            </p:txEl>
                                          </p:spTgt>
                                        </p:tgtEl>
                                        <p:attrNameLst>
                                          <p:attrName>style.visibility</p:attrName>
                                        </p:attrNameLst>
                                      </p:cBhvr>
                                      <p:to>
                                        <p:strVal val="visible"/>
                                      </p:to>
                                    </p:set>
                                    <p:animEffect transition="in" filter="blinds(horizontal)">
                                      <p:cBhvr>
                                        <p:cTn id="23" dur="500"/>
                                        <p:tgtEl>
                                          <p:spTgt spid="146435">
                                            <p:txEl>
                                              <p:charRg st="119"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1316038" y="260350"/>
            <a:ext cx="5848350" cy="779463"/>
          </a:xfrm>
          <a:ln/>
        </p:spPr>
        <p:txBody>
          <a:bodyPr wrap="square" lIns="91440" tIns="45720" rIns="91440" bIns="45720" anchor="b" anchorCtr="0"/>
          <a:p>
            <a:pPr eaLnBrk="1" hangingPunct="1"/>
            <a:r>
              <a:rPr lang="zh-CN" altLang="en-US" sz="3600" b="1" dirty="0">
                <a:ea typeface="黑体" panose="02010609060101010101" pitchFamily="49" charset="-122"/>
              </a:rPr>
              <a:t>例：</a:t>
            </a:r>
            <a:endParaRPr lang="zh-CN" altLang="en-US" sz="3600" b="1" dirty="0">
              <a:ea typeface="黑体" panose="02010609060101010101" pitchFamily="49" charset="-122"/>
            </a:endParaRPr>
          </a:p>
        </p:txBody>
      </p:sp>
      <p:sp>
        <p:nvSpPr>
          <p:cNvPr id="432131" name="Rectangle 3"/>
          <p:cNvSpPr>
            <a:spLocks noGrp="1"/>
          </p:cNvSpPr>
          <p:nvPr>
            <p:ph idx="1"/>
          </p:nvPr>
        </p:nvSpPr>
        <p:spPr>
          <a:xfrm>
            <a:off x="755650" y="1341438"/>
            <a:ext cx="7988300" cy="1727200"/>
          </a:xfrm>
          <a:ln/>
        </p:spPr>
        <p:txBody>
          <a:bodyPr wrap="square" lIns="91440" tIns="45720" rIns="91440" bIns="45720" anchor="t" anchorCtr="0"/>
          <a:p>
            <a:pPr eaLnBrk="1" hangingPunct="1">
              <a:lnSpc>
                <a:spcPct val="120000"/>
              </a:lnSpc>
            </a:pPr>
            <a:r>
              <a:rPr lang="zh-CN" altLang="en-US" dirty="0">
                <a:solidFill>
                  <a:schemeClr val="tx1"/>
                </a:solidFill>
                <a:latin typeface="黑体" panose="02010609060101010101" pitchFamily="49" charset="-122"/>
                <a:ea typeface="黑体" panose="02010609060101010101" pitchFamily="49" charset="-122"/>
              </a:rPr>
              <a:t>一个容量为</a:t>
            </a:r>
            <a:r>
              <a:rPr lang="en-US" altLang="zh-CN" dirty="0">
                <a:solidFill>
                  <a:schemeClr val="tx1"/>
                </a:solidFill>
                <a:latin typeface="黑体" panose="02010609060101010101" pitchFamily="49" charset="-122"/>
                <a:ea typeface="黑体" panose="02010609060101010101" pitchFamily="49" charset="-122"/>
              </a:rPr>
              <a:t>256KB</a:t>
            </a:r>
            <a:r>
              <a:rPr lang="zh-CN" altLang="en-US" dirty="0">
                <a:solidFill>
                  <a:schemeClr val="tx1"/>
                </a:solidFill>
                <a:latin typeface="黑体" panose="02010609060101010101" pitchFamily="49" charset="-122"/>
                <a:ea typeface="黑体" panose="02010609060101010101" pitchFamily="49" charset="-122"/>
              </a:rPr>
              <a:t>的内存，操作系统占用</a:t>
            </a:r>
            <a:r>
              <a:rPr lang="en-US" altLang="zh-CN" dirty="0">
                <a:solidFill>
                  <a:schemeClr val="tx1"/>
                </a:solidFill>
                <a:latin typeface="黑体" panose="02010609060101010101" pitchFamily="49" charset="-122"/>
                <a:ea typeface="黑体" panose="02010609060101010101" pitchFamily="49" charset="-122"/>
              </a:rPr>
              <a:t>32KB</a:t>
            </a:r>
            <a:r>
              <a:rPr lang="zh-CN" altLang="en-US" dirty="0">
                <a:solidFill>
                  <a:schemeClr val="tx1"/>
                </a:solidFill>
                <a:latin typeface="黑体" panose="02010609060101010101" pitchFamily="49" charset="-122"/>
                <a:ea typeface="黑体" panose="02010609060101010101" pitchFamily="49" charset="-122"/>
              </a:rPr>
              <a:t>，剩下</a:t>
            </a:r>
            <a:r>
              <a:rPr lang="en-US" altLang="zh-CN" dirty="0">
                <a:solidFill>
                  <a:schemeClr val="tx1"/>
                </a:solidFill>
                <a:latin typeface="黑体" panose="02010609060101010101" pitchFamily="49" charset="-122"/>
                <a:ea typeface="黑体" panose="02010609060101010101" pitchFamily="49" charset="-122"/>
              </a:rPr>
              <a:t>224KB</a:t>
            </a:r>
            <a:r>
              <a:rPr lang="zh-CN" altLang="en-US" dirty="0">
                <a:solidFill>
                  <a:schemeClr val="tx1"/>
                </a:solidFill>
                <a:latin typeface="黑体" panose="02010609060101010101" pitchFamily="49" charset="-122"/>
                <a:ea typeface="黑体" panose="02010609060101010101" pitchFamily="49" charset="-122"/>
              </a:rPr>
              <a:t>全部分配给用户作业，如果一个作业仅需</a:t>
            </a:r>
            <a:r>
              <a:rPr lang="en-US" altLang="zh-CN" dirty="0">
                <a:solidFill>
                  <a:schemeClr val="tx1"/>
                </a:solidFill>
                <a:latin typeface="黑体" panose="02010609060101010101" pitchFamily="49" charset="-122"/>
                <a:ea typeface="黑体" panose="02010609060101010101" pitchFamily="49" charset="-122"/>
              </a:rPr>
              <a:t>64KB</a:t>
            </a:r>
            <a:r>
              <a:rPr lang="zh-CN" altLang="en-US" dirty="0">
                <a:solidFill>
                  <a:schemeClr val="tx1"/>
                </a:solidFill>
                <a:latin typeface="黑体" panose="02010609060101010101" pitchFamily="49" charset="-122"/>
                <a:ea typeface="黑体" panose="02010609060101010101" pitchFamily="49" charset="-122"/>
              </a:rPr>
              <a:t>，那么就有</a:t>
            </a:r>
            <a:r>
              <a:rPr lang="en-US" altLang="zh-CN" dirty="0">
                <a:solidFill>
                  <a:schemeClr val="tx1"/>
                </a:solidFill>
                <a:latin typeface="黑体" panose="02010609060101010101" pitchFamily="49" charset="-122"/>
                <a:ea typeface="黑体" panose="02010609060101010101" pitchFamily="49" charset="-122"/>
              </a:rPr>
              <a:t>160KB</a:t>
            </a:r>
            <a:r>
              <a:rPr lang="zh-CN" altLang="en-US" dirty="0">
                <a:solidFill>
                  <a:schemeClr val="tx1"/>
                </a:solidFill>
                <a:latin typeface="黑体" panose="02010609060101010101" pitchFamily="49" charset="-122"/>
                <a:ea typeface="黑体" panose="02010609060101010101" pitchFamily="49" charset="-122"/>
              </a:rPr>
              <a:t>的存储空间被浪费。</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432159" name="Group 31"/>
          <p:cNvGraphicFramePr>
            <a:graphicFrameLocks noGrp="1"/>
          </p:cNvGraphicFramePr>
          <p:nvPr/>
        </p:nvGraphicFramePr>
        <p:xfrm>
          <a:off x="4038600" y="3395663"/>
          <a:ext cx="1828800" cy="2914650"/>
        </p:xfrm>
        <a:graphic>
          <a:graphicData uri="http://schemas.openxmlformats.org/drawingml/2006/table">
            <a:tbl>
              <a:tblPr/>
              <a:tblGrid>
                <a:gridCol w="1828800"/>
              </a:tblGrid>
              <a:tr h="5238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hlink"/>
                          </a:solidFill>
                          <a:effectLst/>
                          <a:latin typeface="Tahoma" panose="020B0604030504040204" pitchFamily="34" charset="0"/>
                          <a:ea typeface="楷体_GB2312" pitchFamily="1" charset="-122"/>
                        </a:rPr>
                        <a:t>操作系统</a:t>
                      </a:r>
                      <a:endParaRPr kumimoji="1" lang="zh-CN" altLang="en-US"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84772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en-US" altLang="zh-CN"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hlink"/>
                          </a:solidFill>
                          <a:effectLst/>
                          <a:latin typeface="Tahoma" panose="020B0604030504040204" pitchFamily="34" charset="0"/>
                          <a:ea typeface="楷体_GB2312" pitchFamily="1" charset="-122"/>
                        </a:rPr>
                        <a:t>作业</a:t>
                      </a:r>
                      <a:endParaRPr kumimoji="1" lang="zh-CN" altLang="en-US"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430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2155" name="Text Box 27"/>
          <p:cNvSpPr txBox="1"/>
          <p:nvPr/>
        </p:nvSpPr>
        <p:spPr>
          <a:xfrm>
            <a:off x="5867400" y="3213100"/>
            <a:ext cx="1066800" cy="3090863"/>
          </a:xfrm>
          <a:prstGeom prst="rect">
            <a:avLst/>
          </a:prstGeom>
          <a:noFill/>
          <a:ln w="9525">
            <a:noFill/>
          </a:ln>
        </p:spPr>
        <p:txBody>
          <a:bodyPr anchor="t" anchorCtr="0">
            <a:spAutoFit/>
          </a:bodyPr>
          <a:p>
            <a:pPr>
              <a:lnSpc>
                <a:spcPct val="70000"/>
              </a:lnSpc>
              <a:spcBef>
                <a:spcPct val="50000"/>
              </a:spcBef>
            </a:pPr>
            <a:r>
              <a:rPr lang="en-US" altLang="zh-CN" sz="1800" b="1" dirty="0">
                <a:latin typeface="Tahoma" panose="020B0604030504040204" pitchFamily="34" charset="0"/>
                <a:ea typeface="宋体" panose="02010600030101010101" pitchFamily="2" charset="-122"/>
              </a:rPr>
              <a:t>0KB</a:t>
            </a:r>
            <a:endParaRPr lang="en-US" altLang="zh-CN" sz="1800" b="1" dirty="0">
              <a:latin typeface="Tahoma" panose="020B0604030504040204" pitchFamily="34" charset="0"/>
              <a:ea typeface="宋体" panose="02010600030101010101" pitchFamily="2" charset="-122"/>
            </a:endParaRPr>
          </a:p>
          <a:p>
            <a:pPr>
              <a:lnSpc>
                <a:spcPct val="7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70000"/>
              </a:lnSpc>
              <a:spcBef>
                <a:spcPct val="50000"/>
              </a:spcBef>
            </a:pPr>
            <a:r>
              <a:rPr lang="en-US" altLang="zh-CN" sz="1800" b="1" dirty="0">
                <a:latin typeface="Tahoma" panose="020B0604030504040204" pitchFamily="34" charset="0"/>
                <a:ea typeface="宋体" panose="02010600030101010101" pitchFamily="2" charset="-122"/>
              </a:rPr>
              <a:t>32KB</a:t>
            </a:r>
            <a:endParaRPr lang="en-US" altLang="zh-CN" sz="1800" b="1" dirty="0">
              <a:latin typeface="Tahoma" panose="020B0604030504040204" pitchFamily="34" charset="0"/>
              <a:ea typeface="宋体" panose="02010600030101010101" pitchFamily="2" charset="-122"/>
            </a:endParaRPr>
          </a:p>
          <a:p>
            <a:pPr>
              <a:lnSpc>
                <a:spcPct val="7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7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r>
              <a:rPr lang="en-US" altLang="zh-CN" sz="1800" b="1" dirty="0">
                <a:latin typeface="Tahoma" panose="020B0604030504040204" pitchFamily="34" charset="0"/>
                <a:ea typeface="宋体" panose="02010600030101010101" pitchFamily="2" charset="-122"/>
              </a:rPr>
              <a:t>96KB</a:t>
            </a: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10000"/>
              </a:lnSpc>
              <a:spcBef>
                <a:spcPct val="50000"/>
              </a:spcBef>
            </a:pPr>
            <a:r>
              <a:rPr lang="en-US" altLang="zh-CN" sz="1800" b="1" dirty="0">
                <a:latin typeface="Tahoma" panose="020B0604030504040204" pitchFamily="34" charset="0"/>
                <a:ea typeface="宋体" panose="02010600030101010101" pitchFamily="2" charset="-122"/>
              </a:rPr>
              <a:t>255KB</a:t>
            </a:r>
            <a:endParaRPr lang="en-US" altLang="zh-CN" sz="1800" b="1" dirty="0">
              <a:latin typeface="Tahoma" panose="020B0604030504040204" pitchFamily="34" charset="0"/>
              <a:ea typeface="宋体" panose="02010600030101010101" pitchFamily="2" charset="-122"/>
            </a:endParaRPr>
          </a:p>
        </p:txBody>
      </p:sp>
      <p:sp>
        <p:nvSpPr>
          <p:cNvPr id="432156" name="AutoShape 28"/>
          <p:cNvSpPr/>
          <p:nvPr/>
        </p:nvSpPr>
        <p:spPr>
          <a:xfrm>
            <a:off x="2971800" y="4005263"/>
            <a:ext cx="990600" cy="2209800"/>
          </a:xfrm>
          <a:prstGeom prst="leftBrace">
            <a:avLst>
              <a:gd name="adj1" fmla="val 18569"/>
              <a:gd name="adj2" fmla="val 50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32157" name="Text Box 29"/>
          <p:cNvSpPr txBox="1"/>
          <p:nvPr/>
        </p:nvSpPr>
        <p:spPr>
          <a:xfrm>
            <a:off x="1524000" y="4919663"/>
            <a:ext cx="1447800" cy="641350"/>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分配给用户的空间</a:t>
            </a:r>
            <a:endParaRPr lang="zh-CN" altLang="en-US" sz="18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2131">
                                            <p:txEl>
                                              <p:charRg st="0" end="74"/>
                                            </p:txEl>
                                          </p:spTgt>
                                        </p:tgtEl>
                                        <p:attrNameLst>
                                          <p:attrName>style.visibility</p:attrName>
                                        </p:attrNameLst>
                                      </p:cBhvr>
                                      <p:to>
                                        <p:strVal val="visible"/>
                                      </p:to>
                                    </p:set>
                                    <p:animEffect transition="in" filter="blinds(horizontal)">
                                      <p:cBhvr>
                                        <p:cTn id="7" dur="500"/>
                                        <p:tgtEl>
                                          <p:spTgt spid="432131">
                                            <p:txEl>
                                              <p:charRg st="0" end="7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32155"/>
                                        </p:tgtEl>
                                        <p:attrNameLst>
                                          <p:attrName>style.visibility</p:attrName>
                                        </p:attrNameLst>
                                      </p:cBhvr>
                                      <p:to>
                                        <p:strVal val="visible"/>
                                      </p:to>
                                    </p:set>
                                    <p:anim calcmode="lin" valueType="num">
                                      <p:cBhvr additive="base">
                                        <p:cTn id="12" dur="500" fill="hold"/>
                                        <p:tgtEl>
                                          <p:spTgt spid="432155"/>
                                        </p:tgtEl>
                                        <p:attrNameLst>
                                          <p:attrName>ppt_x</p:attrName>
                                        </p:attrNameLst>
                                      </p:cBhvr>
                                      <p:tavLst>
                                        <p:tav tm="0">
                                          <p:val>
                                            <p:strVal val="#ppt_x"/>
                                          </p:val>
                                        </p:tav>
                                        <p:tav tm="100000">
                                          <p:val>
                                            <p:strVal val="#ppt_x"/>
                                          </p:val>
                                        </p:tav>
                                      </p:tavLst>
                                    </p:anim>
                                    <p:anim calcmode="lin" valueType="num">
                                      <p:cBhvr additive="base">
                                        <p:cTn id="13" dur="500" fill="hold"/>
                                        <p:tgtEl>
                                          <p:spTgt spid="43215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32159"/>
                                        </p:tgtEl>
                                        <p:attrNameLst>
                                          <p:attrName>style.visibility</p:attrName>
                                        </p:attrNameLst>
                                      </p:cBhvr>
                                      <p:to>
                                        <p:strVal val="visible"/>
                                      </p:to>
                                    </p:set>
                                    <p:anim calcmode="lin" valueType="num">
                                      <p:cBhvr additive="base">
                                        <p:cTn id="16" dur="500" fill="hold"/>
                                        <p:tgtEl>
                                          <p:spTgt spid="432159"/>
                                        </p:tgtEl>
                                        <p:attrNameLst>
                                          <p:attrName>ppt_x</p:attrName>
                                        </p:attrNameLst>
                                      </p:cBhvr>
                                      <p:tavLst>
                                        <p:tav tm="0">
                                          <p:val>
                                            <p:strVal val="#ppt_x"/>
                                          </p:val>
                                        </p:tav>
                                        <p:tav tm="100000">
                                          <p:val>
                                            <p:strVal val="#ppt_x"/>
                                          </p:val>
                                        </p:tav>
                                      </p:tavLst>
                                    </p:anim>
                                    <p:anim calcmode="lin" valueType="num">
                                      <p:cBhvr additive="base">
                                        <p:cTn id="17" dur="500" fill="hold"/>
                                        <p:tgtEl>
                                          <p:spTgt spid="43215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32156"/>
                                        </p:tgtEl>
                                        <p:attrNameLst>
                                          <p:attrName>style.visibility</p:attrName>
                                        </p:attrNameLst>
                                      </p:cBhvr>
                                      <p:to>
                                        <p:strVal val="visible"/>
                                      </p:to>
                                    </p:set>
                                    <p:anim calcmode="lin" valueType="num">
                                      <p:cBhvr additive="base">
                                        <p:cTn id="20" dur="500" fill="hold"/>
                                        <p:tgtEl>
                                          <p:spTgt spid="432156"/>
                                        </p:tgtEl>
                                        <p:attrNameLst>
                                          <p:attrName>ppt_x</p:attrName>
                                        </p:attrNameLst>
                                      </p:cBhvr>
                                      <p:tavLst>
                                        <p:tav tm="0">
                                          <p:val>
                                            <p:strVal val="#ppt_x"/>
                                          </p:val>
                                        </p:tav>
                                        <p:tav tm="100000">
                                          <p:val>
                                            <p:strVal val="#ppt_x"/>
                                          </p:val>
                                        </p:tav>
                                      </p:tavLst>
                                    </p:anim>
                                    <p:anim calcmode="lin" valueType="num">
                                      <p:cBhvr additive="base">
                                        <p:cTn id="21" dur="500" fill="hold"/>
                                        <p:tgtEl>
                                          <p:spTgt spid="432156"/>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32157"/>
                                        </p:tgtEl>
                                        <p:attrNameLst>
                                          <p:attrName>style.visibility</p:attrName>
                                        </p:attrNameLst>
                                      </p:cBhvr>
                                      <p:to>
                                        <p:strVal val="visible"/>
                                      </p:to>
                                    </p:set>
                                    <p:anim calcmode="lin" valueType="num">
                                      <p:cBhvr additive="base">
                                        <p:cTn id="24" dur="500" fill="hold"/>
                                        <p:tgtEl>
                                          <p:spTgt spid="432157"/>
                                        </p:tgtEl>
                                        <p:attrNameLst>
                                          <p:attrName>ppt_x</p:attrName>
                                        </p:attrNameLst>
                                      </p:cBhvr>
                                      <p:tavLst>
                                        <p:tav tm="0">
                                          <p:val>
                                            <p:strVal val="#ppt_x"/>
                                          </p:val>
                                        </p:tav>
                                        <p:tav tm="100000">
                                          <p:val>
                                            <p:strVal val="#ppt_x"/>
                                          </p:val>
                                        </p:tav>
                                      </p:tavLst>
                                    </p:anim>
                                    <p:anim calcmode="lin" valueType="num">
                                      <p:cBhvr additive="base">
                                        <p:cTn id="25" dur="500" fill="hold"/>
                                        <p:tgtEl>
                                          <p:spTgt spid="432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P spid="432155" grpId="0"/>
      <p:bldP spid="432156" grpId="0" animBg="1"/>
      <p:bldP spid="4321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1547813" y="-242887"/>
            <a:ext cx="5630862" cy="11430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第</a:t>
            </a:r>
            <a:r>
              <a:rPr lang="en-US" altLang="zh-CN" sz="3600" b="1" dirty="0">
                <a:latin typeface="黑体" panose="02010609060101010101" pitchFamily="49" charset="-122"/>
                <a:ea typeface="黑体" panose="02010609060101010101" pitchFamily="49" charset="-122"/>
              </a:rPr>
              <a:t>4-5</a:t>
            </a:r>
            <a:r>
              <a:rPr lang="zh-CN" altLang="en-US" sz="3600" b="1" dirty="0">
                <a:latin typeface="黑体" panose="02010609060101010101" pitchFamily="49" charset="-122"/>
                <a:ea typeface="黑体" panose="02010609060101010101" pitchFamily="49" charset="-122"/>
              </a:rPr>
              <a:t>章 存储器管理</a:t>
            </a:r>
            <a:endParaRPr lang="zh-CN" altLang="en-US" sz="3600" b="1" dirty="0">
              <a:latin typeface="黑体" panose="02010609060101010101" pitchFamily="49" charset="-122"/>
              <a:ea typeface="黑体" panose="02010609060101010101" pitchFamily="49" charset="-122"/>
            </a:endParaRPr>
          </a:p>
        </p:txBody>
      </p:sp>
      <p:sp>
        <p:nvSpPr>
          <p:cNvPr id="535555" name="Rectangle 3"/>
          <p:cNvSpPr>
            <a:spLocks noGrp="1"/>
          </p:cNvSpPr>
          <p:nvPr>
            <p:ph idx="1"/>
          </p:nvPr>
        </p:nvSpPr>
        <p:spPr>
          <a:xfrm>
            <a:off x="57150" y="1268413"/>
            <a:ext cx="8970963" cy="5256212"/>
          </a:xfrm>
          <a:ln/>
        </p:spPr>
        <p:txBody>
          <a:bodyPr wrap="square" lIns="91440" tIns="45720" rIns="91440" bIns="45720" anchor="t" anchorCtr="0"/>
          <a:p>
            <a:pPr eaLnBrk="1" hangingPunct="1">
              <a:lnSpc>
                <a:spcPct val="135000"/>
              </a:lnSpc>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存储器是计算机系统的重要组成部分，是计算机系统中的一种宝贵而紧俏的资源。操作系统中的存储管理是指对内存的管理，它是操作系统的重要功能之一。</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35000"/>
              </a:lnSpc>
              <a:buNone/>
            </a:pPr>
            <a:r>
              <a:rPr lang="zh-CN" altLang="en-US" sz="2200" dirty="0">
                <a:solidFill>
                  <a:schemeClr val="tx1"/>
                </a:solidFill>
                <a:latin typeface="黑体" panose="02010609060101010101" pitchFamily="49" charset="-122"/>
                <a:ea typeface="黑体" panose="02010609060101010101" pitchFamily="49" charset="-122"/>
              </a:rPr>
              <a:t>  存储管理的主要任务是为多道程序的运行提供良好的环境，方便用户使用存储器，提高存储器的利用率以及从逻辑上扩充存储器。为此</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40000"/>
              </a:lnSpc>
              <a:buNone/>
            </a:pPr>
            <a:r>
              <a:rPr lang="zh-CN" altLang="en-US" sz="2200" dirty="0">
                <a:latin typeface="黑体" panose="02010609060101010101" pitchFamily="49" charset="-122"/>
                <a:ea typeface="黑体" panose="02010609060101010101" pitchFamily="49" charset="-122"/>
              </a:rPr>
              <a:t>存储管理应具有以下功能</a:t>
            </a:r>
            <a:r>
              <a:rPr lang="en-US" altLang="zh-CN" sz="2200" dirty="0">
                <a:latin typeface="黑体" panose="02010609060101010101" pitchFamily="49" charset="-122"/>
                <a:ea typeface="黑体" panose="02010609060101010101" pitchFamily="49" charset="-122"/>
              </a:rPr>
              <a:t>:</a:t>
            </a:r>
            <a:endParaRPr lang="en-US" altLang="zh-CN" sz="2200" dirty="0">
              <a:latin typeface="黑体" panose="02010609060101010101" pitchFamily="49" charset="-122"/>
              <a:ea typeface="黑体" panose="02010609060101010101" pitchFamily="49" charset="-122"/>
            </a:endParaRPr>
          </a:p>
          <a:p>
            <a:pPr lvl="2" eaLnBrk="1" hangingPunct="1">
              <a:lnSpc>
                <a:spcPct val="140000"/>
              </a:lnSpc>
              <a:buSzTx/>
            </a:pPr>
            <a:r>
              <a:rPr lang="zh-CN" altLang="en-US" sz="2200" dirty="0">
                <a:solidFill>
                  <a:schemeClr val="tx2"/>
                </a:solidFill>
                <a:latin typeface="黑体" panose="02010609060101010101" pitchFamily="49" charset="-122"/>
                <a:ea typeface="黑体" panose="02010609060101010101" pitchFamily="49" charset="-122"/>
              </a:rPr>
              <a:t>实现内存的分配和回收</a:t>
            </a:r>
            <a:endParaRPr lang="zh-CN" altLang="en-US" sz="2200" dirty="0">
              <a:solidFill>
                <a:schemeClr val="tx2"/>
              </a:solidFill>
              <a:latin typeface="黑体" panose="02010609060101010101" pitchFamily="49" charset="-122"/>
              <a:ea typeface="黑体" panose="02010609060101010101" pitchFamily="49" charset="-122"/>
            </a:endParaRPr>
          </a:p>
          <a:p>
            <a:pPr lvl="2" eaLnBrk="1" hangingPunct="1">
              <a:lnSpc>
                <a:spcPct val="140000"/>
              </a:lnSpc>
              <a:buSzTx/>
            </a:pPr>
            <a:r>
              <a:rPr lang="zh-CN" altLang="en-US" sz="2200" dirty="0">
                <a:solidFill>
                  <a:schemeClr val="tx2"/>
                </a:solidFill>
                <a:latin typeface="黑体" panose="02010609060101010101" pitchFamily="49" charset="-122"/>
                <a:ea typeface="黑体" panose="02010609060101010101" pitchFamily="49" charset="-122"/>
              </a:rPr>
              <a:t>地址变换</a:t>
            </a:r>
            <a:endParaRPr lang="zh-CN" altLang="en-US" sz="2200" dirty="0">
              <a:solidFill>
                <a:schemeClr val="tx2"/>
              </a:solidFill>
              <a:latin typeface="黑体" panose="02010609060101010101" pitchFamily="49" charset="-122"/>
              <a:ea typeface="黑体" panose="02010609060101010101" pitchFamily="49" charset="-122"/>
            </a:endParaRPr>
          </a:p>
          <a:p>
            <a:pPr lvl="2" eaLnBrk="1" hangingPunct="1">
              <a:lnSpc>
                <a:spcPct val="140000"/>
              </a:lnSpc>
              <a:buSzTx/>
            </a:pPr>
            <a:r>
              <a:rPr lang="zh-CN" altLang="en-US" sz="2200" dirty="0">
                <a:solidFill>
                  <a:schemeClr val="tx2"/>
                </a:solidFill>
                <a:latin typeface="Times New Roman" panose="02020603050405020304" pitchFamily="18" charset="0"/>
                <a:ea typeface="黑体" panose="02010609060101010101" pitchFamily="49" charset="-122"/>
              </a:rPr>
              <a:t>“</a:t>
            </a:r>
            <a:r>
              <a:rPr lang="zh-CN" altLang="en-US" sz="2200" dirty="0">
                <a:solidFill>
                  <a:schemeClr val="tx2"/>
                </a:solidFill>
                <a:latin typeface="黑体" panose="02010609060101010101" pitchFamily="49" charset="-122"/>
                <a:ea typeface="黑体" panose="02010609060101010101" pitchFamily="49" charset="-122"/>
              </a:rPr>
              <a:t>扩充</a:t>
            </a:r>
            <a:r>
              <a:rPr lang="zh-CN" altLang="en-US" sz="2200" dirty="0">
                <a:solidFill>
                  <a:schemeClr val="tx2"/>
                </a:solidFill>
                <a:latin typeface="Times New Roman" panose="02020603050405020304" pitchFamily="18" charset="0"/>
                <a:ea typeface="黑体" panose="02010609060101010101" pitchFamily="49" charset="-122"/>
              </a:rPr>
              <a:t>”</a:t>
            </a:r>
            <a:r>
              <a:rPr lang="zh-CN" altLang="en-US" sz="2200" dirty="0">
                <a:solidFill>
                  <a:schemeClr val="tx2"/>
                </a:solidFill>
                <a:latin typeface="黑体" panose="02010609060101010101" pitchFamily="49" charset="-122"/>
                <a:ea typeface="黑体" panose="02010609060101010101" pitchFamily="49" charset="-122"/>
              </a:rPr>
              <a:t>内存容量</a:t>
            </a:r>
            <a:endParaRPr lang="zh-CN" altLang="en-US" sz="2200" dirty="0">
              <a:solidFill>
                <a:schemeClr val="tx2"/>
              </a:solidFill>
              <a:latin typeface="黑体" panose="02010609060101010101" pitchFamily="49" charset="-122"/>
              <a:ea typeface="黑体" panose="02010609060101010101" pitchFamily="49" charset="-122"/>
            </a:endParaRPr>
          </a:p>
          <a:p>
            <a:pPr lvl="2" eaLnBrk="1" hangingPunct="1">
              <a:lnSpc>
                <a:spcPct val="140000"/>
              </a:lnSpc>
              <a:buSzTx/>
            </a:pPr>
            <a:r>
              <a:rPr lang="zh-CN" altLang="en-US" sz="2200" dirty="0">
                <a:solidFill>
                  <a:schemeClr val="tx2"/>
                </a:solidFill>
                <a:latin typeface="黑体" panose="02010609060101010101" pitchFamily="49" charset="-122"/>
                <a:ea typeface="黑体" panose="02010609060101010101" pitchFamily="49" charset="-122"/>
              </a:rPr>
              <a:t>进行存储保护</a:t>
            </a:r>
            <a:endParaRPr lang="zh-CN" altLang="en-US" sz="22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5">
                                            <p:txEl>
                                              <p:charRg st="0" end="72"/>
                                            </p:txEl>
                                          </p:spTgt>
                                        </p:tgtEl>
                                        <p:attrNameLst>
                                          <p:attrName>style.visibility</p:attrName>
                                        </p:attrNameLst>
                                      </p:cBhvr>
                                      <p:to>
                                        <p:strVal val="visible"/>
                                      </p:to>
                                    </p:set>
                                    <p:animEffect transition="in" filter="blinds(horizontal)">
                                      <p:cBhvr>
                                        <p:cTn id="7" dur="500"/>
                                        <p:tgtEl>
                                          <p:spTgt spid="535555">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55">
                                            <p:txEl>
                                              <p:charRg st="72" end="134"/>
                                            </p:txEl>
                                          </p:spTgt>
                                        </p:tgtEl>
                                        <p:attrNameLst>
                                          <p:attrName>style.visibility</p:attrName>
                                        </p:attrNameLst>
                                      </p:cBhvr>
                                      <p:to>
                                        <p:strVal val="visible"/>
                                      </p:to>
                                    </p:set>
                                    <p:animEffect transition="in" filter="blinds(horizontal)">
                                      <p:cBhvr>
                                        <p:cTn id="12" dur="500"/>
                                        <p:tgtEl>
                                          <p:spTgt spid="535555">
                                            <p:txEl>
                                              <p:charRg st="72" end="1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55">
                                            <p:txEl>
                                              <p:charRg st="134" end="147"/>
                                            </p:txEl>
                                          </p:spTgt>
                                        </p:tgtEl>
                                        <p:attrNameLst>
                                          <p:attrName>style.visibility</p:attrName>
                                        </p:attrNameLst>
                                      </p:cBhvr>
                                      <p:to>
                                        <p:strVal val="visible"/>
                                      </p:to>
                                    </p:set>
                                    <p:animEffect transition="in" filter="blinds(horizontal)">
                                      <p:cBhvr>
                                        <p:cTn id="17" dur="500"/>
                                        <p:tgtEl>
                                          <p:spTgt spid="535555">
                                            <p:txEl>
                                              <p:charRg st="134" end="1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5555">
                                            <p:txEl>
                                              <p:charRg st="147" end="158"/>
                                            </p:txEl>
                                          </p:spTgt>
                                        </p:tgtEl>
                                        <p:attrNameLst>
                                          <p:attrName>style.visibility</p:attrName>
                                        </p:attrNameLst>
                                      </p:cBhvr>
                                      <p:to>
                                        <p:strVal val="visible"/>
                                      </p:to>
                                    </p:set>
                                    <p:animEffect transition="in" filter="blinds(horizontal)">
                                      <p:cBhvr>
                                        <p:cTn id="22" dur="500"/>
                                        <p:tgtEl>
                                          <p:spTgt spid="535555">
                                            <p:txEl>
                                              <p:charRg st="147"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5555">
                                            <p:txEl>
                                              <p:charRg st="158" end="163"/>
                                            </p:txEl>
                                          </p:spTgt>
                                        </p:tgtEl>
                                        <p:attrNameLst>
                                          <p:attrName>style.visibility</p:attrName>
                                        </p:attrNameLst>
                                      </p:cBhvr>
                                      <p:to>
                                        <p:strVal val="visible"/>
                                      </p:to>
                                    </p:set>
                                    <p:animEffect transition="in" filter="blinds(horizontal)">
                                      <p:cBhvr>
                                        <p:cTn id="27" dur="500"/>
                                        <p:tgtEl>
                                          <p:spTgt spid="535555">
                                            <p:txEl>
                                              <p:charRg st="158" end="1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5555">
                                            <p:txEl>
                                              <p:charRg st="163" end="172"/>
                                            </p:txEl>
                                          </p:spTgt>
                                        </p:tgtEl>
                                        <p:attrNameLst>
                                          <p:attrName>style.visibility</p:attrName>
                                        </p:attrNameLst>
                                      </p:cBhvr>
                                      <p:to>
                                        <p:strVal val="visible"/>
                                      </p:to>
                                    </p:set>
                                    <p:animEffect transition="in" filter="blinds(horizontal)">
                                      <p:cBhvr>
                                        <p:cTn id="32" dur="500"/>
                                        <p:tgtEl>
                                          <p:spTgt spid="535555">
                                            <p:txEl>
                                              <p:charRg st="163" end="17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5555">
                                            <p:txEl>
                                              <p:charRg st="172" end="179"/>
                                            </p:txEl>
                                          </p:spTgt>
                                        </p:tgtEl>
                                        <p:attrNameLst>
                                          <p:attrName>style.visibility</p:attrName>
                                        </p:attrNameLst>
                                      </p:cBhvr>
                                      <p:to>
                                        <p:strVal val="visible"/>
                                      </p:to>
                                    </p:set>
                                    <p:animEffect transition="in" filter="blinds(horizontal)">
                                      <p:cBhvr>
                                        <p:cTn id="37" dur="500"/>
                                        <p:tgtEl>
                                          <p:spTgt spid="535555">
                                            <p:txEl>
                                              <p:charRg st="172"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295400" y="333375"/>
            <a:ext cx="6477000" cy="701675"/>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分区分配方式存储管理</a:t>
            </a:r>
            <a:endParaRPr lang="zh-CN" altLang="en-US" sz="3600" b="1" dirty="0">
              <a:latin typeface="黑体" panose="02010609060101010101" pitchFamily="49" charset="-122"/>
              <a:ea typeface="黑体" panose="02010609060101010101" pitchFamily="49" charset="-122"/>
            </a:endParaRPr>
          </a:p>
        </p:txBody>
      </p:sp>
      <p:sp>
        <p:nvSpPr>
          <p:cNvPr id="147459" name="Rectangle 3"/>
          <p:cNvSpPr>
            <a:spLocks noGrp="1"/>
          </p:cNvSpPr>
          <p:nvPr>
            <p:ph idx="1"/>
          </p:nvPr>
        </p:nvSpPr>
        <p:spPr>
          <a:xfrm>
            <a:off x="684213" y="1341438"/>
            <a:ext cx="8064500" cy="5113337"/>
          </a:xfrm>
          <a:ln/>
        </p:spPr>
        <p:txBody>
          <a:bodyPr wrap="square" lIns="91440" tIns="45720" rIns="91440" bIns="45720" anchor="t" anchorCtr="0"/>
          <a:p>
            <a:pPr eaLnBrk="1" hangingPunct="1">
              <a:lnSpc>
                <a:spcPct val="130000"/>
              </a:lnSpc>
              <a:buSzPct val="115000"/>
              <a:buNone/>
            </a:pPr>
            <a:r>
              <a:rPr lang="en-US" altLang="zh-CN" sz="2600" dirty="0">
                <a:solidFill>
                  <a:schemeClr val="tx1"/>
                </a:solidFill>
                <a:latin typeface="黑体" panose="02010609060101010101" pitchFamily="49" charset="-122"/>
                <a:ea typeface="黑体" panose="02010609060101010101" pitchFamily="49" charset="-122"/>
              </a:rPr>
              <a:t>      </a:t>
            </a:r>
            <a:r>
              <a:rPr lang="zh-CN" altLang="en-US" sz="2600" dirty="0">
                <a:solidFill>
                  <a:schemeClr val="tx1"/>
                </a:solidFill>
                <a:latin typeface="黑体" panose="02010609060101010101" pitchFamily="49" charset="-122"/>
                <a:ea typeface="黑体" panose="02010609060101010101" pitchFamily="49" charset="-122"/>
              </a:rPr>
              <a:t>分区分配方式是满足多道程序设计需要的一种最简单的存储管理方法。</a:t>
            </a:r>
            <a:endParaRPr lang="zh-CN" altLang="en-US" sz="26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chemeClr val="folHlink"/>
              </a:buClr>
            </a:pPr>
            <a:r>
              <a:rPr lang="zh-CN" altLang="en-US" sz="2600" dirty="0">
                <a:latin typeface="黑体" panose="02010609060101010101" pitchFamily="49" charset="-122"/>
                <a:ea typeface="黑体" panose="02010609060101010101" pitchFamily="49" charset="-122"/>
              </a:rPr>
              <a:t>存储管理方法</a:t>
            </a:r>
            <a:endParaRPr lang="zh-CN" altLang="en-US" sz="26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chemeClr val="folHlink"/>
              </a:buClr>
              <a:buNone/>
            </a:pPr>
            <a:r>
              <a:rPr lang="zh-CN" altLang="en-US" sz="2600" dirty="0">
                <a:solidFill>
                  <a:schemeClr val="tx1"/>
                </a:solidFill>
                <a:latin typeface="黑体" panose="02010609060101010101" pitchFamily="49" charset="-122"/>
                <a:ea typeface="黑体" panose="02010609060101010101" pitchFamily="49" charset="-122"/>
              </a:rPr>
              <a:t>      将内存分成若干个分区（大小相等</a:t>
            </a:r>
            <a:r>
              <a:rPr lang="en-US" altLang="zh-CN" sz="2600" dirty="0">
                <a:solidFill>
                  <a:schemeClr val="tx1"/>
                </a:solidFill>
                <a:latin typeface="黑体" panose="02010609060101010101" pitchFamily="49" charset="-122"/>
                <a:ea typeface="黑体" panose="02010609060101010101" pitchFamily="49" charset="-122"/>
              </a:rPr>
              <a:t>/</a:t>
            </a:r>
            <a:r>
              <a:rPr lang="zh-CN" altLang="en-US" sz="2600" dirty="0">
                <a:solidFill>
                  <a:schemeClr val="tx1"/>
                </a:solidFill>
                <a:latin typeface="黑体" panose="02010609060101010101" pitchFamily="49" charset="-122"/>
                <a:ea typeface="黑体" panose="02010609060101010101" pitchFamily="49" charset="-122"/>
              </a:rPr>
              <a:t>不相等），除</a:t>
            </a:r>
            <a:r>
              <a:rPr lang="en-US" altLang="zh-CN" sz="2600" dirty="0">
                <a:solidFill>
                  <a:schemeClr val="tx1"/>
                </a:solidFill>
                <a:latin typeface="黑体" panose="02010609060101010101" pitchFamily="49" charset="-122"/>
                <a:ea typeface="黑体" panose="02010609060101010101" pitchFamily="49" charset="-122"/>
              </a:rPr>
              <a:t>OS</a:t>
            </a:r>
            <a:r>
              <a:rPr lang="zh-CN" altLang="en-US" sz="2600" dirty="0">
                <a:solidFill>
                  <a:schemeClr val="tx1"/>
                </a:solidFill>
                <a:latin typeface="黑体" panose="02010609060101010101" pitchFamily="49" charset="-122"/>
                <a:ea typeface="黑体" panose="02010609060101010101" pitchFamily="49" charset="-122"/>
              </a:rPr>
              <a:t>占用一个分区外，其余的每一个分区容纳一个用户程序。按分区的变化情况，可将分区存储管理进一步分为：</a:t>
            </a:r>
            <a:endParaRPr lang="zh-CN" altLang="en-US" sz="2600" dirty="0">
              <a:solidFill>
                <a:schemeClr val="tx1"/>
              </a:solidFill>
              <a:latin typeface="黑体" panose="02010609060101010101" pitchFamily="49" charset="-122"/>
              <a:ea typeface="黑体" panose="02010609060101010101" pitchFamily="49" charset="-122"/>
            </a:endParaRPr>
          </a:p>
          <a:p>
            <a:pPr lvl="2" eaLnBrk="1" hangingPunct="1">
              <a:lnSpc>
                <a:spcPct val="130000"/>
              </a:lnSpc>
            </a:pPr>
            <a:r>
              <a:rPr lang="zh-CN" altLang="en-US" sz="2600" dirty="0">
                <a:solidFill>
                  <a:schemeClr val="folHlink"/>
                </a:solidFill>
                <a:latin typeface="黑体" panose="02010609060101010101" pitchFamily="49" charset="-122"/>
                <a:ea typeface="黑体" panose="02010609060101010101" pitchFamily="49" charset="-122"/>
              </a:rPr>
              <a:t>固定分区存储管理</a:t>
            </a:r>
            <a:endParaRPr lang="zh-CN" altLang="en-US" sz="2600" dirty="0">
              <a:solidFill>
                <a:schemeClr val="folHlink"/>
              </a:solidFill>
              <a:latin typeface="黑体" panose="02010609060101010101" pitchFamily="49" charset="-122"/>
              <a:ea typeface="黑体" panose="02010609060101010101" pitchFamily="49" charset="-122"/>
            </a:endParaRPr>
          </a:p>
          <a:p>
            <a:pPr lvl="2" eaLnBrk="1" hangingPunct="1">
              <a:lnSpc>
                <a:spcPct val="130000"/>
              </a:lnSpc>
            </a:pPr>
            <a:r>
              <a:rPr lang="zh-CN" altLang="en-US" sz="2600" dirty="0">
                <a:solidFill>
                  <a:schemeClr val="folHlink"/>
                </a:solidFill>
                <a:latin typeface="黑体" panose="02010609060101010101" pitchFamily="49" charset="-122"/>
                <a:ea typeface="黑体" panose="02010609060101010101" pitchFamily="49" charset="-122"/>
              </a:rPr>
              <a:t>动态分区存储管理</a:t>
            </a:r>
            <a:endParaRPr lang="zh-CN" altLang="en-US" sz="2600"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charRg st="0" end="38"/>
                                            </p:txEl>
                                          </p:spTgt>
                                        </p:tgtEl>
                                        <p:attrNameLst>
                                          <p:attrName>style.visibility</p:attrName>
                                        </p:attrNameLst>
                                      </p:cBhvr>
                                      <p:to>
                                        <p:strVal val="visible"/>
                                      </p:to>
                                    </p:set>
                                    <p:animEffect transition="in" filter="blinds(horizontal)">
                                      <p:cBhvr>
                                        <p:cTn id="7" dur="500"/>
                                        <p:tgtEl>
                                          <p:spTgt spid="147459">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xEl>
                                              <p:charRg st="38" end="45"/>
                                            </p:txEl>
                                          </p:spTgt>
                                        </p:tgtEl>
                                        <p:attrNameLst>
                                          <p:attrName>style.visibility</p:attrName>
                                        </p:attrNameLst>
                                      </p:cBhvr>
                                      <p:to>
                                        <p:strVal val="visible"/>
                                      </p:to>
                                    </p:set>
                                    <p:animEffect transition="in" filter="blinds(horizontal)">
                                      <p:cBhvr>
                                        <p:cTn id="12" dur="500"/>
                                        <p:tgtEl>
                                          <p:spTgt spid="147459">
                                            <p:txEl>
                                              <p:charRg st="38"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9">
                                            <p:txEl>
                                              <p:charRg st="45" end="124"/>
                                            </p:txEl>
                                          </p:spTgt>
                                        </p:tgtEl>
                                        <p:attrNameLst>
                                          <p:attrName>style.visibility</p:attrName>
                                        </p:attrNameLst>
                                      </p:cBhvr>
                                      <p:to>
                                        <p:strVal val="visible"/>
                                      </p:to>
                                    </p:set>
                                    <p:animEffect transition="in" filter="blinds(horizontal)">
                                      <p:cBhvr>
                                        <p:cTn id="17" dur="500"/>
                                        <p:tgtEl>
                                          <p:spTgt spid="147459">
                                            <p:txEl>
                                              <p:charRg st="4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59">
                                            <p:txEl>
                                              <p:charRg st="124" end="133"/>
                                            </p:txEl>
                                          </p:spTgt>
                                        </p:tgtEl>
                                        <p:attrNameLst>
                                          <p:attrName>style.visibility</p:attrName>
                                        </p:attrNameLst>
                                      </p:cBhvr>
                                      <p:to>
                                        <p:strVal val="visible"/>
                                      </p:to>
                                    </p:set>
                                    <p:animEffect transition="in" filter="blinds(horizontal)">
                                      <p:cBhvr>
                                        <p:cTn id="22" dur="500"/>
                                        <p:tgtEl>
                                          <p:spTgt spid="147459">
                                            <p:txEl>
                                              <p:charRg st="124" end="1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59">
                                            <p:txEl>
                                              <p:charRg st="133" end="142"/>
                                            </p:txEl>
                                          </p:spTgt>
                                        </p:tgtEl>
                                        <p:attrNameLst>
                                          <p:attrName>style.visibility</p:attrName>
                                        </p:attrNameLst>
                                      </p:cBhvr>
                                      <p:to>
                                        <p:strVal val="visible"/>
                                      </p:to>
                                    </p:set>
                                    <p:animEffect transition="in" filter="blinds(horizontal)">
                                      <p:cBhvr>
                                        <p:cTn id="27" dur="500"/>
                                        <p:tgtEl>
                                          <p:spTgt spid="147459">
                                            <p:txEl>
                                              <p:charRg st="133"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xfrm>
            <a:off x="1295400" y="260350"/>
            <a:ext cx="8101013" cy="701675"/>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二、固定分区分配方式</a:t>
            </a:r>
            <a:r>
              <a:rPr lang="zh-CN" altLang="en-US" sz="2400" b="1" dirty="0">
                <a:latin typeface="黑体" panose="02010609060101010101" pitchFamily="49" charset="-122"/>
                <a:ea typeface="黑体" panose="02010609060101010101" pitchFamily="49" charset="-122"/>
              </a:rPr>
              <a:t>（固定分区存储管理）</a:t>
            </a:r>
            <a:endParaRPr lang="zh-CN" altLang="en-US" sz="2400" b="1" dirty="0">
              <a:latin typeface="黑体" panose="02010609060101010101" pitchFamily="49" charset="-122"/>
              <a:ea typeface="黑体" panose="02010609060101010101" pitchFamily="49" charset="-122"/>
            </a:endParaRPr>
          </a:p>
        </p:txBody>
      </p:sp>
      <p:sp>
        <p:nvSpPr>
          <p:cNvPr id="434179" name="Rectangle 3"/>
          <p:cNvSpPr>
            <a:spLocks noGrp="1"/>
          </p:cNvSpPr>
          <p:nvPr>
            <p:ph idx="1"/>
          </p:nvPr>
        </p:nvSpPr>
        <p:spPr>
          <a:xfrm>
            <a:off x="611188" y="1412875"/>
            <a:ext cx="8281987" cy="5184775"/>
          </a:xfrm>
          <a:ln/>
        </p:spPr>
        <p:txBody>
          <a:bodyPr wrap="square" lIns="91440" tIns="45720" rIns="91440" bIns="45720" anchor="t" anchorCtr="0"/>
          <a:p>
            <a:pPr eaLnBrk="1" hangingPunct="1">
              <a:lnSpc>
                <a:spcPct val="120000"/>
              </a:lnSpc>
              <a:buSzPct val="115000"/>
              <a:buNone/>
            </a:pPr>
            <a:r>
              <a:rPr lang="en-US" altLang="zh-CN" sz="20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是最早使用的一种可运行多道程序的存储管理方法。</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chemeClr val="folHlink"/>
              </a:buClr>
            </a:pPr>
            <a:r>
              <a:rPr lang="zh-CN" altLang="en-US" sz="2400" dirty="0">
                <a:latin typeface="黑体" panose="02010609060101010101" pitchFamily="49" charset="-122"/>
                <a:ea typeface="黑体" panose="02010609060101010101" pitchFamily="49" charset="-122"/>
              </a:rPr>
              <a:t>存储管理方法</a:t>
            </a:r>
            <a:endParaRPr lang="zh-CN" altLang="en-US" sz="2400" dirty="0">
              <a:solidFill>
                <a:schemeClr val="tx1"/>
              </a:solidFill>
              <a:latin typeface="黑体" panose="02010609060101010101" pitchFamily="49" charset="-122"/>
              <a:ea typeface="黑体" panose="02010609060101010101" pitchFamily="49" charset="-122"/>
            </a:endParaRPr>
          </a:p>
          <a:p>
            <a:pPr lvl="2" eaLnBrk="1" hangingPunct="1">
              <a:lnSpc>
                <a:spcPct val="120000"/>
              </a:lnSpc>
            </a:pPr>
            <a:r>
              <a:rPr lang="zh-CN" altLang="en-US" dirty="0">
                <a:solidFill>
                  <a:srgbClr val="FF00FF"/>
                </a:solidFill>
                <a:latin typeface="黑体" panose="02010609060101010101" pitchFamily="49" charset="-122"/>
                <a:ea typeface="黑体" panose="02010609060101010101" pitchFamily="49" charset="-122"/>
              </a:rPr>
              <a:t>内存空间的划分</a:t>
            </a:r>
            <a:r>
              <a:rPr lang="zh-CN" altLang="en-US" dirty="0">
                <a:latin typeface="黑体" panose="02010609060101010101" pitchFamily="49" charset="-122"/>
                <a:ea typeface="黑体" panose="02010609060101010101" pitchFamily="49" charset="-122"/>
              </a:rPr>
              <a:t>：将内存空间划分为若干个固定大小的分区，除</a:t>
            </a:r>
            <a:r>
              <a:rPr lang="en-US" altLang="zh-CN" dirty="0">
                <a:latin typeface="黑体" panose="02010609060101010101" pitchFamily="49" charset="-122"/>
                <a:ea typeface="黑体" panose="02010609060101010101" pitchFamily="49" charset="-122"/>
              </a:rPr>
              <a:t>OS</a:t>
            </a:r>
            <a:r>
              <a:rPr lang="zh-CN" altLang="en-US" dirty="0">
                <a:latin typeface="黑体" panose="02010609060101010101" pitchFamily="49" charset="-122"/>
                <a:ea typeface="黑体" panose="02010609060101010101" pitchFamily="49" charset="-122"/>
              </a:rPr>
              <a:t>占一分区外，其余的每一个分区装入一道程序。分区的大小可以相等，也可以不等，但事先必须确定，在运行时不能改变。即分区大小及边界在运行时不能改变。</a:t>
            </a:r>
            <a:endParaRPr lang="zh-CN" altLang="en-US" dirty="0">
              <a:latin typeface="黑体" panose="02010609060101010101" pitchFamily="49" charset="-122"/>
              <a:ea typeface="黑体" panose="02010609060101010101" pitchFamily="49" charset="-122"/>
            </a:endParaRPr>
          </a:p>
          <a:p>
            <a:pPr lvl="2" eaLnBrk="1" hangingPunct="1">
              <a:lnSpc>
                <a:spcPct val="120000"/>
              </a:lnSpc>
            </a:pPr>
            <a:r>
              <a:rPr lang="zh-CN" altLang="en-US" dirty="0">
                <a:latin typeface="黑体" panose="02010609060101010101" pitchFamily="49" charset="-122"/>
                <a:ea typeface="黑体" panose="02010609060101010101" pitchFamily="49" charset="-122"/>
              </a:rPr>
              <a:t>系统需</a:t>
            </a:r>
            <a:r>
              <a:rPr lang="zh-CN" altLang="en-US" dirty="0">
                <a:solidFill>
                  <a:srgbClr val="FF00FF"/>
                </a:solidFill>
                <a:latin typeface="黑体" panose="02010609060101010101" pitchFamily="49" charset="-122"/>
                <a:ea typeface="黑体" panose="02010609060101010101" pitchFamily="49" charset="-122"/>
              </a:rPr>
              <a:t>建立一张分区说明表或使用表</a:t>
            </a:r>
            <a:r>
              <a:rPr lang="zh-CN" altLang="en-US" dirty="0">
                <a:latin typeface="黑体" panose="02010609060101010101" pitchFamily="49" charset="-122"/>
                <a:ea typeface="黑体" panose="02010609060101010101" pitchFamily="49" charset="-122"/>
              </a:rPr>
              <a:t>，以记录分区号、分区大小、分区的起始地址及状态（已分配或未分配）。</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4179">
                                            <p:txEl>
                                              <p:charRg st="0" end="30"/>
                                            </p:txEl>
                                          </p:spTgt>
                                        </p:tgtEl>
                                        <p:attrNameLst>
                                          <p:attrName>style.visibility</p:attrName>
                                        </p:attrNameLst>
                                      </p:cBhvr>
                                      <p:to>
                                        <p:strVal val="visible"/>
                                      </p:to>
                                    </p:set>
                                    <p:animEffect transition="in" filter="blinds(horizontal)">
                                      <p:cBhvr>
                                        <p:cTn id="7" dur="500"/>
                                        <p:tgtEl>
                                          <p:spTgt spid="43417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4179">
                                            <p:txEl>
                                              <p:charRg st="30" end="37"/>
                                            </p:txEl>
                                          </p:spTgt>
                                        </p:tgtEl>
                                        <p:attrNameLst>
                                          <p:attrName>style.visibility</p:attrName>
                                        </p:attrNameLst>
                                      </p:cBhvr>
                                      <p:to>
                                        <p:strVal val="visible"/>
                                      </p:to>
                                    </p:set>
                                    <p:animEffect transition="in" filter="blinds(horizontal)">
                                      <p:cBhvr>
                                        <p:cTn id="12" dur="500"/>
                                        <p:tgtEl>
                                          <p:spTgt spid="434179">
                                            <p:txEl>
                                              <p:charRg st="3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4179">
                                            <p:txEl>
                                              <p:charRg st="37" end="139"/>
                                            </p:txEl>
                                          </p:spTgt>
                                        </p:tgtEl>
                                        <p:attrNameLst>
                                          <p:attrName>style.visibility</p:attrName>
                                        </p:attrNameLst>
                                      </p:cBhvr>
                                      <p:to>
                                        <p:strVal val="visible"/>
                                      </p:to>
                                    </p:set>
                                    <p:animEffect transition="in" filter="blinds(horizontal)">
                                      <p:cBhvr>
                                        <p:cTn id="17" dur="500"/>
                                        <p:tgtEl>
                                          <p:spTgt spid="434179">
                                            <p:txEl>
                                              <p:charRg st="37"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4179">
                                            <p:txEl>
                                              <p:charRg st="139" end="189"/>
                                            </p:txEl>
                                          </p:spTgt>
                                        </p:tgtEl>
                                        <p:attrNameLst>
                                          <p:attrName>style.visibility</p:attrName>
                                        </p:attrNameLst>
                                      </p:cBhvr>
                                      <p:to>
                                        <p:strVal val="visible"/>
                                      </p:to>
                                    </p:set>
                                    <p:animEffect transition="in" filter="blinds(horizontal)">
                                      <p:cBhvr>
                                        <p:cTn id="22" dur="500"/>
                                        <p:tgtEl>
                                          <p:spTgt spid="434179">
                                            <p:txEl>
                                              <p:charRg st="139"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1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1026"/>
          <p:cNvSpPr>
            <a:spLocks noGrp="1"/>
          </p:cNvSpPr>
          <p:nvPr>
            <p:ph type="title"/>
          </p:nvPr>
        </p:nvSpPr>
        <p:spPr>
          <a:xfrm>
            <a:off x="1600200" y="115888"/>
            <a:ext cx="6932613" cy="846137"/>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固定分区分配方式示意图</a:t>
            </a:r>
            <a:endParaRPr lang="zh-CN" altLang="en-US" sz="3600" b="1" dirty="0">
              <a:latin typeface="黑体" panose="02010609060101010101" pitchFamily="49" charset="-122"/>
              <a:ea typeface="黑体" panose="02010609060101010101" pitchFamily="49" charset="-122"/>
            </a:endParaRPr>
          </a:p>
        </p:txBody>
      </p:sp>
      <p:grpSp>
        <p:nvGrpSpPr>
          <p:cNvPr id="2" name="Group 1104"/>
          <p:cNvGrpSpPr/>
          <p:nvPr/>
        </p:nvGrpSpPr>
        <p:grpSpPr>
          <a:xfrm>
            <a:off x="611188" y="1981200"/>
            <a:ext cx="3884612" cy="4191000"/>
            <a:chOff x="192" y="1344"/>
            <a:chExt cx="2304" cy="2640"/>
          </a:xfrm>
        </p:grpSpPr>
        <p:grpSp>
          <p:nvGrpSpPr>
            <p:cNvPr id="45059" name="Group 1101"/>
            <p:cNvGrpSpPr/>
            <p:nvPr/>
          </p:nvGrpSpPr>
          <p:grpSpPr>
            <a:xfrm>
              <a:off x="192" y="1344"/>
              <a:ext cx="2304" cy="2640"/>
              <a:chOff x="192" y="1344"/>
              <a:chExt cx="2304" cy="2640"/>
            </a:xfrm>
          </p:grpSpPr>
          <p:sp>
            <p:nvSpPr>
              <p:cNvPr id="45060" name="AutoShape 1027"/>
              <p:cNvSpPr/>
              <p:nvPr/>
            </p:nvSpPr>
            <p:spPr>
              <a:xfrm>
                <a:off x="528" y="1444"/>
                <a:ext cx="1344" cy="2540"/>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5061" name="Text Box 1029"/>
              <p:cNvSpPr txBox="1"/>
              <p:nvPr/>
            </p:nvSpPr>
            <p:spPr>
              <a:xfrm>
                <a:off x="960" y="1444"/>
                <a:ext cx="384" cy="288"/>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os</a:t>
                </a:r>
                <a:endParaRPr lang="en-US" altLang="zh-CN" b="1" dirty="0">
                  <a:latin typeface="Tahoma" panose="020B0604030504040204" pitchFamily="34" charset="0"/>
                  <a:ea typeface="宋体" panose="02010600030101010101" pitchFamily="2" charset="-122"/>
                </a:endParaRPr>
              </a:p>
            </p:txBody>
          </p:sp>
          <p:sp>
            <p:nvSpPr>
              <p:cNvPr id="45062" name="Rectangle 1031"/>
              <p:cNvSpPr/>
              <p:nvPr/>
            </p:nvSpPr>
            <p:spPr>
              <a:xfrm flipV="1">
                <a:off x="528" y="2440"/>
                <a:ext cx="1344" cy="329"/>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5063" name="AutoShape 1032"/>
              <p:cNvSpPr/>
              <p:nvPr/>
            </p:nvSpPr>
            <p:spPr>
              <a:xfrm flipH="1">
                <a:off x="2208" y="2112"/>
                <a:ext cx="288" cy="768"/>
              </a:xfrm>
              <a:prstGeom prst="wedgeRectCallout">
                <a:avLst>
                  <a:gd name="adj1" fmla="val 182639"/>
                  <a:gd name="adj2" fmla="val 21481"/>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zh-CN" altLang="en-US" sz="1800" b="1" dirty="0">
                    <a:latin typeface="Tahoma" panose="020B0604030504040204" pitchFamily="34" charset="0"/>
                    <a:ea typeface="宋体" panose="02010600030101010101" pitchFamily="2" charset="-122"/>
                  </a:rPr>
                  <a:t>用户程序</a:t>
                </a:r>
                <a:endParaRPr lang="zh-CN" altLang="en-US" sz="1800" b="1" dirty="0">
                  <a:latin typeface="Tahoma" panose="020B0604030504040204" pitchFamily="34" charset="0"/>
                  <a:ea typeface="宋体" panose="02010600030101010101" pitchFamily="2" charset="-122"/>
                </a:endParaRPr>
              </a:p>
            </p:txBody>
          </p:sp>
          <p:sp>
            <p:nvSpPr>
              <p:cNvPr id="45064" name="Line 1035"/>
              <p:cNvSpPr/>
              <p:nvPr/>
            </p:nvSpPr>
            <p:spPr>
              <a:xfrm flipV="1">
                <a:off x="528" y="2432"/>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065" name="Text Box 1043"/>
              <p:cNvSpPr txBox="1"/>
              <p:nvPr/>
            </p:nvSpPr>
            <p:spPr>
              <a:xfrm>
                <a:off x="960" y="2490"/>
                <a:ext cx="384" cy="288"/>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p4</a:t>
                </a:r>
                <a:endParaRPr lang="en-US" altLang="zh-CN" b="1" dirty="0">
                  <a:latin typeface="Tahoma" panose="020B0604030504040204" pitchFamily="34" charset="0"/>
                  <a:ea typeface="宋体" panose="02010600030101010101" pitchFamily="2" charset="-122"/>
                </a:endParaRPr>
              </a:p>
            </p:txBody>
          </p:sp>
          <p:sp>
            <p:nvSpPr>
              <p:cNvPr id="45066" name="Rectangle 1044"/>
              <p:cNvSpPr/>
              <p:nvPr/>
            </p:nvSpPr>
            <p:spPr>
              <a:xfrm flipV="1">
                <a:off x="528" y="1773"/>
                <a:ext cx="1344" cy="33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5067" name="Text Box 1040"/>
              <p:cNvSpPr txBox="1"/>
              <p:nvPr/>
            </p:nvSpPr>
            <p:spPr>
              <a:xfrm>
                <a:off x="960" y="1794"/>
                <a:ext cx="384" cy="287"/>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p1</a:t>
                </a:r>
                <a:endParaRPr lang="en-US" altLang="zh-CN" b="1" dirty="0">
                  <a:latin typeface="Tahoma" panose="020B0604030504040204" pitchFamily="34" charset="0"/>
                  <a:ea typeface="宋体" panose="02010600030101010101" pitchFamily="2" charset="-122"/>
                </a:endParaRPr>
              </a:p>
            </p:txBody>
          </p:sp>
          <p:sp>
            <p:nvSpPr>
              <p:cNvPr id="45068" name="Rectangle 1047"/>
              <p:cNvSpPr/>
              <p:nvPr/>
            </p:nvSpPr>
            <p:spPr>
              <a:xfrm flipV="1">
                <a:off x="528" y="3137"/>
                <a:ext cx="1344" cy="145"/>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5069" name="Text Box 1041"/>
              <p:cNvSpPr txBox="1"/>
              <p:nvPr/>
            </p:nvSpPr>
            <p:spPr>
              <a:xfrm>
                <a:off x="960" y="3038"/>
                <a:ext cx="384" cy="288"/>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p2</a:t>
                </a:r>
                <a:endParaRPr lang="en-US" altLang="zh-CN" b="1" dirty="0">
                  <a:latin typeface="Tahoma" panose="020B0604030504040204" pitchFamily="34" charset="0"/>
                  <a:ea typeface="宋体" panose="02010600030101010101" pitchFamily="2" charset="-122"/>
                </a:endParaRPr>
              </a:p>
            </p:txBody>
          </p:sp>
          <p:sp>
            <p:nvSpPr>
              <p:cNvPr id="45070" name="Line 1051"/>
              <p:cNvSpPr/>
              <p:nvPr/>
            </p:nvSpPr>
            <p:spPr>
              <a:xfrm flipV="1">
                <a:off x="528" y="1773"/>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071" name="Line 1028"/>
              <p:cNvSpPr/>
              <p:nvPr/>
            </p:nvSpPr>
            <p:spPr>
              <a:xfrm>
                <a:off x="528" y="2241"/>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072" name="Line 1036"/>
              <p:cNvSpPr/>
              <p:nvPr/>
            </p:nvSpPr>
            <p:spPr>
              <a:xfrm flipV="1">
                <a:off x="528" y="3137"/>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073" name="Line 1056"/>
              <p:cNvSpPr/>
              <p:nvPr/>
            </p:nvSpPr>
            <p:spPr>
              <a:xfrm>
                <a:off x="528" y="3386"/>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074" name="Text Box 1058"/>
              <p:cNvSpPr txBox="1"/>
              <p:nvPr/>
            </p:nvSpPr>
            <p:spPr>
              <a:xfrm>
                <a:off x="192" y="1344"/>
                <a:ext cx="432" cy="2123"/>
              </a:xfrm>
              <a:prstGeom prst="rect">
                <a:avLst/>
              </a:prstGeom>
              <a:noFill/>
              <a:ln w="9525">
                <a:noFill/>
              </a:ln>
            </p:spPr>
            <p:txBody>
              <a:bodyPr anchor="t" anchorCtr="0">
                <a:spAutoFit/>
              </a:bodyPr>
              <a:p>
                <a:pPr>
                  <a:spcBef>
                    <a:spcPct val="50000"/>
                  </a:spcBef>
                </a:pPr>
                <a:r>
                  <a:rPr lang="en-US" altLang="zh-CN" sz="1800" b="1" dirty="0">
                    <a:latin typeface="Tahoma" panose="020B0604030504040204" pitchFamily="34" charset="0"/>
                    <a:ea typeface="宋体" panose="02010600030101010101" pitchFamily="2" charset="-122"/>
                  </a:rPr>
                  <a:t>0k</a:t>
                </a:r>
                <a:endParaRPr lang="en-US" altLang="zh-CN" sz="1800" b="1" dirty="0">
                  <a:latin typeface="Tahoma" panose="020B0604030504040204" pitchFamily="34" charset="0"/>
                  <a:ea typeface="宋体" panose="02010600030101010101" pitchFamily="2" charset="-122"/>
                </a:endParaRPr>
              </a:p>
              <a:p>
                <a:pPr>
                  <a:spcBef>
                    <a:spcPct val="50000"/>
                  </a:spcBef>
                </a:pPr>
                <a:r>
                  <a:rPr lang="en-US" altLang="zh-CN" sz="1800" b="1" dirty="0">
                    <a:latin typeface="Tahoma" panose="020B0604030504040204" pitchFamily="34" charset="0"/>
                    <a:ea typeface="宋体" panose="02010600030101010101" pitchFamily="2" charset="-122"/>
                  </a:rPr>
                  <a:t>20k</a:t>
                </a:r>
                <a:endParaRPr lang="en-US" altLang="zh-CN" sz="1800" b="1" dirty="0">
                  <a:latin typeface="Tahoma" panose="020B0604030504040204" pitchFamily="34" charset="0"/>
                  <a:ea typeface="宋体" panose="02010600030101010101" pitchFamily="2" charset="-122"/>
                </a:endParaRPr>
              </a:p>
              <a:p>
                <a:pPr>
                  <a:spcBef>
                    <a:spcPct val="50000"/>
                  </a:spcBef>
                </a:pPr>
                <a:endParaRPr lang="en-US" altLang="zh-CN" sz="1800" b="1" dirty="0">
                  <a:latin typeface="Tahoma" panose="020B0604030504040204" pitchFamily="34" charset="0"/>
                  <a:ea typeface="宋体" panose="02010600030101010101" pitchFamily="2" charset="-122"/>
                </a:endParaRPr>
              </a:p>
              <a:p>
                <a:pPr>
                  <a:spcBef>
                    <a:spcPct val="50000"/>
                  </a:spcBef>
                </a:pPr>
                <a:r>
                  <a:rPr lang="en-US" altLang="zh-CN" sz="1800" b="1" dirty="0">
                    <a:latin typeface="Tahoma" panose="020B0604030504040204" pitchFamily="34" charset="0"/>
                    <a:ea typeface="宋体" panose="02010600030101010101" pitchFamily="2" charset="-122"/>
                  </a:rPr>
                  <a:t>56k</a:t>
                </a: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r>
                  <a:rPr lang="en-US" altLang="zh-CN" sz="1800" b="1" dirty="0">
                    <a:latin typeface="Tahoma" panose="020B0604030504040204" pitchFamily="34" charset="0"/>
                    <a:ea typeface="宋体" panose="02010600030101010101" pitchFamily="2" charset="-122"/>
                  </a:rPr>
                  <a:t>65k</a:t>
                </a: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r>
                  <a:rPr lang="en-US" altLang="zh-CN" sz="1800" b="1" dirty="0">
                    <a:latin typeface="Times New Roman" panose="02020603050405020304" pitchFamily="18" charset="0"/>
                    <a:ea typeface="宋体" panose="02010600030101010101" pitchFamily="2" charset="-122"/>
                  </a:rPr>
                  <a:t>125k</a:t>
                </a:r>
                <a:endParaRPr lang="en-US" altLang="zh-CN" sz="1800" b="1" dirty="0">
                  <a:latin typeface="Times New Roman" panose="02020603050405020304" pitchFamily="18" charset="0"/>
                  <a:ea typeface="宋体" panose="02010600030101010101" pitchFamily="2" charset="-122"/>
                </a:endParaRPr>
              </a:p>
              <a:p>
                <a:pPr>
                  <a:lnSpc>
                    <a:spcPct val="30000"/>
                  </a:lnSpc>
                  <a:spcBef>
                    <a:spcPct val="50000"/>
                  </a:spcBef>
                </a:pPr>
                <a:endParaRPr lang="en-US" altLang="zh-CN" sz="1800" b="1" dirty="0">
                  <a:latin typeface="Times New Roman" panose="02020603050405020304" pitchFamily="18" charset="0"/>
                  <a:ea typeface="宋体" panose="02010600030101010101" pitchFamily="2" charset="-122"/>
                </a:endParaRPr>
              </a:p>
              <a:p>
                <a:pPr>
                  <a:lnSpc>
                    <a:spcPct val="30000"/>
                  </a:lnSpc>
                  <a:spcBef>
                    <a:spcPct val="50000"/>
                  </a:spcBef>
                </a:pPr>
                <a:r>
                  <a:rPr lang="en-US" altLang="zh-CN" sz="1800" b="1" dirty="0">
                    <a:latin typeface="Times New Roman" panose="02020603050405020304" pitchFamily="18" charset="0"/>
                    <a:ea typeface="宋体" panose="02010600030101010101" pitchFamily="2" charset="-122"/>
                  </a:rPr>
                  <a:t>135k</a:t>
                </a:r>
                <a:endParaRPr lang="en-US" altLang="zh-CN" sz="1800" b="1" dirty="0">
                  <a:latin typeface="Times New Roman" panose="02020603050405020304" pitchFamily="18" charset="0"/>
                  <a:ea typeface="宋体" panose="02010600030101010101" pitchFamily="2" charset="-122"/>
                </a:endParaRPr>
              </a:p>
            </p:txBody>
          </p:sp>
        </p:grpSp>
        <p:sp>
          <p:nvSpPr>
            <p:cNvPr id="45075" name="Line 1048"/>
            <p:cNvSpPr/>
            <p:nvPr/>
          </p:nvSpPr>
          <p:spPr>
            <a:xfrm flipV="1">
              <a:off x="528" y="1444"/>
              <a:ext cx="0" cy="2399"/>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graphicFrame>
        <p:nvGraphicFramePr>
          <p:cNvPr id="390220" name="Group 1100"/>
          <p:cNvGraphicFramePr>
            <a:graphicFrameLocks noGrp="1"/>
          </p:cNvGraphicFramePr>
          <p:nvPr/>
        </p:nvGraphicFramePr>
        <p:xfrm>
          <a:off x="4716463" y="1905000"/>
          <a:ext cx="4038600" cy="2514600"/>
        </p:xfrm>
        <a:graphic>
          <a:graphicData uri="http://schemas.openxmlformats.org/drawingml/2006/table">
            <a:tbl>
              <a:tblPr/>
              <a:tblGrid>
                <a:gridCol w="938212"/>
                <a:gridCol w="936625"/>
                <a:gridCol w="938213"/>
                <a:gridCol w="1225550"/>
              </a:tblGrid>
              <a:tr h="503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状态</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36k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1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9k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56k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未分配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60k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65k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125k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0222" name="Text Box 1102"/>
          <p:cNvSpPr txBox="1"/>
          <p:nvPr/>
        </p:nvSpPr>
        <p:spPr>
          <a:xfrm>
            <a:off x="6019800" y="4572000"/>
            <a:ext cx="1905000" cy="396875"/>
          </a:xfrm>
          <a:prstGeom prst="rect">
            <a:avLst/>
          </a:prstGeom>
          <a:noFill/>
          <a:ln w="9525">
            <a:noFill/>
          </a:ln>
        </p:spPr>
        <p:txBody>
          <a:bodyPr anchor="t" anchorCtr="0">
            <a:spAutoFit/>
          </a:bodyPr>
          <a:p>
            <a:pPr>
              <a:spcBef>
                <a:spcPct val="50000"/>
              </a:spcBef>
            </a:pPr>
            <a:r>
              <a:rPr lang="zh-CN" altLang="en-US" sz="2000" b="1" dirty="0">
                <a:solidFill>
                  <a:schemeClr val="hlink"/>
                </a:solidFill>
                <a:latin typeface="Tahoma" panose="020B0604030504040204" pitchFamily="34" charset="0"/>
                <a:ea typeface="幼圆" pitchFamily="49" charset="-122"/>
              </a:rPr>
              <a:t>分区说明表</a:t>
            </a:r>
            <a:endParaRPr lang="zh-CN" altLang="en-US" sz="2000" b="1" dirty="0">
              <a:solidFill>
                <a:schemeClr val="hlink"/>
              </a:solidFill>
              <a:latin typeface="Tahoma" panose="020B0604030504040204" pitchFamily="34" charset="0"/>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0220"/>
                                        </p:tgtEl>
                                        <p:attrNameLst>
                                          <p:attrName>style.visibility</p:attrName>
                                        </p:attrNameLst>
                                      </p:cBhvr>
                                      <p:to>
                                        <p:strVal val="visible"/>
                                      </p:to>
                                    </p:set>
                                    <p:anim calcmode="lin" valueType="num">
                                      <p:cBhvr additive="base">
                                        <p:cTn id="13" dur="500" fill="hold"/>
                                        <p:tgtEl>
                                          <p:spTgt spid="390220"/>
                                        </p:tgtEl>
                                        <p:attrNameLst>
                                          <p:attrName>ppt_x</p:attrName>
                                        </p:attrNameLst>
                                      </p:cBhvr>
                                      <p:tavLst>
                                        <p:tav tm="0">
                                          <p:val>
                                            <p:strVal val="#ppt_x"/>
                                          </p:val>
                                        </p:tav>
                                        <p:tav tm="100000">
                                          <p:val>
                                            <p:strVal val="#ppt_x"/>
                                          </p:val>
                                        </p:tav>
                                      </p:tavLst>
                                    </p:anim>
                                    <p:anim calcmode="lin" valueType="num">
                                      <p:cBhvr additive="base">
                                        <p:cTn id="14" dur="500" fill="hold"/>
                                        <p:tgtEl>
                                          <p:spTgt spid="3902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90222"/>
                                        </p:tgtEl>
                                        <p:attrNameLst>
                                          <p:attrName>style.visibility</p:attrName>
                                        </p:attrNameLst>
                                      </p:cBhvr>
                                      <p:to>
                                        <p:strVal val="visible"/>
                                      </p:to>
                                    </p:set>
                                    <p:anim calcmode="lin" valueType="num">
                                      <p:cBhvr additive="base">
                                        <p:cTn id="17" dur="500" fill="hold"/>
                                        <p:tgtEl>
                                          <p:spTgt spid="390222"/>
                                        </p:tgtEl>
                                        <p:attrNameLst>
                                          <p:attrName>ppt_x</p:attrName>
                                        </p:attrNameLst>
                                      </p:cBhvr>
                                      <p:tavLst>
                                        <p:tav tm="0">
                                          <p:val>
                                            <p:strVal val="#ppt_x"/>
                                          </p:val>
                                        </p:tav>
                                        <p:tav tm="100000">
                                          <p:val>
                                            <p:strVal val="#ppt_x"/>
                                          </p:val>
                                        </p:tav>
                                      </p:tavLst>
                                    </p:anim>
                                    <p:anim calcmode="lin" valueType="num">
                                      <p:cBhvr additive="base">
                                        <p:cTn id="18" dur="500" fill="hold"/>
                                        <p:tgtEl>
                                          <p:spTgt spid="390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2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5203" name="Rectangle 3"/>
          <p:cNvSpPr>
            <a:spLocks noGrp="1"/>
          </p:cNvSpPr>
          <p:nvPr>
            <p:ph idx="1"/>
          </p:nvPr>
        </p:nvSpPr>
        <p:spPr>
          <a:xfrm>
            <a:off x="468313" y="1196975"/>
            <a:ext cx="8207375" cy="4800600"/>
          </a:xfrm>
          <a:ln/>
        </p:spPr>
        <p:txBody>
          <a:bodyPr wrap="square" lIns="91440" tIns="45720" rIns="91440" bIns="45720" anchor="t" anchorCtr="0"/>
          <a:p>
            <a:pPr eaLnBrk="1" hangingPunct="1">
              <a:lnSpc>
                <a:spcPct val="110000"/>
              </a:lnSpc>
              <a:spcBef>
                <a:spcPct val="10000"/>
              </a:spcBef>
              <a:buClr>
                <a:schemeClr val="folHlink"/>
              </a:buClr>
            </a:pPr>
            <a:r>
              <a:rPr lang="zh-CN" altLang="en-US" sz="2400" dirty="0">
                <a:latin typeface="黑体" panose="02010609060101010101" pitchFamily="49" charset="-122"/>
                <a:ea typeface="黑体" panose="02010609060101010101" pitchFamily="49" charset="-122"/>
              </a:rPr>
              <a:t>内存分配</a:t>
            </a:r>
            <a:endParaRPr lang="zh-CN" altLang="en-US" sz="2400" dirty="0">
              <a:latin typeface="黑体" panose="02010609060101010101" pitchFamily="49" charset="-122"/>
              <a:ea typeface="黑体" panose="02010609060101010101" pitchFamily="49" charset="-122"/>
            </a:endParaRPr>
          </a:p>
          <a:p>
            <a:pPr lvl="2" eaLnBrk="1" hangingPunct="1">
              <a:lnSpc>
                <a:spcPct val="110000"/>
              </a:lnSpc>
              <a:spcBef>
                <a:spcPct val="10000"/>
              </a:spcBef>
            </a:pPr>
            <a:r>
              <a:rPr lang="zh-CN" altLang="en-US" dirty="0">
                <a:latin typeface="黑体" panose="02010609060101010101" pitchFamily="49" charset="-122"/>
                <a:ea typeface="黑体" panose="02010609060101010101" pitchFamily="49" charset="-122"/>
              </a:rPr>
              <a:t>当某个用户程序要装入内存时，由内存分配程序检索分区说明表，从表中找出一个满足要求的尚未分配的分区分配给该程序，同时修改说明表中相应分区的状态；若找不到大小足够的分区，则拒绝为该程序分配内存。</a:t>
            </a:r>
            <a:endParaRPr lang="zh-CN" altLang="en-US" dirty="0">
              <a:latin typeface="黑体" panose="02010609060101010101" pitchFamily="49" charset="-122"/>
              <a:ea typeface="黑体" panose="02010609060101010101" pitchFamily="49" charset="-122"/>
            </a:endParaRPr>
          </a:p>
          <a:p>
            <a:pPr lvl="2" eaLnBrk="1" hangingPunct="1">
              <a:lnSpc>
                <a:spcPct val="110000"/>
              </a:lnSpc>
              <a:spcBef>
                <a:spcPct val="10000"/>
              </a:spcBef>
            </a:pPr>
            <a:r>
              <a:rPr lang="zh-CN" altLang="en-US" dirty="0">
                <a:latin typeface="黑体" panose="02010609060101010101" pitchFamily="49" charset="-122"/>
                <a:ea typeface="黑体" panose="02010609060101010101" pitchFamily="49" charset="-122"/>
              </a:rPr>
              <a:t>当程序执行完毕，释放占用的分区，管理程序将修改说明表中相应分区的状态为未分配，实现内存资源的回收。</a:t>
            </a:r>
            <a:endParaRPr lang="zh-CN" altLang="en-US" dirty="0">
              <a:latin typeface="黑体" panose="02010609060101010101" pitchFamily="49" charset="-122"/>
              <a:ea typeface="黑体" panose="02010609060101010101" pitchFamily="49" charset="-122"/>
            </a:endParaRPr>
          </a:p>
          <a:p>
            <a:pPr eaLnBrk="1" hangingPunct="1">
              <a:lnSpc>
                <a:spcPct val="110000"/>
              </a:lnSpc>
              <a:spcBef>
                <a:spcPct val="10000"/>
              </a:spcBef>
              <a:buClr>
                <a:schemeClr val="folHlink"/>
              </a:buClr>
            </a:pPr>
            <a:r>
              <a:rPr lang="zh-CN" altLang="en-US" sz="2400" dirty="0">
                <a:latin typeface="黑体" panose="02010609060101010101" pitchFamily="49" charset="-122"/>
                <a:ea typeface="黑体" panose="02010609060101010101" pitchFamily="49" charset="-122"/>
              </a:rPr>
              <a:t>主要特点</a:t>
            </a:r>
            <a:r>
              <a:rPr lang="zh-CN" altLang="en-US" sz="2400" dirty="0">
                <a:solidFill>
                  <a:schemeClr val="tx1"/>
                </a:solidFill>
                <a:latin typeface="黑体" panose="02010609060101010101" pitchFamily="49" charset="-122"/>
                <a:ea typeface="黑体" panose="02010609060101010101" pitchFamily="49" charset="-122"/>
              </a:rPr>
              <a:t>：管理简单，但因作业的大小并不一定与某个分区大小相等，从而使一部分存储空间被浪费。所以主存的利用率不高。</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chemeClr val="folHlink"/>
              </a:buClr>
            </a:pPr>
            <a:r>
              <a:rPr lang="zh-CN" altLang="en-US" sz="2400" dirty="0">
                <a:latin typeface="黑体" panose="02010609060101010101" pitchFamily="49" charset="-122"/>
                <a:ea typeface="黑体" panose="02010609060101010101" pitchFamily="49" charset="-122"/>
              </a:rPr>
              <a:t>例 题</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5203">
                                            <p:txEl>
                                              <p:charRg st="0" end="5"/>
                                            </p:txEl>
                                          </p:spTgt>
                                        </p:tgtEl>
                                        <p:attrNameLst>
                                          <p:attrName>style.visibility</p:attrName>
                                        </p:attrNameLst>
                                      </p:cBhvr>
                                      <p:to>
                                        <p:strVal val="visible"/>
                                      </p:to>
                                    </p:set>
                                    <p:animEffect transition="in" filter="blinds(horizontal)">
                                      <p:cBhvr>
                                        <p:cTn id="7" dur="500"/>
                                        <p:tgtEl>
                                          <p:spTgt spid="43520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5203">
                                            <p:txEl>
                                              <p:charRg st="5" end="101"/>
                                            </p:txEl>
                                          </p:spTgt>
                                        </p:tgtEl>
                                        <p:attrNameLst>
                                          <p:attrName>style.visibility</p:attrName>
                                        </p:attrNameLst>
                                      </p:cBhvr>
                                      <p:to>
                                        <p:strVal val="visible"/>
                                      </p:to>
                                    </p:set>
                                    <p:animEffect transition="in" filter="blinds(horizontal)">
                                      <p:cBhvr>
                                        <p:cTn id="12" dur="500"/>
                                        <p:tgtEl>
                                          <p:spTgt spid="435203">
                                            <p:txEl>
                                              <p:charRg st="5" end="10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5203">
                                            <p:txEl>
                                              <p:charRg st="101" end="151"/>
                                            </p:txEl>
                                          </p:spTgt>
                                        </p:tgtEl>
                                        <p:attrNameLst>
                                          <p:attrName>style.visibility</p:attrName>
                                        </p:attrNameLst>
                                      </p:cBhvr>
                                      <p:to>
                                        <p:strVal val="visible"/>
                                      </p:to>
                                    </p:set>
                                    <p:animEffect transition="in" filter="blinds(horizontal)">
                                      <p:cBhvr>
                                        <p:cTn id="17" dur="500"/>
                                        <p:tgtEl>
                                          <p:spTgt spid="435203">
                                            <p:txEl>
                                              <p:charRg st="101"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5203">
                                            <p:txEl>
                                              <p:charRg st="151" end="208"/>
                                            </p:txEl>
                                          </p:spTgt>
                                        </p:tgtEl>
                                        <p:attrNameLst>
                                          <p:attrName>style.visibility</p:attrName>
                                        </p:attrNameLst>
                                      </p:cBhvr>
                                      <p:to>
                                        <p:strVal val="visible"/>
                                      </p:to>
                                    </p:set>
                                    <p:animEffect transition="in" filter="blinds(horizontal)">
                                      <p:cBhvr>
                                        <p:cTn id="22" dur="500"/>
                                        <p:tgtEl>
                                          <p:spTgt spid="435203">
                                            <p:txEl>
                                              <p:charRg st="151" end="2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5203">
                                            <p:txEl>
                                              <p:charRg st="208" end="212"/>
                                            </p:txEl>
                                          </p:spTgt>
                                        </p:tgtEl>
                                        <p:attrNameLst>
                                          <p:attrName>style.visibility</p:attrName>
                                        </p:attrNameLst>
                                      </p:cBhvr>
                                      <p:to>
                                        <p:strVal val="visible"/>
                                      </p:to>
                                    </p:set>
                                    <p:animEffect transition="in" filter="blinds(horizontal)">
                                      <p:cBhvr>
                                        <p:cTn id="27" dur="500"/>
                                        <p:tgtEl>
                                          <p:spTgt spid="435203">
                                            <p:txEl>
                                              <p:charRg st="208" end="2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7250" name="Rectangle 2"/>
          <p:cNvSpPr>
            <a:spLocks noGrp="1"/>
          </p:cNvSpPr>
          <p:nvPr>
            <p:ph idx="1"/>
          </p:nvPr>
        </p:nvSpPr>
        <p:spPr>
          <a:xfrm>
            <a:off x="1116013" y="333375"/>
            <a:ext cx="7704137" cy="2159000"/>
          </a:xfrm>
          <a:solidFill>
            <a:schemeClr val="bg1"/>
          </a:solidFill>
          <a:ln/>
        </p:spPr>
        <p:txBody>
          <a:bodyPr wrap="square" lIns="91440" tIns="45720" rIns="91440" bIns="45720" anchor="t" anchorCtr="0"/>
          <a:p>
            <a:pPr algn="just" eaLnBrk="1" hangingPunct="1">
              <a:lnSpc>
                <a:spcPct val="110000"/>
              </a:lnSpc>
              <a:buNone/>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例：</a:t>
            </a:r>
            <a:r>
              <a:rPr lang="zh-CN" altLang="en-US" sz="2400" dirty="0">
                <a:solidFill>
                  <a:schemeClr val="tx1"/>
                </a:solidFill>
                <a:latin typeface="黑体" panose="02010609060101010101" pitchFamily="49" charset="-122"/>
                <a:ea typeface="黑体" panose="02010609060101010101" pitchFamily="49" charset="-122"/>
              </a:rPr>
              <a:t>在某系统中，采用固定分区分配管理方式，内存分区（单位：字节）情况如图所示，现有大小为</a:t>
            </a:r>
            <a:r>
              <a:rPr lang="en-US" altLang="zh-CN" sz="2400" dirty="0">
                <a:solidFill>
                  <a:schemeClr val="tx1"/>
                </a:solidFill>
                <a:latin typeface="黑体" panose="02010609060101010101" pitchFamily="49" charset="-122"/>
                <a:ea typeface="黑体" panose="02010609060101010101" pitchFamily="49" charset="-122"/>
              </a:rPr>
              <a:t>1K</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9K</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33K</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121K</a:t>
            </a:r>
            <a:r>
              <a:rPr lang="zh-CN" altLang="en-US" sz="2400" dirty="0">
                <a:solidFill>
                  <a:schemeClr val="tx1"/>
                </a:solidFill>
                <a:latin typeface="黑体" panose="02010609060101010101" pitchFamily="49" charset="-122"/>
                <a:ea typeface="黑体" panose="02010609060101010101" pitchFamily="49" charset="-122"/>
              </a:rPr>
              <a:t>的多个作业要求进入内存，试画出它们进入内存后的空间分配情况，并说明主存浪费多大？</a:t>
            </a:r>
            <a:endParaRPr lang="zh-CN" altLang="en-US" sz="2400" dirty="0">
              <a:solidFill>
                <a:schemeClr val="tx1"/>
              </a:solidFill>
              <a:latin typeface="黑体" panose="02010609060101010101" pitchFamily="49" charset="-122"/>
              <a:ea typeface="黑体" panose="02010609060101010101" pitchFamily="49" charset="-122"/>
            </a:endParaRPr>
          </a:p>
        </p:txBody>
      </p:sp>
      <p:grpSp>
        <p:nvGrpSpPr>
          <p:cNvPr id="2" name="Group 111"/>
          <p:cNvGrpSpPr/>
          <p:nvPr/>
        </p:nvGrpSpPr>
        <p:grpSpPr>
          <a:xfrm>
            <a:off x="468313" y="2790825"/>
            <a:ext cx="4419600" cy="3733800"/>
            <a:chOff x="295" y="1525"/>
            <a:chExt cx="2784" cy="2352"/>
          </a:xfrm>
        </p:grpSpPr>
        <p:grpSp>
          <p:nvGrpSpPr>
            <p:cNvPr id="49155" name="Group 36"/>
            <p:cNvGrpSpPr/>
            <p:nvPr/>
          </p:nvGrpSpPr>
          <p:grpSpPr>
            <a:xfrm>
              <a:off x="295" y="1525"/>
              <a:ext cx="2784" cy="2352"/>
              <a:chOff x="144" y="1248"/>
              <a:chExt cx="1896" cy="2352"/>
            </a:xfrm>
          </p:grpSpPr>
          <p:grpSp>
            <p:nvGrpSpPr>
              <p:cNvPr id="49156" name="Group 37"/>
              <p:cNvGrpSpPr/>
              <p:nvPr/>
            </p:nvGrpSpPr>
            <p:grpSpPr>
              <a:xfrm>
                <a:off x="144" y="1392"/>
                <a:ext cx="1896" cy="2208"/>
                <a:chOff x="192" y="2112"/>
                <a:chExt cx="1896" cy="2208"/>
              </a:xfrm>
            </p:grpSpPr>
            <p:sp>
              <p:nvSpPr>
                <p:cNvPr id="49157" name="AutoShape 38"/>
                <p:cNvSpPr/>
                <p:nvPr/>
              </p:nvSpPr>
              <p:spPr>
                <a:xfrm>
                  <a:off x="570" y="2183"/>
                  <a:ext cx="1512" cy="2137"/>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9158" name="Line 39"/>
                <p:cNvSpPr/>
                <p:nvPr/>
              </p:nvSpPr>
              <p:spPr>
                <a:xfrm flipV="1">
                  <a:off x="576" y="2832"/>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9159" name="Text Box 40"/>
                <p:cNvSpPr txBox="1"/>
                <p:nvPr/>
              </p:nvSpPr>
              <p:spPr>
                <a:xfrm>
                  <a:off x="1632" y="2400"/>
                  <a:ext cx="432" cy="231"/>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1</a:t>
                  </a:r>
                  <a:endParaRPr lang="en-US" altLang="zh-CN" sz="1800" dirty="0">
                    <a:latin typeface="Tahoma" panose="020B0604030504040204" pitchFamily="34" charset="0"/>
                    <a:ea typeface="宋体" panose="02010600030101010101" pitchFamily="2" charset="-122"/>
                  </a:endParaRPr>
                </a:p>
              </p:txBody>
            </p:sp>
            <p:sp>
              <p:nvSpPr>
                <p:cNvPr id="49160" name="Line 41"/>
                <p:cNvSpPr/>
                <p:nvPr/>
              </p:nvSpPr>
              <p:spPr>
                <a:xfrm flipV="1">
                  <a:off x="570" y="2416"/>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9161" name="Line 42"/>
                <p:cNvSpPr/>
                <p:nvPr/>
              </p:nvSpPr>
              <p:spPr>
                <a:xfrm>
                  <a:off x="576" y="2592"/>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9162" name="Line 43"/>
                <p:cNvSpPr/>
                <p:nvPr/>
              </p:nvSpPr>
              <p:spPr>
                <a:xfrm flipV="1">
                  <a:off x="576" y="3216"/>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9163" name="Line 44"/>
                <p:cNvSpPr/>
                <p:nvPr/>
              </p:nvSpPr>
              <p:spPr>
                <a:xfrm>
                  <a:off x="576" y="3888"/>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9164" name="Text Box 45"/>
                <p:cNvSpPr txBox="1"/>
                <p:nvPr/>
              </p:nvSpPr>
              <p:spPr>
                <a:xfrm>
                  <a:off x="192" y="2112"/>
                  <a:ext cx="486" cy="1863"/>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0k</a:t>
                  </a:r>
                  <a:endParaRPr lang="en-US" altLang="zh-CN" sz="1800" dirty="0">
                    <a:latin typeface="Tahoma" panose="020B0604030504040204" pitchFamily="34" charset="0"/>
                    <a:ea typeface="宋体" panose="02010600030101010101" pitchFamily="2" charset="-122"/>
                  </a:endParaRPr>
                </a:p>
                <a:p>
                  <a:pPr>
                    <a:lnSpc>
                      <a:spcPct val="70000"/>
                    </a:lnSpc>
                    <a:spcBef>
                      <a:spcPct val="50000"/>
                    </a:spcBef>
                  </a:pPr>
                  <a:r>
                    <a:rPr lang="en-US" altLang="zh-CN" sz="1800" dirty="0">
                      <a:latin typeface="Tahoma" panose="020B0604030504040204" pitchFamily="34" charset="0"/>
                      <a:ea typeface="宋体" panose="02010600030101010101" pitchFamily="2" charset="-122"/>
                    </a:rPr>
                    <a:t>20k</a:t>
                  </a:r>
                  <a:endParaRPr lang="en-US" altLang="zh-CN" sz="1800" dirty="0">
                    <a:latin typeface="Tahoma" panose="020B0604030504040204" pitchFamily="34" charset="0"/>
                    <a:ea typeface="宋体" panose="02010600030101010101" pitchFamily="2" charset="-122"/>
                  </a:endParaRPr>
                </a:p>
                <a:p>
                  <a:pPr>
                    <a:lnSpc>
                      <a:spcPct val="40000"/>
                    </a:lnSpc>
                    <a:spcBef>
                      <a:spcPct val="50000"/>
                    </a:spcBef>
                  </a:pPr>
                  <a:r>
                    <a:rPr lang="en-US" altLang="zh-CN" sz="1800" dirty="0">
                      <a:latin typeface="Tahoma" panose="020B0604030504040204" pitchFamily="34" charset="0"/>
                      <a:ea typeface="宋体" panose="02010600030101010101" pitchFamily="2" charset="-122"/>
                    </a:rPr>
                    <a:t>28k</a:t>
                  </a:r>
                  <a:endParaRPr lang="en-US" altLang="zh-CN" sz="1800" dirty="0">
                    <a:latin typeface="Tahoma" panose="020B0604030504040204" pitchFamily="34" charset="0"/>
                    <a:ea typeface="宋体" panose="02010600030101010101" pitchFamily="2" charset="-122"/>
                  </a:endParaRPr>
                </a:p>
                <a:p>
                  <a:pPr>
                    <a:lnSpc>
                      <a:spcPct val="4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0"/>
                    </a:lnSpc>
                    <a:spcBef>
                      <a:spcPct val="50000"/>
                    </a:spcBef>
                  </a:pPr>
                  <a:r>
                    <a:rPr lang="en-US" altLang="zh-CN" sz="1800" dirty="0">
                      <a:latin typeface="Tahoma" panose="020B0604030504040204" pitchFamily="34" charset="0"/>
                      <a:ea typeface="宋体" panose="02010600030101010101" pitchFamily="2" charset="-122"/>
                    </a:rPr>
                    <a:t>60k</a:t>
                  </a: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r>
                    <a:rPr lang="en-US" altLang="zh-CN" sz="1800" dirty="0">
                      <a:latin typeface="Tahoma" panose="020B0604030504040204" pitchFamily="34" charset="0"/>
                      <a:ea typeface="宋体" panose="02010600030101010101" pitchFamily="2" charset="-122"/>
                    </a:rPr>
                    <a:t>180k</a:t>
                  </a: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60000"/>
                    </a:lnSpc>
                    <a:spcBef>
                      <a:spcPct val="50000"/>
                    </a:spcBef>
                  </a:pPr>
                  <a:r>
                    <a:rPr lang="en-US" altLang="zh-CN" sz="1800" dirty="0">
                      <a:latin typeface="Tahoma" panose="020B0604030504040204" pitchFamily="34" charset="0"/>
                      <a:ea typeface="宋体" panose="02010600030101010101" pitchFamily="2" charset="-122"/>
                    </a:rPr>
                    <a:t>511k</a:t>
                  </a:r>
                  <a:endParaRPr lang="en-US" altLang="zh-CN" sz="1800" dirty="0">
                    <a:latin typeface="Tahoma" panose="020B0604030504040204" pitchFamily="34" charset="0"/>
                    <a:ea typeface="宋体" panose="02010600030101010101" pitchFamily="2" charset="-122"/>
                  </a:endParaRPr>
                </a:p>
              </p:txBody>
            </p:sp>
            <p:sp>
              <p:nvSpPr>
                <p:cNvPr id="49165" name="Line 46"/>
                <p:cNvSpPr/>
                <p:nvPr/>
              </p:nvSpPr>
              <p:spPr>
                <a:xfrm flipV="1">
                  <a:off x="570" y="2183"/>
                  <a:ext cx="0" cy="1701"/>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9166" name="Text Box 47"/>
                <p:cNvSpPr txBox="1"/>
                <p:nvPr/>
              </p:nvSpPr>
              <p:spPr>
                <a:xfrm>
                  <a:off x="1632" y="2592"/>
                  <a:ext cx="432" cy="231"/>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2</a:t>
                  </a:r>
                  <a:endParaRPr lang="en-US" altLang="zh-CN" sz="1800" dirty="0">
                    <a:latin typeface="Tahoma" panose="020B0604030504040204" pitchFamily="34" charset="0"/>
                    <a:ea typeface="宋体" panose="02010600030101010101" pitchFamily="2" charset="-122"/>
                  </a:endParaRPr>
                </a:p>
              </p:txBody>
            </p:sp>
            <p:sp>
              <p:nvSpPr>
                <p:cNvPr id="49167" name="Text Box 48"/>
                <p:cNvSpPr txBox="1"/>
                <p:nvPr/>
              </p:nvSpPr>
              <p:spPr>
                <a:xfrm>
                  <a:off x="1632" y="2880"/>
                  <a:ext cx="432" cy="231"/>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3</a:t>
                  </a:r>
                  <a:endParaRPr lang="en-US" altLang="zh-CN" sz="1800" dirty="0">
                    <a:latin typeface="Tahoma" panose="020B0604030504040204" pitchFamily="34" charset="0"/>
                    <a:ea typeface="宋体" panose="02010600030101010101" pitchFamily="2" charset="-122"/>
                  </a:endParaRPr>
                </a:p>
              </p:txBody>
            </p:sp>
            <p:sp>
              <p:nvSpPr>
                <p:cNvPr id="49168" name="Text Box 49"/>
                <p:cNvSpPr txBox="1"/>
                <p:nvPr/>
              </p:nvSpPr>
              <p:spPr>
                <a:xfrm>
                  <a:off x="1632" y="3360"/>
                  <a:ext cx="432" cy="231"/>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4</a:t>
                  </a:r>
                  <a:endParaRPr lang="en-US" altLang="zh-CN" sz="1800" dirty="0">
                    <a:latin typeface="Tahoma" panose="020B0604030504040204" pitchFamily="34" charset="0"/>
                    <a:ea typeface="宋体" panose="02010600030101010101" pitchFamily="2" charset="-122"/>
                  </a:endParaRPr>
                </a:p>
              </p:txBody>
            </p:sp>
          </p:grpSp>
          <p:sp>
            <p:nvSpPr>
              <p:cNvPr id="49169" name="Text Box 50"/>
              <p:cNvSpPr txBox="1"/>
              <p:nvPr/>
            </p:nvSpPr>
            <p:spPr>
              <a:xfrm>
                <a:off x="624" y="1248"/>
                <a:ext cx="1296" cy="231"/>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a:t>
                </a:r>
                <a:r>
                  <a:rPr lang="zh-CN" altLang="en-US" sz="1800" b="1" dirty="0">
                    <a:latin typeface="黑体" panose="02010609060101010101" pitchFamily="49" charset="-122"/>
                    <a:ea typeface="黑体" panose="02010609060101010101" pitchFamily="49" charset="-122"/>
                  </a:rPr>
                  <a:t>）内存分区图</a:t>
                </a:r>
                <a:endParaRPr lang="zh-CN" altLang="en-US" sz="1800" b="1" dirty="0">
                  <a:latin typeface="黑体" panose="02010609060101010101" pitchFamily="49" charset="-122"/>
                  <a:ea typeface="黑体" panose="02010609060101010101" pitchFamily="49" charset="-122"/>
                </a:endParaRPr>
              </a:p>
            </p:txBody>
          </p:sp>
        </p:grpSp>
        <p:sp>
          <p:nvSpPr>
            <p:cNvPr id="49170" name="Text Box 3"/>
            <p:cNvSpPr txBox="1"/>
            <p:nvPr/>
          </p:nvSpPr>
          <p:spPr>
            <a:xfrm>
              <a:off x="1768" y="1691"/>
              <a:ext cx="432" cy="288"/>
            </a:xfrm>
            <a:prstGeom prst="rect">
              <a:avLst/>
            </a:prstGeom>
            <a:noFill/>
            <a:ln w="9525">
              <a:noFill/>
            </a:ln>
          </p:spPr>
          <p:txBody>
            <a:bodyPr anchor="t" anchorCtr="0">
              <a:spAutoFit/>
            </a:bodyPr>
            <a:p>
              <a:pPr>
                <a:spcBef>
                  <a:spcPct val="50000"/>
                </a:spcBef>
              </a:pPr>
              <a:r>
                <a:rPr lang="en-US" altLang="zh-CN" dirty="0">
                  <a:latin typeface="Tahoma" panose="020B0604030504040204" pitchFamily="34" charset="0"/>
                  <a:ea typeface="宋体" panose="02010600030101010101" pitchFamily="2" charset="-122"/>
                </a:rPr>
                <a:t>os</a:t>
              </a:r>
              <a:endParaRPr lang="en-US" altLang="zh-CN" dirty="0">
                <a:latin typeface="Tahoma" panose="020B0604030504040204" pitchFamily="34" charset="0"/>
                <a:ea typeface="宋体" panose="02010600030101010101" pitchFamily="2" charset="-122"/>
              </a:endParaRPr>
            </a:p>
          </p:txBody>
        </p:sp>
      </p:grpSp>
      <p:graphicFrame>
        <p:nvGraphicFramePr>
          <p:cNvPr id="437326" name="Group 78"/>
          <p:cNvGraphicFramePr>
            <a:graphicFrameLocks noGrp="1"/>
          </p:cNvGraphicFramePr>
          <p:nvPr/>
        </p:nvGraphicFramePr>
        <p:xfrm>
          <a:off x="5334000" y="3613150"/>
          <a:ext cx="3429000" cy="1981200"/>
        </p:xfrm>
        <a:graphic>
          <a:graphicData uri="http://schemas.openxmlformats.org/drawingml/2006/table">
            <a:tbl>
              <a:tblPr/>
              <a:tblGrid>
                <a:gridCol w="733425"/>
                <a:gridCol w="819150"/>
                <a:gridCol w="820738"/>
                <a:gridCol w="1055687"/>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区号</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大小</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起址</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状态</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20k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未分配</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32k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28k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未分配</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120k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未分配</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331k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180k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未分配</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7358" name="Text Box 110"/>
          <p:cNvSpPr txBox="1"/>
          <p:nvPr/>
        </p:nvSpPr>
        <p:spPr>
          <a:xfrm>
            <a:off x="5791200" y="2846388"/>
            <a:ext cx="2133600" cy="366712"/>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2</a:t>
            </a:r>
            <a:r>
              <a:rPr lang="zh-CN" altLang="en-US" sz="1800" b="1" dirty="0">
                <a:latin typeface="黑体" panose="02010609060101010101" pitchFamily="49" charset="-122"/>
                <a:ea typeface="黑体" panose="02010609060101010101" pitchFamily="49" charset="-122"/>
              </a:rPr>
              <a:t>）分区说明表</a:t>
            </a:r>
            <a:endParaRPr lang="zh-CN" altLang="en-US" sz="1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7250">
                                            <p:txEl>
                                              <p:charRg st="0" end="104"/>
                                            </p:txEl>
                                          </p:spTgt>
                                        </p:tgtEl>
                                        <p:attrNameLst>
                                          <p:attrName>style.visibility</p:attrName>
                                        </p:attrNameLst>
                                      </p:cBhvr>
                                      <p:to>
                                        <p:strVal val="visible"/>
                                      </p:to>
                                    </p:set>
                                    <p:animEffect transition="in" filter="blinds(horizontal)">
                                      <p:cBhvr>
                                        <p:cTn id="7" dur="500"/>
                                        <p:tgtEl>
                                          <p:spTgt spid="437250">
                                            <p:txEl>
                                              <p:charRg st="0" end="10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7358"/>
                                        </p:tgtEl>
                                        <p:attrNameLst>
                                          <p:attrName>style.visibility</p:attrName>
                                        </p:attrNameLst>
                                      </p:cBhvr>
                                      <p:to>
                                        <p:strVal val="visible"/>
                                      </p:to>
                                    </p:set>
                                    <p:anim calcmode="lin" valueType="num">
                                      <p:cBhvr additive="base">
                                        <p:cTn id="18" dur="500" fill="hold"/>
                                        <p:tgtEl>
                                          <p:spTgt spid="437358"/>
                                        </p:tgtEl>
                                        <p:attrNameLst>
                                          <p:attrName>ppt_x</p:attrName>
                                        </p:attrNameLst>
                                      </p:cBhvr>
                                      <p:tavLst>
                                        <p:tav tm="0">
                                          <p:val>
                                            <p:strVal val="#ppt_x"/>
                                          </p:val>
                                        </p:tav>
                                        <p:tav tm="100000">
                                          <p:val>
                                            <p:strVal val="#ppt_x"/>
                                          </p:val>
                                        </p:tav>
                                      </p:tavLst>
                                    </p:anim>
                                    <p:anim calcmode="lin" valueType="num">
                                      <p:cBhvr additive="base">
                                        <p:cTn id="19" dur="500" fill="hold"/>
                                        <p:tgtEl>
                                          <p:spTgt spid="43735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37326"/>
                                        </p:tgtEl>
                                        <p:attrNameLst>
                                          <p:attrName>style.visibility</p:attrName>
                                        </p:attrNameLst>
                                      </p:cBhvr>
                                      <p:to>
                                        <p:strVal val="visible"/>
                                      </p:to>
                                    </p:set>
                                    <p:anim calcmode="lin" valueType="num">
                                      <p:cBhvr additive="base">
                                        <p:cTn id="22" dur="500" fill="hold"/>
                                        <p:tgtEl>
                                          <p:spTgt spid="437326"/>
                                        </p:tgtEl>
                                        <p:attrNameLst>
                                          <p:attrName>ppt_x</p:attrName>
                                        </p:attrNameLst>
                                      </p:cBhvr>
                                      <p:tavLst>
                                        <p:tav tm="0">
                                          <p:val>
                                            <p:strVal val="#ppt_x"/>
                                          </p:val>
                                        </p:tav>
                                        <p:tav tm="100000">
                                          <p:val>
                                            <p:strVal val="#ppt_x"/>
                                          </p:val>
                                        </p:tav>
                                      </p:tavLst>
                                    </p:anim>
                                    <p:anim calcmode="lin" valueType="num">
                                      <p:cBhvr additive="base">
                                        <p:cTn id="23" dur="500" fill="hold"/>
                                        <p:tgtEl>
                                          <p:spTgt spid="4373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0" grpId="0" build="p"/>
      <p:bldP spid="4373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6311" name="Group 87"/>
          <p:cNvGraphicFramePr>
            <a:graphicFrameLocks noGrp="1"/>
          </p:cNvGraphicFramePr>
          <p:nvPr/>
        </p:nvGraphicFramePr>
        <p:xfrm>
          <a:off x="4960938" y="2049463"/>
          <a:ext cx="3714750" cy="1981200"/>
        </p:xfrm>
        <a:graphic>
          <a:graphicData uri="http://schemas.openxmlformats.org/drawingml/2006/table">
            <a:tbl>
              <a:tblPr/>
              <a:tblGrid>
                <a:gridCol w="795337"/>
                <a:gridCol w="887413"/>
                <a:gridCol w="876300"/>
                <a:gridCol w="11557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状态</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67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60k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180k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已分配</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36275" name="Text Box 51"/>
          <p:cNvSpPr txBox="1"/>
          <p:nvPr/>
        </p:nvSpPr>
        <p:spPr>
          <a:xfrm>
            <a:off x="5715000" y="1412875"/>
            <a:ext cx="2133600" cy="366713"/>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a:t>
            </a:r>
            <a:r>
              <a:rPr lang="en-US" altLang="zh-CN" sz="1800" b="1" dirty="0">
                <a:latin typeface="Tahoma" panose="020B0604030504040204" pitchFamily="34" charset="0"/>
                <a:ea typeface="宋体" panose="02010600030101010101" pitchFamily="2" charset="-122"/>
              </a:rPr>
              <a:t>2</a:t>
            </a:r>
            <a:r>
              <a:rPr lang="zh-CN" altLang="en-US" sz="1800" b="1" dirty="0">
                <a:latin typeface="Tahoma" panose="020B0604030504040204" pitchFamily="34" charset="0"/>
                <a:ea typeface="宋体" panose="02010600030101010101" pitchFamily="2" charset="-122"/>
              </a:rPr>
              <a:t>）分区说明表</a:t>
            </a:r>
            <a:endParaRPr lang="zh-CN" altLang="en-US" sz="1800" b="1" dirty="0">
              <a:latin typeface="Tahoma" panose="020B0604030504040204" pitchFamily="34" charset="0"/>
              <a:ea typeface="宋体" panose="02010600030101010101" pitchFamily="2" charset="-122"/>
            </a:endParaRPr>
          </a:p>
        </p:txBody>
      </p:sp>
      <p:sp>
        <p:nvSpPr>
          <p:cNvPr id="436300" name="Text Box 76"/>
          <p:cNvSpPr txBox="1"/>
          <p:nvPr/>
        </p:nvSpPr>
        <p:spPr>
          <a:xfrm>
            <a:off x="395288" y="5808663"/>
            <a:ext cx="8001000" cy="1004887"/>
          </a:xfrm>
          <a:prstGeom prst="rect">
            <a:avLst/>
          </a:prstGeom>
          <a:noFill/>
          <a:ln w="9525">
            <a:noFill/>
          </a:ln>
        </p:spPr>
        <p:txBody>
          <a:bodyPr anchor="t" anchorCtr="0">
            <a:spAutoFit/>
          </a:bodyPr>
          <a:p>
            <a:pPr>
              <a:spcBef>
                <a:spcPct val="50000"/>
              </a:spcBef>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3</a:t>
            </a:r>
            <a:r>
              <a:rPr lang="zh-CN" altLang="en-US" b="1" dirty="0">
                <a:latin typeface="黑体" panose="02010609060101010101" pitchFamily="49" charset="-122"/>
                <a:ea typeface="黑体" panose="02010609060101010101" pitchFamily="49" charset="-122"/>
              </a:rPr>
              <a:t>）主存浪费空间</a:t>
            </a:r>
            <a:r>
              <a:rPr lang="en-US" altLang="zh-CN" b="1" dirty="0">
                <a:latin typeface="黑体" panose="02010609060101010101" pitchFamily="49" charset="-122"/>
                <a:ea typeface="黑体" panose="02010609060101010101" pitchFamily="49" charset="-122"/>
              </a:rPr>
              <a:t>=(8-1)+(32-9)+(120-33)+(331-121)</a:t>
            </a:r>
            <a:endParaRPr lang="en-US" altLang="zh-CN" b="1" dirty="0">
              <a:latin typeface="黑体" panose="02010609060101010101" pitchFamily="49" charset="-122"/>
              <a:ea typeface="黑体" panose="02010609060101010101" pitchFamily="49" charset="-122"/>
            </a:endParaRPr>
          </a:p>
          <a:p>
            <a:pPr>
              <a:spcBef>
                <a:spcPct val="50000"/>
              </a:spcBef>
            </a:pPr>
            <a:r>
              <a:rPr lang="en-US" altLang="zh-CN" b="1" dirty="0">
                <a:latin typeface="黑体" panose="02010609060101010101" pitchFamily="49" charset="-122"/>
                <a:ea typeface="黑体" panose="02010609060101010101" pitchFamily="49" charset="-122"/>
              </a:rPr>
              <a:t>                 =7+23+87+210=327(k)</a:t>
            </a:r>
            <a:endParaRPr lang="en-US" altLang="zh-CN" b="1" dirty="0">
              <a:latin typeface="黑体" panose="02010609060101010101" pitchFamily="49" charset="-122"/>
              <a:ea typeface="黑体" panose="02010609060101010101" pitchFamily="49" charset="-122"/>
            </a:endParaRPr>
          </a:p>
        </p:txBody>
      </p:sp>
      <p:sp>
        <p:nvSpPr>
          <p:cNvPr id="436304" name="Text Box 80"/>
          <p:cNvSpPr txBox="1"/>
          <p:nvPr/>
        </p:nvSpPr>
        <p:spPr>
          <a:xfrm>
            <a:off x="1219200" y="192088"/>
            <a:ext cx="7924800" cy="933450"/>
          </a:xfrm>
          <a:prstGeom prst="rect">
            <a:avLst/>
          </a:prstGeom>
          <a:noFill/>
          <a:ln w="9525">
            <a:noFill/>
          </a:ln>
        </p:spPr>
        <p:txBody>
          <a:bodyPr anchor="t" anchorCtr="0">
            <a:spAutoFit/>
          </a:bodyPr>
          <a:p>
            <a:pPr>
              <a:lnSpc>
                <a:spcPct val="115000"/>
              </a:lnSpc>
              <a:spcBef>
                <a:spcPct val="50000"/>
              </a:spcBef>
            </a:pPr>
            <a:r>
              <a:rPr lang="zh-CN" altLang="en-US" b="1" dirty="0">
                <a:solidFill>
                  <a:schemeClr val="hlink"/>
                </a:solidFill>
                <a:latin typeface="黑体" panose="02010609060101010101" pitchFamily="49" charset="-122"/>
                <a:ea typeface="黑体" panose="02010609060101010101" pitchFamily="49" charset="-122"/>
              </a:rPr>
              <a:t>解：</a:t>
            </a:r>
            <a:r>
              <a:rPr lang="zh-CN" altLang="en-US" b="1" dirty="0">
                <a:latin typeface="黑体" panose="02010609060101010101" pitchFamily="49" charset="-122"/>
                <a:ea typeface="黑体" panose="02010609060101010101" pitchFamily="49" charset="-122"/>
              </a:rPr>
              <a:t>根据分区说明表，将</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个分区依次分配给</a:t>
            </a:r>
            <a:r>
              <a:rPr lang="en-US" altLang="zh-CN" b="1" dirty="0">
                <a:latin typeface="黑体" panose="02010609060101010101" pitchFamily="49" charset="-122"/>
                <a:ea typeface="黑体" panose="02010609060101010101" pitchFamily="49" charset="-122"/>
              </a:rPr>
              <a:t>4</a:t>
            </a:r>
            <a:r>
              <a:rPr lang="zh-CN" altLang="en-US" b="1" dirty="0">
                <a:latin typeface="黑体" panose="02010609060101010101" pitchFamily="49" charset="-122"/>
                <a:ea typeface="黑体" panose="02010609060101010101" pitchFamily="49" charset="-122"/>
              </a:rPr>
              <a:t>个作业，同时修改分区说明表，其内存分配和分区说明表如下所示：</a:t>
            </a:r>
            <a:endParaRPr lang="zh-CN" altLang="en-US" b="1" dirty="0">
              <a:latin typeface="黑体" panose="02010609060101010101" pitchFamily="49" charset="-122"/>
              <a:ea typeface="黑体" panose="02010609060101010101" pitchFamily="49" charset="-122"/>
            </a:endParaRPr>
          </a:p>
        </p:txBody>
      </p:sp>
      <p:grpSp>
        <p:nvGrpSpPr>
          <p:cNvPr id="2" name="Group 88"/>
          <p:cNvGrpSpPr/>
          <p:nvPr/>
        </p:nvGrpSpPr>
        <p:grpSpPr>
          <a:xfrm>
            <a:off x="1371600" y="1412875"/>
            <a:ext cx="3124200" cy="4343400"/>
            <a:chOff x="864" y="890"/>
            <a:chExt cx="1968" cy="2736"/>
          </a:xfrm>
        </p:grpSpPr>
        <p:grpSp>
          <p:nvGrpSpPr>
            <p:cNvPr id="51237" name="Group 52"/>
            <p:cNvGrpSpPr/>
            <p:nvPr/>
          </p:nvGrpSpPr>
          <p:grpSpPr>
            <a:xfrm>
              <a:off x="864" y="890"/>
              <a:ext cx="1968" cy="2736"/>
              <a:chOff x="3888" y="1152"/>
              <a:chExt cx="1872" cy="2352"/>
            </a:xfrm>
          </p:grpSpPr>
          <p:grpSp>
            <p:nvGrpSpPr>
              <p:cNvPr id="51238" name="Group 53"/>
              <p:cNvGrpSpPr/>
              <p:nvPr/>
            </p:nvGrpSpPr>
            <p:grpSpPr>
              <a:xfrm>
                <a:off x="3888" y="1152"/>
                <a:ext cx="1872" cy="2352"/>
                <a:chOff x="144" y="1248"/>
                <a:chExt cx="1896" cy="2352"/>
              </a:xfrm>
            </p:grpSpPr>
            <p:grpSp>
              <p:nvGrpSpPr>
                <p:cNvPr id="51239" name="Group 54"/>
                <p:cNvGrpSpPr/>
                <p:nvPr/>
              </p:nvGrpSpPr>
              <p:grpSpPr>
                <a:xfrm>
                  <a:off x="144" y="1392"/>
                  <a:ext cx="1896" cy="2208"/>
                  <a:chOff x="192" y="2112"/>
                  <a:chExt cx="1896" cy="2208"/>
                </a:xfrm>
              </p:grpSpPr>
              <p:sp>
                <p:nvSpPr>
                  <p:cNvPr id="51240" name="AutoShape 55"/>
                  <p:cNvSpPr/>
                  <p:nvPr/>
                </p:nvSpPr>
                <p:spPr>
                  <a:xfrm>
                    <a:off x="570" y="2183"/>
                    <a:ext cx="1512" cy="2137"/>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1241" name="Line 56"/>
                  <p:cNvSpPr/>
                  <p:nvPr/>
                </p:nvSpPr>
                <p:spPr>
                  <a:xfrm flipV="1">
                    <a:off x="576" y="2832"/>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42" name="Text Box 57"/>
                  <p:cNvSpPr txBox="1"/>
                  <p:nvPr/>
                </p:nvSpPr>
                <p:spPr>
                  <a:xfrm>
                    <a:off x="1632" y="2400"/>
                    <a:ext cx="432" cy="199"/>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51243" name="Line 58"/>
                  <p:cNvSpPr/>
                  <p:nvPr/>
                </p:nvSpPr>
                <p:spPr>
                  <a:xfrm flipV="1">
                    <a:off x="570" y="2416"/>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44" name="Line 59"/>
                  <p:cNvSpPr/>
                  <p:nvPr/>
                </p:nvSpPr>
                <p:spPr>
                  <a:xfrm>
                    <a:off x="576" y="2592"/>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45" name="Line 60"/>
                  <p:cNvSpPr/>
                  <p:nvPr/>
                </p:nvSpPr>
                <p:spPr>
                  <a:xfrm flipV="1">
                    <a:off x="576" y="3216"/>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46" name="Line 61"/>
                  <p:cNvSpPr/>
                  <p:nvPr/>
                </p:nvSpPr>
                <p:spPr>
                  <a:xfrm>
                    <a:off x="576" y="3888"/>
                    <a:ext cx="15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47" name="Text Box 62"/>
                  <p:cNvSpPr txBox="1"/>
                  <p:nvPr/>
                </p:nvSpPr>
                <p:spPr>
                  <a:xfrm>
                    <a:off x="192" y="2112"/>
                    <a:ext cx="484" cy="1886"/>
                  </a:xfrm>
                  <a:prstGeom prst="rect">
                    <a:avLst/>
                  </a:prstGeom>
                  <a:noFill/>
                  <a:ln w="9525">
                    <a:noFill/>
                  </a:ln>
                </p:spPr>
                <p:txBody>
                  <a:bodyPr anchor="t" anchorCtr="0">
                    <a:spAutoFit/>
                  </a:bodyPr>
                  <a:p>
                    <a:pPr>
                      <a:lnSpc>
                        <a:spcPct val="90000"/>
                      </a:lnSpc>
                      <a:spcBef>
                        <a:spcPct val="50000"/>
                      </a:spcBef>
                    </a:pPr>
                    <a:r>
                      <a:rPr lang="en-US" altLang="zh-CN" sz="1800" dirty="0">
                        <a:latin typeface="Tahoma" panose="020B0604030504040204" pitchFamily="34" charset="0"/>
                        <a:ea typeface="宋体" panose="02010600030101010101" pitchFamily="2" charset="-122"/>
                      </a:rPr>
                      <a:t>0k</a:t>
                    </a:r>
                    <a:endParaRPr lang="en-US" altLang="zh-CN" sz="1800" dirty="0">
                      <a:latin typeface="Tahoma" panose="020B0604030504040204" pitchFamily="34" charset="0"/>
                      <a:ea typeface="宋体" panose="02010600030101010101" pitchFamily="2" charset="-122"/>
                    </a:endParaRPr>
                  </a:p>
                  <a:p>
                    <a:pPr>
                      <a:lnSpc>
                        <a:spcPct val="90000"/>
                      </a:lnSpc>
                      <a:spcBef>
                        <a:spcPct val="50000"/>
                      </a:spcBef>
                    </a:pPr>
                    <a:r>
                      <a:rPr lang="en-US" altLang="zh-CN" sz="1800" dirty="0">
                        <a:latin typeface="Tahoma" panose="020B0604030504040204" pitchFamily="34" charset="0"/>
                        <a:ea typeface="宋体" panose="02010600030101010101" pitchFamily="2" charset="-122"/>
                      </a:rPr>
                      <a:t>20k</a:t>
                    </a:r>
                    <a:endParaRPr lang="en-US" altLang="zh-CN" sz="1800" dirty="0">
                      <a:latin typeface="Tahoma" panose="020B0604030504040204" pitchFamily="34" charset="0"/>
                      <a:ea typeface="宋体" panose="02010600030101010101" pitchFamily="2" charset="-122"/>
                    </a:endParaRPr>
                  </a:p>
                  <a:p>
                    <a:pPr>
                      <a:lnSpc>
                        <a:spcPct val="90000"/>
                      </a:lnSpc>
                      <a:spcBef>
                        <a:spcPct val="50000"/>
                      </a:spcBef>
                    </a:pPr>
                    <a:r>
                      <a:rPr lang="en-US" altLang="zh-CN" sz="1800" dirty="0">
                        <a:latin typeface="Tahoma" panose="020B0604030504040204" pitchFamily="34" charset="0"/>
                        <a:ea typeface="宋体" panose="02010600030101010101" pitchFamily="2" charset="-122"/>
                      </a:rPr>
                      <a:t>28k</a:t>
                    </a:r>
                    <a:endParaRPr lang="en-US" altLang="zh-CN" sz="1800" dirty="0">
                      <a:latin typeface="Tahoma" panose="020B0604030504040204" pitchFamily="34" charset="0"/>
                      <a:ea typeface="宋体" panose="02010600030101010101" pitchFamily="2" charset="-122"/>
                    </a:endParaRPr>
                  </a:p>
                  <a:p>
                    <a:pPr>
                      <a:lnSpc>
                        <a:spcPct val="4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0"/>
                      </a:lnSpc>
                      <a:spcBef>
                        <a:spcPct val="50000"/>
                      </a:spcBef>
                    </a:pPr>
                    <a:r>
                      <a:rPr lang="en-US" altLang="zh-CN" sz="1800" dirty="0">
                        <a:latin typeface="Tahoma" panose="020B0604030504040204" pitchFamily="34" charset="0"/>
                        <a:ea typeface="宋体" panose="02010600030101010101" pitchFamily="2" charset="-122"/>
                      </a:rPr>
                      <a:t>60k</a:t>
                    </a: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50000"/>
                      </a:lnSpc>
                      <a:spcBef>
                        <a:spcPct val="50000"/>
                      </a:spcBef>
                    </a:pPr>
                    <a:r>
                      <a:rPr lang="en-US" altLang="zh-CN" sz="1800" dirty="0">
                        <a:latin typeface="Tahoma" panose="020B0604030504040204" pitchFamily="34" charset="0"/>
                        <a:ea typeface="宋体" panose="02010600030101010101" pitchFamily="2" charset="-122"/>
                      </a:rPr>
                      <a:t>180k</a:t>
                    </a: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60000"/>
                      </a:lnSpc>
                      <a:spcBef>
                        <a:spcPct val="50000"/>
                      </a:spcBef>
                    </a:pPr>
                    <a:endParaRPr lang="en-US" altLang="zh-CN" sz="1800" dirty="0">
                      <a:latin typeface="Tahoma" panose="020B0604030504040204" pitchFamily="34" charset="0"/>
                      <a:ea typeface="宋体" panose="02010600030101010101" pitchFamily="2" charset="-122"/>
                    </a:endParaRPr>
                  </a:p>
                  <a:p>
                    <a:pPr>
                      <a:lnSpc>
                        <a:spcPct val="60000"/>
                      </a:lnSpc>
                      <a:spcBef>
                        <a:spcPct val="50000"/>
                      </a:spcBef>
                    </a:pPr>
                    <a:r>
                      <a:rPr lang="en-US" altLang="zh-CN" sz="1800" dirty="0">
                        <a:latin typeface="Tahoma" panose="020B0604030504040204" pitchFamily="34" charset="0"/>
                        <a:ea typeface="宋体" panose="02010600030101010101" pitchFamily="2" charset="-122"/>
                      </a:rPr>
                      <a:t>511k</a:t>
                    </a:r>
                    <a:endParaRPr lang="en-US" altLang="zh-CN" sz="1800" dirty="0">
                      <a:latin typeface="Tahoma" panose="020B0604030504040204" pitchFamily="34" charset="0"/>
                      <a:ea typeface="宋体" panose="02010600030101010101" pitchFamily="2" charset="-122"/>
                    </a:endParaRPr>
                  </a:p>
                </p:txBody>
              </p:sp>
              <p:sp>
                <p:nvSpPr>
                  <p:cNvPr id="51248" name="Line 63"/>
                  <p:cNvSpPr/>
                  <p:nvPr/>
                </p:nvSpPr>
                <p:spPr>
                  <a:xfrm flipV="1">
                    <a:off x="570" y="2183"/>
                    <a:ext cx="0" cy="1701"/>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49" name="Text Box 64"/>
                  <p:cNvSpPr txBox="1"/>
                  <p:nvPr/>
                </p:nvSpPr>
                <p:spPr>
                  <a:xfrm>
                    <a:off x="1632" y="2592"/>
                    <a:ext cx="432" cy="199"/>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2</a:t>
                    </a:r>
                    <a:endParaRPr lang="en-US" altLang="zh-CN" sz="1800" dirty="0">
                      <a:latin typeface="Tahoma" panose="020B0604030504040204" pitchFamily="34" charset="0"/>
                      <a:ea typeface="宋体" panose="02010600030101010101" pitchFamily="2" charset="-122"/>
                    </a:endParaRPr>
                  </a:p>
                </p:txBody>
              </p:sp>
              <p:sp>
                <p:nvSpPr>
                  <p:cNvPr id="51250" name="Text Box 65"/>
                  <p:cNvSpPr txBox="1"/>
                  <p:nvPr/>
                </p:nvSpPr>
                <p:spPr>
                  <a:xfrm>
                    <a:off x="1632" y="2881"/>
                    <a:ext cx="432" cy="199"/>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3</a:t>
                    </a:r>
                    <a:endParaRPr lang="en-US" altLang="zh-CN" sz="1800" dirty="0">
                      <a:latin typeface="Tahoma" panose="020B0604030504040204" pitchFamily="34" charset="0"/>
                      <a:ea typeface="宋体" panose="02010600030101010101" pitchFamily="2" charset="-122"/>
                    </a:endParaRPr>
                  </a:p>
                </p:txBody>
              </p:sp>
              <p:sp>
                <p:nvSpPr>
                  <p:cNvPr id="51251" name="Text Box 66"/>
                  <p:cNvSpPr txBox="1"/>
                  <p:nvPr/>
                </p:nvSpPr>
                <p:spPr>
                  <a:xfrm>
                    <a:off x="1632" y="3360"/>
                    <a:ext cx="432" cy="198"/>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grpSp>
            <p:sp>
              <p:nvSpPr>
                <p:cNvPr id="51252" name="Text Box 67"/>
                <p:cNvSpPr txBox="1"/>
                <p:nvPr/>
              </p:nvSpPr>
              <p:spPr>
                <a:xfrm>
                  <a:off x="624" y="1248"/>
                  <a:ext cx="1296" cy="199"/>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宋体" panose="02010600030101010101" pitchFamily="2" charset="-122"/>
                    </a:rPr>
                    <a:t>（</a:t>
                  </a:r>
                  <a:r>
                    <a:rPr lang="en-US" altLang="zh-CN" sz="1800" b="1" dirty="0">
                      <a:latin typeface="Tahoma" panose="020B0604030504040204" pitchFamily="34" charset="0"/>
                      <a:ea typeface="宋体" panose="02010600030101010101" pitchFamily="2" charset="-122"/>
                    </a:rPr>
                    <a:t>1</a:t>
                  </a:r>
                  <a:r>
                    <a:rPr lang="zh-CN" altLang="en-US" sz="1800" b="1" dirty="0">
                      <a:latin typeface="Tahoma" panose="020B0604030504040204" pitchFamily="34"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内存分配图</a:t>
                  </a:r>
                  <a:endParaRPr lang="zh-CN" altLang="en-US" sz="1800" b="1" dirty="0">
                    <a:latin typeface="Times New Roman" panose="02020603050405020304" pitchFamily="18" charset="0"/>
                    <a:ea typeface="宋体" panose="02010600030101010101" pitchFamily="2" charset="-122"/>
                  </a:endParaRPr>
                </a:p>
              </p:txBody>
            </p:sp>
          </p:grpSp>
          <p:sp>
            <p:nvSpPr>
              <p:cNvPr id="51253" name="Rectangle 68"/>
              <p:cNvSpPr/>
              <p:nvPr/>
            </p:nvSpPr>
            <p:spPr>
              <a:xfrm flipV="1">
                <a:off x="4272" y="1584"/>
                <a:ext cx="1488" cy="96"/>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1254" name="Line 69"/>
              <p:cNvSpPr/>
              <p:nvPr/>
            </p:nvSpPr>
            <p:spPr>
              <a:xfrm>
                <a:off x="4272" y="1584"/>
                <a:ext cx="1488"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55" name="Rectangle 70"/>
              <p:cNvSpPr/>
              <p:nvPr/>
            </p:nvSpPr>
            <p:spPr>
              <a:xfrm flipV="1">
                <a:off x="4272" y="1776"/>
                <a:ext cx="1488" cy="144"/>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1256" name="Rectangle 71"/>
              <p:cNvSpPr/>
              <p:nvPr/>
            </p:nvSpPr>
            <p:spPr>
              <a:xfrm flipV="1">
                <a:off x="4272" y="2016"/>
                <a:ext cx="1488" cy="192"/>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1257" name="Rectangle 72"/>
              <p:cNvSpPr/>
              <p:nvPr/>
            </p:nvSpPr>
            <p:spPr>
              <a:xfrm flipV="1">
                <a:off x="4272" y="2400"/>
                <a:ext cx="1488" cy="24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1258" name="Line 73"/>
              <p:cNvSpPr/>
              <p:nvPr/>
            </p:nvSpPr>
            <p:spPr>
              <a:xfrm>
                <a:off x="4272" y="1776"/>
                <a:ext cx="1488"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59" name="Line 74"/>
              <p:cNvSpPr/>
              <p:nvPr/>
            </p:nvSpPr>
            <p:spPr>
              <a:xfrm>
                <a:off x="4272" y="2016"/>
                <a:ext cx="1488"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1260" name="Line 75"/>
              <p:cNvSpPr/>
              <p:nvPr/>
            </p:nvSpPr>
            <p:spPr>
              <a:xfrm>
                <a:off x="4272" y="2400"/>
                <a:ext cx="1488"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51261" name="Text Box 81"/>
            <p:cNvSpPr txBox="1"/>
            <p:nvPr/>
          </p:nvSpPr>
          <p:spPr>
            <a:xfrm>
              <a:off x="1728" y="1344"/>
              <a:ext cx="480" cy="173"/>
            </a:xfrm>
            <a:prstGeom prst="rect">
              <a:avLst/>
            </a:prstGeom>
            <a:noFill/>
            <a:ln w="9525">
              <a:noFill/>
            </a:ln>
          </p:spPr>
          <p:txBody>
            <a:bodyPr anchor="t" anchorCtr="0">
              <a:spAutoFit/>
            </a:bodyPr>
            <a:p>
              <a:pPr>
                <a:spcBef>
                  <a:spcPct val="50000"/>
                </a:spcBef>
              </a:pPr>
              <a:r>
                <a:rPr lang="en-US" altLang="zh-CN" sz="1200" dirty="0">
                  <a:latin typeface="Tahoma" panose="020B0604030504040204" pitchFamily="34" charset="0"/>
                  <a:ea typeface="宋体" panose="02010600030101010101" pitchFamily="2" charset="-122"/>
                </a:rPr>
                <a:t>1K</a:t>
              </a:r>
              <a:endParaRPr lang="en-US" altLang="zh-CN" sz="1200" dirty="0">
                <a:latin typeface="Tahoma" panose="020B0604030504040204" pitchFamily="34" charset="0"/>
                <a:ea typeface="宋体" panose="02010600030101010101" pitchFamily="2" charset="-122"/>
              </a:endParaRPr>
            </a:p>
          </p:txBody>
        </p:sp>
        <p:sp>
          <p:nvSpPr>
            <p:cNvPr id="51262" name="Text Box 82"/>
            <p:cNvSpPr txBox="1"/>
            <p:nvPr/>
          </p:nvSpPr>
          <p:spPr>
            <a:xfrm>
              <a:off x="1728" y="1624"/>
              <a:ext cx="480" cy="173"/>
            </a:xfrm>
            <a:prstGeom prst="rect">
              <a:avLst/>
            </a:prstGeom>
            <a:noFill/>
            <a:ln w="9525">
              <a:noFill/>
            </a:ln>
          </p:spPr>
          <p:txBody>
            <a:bodyPr anchor="t" anchorCtr="0">
              <a:spAutoFit/>
            </a:bodyPr>
            <a:p>
              <a:pPr>
                <a:spcBef>
                  <a:spcPct val="50000"/>
                </a:spcBef>
              </a:pPr>
              <a:r>
                <a:rPr lang="en-US" altLang="zh-CN" sz="1200" dirty="0">
                  <a:latin typeface="Tahoma" panose="020B0604030504040204" pitchFamily="34" charset="0"/>
                  <a:ea typeface="宋体" panose="02010600030101010101" pitchFamily="2" charset="-122"/>
                </a:rPr>
                <a:t>9K</a:t>
              </a:r>
              <a:endParaRPr lang="en-US" altLang="zh-CN" sz="1200" dirty="0">
                <a:latin typeface="Tahoma" panose="020B0604030504040204" pitchFamily="34" charset="0"/>
                <a:ea typeface="宋体" panose="02010600030101010101" pitchFamily="2" charset="-122"/>
              </a:endParaRPr>
            </a:p>
          </p:txBody>
        </p:sp>
        <p:sp>
          <p:nvSpPr>
            <p:cNvPr id="51263" name="Text Box 83"/>
            <p:cNvSpPr txBox="1"/>
            <p:nvPr/>
          </p:nvSpPr>
          <p:spPr>
            <a:xfrm>
              <a:off x="1728" y="1896"/>
              <a:ext cx="480" cy="173"/>
            </a:xfrm>
            <a:prstGeom prst="rect">
              <a:avLst/>
            </a:prstGeom>
            <a:noFill/>
            <a:ln w="9525">
              <a:noFill/>
            </a:ln>
          </p:spPr>
          <p:txBody>
            <a:bodyPr anchor="t" anchorCtr="0">
              <a:spAutoFit/>
            </a:bodyPr>
            <a:p>
              <a:pPr>
                <a:spcBef>
                  <a:spcPct val="50000"/>
                </a:spcBef>
              </a:pPr>
              <a:r>
                <a:rPr lang="en-US" altLang="zh-CN" sz="1200" dirty="0">
                  <a:latin typeface="Tahoma" panose="020B0604030504040204" pitchFamily="34" charset="0"/>
                  <a:ea typeface="宋体" panose="02010600030101010101" pitchFamily="2" charset="-122"/>
                </a:rPr>
                <a:t>33K</a:t>
              </a:r>
              <a:endParaRPr lang="en-US" altLang="zh-CN" sz="1200" dirty="0">
                <a:latin typeface="Tahoma" panose="020B0604030504040204" pitchFamily="34" charset="0"/>
                <a:ea typeface="宋体" panose="02010600030101010101" pitchFamily="2" charset="-122"/>
              </a:endParaRPr>
            </a:p>
          </p:txBody>
        </p:sp>
        <p:sp>
          <p:nvSpPr>
            <p:cNvPr id="51264" name="Text Box 84"/>
            <p:cNvSpPr txBox="1"/>
            <p:nvPr/>
          </p:nvSpPr>
          <p:spPr>
            <a:xfrm>
              <a:off x="1728" y="2395"/>
              <a:ext cx="480" cy="173"/>
            </a:xfrm>
            <a:prstGeom prst="rect">
              <a:avLst/>
            </a:prstGeom>
            <a:noFill/>
            <a:ln w="9525">
              <a:noFill/>
            </a:ln>
          </p:spPr>
          <p:txBody>
            <a:bodyPr anchor="t" anchorCtr="0">
              <a:spAutoFit/>
            </a:bodyPr>
            <a:p>
              <a:pPr>
                <a:spcBef>
                  <a:spcPct val="50000"/>
                </a:spcBef>
              </a:pPr>
              <a:r>
                <a:rPr lang="en-US" altLang="zh-CN" sz="1200" dirty="0">
                  <a:latin typeface="Tahoma" panose="020B0604030504040204" pitchFamily="34" charset="0"/>
                  <a:ea typeface="宋体" panose="02010600030101010101" pitchFamily="2" charset="-122"/>
                </a:rPr>
                <a:t>121K</a:t>
              </a:r>
              <a:endParaRPr lang="en-US" altLang="zh-CN" sz="1200"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304"/>
                                        </p:tgtEl>
                                        <p:attrNameLst>
                                          <p:attrName>style.visibility</p:attrName>
                                        </p:attrNameLst>
                                      </p:cBhvr>
                                      <p:to>
                                        <p:strVal val="visible"/>
                                      </p:to>
                                    </p:set>
                                    <p:animEffect transition="in" filter="blinds(horizontal)">
                                      <p:cBhvr>
                                        <p:cTn id="7" dur="500"/>
                                        <p:tgtEl>
                                          <p:spTgt spid="43630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36275"/>
                                        </p:tgtEl>
                                        <p:attrNameLst>
                                          <p:attrName>style.visibility</p:attrName>
                                        </p:attrNameLst>
                                      </p:cBhvr>
                                      <p:to>
                                        <p:strVal val="visible"/>
                                      </p:to>
                                    </p:set>
                                    <p:anim calcmode="lin" valueType="num">
                                      <p:cBhvr additive="base">
                                        <p:cTn id="18" dur="500" fill="hold"/>
                                        <p:tgtEl>
                                          <p:spTgt spid="436275"/>
                                        </p:tgtEl>
                                        <p:attrNameLst>
                                          <p:attrName>ppt_x</p:attrName>
                                        </p:attrNameLst>
                                      </p:cBhvr>
                                      <p:tavLst>
                                        <p:tav tm="0">
                                          <p:val>
                                            <p:strVal val="#ppt_x"/>
                                          </p:val>
                                        </p:tav>
                                        <p:tav tm="100000">
                                          <p:val>
                                            <p:strVal val="#ppt_x"/>
                                          </p:val>
                                        </p:tav>
                                      </p:tavLst>
                                    </p:anim>
                                    <p:anim calcmode="lin" valueType="num">
                                      <p:cBhvr additive="base">
                                        <p:cTn id="19" dur="500" fill="hold"/>
                                        <p:tgtEl>
                                          <p:spTgt spid="436275"/>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36311"/>
                                        </p:tgtEl>
                                        <p:attrNameLst>
                                          <p:attrName>style.visibility</p:attrName>
                                        </p:attrNameLst>
                                      </p:cBhvr>
                                      <p:to>
                                        <p:strVal val="visible"/>
                                      </p:to>
                                    </p:set>
                                    <p:anim calcmode="lin" valueType="num">
                                      <p:cBhvr additive="base">
                                        <p:cTn id="22" dur="500" fill="hold"/>
                                        <p:tgtEl>
                                          <p:spTgt spid="436311"/>
                                        </p:tgtEl>
                                        <p:attrNameLst>
                                          <p:attrName>ppt_x</p:attrName>
                                        </p:attrNameLst>
                                      </p:cBhvr>
                                      <p:tavLst>
                                        <p:tav tm="0">
                                          <p:val>
                                            <p:strVal val="#ppt_x"/>
                                          </p:val>
                                        </p:tav>
                                        <p:tav tm="100000">
                                          <p:val>
                                            <p:strVal val="#ppt_x"/>
                                          </p:val>
                                        </p:tav>
                                      </p:tavLst>
                                    </p:anim>
                                    <p:anim calcmode="lin" valueType="num">
                                      <p:cBhvr additive="base">
                                        <p:cTn id="23" dur="500" fill="hold"/>
                                        <p:tgtEl>
                                          <p:spTgt spid="4363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36300"/>
                                        </p:tgtEl>
                                        <p:attrNameLst>
                                          <p:attrName>style.visibility</p:attrName>
                                        </p:attrNameLst>
                                      </p:cBhvr>
                                      <p:to>
                                        <p:strVal val="visible"/>
                                      </p:to>
                                    </p:set>
                                    <p:animEffect transition="in" filter="blinds(horizontal)">
                                      <p:cBhvr>
                                        <p:cTn id="28" dur="500"/>
                                        <p:tgtEl>
                                          <p:spTgt spid="436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75" grpId="0"/>
      <p:bldP spid="436300" grpId="0"/>
      <p:bldP spid="4363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350963" y="206375"/>
            <a:ext cx="5526087" cy="846138"/>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三、动态分区分配方式</a:t>
            </a:r>
            <a:endParaRPr lang="zh-CN" altLang="en-US" sz="3600" b="1" dirty="0">
              <a:latin typeface="黑体" panose="02010609060101010101" pitchFamily="49" charset="-122"/>
              <a:ea typeface="黑体" panose="02010609060101010101" pitchFamily="49" charset="-122"/>
            </a:endParaRPr>
          </a:p>
        </p:txBody>
      </p:sp>
      <p:sp>
        <p:nvSpPr>
          <p:cNvPr id="148483" name="Rectangle 3"/>
          <p:cNvSpPr>
            <a:spLocks noGrp="1"/>
          </p:cNvSpPr>
          <p:nvPr>
            <p:ph idx="1"/>
          </p:nvPr>
        </p:nvSpPr>
        <p:spPr>
          <a:xfrm>
            <a:off x="395288" y="1196975"/>
            <a:ext cx="8362950" cy="5661025"/>
          </a:xfrm>
          <a:ln/>
        </p:spPr>
        <p:txBody>
          <a:bodyPr wrap="square" lIns="91440" tIns="45720" rIns="91440" bIns="45720" anchor="t" anchorCtr="0"/>
          <a:p>
            <a:pPr eaLnBrk="1" hangingPunct="1">
              <a:lnSpc>
                <a:spcPct val="120000"/>
              </a:lnSpc>
              <a:buClr>
                <a:schemeClr val="folHlink"/>
              </a:buClr>
              <a:buSzPct val="115000"/>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600" dirty="0">
                <a:solidFill>
                  <a:schemeClr val="tx1"/>
                </a:solidFill>
                <a:latin typeface="黑体" panose="02010609060101010101" pitchFamily="49" charset="-122"/>
                <a:ea typeface="黑体" panose="02010609060101010101" pitchFamily="49" charset="-122"/>
              </a:rPr>
              <a:t>动态分区分配又称为</a:t>
            </a:r>
            <a:r>
              <a:rPr lang="zh-CN" altLang="en-US" sz="2600" dirty="0">
                <a:latin typeface="黑体" panose="02010609060101010101" pitchFamily="49" charset="-122"/>
                <a:ea typeface="黑体" panose="02010609060101010101" pitchFamily="49" charset="-122"/>
              </a:rPr>
              <a:t>可变式</a:t>
            </a:r>
            <a:r>
              <a:rPr lang="zh-CN" altLang="en-US" sz="2600" dirty="0">
                <a:solidFill>
                  <a:schemeClr val="tx1"/>
                </a:solidFill>
                <a:latin typeface="黑体" panose="02010609060101010101" pitchFamily="49" charset="-122"/>
                <a:ea typeface="黑体" panose="02010609060101010101" pitchFamily="49" charset="-122"/>
              </a:rPr>
              <a:t>分区分配，是一种动态划分存储器的分区方法。</a:t>
            </a:r>
            <a:endParaRPr lang="zh-CN" altLang="en-US" sz="2600" dirty="0">
              <a:latin typeface="黑体" panose="02010609060101010101" pitchFamily="49" charset="-122"/>
              <a:ea typeface="黑体" panose="02010609060101010101" pitchFamily="49" charset="-122"/>
            </a:endParaRPr>
          </a:p>
          <a:p>
            <a:pPr eaLnBrk="1" hangingPunct="1">
              <a:lnSpc>
                <a:spcPct val="120000"/>
              </a:lnSpc>
              <a:buClr>
                <a:schemeClr val="folHlink"/>
              </a:buClr>
              <a:buSzPct val="115000"/>
            </a:pPr>
            <a:r>
              <a:rPr lang="zh-CN" altLang="en-US" dirty="0">
                <a:latin typeface="黑体" panose="02010609060101010101" pitchFamily="49" charset="-122"/>
                <a:ea typeface="黑体" panose="02010609060101010101" pitchFamily="49" charset="-122"/>
              </a:rPr>
              <a:t>存储管理方法</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rgbClr val="FF0000"/>
              </a:buClr>
              <a:buSzPct val="115000"/>
              <a:buNone/>
            </a:pPr>
            <a:r>
              <a:rPr lang="zh-CN" altLang="en-US" sz="2400" dirty="0">
                <a:solidFill>
                  <a:schemeClr val="tx1"/>
                </a:solidFill>
                <a:latin typeface="黑体" panose="02010609060101010101" pitchFamily="49" charset="-122"/>
                <a:ea typeface="黑体" panose="02010609060101010101" pitchFamily="49" charset="-122"/>
              </a:rPr>
              <a:t>      不事先将内存划分成一块块的分区，而是在作业进入内存时，根据作业的大小动态地建立分区，并使分区的大小正好适应作业的需要。因此系统中分区的大小是可变的，分区的数目也是可变的。  </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chemeClr val="folHlink"/>
              </a:buClr>
            </a:pPr>
            <a:r>
              <a:rPr lang="zh-CN" altLang="en-US" dirty="0">
                <a:latin typeface="黑体" panose="02010609060101010101" pitchFamily="49" charset="-122"/>
                <a:ea typeface="黑体" panose="02010609060101010101" pitchFamily="49" charset="-122"/>
              </a:rPr>
              <a:t>主要特点</a:t>
            </a:r>
            <a:endParaRPr lang="zh-CN" altLang="en-US" dirty="0">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      管理简单，只需少量的软件和硬件支持，便于用户了解和使用。进程的大小与某个分区大小相等，从而主存的利用率有所提高。</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3">
                                            <p:txEl>
                                              <p:charRg st="0" end="40"/>
                                            </p:txEl>
                                          </p:spTgt>
                                        </p:tgtEl>
                                        <p:attrNameLst>
                                          <p:attrName>style.visibility</p:attrName>
                                        </p:attrNameLst>
                                      </p:cBhvr>
                                      <p:to>
                                        <p:strVal val="visible"/>
                                      </p:to>
                                    </p:set>
                                    <p:animEffect transition="in" filter="blinds(horizontal)">
                                      <p:cBhvr>
                                        <p:cTn id="7" dur="500"/>
                                        <p:tgtEl>
                                          <p:spTgt spid="148483">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8483">
                                            <p:txEl>
                                              <p:charRg st="40" end="47"/>
                                            </p:txEl>
                                          </p:spTgt>
                                        </p:tgtEl>
                                        <p:attrNameLst>
                                          <p:attrName>style.visibility</p:attrName>
                                        </p:attrNameLst>
                                      </p:cBhvr>
                                      <p:to>
                                        <p:strVal val="visible"/>
                                      </p:to>
                                    </p:set>
                                    <p:animEffect transition="in" filter="blinds(horizontal)">
                                      <p:cBhvr>
                                        <p:cTn id="12" dur="500"/>
                                        <p:tgtEl>
                                          <p:spTgt spid="148483">
                                            <p:txEl>
                                              <p:charRg st="40"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8483">
                                            <p:txEl>
                                              <p:charRg st="47" end="141"/>
                                            </p:txEl>
                                          </p:spTgt>
                                        </p:tgtEl>
                                        <p:attrNameLst>
                                          <p:attrName>style.visibility</p:attrName>
                                        </p:attrNameLst>
                                      </p:cBhvr>
                                      <p:to>
                                        <p:strVal val="visible"/>
                                      </p:to>
                                    </p:set>
                                    <p:animEffect transition="in" filter="blinds(horizontal)">
                                      <p:cBhvr>
                                        <p:cTn id="17" dur="500"/>
                                        <p:tgtEl>
                                          <p:spTgt spid="148483">
                                            <p:txEl>
                                              <p:charRg st="47" end="1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8483">
                                            <p:txEl>
                                              <p:charRg st="141" end="146"/>
                                            </p:txEl>
                                          </p:spTgt>
                                        </p:tgtEl>
                                        <p:attrNameLst>
                                          <p:attrName>style.visibility</p:attrName>
                                        </p:attrNameLst>
                                      </p:cBhvr>
                                      <p:to>
                                        <p:strVal val="visible"/>
                                      </p:to>
                                    </p:set>
                                    <p:animEffect transition="in" filter="blinds(horizontal)">
                                      <p:cBhvr>
                                        <p:cTn id="22" dur="500"/>
                                        <p:tgtEl>
                                          <p:spTgt spid="148483">
                                            <p:txEl>
                                              <p:charRg st="141" end="1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8483">
                                            <p:txEl>
                                              <p:charRg st="146" end="209"/>
                                            </p:txEl>
                                          </p:spTgt>
                                        </p:tgtEl>
                                        <p:attrNameLst>
                                          <p:attrName>style.visibility</p:attrName>
                                        </p:attrNameLst>
                                      </p:cBhvr>
                                      <p:to>
                                        <p:strVal val="visible"/>
                                      </p:to>
                                    </p:set>
                                    <p:animEffect transition="in" filter="blinds(horizontal)">
                                      <p:cBhvr>
                                        <p:cTn id="27" dur="500"/>
                                        <p:tgtEl>
                                          <p:spTgt spid="148483">
                                            <p:txEl>
                                              <p:charRg st="146"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xfrm>
            <a:off x="1350963" y="439738"/>
            <a:ext cx="7793037" cy="541337"/>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、分区分配中的数据结构（</a:t>
            </a:r>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438275" name="Rectangle 3"/>
          <p:cNvSpPr>
            <a:spLocks noGrp="1"/>
          </p:cNvSpPr>
          <p:nvPr>
            <p:ph idx="1"/>
          </p:nvPr>
        </p:nvSpPr>
        <p:spPr>
          <a:xfrm>
            <a:off x="468313" y="1484313"/>
            <a:ext cx="8304212" cy="1987550"/>
          </a:xfrm>
          <a:ln/>
        </p:spPr>
        <p:txBody>
          <a:bodyPr wrap="square" lIns="91440" tIns="45720" rIns="91440" bIns="45720" anchor="t" anchorCtr="0"/>
          <a:p>
            <a:pPr eaLnBrk="1" hangingPunct="1">
              <a:lnSpc>
                <a:spcPct val="110000"/>
              </a:lnSpc>
              <a:spcBef>
                <a:spcPct val="0"/>
              </a:spcBef>
              <a:buClr>
                <a:srgbClr val="FF0000"/>
              </a:buClr>
              <a:buSzPct val="115000"/>
            </a:pPr>
            <a:r>
              <a:rPr lang="zh-CN" altLang="en-US" dirty="0">
                <a:solidFill>
                  <a:schemeClr val="folHlink"/>
                </a:solidFill>
                <a:latin typeface="黑体" panose="02010609060101010101" pitchFamily="49" charset="-122"/>
                <a:ea typeface="黑体" panose="02010609060101010101" pitchFamily="49" charset="-122"/>
              </a:rPr>
              <a:t>空闲分区表</a:t>
            </a:r>
            <a:endParaRPr lang="zh-CN" altLang="en-US" dirty="0">
              <a:solidFill>
                <a:schemeClr val="folHlink"/>
              </a:solidFill>
              <a:latin typeface="黑体" panose="02010609060101010101" pitchFamily="49" charset="-122"/>
              <a:ea typeface="黑体" panose="02010609060101010101" pitchFamily="49" charset="-122"/>
            </a:endParaRPr>
          </a:p>
          <a:p>
            <a:pPr eaLnBrk="1" hangingPunct="1">
              <a:lnSpc>
                <a:spcPct val="110000"/>
              </a:lnSpc>
              <a:spcBef>
                <a:spcPct val="0"/>
              </a:spcBef>
              <a:buClr>
                <a:srgbClr val="FF0000"/>
              </a:buClr>
              <a:buSzPct val="115000"/>
              <a:buNone/>
            </a:pPr>
            <a:r>
              <a:rPr lang="zh-CN" altLang="en-US" dirty="0">
                <a:solidFill>
                  <a:schemeClr val="tx1"/>
                </a:solidFill>
                <a:latin typeface="黑体" panose="02010609060101010101" pitchFamily="49" charset="-122"/>
                <a:ea typeface="黑体" panose="02010609060101010101" pitchFamily="49" charset="-122"/>
              </a:rPr>
              <a:t>   用来登记系统中的空闲分区（分区号、分区起始地址、分区大小及状态）。  </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438406" name="Group 134"/>
          <p:cNvGraphicFramePr>
            <a:graphicFrameLocks noGrp="1"/>
          </p:cNvGraphicFramePr>
          <p:nvPr/>
        </p:nvGraphicFramePr>
        <p:xfrm>
          <a:off x="395288" y="3557588"/>
          <a:ext cx="8567738" cy="2824163"/>
        </p:xfrm>
        <a:graphic>
          <a:graphicData uri="http://schemas.openxmlformats.org/drawingml/2006/table">
            <a:tbl>
              <a:tblPr/>
              <a:tblGrid>
                <a:gridCol w="2141537"/>
                <a:gridCol w="2143125"/>
                <a:gridCol w="2141538"/>
                <a:gridCol w="2141537"/>
              </a:tblGrid>
              <a:tr h="4714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分区号</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大小</a:t>
                      </a: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KB</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起始地址</a:t>
                      </a: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KB</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状态</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1</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32</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352</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空闲</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noFill/>
                  </a:tcPr>
                </a:tc>
              </a:tr>
              <a:tr h="4714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2</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空表目</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4699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3</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520</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504</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空闲</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4714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4</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空表目</a:t>
                      </a:r>
                      <a:endParaRPr kumimoji="1"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r>
              <a:tr h="4699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5</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a:noFill/>
                    </a:lnR>
                    <a:lnT>
                      <a:noFill/>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8275">
                                            <p:txEl>
                                              <p:charRg st="0" end="6"/>
                                            </p:txEl>
                                          </p:spTgt>
                                        </p:tgtEl>
                                        <p:attrNameLst>
                                          <p:attrName>style.visibility</p:attrName>
                                        </p:attrNameLst>
                                      </p:cBhvr>
                                      <p:to>
                                        <p:strVal val="visible"/>
                                      </p:to>
                                    </p:set>
                                    <p:animEffect transition="in" filter="blinds(horizontal)">
                                      <p:cBhvr>
                                        <p:cTn id="7" dur="500"/>
                                        <p:tgtEl>
                                          <p:spTgt spid="43827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8275">
                                            <p:txEl>
                                              <p:charRg st="6" end="45"/>
                                            </p:txEl>
                                          </p:spTgt>
                                        </p:tgtEl>
                                        <p:attrNameLst>
                                          <p:attrName>style.visibility</p:attrName>
                                        </p:attrNameLst>
                                      </p:cBhvr>
                                      <p:to>
                                        <p:strVal val="visible"/>
                                      </p:to>
                                    </p:set>
                                    <p:animEffect transition="in" filter="blinds(horizontal)">
                                      <p:cBhvr>
                                        <p:cTn id="12" dur="500"/>
                                        <p:tgtEl>
                                          <p:spTgt spid="438275">
                                            <p:txEl>
                                              <p:charRg st="6"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38406"/>
                                        </p:tgtEl>
                                        <p:attrNameLst>
                                          <p:attrName>style.visibility</p:attrName>
                                        </p:attrNameLst>
                                      </p:cBhvr>
                                      <p:to>
                                        <p:strVal val="visible"/>
                                      </p:to>
                                    </p:set>
                                    <p:anim calcmode="lin" valueType="num">
                                      <p:cBhvr additive="base">
                                        <p:cTn id="17" dur="500" fill="hold"/>
                                        <p:tgtEl>
                                          <p:spTgt spid="438406"/>
                                        </p:tgtEl>
                                        <p:attrNameLst>
                                          <p:attrName>ppt_x</p:attrName>
                                        </p:attrNameLst>
                                      </p:cBhvr>
                                      <p:tavLst>
                                        <p:tav tm="0">
                                          <p:val>
                                            <p:strVal val="#ppt_x"/>
                                          </p:val>
                                        </p:tav>
                                        <p:tav tm="100000">
                                          <p:val>
                                            <p:strVal val="#ppt_x"/>
                                          </p:val>
                                        </p:tav>
                                      </p:tavLst>
                                    </p:anim>
                                    <p:anim calcmode="lin" valueType="num">
                                      <p:cBhvr additive="base">
                                        <p:cTn id="18" dur="500" fill="hold"/>
                                        <p:tgtEl>
                                          <p:spTgt spid="4384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82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1350963" y="439738"/>
            <a:ext cx="7793037" cy="541337"/>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、分区分配中的数据结构（</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598050" name="Rectangle 34"/>
          <p:cNvSpPr/>
          <p:nvPr/>
        </p:nvSpPr>
        <p:spPr>
          <a:xfrm>
            <a:off x="539750" y="1341438"/>
            <a:ext cx="8135938" cy="2879725"/>
          </a:xfrm>
          <a:prstGeom prst="rect">
            <a:avLst/>
          </a:prstGeom>
          <a:noFill/>
          <a:ln w="9525">
            <a:noFill/>
          </a:ln>
        </p:spPr>
        <p:txBody>
          <a:bodyPr anchor="t" anchorCtr="0"/>
          <a:p>
            <a:pPr marL="342900" indent="-342900">
              <a:lnSpc>
                <a:spcPct val="120000"/>
              </a:lnSpc>
              <a:buClr>
                <a:srgbClr val="FF0000"/>
              </a:buClr>
              <a:buSzPct val="115000"/>
              <a:buFont typeface="Wingdings" panose="05000000000000000000" pitchFamily="2" charset="2"/>
              <a:buChar char="v"/>
            </a:pPr>
            <a:r>
              <a:rPr lang="zh-CN" altLang="en-US" sz="2800" b="1" dirty="0">
                <a:solidFill>
                  <a:schemeClr val="folHlink"/>
                </a:solidFill>
                <a:latin typeface="黑体" panose="02010609060101010101" pitchFamily="49" charset="-122"/>
                <a:ea typeface="黑体" panose="02010609060101010101" pitchFamily="49" charset="-122"/>
              </a:rPr>
              <a:t>空闲分区链</a:t>
            </a:r>
            <a:endParaRPr lang="zh-CN" altLang="en-US" sz="2800" b="1" dirty="0">
              <a:solidFill>
                <a:schemeClr val="folHlink"/>
              </a:solidFill>
              <a:latin typeface="黑体" panose="02010609060101010101" pitchFamily="49" charset="-122"/>
              <a:ea typeface="黑体" panose="02010609060101010101" pitchFamily="49" charset="-122"/>
            </a:endParaRPr>
          </a:p>
          <a:p>
            <a:pPr marL="342900" indent="-342900">
              <a:lnSpc>
                <a:spcPct val="120000"/>
              </a:lnSpc>
              <a:buClr>
                <a:srgbClr val="FF0000"/>
              </a:buClr>
              <a:buSzPct val="115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      用链头指针将系统中的空闲分区链接起来，构成空闲分区链。每个空闲分区的起始部分存放相应的控制信息（如大小，指向下一空闲分区的指针等）。</a:t>
            </a:r>
            <a:endParaRPr lang="zh-CN" altLang="en-US" sz="2800" b="1" dirty="0">
              <a:latin typeface="黑体" panose="02010609060101010101" pitchFamily="49" charset="-122"/>
              <a:ea typeface="黑体" panose="02010609060101010101" pitchFamily="49" charset="-122"/>
            </a:endParaRPr>
          </a:p>
          <a:p>
            <a:pPr marL="342900" indent="-342900">
              <a:lnSpc>
                <a:spcPct val="120000"/>
              </a:lnSpc>
              <a:buClr>
                <a:srgbClr val="FF0000"/>
              </a:buClr>
              <a:buSzPct val="115000"/>
              <a:buFont typeface="Wingdings" panose="05000000000000000000" pitchFamily="2" charset="2"/>
            </a:pPr>
            <a:endParaRPr lang="en-US" altLang="zh-CN" sz="2800" b="1" dirty="0">
              <a:latin typeface="黑体" panose="02010609060101010101" pitchFamily="49" charset="-122"/>
              <a:ea typeface="黑体" panose="02010609060101010101" pitchFamily="49" charset="-122"/>
            </a:endParaRPr>
          </a:p>
        </p:txBody>
      </p:sp>
      <p:grpSp>
        <p:nvGrpSpPr>
          <p:cNvPr id="2" name="Group 35"/>
          <p:cNvGrpSpPr/>
          <p:nvPr/>
        </p:nvGrpSpPr>
        <p:grpSpPr>
          <a:xfrm>
            <a:off x="455613" y="4365625"/>
            <a:ext cx="8220075" cy="1633538"/>
            <a:chOff x="480" y="3168"/>
            <a:chExt cx="3696" cy="734"/>
          </a:xfrm>
        </p:grpSpPr>
        <p:sp>
          <p:nvSpPr>
            <p:cNvPr id="57348" name="Rectangle 36"/>
            <p:cNvSpPr/>
            <p:nvPr/>
          </p:nvSpPr>
          <p:spPr>
            <a:xfrm>
              <a:off x="864" y="3312"/>
              <a:ext cx="672"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2000" b="1" dirty="0">
                  <a:latin typeface="Tahoma" panose="020B0604030504040204" pitchFamily="34" charset="0"/>
                  <a:ea typeface="宋体" panose="02010600030101010101" pitchFamily="2" charset="-122"/>
                </a:rPr>
                <a:t>352KB</a:t>
              </a:r>
              <a:endParaRPr lang="en-US" altLang="zh-CN" sz="2000" b="1" dirty="0">
                <a:latin typeface="Tahoma" panose="020B0604030504040204" pitchFamily="34" charset="0"/>
                <a:ea typeface="宋体" panose="02010600030101010101" pitchFamily="2" charset="-122"/>
              </a:endParaRPr>
            </a:p>
          </p:txBody>
        </p:sp>
        <p:sp>
          <p:nvSpPr>
            <p:cNvPr id="57349" name="Rectangle 37"/>
            <p:cNvSpPr/>
            <p:nvPr/>
          </p:nvSpPr>
          <p:spPr>
            <a:xfrm>
              <a:off x="2208" y="3550"/>
              <a:ext cx="576" cy="352"/>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en-US" altLang="zh-CN" sz="2000" b="1" dirty="0">
                <a:latin typeface="宋体" panose="02010600030101010101" pitchFamily="2" charset="-122"/>
                <a:ea typeface="宋体" panose="02010600030101010101" pitchFamily="2" charset="-122"/>
              </a:endParaRPr>
            </a:p>
            <a:p>
              <a:pPr algn="ctr">
                <a:spcBef>
                  <a:spcPct val="20000"/>
                </a:spcBef>
                <a:buClr>
                  <a:srgbClr val="FF00FF"/>
                </a:buClr>
                <a:buFont typeface="Wingdings" panose="05000000000000000000" pitchFamily="2" charset="2"/>
              </a:pPr>
              <a:endParaRPr lang="en-US" altLang="zh-CN" sz="2000" b="1" dirty="0">
                <a:latin typeface="宋体" panose="02010600030101010101" pitchFamily="2" charset="-122"/>
                <a:ea typeface="宋体" panose="02010600030101010101" pitchFamily="2" charset="-122"/>
              </a:endParaRPr>
            </a:p>
          </p:txBody>
        </p:sp>
        <p:sp>
          <p:nvSpPr>
            <p:cNvPr id="57350" name="Rectangle 38"/>
            <p:cNvSpPr/>
            <p:nvPr/>
          </p:nvSpPr>
          <p:spPr>
            <a:xfrm>
              <a:off x="2208" y="3359"/>
              <a:ext cx="576"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000" b="1" dirty="0">
                  <a:latin typeface="宋体" panose="02010600030101010101" pitchFamily="2" charset="-122"/>
                  <a:ea typeface="宋体" panose="02010600030101010101" pitchFamily="2" charset="-122"/>
                </a:rPr>
                <a:t>504KB</a:t>
              </a:r>
              <a:endParaRPr lang="en-US" altLang="zh-CN" sz="2000" b="1" dirty="0">
                <a:latin typeface="宋体" panose="02010600030101010101" pitchFamily="2" charset="-122"/>
                <a:ea typeface="宋体" panose="02010600030101010101" pitchFamily="2" charset="-122"/>
              </a:endParaRPr>
            </a:p>
          </p:txBody>
        </p:sp>
        <p:sp>
          <p:nvSpPr>
            <p:cNvPr id="57351" name="Rectangle 39"/>
            <p:cNvSpPr/>
            <p:nvPr/>
          </p:nvSpPr>
          <p:spPr>
            <a:xfrm>
              <a:off x="2208" y="3168"/>
              <a:ext cx="576"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000" b="1" dirty="0">
                  <a:latin typeface="宋体" panose="02010600030101010101" pitchFamily="2" charset="-122"/>
                  <a:ea typeface="宋体" panose="02010600030101010101" pitchFamily="2" charset="-122"/>
                </a:rPr>
                <a:t>32KB</a:t>
              </a:r>
              <a:endParaRPr lang="en-US" altLang="zh-CN" sz="2000" b="1" dirty="0">
                <a:latin typeface="宋体" panose="02010600030101010101" pitchFamily="2" charset="-122"/>
                <a:ea typeface="宋体" panose="02010600030101010101" pitchFamily="2" charset="-122"/>
              </a:endParaRPr>
            </a:p>
          </p:txBody>
        </p:sp>
        <p:sp>
          <p:nvSpPr>
            <p:cNvPr id="57352" name="Line 40"/>
            <p:cNvSpPr/>
            <p:nvPr/>
          </p:nvSpPr>
          <p:spPr>
            <a:xfrm>
              <a:off x="2208" y="3168"/>
              <a:ext cx="57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53" name="Line 41"/>
            <p:cNvSpPr/>
            <p:nvPr/>
          </p:nvSpPr>
          <p:spPr>
            <a:xfrm>
              <a:off x="2208" y="3359"/>
              <a:ext cx="57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54" name="Line 42"/>
            <p:cNvSpPr/>
            <p:nvPr/>
          </p:nvSpPr>
          <p:spPr>
            <a:xfrm>
              <a:off x="2208" y="3550"/>
              <a:ext cx="57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55" name="Line 43"/>
            <p:cNvSpPr/>
            <p:nvPr/>
          </p:nvSpPr>
          <p:spPr>
            <a:xfrm>
              <a:off x="2208" y="3902"/>
              <a:ext cx="57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56" name="Line 44"/>
            <p:cNvSpPr/>
            <p:nvPr/>
          </p:nvSpPr>
          <p:spPr>
            <a:xfrm>
              <a:off x="2208" y="3168"/>
              <a:ext cx="0" cy="73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57" name="Line 45"/>
            <p:cNvSpPr/>
            <p:nvPr/>
          </p:nvSpPr>
          <p:spPr>
            <a:xfrm>
              <a:off x="2784" y="3168"/>
              <a:ext cx="0" cy="73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58" name="Rectangle 46"/>
            <p:cNvSpPr/>
            <p:nvPr/>
          </p:nvSpPr>
          <p:spPr>
            <a:xfrm>
              <a:off x="3600" y="3550"/>
              <a:ext cx="576" cy="352"/>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en-US" altLang="zh-CN" sz="2000" b="1" dirty="0">
                <a:latin typeface="宋体" panose="02010600030101010101" pitchFamily="2" charset="-122"/>
                <a:ea typeface="宋体" panose="02010600030101010101" pitchFamily="2" charset="-122"/>
              </a:endParaRPr>
            </a:p>
            <a:p>
              <a:pPr algn="ctr">
                <a:spcBef>
                  <a:spcPct val="20000"/>
                </a:spcBef>
                <a:buClr>
                  <a:srgbClr val="FF00FF"/>
                </a:buClr>
                <a:buFont typeface="Wingdings" panose="05000000000000000000" pitchFamily="2" charset="2"/>
              </a:pPr>
              <a:endParaRPr lang="en-US" altLang="zh-CN" sz="2000" b="1" dirty="0">
                <a:latin typeface="宋体" panose="02010600030101010101" pitchFamily="2" charset="-122"/>
                <a:ea typeface="宋体" panose="02010600030101010101" pitchFamily="2" charset="-122"/>
              </a:endParaRPr>
            </a:p>
          </p:txBody>
        </p:sp>
        <p:sp>
          <p:nvSpPr>
            <p:cNvPr id="57359" name="Rectangle 47"/>
            <p:cNvSpPr/>
            <p:nvPr/>
          </p:nvSpPr>
          <p:spPr>
            <a:xfrm>
              <a:off x="3600" y="3359"/>
              <a:ext cx="576"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p:txBody>
        </p:sp>
        <p:sp>
          <p:nvSpPr>
            <p:cNvPr id="57360" name="Rectangle 48"/>
            <p:cNvSpPr/>
            <p:nvPr/>
          </p:nvSpPr>
          <p:spPr>
            <a:xfrm>
              <a:off x="3600" y="3168"/>
              <a:ext cx="576"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000" b="1" dirty="0">
                  <a:latin typeface="宋体" panose="02010600030101010101" pitchFamily="2" charset="-122"/>
                  <a:ea typeface="宋体" panose="02010600030101010101" pitchFamily="2" charset="-122"/>
                </a:rPr>
                <a:t>520KB</a:t>
              </a:r>
              <a:endParaRPr lang="en-US" altLang="zh-CN" sz="2000" b="1" dirty="0">
                <a:latin typeface="宋体" panose="02010600030101010101" pitchFamily="2" charset="-122"/>
                <a:ea typeface="宋体" panose="02010600030101010101" pitchFamily="2" charset="-122"/>
              </a:endParaRPr>
            </a:p>
          </p:txBody>
        </p:sp>
        <p:sp>
          <p:nvSpPr>
            <p:cNvPr id="57361" name="Line 49"/>
            <p:cNvSpPr/>
            <p:nvPr/>
          </p:nvSpPr>
          <p:spPr>
            <a:xfrm>
              <a:off x="3600" y="3168"/>
              <a:ext cx="57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2" name="Line 50"/>
            <p:cNvSpPr/>
            <p:nvPr/>
          </p:nvSpPr>
          <p:spPr>
            <a:xfrm>
              <a:off x="3600" y="3359"/>
              <a:ext cx="57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3" name="Line 51"/>
            <p:cNvSpPr/>
            <p:nvPr/>
          </p:nvSpPr>
          <p:spPr>
            <a:xfrm>
              <a:off x="3600" y="3550"/>
              <a:ext cx="576"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4" name="Line 52"/>
            <p:cNvSpPr/>
            <p:nvPr/>
          </p:nvSpPr>
          <p:spPr>
            <a:xfrm>
              <a:off x="3600" y="3902"/>
              <a:ext cx="576"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5" name="Line 53"/>
            <p:cNvSpPr/>
            <p:nvPr/>
          </p:nvSpPr>
          <p:spPr>
            <a:xfrm>
              <a:off x="3600" y="3168"/>
              <a:ext cx="0" cy="73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6" name="Line 54"/>
            <p:cNvSpPr/>
            <p:nvPr/>
          </p:nvSpPr>
          <p:spPr>
            <a:xfrm>
              <a:off x="4176" y="3168"/>
              <a:ext cx="0" cy="73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7" name="Line 55"/>
            <p:cNvSpPr/>
            <p:nvPr/>
          </p:nvSpPr>
          <p:spPr>
            <a:xfrm flipV="1">
              <a:off x="1536" y="3168"/>
              <a:ext cx="720" cy="28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8" name="Line 56"/>
            <p:cNvSpPr/>
            <p:nvPr/>
          </p:nvSpPr>
          <p:spPr>
            <a:xfrm flipV="1">
              <a:off x="2736" y="3168"/>
              <a:ext cx="864" cy="28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57369" name="Text Box 57"/>
            <p:cNvSpPr txBox="1"/>
            <p:nvPr/>
          </p:nvSpPr>
          <p:spPr>
            <a:xfrm>
              <a:off x="480" y="3648"/>
              <a:ext cx="1152" cy="178"/>
            </a:xfrm>
            <a:prstGeom prst="rect">
              <a:avLst/>
            </a:prstGeom>
            <a:noFill/>
            <a:ln w="9525">
              <a:noFill/>
            </a:ln>
          </p:spPr>
          <p:txBody>
            <a:bodyPr anchor="t" anchorCtr="0">
              <a:spAutoFit/>
            </a:bodyPr>
            <a:p>
              <a:pPr>
                <a:spcBef>
                  <a:spcPct val="50000"/>
                </a:spcBef>
              </a:pPr>
              <a:r>
                <a:rPr lang="zh-CN" altLang="en-US" sz="2000" b="1" dirty="0">
                  <a:latin typeface="Tahoma" panose="020B0604030504040204" pitchFamily="34" charset="0"/>
                  <a:ea typeface="宋体" panose="02010600030101010101" pitchFamily="2" charset="-122"/>
                </a:rPr>
                <a:t>空闲分区链头指针</a:t>
              </a:r>
              <a:endParaRPr lang="zh-CN" altLang="en-US" sz="20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8050"/>
                                        </p:tgtEl>
                                        <p:attrNameLst>
                                          <p:attrName>style.visibility</p:attrName>
                                        </p:attrNameLst>
                                      </p:cBhvr>
                                      <p:to>
                                        <p:strVal val="visible"/>
                                      </p:to>
                                    </p:set>
                                    <p:animEffect transition="in" filter="blinds(horizontal)">
                                      <p:cBhvr>
                                        <p:cTn id="7" dur="500"/>
                                        <p:tgtEl>
                                          <p:spTgt spid="598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5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524000" y="260350"/>
            <a:ext cx="5402263" cy="769938"/>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、分区分配算法</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150531" name="Rectangle 3"/>
          <p:cNvSpPr>
            <a:spLocks noGrp="1"/>
          </p:cNvSpPr>
          <p:nvPr>
            <p:ph idx="1"/>
          </p:nvPr>
        </p:nvSpPr>
        <p:spPr>
          <a:xfrm>
            <a:off x="323850" y="1125538"/>
            <a:ext cx="8569325" cy="5543550"/>
          </a:xfrm>
          <a:ln/>
        </p:spPr>
        <p:txBody>
          <a:bodyPr wrap="square" lIns="91440" tIns="45720" rIns="91440" bIns="45720" anchor="t" anchorCtr="0"/>
          <a:p>
            <a:pPr eaLnBrk="1" hangingPunct="1">
              <a:lnSpc>
                <a:spcPct val="110000"/>
              </a:lnSpc>
              <a:spcBef>
                <a:spcPct val="10000"/>
              </a:spcBef>
              <a:buClr>
                <a:srgbClr val="0000FF"/>
              </a:buClr>
              <a:buSzPct val="110000"/>
              <a:buNone/>
            </a:pPr>
            <a:r>
              <a:rPr lang="en-US" altLang="zh-CN" sz="2600" dirty="0">
                <a:solidFill>
                  <a:schemeClr val="tx1"/>
                </a:solidFill>
                <a:latin typeface="黑体" panose="02010609060101010101" pitchFamily="49" charset="-122"/>
                <a:ea typeface="黑体" panose="02010609060101010101" pitchFamily="49" charset="-122"/>
              </a:rPr>
              <a:t>      </a:t>
            </a:r>
            <a:r>
              <a:rPr lang="zh-CN" altLang="en-US" sz="2600" dirty="0">
                <a:solidFill>
                  <a:schemeClr val="tx1"/>
                </a:solidFill>
                <a:latin typeface="黑体" panose="02010609060101010101" pitchFamily="49" charset="-122"/>
                <a:ea typeface="黑体" panose="02010609060101010101" pitchFamily="49" charset="-122"/>
              </a:rPr>
              <a:t>为了将一个作业装入内存，应按照一定的分配算法从空闲分区表（链）中选出一个满足作业需求的分区分配给作业，如果这个空闲分区的容量比作业申请的空间要大，则将该分区一分为二，一部分分配给作业，剩下的部分仍然留在空闲分区表（链）中，同时修改空闲分区表（链）中相应的信息。目前常用分配算法有：</a:t>
            </a:r>
            <a:endParaRPr lang="zh-CN" altLang="en-US" sz="2600" dirty="0">
              <a:solidFill>
                <a:schemeClr val="tx1"/>
              </a:solidFill>
              <a:latin typeface="黑体" panose="02010609060101010101" pitchFamily="49" charset="-122"/>
              <a:ea typeface="黑体" panose="02010609060101010101" pitchFamily="49" charset="-122"/>
            </a:endParaRPr>
          </a:p>
          <a:p>
            <a:pPr lvl="3" eaLnBrk="1" hangingPunct="1">
              <a:lnSpc>
                <a:spcPct val="120000"/>
              </a:lnSpc>
              <a:buClr>
                <a:srgbClr val="0000FF"/>
              </a:buClr>
              <a:buSzPct val="110000"/>
              <a:buChar char="q"/>
            </a:pPr>
            <a:r>
              <a:rPr lang="zh-CN" altLang="en-US" sz="2600" dirty="0">
                <a:solidFill>
                  <a:schemeClr val="folHlink"/>
                </a:solidFill>
                <a:latin typeface="黑体" panose="02010609060101010101" pitchFamily="49" charset="-122"/>
                <a:ea typeface="黑体" panose="02010609060101010101" pitchFamily="49" charset="-122"/>
                <a:hlinkClick r:id="rId1" action="ppaction://hlinksldjump"/>
              </a:rPr>
              <a:t>首次适应算法</a:t>
            </a:r>
            <a:r>
              <a:rPr lang="zh-CN" altLang="en-US" sz="2600" dirty="0">
                <a:solidFill>
                  <a:schemeClr val="folHlink"/>
                </a:solidFill>
                <a:latin typeface="黑体" panose="02010609060101010101" pitchFamily="49" charset="-122"/>
                <a:ea typeface="黑体" panose="02010609060101010101" pitchFamily="49" charset="-122"/>
              </a:rPr>
              <a:t>（</a:t>
            </a:r>
            <a:r>
              <a:rPr lang="en-US" altLang="zh-CN" sz="2600" dirty="0">
                <a:solidFill>
                  <a:schemeClr val="folHlink"/>
                </a:solidFill>
                <a:latin typeface="黑体" panose="02010609060101010101" pitchFamily="49" charset="-122"/>
                <a:ea typeface="黑体" panose="02010609060101010101" pitchFamily="49" charset="-122"/>
              </a:rPr>
              <a:t>First Fit</a:t>
            </a:r>
            <a:r>
              <a:rPr lang="zh-CN" altLang="en-US" sz="2600" dirty="0">
                <a:solidFill>
                  <a:schemeClr val="folHlink"/>
                </a:solidFill>
                <a:latin typeface="黑体" panose="02010609060101010101" pitchFamily="49" charset="-122"/>
                <a:ea typeface="黑体" panose="02010609060101010101" pitchFamily="49" charset="-122"/>
              </a:rPr>
              <a:t>）</a:t>
            </a:r>
            <a:endParaRPr lang="zh-CN" altLang="en-US" sz="2600" dirty="0">
              <a:solidFill>
                <a:schemeClr val="folHlink"/>
              </a:solidFill>
              <a:latin typeface="黑体" panose="02010609060101010101" pitchFamily="49" charset="-122"/>
              <a:ea typeface="黑体" panose="02010609060101010101" pitchFamily="49" charset="-122"/>
            </a:endParaRPr>
          </a:p>
          <a:p>
            <a:pPr lvl="3" eaLnBrk="1" hangingPunct="1">
              <a:lnSpc>
                <a:spcPct val="120000"/>
              </a:lnSpc>
              <a:buClr>
                <a:srgbClr val="0000FF"/>
              </a:buClr>
              <a:buSzPct val="110000"/>
              <a:buChar char="q"/>
            </a:pPr>
            <a:r>
              <a:rPr lang="zh-CN" altLang="en-US" sz="2600" dirty="0">
                <a:solidFill>
                  <a:schemeClr val="folHlink"/>
                </a:solidFill>
                <a:latin typeface="黑体" panose="02010609060101010101" pitchFamily="49" charset="-122"/>
                <a:ea typeface="黑体" panose="02010609060101010101" pitchFamily="49" charset="-122"/>
                <a:hlinkClick r:id="rId2" action="ppaction://hlinksldjump"/>
              </a:rPr>
              <a:t>循环首次适应算法</a:t>
            </a:r>
            <a:r>
              <a:rPr lang="zh-CN" altLang="en-US" sz="2600" dirty="0">
                <a:solidFill>
                  <a:schemeClr val="folHlink"/>
                </a:solidFill>
                <a:latin typeface="黑体" panose="02010609060101010101" pitchFamily="49" charset="-122"/>
                <a:ea typeface="黑体" panose="02010609060101010101" pitchFamily="49" charset="-122"/>
              </a:rPr>
              <a:t>（</a:t>
            </a:r>
            <a:r>
              <a:rPr lang="en-US" altLang="zh-CN" sz="2600" dirty="0">
                <a:solidFill>
                  <a:schemeClr val="folHlink"/>
                </a:solidFill>
                <a:latin typeface="黑体" panose="02010609060101010101" pitchFamily="49" charset="-122"/>
                <a:ea typeface="黑体" panose="02010609060101010101" pitchFamily="49" charset="-122"/>
              </a:rPr>
              <a:t>Next Fit</a:t>
            </a:r>
            <a:r>
              <a:rPr lang="zh-CN" altLang="en-US" sz="2600" dirty="0">
                <a:solidFill>
                  <a:schemeClr val="folHlink"/>
                </a:solidFill>
                <a:latin typeface="黑体" panose="02010609060101010101" pitchFamily="49" charset="-122"/>
                <a:ea typeface="黑体" panose="02010609060101010101" pitchFamily="49" charset="-122"/>
              </a:rPr>
              <a:t>）</a:t>
            </a:r>
            <a:endParaRPr lang="zh-CN" altLang="en-US" sz="2600" dirty="0">
              <a:solidFill>
                <a:schemeClr val="folHlink"/>
              </a:solidFill>
              <a:latin typeface="黑体" panose="02010609060101010101" pitchFamily="49" charset="-122"/>
              <a:ea typeface="黑体" panose="02010609060101010101" pitchFamily="49" charset="-122"/>
            </a:endParaRPr>
          </a:p>
          <a:p>
            <a:pPr lvl="3" eaLnBrk="1" hangingPunct="1">
              <a:lnSpc>
                <a:spcPct val="120000"/>
              </a:lnSpc>
              <a:buClr>
                <a:srgbClr val="0000FF"/>
              </a:buClr>
              <a:buSzPct val="110000"/>
              <a:buChar char="q"/>
            </a:pPr>
            <a:r>
              <a:rPr lang="zh-CN" altLang="en-US" sz="2600" dirty="0">
                <a:solidFill>
                  <a:schemeClr val="folHlink"/>
                </a:solidFill>
                <a:latin typeface="黑体" panose="02010609060101010101" pitchFamily="49" charset="-122"/>
                <a:ea typeface="黑体" panose="02010609060101010101" pitchFamily="49" charset="-122"/>
                <a:hlinkClick r:id="rId3" action="ppaction://hlinksldjump"/>
              </a:rPr>
              <a:t>最佳适应算法</a:t>
            </a:r>
            <a:r>
              <a:rPr lang="zh-CN" altLang="en-US" sz="2600" dirty="0">
                <a:solidFill>
                  <a:schemeClr val="folHlink"/>
                </a:solidFill>
                <a:latin typeface="黑体" panose="02010609060101010101" pitchFamily="49" charset="-122"/>
                <a:ea typeface="黑体" panose="02010609060101010101" pitchFamily="49" charset="-122"/>
              </a:rPr>
              <a:t>（</a:t>
            </a:r>
            <a:r>
              <a:rPr lang="en-US" altLang="zh-CN" sz="2600" dirty="0">
                <a:solidFill>
                  <a:schemeClr val="folHlink"/>
                </a:solidFill>
                <a:latin typeface="黑体" panose="02010609060101010101" pitchFamily="49" charset="-122"/>
                <a:ea typeface="黑体" panose="02010609060101010101" pitchFamily="49" charset="-122"/>
              </a:rPr>
              <a:t>Best Fit</a:t>
            </a:r>
            <a:r>
              <a:rPr lang="zh-CN" altLang="en-US" sz="2600" dirty="0">
                <a:solidFill>
                  <a:schemeClr val="folHlink"/>
                </a:solidFill>
                <a:latin typeface="黑体" panose="02010609060101010101" pitchFamily="49" charset="-122"/>
                <a:ea typeface="黑体" panose="02010609060101010101" pitchFamily="49" charset="-122"/>
              </a:rPr>
              <a:t>）</a:t>
            </a:r>
            <a:endParaRPr lang="zh-CN" altLang="en-US" sz="2600" dirty="0">
              <a:solidFill>
                <a:schemeClr val="folHlink"/>
              </a:solidFill>
              <a:latin typeface="黑体" panose="02010609060101010101" pitchFamily="49" charset="-122"/>
              <a:ea typeface="黑体" panose="02010609060101010101" pitchFamily="49" charset="-122"/>
            </a:endParaRPr>
          </a:p>
          <a:p>
            <a:pPr lvl="3" eaLnBrk="1" hangingPunct="1">
              <a:lnSpc>
                <a:spcPct val="120000"/>
              </a:lnSpc>
              <a:buClr>
                <a:srgbClr val="0000FF"/>
              </a:buClr>
              <a:buSzPct val="110000"/>
              <a:buChar char="q"/>
            </a:pPr>
            <a:r>
              <a:rPr lang="zh-CN" altLang="en-US" sz="2600" dirty="0">
                <a:solidFill>
                  <a:schemeClr val="folHlink"/>
                </a:solidFill>
                <a:latin typeface="黑体" panose="02010609060101010101" pitchFamily="49" charset="-122"/>
                <a:ea typeface="黑体" panose="02010609060101010101" pitchFamily="49" charset="-122"/>
                <a:hlinkClick r:id="rId4" action="ppaction://hlinksldjump"/>
              </a:rPr>
              <a:t>最坏适应算法</a:t>
            </a:r>
            <a:r>
              <a:rPr lang="zh-CN" altLang="en-US" sz="2600" dirty="0">
                <a:solidFill>
                  <a:schemeClr val="folHlink"/>
                </a:solidFill>
                <a:latin typeface="黑体" panose="02010609060101010101" pitchFamily="49" charset="-122"/>
                <a:ea typeface="黑体" panose="02010609060101010101" pitchFamily="49" charset="-122"/>
              </a:rPr>
              <a:t>（</a:t>
            </a:r>
            <a:r>
              <a:rPr lang="en-US" altLang="zh-CN" sz="2600" dirty="0">
                <a:solidFill>
                  <a:schemeClr val="folHlink"/>
                </a:solidFill>
                <a:latin typeface="黑体" panose="02010609060101010101" pitchFamily="49" charset="-122"/>
                <a:ea typeface="黑体" panose="02010609060101010101" pitchFamily="49" charset="-122"/>
              </a:rPr>
              <a:t>Worst Fit</a:t>
            </a:r>
            <a:r>
              <a:rPr lang="zh-CN" altLang="en-US" sz="2600" dirty="0">
                <a:solidFill>
                  <a:schemeClr val="folHlink"/>
                </a:solidFill>
                <a:latin typeface="黑体" panose="02010609060101010101" pitchFamily="49" charset="-122"/>
                <a:ea typeface="黑体" panose="02010609060101010101" pitchFamily="49" charset="-122"/>
              </a:rPr>
              <a:t>）</a:t>
            </a:r>
            <a:endParaRPr lang="zh-CN" altLang="en-US" sz="2600" dirty="0">
              <a:solidFill>
                <a:schemeClr val="folHlink"/>
              </a:solidFill>
              <a:latin typeface="黑体" panose="02010609060101010101" pitchFamily="49" charset="-122"/>
              <a:ea typeface="黑体" panose="02010609060101010101" pitchFamily="49" charset="-122"/>
            </a:endParaRPr>
          </a:p>
          <a:p>
            <a:pPr lvl="3" eaLnBrk="1" hangingPunct="1">
              <a:lnSpc>
                <a:spcPct val="120000"/>
              </a:lnSpc>
              <a:buClr>
                <a:srgbClr val="0000FF"/>
              </a:buClr>
              <a:buSzPct val="110000"/>
              <a:buChar char="q"/>
            </a:pPr>
            <a:r>
              <a:rPr lang="zh-CN" altLang="en-US" sz="2600" dirty="0">
                <a:solidFill>
                  <a:schemeClr val="folHlink"/>
                </a:solidFill>
                <a:latin typeface="黑体" panose="02010609060101010101" pitchFamily="49" charset="-122"/>
                <a:ea typeface="黑体" panose="02010609060101010101" pitchFamily="49" charset="-122"/>
                <a:hlinkClick r:id="rId5" action="ppaction://hlinksldjump"/>
              </a:rPr>
              <a:t>快速适应算法</a:t>
            </a:r>
            <a:r>
              <a:rPr lang="zh-CN" altLang="en-US" sz="2600" dirty="0">
                <a:solidFill>
                  <a:schemeClr val="folHlink"/>
                </a:solidFill>
                <a:latin typeface="黑体" panose="02010609060101010101" pitchFamily="49" charset="-122"/>
                <a:ea typeface="黑体" panose="02010609060101010101" pitchFamily="49" charset="-122"/>
              </a:rPr>
              <a:t>（</a:t>
            </a:r>
            <a:r>
              <a:rPr lang="en-US" altLang="zh-CN" sz="2600" dirty="0">
                <a:solidFill>
                  <a:schemeClr val="folHlink"/>
                </a:solidFill>
                <a:latin typeface="黑体" panose="02010609060101010101" pitchFamily="49" charset="-122"/>
                <a:ea typeface="黑体" panose="02010609060101010101" pitchFamily="49" charset="-122"/>
              </a:rPr>
              <a:t>Quick Fit</a:t>
            </a:r>
            <a:r>
              <a:rPr lang="zh-CN" altLang="en-US" sz="2600" dirty="0">
                <a:solidFill>
                  <a:schemeClr val="folHlink"/>
                </a:solidFill>
                <a:latin typeface="黑体" panose="02010609060101010101" pitchFamily="49" charset="-122"/>
                <a:ea typeface="黑体" panose="02010609060101010101" pitchFamily="49" charset="-122"/>
              </a:rPr>
              <a:t>）</a:t>
            </a:r>
            <a:endParaRPr lang="zh-CN" altLang="en-US" sz="2600"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charRg st="0" end="147"/>
                                            </p:txEl>
                                          </p:spTgt>
                                        </p:tgtEl>
                                        <p:attrNameLst>
                                          <p:attrName>style.visibility</p:attrName>
                                        </p:attrNameLst>
                                      </p:cBhvr>
                                      <p:to>
                                        <p:strVal val="visible"/>
                                      </p:to>
                                    </p:set>
                                    <p:animEffect transition="in" filter="blinds(horizontal)">
                                      <p:cBhvr>
                                        <p:cTn id="7" dur="500"/>
                                        <p:tgtEl>
                                          <p:spTgt spid="150531">
                                            <p:txEl>
                                              <p:charRg st="0" end="1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charRg st="147" end="165"/>
                                            </p:txEl>
                                          </p:spTgt>
                                        </p:tgtEl>
                                        <p:attrNameLst>
                                          <p:attrName>style.visibility</p:attrName>
                                        </p:attrNameLst>
                                      </p:cBhvr>
                                      <p:to>
                                        <p:strVal val="visible"/>
                                      </p:to>
                                    </p:set>
                                    <p:animEffect transition="in" filter="blinds(horizontal)">
                                      <p:cBhvr>
                                        <p:cTn id="12" dur="500"/>
                                        <p:tgtEl>
                                          <p:spTgt spid="150531">
                                            <p:txEl>
                                              <p:charRg st="147" end="1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0531">
                                            <p:txEl>
                                              <p:charRg st="165" end="184"/>
                                            </p:txEl>
                                          </p:spTgt>
                                        </p:tgtEl>
                                        <p:attrNameLst>
                                          <p:attrName>style.visibility</p:attrName>
                                        </p:attrNameLst>
                                      </p:cBhvr>
                                      <p:to>
                                        <p:strVal val="visible"/>
                                      </p:to>
                                    </p:set>
                                    <p:animEffect transition="in" filter="blinds(horizontal)">
                                      <p:cBhvr>
                                        <p:cTn id="17" dur="500"/>
                                        <p:tgtEl>
                                          <p:spTgt spid="150531">
                                            <p:txEl>
                                              <p:charRg st="165" end="1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0531">
                                            <p:txEl>
                                              <p:charRg st="184" end="201"/>
                                            </p:txEl>
                                          </p:spTgt>
                                        </p:tgtEl>
                                        <p:attrNameLst>
                                          <p:attrName>style.visibility</p:attrName>
                                        </p:attrNameLst>
                                      </p:cBhvr>
                                      <p:to>
                                        <p:strVal val="visible"/>
                                      </p:to>
                                    </p:set>
                                    <p:animEffect transition="in" filter="blinds(horizontal)">
                                      <p:cBhvr>
                                        <p:cTn id="22" dur="500"/>
                                        <p:tgtEl>
                                          <p:spTgt spid="150531">
                                            <p:txEl>
                                              <p:charRg st="184"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0531">
                                            <p:txEl>
                                              <p:charRg st="201" end="219"/>
                                            </p:txEl>
                                          </p:spTgt>
                                        </p:tgtEl>
                                        <p:attrNameLst>
                                          <p:attrName>style.visibility</p:attrName>
                                        </p:attrNameLst>
                                      </p:cBhvr>
                                      <p:to>
                                        <p:strVal val="visible"/>
                                      </p:to>
                                    </p:set>
                                    <p:animEffect transition="in" filter="blinds(horizontal)">
                                      <p:cBhvr>
                                        <p:cTn id="27" dur="500"/>
                                        <p:tgtEl>
                                          <p:spTgt spid="150531">
                                            <p:txEl>
                                              <p:charRg st="201" end="219"/>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0531">
                                            <p:txEl>
                                              <p:charRg st="219" end="237"/>
                                            </p:txEl>
                                          </p:spTgt>
                                        </p:tgtEl>
                                        <p:attrNameLst>
                                          <p:attrName>style.visibility</p:attrName>
                                        </p:attrNameLst>
                                      </p:cBhvr>
                                      <p:to>
                                        <p:strVal val="visible"/>
                                      </p:to>
                                    </p:set>
                                    <p:animEffect transition="in" filter="blinds(horizontal)">
                                      <p:cBhvr>
                                        <p:cTn id="30" dur="500"/>
                                        <p:tgtEl>
                                          <p:spTgt spid="150531">
                                            <p:txEl>
                                              <p:charRg st="219"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71868" y="-27622"/>
            <a:ext cx="7793037" cy="1143000"/>
          </a:xfrm>
        </p:spPr>
        <p:txBody>
          <a:bodyPr/>
          <a:p>
            <a:pPr algn="ctr"/>
            <a:r>
              <a:rPr lang="zh-CN" altLang="en-US" b="1"/>
              <a:t>内存管理</a:t>
            </a:r>
            <a:endParaRPr lang="zh-CN" altLang="en-US" b="1"/>
          </a:p>
        </p:txBody>
      </p:sp>
      <p:sp>
        <p:nvSpPr>
          <p:cNvPr id="3" name="内容占位符 2"/>
          <p:cNvSpPr>
            <a:spLocks noGrp="1"/>
          </p:cNvSpPr>
          <p:nvPr>
            <p:ph idx="1"/>
          </p:nvPr>
        </p:nvSpPr>
        <p:spPr>
          <a:xfrm>
            <a:off x="929005" y="1484630"/>
            <a:ext cx="8103235" cy="4114800"/>
          </a:xfrm>
        </p:spPr>
        <p:txBody>
          <a:bodyPr/>
          <a:p>
            <a:pPr eaLnBrk="1" latinLnBrk="0" hangingPunct="1">
              <a:lnSpc>
                <a:spcPct val="150000"/>
              </a:lnSpc>
              <a:spcBef>
                <a:spcPts val="0"/>
              </a:spcBef>
            </a:pPr>
            <a:r>
              <a:rPr lang="en-US" altLang="zh-CN">
                <a:solidFill>
                  <a:schemeClr val="tx1"/>
                </a:solidFill>
              </a:rPr>
              <a:t>1. </a:t>
            </a:r>
            <a:r>
              <a:rPr lang="zh-CN" altLang="en-US">
                <a:solidFill>
                  <a:schemeClr val="tx1"/>
                </a:solidFill>
              </a:rPr>
              <a:t>内存是什么样的？</a:t>
            </a:r>
            <a:endParaRPr lang="zh-CN" altLang="en-US">
              <a:solidFill>
                <a:schemeClr val="tx1"/>
              </a:solidFill>
            </a:endParaRPr>
          </a:p>
          <a:p>
            <a:pPr eaLnBrk="1" latinLnBrk="0" hangingPunct="1">
              <a:lnSpc>
                <a:spcPct val="150000"/>
              </a:lnSpc>
              <a:spcBef>
                <a:spcPts val="0"/>
              </a:spcBef>
            </a:pPr>
            <a:r>
              <a:rPr lang="en-US" altLang="zh-CN">
                <a:solidFill>
                  <a:schemeClr val="tx1"/>
                </a:solidFill>
              </a:rPr>
              <a:t>2. </a:t>
            </a:r>
            <a:r>
              <a:rPr lang="zh-CN" altLang="en-US">
                <a:solidFill>
                  <a:schemeClr val="tx1"/>
                </a:solidFill>
              </a:rPr>
              <a:t>程序怎么装入内存的？</a:t>
            </a:r>
            <a:r>
              <a:rPr lang="en-US" altLang="zh-CN">
                <a:solidFill>
                  <a:schemeClr val="tx1"/>
                </a:solidFill>
              </a:rPr>
              <a:t>(</a:t>
            </a:r>
            <a:r>
              <a:rPr lang="zh-CN" altLang="en-US">
                <a:solidFill>
                  <a:schemeClr val="tx1"/>
                </a:solidFill>
              </a:rPr>
              <a:t>即源程序怎么变为内存中的可执行程序的？</a:t>
            </a:r>
            <a:r>
              <a:rPr lang="en-US" altLang="zh-CN">
                <a:solidFill>
                  <a:schemeClr val="tx1"/>
                </a:solidFill>
              </a:rPr>
              <a:t>)</a:t>
            </a:r>
            <a:endParaRPr lang="en-US" altLang="zh-CN">
              <a:solidFill>
                <a:schemeClr val="tx1"/>
              </a:solidFill>
            </a:endParaRPr>
          </a:p>
          <a:p>
            <a:pPr eaLnBrk="1" latinLnBrk="0" hangingPunct="1">
              <a:lnSpc>
                <a:spcPct val="150000"/>
              </a:lnSpc>
              <a:spcBef>
                <a:spcPts val="0"/>
              </a:spcBef>
            </a:pPr>
            <a:r>
              <a:rPr lang="en-US" altLang="zh-CN">
                <a:solidFill>
                  <a:schemeClr val="tx1"/>
                </a:solidFill>
              </a:rPr>
              <a:t>3. </a:t>
            </a:r>
            <a:r>
              <a:rPr lang="zh-CN" altLang="en-US">
                <a:solidFill>
                  <a:schemeClr val="tx1"/>
                </a:solidFill>
              </a:rPr>
              <a:t>过去内存怎么管理？</a:t>
            </a:r>
            <a:r>
              <a:rPr lang="en-US" altLang="zh-CN">
                <a:solidFill>
                  <a:schemeClr val="tx1"/>
                </a:solidFill>
              </a:rPr>
              <a:t>(</a:t>
            </a:r>
            <a:r>
              <a:rPr lang="zh-CN" altLang="en-US">
                <a:solidFill>
                  <a:schemeClr val="tx1"/>
                </a:solidFill>
              </a:rPr>
              <a:t>连续分配方式</a:t>
            </a:r>
            <a:r>
              <a:rPr lang="en-US" altLang="zh-CN">
                <a:solidFill>
                  <a:schemeClr val="tx1"/>
                </a:solidFill>
              </a:rPr>
              <a:t>)</a:t>
            </a:r>
            <a:endParaRPr lang="en-US" altLang="zh-CN">
              <a:solidFill>
                <a:schemeClr val="tx1"/>
              </a:solidFill>
            </a:endParaRPr>
          </a:p>
          <a:p>
            <a:pPr eaLnBrk="1" latinLnBrk="0" hangingPunct="1">
              <a:lnSpc>
                <a:spcPct val="150000"/>
              </a:lnSpc>
              <a:spcBef>
                <a:spcPts val="0"/>
              </a:spcBef>
            </a:pPr>
            <a:r>
              <a:rPr lang="en-US" altLang="zh-CN">
                <a:solidFill>
                  <a:schemeClr val="tx1"/>
                </a:solidFill>
              </a:rPr>
              <a:t>4. </a:t>
            </a:r>
            <a:r>
              <a:rPr lang="zh-CN" altLang="en-US">
                <a:solidFill>
                  <a:schemeClr val="tx1"/>
                </a:solidFill>
              </a:rPr>
              <a:t>现在内存怎么管理？</a:t>
            </a:r>
            <a:r>
              <a:rPr lang="en-US" altLang="zh-CN">
                <a:solidFill>
                  <a:schemeClr val="tx1"/>
                </a:solidFill>
              </a:rPr>
              <a:t>(</a:t>
            </a:r>
            <a:r>
              <a:rPr lang="zh-CN" altLang="en-US">
                <a:solidFill>
                  <a:schemeClr val="tx1"/>
                </a:solidFill>
              </a:rPr>
              <a:t>分页、分段方式；虚拟存储器</a:t>
            </a:r>
            <a:r>
              <a:rPr lang="en-US" altLang="zh-CN">
                <a:solidFill>
                  <a:schemeClr val="tx1"/>
                </a:solidFill>
              </a:rPr>
              <a:t>)</a:t>
            </a:r>
            <a:endParaRPr lang="en-US" altLang="zh-CN">
              <a:solidFill>
                <a:schemeClr val="tx1"/>
              </a:solidFill>
            </a:endParaRPr>
          </a:p>
          <a:p>
            <a:pPr marL="0" indent="0">
              <a:buNone/>
            </a:pPr>
            <a:endParaRPr lang="en-US" altLang="zh-CN">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1752600" y="549275"/>
            <a:ext cx="7140575" cy="5334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首次适应算法（最先适应算法</a:t>
            </a:r>
            <a:r>
              <a:rPr lang="en-US" altLang="zh-CN" sz="3600" b="1" dirty="0">
                <a:latin typeface="黑体" panose="02010609060101010101" pitchFamily="49" charset="-122"/>
                <a:ea typeface="黑体" panose="02010609060101010101" pitchFamily="49" charset="-122"/>
              </a:rPr>
              <a:t>FF</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149507" name="Rectangle 3"/>
          <p:cNvSpPr>
            <a:spLocks noGrp="1"/>
          </p:cNvSpPr>
          <p:nvPr>
            <p:ph idx="1"/>
          </p:nvPr>
        </p:nvSpPr>
        <p:spPr>
          <a:xfrm>
            <a:off x="539750" y="1341438"/>
            <a:ext cx="8208963" cy="5183187"/>
          </a:xfrm>
          <a:ln/>
        </p:spPr>
        <p:txBody>
          <a:bodyPr wrap="square" lIns="91440" tIns="45720" rIns="91440" bIns="45720" anchor="t" anchorCtr="0"/>
          <a:p>
            <a:pPr eaLnBrk="1" hangingPunct="1">
              <a:lnSpc>
                <a:spcPct val="130000"/>
              </a:lnSpc>
              <a:buClr>
                <a:srgbClr val="FF0066"/>
              </a:buClr>
              <a:buSzPct val="105000"/>
            </a:pPr>
            <a:r>
              <a:rPr lang="zh-CN" altLang="en-US" dirty="0">
                <a:latin typeface="黑体" panose="02010609060101010101" pitchFamily="49" charset="-122"/>
                <a:ea typeface="黑体" panose="02010609060101010101" pitchFamily="49" charset="-122"/>
              </a:rPr>
              <a:t>算法</a:t>
            </a:r>
            <a:endParaRPr lang="zh-CN" altLang="en-US" dirty="0">
              <a:solidFill>
                <a:schemeClr val="tx1"/>
              </a:solidFill>
              <a:latin typeface="黑体" panose="02010609060101010101" pitchFamily="49" charset="-122"/>
              <a:ea typeface="黑体" panose="02010609060101010101" pitchFamily="49" charset="-122"/>
            </a:endParaRPr>
          </a:p>
          <a:p>
            <a:pPr lvl="1" eaLnBrk="1" hangingPunct="1">
              <a:lnSpc>
                <a:spcPct val="130000"/>
              </a:lnSpc>
              <a:buClr>
                <a:srgbClr val="FF0066"/>
              </a:buClr>
              <a:buSzPct val="105000"/>
            </a:pPr>
            <a:r>
              <a:rPr lang="zh-CN" altLang="en-US" sz="2800" dirty="0">
                <a:solidFill>
                  <a:srgbClr val="FF33CC"/>
                </a:solidFill>
                <a:latin typeface="黑体" panose="02010609060101010101" pitchFamily="49" charset="-122"/>
                <a:ea typeface="黑体" panose="02010609060101010101" pitchFamily="49" charset="-122"/>
              </a:rPr>
              <a:t>空分区（链）按</a:t>
            </a:r>
            <a:r>
              <a:rPr lang="zh-CN" altLang="en-US" sz="2800" dirty="0">
                <a:solidFill>
                  <a:schemeClr val="folHlink"/>
                </a:solidFill>
                <a:latin typeface="黑体" panose="02010609060101010101" pitchFamily="49" charset="-122"/>
                <a:ea typeface="黑体" panose="02010609060101010101" pitchFamily="49" charset="-122"/>
              </a:rPr>
              <a:t>地址递增</a:t>
            </a:r>
            <a:r>
              <a:rPr lang="zh-CN" altLang="en-US" sz="2800" dirty="0">
                <a:latin typeface="黑体" panose="02010609060101010101" pitchFamily="49" charset="-122"/>
                <a:ea typeface="黑体" panose="02010609060101010101" pitchFamily="49" charset="-122"/>
              </a:rPr>
              <a:t>的次序排列。</a:t>
            </a:r>
            <a:endParaRPr lang="zh-CN" altLang="en-US" sz="2800" dirty="0">
              <a:latin typeface="黑体" panose="02010609060101010101" pitchFamily="49" charset="-122"/>
              <a:ea typeface="黑体" panose="02010609060101010101" pitchFamily="49" charset="-122"/>
            </a:endParaRPr>
          </a:p>
          <a:p>
            <a:pPr lvl="1" eaLnBrk="1" hangingPunct="1">
              <a:lnSpc>
                <a:spcPct val="130000"/>
              </a:lnSpc>
              <a:buClr>
                <a:srgbClr val="FF0066"/>
              </a:buClr>
              <a:buSzPct val="105000"/>
            </a:pPr>
            <a:r>
              <a:rPr lang="zh-CN" altLang="en-US" sz="2800" dirty="0">
                <a:latin typeface="黑体" panose="02010609060101010101" pitchFamily="49" charset="-122"/>
                <a:ea typeface="黑体" panose="02010609060101010101" pitchFamily="49" charset="-122"/>
              </a:rPr>
              <a:t>在进行内存分配时，</a:t>
            </a:r>
            <a:r>
              <a:rPr lang="zh-CN" altLang="en-US" sz="2800" dirty="0">
                <a:solidFill>
                  <a:srgbClr val="FF33CC"/>
                </a:solidFill>
                <a:latin typeface="黑体" panose="02010609060101010101" pitchFamily="49" charset="-122"/>
                <a:ea typeface="黑体" panose="02010609060101010101" pitchFamily="49" charset="-122"/>
              </a:rPr>
              <a:t>从空闲分区表</a:t>
            </a:r>
            <a:r>
              <a:rPr lang="en-US" altLang="zh-CN" sz="2800" dirty="0">
                <a:solidFill>
                  <a:srgbClr val="FF33CC"/>
                </a:solidFill>
                <a:latin typeface="黑体" panose="02010609060101010101" pitchFamily="49" charset="-122"/>
                <a:ea typeface="黑体" panose="02010609060101010101" pitchFamily="49" charset="-122"/>
              </a:rPr>
              <a:t>/</a:t>
            </a:r>
            <a:r>
              <a:rPr lang="zh-CN" altLang="en-US" sz="2800" dirty="0">
                <a:solidFill>
                  <a:srgbClr val="FF33CC"/>
                </a:solidFill>
                <a:latin typeface="黑体" panose="02010609060101010101" pitchFamily="49" charset="-122"/>
                <a:ea typeface="黑体" panose="02010609060101010101" pitchFamily="49" charset="-122"/>
              </a:rPr>
              <a:t>链首开始顺序查找</a:t>
            </a:r>
            <a:r>
              <a:rPr lang="zh-CN" altLang="en-US" sz="2800" dirty="0">
                <a:latin typeface="黑体" panose="02010609060101010101" pitchFamily="49" charset="-122"/>
                <a:ea typeface="黑体" panose="02010609060101010101" pitchFamily="49" charset="-122"/>
              </a:rPr>
              <a:t>，直到找到第一个满足其大小要求的空闲分区为止。</a:t>
            </a:r>
            <a:endParaRPr lang="zh-CN" altLang="en-US" sz="2800" dirty="0">
              <a:latin typeface="黑体" panose="02010609060101010101" pitchFamily="49" charset="-122"/>
              <a:ea typeface="黑体" panose="02010609060101010101" pitchFamily="49" charset="-122"/>
            </a:endParaRPr>
          </a:p>
          <a:p>
            <a:pPr lvl="1" eaLnBrk="1" hangingPunct="1">
              <a:lnSpc>
                <a:spcPct val="130000"/>
              </a:lnSpc>
              <a:buClr>
                <a:srgbClr val="FF0066"/>
              </a:buClr>
              <a:buSzPct val="105000"/>
            </a:pPr>
            <a:r>
              <a:rPr lang="zh-CN" altLang="en-US" sz="2800" dirty="0">
                <a:latin typeface="黑体" panose="02010609060101010101" pitchFamily="49" charset="-122"/>
                <a:ea typeface="黑体" panose="02010609060101010101" pitchFamily="49" charset="-122"/>
              </a:rPr>
              <a:t>然后按照作业大小，从该分区中划出一块内存空间分配给请求者，余下的空闲分区仍按地址递增的次序保留在空闲分区表（链）中。</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charRg st="0" end="3"/>
                                            </p:txEl>
                                          </p:spTgt>
                                        </p:tgtEl>
                                        <p:attrNameLst>
                                          <p:attrName>style.visibility</p:attrName>
                                        </p:attrNameLst>
                                      </p:cBhvr>
                                      <p:to>
                                        <p:strVal val="visible"/>
                                      </p:to>
                                    </p:set>
                                    <p:animEffect transition="in" filter="blinds(horizontal)">
                                      <p:cBhvr>
                                        <p:cTn id="7" dur="500"/>
                                        <p:tgtEl>
                                          <p:spTgt spid="149507">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charRg st="3" end="21"/>
                                            </p:txEl>
                                          </p:spTgt>
                                        </p:tgtEl>
                                        <p:attrNameLst>
                                          <p:attrName>style.visibility</p:attrName>
                                        </p:attrNameLst>
                                      </p:cBhvr>
                                      <p:to>
                                        <p:strVal val="visible"/>
                                      </p:to>
                                    </p:set>
                                    <p:animEffect transition="in" filter="blinds(horizontal)">
                                      <p:cBhvr>
                                        <p:cTn id="12" dur="500"/>
                                        <p:tgtEl>
                                          <p:spTgt spid="149507">
                                            <p:txEl>
                                              <p:charRg st="3"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9507">
                                            <p:txEl>
                                              <p:charRg st="21" end="69"/>
                                            </p:txEl>
                                          </p:spTgt>
                                        </p:tgtEl>
                                        <p:attrNameLst>
                                          <p:attrName>style.visibility</p:attrName>
                                        </p:attrNameLst>
                                      </p:cBhvr>
                                      <p:to>
                                        <p:strVal val="visible"/>
                                      </p:to>
                                    </p:set>
                                    <p:animEffect transition="in" filter="blinds(horizontal)">
                                      <p:cBhvr>
                                        <p:cTn id="17" dur="500"/>
                                        <p:tgtEl>
                                          <p:spTgt spid="149507">
                                            <p:txEl>
                                              <p:charRg st="21"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9507">
                                            <p:txEl>
                                              <p:charRg st="69" end="128"/>
                                            </p:txEl>
                                          </p:spTgt>
                                        </p:tgtEl>
                                        <p:attrNameLst>
                                          <p:attrName>style.visibility</p:attrName>
                                        </p:attrNameLst>
                                      </p:cBhvr>
                                      <p:to>
                                        <p:strVal val="visible"/>
                                      </p:to>
                                    </p:set>
                                    <p:animEffect transition="in" filter="blinds(horizontal)">
                                      <p:cBhvr>
                                        <p:cTn id="22" dur="500"/>
                                        <p:tgtEl>
                                          <p:spTgt spid="149507">
                                            <p:txEl>
                                              <p:charRg st="69"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2234" name="Group 42"/>
          <p:cNvGraphicFramePr>
            <a:graphicFrameLocks noGrp="1"/>
          </p:cNvGraphicFramePr>
          <p:nvPr/>
        </p:nvGraphicFramePr>
        <p:xfrm>
          <a:off x="387350" y="2997200"/>
          <a:ext cx="4113213" cy="1981200"/>
        </p:xfrm>
        <a:graphic>
          <a:graphicData uri="http://schemas.openxmlformats.org/drawingml/2006/table">
            <a:tbl>
              <a:tblPr/>
              <a:tblGrid>
                <a:gridCol w="1271588"/>
                <a:gridCol w="1419225"/>
                <a:gridCol w="14224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92228" name="Text Box 36"/>
          <p:cNvSpPr txBox="1"/>
          <p:nvPr/>
        </p:nvSpPr>
        <p:spPr>
          <a:xfrm>
            <a:off x="996950" y="2565400"/>
            <a:ext cx="28194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空闲分区表</a:t>
            </a:r>
            <a:endParaRPr lang="zh-CN" altLang="en-US" sz="2000" b="1" dirty="0">
              <a:latin typeface="Tahoma" panose="020B0604030504040204" pitchFamily="34" charset="0"/>
              <a:ea typeface="楷体_GB2312" pitchFamily="1" charset="-122"/>
            </a:endParaRPr>
          </a:p>
        </p:txBody>
      </p:sp>
      <p:sp>
        <p:nvSpPr>
          <p:cNvPr id="392291" name="Text Box 99"/>
          <p:cNvSpPr txBox="1"/>
          <p:nvPr/>
        </p:nvSpPr>
        <p:spPr>
          <a:xfrm>
            <a:off x="1428750" y="188913"/>
            <a:ext cx="7391400" cy="2054225"/>
          </a:xfrm>
          <a:prstGeom prst="rect">
            <a:avLst/>
          </a:prstGeom>
          <a:solidFill>
            <a:schemeClr val="bg1"/>
          </a:solidFill>
          <a:ln w="9525">
            <a:noFill/>
          </a:ln>
        </p:spPr>
        <p:txBody>
          <a:bodyPr anchor="t" anchorCtr="0">
            <a:spAutoFit/>
          </a:bodyPr>
          <a:p>
            <a:pPr>
              <a:lnSpc>
                <a:spcPct val="115000"/>
              </a:lnSpc>
              <a:spcBef>
                <a:spcPct val="50000"/>
              </a:spcBef>
            </a:pPr>
            <a:r>
              <a:rPr lang="zh-CN" altLang="en-US" sz="2800" b="1" dirty="0">
                <a:solidFill>
                  <a:schemeClr val="hlink"/>
                </a:solidFill>
                <a:latin typeface="黑体" panose="02010609060101010101" pitchFamily="49" charset="-122"/>
                <a:ea typeface="黑体" panose="02010609060101010101" pitchFamily="49" charset="-122"/>
              </a:rPr>
              <a:t>例 ：</a:t>
            </a:r>
            <a:r>
              <a:rPr lang="zh-CN" altLang="en-US" sz="2800" b="1" dirty="0">
                <a:latin typeface="黑体" panose="02010609060101010101" pitchFamily="49" charset="-122"/>
                <a:ea typeface="黑体" panose="02010609060101010101" pitchFamily="49" charset="-122"/>
              </a:rPr>
              <a:t>系统中的空闲分区表如下，现有三个作业申请分配内存空间</a:t>
            </a:r>
            <a:r>
              <a:rPr lang="en-US" altLang="zh-CN" sz="2800" b="1" dirty="0">
                <a:latin typeface="黑体" panose="02010609060101010101" pitchFamily="49" charset="-122"/>
                <a:ea typeface="黑体" panose="02010609060101010101" pitchFamily="49" charset="-122"/>
              </a:rPr>
              <a:t>100KB</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30KB</a:t>
            </a:r>
            <a:r>
              <a:rPr lang="zh-CN" altLang="en-US" sz="2800" b="1" dirty="0">
                <a:latin typeface="黑体" panose="02010609060101010101" pitchFamily="49" charset="-122"/>
                <a:ea typeface="黑体" panose="02010609060101010101" pitchFamily="49" charset="-122"/>
              </a:rPr>
              <a:t>及</a:t>
            </a:r>
            <a:r>
              <a:rPr lang="en-US" altLang="zh-CN" sz="2800" b="1" dirty="0">
                <a:latin typeface="黑体" panose="02010609060101010101" pitchFamily="49" charset="-122"/>
                <a:ea typeface="黑体" panose="02010609060101010101" pitchFamily="49" charset="-122"/>
              </a:rPr>
              <a:t>7KB</a:t>
            </a:r>
            <a:r>
              <a:rPr lang="zh-CN" altLang="en-US" sz="2800" b="1" dirty="0">
                <a:latin typeface="黑体" panose="02010609060101010101" pitchFamily="49" charset="-122"/>
                <a:ea typeface="黑体" panose="02010609060101010101" pitchFamily="49" charset="-122"/>
              </a:rPr>
              <a:t>。给出按首次适应算法的内存分配情况及分配后空闲分区表。</a:t>
            </a:r>
            <a:endParaRPr lang="zh-CN" altLang="en-US" sz="2800" b="1" dirty="0">
              <a:latin typeface="黑体" panose="02010609060101010101" pitchFamily="49" charset="-122"/>
              <a:ea typeface="黑体" panose="02010609060101010101" pitchFamily="49" charset="-122"/>
            </a:endParaRPr>
          </a:p>
        </p:txBody>
      </p:sp>
      <p:grpSp>
        <p:nvGrpSpPr>
          <p:cNvPr id="2" name="Group 100"/>
          <p:cNvGrpSpPr/>
          <p:nvPr/>
        </p:nvGrpSpPr>
        <p:grpSpPr>
          <a:xfrm>
            <a:off x="4821238" y="2193925"/>
            <a:ext cx="4071937" cy="4259263"/>
            <a:chOff x="295" y="1207"/>
            <a:chExt cx="2565" cy="2683"/>
          </a:xfrm>
        </p:grpSpPr>
        <p:sp>
          <p:nvSpPr>
            <p:cNvPr id="63518" name="Text Box 101"/>
            <p:cNvSpPr txBox="1"/>
            <p:nvPr/>
          </p:nvSpPr>
          <p:spPr>
            <a:xfrm>
              <a:off x="1716" y="2647"/>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63519" name="Text Box 102"/>
            <p:cNvSpPr txBox="1"/>
            <p:nvPr/>
          </p:nvSpPr>
          <p:spPr>
            <a:xfrm>
              <a:off x="1716" y="3415"/>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63520" name="AutoShape 103"/>
            <p:cNvSpPr/>
            <p:nvPr/>
          </p:nvSpPr>
          <p:spPr>
            <a:xfrm>
              <a:off x="907" y="1422"/>
              <a:ext cx="1493" cy="2468"/>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63521" name="Line 104"/>
            <p:cNvSpPr/>
            <p:nvPr/>
          </p:nvSpPr>
          <p:spPr>
            <a:xfrm>
              <a:off x="913" y="3391"/>
              <a:ext cx="1493"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22" name="Text Box 105"/>
            <p:cNvSpPr txBox="1"/>
            <p:nvPr/>
          </p:nvSpPr>
          <p:spPr>
            <a:xfrm>
              <a:off x="295" y="1351"/>
              <a:ext cx="623" cy="2123"/>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200000"/>
                </a:lnSpc>
                <a:spcBef>
                  <a:spcPct val="40000"/>
                </a:spcBef>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63523" name="Text Box 106"/>
            <p:cNvSpPr txBox="1"/>
            <p:nvPr/>
          </p:nvSpPr>
          <p:spPr>
            <a:xfrm>
              <a:off x="1008" y="1207"/>
              <a:ext cx="1280" cy="231"/>
            </a:xfrm>
            <a:prstGeom prst="rect">
              <a:avLst/>
            </a:prstGeom>
            <a:noFill/>
            <a:ln w="9525">
              <a:noFill/>
            </a:ln>
          </p:spPr>
          <p:txBody>
            <a:bodyPr anchor="t" anchorCtr="0">
              <a:spAutoFit/>
            </a:bodyPr>
            <a:p>
              <a:pPr>
                <a:spcBef>
                  <a:spcPct val="50000"/>
                </a:spcBef>
              </a:pPr>
              <a:r>
                <a:rPr lang="zh-CN" altLang="en-US" sz="1800" b="1" dirty="0">
                  <a:latin typeface="Times New Roman" panose="02020603050405020304" pitchFamily="18" charset="0"/>
                  <a:ea typeface="宋体" panose="02010600030101010101" pitchFamily="2" charset="-122"/>
                </a:rPr>
                <a:t>内存空闲分区图</a:t>
              </a:r>
              <a:endParaRPr lang="zh-CN" altLang="en-US" sz="1800" b="1" dirty="0">
                <a:latin typeface="Times New Roman" panose="02020603050405020304" pitchFamily="18" charset="0"/>
                <a:ea typeface="宋体" panose="02010600030101010101" pitchFamily="2" charset="-122"/>
              </a:endParaRPr>
            </a:p>
          </p:txBody>
        </p:sp>
        <p:sp>
          <p:nvSpPr>
            <p:cNvPr id="63524" name="Line 107"/>
            <p:cNvSpPr/>
            <p:nvPr/>
          </p:nvSpPr>
          <p:spPr>
            <a:xfrm flipV="1">
              <a:off x="909" y="1639"/>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25" name="Line 108"/>
            <p:cNvSpPr/>
            <p:nvPr/>
          </p:nvSpPr>
          <p:spPr>
            <a:xfrm>
              <a:off x="909" y="1867"/>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26" name="Line 109"/>
            <p:cNvSpPr/>
            <p:nvPr/>
          </p:nvSpPr>
          <p:spPr>
            <a:xfrm>
              <a:off x="912" y="211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27" name="Line 110"/>
            <p:cNvSpPr/>
            <p:nvPr/>
          </p:nvSpPr>
          <p:spPr>
            <a:xfrm>
              <a:off x="909" y="2813"/>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28" name="Text Box 111"/>
            <p:cNvSpPr txBox="1"/>
            <p:nvPr/>
          </p:nvSpPr>
          <p:spPr>
            <a:xfrm>
              <a:off x="2406" y="1591"/>
              <a:ext cx="454" cy="1388"/>
            </a:xfrm>
            <a:prstGeom prst="rect">
              <a:avLst/>
            </a:prstGeom>
            <a:noFill/>
            <a:ln w="9525">
              <a:noFill/>
            </a:ln>
          </p:spPr>
          <p:txBody>
            <a:bodyPr anchor="t" anchorCtr="0">
              <a:spAutoFit/>
            </a:bodyPr>
            <a:p>
              <a:pPr>
                <a:lnSpc>
                  <a:spcPct val="140000"/>
                </a:lnSpc>
              </a:pP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125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80000"/>
                </a:lnSpc>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p:txBody>
        </p:sp>
        <p:sp>
          <p:nvSpPr>
            <p:cNvPr id="63529" name="Rectangle 112"/>
            <p:cNvSpPr/>
            <p:nvPr/>
          </p:nvSpPr>
          <p:spPr>
            <a:xfrm flipV="1">
              <a:off x="913" y="1875"/>
              <a:ext cx="1488" cy="104"/>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3530" name="Line 113"/>
            <p:cNvSpPr/>
            <p:nvPr/>
          </p:nvSpPr>
          <p:spPr>
            <a:xfrm>
              <a:off x="912" y="198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31" name="Rectangle 114"/>
            <p:cNvSpPr/>
            <p:nvPr/>
          </p:nvSpPr>
          <p:spPr>
            <a:xfrm flipV="1">
              <a:off x="912" y="2128"/>
              <a:ext cx="1488" cy="96"/>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3532" name="Line 115"/>
            <p:cNvSpPr/>
            <p:nvPr/>
          </p:nvSpPr>
          <p:spPr>
            <a:xfrm>
              <a:off x="908" y="2232"/>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33" name="Line 116"/>
            <p:cNvSpPr/>
            <p:nvPr/>
          </p:nvSpPr>
          <p:spPr>
            <a:xfrm>
              <a:off x="906" y="2568"/>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3534" name="Rectangle 117"/>
            <p:cNvSpPr/>
            <p:nvPr/>
          </p:nvSpPr>
          <p:spPr>
            <a:xfrm flipV="1">
              <a:off x="908" y="2572"/>
              <a:ext cx="1488" cy="229"/>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3535" name="Text Box 118"/>
            <p:cNvSpPr txBox="1"/>
            <p:nvPr/>
          </p:nvSpPr>
          <p:spPr>
            <a:xfrm>
              <a:off x="1551" y="1616"/>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1</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63536" name="Text Box 119"/>
            <p:cNvSpPr txBox="1"/>
            <p:nvPr/>
          </p:nvSpPr>
          <p:spPr>
            <a:xfrm>
              <a:off x="1538" y="1929"/>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2</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63537" name="Text Box 120"/>
            <p:cNvSpPr txBox="1"/>
            <p:nvPr/>
          </p:nvSpPr>
          <p:spPr>
            <a:xfrm>
              <a:off x="1538" y="2337"/>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3</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63538" name="Text Box 121"/>
            <p:cNvSpPr txBox="1"/>
            <p:nvPr/>
          </p:nvSpPr>
          <p:spPr>
            <a:xfrm>
              <a:off x="1519" y="2927"/>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4</a:t>
              </a:r>
              <a:endParaRPr lang="en-US" altLang="zh-CN" sz="1800" b="1" dirty="0">
                <a:solidFill>
                  <a:schemeClr val="hlink"/>
                </a:solidFill>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2291"/>
                                        </p:tgtEl>
                                        <p:attrNameLst>
                                          <p:attrName>style.visibility</p:attrName>
                                        </p:attrNameLst>
                                      </p:cBhvr>
                                      <p:to>
                                        <p:strVal val="visible"/>
                                      </p:to>
                                    </p:set>
                                    <p:animEffect transition="in" filter="blinds(horizontal)">
                                      <p:cBhvr>
                                        <p:cTn id="7" dur="500"/>
                                        <p:tgtEl>
                                          <p:spTgt spid="3922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92228"/>
                                        </p:tgtEl>
                                        <p:attrNameLst>
                                          <p:attrName>style.visibility</p:attrName>
                                        </p:attrNameLst>
                                      </p:cBhvr>
                                      <p:to>
                                        <p:strVal val="visible"/>
                                      </p:to>
                                    </p:set>
                                    <p:anim calcmode="lin" valueType="num">
                                      <p:cBhvr additive="base">
                                        <p:cTn id="12" dur="500" fill="hold"/>
                                        <p:tgtEl>
                                          <p:spTgt spid="392228"/>
                                        </p:tgtEl>
                                        <p:attrNameLst>
                                          <p:attrName>ppt_x</p:attrName>
                                        </p:attrNameLst>
                                      </p:cBhvr>
                                      <p:tavLst>
                                        <p:tav tm="0">
                                          <p:val>
                                            <p:strVal val="#ppt_x"/>
                                          </p:val>
                                        </p:tav>
                                        <p:tav tm="100000">
                                          <p:val>
                                            <p:strVal val="#ppt_x"/>
                                          </p:val>
                                        </p:tav>
                                      </p:tavLst>
                                    </p:anim>
                                    <p:anim calcmode="lin" valueType="num">
                                      <p:cBhvr additive="base">
                                        <p:cTn id="13" dur="500" fill="hold"/>
                                        <p:tgtEl>
                                          <p:spTgt spid="39222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92234"/>
                                        </p:tgtEl>
                                        <p:attrNameLst>
                                          <p:attrName>style.visibility</p:attrName>
                                        </p:attrNameLst>
                                      </p:cBhvr>
                                      <p:to>
                                        <p:strVal val="visible"/>
                                      </p:to>
                                    </p:set>
                                    <p:anim calcmode="lin" valueType="num">
                                      <p:cBhvr additive="base">
                                        <p:cTn id="16" dur="500" fill="hold"/>
                                        <p:tgtEl>
                                          <p:spTgt spid="392234"/>
                                        </p:tgtEl>
                                        <p:attrNameLst>
                                          <p:attrName>ppt_x</p:attrName>
                                        </p:attrNameLst>
                                      </p:cBhvr>
                                      <p:tavLst>
                                        <p:tav tm="0">
                                          <p:val>
                                            <p:strVal val="#ppt_x"/>
                                          </p:val>
                                        </p:tav>
                                        <p:tav tm="100000">
                                          <p:val>
                                            <p:strVal val="#ppt_x"/>
                                          </p:val>
                                        </p:tav>
                                      </p:tavLst>
                                    </p:anim>
                                    <p:anim calcmode="lin" valueType="num">
                                      <p:cBhvr additive="base">
                                        <p:cTn id="17" dur="500" fill="hold"/>
                                        <p:tgtEl>
                                          <p:spTgt spid="39223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228" grpId="0"/>
      <p:bldP spid="3922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1398" name="Group 54"/>
          <p:cNvGraphicFramePr>
            <a:graphicFrameLocks noGrp="1"/>
          </p:cNvGraphicFramePr>
          <p:nvPr/>
        </p:nvGraphicFramePr>
        <p:xfrm>
          <a:off x="4348163" y="3536950"/>
          <a:ext cx="4113213" cy="1981200"/>
        </p:xfrm>
        <a:graphic>
          <a:graphicData uri="http://schemas.openxmlformats.org/drawingml/2006/table">
            <a:tbl>
              <a:tblPr/>
              <a:tblGrid>
                <a:gridCol w="1271587"/>
                <a:gridCol w="1419225"/>
                <a:gridCol w="14224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50k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79k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1424" name="Text Box 80"/>
          <p:cNvSpPr txBox="1"/>
          <p:nvPr/>
        </p:nvSpPr>
        <p:spPr>
          <a:xfrm>
            <a:off x="4271963" y="2851150"/>
            <a:ext cx="4572000" cy="396875"/>
          </a:xfrm>
          <a:prstGeom prst="rect">
            <a:avLst/>
          </a:prstGeom>
          <a:noFill/>
          <a:ln w="9525">
            <a:noFill/>
          </a:ln>
        </p:spPr>
        <p:txBody>
          <a:bodyPr anchor="t" anchorCtr="0">
            <a:spAutoFit/>
          </a:bodyPr>
          <a:p>
            <a:pPr algn="ctr">
              <a:spcBef>
                <a:spcPct val="50000"/>
              </a:spcBef>
            </a:pPr>
            <a:r>
              <a:rPr lang="en-US" altLang="zh-CN" sz="2000" b="1" dirty="0">
                <a:latin typeface="Tahoma" panose="020B0604030504040204" pitchFamily="34" charset="0"/>
                <a:ea typeface="楷体_GB2312" pitchFamily="1" charset="-122"/>
              </a:rPr>
              <a:t>(2)</a:t>
            </a:r>
            <a:r>
              <a:rPr lang="zh-CN" altLang="en-US" sz="2000" b="1" dirty="0">
                <a:latin typeface="Tahoma" panose="020B0604030504040204" pitchFamily="34" charset="0"/>
                <a:ea typeface="楷体_GB2312" pitchFamily="1" charset="-122"/>
              </a:rPr>
              <a:t>该算法分配后的空闲分区表</a:t>
            </a:r>
            <a:endParaRPr lang="zh-CN" altLang="en-US" sz="2000" b="1" dirty="0">
              <a:latin typeface="Tahoma" panose="020B0604030504040204" pitchFamily="34" charset="0"/>
              <a:ea typeface="楷体_GB2312" pitchFamily="1" charset="-122"/>
            </a:endParaRPr>
          </a:p>
        </p:txBody>
      </p:sp>
      <p:sp>
        <p:nvSpPr>
          <p:cNvPr id="65564" name="Text Box 43"/>
          <p:cNvSpPr txBox="1"/>
          <p:nvPr/>
        </p:nvSpPr>
        <p:spPr>
          <a:xfrm>
            <a:off x="2795588" y="4984750"/>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65565" name="AutoShape 34"/>
          <p:cNvSpPr/>
          <p:nvPr/>
        </p:nvSpPr>
        <p:spPr>
          <a:xfrm>
            <a:off x="1352550" y="2963863"/>
            <a:ext cx="2370138" cy="3633787"/>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65566" name="Line 40"/>
          <p:cNvSpPr/>
          <p:nvPr/>
        </p:nvSpPr>
        <p:spPr>
          <a:xfrm>
            <a:off x="1362075" y="5878513"/>
            <a:ext cx="237013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67" name="Text Box 41"/>
          <p:cNvSpPr txBox="1"/>
          <p:nvPr/>
        </p:nvSpPr>
        <p:spPr>
          <a:xfrm>
            <a:off x="684213" y="2851150"/>
            <a:ext cx="760412" cy="3716338"/>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0k</a:t>
            </a:r>
            <a:endParaRPr lang="en-US" altLang="zh-CN" sz="1200" b="1" dirty="0">
              <a:latin typeface="Tahoma" panose="020B0604030504040204" pitchFamily="34" charset="0"/>
              <a:ea typeface="宋体" panose="02010600030101010101" pitchFamily="2" charset="-122"/>
            </a:endParaRPr>
          </a:p>
          <a:p>
            <a:pPr algn="r">
              <a:lnSpc>
                <a:spcPct val="160000"/>
              </a:lnSpc>
            </a:pPr>
            <a:r>
              <a:rPr lang="en-US" altLang="zh-CN" sz="1200" b="1" dirty="0">
                <a:latin typeface="Tahoma" panose="020B0604030504040204" pitchFamily="34" charset="0"/>
                <a:ea typeface="宋体" panose="02010600030101010101" pitchFamily="2" charset="-122"/>
              </a:rPr>
              <a:t>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80000"/>
              </a:lnSpc>
            </a:pPr>
            <a:r>
              <a:rPr lang="en-US" altLang="zh-CN" sz="1200" b="1" dirty="0">
                <a:latin typeface="Tahoma" panose="020B0604030504040204" pitchFamily="34" charset="0"/>
                <a:ea typeface="宋体" panose="02010600030101010101" pitchFamily="2" charset="-122"/>
              </a:rPr>
              <a:t>52k</a:t>
            </a: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gn="r">
              <a:lnSpc>
                <a:spcPct val="150000"/>
              </a:lnSpc>
            </a:pPr>
            <a:r>
              <a:rPr lang="en-US" altLang="zh-CN" sz="1200" b="1" dirty="0">
                <a:latin typeface="Tahoma" panose="020B0604030504040204" pitchFamily="34" charset="0"/>
                <a:ea typeface="宋体" panose="02010600030101010101" pitchFamily="2" charset="-122"/>
              </a:rPr>
              <a:t>80k</a:t>
            </a: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60000"/>
              </a:lnSpc>
              <a:spcBef>
                <a:spcPct val="20000"/>
              </a:spcBef>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1024k</a:t>
            </a:r>
            <a:endParaRPr lang="en-US" altLang="zh-CN" sz="1200" b="1" dirty="0">
              <a:latin typeface="Tahoma" panose="020B0604030504040204" pitchFamily="34" charset="0"/>
              <a:ea typeface="宋体" panose="02010600030101010101" pitchFamily="2" charset="-122"/>
            </a:endParaRPr>
          </a:p>
        </p:txBody>
      </p:sp>
      <p:sp>
        <p:nvSpPr>
          <p:cNvPr id="65568" name="Text Box 46"/>
          <p:cNvSpPr txBox="1"/>
          <p:nvPr/>
        </p:nvSpPr>
        <p:spPr>
          <a:xfrm>
            <a:off x="1512888" y="2622550"/>
            <a:ext cx="2032000" cy="366713"/>
          </a:xfrm>
          <a:prstGeom prst="rect">
            <a:avLst/>
          </a:prstGeom>
          <a:noFill/>
          <a:ln w="9525">
            <a:noFill/>
          </a:ln>
        </p:spPr>
        <p:txBody>
          <a:bodyPr anchor="t" anchorCtr="0">
            <a:spAutoFit/>
          </a:bodyPr>
          <a:p>
            <a:pPr>
              <a:spcBef>
                <a:spcPct val="50000"/>
              </a:spcBef>
            </a:pPr>
            <a:r>
              <a:rPr lang="en-US" altLang="zh-CN" sz="1800" b="1" dirty="0">
                <a:latin typeface="Tahoma" panose="020B0604030504040204" pitchFamily="34"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内存分配图</a:t>
            </a:r>
            <a:endParaRPr lang="zh-CN" altLang="en-US" sz="1800" b="1" dirty="0">
              <a:latin typeface="Times New Roman" panose="02020603050405020304" pitchFamily="18" charset="0"/>
              <a:ea typeface="宋体" panose="02010600030101010101" pitchFamily="2" charset="-122"/>
            </a:endParaRPr>
          </a:p>
        </p:txBody>
      </p:sp>
      <p:sp>
        <p:nvSpPr>
          <p:cNvPr id="441391" name="Rectangle 47"/>
          <p:cNvSpPr/>
          <p:nvPr/>
        </p:nvSpPr>
        <p:spPr>
          <a:xfrm flipV="1">
            <a:off x="1370013" y="4365625"/>
            <a:ext cx="2362200" cy="45720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1392" name="Rectangle 48"/>
          <p:cNvSpPr/>
          <p:nvPr/>
        </p:nvSpPr>
        <p:spPr>
          <a:xfrm flipV="1">
            <a:off x="1355725" y="3933825"/>
            <a:ext cx="2362200" cy="15240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1395" name="Rectangle 51"/>
          <p:cNvSpPr/>
          <p:nvPr/>
        </p:nvSpPr>
        <p:spPr>
          <a:xfrm flipV="1">
            <a:off x="1350963" y="3308350"/>
            <a:ext cx="2362200" cy="30480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5572" name="Line 83"/>
          <p:cNvSpPr/>
          <p:nvPr/>
        </p:nvSpPr>
        <p:spPr>
          <a:xfrm flipV="1">
            <a:off x="1350963" y="3308350"/>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73" name="Line 85"/>
          <p:cNvSpPr/>
          <p:nvPr/>
        </p:nvSpPr>
        <p:spPr>
          <a:xfrm>
            <a:off x="1355725" y="4222750"/>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74" name="Line 87"/>
          <p:cNvSpPr/>
          <p:nvPr/>
        </p:nvSpPr>
        <p:spPr>
          <a:xfrm>
            <a:off x="1352550" y="5022850"/>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75" name="Text Box 90"/>
          <p:cNvSpPr txBox="1"/>
          <p:nvPr/>
        </p:nvSpPr>
        <p:spPr>
          <a:xfrm>
            <a:off x="3732213" y="3384550"/>
            <a:ext cx="696912" cy="2108200"/>
          </a:xfrm>
          <a:prstGeom prst="rect">
            <a:avLst/>
          </a:prstGeom>
          <a:noFill/>
          <a:ln w="9525">
            <a:noFill/>
          </a:ln>
        </p:spPr>
        <p:txBody>
          <a:bodyPr anchor="t" anchorCtr="0">
            <a:spAutoFit/>
          </a:bodyPr>
          <a:p>
            <a:pPr>
              <a:lnSpc>
                <a:spcPct val="110000"/>
              </a:lnSpc>
            </a:pPr>
            <a:r>
              <a:rPr lang="en-US" altLang="zh-CN" sz="1200" b="1" dirty="0">
                <a:latin typeface="Tahoma" panose="020B0604030504040204" pitchFamily="34" charset="0"/>
                <a:ea typeface="宋体" panose="02010600030101010101" pitchFamily="2" charset="-122"/>
              </a:rPr>
              <a:t>50K</a:t>
            </a:r>
            <a:endParaRPr lang="en-US" altLang="zh-CN" sz="1200" b="1" dirty="0">
              <a:latin typeface="Tahoma" panose="020B0604030504040204" pitchFamily="34" charset="0"/>
              <a:ea typeface="宋体" panose="02010600030101010101" pitchFamily="2" charset="-122"/>
            </a:endParaRPr>
          </a:p>
          <a:p>
            <a:pPr>
              <a:lnSpc>
                <a:spcPct val="110000"/>
              </a:lnSpc>
            </a:pPr>
            <a:endParaRPr lang="en-US" altLang="zh-CN" sz="1200" b="1" dirty="0">
              <a:latin typeface="Tahoma" panose="020B0604030504040204" pitchFamily="34" charset="0"/>
              <a:ea typeface="宋体" panose="02010600030101010101" pitchFamily="2" charset="-122"/>
            </a:endParaRPr>
          </a:p>
          <a:p>
            <a:pPr>
              <a:lnSpc>
                <a:spcPct val="110000"/>
              </a:lnSpc>
            </a:pPr>
            <a:endParaRPr lang="en-US" altLang="zh-CN" sz="1200" b="1" dirty="0">
              <a:latin typeface="Tahoma" panose="020B0604030504040204" pitchFamily="34" charset="0"/>
              <a:ea typeface="宋体" panose="02010600030101010101" pitchFamily="2" charset="-122"/>
            </a:endParaRPr>
          </a:p>
          <a:p>
            <a:pPr>
              <a:lnSpc>
                <a:spcPct val="110000"/>
              </a:lnSpc>
            </a:pPr>
            <a:r>
              <a:rPr lang="en-US" altLang="zh-CN" sz="1200" b="1" dirty="0">
                <a:latin typeface="Tahoma" panose="020B0604030504040204" pitchFamily="34" charset="0"/>
                <a:ea typeface="宋体" panose="02010600030101010101" pitchFamily="2" charset="-122"/>
              </a:rPr>
              <a:t>79K</a:t>
            </a:r>
            <a:endParaRPr lang="en-US" altLang="zh-CN" sz="1200" b="1" dirty="0">
              <a:latin typeface="Tahoma" panose="020B0604030504040204" pitchFamily="34" charset="0"/>
              <a:ea typeface="宋体" panose="02010600030101010101" pitchFamily="2" charset="-122"/>
            </a:endParaRPr>
          </a:p>
          <a:p>
            <a:pPr>
              <a:lnSpc>
                <a:spcPct val="110000"/>
              </a:lnSpc>
            </a:pPr>
            <a:endParaRPr lang="en-US" altLang="zh-CN" sz="1200" b="1" dirty="0">
              <a:latin typeface="Tahoma" panose="020B0604030504040204" pitchFamily="34" charset="0"/>
              <a:ea typeface="宋体" panose="02010600030101010101" pitchFamily="2" charset="-122"/>
            </a:endParaRPr>
          </a:p>
          <a:p>
            <a:pPr>
              <a:lnSpc>
                <a:spcPct val="110000"/>
              </a:lnSpc>
            </a:pPr>
            <a:endParaRPr lang="en-US" altLang="zh-CN" sz="1200" b="1" dirty="0">
              <a:latin typeface="Tahoma" panose="020B0604030504040204" pitchFamily="34" charset="0"/>
              <a:ea typeface="宋体" panose="02010600030101010101" pitchFamily="2" charset="-122"/>
            </a:endParaRPr>
          </a:p>
          <a:p>
            <a:pPr>
              <a:lnSpc>
                <a:spcPct val="110000"/>
              </a:lnSpc>
            </a:pPr>
            <a:r>
              <a:rPr lang="en-US" altLang="zh-CN" sz="1200" b="1" dirty="0">
                <a:latin typeface="Tahoma" panose="020B0604030504040204" pitchFamily="34" charset="0"/>
                <a:ea typeface="宋体" panose="02010600030101010101" pitchFamily="2" charset="-122"/>
              </a:rPr>
              <a:t>200K</a:t>
            </a:r>
            <a:endParaRPr lang="en-US" altLang="zh-CN" sz="1200" b="1" dirty="0">
              <a:latin typeface="Tahoma" panose="020B0604030504040204" pitchFamily="34" charset="0"/>
              <a:ea typeface="宋体" panose="02010600030101010101" pitchFamily="2" charset="-122"/>
            </a:endParaRPr>
          </a:p>
          <a:p>
            <a:pPr>
              <a:lnSpc>
                <a:spcPct val="110000"/>
              </a:lnSpc>
            </a:pPr>
            <a:endParaRPr lang="en-US" altLang="zh-CN" sz="1200" b="1" dirty="0">
              <a:latin typeface="Tahoma" panose="020B0604030504040204" pitchFamily="34" charset="0"/>
              <a:ea typeface="宋体" panose="02010600030101010101" pitchFamily="2" charset="-122"/>
            </a:endParaRPr>
          </a:p>
          <a:p>
            <a:pPr>
              <a:lnSpc>
                <a:spcPct val="110000"/>
              </a:lnSpc>
            </a:pPr>
            <a:endParaRPr lang="en-US" altLang="zh-CN" sz="1200" b="1" dirty="0">
              <a:latin typeface="Tahoma" panose="020B0604030504040204" pitchFamily="34" charset="0"/>
              <a:ea typeface="宋体" panose="02010600030101010101" pitchFamily="2" charset="-122"/>
            </a:endParaRPr>
          </a:p>
          <a:p>
            <a:pPr>
              <a:lnSpc>
                <a:spcPct val="110000"/>
              </a:lnSpc>
            </a:pPr>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p:txBody>
      </p:sp>
      <p:sp>
        <p:nvSpPr>
          <p:cNvPr id="65576" name="Rectangle 134"/>
          <p:cNvSpPr/>
          <p:nvPr/>
        </p:nvSpPr>
        <p:spPr>
          <a:xfrm flipV="1">
            <a:off x="1355725" y="3786188"/>
            <a:ext cx="2362200" cy="152400"/>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5577" name="Line 132"/>
          <p:cNvSpPr/>
          <p:nvPr/>
        </p:nvSpPr>
        <p:spPr>
          <a:xfrm>
            <a:off x="1350963" y="5278438"/>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78" name="Line 133"/>
          <p:cNvSpPr/>
          <p:nvPr/>
        </p:nvSpPr>
        <p:spPr>
          <a:xfrm>
            <a:off x="1365250" y="3789363"/>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79" name="Line 135"/>
          <p:cNvSpPr/>
          <p:nvPr/>
        </p:nvSpPr>
        <p:spPr>
          <a:xfrm>
            <a:off x="1363663" y="3933825"/>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80" name="Rectangle 138"/>
          <p:cNvSpPr/>
          <p:nvPr/>
        </p:nvSpPr>
        <p:spPr>
          <a:xfrm flipV="1">
            <a:off x="1360488" y="4238625"/>
            <a:ext cx="2362200" cy="152400"/>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5581" name="Line 136"/>
          <p:cNvSpPr/>
          <p:nvPr/>
        </p:nvSpPr>
        <p:spPr>
          <a:xfrm>
            <a:off x="1346200" y="4365625"/>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65582" name="Rectangle 139"/>
          <p:cNvSpPr/>
          <p:nvPr/>
        </p:nvSpPr>
        <p:spPr>
          <a:xfrm flipV="1">
            <a:off x="1360488" y="5027613"/>
            <a:ext cx="2362200" cy="233362"/>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1486" name="Text Box 142"/>
          <p:cNvSpPr txBox="1"/>
          <p:nvPr/>
        </p:nvSpPr>
        <p:spPr>
          <a:xfrm>
            <a:off x="323850" y="320675"/>
            <a:ext cx="8785225" cy="2100263"/>
          </a:xfrm>
          <a:prstGeom prst="rect">
            <a:avLst/>
          </a:prstGeom>
          <a:solidFill>
            <a:schemeClr val="bg1"/>
          </a:solidFill>
          <a:ln w="9525">
            <a:noFill/>
          </a:ln>
        </p:spPr>
        <p:txBody>
          <a:bodyPr anchor="t" anchorCtr="0">
            <a:spAutoFit/>
          </a:bodyPr>
          <a:p>
            <a:pPr>
              <a:lnSpc>
                <a:spcPct val="120000"/>
              </a:lnSpc>
            </a:pPr>
            <a:r>
              <a:rPr lang="zh-CN" altLang="en-US" sz="2200" b="1" dirty="0">
                <a:solidFill>
                  <a:schemeClr val="hlink"/>
                </a:solidFill>
                <a:latin typeface="黑体" panose="02010609060101010101" pitchFamily="49" charset="-122"/>
                <a:ea typeface="黑体" panose="02010609060101010101" pitchFamily="49" charset="-122"/>
              </a:rPr>
              <a:t>解：</a:t>
            </a:r>
            <a:r>
              <a:rPr lang="zh-CN" altLang="en-US" sz="2200" b="1" dirty="0">
                <a:latin typeface="黑体" panose="02010609060101010101" pitchFamily="49" charset="-122"/>
                <a:ea typeface="黑体" panose="02010609060101010101" pitchFamily="49" charset="-122"/>
              </a:rPr>
              <a:t>按首次适应算法，</a:t>
            </a:r>
            <a:endParaRPr lang="zh-CN" altLang="en-US" sz="2200" b="1" dirty="0">
              <a:latin typeface="黑体" panose="02010609060101010101" pitchFamily="49" charset="-122"/>
              <a:ea typeface="黑体" panose="02010609060101010101" pitchFamily="49" charset="-122"/>
            </a:endParaRPr>
          </a:p>
          <a:p>
            <a:pPr>
              <a:lnSpc>
                <a:spcPct val="120000"/>
              </a:lnSpc>
            </a:pPr>
            <a:r>
              <a:rPr lang="zh-CN" altLang="en-US" sz="2200" b="1" dirty="0">
                <a:latin typeface="黑体" panose="02010609060101010101" pitchFamily="49" charset="-122"/>
                <a:ea typeface="黑体" panose="02010609060101010101" pitchFamily="49" charset="-122"/>
              </a:rPr>
              <a:t>    </a:t>
            </a:r>
            <a:r>
              <a:rPr lang="zh-CN" altLang="en-US" sz="2200" b="1" dirty="0">
                <a:solidFill>
                  <a:schemeClr val="folHlink"/>
                </a:solidFill>
                <a:latin typeface="黑体" panose="02010609060101010101" pitchFamily="49" charset="-122"/>
                <a:ea typeface="黑体" panose="02010609060101010101" pitchFamily="49" charset="-122"/>
              </a:rPr>
              <a:t>申请作业</a:t>
            </a:r>
            <a:r>
              <a:rPr lang="en-US" altLang="zh-CN" sz="2200" b="1" dirty="0">
                <a:solidFill>
                  <a:schemeClr val="folHlink"/>
                </a:solidFill>
                <a:latin typeface="黑体" panose="02010609060101010101" pitchFamily="49" charset="-122"/>
                <a:ea typeface="黑体" panose="02010609060101010101" pitchFamily="49" charset="-122"/>
              </a:rPr>
              <a:t>100k</a:t>
            </a:r>
            <a:r>
              <a:rPr lang="zh-CN" altLang="en-US" sz="2200" b="1" dirty="0">
                <a:latin typeface="黑体" panose="02010609060101010101" pitchFamily="49" charset="-122"/>
                <a:ea typeface="黑体" panose="02010609060101010101" pitchFamily="49" charset="-122"/>
              </a:rPr>
              <a:t>，分配</a:t>
            </a:r>
            <a:r>
              <a:rPr lang="en-US" altLang="zh-CN" sz="2200" b="1" dirty="0">
                <a:latin typeface="黑体" panose="02010609060101010101" pitchFamily="49" charset="-122"/>
                <a:ea typeface="黑体" panose="02010609060101010101" pitchFamily="49" charset="-122"/>
              </a:rPr>
              <a:t>3</a:t>
            </a:r>
            <a:r>
              <a:rPr lang="zh-CN" altLang="en-US" sz="2200" b="1" dirty="0">
                <a:latin typeface="黑体" panose="02010609060101010101" pitchFamily="49" charset="-122"/>
                <a:ea typeface="黑体" panose="02010609060101010101" pitchFamily="49" charset="-122"/>
              </a:rPr>
              <a:t>号分区，剩下分区为</a:t>
            </a:r>
            <a:r>
              <a:rPr lang="en-US" altLang="zh-CN" sz="2200" b="1" dirty="0">
                <a:latin typeface="黑体" panose="02010609060101010101" pitchFamily="49" charset="-122"/>
                <a:ea typeface="黑体" panose="02010609060101010101" pitchFamily="49" charset="-122"/>
              </a:rPr>
              <a:t>20k</a:t>
            </a:r>
            <a:r>
              <a:rPr lang="zh-CN" altLang="en-US" sz="2200" b="1" dirty="0">
                <a:latin typeface="黑体" panose="02010609060101010101" pitchFamily="49" charset="-122"/>
                <a:ea typeface="黑体" panose="02010609060101010101" pitchFamily="49" charset="-122"/>
              </a:rPr>
              <a:t>，起始地址</a:t>
            </a:r>
            <a:r>
              <a:rPr lang="en-US" altLang="zh-CN" sz="2200" b="1" dirty="0">
                <a:latin typeface="黑体" panose="02010609060101010101" pitchFamily="49" charset="-122"/>
                <a:ea typeface="黑体" panose="02010609060101010101" pitchFamily="49" charset="-122"/>
              </a:rPr>
              <a:t>200K </a:t>
            </a:r>
            <a:r>
              <a:rPr lang="zh-CN" altLang="en-US" sz="2200" b="1" dirty="0">
                <a:latin typeface="黑体" panose="02010609060101010101" pitchFamily="49" charset="-122"/>
                <a:ea typeface="黑体" panose="02010609060101010101" pitchFamily="49" charset="-122"/>
              </a:rPr>
              <a:t>；</a:t>
            </a:r>
            <a:endParaRPr lang="zh-CN" altLang="en-US" sz="2200" b="1" dirty="0">
              <a:latin typeface="黑体" panose="02010609060101010101" pitchFamily="49" charset="-122"/>
              <a:ea typeface="黑体" panose="02010609060101010101" pitchFamily="49" charset="-122"/>
            </a:endParaRPr>
          </a:p>
          <a:p>
            <a:pPr>
              <a:lnSpc>
                <a:spcPct val="120000"/>
              </a:lnSpc>
            </a:pPr>
            <a:r>
              <a:rPr lang="zh-CN" altLang="en-US" sz="2200" b="1" dirty="0">
                <a:solidFill>
                  <a:schemeClr val="folHlink"/>
                </a:solidFill>
                <a:latin typeface="黑体" panose="02010609060101010101" pitchFamily="49" charset="-122"/>
                <a:ea typeface="黑体" panose="02010609060101010101" pitchFamily="49" charset="-122"/>
              </a:rPr>
              <a:t>    申请作业</a:t>
            </a:r>
            <a:r>
              <a:rPr lang="en-US" altLang="zh-CN" sz="2200" b="1" dirty="0">
                <a:solidFill>
                  <a:schemeClr val="folHlink"/>
                </a:solidFill>
                <a:latin typeface="黑体" panose="02010609060101010101" pitchFamily="49" charset="-122"/>
                <a:ea typeface="黑体" panose="02010609060101010101" pitchFamily="49" charset="-122"/>
              </a:rPr>
              <a:t>30k</a:t>
            </a:r>
            <a:r>
              <a:rPr lang="zh-CN" altLang="en-US" sz="2200" b="1" dirty="0">
                <a:latin typeface="黑体" panose="02010609060101010101" pitchFamily="49" charset="-122"/>
                <a:ea typeface="黑体" panose="02010609060101010101" pitchFamily="49" charset="-122"/>
              </a:rPr>
              <a:t>，分配</a:t>
            </a:r>
            <a:r>
              <a:rPr lang="en-US" altLang="zh-CN" sz="2200" b="1" dirty="0">
                <a:latin typeface="黑体" panose="02010609060101010101" pitchFamily="49" charset="-122"/>
                <a:ea typeface="黑体" panose="02010609060101010101" pitchFamily="49" charset="-122"/>
              </a:rPr>
              <a:t>1</a:t>
            </a:r>
            <a:r>
              <a:rPr lang="zh-CN" altLang="en-US" sz="2200" b="1" dirty="0">
                <a:latin typeface="黑体" panose="02010609060101010101" pitchFamily="49" charset="-122"/>
                <a:ea typeface="黑体" panose="02010609060101010101" pitchFamily="49" charset="-122"/>
              </a:rPr>
              <a:t>号分区，剩下分区为</a:t>
            </a:r>
            <a:r>
              <a:rPr lang="en-US" altLang="zh-CN" sz="2200" b="1" dirty="0">
                <a:latin typeface="黑体" panose="02010609060101010101" pitchFamily="49" charset="-122"/>
                <a:ea typeface="黑体" panose="02010609060101010101" pitchFamily="49" charset="-122"/>
              </a:rPr>
              <a:t>2k</a:t>
            </a:r>
            <a:r>
              <a:rPr lang="zh-CN" altLang="en-US" sz="2200" b="1" dirty="0">
                <a:latin typeface="黑体" panose="02010609060101010101" pitchFamily="49" charset="-122"/>
                <a:ea typeface="黑体" panose="02010609060101010101" pitchFamily="49" charset="-122"/>
              </a:rPr>
              <a:t>，起始地址</a:t>
            </a:r>
            <a:r>
              <a:rPr lang="en-US" altLang="zh-CN" sz="2200" b="1" dirty="0">
                <a:latin typeface="黑体" panose="02010609060101010101" pitchFamily="49" charset="-122"/>
                <a:ea typeface="黑体" panose="02010609060101010101" pitchFamily="49" charset="-122"/>
              </a:rPr>
              <a:t>50K </a:t>
            </a:r>
            <a:r>
              <a:rPr lang="zh-CN" altLang="en-US" sz="2200" b="1" dirty="0">
                <a:latin typeface="黑体" panose="02010609060101010101" pitchFamily="49" charset="-122"/>
                <a:ea typeface="黑体" panose="02010609060101010101" pitchFamily="49" charset="-122"/>
              </a:rPr>
              <a:t>；</a:t>
            </a:r>
            <a:endParaRPr lang="zh-CN" altLang="en-US" sz="2200" b="1" dirty="0">
              <a:latin typeface="黑体" panose="02010609060101010101" pitchFamily="49" charset="-122"/>
              <a:ea typeface="黑体" panose="02010609060101010101" pitchFamily="49" charset="-122"/>
            </a:endParaRPr>
          </a:p>
          <a:p>
            <a:pPr>
              <a:lnSpc>
                <a:spcPct val="120000"/>
              </a:lnSpc>
            </a:pPr>
            <a:r>
              <a:rPr lang="zh-CN" altLang="en-US" sz="2200" b="1" dirty="0">
                <a:solidFill>
                  <a:schemeClr val="folHlink"/>
                </a:solidFill>
                <a:latin typeface="黑体" panose="02010609060101010101" pitchFamily="49" charset="-122"/>
                <a:ea typeface="黑体" panose="02010609060101010101" pitchFamily="49" charset="-122"/>
              </a:rPr>
              <a:t>    申请作业</a:t>
            </a:r>
            <a:r>
              <a:rPr lang="en-US" altLang="zh-CN" sz="2200" b="1" dirty="0">
                <a:solidFill>
                  <a:schemeClr val="folHlink"/>
                </a:solidFill>
                <a:latin typeface="黑体" panose="02010609060101010101" pitchFamily="49" charset="-122"/>
                <a:ea typeface="黑体" panose="02010609060101010101" pitchFamily="49" charset="-122"/>
              </a:rPr>
              <a:t>7k</a:t>
            </a:r>
            <a:r>
              <a:rPr lang="zh-CN" altLang="en-US" sz="2200" b="1" dirty="0">
                <a:latin typeface="黑体" panose="02010609060101010101" pitchFamily="49" charset="-122"/>
                <a:ea typeface="黑体" panose="02010609060101010101" pitchFamily="49" charset="-122"/>
              </a:rPr>
              <a:t>，分配</a:t>
            </a:r>
            <a:r>
              <a:rPr lang="en-US" altLang="zh-CN" sz="2200" b="1" dirty="0">
                <a:latin typeface="黑体" panose="02010609060101010101" pitchFamily="49" charset="-122"/>
                <a:ea typeface="黑体" panose="02010609060101010101" pitchFamily="49" charset="-122"/>
              </a:rPr>
              <a:t>2</a:t>
            </a:r>
            <a:r>
              <a:rPr lang="zh-CN" altLang="en-US" sz="2200" b="1" dirty="0">
                <a:latin typeface="黑体" panose="02010609060101010101" pitchFamily="49" charset="-122"/>
                <a:ea typeface="黑体" panose="02010609060101010101" pitchFamily="49" charset="-122"/>
              </a:rPr>
              <a:t>号分区，剩下分区为</a:t>
            </a:r>
            <a:r>
              <a:rPr lang="en-US" altLang="zh-CN" sz="2200" b="1" dirty="0">
                <a:latin typeface="黑体" panose="02010609060101010101" pitchFamily="49" charset="-122"/>
                <a:ea typeface="黑体" panose="02010609060101010101" pitchFamily="49" charset="-122"/>
              </a:rPr>
              <a:t>1k</a:t>
            </a:r>
            <a:r>
              <a:rPr lang="zh-CN" altLang="en-US" sz="2200" b="1" dirty="0">
                <a:latin typeface="黑体" panose="02010609060101010101" pitchFamily="49" charset="-122"/>
                <a:ea typeface="黑体" panose="02010609060101010101" pitchFamily="49" charset="-122"/>
              </a:rPr>
              <a:t>，起始地址</a:t>
            </a:r>
            <a:r>
              <a:rPr lang="en-US" altLang="zh-CN" sz="2200" b="1" dirty="0">
                <a:latin typeface="黑体" panose="02010609060101010101" pitchFamily="49" charset="-122"/>
                <a:ea typeface="黑体" panose="02010609060101010101" pitchFamily="49" charset="-122"/>
              </a:rPr>
              <a:t>79K </a:t>
            </a:r>
            <a:r>
              <a:rPr lang="zh-CN" altLang="en-US" sz="2200" b="1" dirty="0">
                <a:latin typeface="黑体" panose="02010609060101010101" pitchFamily="49" charset="-122"/>
                <a:ea typeface="黑体" panose="02010609060101010101" pitchFamily="49" charset="-122"/>
              </a:rPr>
              <a:t>；</a:t>
            </a:r>
            <a:endParaRPr lang="zh-CN" altLang="en-US" sz="2200" b="1" dirty="0">
              <a:latin typeface="黑体" panose="02010609060101010101" pitchFamily="49" charset="-122"/>
              <a:ea typeface="黑体" panose="02010609060101010101" pitchFamily="49" charset="-122"/>
            </a:endParaRPr>
          </a:p>
          <a:p>
            <a:pPr>
              <a:lnSpc>
                <a:spcPct val="120000"/>
              </a:lnSpc>
            </a:pPr>
            <a:r>
              <a:rPr lang="zh-CN" altLang="en-US" sz="2200" b="1" dirty="0">
                <a:latin typeface="黑体" panose="02010609060101010101" pitchFamily="49" charset="-122"/>
                <a:ea typeface="黑体" panose="02010609060101010101" pitchFamily="49" charset="-122"/>
              </a:rPr>
              <a:t>其内存分配图及分配后空闲分区表如下</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1486">
                                            <p:txEl>
                                              <p:charRg st="11" end="51"/>
                                            </p:txEl>
                                          </p:spTgt>
                                        </p:tgtEl>
                                        <p:attrNameLst>
                                          <p:attrName>style.visibility</p:attrName>
                                        </p:attrNameLst>
                                      </p:cBhvr>
                                      <p:to>
                                        <p:strVal val="visible"/>
                                      </p:to>
                                    </p:set>
                                    <p:anim calcmode="lin" valueType="num">
                                      <p:cBhvr additive="base">
                                        <p:cTn id="7" dur="500" fill="hold"/>
                                        <p:tgtEl>
                                          <p:spTgt spid="441486">
                                            <p:txEl>
                                              <p:charRg st="11" end="5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1486">
                                            <p:txEl>
                                              <p:charRg st="11" end="5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grpId="0" nodeType="clickEffect">
                                  <p:stCondLst>
                                    <p:cond delay="0"/>
                                  </p:stCondLst>
                                  <p:childTnLst>
                                    <p:set>
                                      <p:cBhvr>
                                        <p:cTn id="12" dur="1" fill="hold">
                                          <p:stCondLst>
                                            <p:cond delay="0"/>
                                          </p:stCondLst>
                                        </p:cTn>
                                        <p:tgtEl>
                                          <p:spTgt spid="441391"/>
                                        </p:tgtEl>
                                        <p:attrNameLst>
                                          <p:attrName>style.visibility</p:attrName>
                                        </p:attrNameLst>
                                      </p:cBhvr>
                                      <p:to>
                                        <p:strVal val="visible"/>
                                      </p:to>
                                    </p:set>
                                    <p:anim calcmode="lin" valueType="num">
                                      <p:cBhvr>
                                        <p:cTn id="13" dur="500" decel="50000" fill="hold">
                                          <p:stCondLst>
                                            <p:cond delay="0"/>
                                          </p:stCondLst>
                                        </p:cTn>
                                        <p:tgtEl>
                                          <p:spTgt spid="441391"/>
                                        </p:tgtEl>
                                        <p:attrNameLst>
                                          <p:attrName>style.rotation</p:attrName>
                                        </p:attrNameLst>
                                      </p:cBhvr>
                                      <p:tavLst>
                                        <p:tav tm="0">
                                          <p:val>
                                            <p:fltVal val="-90.000000"/>
                                          </p:val>
                                        </p:tav>
                                        <p:tav tm="100000">
                                          <p:val>
                                            <p:fltVal val="0.000000"/>
                                          </p:val>
                                        </p:tav>
                                      </p:tavLst>
                                    </p:anim>
                                    <p:anim calcmode="lin" valueType="num">
                                      <p:cBhvr>
                                        <p:cTn id="14" dur="500" decel="50000" fill="hold">
                                          <p:stCondLst>
                                            <p:cond delay="0"/>
                                          </p:stCondLst>
                                        </p:cTn>
                                        <p:tgtEl>
                                          <p:spTgt spid="441391"/>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441391"/>
                                        </p:tgtEl>
                                        <p:attrNameLst>
                                          <p:attrName>ppt_w</p:attrName>
                                        </p:attrNameLst>
                                      </p:cBhvr>
                                      <p:tavLst>
                                        <p:tav tm="0">
                                          <p:val>
                                            <p:strVal val="#ppt_w*.05"/>
                                          </p:val>
                                        </p:tav>
                                        <p:tav tm="100000">
                                          <p:val>
                                            <p:strVal val="#ppt_w"/>
                                          </p:val>
                                        </p:tav>
                                      </p:tavLst>
                                    </p:anim>
                                    <p:anim calcmode="lin" valueType="num">
                                      <p:cBhvr>
                                        <p:cTn id="16" dur="1000" fill="hold"/>
                                        <p:tgtEl>
                                          <p:spTgt spid="441391"/>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441391"/>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441391"/>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441391"/>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4413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1486">
                                            <p:txEl>
                                              <p:charRg st="51" end="88"/>
                                            </p:txEl>
                                          </p:spTgt>
                                        </p:tgtEl>
                                        <p:attrNameLst>
                                          <p:attrName>style.visibility</p:attrName>
                                        </p:attrNameLst>
                                      </p:cBhvr>
                                      <p:to>
                                        <p:strVal val="visible"/>
                                      </p:to>
                                    </p:set>
                                    <p:anim calcmode="lin" valueType="num">
                                      <p:cBhvr additive="base">
                                        <p:cTn id="25" dur="500" fill="hold"/>
                                        <p:tgtEl>
                                          <p:spTgt spid="441486">
                                            <p:txEl>
                                              <p:charRg st="51" end="8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1486">
                                            <p:txEl>
                                              <p:charRg st="51" end="8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1395"/>
                                        </p:tgtEl>
                                        <p:attrNameLst>
                                          <p:attrName>style.visibility</p:attrName>
                                        </p:attrNameLst>
                                      </p:cBhvr>
                                      <p:to>
                                        <p:strVal val="visible"/>
                                      </p:to>
                                    </p:set>
                                    <p:anim calcmode="lin" valueType="num">
                                      <p:cBhvr additive="base">
                                        <p:cTn id="31" dur="500" fill="hold"/>
                                        <p:tgtEl>
                                          <p:spTgt spid="441395"/>
                                        </p:tgtEl>
                                        <p:attrNameLst>
                                          <p:attrName>ppt_x</p:attrName>
                                        </p:attrNameLst>
                                      </p:cBhvr>
                                      <p:tavLst>
                                        <p:tav tm="0">
                                          <p:val>
                                            <p:strVal val="#ppt_x"/>
                                          </p:val>
                                        </p:tav>
                                        <p:tav tm="100000">
                                          <p:val>
                                            <p:strVal val="#ppt_x"/>
                                          </p:val>
                                        </p:tav>
                                      </p:tavLst>
                                    </p:anim>
                                    <p:anim calcmode="lin" valueType="num">
                                      <p:cBhvr additive="base">
                                        <p:cTn id="32" dur="500" fill="hold"/>
                                        <p:tgtEl>
                                          <p:spTgt spid="44139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41486">
                                            <p:txEl>
                                              <p:charRg st="88" end="124"/>
                                            </p:txEl>
                                          </p:spTgt>
                                        </p:tgtEl>
                                        <p:attrNameLst>
                                          <p:attrName>style.visibility</p:attrName>
                                        </p:attrNameLst>
                                      </p:cBhvr>
                                      <p:to>
                                        <p:strVal val="visible"/>
                                      </p:to>
                                    </p:set>
                                    <p:anim calcmode="lin" valueType="num">
                                      <p:cBhvr additive="base">
                                        <p:cTn id="37" dur="500" fill="hold"/>
                                        <p:tgtEl>
                                          <p:spTgt spid="441486">
                                            <p:txEl>
                                              <p:charRg st="88" end="12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41486">
                                            <p:txEl>
                                              <p:charRg st="88" end="12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441392"/>
                                        </p:tgtEl>
                                        <p:attrNameLst>
                                          <p:attrName>style.visibility</p:attrName>
                                        </p:attrNameLst>
                                      </p:cBhvr>
                                      <p:to>
                                        <p:strVal val="visible"/>
                                      </p:to>
                                    </p:set>
                                    <p:anim calcmode="lin" valueType="num">
                                      <p:cBhvr>
                                        <p:cTn id="43" dur="1000" fill="hold"/>
                                        <p:tgtEl>
                                          <p:spTgt spid="441392"/>
                                        </p:tgtEl>
                                        <p:attrNameLst>
                                          <p:attrName>ppt_w</p:attrName>
                                        </p:attrNameLst>
                                      </p:cBhvr>
                                      <p:tavLst>
                                        <p:tav tm="0">
                                          <p:val>
                                            <p:fltVal val="0.000000"/>
                                          </p:val>
                                        </p:tav>
                                        <p:tav tm="100000">
                                          <p:val>
                                            <p:strVal val="#ppt_w"/>
                                          </p:val>
                                        </p:tav>
                                      </p:tavLst>
                                    </p:anim>
                                    <p:anim calcmode="lin" valueType="num">
                                      <p:cBhvr>
                                        <p:cTn id="44" dur="1000" fill="hold"/>
                                        <p:tgtEl>
                                          <p:spTgt spid="441392"/>
                                        </p:tgtEl>
                                        <p:attrNameLst>
                                          <p:attrName>ppt_h</p:attrName>
                                        </p:attrNameLst>
                                      </p:cBhvr>
                                      <p:tavLst>
                                        <p:tav tm="0">
                                          <p:val>
                                            <p:fltVal val="0.000000"/>
                                          </p:val>
                                        </p:tav>
                                        <p:tav tm="100000">
                                          <p:val>
                                            <p:strVal val="#ppt_h"/>
                                          </p:val>
                                        </p:tav>
                                      </p:tavLst>
                                    </p:anim>
                                    <p:anim calcmode="lin" valueType="num">
                                      <p:cBhvr>
                                        <p:cTn id="45" dur="1000" fill="hold"/>
                                        <p:tgtEl>
                                          <p:spTgt spid="441392"/>
                                        </p:tgtEl>
                                        <p:attrNameLst>
                                          <p:attrName>ppt_x</p:attrName>
                                        </p:attrNameLst>
                                      </p:cBhvr>
                                      <p:tavLst>
                                        <p:tav tm="0" fmla="#ppt_x+(cos(-2*pi*(1-$))*-#ppt_x-sin(-2*pi*(1-$))*(1-#ppt_y))*(1-$)">
                                          <p:val>
                                            <p:fltVal val="0.000000"/>
                                          </p:val>
                                        </p:tav>
                                        <p:tav tm="100000">
                                          <p:val>
                                            <p:fltVal val="1.000000"/>
                                          </p:val>
                                        </p:tav>
                                      </p:tavLst>
                                    </p:anim>
                                    <p:anim calcmode="lin" valueType="num">
                                      <p:cBhvr>
                                        <p:cTn id="46" dur="1000" fill="hold"/>
                                        <p:tgtEl>
                                          <p:spTgt spid="44139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41486">
                                            <p:txEl>
                                              <p:charRg st="124" end="142"/>
                                            </p:txEl>
                                          </p:spTgt>
                                        </p:tgtEl>
                                        <p:attrNameLst>
                                          <p:attrName>style.visibility</p:attrName>
                                        </p:attrNameLst>
                                      </p:cBhvr>
                                      <p:to>
                                        <p:strVal val="visible"/>
                                      </p:to>
                                    </p:set>
                                    <p:anim calcmode="lin" valueType="num">
                                      <p:cBhvr additive="base">
                                        <p:cTn id="51" dur="500" fill="hold"/>
                                        <p:tgtEl>
                                          <p:spTgt spid="441486">
                                            <p:txEl>
                                              <p:charRg st="124" end="14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41486">
                                            <p:txEl>
                                              <p:charRg st="124" end="142"/>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441424"/>
                                        </p:tgtEl>
                                        <p:attrNameLst>
                                          <p:attrName>style.visibility</p:attrName>
                                        </p:attrNameLst>
                                      </p:cBhvr>
                                      <p:to>
                                        <p:strVal val="visible"/>
                                      </p:to>
                                    </p:set>
                                    <p:anim calcmode="lin" valueType="num">
                                      <p:cBhvr additive="base">
                                        <p:cTn id="57" dur="500" fill="hold"/>
                                        <p:tgtEl>
                                          <p:spTgt spid="441424"/>
                                        </p:tgtEl>
                                        <p:attrNameLst>
                                          <p:attrName>ppt_x</p:attrName>
                                        </p:attrNameLst>
                                      </p:cBhvr>
                                      <p:tavLst>
                                        <p:tav tm="0">
                                          <p:val>
                                            <p:strVal val="#ppt_x"/>
                                          </p:val>
                                        </p:tav>
                                        <p:tav tm="100000">
                                          <p:val>
                                            <p:strVal val="#ppt_x"/>
                                          </p:val>
                                        </p:tav>
                                      </p:tavLst>
                                    </p:anim>
                                    <p:anim calcmode="lin" valueType="num">
                                      <p:cBhvr additive="base">
                                        <p:cTn id="58" dur="500" fill="hold"/>
                                        <p:tgtEl>
                                          <p:spTgt spid="441424"/>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41398"/>
                                        </p:tgtEl>
                                        <p:attrNameLst>
                                          <p:attrName>style.visibility</p:attrName>
                                        </p:attrNameLst>
                                      </p:cBhvr>
                                      <p:to>
                                        <p:strVal val="visible"/>
                                      </p:to>
                                    </p:set>
                                    <p:anim calcmode="lin" valueType="num">
                                      <p:cBhvr additive="base">
                                        <p:cTn id="61" dur="500" fill="hold"/>
                                        <p:tgtEl>
                                          <p:spTgt spid="441398"/>
                                        </p:tgtEl>
                                        <p:attrNameLst>
                                          <p:attrName>ppt_x</p:attrName>
                                        </p:attrNameLst>
                                      </p:cBhvr>
                                      <p:tavLst>
                                        <p:tav tm="0">
                                          <p:val>
                                            <p:strVal val="#ppt_x"/>
                                          </p:val>
                                        </p:tav>
                                        <p:tav tm="100000">
                                          <p:val>
                                            <p:strVal val="#ppt_x"/>
                                          </p:val>
                                        </p:tav>
                                      </p:tavLst>
                                    </p:anim>
                                    <p:anim calcmode="lin" valueType="num">
                                      <p:cBhvr additive="base">
                                        <p:cTn id="62" dur="500" fill="hold"/>
                                        <p:tgtEl>
                                          <p:spTgt spid="441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424" grpId="0"/>
      <p:bldP spid="441391" grpId="0" animBg="1"/>
      <p:bldP spid="441392" grpId="0" animBg="1"/>
      <p:bldP spid="44139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5037" name="Rectangle 29"/>
          <p:cNvSpPr/>
          <p:nvPr/>
        </p:nvSpPr>
        <p:spPr>
          <a:xfrm>
            <a:off x="395288" y="1423988"/>
            <a:ext cx="8424862" cy="4525962"/>
          </a:xfrm>
          <a:prstGeom prst="rect">
            <a:avLst/>
          </a:prstGeom>
          <a:noFill/>
          <a:ln w="9525">
            <a:noFill/>
          </a:ln>
        </p:spPr>
        <p:txBody>
          <a:bodyPr anchor="t" anchorCtr="0">
            <a:spAutoFit/>
          </a:bodyPr>
          <a:p>
            <a:pPr>
              <a:lnSpc>
                <a:spcPct val="130000"/>
              </a:lnSpc>
              <a:buClr>
                <a:srgbClr val="FF0066"/>
              </a:buClr>
              <a:buSzPct val="105000"/>
              <a:buFont typeface="Wingdings" panose="05000000000000000000" pitchFamily="2" charset="2"/>
              <a:buChar char="v"/>
            </a:pPr>
            <a:r>
              <a:rPr lang="zh-CN" altLang="en-US" sz="3200" b="1" dirty="0">
                <a:solidFill>
                  <a:schemeClr val="hlink"/>
                </a:solidFill>
                <a:latin typeface="黑体" panose="02010609060101010101" pitchFamily="49" charset="-122"/>
                <a:ea typeface="黑体" panose="02010609060101010101" pitchFamily="49" charset="-122"/>
              </a:rPr>
              <a:t>首次适应算法的特点</a:t>
            </a:r>
            <a:endParaRPr lang="zh-CN" altLang="en-US" sz="3200" b="1" dirty="0">
              <a:solidFill>
                <a:schemeClr val="hlink"/>
              </a:solidFill>
              <a:latin typeface="黑体" panose="02010609060101010101" pitchFamily="49" charset="-122"/>
              <a:ea typeface="黑体" panose="02010609060101010101" pitchFamily="49" charset="-122"/>
            </a:endParaRPr>
          </a:p>
          <a:p>
            <a:pPr>
              <a:lnSpc>
                <a:spcPct val="130000"/>
              </a:lnSpc>
              <a:buClr>
                <a:srgbClr val="FF0066"/>
              </a:buClr>
              <a:buSzPct val="105000"/>
              <a:buFont typeface="Wingdings" panose="05000000000000000000" pitchFamily="2" charset="2"/>
            </a:pPr>
            <a:r>
              <a:rPr lang="zh-CN" altLang="en-US" sz="3200" b="1" dirty="0">
                <a:latin typeface="黑体" panose="02010609060101010101" pitchFamily="49" charset="-122"/>
                <a:ea typeface="黑体" panose="02010609060101010101" pitchFamily="49" charset="-122"/>
              </a:rPr>
              <a:t>    优先利用内存低地址部分的空闲分区</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从而保留了高地址部分的大空闲区。</a:t>
            </a:r>
            <a:endParaRPr lang="zh-CN" altLang="en-US" sz="3200" b="1" dirty="0">
              <a:latin typeface="黑体" panose="02010609060101010101" pitchFamily="49" charset="-122"/>
              <a:ea typeface="黑体" panose="02010609060101010101" pitchFamily="49" charset="-122"/>
            </a:endParaRPr>
          </a:p>
          <a:p>
            <a:pPr>
              <a:lnSpc>
                <a:spcPct val="130000"/>
              </a:lnSpc>
              <a:buClr>
                <a:srgbClr val="FF0066"/>
              </a:buClr>
              <a:buSzPct val="105000"/>
              <a:buFont typeface="Wingdings" panose="05000000000000000000" pitchFamily="2" charset="2"/>
            </a:pPr>
            <a:r>
              <a:rPr lang="zh-CN" altLang="en-US" sz="3200" b="1" dirty="0">
                <a:latin typeface="黑体" panose="02010609060101010101" pitchFamily="49" charset="-122"/>
                <a:ea typeface="黑体" panose="02010609060101010101" pitchFamily="49" charset="-122"/>
              </a:rPr>
              <a:t>    但由于低地址部分不断被划分，致使低地址端留下许多难以利用的很小的空闲分区</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碎片或零头</a:t>
            </a: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，而每次查找又都是从低地址部分开始，这增加了查找可用空闲分区的开销。</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5037">
                                            <p:txEl>
                                              <p:charRg st="10" end="48"/>
                                            </p:txEl>
                                          </p:spTgt>
                                        </p:tgtEl>
                                        <p:attrNameLst>
                                          <p:attrName>style.visibility</p:attrName>
                                        </p:attrNameLst>
                                      </p:cBhvr>
                                      <p:to>
                                        <p:strVal val="visible"/>
                                      </p:to>
                                    </p:set>
                                    <p:animEffect transition="in" filter="blinds(horizontal)">
                                      <p:cBhvr>
                                        <p:cTn id="7" dur="500"/>
                                        <p:tgtEl>
                                          <p:spTgt spid="555037">
                                            <p:txEl>
                                              <p:charRg st="1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5037">
                                            <p:txEl>
                                              <p:charRg st="48" end="130"/>
                                            </p:txEl>
                                          </p:spTgt>
                                        </p:tgtEl>
                                        <p:attrNameLst>
                                          <p:attrName>style.visibility</p:attrName>
                                        </p:attrNameLst>
                                      </p:cBhvr>
                                      <p:to>
                                        <p:strVal val="visible"/>
                                      </p:to>
                                    </p:set>
                                    <p:animEffect transition="in" filter="blinds(horizontal)">
                                      <p:cBhvr>
                                        <p:cTn id="12" dur="500"/>
                                        <p:tgtEl>
                                          <p:spTgt spid="555037">
                                            <p:txEl>
                                              <p:charRg st="48"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3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454150" y="260350"/>
            <a:ext cx="5638800" cy="701675"/>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循环首次适应算法（</a:t>
            </a:r>
            <a:r>
              <a:rPr lang="en-US" altLang="zh-CN" sz="3600" b="1" dirty="0">
                <a:latin typeface="黑体" panose="02010609060101010101" pitchFamily="49" charset="-122"/>
                <a:ea typeface="黑体" panose="02010609060101010101" pitchFamily="49" charset="-122"/>
              </a:rPr>
              <a:t>NF</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151555" name="Rectangle 3"/>
          <p:cNvSpPr>
            <a:spLocks noGrp="1"/>
          </p:cNvSpPr>
          <p:nvPr>
            <p:ph idx="1"/>
          </p:nvPr>
        </p:nvSpPr>
        <p:spPr>
          <a:xfrm>
            <a:off x="250825" y="1196975"/>
            <a:ext cx="8569325" cy="5256213"/>
          </a:xfrm>
          <a:ln/>
        </p:spPr>
        <p:txBody>
          <a:bodyPr wrap="square" lIns="91440" tIns="45720" rIns="91440" bIns="45720" anchor="t" anchorCtr="0"/>
          <a:p>
            <a:pPr eaLnBrk="1" hangingPunct="1">
              <a:lnSpc>
                <a:spcPct val="130000"/>
              </a:lnSpc>
              <a:buClr>
                <a:srgbClr val="FF0066"/>
              </a:buClr>
              <a:buSzPct val="105000"/>
            </a:pPr>
            <a:r>
              <a:rPr lang="zh-CN" altLang="en-US" dirty="0">
                <a:latin typeface="黑体" panose="02010609060101010101" pitchFamily="49" charset="-122"/>
                <a:ea typeface="黑体" panose="02010609060101010101" pitchFamily="49" charset="-122"/>
              </a:rPr>
              <a:t>算法要求</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66"/>
              </a:buClr>
              <a:buSzPct val="105000"/>
              <a:buNone/>
            </a:pPr>
            <a:r>
              <a:rPr lang="zh-CN" altLang="en-US" dirty="0">
                <a:solidFill>
                  <a:schemeClr val="tx1"/>
                </a:solidFill>
                <a:latin typeface="黑体" panose="02010609060101010101" pitchFamily="49" charset="-122"/>
                <a:ea typeface="黑体" panose="02010609060101010101" pitchFamily="49" charset="-122"/>
              </a:rPr>
              <a:t>      又称为下次适应算法，由首次适应算法演变而来。在为作业分配内存空间时，不再每次从空闲分区表</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链首开始查找，而是</a:t>
            </a:r>
            <a:r>
              <a:rPr lang="zh-CN" altLang="en-US" dirty="0">
                <a:solidFill>
                  <a:srgbClr val="FF33CC"/>
                </a:solidFill>
                <a:latin typeface="黑体" panose="02010609060101010101" pitchFamily="49" charset="-122"/>
                <a:ea typeface="黑体" panose="02010609060101010101" pitchFamily="49" charset="-122"/>
              </a:rPr>
              <a:t>从上次找到的空闲分区的下一个空闲分区开始查找，</a:t>
            </a:r>
            <a:r>
              <a:rPr lang="zh-CN" altLang="en-US" dirty="0">
                <a:solidFill>
                  <a:schemeClr val="tx1"/>
                </a:solidFill>
                <a:latin typeface="黑体" panose="02010609060101010101" pitchFamily="49" charset="-122"/>
                <a:ea typeface="黑体" panose="02010609060101010101" pitchFamily="49" charset="-122"/>
              </a:rPr>
              <a:t>直到找到第一个能满足其大小要求的空闲分区为止。</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66"/>
              </a:buClr>
              <a:buSzPct val="105000"/>
              <a:buNone/>
            </a:pPr>
            <a:r>
              <a:rPr lang="zh-CN" altLang="en-US" dirty="0">
                <a:solidFill>
                  <a:schemeClr val="tx1"/>
                </a:solidFill>
                <a:latin typeface="黑体" panose="02010609060101010101" pitchFamily="49" charset="-122"/>
                <a:ea typeface="黑体" panose="02010609060101010101" pitchFamily="49" charset="-122"/>
              </a:rPr>
              <a:t>      然后，再按照作业大小，从该分区中划出一块内存空间分配给请求者，余下的空闲分区仍按地址递增的次序保留在空闲分区表</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链中。</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1555">
                                            <p:txEl>
                                              <p:charRg st="0" end="5"/>
                                            </p:txEl>
                                          </p:spTgt>
                                        </p:tgtEl>
                                        <p:attrNameLst>
                                          <p:attrName>style.visibility</p:attrName>
                                        </p:attrNameLst>
                                      </p:cBhvr>
                                      <p:to>
                                        <p:strVal val="visible"/>
                                      </p:to>
                                    </p:set>
                                    <p:animEffect transition="in" filter="blinds(horizontal)">
                                      <p:cBhvr>
                                        <p:cTn id="7" dur="500"/>
                                        <p:tgtEl>
                                          <p:spTgt spid="151555">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1555">
                                            <p:txEl>
                                              <p:charRg st="5" end="112"/>
                                            </p:txEl>
                                          </p:spTgt>
                                        </p:tgtEl>
                                        <p:attrNameLst>
                                          <p:attrName>style.visibility</p:attrName>
                                        </p:attrNameLst>
                                      </p:cBhvr>
                                      <p:to>
                                        <p:strVal val="visible"/>
                                      </p:to>
                                    </p:set>
                                    <p:animEffect transition="in" filter="blinds(horizontal)">
                                      <p:cBhvr>
                                        <p:cTn id="12" dur="500"/>
                                        <p:tgtEl>
                                          <p:spTgt spid="151555">
                                            <p:txEl>
                                              <p:charRg st="5" end="1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1555">
                                            <p:txEl>
                                              <p:charRg st="112" end="178"/>
                                            </p:txEl>
                                          </p:spTgt>
                                        </p:tgtEl>
                                        <p:attrNameLst>
                                          <p:attrName>style.visibility</p:attrName>
                                        </p:attrNameLst>
                                      </p:cBhvr>
                                      <p:to>
                                        <p:strVal val="visible"/>
                                      </p:to>
                                    </p:set>
                                    <p:animEffect transition="in" filter="blinds(horizontal)">
                                      <p:cBhvr>
                                        <p:cTn id="17" dur="500"/>
                                        <p:tgtEl>
                                          <p:spTgt spid="151555">
                                            <p:txEl>
                                              <p:charRg st="112"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4418" name="Group 2"/>
          <p:cNvGraphicFramePr>
            <a:graphicFrameLocks noGrp="1"/>
          </p:cNvGraphicFramePr>
          <p:nvPr/>
        </p:nvGraphicFramePr>
        <p:xfrm>
          <a:off x="603250" y="2028825"/>
          <a:ext cx="4113213" cy="1981200"/>
        </p:xfrm>
        <a:graphic>
          <a:graphicData uri="http://schemas.openxmlformats.org/drawingml/2006/table">
            <a:tbl>
              <a:tblPr/>
              <a:tblGrid>
                <a:gridCol w="1271588"/>
                <a:gridCol w="1419225"/>
                <a:gridCol w="14224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1707" name="Text Box 28"/>
          <p:cNvSpPr txBox="1"/>
          <p:nvPr/>
        </p:nvSpPr>
        <p:spPr>
          <a:xfrm>
            <a:off x="1212850" y="1557338"/>
            <a:ext cx="28194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空闲分区表</a:t>
            </a:r>
            <a:endParaRPr lang="zh-CN" altLang="en-US" sz="2000" b="1" dirty="0">
              <a:latin typeface="Tahoma" panose="020B0604030504040204" pitchFamily="34" charset="0"/>
              <a:ea typeface="楷体_GB2312" pitchFamily="1" charset="-122"/>
            </a:endParaRPr>
          </a:p>
        </p:txBody>
      </p:sp>
      <p:sp>
        <p:nvSpPr>
          <p:cNvPr id="444445" name="Text Box 29"/>
          <p:cNvSpPr txBox="1"/>
          <p:nvPr/>
        </p:nvSpPr>
        <p:spPr>
          <a:xfrm>
            <a:off x="468313" y="4824413"/>
            <a:ext cx="8675687" cy="1917700"/>
          </a:xfrm>
          <a:prstGeom prst="rect">
            <a:avLst/>
          </a:prstGeom>
          <a:noFill/>
          <a:ln w="9525">
            <a:noFill/>
          </a:ln>
        </p:spPr>
        <p:txBody>
          <a:bodyPr anchor="t" anchorCtr="0">
            <a:spAutoFit/>
          </a:bodyPr>
          <a:p>
            <a:pPr>
              <a:lnSpc>
                <a:spcPct val="120000"/>
              </a:lnSpc>
            </a:pPr>
            <a:r>
              <a:rPr lang="zh-CN" altLang="en-US" sz="2000" b="1" dirty="0">
                <a:solidFill>
                  <a:schemeClr val="hlink"/>
                </a:solidFill>
                <a:latin typeface="黑体" panose="02010609060101010101" pitchFamily="49" charset="-122"/>
                <a:ea typeface="黑体" panose="02010609060101010101" pitchFamily="49" charset="-122"/>
              </a:rPr>
              <a:t>解：</a:t>
            </a:r>
            <a:r>
              <a:rPr lang="zh-CN" altLang="en-US" sz="2000" b="1" dirty="0">
                <a:latin typeface="黑体" panose="02010609060101010101" pitchFamily="49" charset="-122"/>
                <a:ea typeface="黑体" panose="02010609060101010101" pitchFamily="49" charset="-122"/>
              </a:rPr>
              <a:t>按循环首次适应算法，</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latin typeface="黑体" panose="02010609060101010101" pitchFamily="49" charset="-122"/>
                <a:ea typeface="黑体" panose="02010609060101010101" pitchFamily="49" charset="-122"/>
              </a:rPr>
              <a:t>    </a:t>
            </a:r>
            <a:r>
              <a:rPr lang="zh-CN" altLang="en-US" sz="2000" b="1" dirty="0">
                <a:solidFill>
                  <a:schemeClr val="folHlink"/>
                </a:solidFill>
                <a:latin typeface="黑体" panose="02010609060101010101" pitchFamily="49" charset="-122"/>
                <a:ea typeface="黑体" panose="02010609060101010101" pitchFamily="49" charset="-122"/>
              </a:rPr>
              <a:t>申请作业</a:t>
            </a:r>
            <a:r>
              <a:rPr lang="en-US" altLang="zh-CN" sz="2000" b="1" dirty="0">
                <a:solidFill>
                  <a:schemeClr val="folHlink"/>
                </a:solidFill>
                <a:latin typeface="黑体" panose="02010609060101010101" pitchFamily="49" charset="-122"/>
                <a:ea typeface="黑体" panose="02010609060101010101" pitchFamily="49" charset="-122"/>
              </a:rPr>
              <a:t>100k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20k,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200K</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solidFill>
                  <a:schemeClr val="folHlink"/>
                </a:solidFill>
                <a:latin typeface="黑体" panose="02010609060101010101" pitchFamily="49" charset="-122"/>
                <a:ea typeface="黑体" panose="02010609060101010101" pitchFamily="49" charset="-122"/>
              </a:rPr>
              <a:t>    申请作业</a:t>
            </a:r>
            <a:r>
              <a:rPr lang="en-US" altLang="zh-CN" sz="2000" b="1" dirty="0">
                <a:solidFill>
                  <a:schemeClr val="folHlink"/>
                </a:solidFill>
                <a:latin typeface="黑体" panose="02010609060101010101" pitchFamily="49" charset="-122"/>
                <a:ea typeface="黑体" panose="02010609060101010101" pitchFamily="49" charset="-122"/>
              </a:rPr>
              <a:t>30k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4</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301k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350K </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solidFill>
                  <a:schemeClr val="folHlink"/>
                </a:solidFill>
                <a:latin typeface="黑体" panose="02010609060101010101" pitchFamily="49" charset="-122"/>
                <a:ea typeface="黑体" panose="02010609060101010101" pitchFamily="49" charset="-122"/>
              </a:rPr>
              <a:t>    申请作业</a:t>
            </a:r>
            <a:r>
              <a:rPr lang="en-US" altLang="zh-CN" sz="2000" b="1" dirty="0">
                <a:solidFill>
                  <a:schemeClr val="folHlink"/>
                </a:solidFill>
                <a:latin typeface="黑体" panose="02010609060101010101" pitchFamily="49" charset="-122"/>
                <a:ea typeface="黑体" panose="02010609060101010101" pitchFamily="49" charset="-122"/>
              </a:rPr>
              <a:t>7k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25k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27K </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latin typeface="黑体" panose="02010609060101010101" pitchFamily="49" charset="-122"/>
                <a:ea typeface="黑体" panose="02010609060101010101" pitchFamily="49" charset="-122"/>
              </a:rPr>
              <a:t>其内存分配图及分配后空闲分区表如下</a:t>
            </a:r>
            <a:endParaRPr lang="zh-CN" altLang="en-US" sz="2000" b="1" dirty="0">
              <a:latin typeface="黑体" panose="02010609060101010101" pitchFamily="49" charset="-122"/>
              <a:ea typeface="黑体" panose="02010609060101010101" pitchFamily="49" charset="-122"/>
            </a:endParaRPr>
          </a:p>
        </p:txBody>
      </p:sp>
      <p:sp>
        <p:nvSpPr>
          <p:cNvPr id="71709" name="Text Box 30"/>
          <p:cNvSpPr txBox="1"/>
          <p:nvPr/>
        </p:nvSpPr>
        <p:spPr>
          <a:xfrm>
            <a:off x="1371600" y="315913"/>
            <a:ext cx="7391400" cy="1096962"/>
          </a:xfrm>
          <a:prstGeom prst="rect">
            <a:avLst/>
          </a:prstGeom>
          <a:solidFill>
            <a:schemeClr val="bg1"/>
          </a:solidFill>
          <a:ln w="9525">
            <a:noFill/>
          </a:ln>
        </p:spPr>
        <p:txBody>
          <a:bodyPr anchor="t" anchorCtr="0">
            <a:spAutoFit/>
          </a:bodyPr>
          <a:p>
            <a:pPr>
              <a:spcBef>
                <a:spcPct val="50000"/>
              </a:spcBef>
            </a:pPr>
            <a:r>
              <a:rPr lang="zh-CN" altLang="en-US" sz="2200" b="1" dirty="0">
                <a:solidFill>
                  <a:schemeClr val="hlink"/>
                </a:solidFill>
                <a:latin typeface="黑体" panose="02010609060101010101" pitchFamily="49" charset="-122"/>
                <a:ea typeface="黑体" panose="02010609060101010101" pitchFamily="49" charset="-122"/>
              </a:rPr>
              <a:t>例 ：</a:t>
            </a:r>
            <a:r>
              <a:rPr lang="zh-CN" altLang="en-US" sz="2200" b="1" dirty="0">
                <a:latin typeface="黑体" panose="02010609060101010101" pitchFamily="49" charset="-122"/>
                <a:ea typeface="黑体" panose="02010609060101010101" pitchFamily="49" charset="-122"/>
              </a:rPr>
              <a:t>系统中的空闲分区表如下，现有三个作业申请分配内存空间</a:t>
            </a:r>
            <a:r>
              <a:rPr lang="en-US" altLang="zh-CN" sz="2200" b="1" dirty="0">
                <a:latin typeface="黑体" panose="02010609060101010101" pitchFamily="49" charset="-122"/>
                <a:ea typeface="黑体" panose="02010609060101010101" pitchFamily="49" charset="-122"/>
              </a:rPr>
              <a:t>100KB</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30KB</a:t>
            </a:r>
            <a:r>
              <a:rPr lang="zh-CN" altLang="en-US" sz="2200" b="1" dirty="0">
                <a:latin typeface="黑体" panose="02010609060101010101" pitchFamily="49" charset="-122"/>
                <a:ea typeface="黑体" panose="02010609060101010101" pitchFamily="49" charset="-122"/>
              </a:rPr>
              <a:t>及</a:t>
            </a:r>
            <a:r>
              <a:rPr lang="en-US" altLang="zh-CN" sz="2200" b="1" dirty="0">
                <a:latin typeface="黑体" panose="02010609060101010101" pitchFamily="49" charset="-122"/>
                <a:ea typeface="黑体" panose="02010609060101010101" pitchFamily="49" charset="-122"/>
              </a:rPr>
              <a:t>7KB</a:t>
            </a:r>
            <a:r>
              <a:rPr lang="zh-CN" altLang="en-US" sz="2200" b="1" dirty="0">
                <a:latin typeface="黑体" panose="02010609060101010101" pitchFamily="49" charset="-122"/>
                <a:ea typeface="黑体" panose="02010609060101010101" pitchFamily="49" charset="-122"/>
              </a:rPr>
              <a:t>。给出按循环首次适应算法的内存分配情况及分配后空闲分区表。</a:t>
            </a:r>
            <a:endParaRPr lang="zh-CN" altLang="en-US" sz="2200" b="1" dirty="0">
              <a:latin typeface="黑体" panose="02010609060101010101" pitchFamily="49" charset="-122"/>
              <a:ea typeface="黑体" panose="02010609060101010101" pitchFamily="49" charset="-122"/>
            </a:endParaRPr>
          </a:p>
        </p:txBody>
      </p:sp>
      <p:grpSp>
        <p:nvGrpSpPr>
          <p:cNvPr id="71710" name="Group 31"/>
          <p:cNvGrpSpPr/>
          <p:nvPr/>
        </p:nvGrpSpPr>
        <p:grpSpPr>
          <a:xfrm>
            <a:off x="5148263" y="1041400"/>
            <a:ext cx="4071937" cy="4259263"/>
            <a:chOff x="295" y="1207"/>
            <a:chExt cx="2565" cy="2683"/>
          </a:xfrm>
        </p:grpSpPr>
        <p:sp>
          <p:nvSpPr>
            <p:cNvPr id="71711" name="Text Box 32"/>
            <p:cNvSpPr txBox="1"/>
            <p:nvPr/>
          </p:nvSpPr>
          <p:spPr>
            <a:xfrm>
              <a:off x="1716" y="2647"/>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71712" name="Text Box 33"/>
            <p:cNvSpPr txBox="1"/>
            <p:nvPr/>
          </p:nvSpPr>
          <p:spPr>
            <a:xfrm>
              <a:off x="1716" y="3415"/>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71713" name="AutoShape 34"/>
            <p:cNvSpPr/>
            <p:nvPr/>
          </p:nvSpPr>
          <p:spPr>
            <a:xfrm>
              <a:off x="907" y="1422"/>
              <a:ext cx="1493" cy="2468"/>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71714" name="Line 35"/>
            <p:cNvSpPr/>
            <p:nvPr/>
          </p:nvSpPr>
          <p:spPr>
            <a:xfrm>
              <a:off x="913" y="3391"/>
              <a:ext cx="1493"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15" name="Text Box 36"/>
            <p:cNvSpPr txBox="1"/>
            <p:nvPr/>
          </p:nvSpPr>
          <p:spPr>
            <a:xfrm>
              <a:off x="295" y="1351"/>
              <a:ext cx="623" cy="2123"/>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200000"/>
                </a:lnSpc>
                <a:spcBef>
                  <a:spcPct val="40000"/>
                </a:spcBef>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71716" name="Text Box 37"/>
            <p:cNvSpPr txBox="1"/>
            <p:nvPr/>
          </p:nvSpPr>
          <p:spPr>
            <a:xfrm>
              <a:off x="1008" y="1207"/>
              <a:ext cx="1280" cy="231"/>
            </a:xfrm>
            <a:prstGeom prst="rect">
              <a:avLst/>
            </a:prstGeom>
            <a:noFill/>
            <a:ln w="9525">
              <a:noFill/>
            </a:ln>
          </p:spPr>
          <p:txBody>
            <a:bodyPr anchor="t" anchorCtr="0">
              <a:spAutoFit/>
            </a:bodyPr>
            <a:p>
              <a:pPr>
                <a:spcBef>
                  <a:spcPct val="50000"/>
                </a:spcBef>
              </a:pPr>
              <a:r>
                <a:rPr lang="zh-CN" altLang="en-US" sz="1800" b="1" dirty="0">
                  <a:latin typeface="Times New Roman" panose="02020603050405020304" pitchFamily="18" charset="0"/>
                  <a:ea typeface="宋体" panose="02010600030101010101" pitchFamily="2" charset="-122"/>
                </a:rPr>
                <a:t>内存空闲分区图</a:t>
              </a:r>
              <a:endParaRPr lang="zh-CN" altLang="en-US" sz="1800" b="1" dirty="0">
                <a:latin typeface="Times New Roman" panose="02020603050405020304" pitchFamily="18" charset="0"/>
                <a:ea typeface="宋体" panose="02010600030101010101" pitchFamily="2" charset="-122"/>
              </a:endParaRPr>
            </a:p>
          </p:txBody>
        </p:sp>
        <p:sp>
          <p:nvSpPr>
            <p:cNvPr id="71717" name="Line 38"/>
            <p:cNvSpPr/>
            <p:nvPr/>
          </p:nvSpPr>
          <p:spPr>
            <a:xfrm flipV="1">
              <a:off x="909" y="1639"/>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18" name="Line 39"/>
            <p:cNvSpPr/>
            <p:nvPr/>
          </p:nvSpPr>
          <p:spPr>
            <a:xfrm>
              <a:off x="909" y="1867"/>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19" name="Line 40"/>
            <p:cNvSpPr/>
            <p:nvPr/>
          </p:nvSpPr>
          <p:spPr>
            <a:xfrm>
              <a:off x="912" y="211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20" name="Line 41"/>
            <p:cNvSpPr/>
            <p:nvPr/>
          </p:nvSpPr>
          <p:spPr>
            <a:xfrm>
              <a:off x="909" y="2813"/>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21" name="Text Box 42"/>
            <p:cNvSpPr txBox="1"/>
            <p:nvPr/>
          </p:nvSpPr>
          <p:spPr>
            <a:xfrm>
              <a:off x="2406" y="1591"/>
              <a:ext cx="454" cy="1388"/>
            </a:xfrm>
            <a:prstGeom prst="rect">
              <a:avLst/>
            </a:prstGeom>
            <a:noFill/>
            <a:ln w="9525">
              <a:noFill/>
            </a:ln>
          </p:spPr>
          <p:txBody>
            <a:bodyPr anchor="t" anchorCtr="0">
              <a:spAutoFit/>
            </a:bodyPr>
            <a:p>
              <a:pPr>
                <a:lnSpc>
                  <a:spcPct val="140000"/>
                </a:lnSpc>
              </a:pP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125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80000"/>
                </a:lnSpc>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p:txBody>
        </p:sp>
        <p:sp>
          <p:nvSpPr>
            <p:cNvPr id="71722" name="Rectangle 43"/>
            <p:cNvSpPr/>
            <p:nvPr/>
          </p:nvSpPr>
          <p:spPr>
            <a:xfrm flipV="1">
              <a:off x="913" y="1875"/>
              <a:ext cx="1488" cy="104"/>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3" name="Line 44"/>
            <p:cNvSpPr/>
            <p:nvPr/>
          </p:nvSpPr>
          <p:spPr>
            <a:xfrm>
              <a:off x="912" y="198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24" name="Rectangle 45"/>
            <p:cNvSpPr/>
            <p:nvPr/>
          </p:nvSpPr>
          <p:spPr>
            <a:xfrm flipV="1">
              <a:off x="912" y="2128"/>
              <a:ext cx="1488" cy="96"/>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5" name="Line 46"/>
            <p:cNvSpPr/>
            <p:nvPr/>
          </p:nvSpPr>
          <p:spPr>
            <a:xfrm>
              <a:off x="908" y="2232"/>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26" name="Line 47"/>
            <p:cNvSpPr/>
            <p:nvPr/>
          </p:nvSpPr>
          <p:spPr>
            <a:xfrm>
              <a:off x="906" y="2568"/>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1727" name="Rectangle 48"/>
            <p:cNvSpPr/>
            <p:nvPr/>
          </p:nvSpPr>
          <p:spPr>
            <a:xfrm flipV="1">
              <a:off x="908" y="2572"/>
              <a:ext cx="1488" cy="229"/>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8" name="Text Box 49"/>
            <p:cNvSpPr txBox="1"/>
            <p:nvPr/>
          </p:nvSpPr>
          <p:spPr>
            <a:xfrm>
              <a:off x="1551" y="1616"/>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1</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71729" name="Text Box 50"/>
            <p:cNvSpPr txBox="1"/>
            <p:nvPr/>
          </p:nvSpPr>
          <p:spPr>
            <a:xfrm>
              <a:off x="1538" y="1929"/>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2</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71730" name="Text Box 51"/>
            <p:cNvSpPr txBox="1"/>
            <p:nvPr/>
          </p:nvSpPr>
          <p:spPr>
            <a:xfrm>
              <a:off x="1538" y="2337"/>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3</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71731" name="Text Box 52"/>
            <p:cNvSpPr txBox="1"/>
            <p:nvPr/>
          </p:nvSpPr>
          <p:spPr>
            <a:xfrm>
              <a:off x="1519" y="2927"/>
              <a:ext cx="208" cy="231"/>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4</a:t>
              </a:r>
              <a:endParaRPr lang="en-US" altLang="zh-CN" sz="1800" b="1" dirty="0">
                <a:solidFill>
                  <a:schemeClr val="hlink"/>
                </a:solidFill>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4445">
                                            <p:txEl>
                                              <p:charRg st="0" end="13"/>
                                            </p:txEl>
                                          </p:spTgt>
                                        </p:tgtEl>
                                        <p:attrNameLst>
                                          <p:attrName>style.visibility</p:attrName>
                                        </p:attrNameLst>
                                      </p:cBhvr>
                                      <p:to>
                                        <p:strVal val="visible"/>
                                      </p:to>
                                    </p:set>
                                    <p:anim calcmode="lin" valueType="num">
                                      <p:cBhvr additive="base">
                                        <p:cTn id="7" dur="500" fill="hold"/>
                                        <p:tgtEl>
                                          <p:spTgt spid="444445">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4445">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4445">
                                            <p:txEl>
                                              <p:charRg st="13" end="52"/>
                                            </p:txEl>
                                          </p:spTgt>
                                        </p:tgtEl>
                                        <p:attrNameLst>
                                          <p:attrName>style.visibility</p:attrName>
                                        </p:attrNameLst>
                                      </p:cBhvr>
                                      <p:to>
                                        <p:strVal val="visible"/>
                                      </p:to>
                                    </p:set>
                                    <p:anim calcmode="lin" valueType="num">
                                      <p:cBhvr additive="base">
                                        <p:cTn id="13" dur="500" fill="hold"/>
                                        <p:tgtEl>
                                          <p:spTgt spid="444445">
                                            <p:txEl>
                                              <p:charRg st="13" end="5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4445">
                                            <p:txEl>
                                              <p:charRg st="13" end="5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4445">
                                            <p:txEl>
                                              <p:charRg st="52" end="92"/>
                                            </p:txEl>
                                          </p:spTgt>
                                        </p:tgtEl>
                                        <p:attrNameLst>
                                          <p:attrName>style.visibility</p:attrName>
                                        </p:attrNameLst>
                                      </p:cBhvr>
                                      <p:to>
                                        <p:strVal val="visible"/>
                                      </p:to>
                                    </p:set>
                                    <p:anim calcmode="lin" valueType="num">
                                      <p:cBhvr additive="base">
                                        <p:cTn id="19" dur="500" fill="hold"/>
                                        <p:tgtEl>
                                          <p:spTgt spid="444445">
                                            <p:txEl>
                                              <p:charRg st="52" end="9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4445">
                                            <p:txEl>
                                              <p:charRg st="52" end="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4445">
                                            <p:txEl>
                                              <p:charRg st="92" end="129"/>
                                            </p:txEl>
                                          </p:spTgt>
                                        </p:tgtEl>
                                        <p:attrNameLst>
                                          <p:attrName>style.visibility</p:attrName>
                                        </p:attrNameLst>
                                      </p:cBhvr>
                                      <p:to>
                                        <p:strVal val="visible"/>
                                      </p:to>
                                    </p:set>
                                    <p:anim calcmode="lin" valueType="num">
                                      <p:cBhvr additive="base">
                                        <p:cTn id="25" dur="500" fill="hold"/>
                                        <p:tgtEl>
                                          <p:spTgt spid="444445">
                                            <p:txEl>
                                              <p:charRg st="92" end="12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4445">
                                            <p:txEl>
                                              <p:charRg st="92" end="129"/>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4445">
                                            <p:txEl>
                                              <p:charRg st="129" end="147"/>
                                            </p:txEl>
                                          </p:spTgt>
                                        </p:tgtEl>
                                        <p:attrNameLst>
                                          <p:attrName>style.visibility</p:attrName>
                                        </p:attrNameLst>
                                      </p:cBhvr>
                                      <p:to>
                                        <p:strVal val="visible"/>
                                      </p:to>
                                    </p:set>
                                    <p:anim calcmode="lin" valueType="num">
                                      <p:cBhvr additive="base">
                                        <p:cTn id="31" dur="500" fill="hold"/>
                                        <p:tgtEl>
                                          <p:spTgt spid="444445">
                                            <p:txEl>
                                              <p:charRg st="129" end="14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4445">
                                            <p:txEl>
                                              <p:charRg st="129" end="1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5442" name="Group 2"/>
          <p:cNvGraphicFramePr>
            <a:graphicFrameLocks noGrp="1"/>
          </p:cNvGraphicFramePr>
          <p:nvPr/>
        </p:nvGraphicFramePr>
        <p:xfrm>
          <a:off x="4572000" y="1447800"/>
          <a:ext cx="4113213" cy="1981200"/>
        </p:xfrm>
        <a:graphic>
          <a:graphicData uri="http://schemas.openxmlformats.org/drawingml/2006/table">
            <a:tbl>
              <a:tblPr/>
              <a:tblGrid>
                <a:gridCol w="1271588"/>
                <a:gridCol w="1419225"/>
                <a:gridCol w="14224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25k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27k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301k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350k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73755" name="Text Box 28"/>
          <p:cNvSpPr txBox="1"/>
          <p:nvPr/>
        </p:nvSpPr>
        <p:spPr>
          <a:xfrm>
            <a:off x="4419600" y="836613"/>
            <a:ext cx="4572000" cy="396875"/>
          </a:xfrm>
          <a:prstGeom prst="rect">
            <a:avLst/>
          </a:prstGeom>
          <a:noFill/>
          <a:ln w="9525">
            <a:noFill/>
          </a:ln>
        </p:spPr>
        <p:txBody>
          <a:bodyPr anchor="t" anchorCtr="0">
            <a:spAutoFit/>
          </a:bodyPr>
          <a:p>
            <a:pPr algn="ctr">
              <a:spcBef>
                <a:spcPct val="50000"/>
              </a:spcBef>
            </a:pP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该算法分配后的空闲分区表</a:t>
            </a:r>
            <a:endParaRPr lang="zh-CN" altLang="en-US" sz="2000" b="1" dirty="0">
              <a:latin typeface="黑体" panose="02010609060101010101" pitchFamily="49" charset="-122"/>
              <a:ea typeface="黑体" panose="02010609060101010101" pitchFamily="49" charset="-122"/>
            </a:endParaRPr>
          </a:p>
        </p:txBody>
      </p:sp>
      <p:sp>
        <p:nvSpPr>
          <p:cNvPr id="73756" name="Text Box 44"/>
          <p:cNvSpPr txBox="1"/>
          <p:nvPr/>
        </p:nvSpPr>
        <p:spPr>
          <a:xfrm>
            <a:off x="2867025" y="2895600"/>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73757" name="Text Box 46"/>
          <p:cNvSpPr txBox="1"/>
          <p:nvPr/>
        </p:nvSpPr>
        <p:spPr>
          <a:xfrm>
            <a:off x="2867025" y="4114800"/>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445527" name="Rectangle 87"/>
          <p:cNvSpPr/>
          <p:nvPr/>
        </p:nvSpPr>
        <p:spPr>
          <a:xfrm>
            <a:off x="107950" y="5084763"/>
            <a:ext cx="8893175" cy="1501775"/>
          </a:xfrm>
          <a:prstGeom prst="rect">
            <a:avLst/>
          </a:prstGeom>
          <a:noFill/>
          <a:ln w="9525">
            <a:noFill/>
          </a:ln>
        </p:spPr>
        <p:txBody>
          <a:bodyPr anchor="t" anchorCtr="0">
            <a:spAutoFit/>
          </a:bodyPr>
          <a:p>
            <a:pPr>
              <a:lnSpc>
                <a:spcPct val="110000"/>
              </a:lnSpc>
              <a:buClr>
                <a:srgbClr val="FF0066"/>
              </a:buClr>
              <a:buSzPct val="105000"/>
              <a:buFont typeface="Wingdings" panose="05000000000000000000" pitchFamily="2" charset="2"/>
              <a:buChar char="v"/>
            </a:pPr>
            <a:r>
              <a:rPr lang="zh-CN" altLang="en-US" sz="2800" b="1" dirty="0">
                <a:solidFill>
                  <a:schemeClr val="hlink"/>
                </a:solidFill>
                <a:latin typeface="黑体" panose="02010609060101010101" pitchFamily="49" charset="-122"/>
                <a:ea typeface="黑体" panose="02010609060101010101" pitchFamily="49" charset="-122"/>
              </a:rPr>
              <a:t>算法特点</a:t>
            </a:r>
            <a:endParaRPr lang="zh-CN" altLang="en-US" sz="2800" b="1" dirty="0">
              <a:latin typeface="黑体" panose="02010609060101010101" pitchFamily="49" charset="-122"/>
              <a:ea typeface="黑体" panose="02010609060101010101" pitchFamily="49" charset="-122"/>
            </a:endParaRPr>
          </a:p>
          <a:p>
            <a:pPr>
              <a:lnSpc>
                <a:spcPct val="110000"/>
              </a:lnSpc>
              <a:buClr>
                <a:srgbClr val="FF0066"/>
              </a:buClr>
              <a:buSzPct val="105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    使存储空间的利用更加均衡，不致使小的空闲区集中在存储区的一端，但这会导致缺乏大的空闲分区。</a:t>
            </a:r>
            <a:endParaRPr lang="zh-CN" altLang="en-US" sz="2800" b="1" dirty="0">
              <a:latin typeface="黑体" panose="02010609060101010101" pitchFamily="49" charset="-122"/>
              <a:ea typeface="黑体" panose="02010609060101010101" pitchFamily="49" charset="-122"/>
            </a:endParaRPr>
          </a:p>
        </p:txBody>
      </p:sp>
      <p:sp>
        <p:nvSpPr>
          <p:cNvPr id="73759" name="AutoShape 89"/>
          <p:cNvSpPr/>
          <p:nvPr/>
        </p:nvSpPr>
        <p:spPr>
          <a:xfrm>
            <a:off x="1582738" y="950913"/>
            <a:ext cx="2370137" cy="3917950"/>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60" name="Line 90"/>
          <p:cNvSpPr/>
          <p:nvPr/>
        </p:nvSpPr>
        <p:spPr>
          <a:xfrm>
            <a:off x="1592263" y="4076700"/>
            <a:ext cx="2370137"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61" name="Text Box 91"/>
          <p:cNvSpPr txBox="1"/>
          <p:nvPr/>
        </p:nvSpPr>
        <p:spPr>
          <a:xfrm>
            <a:off x="611188" y="838200"/>
            <a:ext cx="989012" cy="3443288"/>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200000"/>
              </a:lnSpc>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200k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r>
              <a:rPr lang="en-US" altLang="zh-CN" sz="1200" b="1" dirty="0">
                <a:latin typeface="Tahoma" panose="020B0604030504040204" pitchFamily="34" charset="0"/>
                <a:ea typeface="宋体" panose="02010600030101010101" pitchFamily="2" charset="-122"/>
              </a:rPr>
              <a:t>350k</a:t>
            </a: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20000"/>
              </a:lnSpc>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73762" name="Text Box 92"/>
          <p:cNvSpPr txBox="1"/>
          <p:nvPr/>
        </p:nvSpPr>
        <p:spPr>
          <a:xfrm>
            <a:off x="1743075" y="609600"/>
            <a:ext cx="2032000" cy="366713"/>
          </a:xfrm>
          <a:prstGeom prst="rect">
            <a:avLst/>
          </a:prstGeom>
          <a:noFill/>
          <a:ln w="9525">
            <a:noFill/>
          </a:ln>
        </p:spPr>
        <p:txBody>
          <a:bodyPr anchor="t" anchorCtr="0">
            <a:spAutoFit/>
          </a:bodyPr>
          <a:p>
            <a:pPr>
              <a:spcBef>
                <a:spcPct val="50000"/>
              </a:spcBef>
            </a:pPr>
            <a:r>
              <a:rPr lang="en-US" altLang="zh-CN" sz="1800" b="1" dirty="0">
                <a:latin typeface="Tahoma" panose="020B0604030504040204" pitchFamily="34"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内存分配图</a:t>
            </a:r>
            <a:endParaRPr lang="zh-CN" altLang="en-US" sz="1800" b="1" dirty="0">
              <a:latin typeface="Times New Roman" panose="02020603050405020304" pitchFamily="18" charset="0"/>
              <a:ea typeface="宋体" panose="02010600030101010101" pitchFamily="2" charset="-122"/>
            </a:endParaRPr>
          </a:p>
        </p:txBody>
      </p:sp>
      <p:sp>
        <p:nvSpPr>
          <p:cNvPr id="445533" name="Rectangle 93"/>
          <p:cNvSpPr/>
          <p:nvPr/>
        </p:nvSpPr>
        <p:spPr>
          <a:xfrm flipV="1">
            <a:off x="1585913" y="2195513"/>
            <a:ext cx="2362200" cy="45720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5534" name="Rectangle 94"/>
          <p:cNvSpPr/>
          <p:nvPr/>
        </p:nvSpPr>
        <p:spPr>
          <a:xfrm flipV="1">
            <a:off x="1585913" y="3284538"/>
            <a:ext cx="2362200" cy="30480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5535" name="Rectangle 95"/>
          <p:cNvSpPr/>
          <p:nvPr/>
        </p:nvSpPr>
        <p:spPr>
          <a:xfrm flipV="1">
            <a:off x="1590675" y="1295400"/>
            <a:ext cx="2362200" cy="15240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66" name="Line 97"/>
          <p:cNvSpPr/>
          <p:nvPr/>
        </p:nvSpPr>
        <p:spPr>
          <a:xfrm flipV="1">
            <a:off x="1585913" y="1295400"/>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67" name="Line 96"/>
          <p:cNvSpPr/>
          <p:nvPr/>
        </p:nvSpPr>
        <p:spPr>
          <a:xfrm>
            <a:off x="1585913" y="1657350"/>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68" name="Line 98"/>
          <p:cNvSpPr/>
          <p:nvPr/>
        </p:nvSpPr>
        <p:spPr>
          <a:xfrm>
            <a:off x="1590675" y="1989138"/>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69" name="Line 99"/>
          <p:cNvSpPr/>
          <p:nvPr/>
        </p:nvSpPr>
        <p:spPr>
          <a:xfrm>
            <a:off x="1585913" y="3284538"/>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70" name="Text Box 100"/>
          <p:cNvSpPr txBox="1"/>
          <p:nvPr/>
        </p:nvSpPr>
        <p:spPr>
          <a:xfrm>
            <a:off x="3962400" y="1219200"/>
            <a:ext cx="754063" cy="2349500"/>
          </a:xfrm>
          <a:prstGeom prst="rect">
            <a:avLst/>
          </a:prstGeom>
          <a:noFill/>
          <a:ln w="9525">
            <a:noFill/>
          </a:ln>
        </p:spPr>
        <p:txBody>
          <a:bodyPr anchor="t" anchorCtr="0">
            <a:spAutoFit/>
          </a:bodyPr>
          <a:p>
            <a:pPr>
              <a:lnSpc>
                <a:spcPct val="140000"/>
              </a:lnSpc>
            </a:pPr>
            <a:r>
              <a:rPr lang="en-US" altLang="zh-CN" sz="1200" b="1" dirty="0">
                <a:latin typeface="Tahoma" panose="020B0604030504040204" pitchFamily="34" charset="0"/>
                <a:ea typeface="宋体" panose="02010600030101010101" pitchFamily="2" charset="-122"/>
              </a:rPr>
              <a:t>27K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125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80000"/>
              </a:lnSpc>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p:txBody>
      </p:sp>
      <p:sp>
        <p:nvSpPr>
          <p:cNvPr id="73771" name="Rectangle 103"/>
          <p:cNvSpPr/>
          <p:nvPr/>
        </p:nvSpPr>
        <p:spPr>
          <a:xfrm flipV="1">
            <a:off x="1592263" y="1670050"/>
            <a:ext cx="2362200" cy="152400"/>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72" name="Line 104"/>
          <p:cNvSpPr/>
          <p:nvPr/>
        </p:nvSpPr>
        <p:spPr>
          <a:xfrm>
            <a:off x="1590675" y="1844675"/>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73" name="Rectangle 105"/>
          <p:cNvSpPr/>
          <p:nvPr/>
        </p:nvSpPr>
        <p:spPr>
          <a:xfrm flipV="1">
            <a:off x="1590675" y="2009775"/>
            <a:ext cx="2362200" cy="152400"/>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74" name="Line 106"/>
          <p:cNvSpPr/>
          <p:nvPr/>
        </p:nvSpPr>
        <p:spPr>
          <a:xfrm>
            <a:off x="1584325" y="2174875"/>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75" name="Line 107"/>
          <p:cNvSpPr/>
          <p:nvPr/>
        </p:nvSpPr>
        <p:spPr>
          <a:xfrm>
            <a:off x="1581150" y="2895600"/>
            <a:ext cx="236220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3776" name="Rectangle 108"/>
          <p:cNvSpPr/>
          <p:nvPr/>
        </p:nvSpPr>
        <p:spPr>
          <a:xfrm flipV="1">
            <a:off x="1584325" y="2901950"/>
            <a:ext cx="2362200" cy="363538"/>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5533"/>
                                        </p:tgtEl>
                                        <p:attrNameLst>
                                          <p:attrName>style.visibility</p:attrName>
                                        </p:attrNameLst>
                                      </p:cBhvr>
                                      <p:to>
                                        <p:strVal val="visible"/>
                                      </p:to>
                                    </p:set>
                                    <p:anim calcmode="lin" valueType="num">
                                      <p:cBhvr additive="base">
                                        <p:cTn id="7" dur="500" fill="hold"/>
                                        <p:tgtEl>
                                          <p:spTgt spid="445533"/>
                                        </p:tgtEl>
                                        <p:attrNameLst>
                                          <p:attrName>ppt_x</p:attrName>
                                        </p:attrNameLst>
                                      </p:cBhvr>
                                      <p:tavLst>
                                        <p:tav tm="0">
                                          <p:val>
                                            <p:strVal val="#ppt_x"/>
                                          </p:val>
                                        </p:tav>
                                        <p:tav tm="100000">
                                          <p:val>
                                            <p:strVal val="#ppt_x"/>
                                          </p:val>
                                        </p:tav>
                                      </p:tavLst>
                                    </p:anim>
                                    <p:anim calcmode="lin" valueType="num">
                                      <p:cBhvr additive="base">
                                        <p:cTn id="8" dur="500" fill="hold"/>
                                        <p:tgtEl>
                                          <p:spTgt spid="4455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5534"/>
                                        </p:tgtEl>
                                        <p:attrNameLst>
                                          <p:attrName>style.visibility</p:attrName>
                                        </p:attrNameLst>
                                      </p:cBhvr>
                                      <p:to>
                                        <p:strVal val="visible"/>
                                      </p:to>
                                    </p:set>
                                    <p:anim calcmode="lin" valueType="num">
                                      <p:cBhvr additive="base">
                                        <p:cTn id="13" dur="500" fill="hold"/>
                                        <p:tgtEl>
                                          <p:spTgt spid="445534"/>
                                        </p:tgtEl>
                                        <p:attrNameLst>
                                          <p:attrName>ppt_x</p:attrName>
                                        </p:attrNameLst>
                                      </p:cBhvr>
                                      <p:tavLst>
                                        <p:tav tm="0">
                                          <p:val>
                                            <p:strVal val="#ppt_x"/>
                                          </p:val>
                                        </p:tav>
                                        <p:tav tm="100000">
                                          <p:val>
                                            <p:strVal val="#ppt_x"/>
                                          </p:val>
                                        </p:tav>
                                      </p:tavLst>
                                    </p:anim>
                                    <p:anim calcmode="lin" valueType="num">
                                      <p:cBhvr additive="base">
                                        <p:cTn id="14" dur="500" fill="hold"/>
                                        <p:tgtEl>
                                          <p:spTgt spid="4455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5535"/>
                                        </p:tgtEl>
                                        <p:attrNameLst>
                                          <p:attrName>style.visibility</p:attrName>
                                        </p:attrNameLst>
                                      </p:cBhvr>
                                      <p:to>
                                        <p:strVal val="visible"/>
                                      </p:to>
                                    </p:set>
                                    <p:anim calcmode="lin" valueType="num">
                                      <p:cBhvr additive="base">
                                        <p:cTn id="19" dur="500" fill="hold"/>
                                        <p:tgtEl>
                                          <p:spTgt spid="445535"/>
                                        </p:tgtEl>
                                        <p:attrNameLst>
                                          <p:attrName>ppt_x</p:attrName>
                                        </p:attrNameLst>
                                      </p:cBhvr>
                                      <p:tavLst>
                                        <p:tav tm="0">
                                          <p:val>
                                            <p:strVal val="#ppt_x"/>
                                          </p:val>
                                        </p:tav>
                                        <p:tav tm="100000">
                                          <p:val>
                                            <p:strVal val="#ppt_x"/>
                                          </p:val>
                                        </p:tav>
                                      </p:tavLst>
                                    </p:anim>
                                    <p:anim calcmode="lin" valueType="num">
                                      <p:cBhvr additive="base">
                                        <p:cTn id="20" dur="500" fill="hold"/>
                                        <p:tgtEl>
                                          <p:spTgt spid="4455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45527"/>
                                        </p:tgtEl>
                                        <p:attrNameLst>
                                          <p:attrName>style.visibility</p:attrName>
                                        </p:attrNameLst>
                                      </p:cBhvr>
                                      <p:to>
                                        <p:strVal val="visible"/>
                                      </p:to>
                                    </p:set>
                                    <p:animEffect transition="in" filter="blinds(horizontal)">
                                      <p:cBhvr>
                                        <p:cTn id="25" dur="500"/>
                                        <p:tgtEl>
                                          <p:spTgt spid="4455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527" grpId="0"/>
      <p:bldP spid="445533" grpId="0" animBg="1"/>
      <p:bldP spid="445534" grpId="0" animBg="1"/>
      <p:bldP spid="4455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xfrm>
            <a:off x="1484313" y="549275"/>
            <a:ext cx="6040437" cy="5334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最佳适应算法</a:t>
            </a:r>
            <a:r>
              <a:rPr lang="en-US" altLang="zh-CN" sz="3600" b="1" dirty="0">
                <a:latin typeface="黑体" panose="02010609060101010101" pitchFamily="49" charset="-122"/>
                <a:ea typeface="黑体" panose="02010609060101010101" pitchFamily="49" charset="-122"/>
              </a:rPr>
              <a:t>(BF)</a:t>
            </a:r>
            <a:endParaRPr lang="en-US" altLang="zh-CN" sz="3600" b="1" dirty="0">
              <a:latin typeface="黑体" panose="02010609060101010101" pitchFamily="49" charset="-122"/>
              <a:ea typeface="黑体" panose="02010609060101010101" pitchFamily="49" charset="-122"/>
            </a:endParaRPr>
          </a:p>
        </p:txBody>
      </p:sp>
      <p:sp>
        <p:nvSpPr>
          <p:cNvPr id="152579" name="Rectangle 3"/>
          <p:cNvSpPr>
            <a:spLocks noGrp="1"/>
          </p:cNvSpPr>
          <p:nvPr>
            <p:ph idx="1"/>
          </p:nvPr>
        </p:nvSpPr>
        <p:spPr>
          <a:xfrm>
            <a:off x="250825" y="1125538"/>
            <a:ext cx="8497888" cy="5472112"/>
          </a:xfrm>
          <a:ln/>
        </p:spPr>
        <p:txBody>
          <a:bodyPr wrap="square" lIns="91440" tIns="45720" rIns="91440" bIns="45720" anchor="t" anchorCtr="0"/>
          <a:p>
            <a:pPr eaLnBrk="1" hangingPunct="1">
              <a:lnSpc>
                <a:spcPct val="130000"/>
              </a:lnSpc>
              <a:buClr>
                <a:srgbClr val="FF0066"/>
              </a:buClr>
              <a:buSzPct val="105000"/>
            </a:pPr>
            <a:r>
              <a:rPr lang="zh-CN" altLang="en-US" dirty="0">
                <a:latin typeface="黑体" panose="02010609060101010101" pitchFamily="49" charset="-122"/>
                <a:ea typeface="黑体" panose="02010609060101010101" pitchFamily="49" charset="-122"/>
              </a:rPr>
              <a:t>算法要求</a:t>
            </a:r>
            <a:r>
              <a:rPr lang="zh-CN" altLang="en-US" dirty="0">
                <a:solidFill>
                  <a:schemeClr val="tx1"/>
                </a:solidFill>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rgbClr val="FF0066"/>
              </a:buClr>
              <a:buSzPct val="105000"/>
              <a:buNone/>
            </a:pPr>
            <a:r>
              <a:rPr lang="zh-CN" altLang="en-US" dirty="0">
                <a:solidFill>
                  <a:schemeClr val="tx1"/>
                </a:solidFill>
                <a:latin typeface="黑体" panose="02010609060101010101" pitchFamily="49" charset="-122"/>
                <a:ea typeface="黑体" panose="02010609060101010101" pitchFamily="49" charset="-122"/>
              </a:rPr>
              <a:t>      </a:t>
            </a:r>
            <a:r>
              <a:rPr lang="zh-CN" altLang="en-US" dirty="0">
                <a:solidFill>
                  <a:srgbClr val="FF33CC"/>
                </a:solidFill>
                <a:latin typeface="黑体" panose="02010609060101010101" pitchFamily="49" charset="-122"/>
                <a:ea typeface="黑体" panose="02010609060101010101" pitchFamily="49" charset="-122"/>
              </a:rPr>
              <a:t>空闲分区表</a:t>
            </a:r>
            <a:r>
              <a:rPr lang="en-US" altLang="zh-CN" dirty="0">
                <a:solidFill>
                  <a:srgbClr val="FF33CC"/>
                </a:solidFill>
                <a:latin typeface="黑体" panose="02010609060101010101" pitchFamily="49" charset="-122"/>
                <a:ea typeface="黑体" panose="02010609060101010101" pitchFamily="49" charset="-122"/>
              </a:rPr>
              <a:t>/</a:t>
            </a:r>
            <a:r>
              <a:rPr lang="zh-CN" altLang="en-US" dirty="0">
                <a:solidFill>
                  <a:srgbClr val="FF33CC"/>
                </a:solidFill>
                <a:latin typeface="黑体" panose="02010609060101010101" pitchFamily="49" charset="-122"/>
                <a:ea typeface="黑体" panose="02010609060101010101" pitchFamily="49" charset="-122"/>
              </a:rPr>
              <a:t>链按容量大小递增</a:t>
            </a:r>
            <a:r>
              <a:rPr lang="zh-CN" altLang="en-US" dirty="0">
                <a:solidFill>
                  <a:schemeClr val="tx1"/>
                </a:solidFill>
                <a:latin typeface="黑体" panose="02010609060101010101" pitchFamily="49" charset="-122"/>
                <a:ea typeface="黑体" panose="02010609060101010101" pitchFamily="49" charset="-122"/>
              </a:rPr>
              <a:t>的次序排列。在进行内存分配时，</a:t>
            </a:r>
            <a:r>
              <a:rPr lang="zh-CN" altLang="en-US" dirty="0">
                <a:solidFill>
                  <a:srgbClr val="FF33CC"/>
                </a:solidFill>
                <a:latin typeface="黑体" panose="02010609060101010101" pitchFamily="49" charset="-122"/>
                <a:ea typeface="黑体" panose="02010609060101010101" pitchFamily="49" charset="-122"/>
              </a:rPr>
              <a:t>从空闲分区表</a:t>
            </a:r>
            <a:r>
              <a:rPr lang="en-US" altLang="zh-CN" dirty="0">
                <a:solidFill>
                  <a:srgbClr val="FF33CC"/>
                </a:solidFill>
                <a:latin typeface="黑体" panose="02010609060101010101" pitchFamily="49" charset="-122"/>
                <a:ea typeface="黑体" panose="02010609060101010101" pitchFamily="49" charset="-122"/>
              </a:rPr>
              <a:t>/</a:t>
            </a:r>
            <a:r>
              <a:rPr lang="zh-CN" altLang="en-US" dirty="0">
                <a:solidFill>
                  <a:srgbClr val="FF33CC"/>
                </a:solidFill>
                <a:latin typeface="黑体" panose="02010609060101010101" pitchFamily="49" charset="-122"/>
                <a:ea typeface="黑体" panose="02010609060101010101" pitchFamily="49" charset="-122"/>
              </a:rPr>
              <a:t>链首开始顺序查找</a:t>
            </a:r>
            <a:r>
              <a:rPr lang="zh-CN" altLang="en-US" dirty="0">
                <a:solidFill>
                  <a:schemeClr val="tx1"/>
                </a:solidFill>
                <a:latin typeface="黑体" panose="02010609060101010101" pitchFamily="49" charset="-122"/>
                <a:ea typeface="黑体" panose="02010609060101010101" pitchFamily="49" charset="-122"/>
              </a:rPr>
              <a:t>，直到找到第一个满足其大小要求的空闲分区为止。</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rgbClr val="FF0066"/>
              </a:buClr>
              <a:buSzPct val="105000"/>
              <a:buNone/>
            </a:pPr>
            <a:r>
              <a:rPr lang="zh-CN" altLang="en-US" dirty="0">
                <a:solidFill>
                  <a:schemeClr val="tx1"/>
                </a:solidFill>
                <a:latin typeface="黑体" panose="02010609060101010101" pitchFamily="49" charset="-122"/>
                <a:ea typeface="黑体" panose="02010609060101010101" pitchFamily="49" charset="-122"/>
              </a:rPr>
              <a:t>      按这种方式为作业分配内存，就能把既满足作业要求又与作业大小最接近的空闲分区分配给作业。如果该空闲分区大于作业的大小，则与首次适应算法相同，将剩余空闲分区仍按容量大小递增的次序保留在空闲分区表</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链中。</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2579">
                                            <p:txEl>
                                              <p:charRg st="0" end="6"/>
                                            </p:txEl>
                                          </p:spTgt>
                                        </p:tgtEl>
                                        <p:attrNameLst>
                                          <p:attrName>style.visibility</p:attrName>
                                        </p:attrNameLst>
                                      </p:cBhvr>
                                      <p:to>
                                        <p:strVal val="visible"/>
                                      </p:to>
                                    </p:set>
                                    <p:animEffect transition="in" filter="blinds(horizontal)">
                                      <p:cBhvr>
                                        <p:cTn id="7" dur="500"/>
                                        <p:tgtEl>
                                          <p:spTgt spid="152579">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2579">
                                            <p:txEl>
                                              <p:charRg st="6" end="80"/>
                                            </p:txEl>
                                          </p:spTgt>
                                        </p:tgtEl>
                                        <p:attrNameLst>
                                          <p:attrName>style.visibility</p:attrName>
                                        </p:attrNameLst>
                                      </p:cBhvr>
                                      <p:to>
                                        <p:strVal val="visible"/>
                                      </p:to>
                                    </p:set>
                                    <p:animEffect transition="in" filter="blinds(horizontal)">
                                      <p:cBhvr>
                                        <p:cTn id="12" dur="500"/>
                                        <p:tgtEl>
                                          <p:spTgt spid="152579">
                                            <p:txEl>
                                              <p:charRg st="6"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2579">
                                            <p:txEl>
                                              <p:charRg st="80" end="186"/>
                                            </p:txEl>
                                          </p:spTgt>
                                        </p:tgtEl>
                                        <p:attrNameLst>
                                          <p:attrName>style.visibility</p:attrName>
                                        </p:attrNameLst>
                                      </p:cBhvr>
                                      <p:to>
                                        <p:strVal val="visible"/>
                                      </p:to>
                                    </p:set>
                                    <p:animEffect transition="in" filter="blinds(horizontal)">
                                      <p:cBhvr>
                                        <p:cTn id="17" dur="500"/>
                                        <p:tgtEl>
                                          <p:spTgt spid="152579">
                                            <p:txEl>
                                              <p:charRg st="80"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 Box 30"/>
          <p:cNvSpPr txBox="1"/>
          <p:nvPr/>
        </p:nvSpPr>
        <p:spPr>
          <a:xfrm>
            <a:off x="1403350" y="260350"/>
            <a:ext cx="7391400" cy="1463675"/>
          </a:xfrm>
          <a:prstGeom prst="rect">
            <a:avLst/>
          </a:prstGeom>
          <a:solidFill>
            <a:schemeClr val="bg1"/>
          </a:solidFill>
          <a:ln w="9525">
            <a:noFill/>
          </a:ln>
        </p:spPr>
        <p:txBody>
          <a:bodyPr anchor="t" anchorCtr="0">
            <a:spAutoFit/>
          </a:bodyPr>
          <a:p>
            <a:pPr>
              <a:lnSpc>
                <a:spcPct val="115000"/>
              </a:lnSpc>
              <a:spcBef>
                <a:spcPct val="50000"/>
              </a:spcBef>
            </a:pPr>
            <a:r>
              <a:rPr lang="zh-CN" altLang="en-US" sz="2600" b="1" dirty="0">
                <a:solidFill>
                  <a:schemeClr val="hlink"/>
                </a:solidFill>
                <a:latin typeface="黑体" panose="02010609060101010101" pitchFamily="49" charset="-122"/>
                <a:ea typeface="黑体" panose="02010609060101010101" pitchFamily="49" charset="-122"/>
              </a:rPr>
              <a:t>例 ：</a:t>
            </a:r>
            <a:r>
              <a:rPr lang="zh-CN" altLang="en-US" sz="2600" b="1" dirty="0">
                <a:latin typeface="黑体" panose="02010609060101010101" pitchFamily="49" charset="-122"/>
                <a:ea typeface="黑体" panose="02010609060101010101" pitchFamily="49" charset="-122"/>
              </a:rPr>
              <a:t>系统中的空闲分区表如下，现有三个作业申请分配内存空间</a:t>
            </a:r>
            <a:r>
              <a:rPr lang="en-US" altLang="zh-CN" sz="2600" b="1" dirty="0">
                <a:latin typeface="黑体" panose="02010609060101010101" pitchFamily="49" charset="-122"/>
                <a:ea typeface="黑体" panose="02010609060101010101" pitchFamily="49" charset="-122"/>
              </a:rPr>
              <a:t>100KB</a:t>
            </a:r>
            <a:r>
              <a:rPr lang="zh-CN" altLang="en-US" sz="2600" b="1" dirty="0">
                <a:latin typeface="黑体" panose="02010609060101010101" pitchFamily="49" charset="-122"/>
                <a:ea typeface="黑体" panose="02010609060101010101" pitchFamily="49" charset="-122"/>
              </a:rPr>
              <a:t>、</a:t>
            </a:r>
            <a:r>
              <a:rPr lang="en-US" altLang="zh-CN" sz="2600" b="1" dirty="0">
                <a:latin typeface="黑体" panose="02010609060101010101" pitchFamily="49" charset="-122"/>
                <a:ea typeface="黑体" panose="02010609060101010101" pitchFamily="49" charset="-122"/>
              </a:rPr>
              <a:t>30KB</a:t>
            </a:r>
            <a:r>
              <a:rPr lang="zh-CN" altLang="en-US" sz="2600" b="1" dirty="0">
                <a:latin typeface="黑体" panose="02010609060101010101" pitchFamily="49" charset="-122"/>
                <a:ea typeface="黑体" panose="02010609060101010101" pitchFamily="49" charset="-122"/>
              </a:rPr>
              <a:t>及</a:t>
            </a:r>
            <a:r>
              <a:rPr lang="en-US" altLang="zh-CN" sz="2600" b="1" dirty="0">
                <a:latin typeface="黑体" panose="02010609060101010101" pitchFamily="49" charset="-122"/>
                <a:ea typeface="黑体" panose="02010609060101010101" pitchFamily="49" charset="-122"/>
              </a:rPr>
              <a:t>7KB</a:t>
            </a:r>
            <a:r>
              <a:rPr lang="zh-CN" altLang="en-US" sz="2600" b="1" dirty="0">
                <a:latin typeface="黑体" panose="02010609060101010101" pitchFamily="49" charset="-122"/>
                <a:ea typeface="黑体" panose="02010609060101010101" pitchFamily="49" charset="-122"/>
              </a:rPr>
              <a:t>。给出按最佳适应算法的内存分配情况及分配后空闲分区表。</a:t>
            </a:r>
            <a:endParaRPr lang="zh-CN" altLang="en-US" sz="2600" b="1" dirty="0">
              <a:latin typeface="黑体" panose="02010609060101010101" pitchFamily="49" charset="-122"/>
              <a:ea typeface="黑体" panose="02010609060101010101" pitchFamily="49" charset="-122"/>
            </a:endParaRPr>
          </a:p>
        </p:txBody>
      </p:sp>
      <p:graphicFrame>
        <p:nvGraphicFramePr>
          <p:cNvPr id="447583" name="Group 95"/>
          <p:cNvGraphicFramePr>
            <a:graphicFrameLocks noGrp="1"/>
          </p:cNvGraphicFramePr>
          <p:nvPr/>
        </p:nvGraphicFramePr>
        <p:xfrm>
          <a:off x="4648200" y="2590800"/>
          <a:ext cx="3276600" cy="1981200"/>
        </p:xfrm>
        <a:graphic>
          <a:graphicData uri="http://schemas.openxmlformats.org/drawingml/2006/table">
            <a:tbl>
              <a:tblPr/>
              <a:tblGrid>
                <a:gridCol w="1012825"/>
                <a:gridCol w="1130300"/>
                <a:gridCol w="1133475"/>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7547" name="Text Box 59"/>
          <p:cNvSpPr txBox="1"/>
          <p:nvPr/>
        </p:nvSpPr>
        <p:spPr>
          <a:xfrm>
            <a:off x="4716463" y="2060575"/>
            <a:ext cx="33528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分配前的空闲分区表</a:t>
            </a:r>
            <a:endParaRPr lang="zh-CN" altLang="en-US" sz="2000" b="1" dirty="0">
              <a:latin typeface="Tahoma" panose="020B0604030504040204" pitchFamily="34" charset="0"/>
              <a:ea typeface="楷体_GB2312" pitchFamily="1" charset="-122"/>
            </a:endParaRPr>
          </a:p>
        </p:txBody>
      </p:sp>
      <p:grpSp>
        <p:nvGrpSpPr>
          <p:cNvPr id="2" name="Group 121"/>
          <p:cNvGrpSpPr/>
          <p:nvPr/>
        </p:nvGrpSpPr>
        <p:grpSpPr>
          <a:xfrm>
            <a:off x="468313" y="1916113"/>
            <a:ext cx="4071937" cy="4259262"/>
            <a:chOff x="295" y="1207"/>
            <a:chExt cx="2565" cy="2683"/>
          </a:xfrm>
        </p:grpSpPr>
        <p:sp>
          <p:nvSpPr>
            <p:cNvPr id="77854" name="Text Box 96"/>
            <p:cNvSpPr txBox="1"/>
            <p:nvPr/>
          </p:nvSpPr>
          <p:spPr>
            <a:xfrm>
              <a:off x="1716" y="2647"/>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77855" name="Text Box 97"/>
            <p:cNvSpPr txBox="1"/>
            <p:nvPr/>
          </p:nvSpPr>
          <p:spPr>
            <a:xfrm>
              <a:off x="1716" y="3415"/>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77856" name="AutoShape 98"/>
            <p:cNvSpPr/>
            <p:nvPr/>
          </p:nvSpPr>
          <p:spPr>
            <a:xfrm>
              <a:off x="907" y="1422"/>
              <a:ext cx="1493" cy="2468"/>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77857" name="Line 99"/>
            <p:cNvSpPr/>
            <p:nvPr/>
          </p:nvSpPr>
          <p:spPr>
            <a:xfrm>
              <a:off x="913" y="3391"/>
              <a:ext cx="1493"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58" name="Text Box 100"/>
            <p:cNvSpPr txBox="1"/>
            <p:nvPr/>
          </p:nvSpPr>
          <p:spPr>
            <a:xfrm>
              <a:off x="295" y="1351"/>
              <a:ext cx="623" cy="2123"/>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200000"/>
                </a:lnSpc>
                <a:spcBef>
                  <a:spcPct val="40000"/>
                </a:spcBef>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77859" name="Text Box 101"/>
            <p:cNvSpPr txBox="1"/>
            <p:nvPr/>
          </p:nvSpPr>
          <p:spPr>
            <a:xfrm>
              <a:off x="1008" y="1207"/>
              <a:ext cx="1280" cy="231"/>
            </a:xfrm>
            <a:prstGeom prst="rect">
              <a:avLst/>
            </a:prstGeom>
            <a:noFill/>
            <a:ln w="9525">
              <a:noFill/>
            </a:ln>
          </p:spPr>
          <p:txBody>
            <a:bodyPr anchor="t" anchorCtr="0">
              <a:spAutoFit/>
            </a:bodyPr>
            <a:p>
              <a:pPr>
                <a:spcBef>
                  <a:spcPct val="50000"/>
                </a:spcBef>
              </a:pPr>
              <a:r>
                <a:rPr lang="zh-CN" altLang="en-US" sz="1800" b="1" dirty="0">
                  <a:latin typeface="Times New Roman" panose="02020603050405020304" pitchFamily="18" charset="0"/>
                  <a:ea typeface="宋体" panose="02010600030101010101" pitchFamily="2" charset="-122"/>
                </a:rPr>
                <a:t>内存空闲分区图</a:t>
              </a:r>
              <a:endParaRPr lang="zh-CN" altLang="en-US" sz="1800" b="1" dirty="0">
                <a:latin typeface="Times New Roman" panose="02020603050405020304" pitchFamily="18" charset="0"/>
                <a:ea typeface="宋体" panose="02010600030101010101" pitchFamily="2" charset="-122"/>
              </a:endParaRPr>
            </a:p>
          </p:txBody>
        </p:sp>
        <p:sp>
          <p:nvSpPr>
            <p:cNvPr id="77860" name="Line 105"/>
            <p:cNvSpPr/>
            <p:nvPr/>
          </p:nvSpPr>
          <p:spPr>
            <a:xfrm flipV="1">
              <a:off x="909" y="1639"/>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61" name="Line 106"/>
            <p:cNvSpPr/>
            <p:nvPr/>
          </p:nvSpPr>
          <p:spPr>
            <a:xfrm>
              <a:off x="909" y="1867"/>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62" name="Line 107"/>
            <p:cNvSpPr/>
            <p:nvPr/>
          </p:nvSpPr>
          <p:spPr>
            <a:xfrm>
              <a:off x="912" y="211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63" name="Line 108"/>
            <p:cNvSpPr/>
            <p:nvPr/>
          </p:nvSpPr>
          <p:spPr>
            <a:xfrm>
              <a:off x="909" y="2813"/>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64" name="Text Box 109"/>
            <p:cNvSpPr txBox="1"/>
            <p:nvPr/>
          </p:nvSpPr>
          <p:spPr>
            <a:xfrm>
              <a:off x="2406" y="1591"/>
              <a:ext cx="454" cy="1388"/>
            </a:xfrm>
            <a:prstGeom prst="rect">
              <a:avLst/>
            </a:prstGeom>
            <a:noFill/>
            <a:ln w="9525">
              <a:noFill/>
            </a:ln>
          </p:spPr>
          <p:txBody>
            <a:bodyPr anchor="t" anchorCtr="0">
              <a:spAutoFit/>
            </a:bodyPr>
            <a:p>
              <a:pPr>
                <a:lnSpc>
                  <a:spcPct val="140000"/>
                </a:lnSpc>
              </a:pP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125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80000"/>
                </a:lnSpc>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p:txBody>
        </p:sp>
        <p:sp>
          <p:nvSpPr>
            <p:cNvPr id="77865" name="Rectangle 110"/>
            <p:cNvSpPr/>
            <p:nvPr/>
          </p:nvSpPr>
          <p:spPr>
            <a:xfrm flipV="1">
              <a:off x="913" y="1875"/>
              <a:ext cx="1488" cy="104"/>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7866" name="Line 111"/>
            <p:cNvSpPr/>
            <p:nvPr/>
          </p:nvSpPr>
          <p:spPr>
            <a:xfrm>
              <a:off x="912" y="198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67" name="Rectangle 112"/>
            <p:cNvSpPr/>
            <p:nvPr/>
          </p:nvSpPr>
          <p:spPr>
            <a:xfrm flipV="1">
              <a:off x="912" y="2128"/>
              <a:ext cx="1488" cy="96"/>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7868" name="Line 113"/>
            <p:cNvSpPr/>
            <p:nvPr/>
          </p:nvSpPr>
          <p:spPr>
            <a:xfrm>
              <a:off x="908" y="2232"/>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69" name="Line 114"/>
            <p:cNvSpPr/>
            <p:nvPr/>
          </p:nvSpPr>
          <p:spPr>
            <a:xfrm>
              <a:off x="906" y="2568"/>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870" name="Rectangle 115"/>
            <p:cNvSpPr/>
            <p:nvPr/>
          </p:nvSpPr>
          <p:spPr>
            <a:xfrm flipV="1">
              <a:off x="908" y="2572"/>
              <a:ext cx="1488" cy="229"/>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7871" name="Text Box 117"/>
            <p:cNvSpPr txBox="1"/>
            <p:nvPr/>
          </p:nvSpPr>
          <p:spPr>
            <a:xfrm>
              <a:off x="1551" y="1616"/>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2</a:t>
              </a:r>
              <a:endParaRPr lang="en-US" altLang="zh-CN" sz="1800" b="1" dirty="0">
                <a:latin typeface="Tahoma" panose="020B0604030504040204" pitchFamily="34" charset="0"/>
                <a:ea typeface="宋体" panose="02010600030101010101" pitchFamily="2" charset="-122"/>
              </a:endParaRPr>
            </a:p>
          </p:txBody>
        </p:sp>
        <p:sp>
          <p:nvSpPr>
            <p:cNvPr id="77872" name="Text Box 118"/>
            <p:cNvSpPr txBox="1"/>
            <p:nvPr/>
          </p:nvSpPr>
          <p:spPr>
            <a:xfrm>
              <a:off x="1538" y="1929"/>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1</a:t>
              </a:r>
              <a:endParaRPr lang="en-US" altLang="zh-CN" sz="1800" b="1" dirty="0">
                <a:latin typeface="Tahoma" panose="020B0604030504040204" pitchFamily="34" charset="0"/>
                <a:ea typeface="宋体" panose="02010600030101010101" pitchFamily="2" charset="-122"/>
              </a:endParaRPr>
            </a:p>
          </p:txBody>
        </p:sp>
        <p:sp>
          <p:nvSpPr>
            <p:cNvPr id="77873" name="Text Box 119"/>
            <p:cNvSpPr txBox="1"/>
            <p:nvPr/>
          </p:nvSpPr>
          <p:spPr>
            <a:xfrm>
              <a:off x="1538" y="2337"/>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3</a:t>
              </a:r>
              <a:endParaRPr lang="en-US" altLang="zh-CN" sz="1800" b="1" dirty="0">
                <a:latin typeface="Tahoma" panose="020B0604030504040204" pitchFamily="34" charset="0"/>
                <a:ea typeface="宋体" panose="02010600030101010101" pitchFamily="2" charset="-122"/>
              </a:endParaRPr>
            </a:p>
          </p:txBody>
        </p:sp>
        <p:sp>
          <p:nvSpPr>
            <p:cNvPr id="77874" name="Text Box 120"/>
            <p:cNvSpPr txBox="1"/>
            <p:nvPr/>
          </p:nvSpPr>
          <p:spPr>
            <a:xfrm>
              <a:off x="1519" y="2927"/>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4</a:t>
              </a:r>
              <a:endParaRPr lang="en-US" altLang="zh-CN" sz="18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7547"/>
                                        </p:tgtEl>
                                        <p:attrNameLst>
                                          <p:attrName>style.visibility</p:attrName>
                                        </p:attrNameLst>
                                      </p:cBhvr>
                                      <p:to>
                                        <p:strVal val="visible"/>
                                      </p:to>
                                    </p:set>
                                    <p:anim calcmode="lin" valueType="num">
                                      <p:cBhvr additive="base">
                                        <p:cTn id="13" dur="500" fill="hold"/>
                                        <p:tgtEl>
                                          <p:spTgt spid="447547"/>
                                        </p:tgtEl>
                                        <p:attrNameLst>
                                          <p:attrName>ppt_x</p:attrName>
                                        </p:attrNameLst>
                                      </p:cBhvr>
                                      <p:tavLst>
                                        <p:tav tm="0">
                                          <p:val>
                                            <p:strVal val="#ppt_x"/>
                                          </p:val>
                                        </p:tav>
                                        <p:tav tm="100000">
                                          <p:val>
                                            <p:strVal val="#ppt_x"/>
                                          </p:val>
                                        </p:tav>
                                      </p:tavLst>
                                    </p:anim>
                                    <p:anim calcmode="lin" valueType="num">
                                      <p:cBhvr additive="base">
                                        <p:cTn id="14" dur="500" fill="hold"/>
                                        <p:tgtEl>
                                          <p:spTgt spid="44754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7583"/>
                                        </p:tgtEl>
                                        <p:attrNameLst>
                                          <p:attrName>style.visibility</p:attrName>
                                        </p:attrNameLst>
                                      </p:cBhvr>
                                      <p:to>
                                        <p:strVal val="visible"/>
                                      </p:to>
                                    </p:set>
                                    <p:anim calcmode="lin" valueType="num">
                                      <p:cBhvr additive="base">
                                        <p:cTn id="17" dur="500" fill="hold"/>
                                        <p:tgtEl>
                                          <p:spTgt spid="447583"/>
                                        </p:tgtEl>
                                        <p:attrNameLst>
                                          <p:attrName>ppt_x</p:attrName>
                                        </p:attrNameLst>
                                      </p:cBhvr>
                                      <p:tavLst>
                                        <p:tav tm="0">
                                          <p:val>
                                            <p:strVal val="#ppt_x"/>
                                          </p:val>
                                        </p:tav>
                                        <p:tav tm="100000">
                                          <p:val>
                                            <p:strVal val="#ppt_x"/>
                                          </p:val>
                                        </p:tav>
                                      </p:tavLst>
                                    </p:anim>
                                    <p:anim calcmode="lin" valueType="num">
                                      <p:cBhvr additive="base">
                                        <p:cTn id="18" dur="500" fill="hold"/>
                                        <p:tgtEl>
                                          <p:spTgt spid="447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4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3506" name="Text Box 2"/>
          <p:cNvSpPr txBox="1"/>
          <p:nvPr/>
        </p:nvSpPr>
        <p:spPr>
          <a:xfrm>
            <a:off x="900113" y="44450"/>
            <a:ext cx="8243887" cy="1917700"/>
          </a:xfrm>
          <a:prstGeom prst="rect">
            <a:avLst/>
          </a:prstGeom>
          <a:solidFill>
            <a:schemeClr val="bg1"/>
          </a:solidFill>
          <a:ln w="9525">
            <a:noFill/>
          </a:ln>
        </p:spPr>
        <p:txBody>
          <a:bodyPr anchor="t" anchorCtr="0">
            <a:spAutoFit/>
          </a:bodyPr>
          <a:p>
            <a:pPr>
              <a:lnSpc>
                <a:spcPct val="120000"/>
              </a:lnSpc>
            </a:pPr>
            <a:r>
              <a:rPr lang="zh-CN" altLang="en-US" sz="2000" b="1" dirty="0">
                <a:solidFill>
                  <a:schemeClr val="hlink"/>
                </a:solidFill>
                <a:latin typeface="黑体" panose="02010609060101010101" pitchFamily="49" charset="-122"/>
                <a:ea typeface="黑体" panose="02010609060101010101" pitchFamily="49" charset="-122"/>
              </a:rPr>
              <a:t>解：</a:t>
            </a:r>
            <a:r>
              <a:rPr lang="zh-CN" altLang="en-US" sz="2000" b="1" dirty="0">
                <a:latin typeface="黑体" panose="02010609060101010101" pitchFamily="49" charset="-122"/>
                <a:ea typeface="黑体" panose="02010609060101010101" pitchFamily="49" charset="-122"/>
              </a:rPr>
              <a:t>按最佳适应算法，分配前的空闲分区表如上表。</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latin typeface="黑体" panose="02010609060101010101" pitchFamily="49" charset="-122"/>
                <a:ea typeface="黑体" panose="02010609060101010101" pitchFamily="49" charset="-122"/>
              </a:rPr>
              <a:t>    </a:t>
            </a:r>
            <a:r>
              <a:rPr lang="zh-CN" altLang="en-US" sz="2000" b="1" dirty="0">
                <a:solidFill>
                  <a:schemeClr val="folHlink"/>
                </a:solidFill>
                <a:latin typeface="黑体" panose="02010609060101010101" pitchFamily="49" charset="-122"/>
                <a:ea typeface="黑体" panose="02010609060101010101" pitchFamily="49" charset="-122"/>
              </a:rPr>
              <a:t>申请作业</a:t>
            </a:r>
            <a:r>
              <a:rPr lang="en-US" altLang="zh-CN" sz="2000" b="1" dirty="0">
                <a:solidFill>
                  <a:schemeClr val="folHlink"/>
                </a:solidFill>
                <a:latin typeface="黑体" panose="02010609060101010101" pitchFamily="49" charset="-122"/>
                <a:ea typeface="黑体" panose="02010609060101010101" pitchFamily="49" charset="-122"/>
              </a:rPr>
              <a:t>100k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3</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20k,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200K</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solidFill>
                  <a:schemeClr val="folHlink"/>
                </a:solidFill>
                <a:latin typeface="黑体" panose="02010609060101010101" pitchFamily="49" charset="-122"/>
                <a:ea typeface="黑体" panose="02010609060101010101" pitchFamily="49" charset="-122"/>
              </a:rPr>
              <a:t>    申请作业</a:t>
            </a:r>
            <a:r>
              <a:rPr lang="en-US" altLang="zh-CN" sz="2000" b="1" dirty="0">
                <a:solidFill>
                  <a:schemeClr val="folHlink"/>
                </a:solidFill>
                <a:latin typeface="黑体" panose="02010609060101010101" pitchFamily="49" charset="-122"/>
                <a:ea typeface="黑体" panose="02010609060101010101" pitchFamily="49" charset="-122"/>
              </a:rPr>
              <a:t>30k</a:t>
            </a:r>
            <a:r>
              <a:rPr lang="zh-CN" altLang="en-US" sz="2000" b="1" dirty="0">
                <a:latin typeface="黑体" panose="02010609060101010101" pitchFamily="49" charset="-122"/>
                <a:ea typeface="黑体" panose="02010609060101010101" pitchFamily="49" charset="-122"/>
              </a:rPr>
              <a:t>，  分配</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2k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50K </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solidFill>
                  <a:schemeClr val="folHlink"/>
                </a:solidFill>
                <a:latin typeface="黑体" panose="02010609060101010101" pitchFamily="49" charset="-122"/>
                <a:ea typeface="黑体" panose="02010609060101010101" pitchFamily="49" charset="-122"/>
              </a:rPr>
              <a:t>    申请作业</a:t>
            </a:r>
            <a:r>
              <a:rPr lang="en-US" altLang="zh-CN" sz="2000" b="1" dirty="0">
                <a:solidFill>
                  <a:schemeClr val="folHlink"/>
                </a:solidFill>
                <a:latin typeface="黑体" panose="02010609060101010101" pitchFamily="49" charset="-122"/>
                <a:ea typeface="黑体" panose="02010609060101010101" pitchFamily="49" charset="-122"/>
              </a:rPr>
              <a:t>7k</a:t>
            </a:r>
            <a:r>
              <a:rPr lang="zh-CN" altLang="en-US" sz="2000" b="1" dirty="0">
                <a:latin typeface="黑体" panose="02010609060101010101" pitchFamily="49" charset="-122"/>
                <a:ea typeface="黑体" panose="02010609060101010101" pitchFamily="49" charset="-122"/>
              </a:rPr>
              <a:t>，    分配</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1k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79K </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latin typeface="黑体" panose="02010609060101010101" pitchFamily="49" charset="-122"/>
                <a:ea typeface="黑体" panose="02010609060101010101" pitchFamily="49" charset="-122"/>
              </a:rPr>
              <a:t>其内存分配图及分配后空闲分区表如下</a:t>
            </a:r>
            <a:endParaRPr lang="zh-CN" altLang="en-US" sz="2000" b="1" dirty="0">
              <a:latin typeface="黑体" panose="02010609060101010101" pitchFamily="49" charset="-122"/>
              <a:ea typeface="黑体" panose="02010609060101010101" pitchFamily="49" charset="-122"/>
            </a:endParaRPr>
          </a:p>
        </p:txBody>
      </p:sp>
      <p:graphicFrame>
        <p:nvGraphicFramePr>
          <p:cNvPr id="533632" name="Group 128"/>
          <p:cNvGraphicFramePr>
            <a:graphicFrameLocks noGrp="1"/>
          </p:cNvGraphicFramePr>
          <p:nvPr/>
        </p:nvGraphicFramePr>
        <p:xfrm>
          <a:off x="838200" y="2449513"/>
          <a:ext cx="3276600" cy="1920875"/>
        </p:xfrm>
        <a:graphic>
          <a:graphicData uri="http://schemas.openxmlformats.org/drawingml/2006/table">
            <a:tbl>
              <a:tblPr/>
              <a:tblGrid>
                <a:gridCol w="1012825"/>
                <a:gridCol w="1130300"/>
                <a:gridCol w="1133475"/>
              </a:tblGrid>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3534" name="Text Box 30"/>
          <p:cNvSpPr txBox="1"/>
          <p:nvPr/>
        </p:nvSpPr>
        <p:spPr>
          <a:xfrm>
            <a:off x="685800" y="1992313"/>
            <a:ext cx="38100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作业</a:t>
            </a:r>
            <a:r>
              <a:rPr lang="en-US" altLang="zh-CN" sz="2000" b="1" dirty="0">
                <a:latin typeface="Tahoma" panose="020B0604030504040204" pitchFamily="34" charset="0"/>
                <a:ea typeface="楷体_GB2312" pitchFamily="1" charset="-122"/>
              </a:rPr>
              <a:t>100K</a:t>
            </a:r>
            <a:r>
              <a:rPr lang="zh-CN" altLang="en-US" sz="2000" b="1" dirty="0">
                <a:latin typeface="Tahoma" panose="020B0604030504040204" pitchFamily="34" charset="0"/>
                <a:ea typeface="楷体_GB2312" pitchFamily="1" charset="-122"/>
              </a:rPr>
              <a:t>分配后的空闲分区表</a:t>
            </a:r>
            <a:endParaRPr lang="zh-CN" altLang="en-US" sz="2000" b="1" dirty="0">
              <a:latin typeface="Tahoma" panose="020B0604030504040204" pitchFamily="34" charset="0"/>
              <a:ea typeface="楷体_GB2312" pitchFamily="1" charset="-122"/>
            </a:endParaRPr>
          </a:p>
        </p:txBody>
      </p:sp>
      <p:graphicFrame>
        <p:nvGraphicFramePr>
          <p:cNvPr id="533668" name="Group 164"/>
          <p:cNvGraphicFramePr>
            <a:graphicFrameLocks noGrp="1"/>
          </p:cNvGraphicFramePr>
          <p:nvPr/>
        </p:nvGraphicFramePr>
        <p:xfrm>
          <a:off x="4662488" y="2446338"/>
          <a:ext cx="3276600" cy="1936750"/>
        </p:xfrm>
        <a:graphic>
          <a:graphicData uri="http://schemas.openxmlformats.org/drawingml/2006/table">
            <a:tbl>
              <a:tblPr/>
              <a:tblGrid>
                <a:gridCol w="1012825"/>
                <a:gridCol w="1130300"/>
                <a:gridCol w="1133475"/>
              </a:tblGrid>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50k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3669" name="Text Box 165"/>
          <p:cNvSpPr txBox="1"/>
          <p:nvPr/>
        </p:nvSpPr>
        <p:spPr>
          <a:xfrm>
            <a:off x="4433888" y="1989138"/>
            <a:ext cx="38100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作业</a:t>
            </a:r>
            <a:r>
              <a:rPr lang="en-US" altLang="zh-CN" sz="2000" b="1" dirty="0">
                <a:latin typeface="Tahoma" panose="020B0604030504040204" pitchFamily="34" charset="0"/>
                <a:ea typeface="楷体_GB2312" pitchFamily="1" charset="-122"/>
              </a:rPr>
              <a:t>30K</a:t>
            </a:r>
            <a:r>
              <a:rPr lang="zh-CN" altLang="en-US" sz="2000" b="1" dirty="0">
                <a:latin typeface="Tahoma" panose="020B0604030504040204" pitchFamily="34" charset="0"/>
                <a:ea typeface="楷体_GB2312" pitchFamily="1" charset="-122"/>
              </a:rPr>
              <a:t>分配后的空闲分区表</a:t>
            </a:r>
            <a:endParaRPr lang="zh-CN" altLang="en-US" sz="2000" b="1" dirty="0">
              <a:latin typeface="Tahoma" panose="020B0604030504040204" pitchFamily="34" charset="0"/>
              <a:ea typeface="楷体_GB2312" pitchFamily="1" charset="-122"/>
            </a:endParaRPr>
          </a:p>
        </p:txBody>
      </p:sp>
      <p:graphicFrame>
        <p:nvGraphicFramePr>
          <p:cNvPr id="533704" name="Group 200"/>
          <p:cNvGraphicFramePr>
            <a:graphicFrameLocks noGrp="1"/>
          </p:cNvGraphicFramePr>
          <p:nvPr/>
        </p:nvGraphicFramePr>
        <p:xfrm>
          <a:off x="990600" y="4752975"/>
          <a:ext cx="3276600" cy="1920875"/>
        </p:xfrm>
        <a:graphic>
          <a:graphicData uri="http://schemas.openxmlformats.org/drawingml/2006/table">
            <a:tbl>
              <a:tblPr/>
              <a:tblGrid>
                <a:gridCol w="1012825"/>
                <a:gridCol w="1130300"/>
                <a:gridCol w="1133475"/>
              </a:tblGrid>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79k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50k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3696" name="Text Box 192"/>
          <p:cNvSpPr txBox="1"/>
          <p:nvPr/>
        </p:nvSpPr>
        <p:spPr>
          <a:xfrm>
            <a:off x="838200" y="4400550"/>
            <a:ext cx="38100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作业</a:t>
            </a:r>
            <a:r>
              <a:rPr lang="en-US" altLang="zh-CN" sz="2000" b="1" dirty="0">
                <a:latin typeface="Tahoma" panose="020B0604030504040204" pitchFamily="34" charset="0"/>
                <a:ea typeface="楷体_GB2312" pitchFamily="1" charset="-122"/>
              </a:rPr>
              <a:t>7K</a:t>
            </a:r>
            <a:r>
              <a:rPr lang="zh-CN" altLang="en-US" sz="2000" b="1" dirty="0">
                <a:latin typeface="Tahoma" panose="020B0604030504040204" pitchFamily="34" charset="0"/>
                <a:ea typeface="楷体_GB2312" pitchFamily="1" charset="-122"/>
              </a:rPr>
              <a:t>分配后的空闲分区表</a:t>
            </a:r>
            <a:endParaRPr lang="zh-CN" altLang="en-US" sz="2000" b="1" dirty="0">
              <a:latin typeface="Tahoma" panose="020B0604030504040204" pitchFamily="34"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3506">
                                            <p:txEl>
                                              <p:charRg st="24" end="63"/>
                                            </p:txEl>
                                          </p:spTgt>
                                        </p:tgtEl>
                                        <p:attrNameLst>
                                          <p:attrName>style.visibility</p:attrName>
                                        </p:attrNameLst>
                                      </p:cBhvr>
                                      <p:to>
                                        <p:strVal val="visible"/>
                                      </p:to>
                                    </p:set>
                                    <p:anim calcmode="lin" valueType="num">
                                      <p:cBhvr additive="base">
                                        <p:cTn id="7" dur="500" fill="hold"/>
                                        <p:tgtEl>
                                          <p:spTgt spid="533506">
                                            <p:txEl>
                                              <p:charRg st="24" end="6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3506">
                                            <p:txEl>
                                              <p:charRg st="24" end="6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3534"/>
                                        </p:tgtEl>
                                        <p:attrNameLst>
                                          <p:attrName>style.visibility</p:attrName>
                                        </p:attrNameLst>
                                      </p:cBhvr>
                                      <p:to>
                                        <p:strVal val="visible"/>
                                      </p:to>
                                    </p:set>
                                    <p:anim calcmode="lin" valueType="num">
                                      <p:cBhvr additive="base">
                                        <p:cTn id="13" dur="500" fill="hold"/>
                                        <p:tgtEl>
                                          <p:spTgt spid="533534"/>
                                        </p:tgtEl>
                                        <p:attrNameLst>
                                          <p:attrName>ppt_x</p:attrName>
                                        </p:attrNameLst>
                                      </p:cBhvr>
                                      <p:tavLst>
                                        <p:tav tm="0">
                                          <p:val>
                                            <p:strVal val="#ppt_x"/>
                                          </p:val>
                                        </p:tav>
                                        <p:tav tm="100000">
                                          <p:val>
                                            <p:strVal val="#ppt_x"/>
                                          </p:val>
                                        </p:tav>
                                      </p:tavLst>
                                    </p:anim>
                                    <p:anim calcmode="lin" valueType="num">
                                      <p:cBhvr additive="base">
                                        <p:cTn id="14" dur="500" fill="hold"/>
                                        <p:tgtEl>
                                          <p:spTgt spid="53353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3632"/>
                                        </p:tgtEl>
                                        <p:attrNameLst>
                                          <p:attrName>style.visibility</p:attrName>
                                        </p:attrNameLst>
                                      </p:cBhvr>
                                      <p:to>
                                        <p:strVal val="visible"/>
                                      </p:to>
                                    </p:set>
                                    <p:anim calcmode="lin" valueType="num">
                                      <p:cBhvr additive="base">
                                        <p:cTn id="17" dur="500" fill="hold"/>
                                        <p:tgtEl>
                                          <p:spTgt spid="533632"/>
                                        </p:tgtEl>
                                        <p:attrNameLst>
                                          <p:attrName>ppt_x</p:attrName>
                                        </p:attrNameLst>
                                      </p:cBhvr>
                                      <p:tavLst>
                                        <p:tav tm="0">
                                          <p:val>
                                            <p:strVal val="#ppt_x"/>
                                          </p:val>
                                        </p:tav>
                                        <p:tav tm="100000">
                                          <p:val>
                                            <p:strVal val="#ppt_x"/>
                                          </p:val>
                                        </p:tav>
                                      </p:tavLst>
                                    </p:anim>
                                    <p:anim calcmode="lin" valueType="num">
                                      <p:cBhvr additive="base">
                                        <p:cTn id="18" dur="500" fill="hold"/>
                                        <p:tgtEl>
                                          <p:spTgt spid="53363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33506">
                                            <p:txEl>
                                              <p:charRg st="63" end="102"/>
                                            </p:txEl>
                                          </p:spTgt>
                                        </p:tgtEl>
                                        <p:attrNameLst>
                                          <p:attrName>style.visibility</p:attrName>
                                        </p:attrNameLst>
                                      </p:cBhvr>
                                      <p:to>
                                        <p:strVal val="visible"/>
                                      </p:to>
                                    </p:set>
                                    <p:anim calcmode="lin" valueType="num">
                                      <p:cBhvr additive="base">
                                        <p:cTn id="23" dur="500" fill="hold"/>
                                        <p:tgtEl>
                                          <p:spTgt spid="533506">
                                            <p:txEl>
                                              <p:charRg st="63" end="10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3506">
                                            <p:txEl>
                                              <p:charRg st="63" end="10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3669"/>
                                        </p:tgtEl>
                                        <p:attrNameLst>
                                          <p:attrName>style.visibility</p:attrName>
                                        </p:attrNameLst>
                                      </p:cBhvr>
                                      <p:to>
                                        <p:strVal val="visible"/>
                                      </p:to>
                                    </p:set>
                                    <p:anim calcmode="lin" valueType="num">
                                      <p:cBhvr additive="base">
                                        <p:cTn id="29" dur="500" fill="hold"/>
                                        <p:tgtEl>
                                          <p:spTgt spid="533669"/>
                                        </p:tgtEl>
                                        <p:attrNameLst>
                                          <p:attrName>ppt_x</p:attrName>
                                        </p:attrNameLst>
                                      </p:cBhvr>
                                      <p:tavLst>
                                        <p:tav tm="0">
                                          <p:val>
                                            <p:strVal val="#ppt_x"/>
                                          </p:val>
                                        </p:tav>
                                        <p:tav tm="100000">
                                          <p:val>
                                            <p:strVal val="#ppt_x"/>
                                          </p:val>
                                        </p:tav>
                                      </p:tavLst>
                                    </p:anim>
                                    <p:anim calcmode="lin" valueType="num">
                                      <p:cBhvr additive="base">
                                        <p:cTn id="30" dur="500" fill="hold"/>
                                        <p:tgtEl>
                                          <p:spTgt spid="53366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3668"/>
                                        </p:tgtEl>
                                        <p:attrNameLst>
                                          <p:attrName>style.visibility</p:attrName>
                                        </p:attrNameLst>
                                      </p:cBhvr>
                                      <p:to>
                                        <p:strVal val="visible"/>
                                      </p:to>
                                    </p:set>
                                    <p:anim calcmode="lin" valueType="num">
                                      <p:cBhvr additive="base">
                                        <p:cTn id="33" dur="500" fill="hold"/>
                                        <p:tgtEl>
                                          <p:spTgt spid="533668"/>
                                        </p:tgtEl>
                                        <p:attrNameLst>
                                          <p:attrName>ppt_x</p:attrName>
                                        </p:attrNameLst>
                                      </p:cBhvr>
                                      <p:tavLst>
                                        <p:tav tm="0">
                                          <p:val>
                                            <p:strVal val="#ppt_x"/>
                                          </p:val>
                                        </p:tav>
                                        <p:tav tm="100000">
                                          <p:val>
                                            <p:strVal val="#ppt_x"/>
                                          </p:val>
                                        </p:tav>
                                      </p:tavLst>
                                    </p:anim>
                                    <p:anim calcmode="lin" valueType="num">
                                      <p:cBhvr additive="base">
                                        <p:cTn id="34" dur="500" fill="hold"/>
                                        <p:tgtEl>
                                          <p:spTgt spid="5336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33506">
                                            <p:txEl>
                                              <p:charRg st="102" end="142"/>
                                            </p:txEl>
                                          </p:spTgt>
                                        </p:tgtEl>
                                        <p:attrNameLst>
                                          <p:attrName>style.visibility</p:attrName>
                                        </p:attrNameLst>
                                      </p:cBhvr>
                                      <p:to>
                                        <p:strVal val="visible"/>
                                      </p:to>
                                    </p:set>
                                    <p:anim calcmode="lin" valueType="num">
                                      <p:cBhvr additive="base">
                                        <p:cTn id="39" dur="500" fill="hold"/>
                                        <p:tgtEl>
                                          <p:spTgt spid="533506">
                                            <p:txEl>
                                              <p:charRg st="102" end="1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3506">
                                            <p:txEl>
                                              <p:charRg st="102" end="14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33696"/>
                                        </p:tgtEl>
                                        <p:attrNameLst>
                                          <p:attrName>style.visibility</p:attrName>
                                        </p:attrNameLst>
                                      </p:cBhvr>
                                      <p:to>
                                        <p:strVal val="visible"/>
                                      </p:to>
                                    </p:set>
                                    <p:anim calcmode="lin" valueType="num">
                                      <p:cBhvr additive="base">
                                        <p:cTn id="45" dur="500" fill="hold"/>
                                        <p:tgtEl>
                                          <p:spTgt spid="533696"/>
                                        </p:tgtEl>
                                        <p:attrNameLst>
                                          <p:attrName>ppt_x</p:attrName>
                                        </p:attrNameLst>
                                      </p:cBhvr>
                                      <p:tavLst>
                                        <p:tav tm="0">
                                          <p:val>
                                            <p:strVal val="#ppt_x"/>
                                          </p:val>
                                        </p:tav>
                                        <p:tav tm="100000">
                                          <p:val>
                                            <p:strVal val="#ppt_x"/>
                                          </p:val>
                                        </p:tav>
                                      </p:tavLst>
                                    </p:anim>
                                    <p:anim calcmode="lin" valueType="num">
                                      <p:cBhvr additive="base">
                                        <p:cTn id="46" dur="500" fill="hold"/>
                                        <p:tgtEl>
                                          <p:spTgt spid="53369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33704"/>
                                        </p:tgtEl>
                                        <p:attrNameLst>
                                          <p:attrName>style.visibility</p:attrName>
                                        </p:attrNameLst>
                                      </p:cBhvr>
                                      <p:to>
                                        <p:strVal val="visible"/>
                                      </p:to>
                                    </p:set>
                                    <p:anim calcmode="lin" valueType="num">
                                      <p:cBhvr additive="base">
                                        <p:cTn id="49" dur="500" fill="hold"/>
                                        <p:tgtEl>
                                          <p:spTgt spid="533704"/>
                                        </p:tgtEl>
                                        <p:attrNameLst>
                                          <p:attrName>ppt_x</p:attrName>
                                        </p:attrNameLst>
                                      </p:cBhvr>
                                      <p:tavLst>
                                        <p:tav tm="0">
                                          <p:val>
                                            <p:strVal val="#ppt_x"/>
                                          </p:val>
                                        </p:tav>
                                        <p:tav tm="100000">
                                          <p:val>
                                            <p:strVal val="#ppt_x"/>
                                          </p:val>
                                        </p:tav>
                                      </p:tavLst>
                                    </p:anim>
                                    <p:anim calcmode="lin" valueType="num">
                                      <p:cBhvr additive="base">
                                        <p:cTn id="50" dur="500" fill="hold"/>
                                        <p:tgtEl>
                                          <p:spTgt spid="5337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34" grpId="0"/>
      <p:bldP spid="533669" grpId="0"/>
      <p:bldP spid="53369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7" name="Rectangle 3"/>
          <p:cNvSpPr>
            <a:spLocks noGrp="1"/>
          </p:cNvSpPr>
          <p:nvPr>
            <p:ph idx="1"/>
          </p:nvPr>
        </p:nvSpPr>
        <p:spPr>
          <a:xfrm>
            <a:off x="611188" y="1612900"/>
            <a:ext cx="3900487" cy="3687763"/>
          </a:xfrm>
          <a:ln/>
        </p:spPr>
        <p:txBody>
          <a:bodyPr wrap="square" lIns="91440" tIns="45720" rIns="91440" bIns="45720" anchor="t" anchorCtr="0"/>
          <a:p>
            <a:pPr eaLnBrk="1" hangingPunct="1">
              <a:lnSpc>
                <a:spcPct val="170000"/>
              </a:lnSpc>
            </a:pPr>
            <a:r>
              <a:rPr lang="zh-CN" altLang="en-US" sz="2400" dirty="0">
                <a:latin typeface="黑体" panose="02010609060101010101" pitchFamily="49" charset="-122"/>
                <a:ea typeface="黑体" panose="02010609060101010101" pitchFamily="49" charset="-122"/>
                <a:hlinkClick r:id="rId1" action="ppaction://hlinksldjump"/>
              </a:rPr>
              <a:t>存储器的层次结构</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rPr>
              <a:t>程序的装入和链接</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hlinkClick r:id="rId2" action="ppaction://hlinksldjump"/>
              </a:rPr>
              <a:t>连续分配存储管理方式</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hlinkClick r:id="rId3" action="ppaction://hlinksldjump"/>
              </a:rPr>
              <a:t>基本分页存储管理方式</a:t>
            </a:r>
            <a:endParaRPr lang="zh-CN" altLang="en-US" sz="2400" dirty="0">
              <a:latin typeface="黑体" panose="02010609060101010101" pitchFamily="49" charset="-122"/>
              <a:ea typeface="黑体" panose="02010609060101010101" pitchFamily="49" charset="-122"/>
            </a:endParaRPr>
          </a:p>
          <a:p>
            <a:pPr eaLnBrk="1" hangingPunct="1">
              <a:lnSpc>
                <a:spcPct val="170000"/>
              </a:lnSpc>
            </a:pPr>
            <a:r>
              <a:rPr lang="zh-CN" altLang="en-US" sz="2400" dirty="0">
                <a:latin typeface="黑体" panose="02010609060101010101" pitchFamily="49" charset="-122"/>
                <a:ea typeface="黑体" panose="02010609060101010101" pitchFamily="49" charset="-122"/>
                <a:hlinkClick r:id="rId4" action="ppaction://hlinksldjump"/>
              </a:rPr>
              <a:t>基本分段存储管理方式</a:t>
            </a:r>
            <a:endParaRPr lang="zh-CN" altLang="en-US" sz="2400" dirty="0">
              <a:latin typeface="黑体" panose="02010609060101010101" pitchFamily="49" charset="-122"/>
              <a:ea typeface="黑体" panose="02010609060101010101" pitchFamily="49" charset="-122"/>
            </a:endParaRPr>
          </a:p>
        </p:txBody>
      </p:sp>
      <p:sp>
        <p:nvSpPr>
          <p:cNvPr id="8194" name="Rectangle 16"/>
          <p:cNvSpPr>
            <a:spLocks noGrp="1"/>
          </p:cNvSpPr>
          <p:nvPr>
            <p:ph type="title"/>
          </p:nvPr>
        </p:nvSpPr>
        <p:spPr>
          <a:xfrm>
            <a:off x="1524000" y="188913"/>
            <a:ext cx="6632575" cy="7620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第</a:t>
            </a:r>
            <a:r>
              <a:rPr lang="en-US" altLang="zh-CN" sz="3600" b="1" dirty="0">
                <a:latin typeface="黑体" panose="02010609060101010101" pitchFamily="49" charset="-122"/>
                <a:ea typeface="黑体" panose="02010609060101010101" pitchFamily="49" charset="-122"/>
              </a:rPr>
              <a:t>4-5</a:t>
            </a:r>
            <a:r>
              <a:rPr lang="zh-CN" altLang="en-US" sz="3600" b="1" dirty="0">
                <a:latin typeface="黑体" panose="02010609060101010101" pitchFamily="49" charset="-122"/>
                <a:ea typeface="黑体" panose="02010609060101010101" pitchFamily="49" charset="-122"/>
              </a:rPr>
              <a:t>章 存储器管理主要内容</a:t>
            </a:r>
            <a:endParaRPr lang="zh-CN" altLang="en-US" sz="3600" b="1" dirty="0">
              <a:latin typeface="黑体" panose="02010609060101010101" pitchFamily="49" charset="-122"/>
              <a:ea typeface="黑体" panose="02010609060101010101" pitchFamily="49" charset="-122"/>
            </a:endParaRPr>
          </a:p>
        </p:txBody>
      </p:sp>
      <p:sp>
        <p:nvSpPr>
          <p:cNvPr id="72721" name="Rectangle 17"/>
          <p:cNvSpPr/>
          <p:nvPr/>
        </p:nvSpPr>
        <p:spPr>
          <a:xfrm>
            <a:off x="4643438" y="1628775"/>
            <a:ext cx="4019550" cy="3600450"/>
          </a:xfrm>
          <a:prstGeom prst="rect">
            <a:avLst/>
          </a:prstGeom>
          <a:noFill/>
          <a:ln w="9525">
            <a:noFill/>
          </a:ln>
        </p:spPr>
        <p:txBody>
          <a:bodyPr anchor="t" anchorCtr="0"/>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 action="ppaction://noaction"/>
              </a:rPr>
              <a:t>虚拟存储器的基本概念</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 action="ppaction://noaction"/>
              </a:rPr>
              <a:t>请求分页存储管理方式</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 action="ppaction://noaction"/>
              </a:rPr>
              <a:t>页面置换算法</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hlinkClick r:id="" action="ppaction://noaction"/>
              </a:rPr>
              <a:t>请求分段存储管理方式</a:t>
            </a:r>
            <a:endParaRPr lang="zh-CN" altLang="en-US" b="1" dirty="0">
              <a:solidFill>
                <a:schemeClr val="hlink"/>
              </a:solidFill>
              <a:latin typeface="黑体" panose="02010609060101010101" pitchFamily="49" charset="-122"/>
              <a:ea typeface="黑体" panose="02010609060101010101" pitchFamily="49" charset="-122"/>
            </a:endParaRPr>
          </a:p>
          <a:p>
            <a:pPr marL="342900" indent="-342900">
              <a:lnSpc>
                <a:spcPct val="170000"/>
              </a:lnSpc>
              <a:spcBef>
                <a:spcPct val="20000"/>
              </a:spcBef>
              <a:buClr>
                <a:srgbClr val="FF00FF"/>
              </a:buClr>
              <a:buFont typeface="Wingdings" panose="05000000000000000000" pitchFamily="2" charset="2"/>
              <a:buChar char="v"/>
            </a:pPr>
            <a:r>
              <a:rPr lang="en-US" altLang="zh-CN" b="1" dirty="0">
                <a:solidFill>
                  <a:schemeClr val="hlink"/>
                </a:solidFill>
                <a:latin typeface="黑体" panose="02010609060101010101" pitchFamily="49" charset="-122"/>
                <a:ea typeface="黑体" panose="02010609060101010101" pitchFamily="49" charset="-122"/>
                <a:hlinkClick r:id="" action="ppaction://noaction"/>
              </a:rPr>
              <a:t>UNIX</a:t>
            </a:r>
            <a:r>
              <a:rPr lang="zh-CN" altLang="en-US" b="1" dirty="0">
                <a:solidFill>
                  <a:schemeClr val="hlink"/>
                </a:solidFill>
                <a:latin typeface="黑体" panose="02010609060101010101" pitchFamily="49" charset="-122"/>
                <a:ea typeface="黑体" panose="02010609060101010101" pitchFamily="49" charset="-122"/>
                <a:hlinkClick r:id="" action="ppaction://noaction"/>
              </a:rPr>
              <a:t>系统中存储器管理</a:t>
            </a:r>
            <a:endParaRPr lang="zh-CN" altLang="en-US" b="1" dirty="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7">
                                            <p:txEl>
                                              <p:charRg st="0" end="9"/>
                                            </p:txEl>
                                          </p:spTgt>
                                        </p:tgtEl>
                                        <p:attrNameLst>
                                          <p:attrName>style.visibility</p:attrName>
                                        </p:attrNameLst>
                                      </p:cBhvr>
                                      <p:to>
                                        <p:strVal val="visible"/>
                                      </p:to>
                                    </p:set>
                                    <p:animEffect transition="in" filter="blinds(horizontal)">
                                      <p:cBhvr>
                                        <p:cTn id="7" dur="500"/>
                                        <p:tgtEl>
                                          <p:spTgt spid="7270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7">
                                            <p:txEl>
                                              <p:charRg st="9" end="18"/>
                                            </p:txEl>
                                          </p:spTgt>
                                        </p:tgtEl>
                                        <p:attrNameLst>
                                          <p:attrName>style.visibility</p:attrName>
                                        </p:attrNameLst>
                                      </p:cBhvr>
                                      <p:to>
                                        <p:strVal val="visible"/>
                                      </p:to>
                                    </p:set>
                                    <p:animEffect transition="in" filter="blinds(horizontal)">
                                      <p:cBhvr>
                                        <p:cTn id="12" dur="500"/>
                                        <p:tgtEl>
                                          <p:spTgt spid="72707">
                                            <p:txEl>
                                              <p:charRg st="9"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707">
                                            <p:txEl>
                                              <p:charRg st="18" end="29"/>
                                            </p:txEl>
                                          </p:spTgt>
                                        </p:tgtEl>
                                        <p:attrNameLst>
                                          <p:attrName>style.visibility</p:attrName>
                                        </p:attrNameLst>
                                      </p:cBhvr>
                                      <p:to>
                                        <p:strVal val="visible"/>
                                      </p:to>
                                    </p:set>
                                    <p:animEffect transition="in" filter="blinds(horizontal)">
                                      <p:cBhvr>
                                        <p:cTn id="17" dur="500"/>
                                        <p:tgtEl>
                                          <p:spTgt spid="72707">
                                            <p:txEl>
                                              <p:charRg st="18"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2707">
                                            <p:txEl>
                                              <p:charRg st="29" end="40"/>
                                            </p:txEl>
                                          </p:spTgt>
                                        </p:tgtEl>
                                        <p:attrNameLst>
                                          <p:attrName>style.visibility</p:attrName>
                                        </p:attrNameLst>
                                      </p:cBhvr>
                                      <p:to>
                                        <p:strVal val="visible"/>
                                      </p:to>
                                    </p:set>
                                    <p:animEffect transition="in" filter="blinds(horizontal)">
                                      <p:cBhvr>
                                        <p:cTn id="22" dur="500"/>
                                        <p:tgtEl>
                                          <p:spTgt spid="72707">
                                            <p:txEl>
                                              <p:charRg st="29" end="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2707">
                                            <p:txEl>
                                              <p:charRg st="40" end="51"/>
                                            </p:txEl>
                                          </p:spTgt>
                                        </p:tgtEl>
                                        <p:attrNameLst>
                                          <p:attrName>style.visibility</p:attrName>
                                        </p:attrNameLst>
                                      </p:cBhvr>
                                      <p:to>
                                        <p:strVal val="visible"/>
                                      </p:to>
                                    </p:set>
                                    <p:animEffect transition="in" filter="blinds(horizontal)">
                                      <p:cBhvr>
                                        <p:cTn id="27" dur="500"/>
                                        <p:tgtEl>
                                          <p:spTgt spid="72707">
                                            <p:txEl>
                                              <p:charRg st="40" end="5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2721">
                                            <p:txEl>
                                              <p:charRg st="0" end="11"/>
                                            </p:txEl>
                                          </p:spTgt>
                                        </p:tgtEl>
                                        <p:attrNameLst>
                                          <p:attrName>style.visibility</p:attrName>
                                        </p:attrNameLst>
                                      </p:cBhvr>
                                      <p:to>
                                        <p:strVal val="visible"/>
                                      </p:to>
                                    </p:set>
                                    <p:animEffect transition="in" filter="blinds(horizontal)">
                                      <p:cBhvr>
                                        <p:cTn id="32" dur="500"/>
                                        <p:tgtEl>
                                          <p:spTgt spid="72721">
                                            <p:txEl>
                                              <p:charRg st="0"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2721">
                                            <p:txEl>
                                              <p:charRg st="11" end="22"/>
                                            </p:txEl>
                                          </p:spTgt>
                                        </p:tgtEl>
                                        <p:attrNameLst>
                                          <p:attrName>style.visibility</p:attrName>
                                        </p:attrNameLst>
                                      </p:cBhvr>
                                      <p:to>
                                        <p:strVal val="visible"/>
                                      </p:to>
                                    </p:set>
                                    <p:animEffect transition="in" filter="blinds(horizontal)">
                                      <p:cBhvr>
                                        <p:cTn id="37" dur="500"/>
                                        <p:tgtEl>
                                          <p:spTgt spid="72721">
                                            <p:txEl>
                                              <p:charRg st="11" end="2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2721">
                                            <p:txEl>
                                              <p:charRg st="22" end="29"/>
                                            </p:txEl>
                                          </p:spTgt>
                                        </p:tgtEl>
                                        <p:attrNameLst>
                                          <p:attrName>style.visibility</p:attrName>
                                        </p:attrNameLst>
                                      </p:cBhvr>
                                      <p:to>
                                        <p:strVal val="visible"/>
                                      </p:to>
                                    </p:set>
                                    <p:animEffect transition="in" filter="blinds(horizontal)">
                                      <p:cBhvr>
                                        <p:cTn id="42" dur="500"/>
                                        <p:tgtEl>
                                          <p:spTgt spid="72721">
                                            <p:txEl>
                                              <p:charRg st="22" end="2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2721">
                                            <p:txEl>
                                              <p:charRg st="29" end="40"/>
                                            </p:txEl>
                                          </p:spTgt>
                                        </p:tgtEl>
                                        <p:attrNameLst>
                                          <p:attrName>style.visibility</p:attrName>
                                        </p:attrNameLst>
                                      </p:cBhvr>
                                      <p:to>
                                        <p:strVal val="visible"/>
                                      </p:to>
                                    </p:set>
                                    <p:animEffect transition="in" filter="blinds(horizontal)">
                                      <p:cBhvr>
                                        <p:cTn id="47" dur="500"/>
                                        <p:tgtEl>
                                          <p:spTgt spid="72721">
                                            <p:txEl>
                                              <p:charRg st="29" end="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2721">
                                            <p:txEl>
                                              <p:charRg st="40" end="53"/>
                                            </p:txEl>
                                          </p:spTgt>
                                        </p:tgtEl>
                                        <p:attrNameLst>
                                          <p:attrName>style.visibility</p:attrName>
                                        </p:attrNameLst>
                                      </p:cBhvr>
                                      <p:to>
                                        <p:strVal val="visible"/>
                                      </p:to>
                                    </p:set>
                                    <p:animEffect transition="in" filter="blinds(horizontal)">
                                      <p:cBhvr>
                                        <p:cTn id="52" dur="500"/>
                                        <p:tgtEl>
                                          <p:spTgt spid="72721">
                                            <p:txEl>
                                              <p:charRg st="40"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2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28"/>
          <p:cNvSpPr txBox="1"/>
          <p:nvPr/>
        </p:nvSpPr>
        <p:spPr>
          <a:xfrm>
            <a:off x="4572000" y="914400"/>
            <a:ext cx="4572000" cy="457200"/>
          </a:xfrm>
          <a:prstGeom prst="rect">
            <a:avLst/>
          </a:prstGeom>
          <a:noFill/>
          <a:ln w="9525">
            <a:noFill/>
          </a:ln>
        </p:spPr>
        <p:txBody>
          <a:bodyPr anchor="t" anchorCtr="0">
            <a:spAutoFit/>
          </a:bodyPr>
          <a:p>
            <a:pPr algn="ctr">
              <a:spcBef>
                <a:spcPct val="50000"/>
              </a:spcBef>
            </a:pP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该算法分配后的空闲分区表</a:t>
            </a:r>
            <a:endParaRPr lang="zh-CN" altLang="en-US" b="1" dirty="0">
              <a:latin typeface="黑体" panose="02010609060101010101" pitchFamily="49" charset="-122"/>
              <a:ea typeface="黑体" panose="02010609060101010101" pitchFamily="49" charset="-122"/>
            </a:endParaRPr>
          </a:p>
        </p:txBody>
      </p:sp>
      <p:graphicFrame>
        <p:nvGraphicFramePr>
          <p:cNvPr id="448633" name="Group 121"/>
          <p:cNvGraphicFramePr>
            <a:graphicFrameLocks noGrp="1"/>
          </p:cNvGraphicFramePr>
          <p:nvPr/>
        </p:nvGraphicFramePr>
        <p:xfrm>
          <a:off x="5111750" y="1808163"/>
          <a:ext cx="3708400" cy="2241550"/>
        </p:xfrm>
        <a:graphic>
          <a:graphicData uri="http://schemas.openxmlformats.org/drawingml/2006/table">
            <a:tbl>
              <a:tblPr/>
              <a:tblGrid>
                <a:gridCol w="1146175"/>
                <a:gridCol w="1279525"/>
                <a:gridCol w="1282700"/>
              </a:tblGrid>
              <a:tr h="4476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60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79k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50k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476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24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81948" name="Text Box 159"/>
          <p:cNvSpPr txBox="1"/>
          <p:nvPr/>
        </p:nvSpPr>
        <p:spPr>
          <a:xfrm>
            <a:off x="1187450" y="955675"/>
            <a:ext cx="2808288" cy="457200"/>
          </a:xfrm>
          <a:prstGeom prst="rect">
            <a:avLst/>
          </a:prstGeom>
          <a:solidFill>
            <a:schemeClr val="bg1"/>
          </a:solidFill>
          <a:ln w="9525">
            <a:noFill/>
          </a:ln>
        </p:spPr>
        <p:txBody>
          <a:bodyPr anchor="t" anchorCtr="0">
            <a:spAutoFit/>
          </a:bodyPr>
          <a:p>
            <a:pPr>
              <a:spcBef>
                <a:spcPct val="50000"/>
              </a:spcBef>
            </a:pP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内存分配示意图</a:t>
            </a:r>
            <a:endParaRPr lang="zh-CN" altLang="en-US" b="1" dirty="0">
              <a:latin typeface="黑体" panose="02010609060101010101" pitchFamily="49" charset="-122"/>
              <a:ea typeface="黑体" panose="02010609060101010101" pitchFamily="49" charset="-122"/>
            </a:endParaRPr>
          </a:p>
        </p:txBody>
      </p:sp>
      <p:sp>
        <p:nvSpPr>
          <p:cNvPr id="81949" name="Text Box 37"/>
          <p:cNvSpPr txBox="1"/>
          <p:nvPr/>
        </p:nvSpPr>
        <p:spPr>
          <a:xfrm>
            <a:off x="2486025" y="3094038"/>
            <a:ext cx="776288" cy="366712"/>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1950" name="Text Box 39"/>
          <p:cNvSpPr txBox="1"/>
          <p:nvPr/>
        </p:nvSpPr>
        <p:spPr>
          <a:xfrm>
            <a:off x="2486025" y="4494213"/>
            <a:ext cx="776288" cy="366712"/>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1951" name="Text Box 154"/>
          <p:cNvSpPr txBox="1"/>
          <p:nvPr/>
        </p:nvSpPr>
        <p:spPr>
          <a:xfrm>
            <a:off x="2771775" y="3933825"/>
            <a:ext cx="7778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1952" name="Text Box 155"/>
          <p:cNvSpPr txBox="1"/>
          <p:nvPr/>
        </p:nvSpPr>
        <p:spPr>
          <a:xfrm>
            <a:off x="2771775" y="5335588"/>
            <a:ext cx="777875" cy="366712"/>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1953" name="AutoShape 156"/>
          <p:cNvSpPr/>
          <p:nvPr/>
        </p:nvSpPr>
        <p:spPr>
          <a:xfrm>
            <a:off x="1295400" y="1700213"/>
            <a:ext cx="2724150" cy="4502150"/>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81954" name="Line 157"/>
          <p:cNvSpPr/>
          <p:nvPr/>
        </p:nvSpPr>
        <p:spPr>
          <a:xfrm>
            <a:off x="1306513" y="5292725"/>
            <a:ext cx="272415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55" name="Text Box 158"/>
          <p:cNvSpPr txBox="1"/>
          <p:nvPr/>
        </p:nvSpPr>
        <p:spPr>
          <a:xfrm>
            <a:off x="179388" y="1570038"/>
            <a:ext cx="1136650" cy="3919537"/>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a:t>
            </a:r>
            <a:endParaRPr lang="en-US" altLang="zh-CN" sz="1200" b="1" dirty="0">
              <a:latin typeface="Tahoma" panose="020B0604030504040204" pitchFamily="34" charset="0"/>
              <a:ea typeface="宋体" panose="02010600030101010101" pitchFamily="2" charset="-122"/>
            </a:endParaRPr>
          </a:p>
          <a:p>
            <a:pPr algn="r">
              <a:lnSpc>
                <a:spcPct val="8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120000"/>
              </a:lnSpc>
              <a:spcBef>
                <a:spcPct val="150000"/>
              </a:spcBef>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81956" name="Line 160"/>
          <p:cNvSpPr/>
          <p:nvPr/>
        </p:nvSpPr>
        <p:spPr>
          <a:xfrm flipV="1">
            <a:off x="1300163" y="2095500"/>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57" name="Line 161"/>
          <p:cNvSpPr/>
          <p:nvPr/>
        </p:nvSpPr>
        <p:spPr>
          <a:xfrm>
            <a:off x="1300163" y="2511425"/>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58" name="Line 162"/>
          <p:cNvSpPr/>
          <p:nvPr/>
        </p:nvSpPr>
        <p:spPr>
          <a:xfrm>
            <a:off x="1304925" y="3044825"/>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59" name="Line 163"/>
          <p:cNvSpPr/>
          <p:nvPr/>
        </p:nvSpPr>
        <p:spPr>
          <a:xfrm>
            <a:off x="1300163" y="4318000"/>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60" name="Text Box 164"/>
          <p:cNvSpPr txBox="1"/>
          <p:nvPr/>
        </p:nvSpPr>
        <p:spPr>
          <a:xfrm>
            <a:off x="4030663" y="2120900"/>
            <a:ext cx="828675" cy="2314575"/>
          </a:xfrm>
          <a:prstGeom prst="rect">
            <a:avLst/>
          </a:prstGeom>
          <a:noFill/>
          <a:ln w="9525">
            <a:noFill/>
          </a:ln>
        </p:spPr>
        <p:txBody>
          <a:bodyPr anchor="t" anchorCtr="0">
            <a:spAutoFit/>
          </a:bodyPr>
          <a:p>
            <a:pPr>
              <a:lnSpc>
                <a:spcPct val="160000"/>
              </a:lnSpc>
            </a:pPr>
            <a:r>
              <a:rPr lang="en-US" altLang="zh-CN" sz="1200" b="1" dirty="0">
                <a:latin typeface="Tahoma" panose="020B0604030504040204" pitchFamily="34" charset="0"/>
                <a:ea typeface="宋体" panose="02010600030101010101" pitchFamily="2" charset="-122"/>
              </a:rPr>
              <a:t>50k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r>
              <a:rPr lang="en-US" altLang="zh-CN" sz="1200" b="1" dirty="0">
                <a:latin typeface="Tahoma" panose="020B0604030504040204" pitchFamily="34" charset="0"/>
                <a:ea typeface="宋体" panose="02010600030101010101" pitchFamily="2" charset="-122"/>
              </a:rPr>
              <a:t>79k</a:t>
            </a:r>
            <a:endParaRPr lang="en-US" altLang="zh-CN" sz="1200" b="1" dirty="0">
              <a:latin typeface="Tahoma" panose="020B0604030504040204" pitchFamily="34" charset="0"/>
              <a:ea typeface="宋体" panose="02010600030101010101" pitchFamily="2" charset="-122"/>
            </a:endParaRPr>
          </a:p>
          <a:p>
            <a:pPr>
              <a:lnSpc>
                <a:spcPct val="125000"/>
              </a:lnSpc>
              <a:spcBef>
                <a:spcPct val="80000"/>
              </a:spcBef>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50000"/>
              </a:lnSpc>
            </a:pPr>
            <a:r>
              <a:rPr lang="en-US" altLang="zh-CN" sz="1200" b="1" dirty="0">
                <a:latin typeface="Tahoma" panose="020B0604030504040204" pitchFamily="34" charset="0"/>
                <a:ea typeface="宋体" panose="02010600030101010101" pitchFamily="2" charset="-122"/>
              </a:rPr>
              <a:t>200k</a:t>
            </a:r>
            <a:endParaRPr lang="en-US" altLang="zh-CN" sz="1200" b="1" dirty="0">
              <a:latin typeface="Tahoma" panose="020B0604030504040204" pitchFamily="34" charset="0"/>
              <a:ea typeface="宋体" panose="02010600030101010101" pitchFamily="2" charset="-122"/>
            </a:endParaRPr>
          </a:p>
          <a:p>
            <a:pPr>
              <a:lnSpc>
                <a:spcPct val="80000"/>
              </a:lnSpc>
              <a:spcBef>
                <a:spcPct val="30000"/>
              </a:spcBef>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pPr>
              <a:spcBef>
                <a:spcPct val="20000"/>
              </a:spcBef>
            </a:pPr>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p:txBody>
      </p:sp>
      <p:sp>
        <p:nvSpPr>
          <p:cNvPr id="81961" name="Rectangle 165"/>
          <p:cNvSpPr/>
          <p:nvPr/>
        </p:nvSpPr>
        <p:spPr>
          <a:xfrm flipV="1">
            <a:off x="1306513" y="2525713"/>
            <a:ext cx="2714625" cy="190500"/>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1962" name="Line 166"/>
          <p:cNvSpPr/>
          <p:nvPr/>
        </p:nvSpPr>
        <p:spPr>
          <a:xfrm>
            <a:off x="1304925" y="2727325"/>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63" name="Rectangle 167"/>
          <p:cNvSpPr/>
          <p:nvPr/>
        </p:nvSpPr>
        <p:spPr>
          <a:xfrm flipV="1">
            <a:off x="1304925" y="3068638"/>
            <a:ext cx="2714625" cy="174625"/>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1964" name="Line 168"/>
          <p:cNvSpPr/>
          <p:nvPr/>
        </p:nvSpPr>
        <p:spPr>
          <a:xfrm>
            <a:off x="1298575" y="3257550"/>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65" name="Line 169"/>
          <p:cNvSpPr/>
          <p:nvPr/>
        </p:nvSpPr>
        <p:spPr>
          <a:xfrm>
            <a:off x="1293813" y="3870325"/>
            <a:ext cx="27146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1966" name="Rectangle 170"/>
          <p:cNvSpPr/>
          <p:nvPr/>
        </p:nvSpPr>
        <p:spPr>
          <a:xfrm flipV="1">
            <a:off x="1298575" y="3878263"/>
            <a:ext cx="2714625" cy="417512"/>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1967" name="Text Box 174"/>
          <p:cNvSpPr txBox="1"/>
          <p:nvPr/>
        </p:nvSpPr>
        <p:spPr>
          <a:xfrm>
            <a:off x="2413000" y="4445000"/>
            <a:ext cx="330200" cy="366713"/>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4</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448689" name="Rectangle 177"/>
          <p:cNvSpPr/>
          <p:nvPr/>
        </p:nvSpPr>
        <p:spPr>
          <a:xfrm flipV="1">
            <a:off x="1298575" y="2112963"/>
            <a:ext cx="2714625" cy="207962"/>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8690" name="Rectangle 178"/>
          <p:cNvSpPr/>
          <p:nvPr/>
        </p:nvSpPr>
        <p:spPr>
          <a:xfrm flipV="1">
            <a:off x="1300163" y="2738438"/>
            <a:ext cx="2714625" cy="150812"/>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448691" name="Rectangle 179"/>
          <p:cNvSpPr/>
          <p:nvPr/>
        </p:nvSpPr>
        <p:spPr>
          <a:xfrm flipV="1">
            <a:off x="1300163" y="3278188"/>
            <a:ext cx="2714625" cy="398462"/>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1971" name="Text Box 172"/>
          <p:cNvSpPr txBox="1"/>
          <p:nvPr/>
        </p:nvSpPr>
        <p:spPr>
          <a:xfrm>
            <a:off x="2447925" y="2714625"/>
            <a:ext cx="330200" cy="366713"/>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1</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81972" name="Text Box 173"/>
          <p:cNvSpPr txBox="1"/>
          <p:nvPr/>
        </p:nvSpPr>
        <p:spPr>
          <a:xfrm>
            <a:off x="2447925" y="3500438"/>
            <a:ext cx="330200" cy="366712"/>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3</a:t>
            </a:r>
            <a:endParaRPr lang="en-US" altLang="zh-CN" sz="1800" b="1" dirty="0">
              <a:solidFill>
                <a:schemeClr val="hlink"/>
              </a:solidFill>
              <a:latin typeface="Tahoma" panose="020B0604030504040204" pitchFamily="34" charset="0"/>
              <a:ea typeface="宋体" panose="02010600030101010101" pitchFamily="2" charset="-122"/>
            </a:endParaRPr>
          </a:p>
        </p:txBody>
      </p:sp>
      <p:sp>
        <p:nvSpPr>
          <p:cNvPr id="81973" name="Text Box 171"/>
          <p:cNvSpPr txBox="1"/>
          <p:nvPr/>
        </p:nvSpPr>
        <p:spPr>
          <a:xfrm>
            <a:off x="2471738" y="2133600"/>
            <a:ext cx="330200" cy="366713"/>
          </a:xfrm>
          <a:prstGeom prst="rect">
            <a:avLst/>
          </a:prstGeom>
          <a:noFill/>
          <a:ln w="9525">
            <a:noFill/>
          </a:ln>
        </p:spPr>
        <p:txBody>
          <a:bodyPr wrap="none" anchor="t" anchorCtr="0">
            <a:spAutoFit/>
          </a:bodyPr>
          <a:p>
            <a:r>
              <a:rPr lang="en-US" altLang="zh-CN" sz="1800" b="1" dirty="0">
                <a:solidFill>
                  <a:schemeClr val="hlink"/>
                </a:solidFill>
                <a:latin typeface="Tahoma" panose="020B0604030504040204" pitchFamily="34" charset="0"/>
                <a:ea typeface="宋体" panose="02010600030101010101" pitchFamily="2" charset="-122"/>
              </a:rPr>
              <a:t>2</a:t>
            </a:r>
            <a:endParaRPr lang="en-US" altLang="zh-CN" sz="1800" b="1" dirty="0">
              <a:solidFill>
                <a:schemeClr val="hlink"/>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8691"/>
                                        </p:tgtEl>
                                        <p:attrNameLst>
                                          <p:attrName>style.visibility</p:attrName>
                                        </p:attrNameLst>
                                      </p:cBhvr>
                                      <p:to>
                                        <p:strVal val="visible"/>
                                      </p:to>
                                    </p:set>
                                    <p:anim calcmode="lin" valueType="num">
                                      <p:cBhvr additive="base">
                                        <p:cTn id="7" dur="500" fill="hold"/>
                                        <p:tgtEl>
                                          <p:spTgt spid="448691"/>
                                        </p:tgtEl>
                                        <p:attrNameLst>
                                          <p:attrName>ppt_x</p:attrName>
                                        </p:attrNameLst>
                                      </p:cBhvr>
                                      <p:tavLst>
                                        <p:tav tm="0">
                                          <p:val>
                                            <p:strVal val="#ppt_x"/>
                                          </p:val>
                                        </p:tav>
                                        <p:tav tm="100000">
                                          <p:val>
                                            <p:strVal val="#ppt_x"/>
                                          </p:val>
                                        </p:tav>
                                      </p:tavLst>
                                    </p:anim>
                                    <p:anim calcmode="lin" valueType="num">
                                      <p:cBhvr additive="base">
                                        <p:cTn id="8" dur="500" fill="hold"/>
                                        <p:tgtEl>
                                          <p:spTgt spid="4486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8689"/>
                                        </p:tgtEl>
                                        <p:attrNameLst>
                                          <p:attrName>style.visibility</p:attrName>
                                        </p:attrNameLst>
                                      </p:cBhvr>
                                      <p:to>
                                        <p:strVal val="visible"/>
                                      </p:to>
                                    </p:set>
                                    <p:anim calcmode="lin" valueType="num">
                                      <p:cBhvr additive="base">
                                        <p:cTn id="13" dur="500" fill="hold"/>
                                        <p:tgtEl>
                                          <p:spTgt spid="448689"/>
                                        </p:tgtEl>
                                        <p:attrNameLst>
                                          <p:attrName>ppt_x</p:attrName>
                                        </p:attrNameLst>
                                      </p:cBhvr>
                                      <p:tavLst>
                                        <p:tav tm="0">
                                          <p:val>
                                            <p:strVal val="#ppt_x"/>
                                          </p:val>
                                        </p:tav>
                                        <p:tav tm="100000">
                                          <p:val>
                                            <p:strVal val="#ppt_x"/>
                                          </p:val>
                                        </p:tav>
                                      </p:tavLst>
                                    </p:anim>
                                    <p:anim calcmode="lin" valueType="num">
                                      <p:cBhvr additive="base">
                                        <p:cTn id="14" dur="500" fill="hold"/>
                                        <p:tgtEl>
                                          <p:spTgt spid="4486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8690"/>
                                        </p:tgtEl>
                                        <p:attrNameLst>
                                          <p:attrName>style.visibility</p:attrName>
                                        </p:attrNameLst>
                                      </p:cBhvr>
                                      <p:to>
                                        <p:strVal val="visible"/>
                                      </p:to>
                                    </p:set>
                                    <p:anim calcmode="lin" valueType="num">
                                      <p:cBhvr additive="base">
                                        <p:cTn id="19" dur="500" fill="hold"/>
                                        <p:tgtEl>
                                          <p:spTgt spid="448690"/>
                                        </p:tgtEl>
                                        <p:attrNameLst>
                                          <p:attrName>ppt_x</p:attrName>
                                        </p:attrNameLst>
                                      </p:cBhvr>
                                      <p:tavLst>
                                        <p:tav tm="0">
                                          <p:val>
                                            <p:strVal val="#ppt_x"/>
                                          </p:val>
                                        </p:tav>
                                        <p:tav tm="100000">
                                          <p:val>
                                            <p:strVal val="#ppt_x"/>
                                          </p:val>
                                        </p:tav>
                                      </p:tavLst>
                                    </p:anim>
                                    <p:anim calcmode="lin" valueType="num">
                                      <p:cBhvr additive="base">
                                        <p:cTn id="20" dur="500" fill="hold"/>
                                        <p:tgtEl>
                                          <p:spTgt spid="448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689" grpId="0" animBg="1"/>
      <p:bldP spid="448690" grpId="0" animBg="1"/>
      <p:bldP spid="44869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3"/>
          <p:cNvSpPr txBox="1"/>
          <p:nvPr/>
        </p:nvSpPr>
        <p:spPr>
          <a:xfrm>
            <a:off x="2867025" y="2895600"/>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3970" name="Text Box 4"/>
          <p:cNvSpPr txBox="1"/>
          <p:nvPr/>
        </p:nvSpPr>
        <p:spPr>
          <a:xfrm>
            <a:off x="2867025" y="4114800"/>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551980" name="Rectangle 44"/>
          <p:cNvSpPr/>
          <p:nvPr/>
        </p:nvSpPr>
        <p:spPr>
          <a:xfrm>
            <a:off x="827088" y="1557338"/>
            <a:ext cx="7710487" cy="4592637"/>
          </a:xfrm>
          <a:prstGeom prst="rect">
            <a:avLst/>
          </a:prstGeom>
          <a:noFill/>
          <a:ln w="9525">
            <a:noFill/>
          </a:ln>
        </p:spPr>
        <p:txBody>
          <a:bodyPr anchor="t" anchorCtr="0">
            <a:spAutoFit/>
          </a:bodyPr>
          <a:p>
            <a:pPr>
              <a:lnSpc>
                <a:spcPct val="115000"/>
              </a:lnSpc>
              <a:spcBef>
                <a:spcPct val="50000"/>
              </a:spcBef>
              <a:buClr>
                <a:srgbClr val="FF0066"/>
              </a:buClr>
              <a:buSzPct val="105000"/>
              <a:buFont typeface="Wingdings" panose="05000000000000000000" pitchFamily="2" charset="2"/>
              <a:buChar char="v"/>
            </a:pPr>
            <a:r>
              <a:rPr lang="zh-CN" altLang="en-US" sz="2800" b="1" dirty="0">
                <a:solidFill>
                  <a:schemeClr val="hlink"/>
                </a:solidFill>
                <a:latin typeface="黑体" panose="02010609060101010101" pitchFamily="49" charset="-122"/>
                <a:ea typeface="黑体" panose="02010609060101010101" pitchFamily="49" charset="-122"/>
              </a:rPr>
              <a:t>算法特点</a:t>
            </a:r>
            <a:endParaRPr lang="zh-CN" altLang="en-US" sz="2800" b="1" dirty="0">
              <a:latin typeface="黑体" panose="02010609060101010101" pitchFamily="49" charset="-122"/>
              <a:ea typeface="黑体" panose="02010609060101010101" pitchFamily="49" charset="-122"/>
            </a:endParaRPr>
          </a:p>
          <a:p>
            <a:pPr>
              <a:lnSpc>
                <a:spcPct val="115000"/>
              </a:lnSpc>
              <a:spcBef>
                <a:spcPct val="20000"/>
              </a:spcBef>
              <a:buClr>
                <a:srgbClr val="FF0066"/>
              </a:buClr>
              <a:buSzPct val="105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    若存在与作业大小一致的空闲分区，则它必然被选中，若不存在与作业大小一致的空闲分区，则只划分比作业稍大的空闲分区，从而保留了大的空闲分区，但空闲区一般不可能正好和它申请的内存空间大小一样，因而将其分割成两部分时，往往使剩下的空闲区非常小，从而在存储器中留下许多难以利用的小空闲区（外碎片或外零头）。</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80">
                                            <p:txEl>
                                              <p:charRg st="0" end="5"/>
                                            </p:txEl>
                                          </p:spTgt>
                                        </p:tgtEl>
                                        <p:attrNameLst>
                                          <p:attrName>style.visibility</p:attrName>
                                        </p:attrNameLst>
                                      </p:cBhvr>
                                      <p:to>
                                        <p:strVal val="visible"/>
                                      </p:to>
                                    </p:set>
                                    <p:animEffect transition="in" filter="blinds(horizontal)">
                                      <p:cBhvr>
                                        <p:cTn id="7" dur="500"/>
                                        <p:tgtEl>
                                          <p:spTgt spid="551980">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1980">
                                            <p:txEl>
                                              <p:charRg st="5" end="158"/>
                                            </p:txEl>
                                          </p:spTgt>
                                        </p:tgtEl>
                                        <p:attrNameLst>
                                          <p:attrName>style.visibility</p:attrName>
                                        </p:attrNameLst>
                                      </p:cBhvr>
                                      <p:to>
                                        <p:strVal val="visible"/>
                                      </p:to>
                                    </p:set>
                                    <p:animEffect transition="in" filter="blinds(horizontal)">
                                      <p:cBhvr>
                                        <p:cTn id="12" dur="500"/>
                                        <p:tgtEl>
                                          <p:spTgt spid="551980">
                                            <p:txEl>
                                              <p:charRg st="5"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80"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xfrm>
            <a:off x="1600200" y="333375"/>
            <a:ext cx="5924550" cy="701675"/>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最坏适应算法</a:t>
            </a:r>
            <a:r>
              <a:rPr lang="en-US" altLang="zh-CN" sz="3600" b="1" dirty="0">
                <a:latin typeface="黑体" panose="02010609060101010101" pitchFamily="49" charset="-122"/>
                <a:ea typeface="黑体" panose="02010609060101010101" pitchFamily="49" charset="-122"/>
              </a:rPr>
              <a:t>(WF)</a:t>
            </a:r>
            <a:endParaRPr lang="en-US" altLang="zh-CN" sz="3600" b="1" dirty="0">
              <a:latin typeface="黑体" panose="02010609060101010101" pitchFamily="49" charset="-122"/>
              <a:ea typeface="黑体" panose="02010609060101010101" pitchFamily="49" charset="-122"/>
            </a:endParaRPr>
          </a:p>
        </p:txBody>
      </p:sp>
      <p:sp>
        <p:nvSpPr>
          <p:cNvPr id="153603" name="Rectangle 3"/>
          <p:cNvSpPr>
            <a:spLocks noGrp="1"/>
          </p:cNvSpPr>
          <p:nvPr>
            <p:ph idx="1"/>
          </p:nvPr>
        </p:nvSpPr>
        <p:spPr>
          <a:xfrm>
            <a:off x="539750" y="1268413"/>
            <a:ext cx="8064500" cy="5040312"/>
          </a:xfrm>
          <a:ln/>
        </p:spPr>
        <p:txBody>
          <a:bodyPr wrap="square" lIns="91440" tIns="45720" rIns="91440" bIns="45720" anchor="t" anchorCtr="0"/>
          <a:p>
            <a:pPr eaLnBrk="1" hangingPunct="1">
              <a:lnSpc>
                <a:spcPct val="130000"/>
              </a:lnSpc>
              <a:buClr>
                <a:srgbClr val="FF0066"/>
              </a:buClr>
              <a:buSzPct val="105000"/>
            </a:pPr>
            <a:r>
              <a:rPr lang="zh-CN" altLang="en-US" dirty="0">
                <a:latin typeface="黑体" panose="02010609060101010101" pitchFamily="49" charset="-122"/>
                <a:ea typeface="黑体" panose="02010609060101010101" pitchFamily="49" charset="-122"/>
              </a:rPr>
              <a:t>算法要求</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66"/>
              </a:buClr>
              <a:buSzPct val="105000"/>
              <a:buNone/>
            </a:pPr>
            <a:r>
              <a:rPr lang="zh-CN" altLang="en-US" dirty="0">
                <a:solidFill>
                  <a:schemeClr val="tx1"/>
                </a:solidFill>
                <a:latin typeface="黑体" panose="02010609060101010101" pitchFamily="49" charset="-122"/>
                <a:ea typeface="黑体" panose="02010609060101010101" pitchFamily="49" charset="-122"/>
              </a:rPr>
              <a:t>      空闲分区表</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链</a:t>
            </a:r>
            <a:r>
              <a:rPr lang="zh-CN" altLang="en-US" dirty="0">
                <a:solidFill>
                  <a:srgbClr val="FF33CC"/>
                </a:solidFill>
                <a:latin typeface="黑体" panose="02010609060101010101" pitchFamily="49" charset="-122"/>
                <a:ea typeface="黑体" panose="02010609060101010101" pitchFamily="49" charset="-122"/>
              </a:rPr>
              <a:t>按容量大小递减</a:t>
            </a:r>
            <a:r>
              <a:rPr lang="zh-CN" altLang="en-US" dirty="0">
                <a:solidFill>
                  <a:schemeClr val="tx1"/>
                </a:solidFill>
                <a:latin typeface="黑体" panose="02010609060101010101" pitchFamily="49" charset="-122"/>
                <a:ea typeface="黑体" panose="02010609060101010101" pitchFamily="49" charset="-122"/>
              </a:rPr>
              <a:t>的次序排列。在进行内存分配时，</a:t>
            </a:r>
            <a:r>
              <a:rPr lang="zh-CN" altLang="en-US" dirty="0">
                <a:solidFill>
                  <a:srgbClr val="FF33CC"/>
                </a:solidFill>
                <a:latin typeface="黑体" panose="02010609060101010101" pitchFamily="49" charset="-122"/>
                <a:ea typeface="黑体" panose="02010609060101010101" pitchFamily="49" charset="-122"/>
              </a:rPr>
              <a:t>从空闲分区表</a:t>
            </a:r>
            <a:r>
              <a:rPr lang="en-US" altLang="zh-CN" dirty="0">
                <a:solidFill>
                  <a:srgbClr val="FF33CC"/>
                </a:solidFill>
                <a:latin typeface="黑体" panose="02010609060101010101" pitchFamily="49" charset="-122"/>
                <a:ea typeface="黑体" panose="02010609060101010101" pitchFamily="49" charset="-122"/>
              </a:rPr>
              <a:t>/</a:t>
            </a:r>
            <a:r>
              <a:rPr lang="zh-CN" altLang="en-US" dirty="0">
                <a:solidFill>
                  <a:srgbClr val="FF33CC"/>
                </a:solidFill>
                <a:latin typeface="黑体" panose="02010609060101010101" pitchFamily="49" charset="-122"/>
                <a:ea typeface="黑体" panose="02010609060101010101" pitchFamily="49" charset="-122"/>
              </a:rPr>
              <a:t>链首开始顺序查找</a:t>
            </a:r>
            <a:r>
              <a:rPr lang="zh-CN" altLang="en-US" dirty="0">
                <a:solidFill>
                  <a:schemeClr val="tx1"/>
                </a:solidFill>
                <a:latin typeface="黑体" panose="02010609060101010101" pitchFamily="49" charset="-122"/>
                <a:ea typeface="黑体" panose="02010609060101010101" pitchFamily="49" charset="-122"/>
              </a:rPr>
              <a:t>，找到的第一个能满足作业要求的空闲分区，一定是个最大的空闲区。这样可保证每次分割后的剩下的空闲分区不至于太小（还可被分配使用，以减少</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外碎片</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），仍把它按从大到小的次序保留在空闲分区表</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链中。</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03">
                                            <p:txEl>
                                              <p:charRg st="0" end="5"/>
                                            </p:txEl>
                                          </p:spTgt>
                                        </p:tgtEl>
                                        <p:attrNameLst>
                                          <p:attrName>style.visibility</p:attrName>
                                        </p:attrNameLst>
                                      </p:cBhvr>
                                      <p:to>
                                        <p:strVal val="visible"/>
                                      </p:to>
                                    </p:set>
                                    <p:animEffect transition="in" filter="blinds(horizontal)">
                                      <p:cBhvr>
                                        <p:cTn id="7" dur="500"/>
                                        <p:tgtEl>
                                          <p:spTgt spid="153603">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03">
                                            <p:txEl>
                                              <p:charRg st="5" end="152"/>
                                            </p:txEl>
                                          </p:spTgt>
                                        </p:tgtEl>
                                        <p:attrNameLst>
                                          <p:attrName>style.visibility</p:attrName>
                                        </p:attrNameLst>
                                      </p:cBhvr>
                                      <p:to>
                                        <p:strVal val="visible"/>
                                      </p:to>
                                    </p:set>
                                    <p:animEffect transition="in" filter="blinds(horizontal)">
                                      <p:cBhvr>
                                        <p:cTn id="12" dur="500"/>
                                        <p:tgtEl>
                                          <p:spTgt spid="153603">
                                            <p:txEl>
                                              <p:charRg st="5"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9572" name="Group 1060"/>
          <p:cNvGraphicFramePr>
            <a:graphicFrameLocks noGrp="1"/>
          </p:cNvGraphicFramePr>
          <p:nvPr/>
        </p:nvGraphicFramePr>
        <p:xfrm>
          <a:off x="4500563" y="3581400"/>
          <a:ext cx="4113213" cy="1981200"/>
        </p:xfrm>
        <a:graphic>
          <a:graphicData uri="http://schemas.openxmlformats.org/drawingml/2006/table">
            <a:tbl>
              <a:tblPr/>
              <a:tblGrid>
                <a:gridCol w="1271587"/>
                <a:gridCol w="1419225"/>
                <a:gridCol w="14224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320k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49564" name="Text Box 1052"/>
          <p:cNvSpPr txBox="1"/>
          <p:nvPr/>
        </p:nvSpPr>
        <p:spPr>
          <a:xfrm>
            <a:off x="5033963" y="3048000"/>
            <a:ext cx="28194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空闲分区表</a:t>
            </a:r>
            <a:endParaRPr lang="zh-CN" altLang="en-US" sz="2000" b="1" dirty="0">
              <a:latin typeface="Tahoma" panose="020B0604030504040204" pitchFamily="34" charset="0"/>
              <a:ea typeface="楷体_GB2312" pitchFamily="1" charset="-122"/>
            </a:endParaRPr>
          </a:p>
        </p:txBody>
      </p:sp>
      <p:sp>
        <p:nvSpPr>
          <p:cNvPr id="88092" name="Text Box 1054"/>
          <p:cNvSpPr txBox="1"/>
          <p:nvPr/>
        </p:nvSpPr>
        <p:spPr>
          <a:xfrm>
            <a:off x="1428750" y="115888"/>
            <a:ext cx="7391400" cy="1971675"/>
          </a:xfrm>
          <a:prstGeom prst="rect">
            <a:avLst/>
          </a:prstGeom>
          <a:solidFill>
            <a:schemeClr val="bg1"/>
          </a:solidFill>
          <a:ln w="9525">
            <a:noFill/>
          </a:ln>
        </p:spPr>
        <p:txBody>
          <a:bodyPr anchor="t" anchorCtr="0">
            <a:spAutoFit/>
          </a:bodyPr>
          <a:p>
            <a:pPr>
              <a:lnSpc>
                <a:spcPct val="110000"/>
              </a:lnSpc>
              <a:spcBef>
                <a:spcPct val="50000"/>
              </a:spcBef>
            </a:pPr>
            <a:r>
              <a:rPr lang="zh-CN" altLang="en-US" sz="2800" b="1" dirty="0">
                <a:solidFill>
                  <a:schemeClr val="hlink"/>
                </a:solidFill>
                <a:latin typeface="黑体" panose="02010609060101010101" pitchFamily="49" charset="-122"/>
                <a:ea typeface="黑体" panose="02010609060101010101" pitchFamily="49" charset="-122"/>
              </a:rPr>
              <a:t>例 ：</a:t>
            </a:r>
            <a:r>
              <a:rPr lang="zh-CN" altLang="en-US" sz="2800" b="1" dirty="0">
                <a:latin typeface="黑体" panose="02010609060101010101" pitchFamily="49" charset="-122"/>
                <a:ea typeface="黑体" panose="02010609060101010101" pitchFamily="49" charset="-122"/>
              </a:rPr>
              <a:t>系统中的空闲分区表如下，现有三个作业申请分配内存空间</a:t>
            </a:r>
            <a:r>
              <a:rPr lang="en-US" altLang="zh-CN" sz="2800" b="1" dirty="0">
                <a:latin typeface="黑体" panose="02010609060101010101" pitchFamily="49" charset="-122"/>
                <a:ea typeface="黑体" panose="02010609060101010101" pitchFamily="49" charset="-122"/>
              </a:rPr>
              <a:t>100KB</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30KB</a:t>
            </a:r>
            <a:r>
              <a:rPr lang="zh-CN" altLang="en-US" sz="2800" b="1" dirty="0">
                <a:latin typeface="黑体" panose="02010609060101010101" pitchFamily="49" charset="-122"/>
                <a:ea typeface="黑体" panose="02010609060101010101" pitchFamily="49" charset="-122"/>
              </a:rPr>
              <a:t>及</a:t>
            </a:r>
            <a:r>
              <a:rPr lang="en-US" altLang="zh-CN" sz="2800" b="1" dirty="0">
                <a:latin typeface="黑体" panose="02010609060101010101" pitchFamily="49" charset="-122"/>
                <a:ea typeface="黑体" panose="02010609060101010101" pitchFamily="49" charset="-122"/>
              </a:rPr>
              <a:t>7KB</a:t>
            </a:r>
            <a:r>
              <a:rPr lang="zh-CN" altLang="en-US" sz="2800" b="1" dirty="0">
                <a:latin typeface="黑体" panose="02010609060101010101" pitchFamily="49" charset="-122"/>
                <a:ea typeface="黑体" panose="02010609060101010101" pitchFamily="49" charset="-122"/>
              </a:rPr>
              <a:t>。给出按最坏适应算法的内存分配情况及分配后空闲分区表。</a:t>
            </a:r>
            <a:endParaRPr lang="zh-CN" altLang="en-US" sz="2800" b="1" dirty="0">
              <a:latin typeface="黑体" panose="02010609060101010101" pitchFamily="49" charset="-122"/>
              <a:ea typeface="黑体" panose="02010609060101010101" pitchFamily="49" charset="-122"/>
            </a:endParaRPr>
          </a:p>
        </p:txBody>
      </p:sp>
      <p:grpSp>
        <p:nvGrpSpPr>
          <p:cNvPr id="2" name="Group 1061"/>
          <p:cNvGrpSpPr/>
          <p:nvPr/>
        </p:nvGrpSpPr>
        <p:grpSpPr>
          <a:xfrm>
            <a:off x="323850" y="2205038"/>
            <a:ext cx="4071938" cy="4259262"/>
            <a:chOff x="295" y="1207"/>
            <a:chExt cx="2565" cy="2683"/>
          </a:xfrm>
        </p:grpSpPr>
        <p:sp>
          <p:nvSpPr>
            <p:cNvPr id="88094" name="Text Box 1062"/>
            <p:cNvSpPr txBox="1"/>
            <p:nvPr/>
          </p:nvSpPr>
          <p:spPr>
            <a:xfrm>
              <a:off x="1716" y="2647"/>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8095" name="Text Box 1063"/>
            <p:cNvSpPr txBox="1"/>
            <p:nvPr/>
          </p:nvSpPr>
          <p:spPr>
            <a:xfrm>
              <a:off x="1716" y="3415"/>
              <a:ext cx="426" cy="231"/>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88096" name="AutoShape 1064"/>
            <p:cNvSpPr/>
            <p:nvPr/>
          </p:nvSpPr>
          <p:spPr>
            <a:xfrm>
              <a:off x="907" y="1422"/>
              <a:ext cx="1493" cy="2468"/>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88097" name="Line 1065"/>
            <p:cNvSpPr/>
            <p:nvPr/>
          </p:nvSpPr>
          <p:spPr>
            <a:xfrm>
              <a:off x="913" y="3391"/>
              <a:ext cx="1493"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098" name="Text Box 1066"/>
            <p:cNvSpPr txBox="1"/>
            <p:nvPr/>
          </p:nvSpPr>
          <p:spPr>
            <a:xfrm>
              <a:off x="295" y="1351"/>
              <a:ext cx="623" cy="2123"/>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200000"/>
                </a:lnSpc>
                <a:spcBef>
                  <a:spcPct val="40000"/>
                </a:spcBef>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88099" name="Text Box 1067"/>
            <p:cNvSpPr txBox="1"/>
            <p:nvPr/>
          </p:nvSpPr>
          <p:spPr>
            <a:xfrm>
              <a:off x="1008" y="1207"/>
              <a:ext cx="1280" cy="231"/>
            </a:xfrm>
            <a:prstGeom prst="rect">
              <a:avLst/>
            </a:prstGeom>
            <a:noFill/>
            <a:ln w="9525">
              <a:noFill/>
            </a:ln>
          </p:spPr>
          <p:txBody>
            <a:bodyPr anchor="t" anchorCtr="0">
              <a:spAutoFit/>
            </a:bodyPr>
            <a:p>
              <a:pPr>
                <a:spcBef>
                  <a:spcPct val="50000"/>
                </a:spcBef>
              </a:pPr>
              <a:r>
                <a:rPr lang="zh-CN" altLang="en-US" sz="1800" b="1" dirty="0">
                  <a:latin typeface="Times New Roman" panose="02020603050405020304" pitchFamily="18" charset="0"/>
                  <a:ea typeface="宋体" panose="02010600030101010101" pitchFamily="2" charset="-122"/>
                </a:rPr>
                <a:t>内存空闲分区图</a:t>
              </a:r>
              <a:endParaRPr lang="zh-CN" altLang="en-US" sz="1800" b="1" dirty="0">
                <a:latin typeface="Times New Roman" panose="02020603050405020304" pitchFamily="18" charset="0"/>
                <a:ea typeface="宋体" panose="02010600030101010101" pitchFamily="2" charset="-122"/>
              </a:endParaRPr>
            </a:p>
          </p:txBody>
        </p:sp>
        <p:sp>
          <p:nvSpPr>
            <p:cNvPr id="88100" name="Line 1068"/>
            <p:cNvSpPr/>
            <p:nvPr/>
          </p:nvSpPr>
          <p:spPr>
            <a:xfrm flipV="1">
              <a:off x="909" y="1639"/>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01" name="Line 1069"/>
            <p:cNvSpPr/>
            <p:nvPr/>
          </p:nvSpPr>
          <p:spPr>
            <a:xfrm>
              <a:off x="909" y="1867"/>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02" name="Line 1070"/>
            <p:cNvSpPr/>
            <p:nvPr/>
          </p:nvSpPr>
          <p:spPr>
            <a:xfrm>
              <a:off x="912" y="211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03" name="Line 1071"/>
            <p:cNvSpPr/>
            <p:nvPr/>
          </p:nvSpPr>
          <p:spPr>
            <a:xfrm>
              <a:off x="909" y="2813"/>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04" name="Text Box 1072"/>
            <p:cNvSpPr txBox="1"/>
            <p:nvPr/>
          </p:nvSpPr>
          <p:spPr>
            <a:xfrm>
              <a:off x="2406" y="1591"/>
              <a:ext cx="454" cy="1388"/>
            </a:xfrm>
            <a:prstGeom prst="rect">
              <a:avLst/>
            </a:prstGeom>
            <a:noFill/>
            <a:ln w="9525">
              <a:noFill/>
            </a:ln>
          </p:spPr>
          <p:txBody>
            <a:bodyPr anchor="t" anchorCtr="0">
              <a:spAutoFit/>
            </a:bodyPr>
            <a:p>
              <a:pPr>
                <a:lnSpc>
                  <a:spcPct val="140000"/>
                </a:lnSpc>
              </a:pP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125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80000"/>
                </a:lnSpc>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p:txBody>
        </p:sp>
        <p:sp>
          <p:nvSpPr>
            <p:cNvPr id="88105" name="Rectangle 1073"/>
            <p:cNvSpPr/>
            <p:nvPr/>
          </p:nvSpPr>
          <p:spPr>
            <a:xfrm flipV="1">
              <a:off x="913" y="1875"/>
              <a:ext cx="1488" cy="104"/>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8106" name="Line 1074"/>
            <p:cNvSpPr/>
            <p:nvPr/>
          </p:nvSpPr>
          <p:spPr>
            <a:xfrm>
              <a:off x="912" y="1985"/>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07" name="Rectangle 1075"/>
            <p:cNvSpPr/>
            <p:nvPr/>
          </p:nvSpPr>
          <p:spPr>
            <a:xfrm flipV="1">
              <a:off x="912" y="2128"/>
              <a:ext cx="1488" cy="96"/>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8108" name="Line 1076"/>
            <p:cNvSpPr/>
            <p:nvPr/>
          </p:nvSpPr>
          <p:spPr>
            <a:xfrm>
              <a:off x="908" y="2232"/>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09" name="Line 1077"/>
            <p:cNvSpPr/>
            <p:nvPr/>
          </p:nvSpPr>
          <p:spPr>
            <a:xfrm>
              <a:off x="906" y="2568"/>
              <a:ext cx="1488"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88110" name="Rectangle 1078"/>
            <p:cNvSpPr/>
            <p:nvPr/>
          </p:nvSpPr>
          <p:spPr>
            <a:xfrm flipV="1">
              <a:off x="908" y="2572"/>
              <a:ext cx="1488" cy="229"/>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8111" name="Text Box 1079"/>
            <p:cNvSpPr txBox="1"/>
            <p:nvPr/>
          </p:nvSpPr>
          <p:spPr>
            <a:xfrm>
              <a:off x="1551" y="1616"/>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3</a:t>
              </a:r>
              <a:endParaRPr lang="en-US" altLang="zh-CN" sz="1800" b="1" dirty="0">
                <a:latin typeface="Tahoma" panose="020B0604030504040204" pitchFamily="34" charset="0"/>
                <a:ea typeface="宋体" panose="02010600030101010101" pitchFamily="2" charset="-122"/>
              </a:endParaRPr>
            </a:p>
          </p:txBody>
        </p:sp>
        <p:sp>
          <p:nvSpPr>
            <p:cNvPr id="88112" name="Text Box 1080"/>
            <p:cNvSpPr txBox="1"/>
            <p:nvPr/>
          </p:nvSpPr>
          <p:spPr>
            <a:xfrm>
              <a:off x="1538" y="1929"/>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4</a:t>
              </a:r>
              <a:endParaRPr lang="en-US" altLang="zh-CN" sz="1800" b="1" dirty="0">
                <a:latin typeface="Tahoma" panose="020B0604030504040204" pitchFamily="34" charset="0"/>
                <a:ea typeface="宋体" panose="02010600030101010101" pitchFamily="2" charset="-122"/>
              </a:endParaRPr>
            </a:p>
          </p:txBody>
        </p:sp>
        <p:sp>
          <p:nvSpPr>
            <p:cNvPr id="88113" name="Text Box 1081"/>
            <p:cNvSpPr txBox="1"/>
            <p:nvPr/>
          </p:nvSpPr>
          <p:spPr>
            <a:xfrm>
              <a:off x="1538" y="2337"/>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2</a:t>
              </a:r>
              <a:endParaRPr lang="en-US" altLang="zh-CN" sz="1800" b="1" dirty="0">
                <a:latin typeface="Tahoma" panose="020B0604030504040204" pitchFamily="34" charset="0"/>
                <a:ea typeface="宋体" panose="02010600030101010101" pitchFamily="2" charset="-122"/>
              </a:endParaRPr>
            </a:p>
          </p:txBody>
        </p:sp>
        <p:sp>
          <p:nvSpPr>
            <p:cNvPr id="88114" name="Text Box 1082"/>
            <p:cNvSpPr txBox="1"/>
            <p:nvPr/>
          </p:nvSpPr>
          <p:spPr>
            <a:xfrm>
              <a:off x="1519" y="2927"/>
              <a:ext cx="208" cy="231"/>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1</a:t>
              </a:r>
              <a:endParaRPr lang="en-US" altLang="zh-CN" sz="18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9564"/>
                                        </p:tgtEl>
                                        <p:attrNameLst>
                                          <p:attrName>style.visibility</p:attrName>
                                        </p:attrNameLst>
                                      </p:cBhvr>
                                      <p:to>
                                        <p:strVal val="visible"/>
                                      </p:to>
                                    </p:set>
                                    <p:anim calcmode="lin" valueType="num">
                                      <p:cBhvr additive="base">
                                        <p:cTn id="13" dur="500" fill="hold"/>
                                        <p:tgtEl>
                                          <p:spTgt spid="449564"/>
                                        </p:tgtEl>
                                        <p:attrNameLst>
                                          <p:attrName>ppt_x</p:attrName>
                                        </p:attrNameLst>
                                      </p:cBhvr>
                                      <p:tavLst>
                                        <p:tav tm="0">
                                          <p:val>
                                            <p:strVal val="#ppt_x"/>
                                          </p:val>
                                        </p:tav>
                                        <p:tav tm="100000">
                                          <p:val>
                                            <p:strVal val="#ppt_x"/>
                                          </p:val>
                                        </p:tav>
                                      </p:tavLst>
                                    </p:anim>
                                    <p:anim calcmode="lin" valueType="num">
                                      <p:cBhvr additive="base">
                                        <p:cTn id="14" dur="500" fill="hold"/>
                                        <p:tgtEl>
                                          <p:spTgt spid="44956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9572"/>
                                        </p:tgtEl>
                                        <p:attrNameLst>
                                          <p:attrName>style.visibility</p:attrName>
                                        </p:attrNameLst>
                                      </p:cBhvr>
                                      <p:to>
                                        <p:strVal val="visible"/>
                                      </p:to>
                                    </p:set>
                                    <p:anim calcmode="lin" valueType="num">
                                      <p:cBhvr additive="base">
                                        <p:cTn id="17" dur="500" fill="hold"/>
                                        <p:tgtEl>
                                          <p:spTgt spid="449572"/>
                                        </p:tgtEl>
                                        <p:attrNameLst>
                                          <p:attrName>ppt_x</p:attrName>
                                        </p:attrNameLst>
                                      </p:cBhvr>
                                      <p:tavLst>
                                        <p:tav tm="0">
                                          <p:val>
                                            <p:strVal val="#ppt_x"/>
                                          </p:val>
                                        </p:tav>
                                        <p:tav tm="100000">
                                          <p:val>
                                            <p:strVal val="#ppt_x"/>
                                          </p:val>
                                        </p:tav>
                                      </p:tavLst>
                                    </p:anim>
                                    <p:anim calcmode="lin" valueType="num">
                                      <p:cBhvr additive="base">
                                        <p:cTn id="18" dur="500" fill="hold"/>
                                        <p:tgtEl>
                                          <p:spTgt spid="44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6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4531" name="Group 3"/>
          <p:cNvGraphicFramePr>
            <a:graphicFrameLocks noGrp="1"/>
          </p:cNvGraphicFramePr>
          <p:nvPr/>
        </p:nvGraphicFramePr>
        <p:xfrm>
          <a:off x="763588" y="2449513"/>
          <a:ext cx="3276600" cy="1920875"/>
        </p:xfrm>
        <a:graphic>
          <a:graphicData uri="http://schemas.openxmlformats.org/drawingml/2006/table">
            <a:tbl>
              <a:tblPr/>
              <a:tblGrid>
                <a:gridCol w="1012825"/>
                <a:gridCol w="1130300"/>
                <a:gridCol w="1133475"/>
              </a:tblGrid>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231k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420k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4557" name="Text Box 29"/>
          <p:cNvSpPr txBox="1"/>
          <p:nvPr/>
        </p:nvSpPr>
        <p:spPr>
          <a:xfrm>
            <a:off x="611188" y="1992313"/>
            <a:ext cx="38100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作业</a:t>
            </a:r>
            <a:r>
              <a:rPr lang="en-US" altLang="zh-CN" sz="2000" b="1" dirty="0">
                <a:latin typeface="Tahoma" panose="020B0604030504040204" pitchFamily="34" charset="0"/>
                <a:ea typeface="楷体_GB2312" pitchFamily="1" charset="-122"/>
              </a:rPr>
              <a:t>100K</a:t>
            </a:r>
            <a:r>
              <a:rPr lang="zh-CN" altLang="en-US" sz="2000" b="1" dirty="0">
                <a:latin typeface="Tahoma" panose="020B0604030504040204" pitchFamily="34" charset="0"/>
                <a:ea typeface="楷体_GB2312" pitchFamily="1" charset="-122"/>
              </a:rPr>
              <a:t>分配后的空闲分区表</a:t>
            </a:r>
            <a:endParaRPr lang="zh-CN" altLang="en-US" sz="2000" b="1" dirty="0">
              <a:latin typeface="Tahoma" panose="020B0604030504040204" pitchFamily="34" charset="0"/>
              <a:ea typeface="楷体_GB2312" pitchFamily="1" charset="-122"/>
            </a:endParaRPr>
          </a:p>
        </p:txBody>
      </p:sp>
      <p:graphicFrame>
        <p:nvGraphicFramePr>
          <p:cNvPr id="534558" name="Group 30"/>
          <p:cNvGraphicFramePr>
            <a:graphicFrameLocks noGrp="1"/>
          </p:cNvGraphicFramePr>
          <p:nvPr/>
        </p:nvGraphicFramePr>
        <p:xfrm>
          <a:off x="4735513" y="2432050"/>
          <a:ext cx="3276600" cy="1936750"/>
        </p:xfrm>
        <a:graphic>
          <a:graphicData uri="http://schemas.openxmlformats.org/drawingml/2006/table">
            <a:tbl>
              <a:tblPr/>
              <a:tblGrid>
                <a:gridCol w="1012825"/>
                <a:gridCol w="1130300"/>
                <a:gridCol w="1133475"/>
              </a:tblGrid>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201k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450k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7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4584" name="Text Box 56"/>
          <p:cNvSpPr txBox="1"/>
          <p:nvPr/>
        </p:nvSpPr>
        <p:spPr>
          <a:xfrm>
            <a:off x="4506913" y="1974850"/>
            <a:ext cx="38100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作业</a:t>
            </a:r>
            <a:r>
              <a:rPr lang="en-US" altLang="zh-CN" sz="2000" b="1" dirty="0">
                <a:latin typeface="Tahoma" panose="020B0604030504040204" pitchFamily="34" charset="0"/>
                <a:ea typeface="楷体_GB2312" pitchFamily="1" charset="-122"/>
              </a:rPr>
              <a:t>30K</a:t>
            </a:r>
            <a:r>
              <a:rPr lang="zh-CN" altLang="en-US" sz="2000" b="1" dirty="0">
                <a:latin typeface="Tahoma" panose="020B0604030504040204" pitchFamily="34" charset="0"/>
                <a:ea typeface="楷体_GB2312" pitchFamily="1" charset="-122"/>
              </a:rPr>
              <a:t>分配后的空闲分区表</a:t>
            </a:r>
            <a:endParaRPr lang="zh-CN" altLang="en-US" sz="2000" b="1" dirty="0">
              <a:latin typeface="Tahoma" panose="020B0604030504040204" pitchFamily="34" charset="0"/>
              <a:ea typeface="楷体_GB2312" pitchFamily="1" charset="-122"/>
            </a:endParaRPr>
          </a:p>
        </p:txBody>
      </p:sp>
      <p:graphicFrame>
        <p:nvGraphicFramePr>
          <p:cNvPr id="534585" name="Group 57"/>
          <p:cNvGraphicFramePr>
            <a:graphicFrameLocks noGrp="1"/>
          </p:cNvGraphicFramePr>
          <p:nvPr/>
        </p:nvGraphicFramePr>
        <p:xfrm>
          <a:off x="990600" y="4868863"/>
          <a:ext cx="3276600" cy="1920875"/>
        </p:xfrm>
        <a:graphic>
          <a:graphicData uri="http://schemas.openxmlformats.org/drawingml/2006/table">
            <a:tbl>
              <a:tblPr/>
              <a:tblGrid>
                <a:gridCol w="1012825"/>
                <a:gridCol w="1130300"/>
                <a:gridCol w="1133475"/>
              </a:tblGrid>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区号</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大小</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rPr>
                        <a:t>起址</a:t>
                      </a:r>
                      <a:endParaRPr kumimoji="1" lang="zh-CN" altLang="en-US" sz="16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194k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457k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76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2</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120k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100k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619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32k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20k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rPr>
                        <a:t>8k</a:t>
                      </a:r>
                      <a:endParaRPr kumimoji="1" lang="en-US" altLang="zh-CN" sz="20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rPr>
                        <a:t>72k</a:t>
                      </a:r>
                      <a:endParaRPr kumimoji="1" lang="en-US" altLang="zh-CN" sz="2000" b="1" i="0" u="none" strike="noStrike" cap="none" normalizeH="0" baseline="0" smtClean="0">
                        <a:ln>
                          <a:noFill/>
                        </a:ln>
                        <a:solidFill>
                          <a:srgbClr val="FF33CC"/>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34611" name="Text Box 83"/>
          <p:cNvSpPr txBox="1"/>
          <p:nvPr/>
        </p:nvSpPr>
        <p:spPr>
          <a:xfrm>
            <a:off x="838200" y="4437063"/>
            <a:ext cx="3810000" cy="396875"/>
          </a:xfrm>
          <a:prstGeom prst="rect">
            <a:avLst/>
          </a:prstGeom>
          <a:noFill/>
          <a:ln w="9525">
            <a:noFill/>
          </a:ln>
        </p:spPr>
        <p:txBody>
          <a:bodyPr anchor="t" anchorCtr="0">
            <a:spAutoFit/>
          </a:bodyPr>
          <a:p>
            <a:pPr algn="ctr">
              <a:spcBef>
                <a:spcPct val="50000"/>
              </a:spcBef>
            </a:pPr>
            <a:r>
              <a:rPr lang="zh-CN" altLang="en-US" sz="2000" b="1" dirty="0">
                <a:latin typeface="Tahoma" panose="020B0604030504040204" pitchFamily="34" charset="0"/>
                <a:ea typeface="楷体_GB2312" pitchFamily="1" charset="-122"/>
              </a:rPr>
              <a:t>作业</a:t>
            </a:r>
            <a:r>
              <a:rPr lang="en-US" altLang="zh-CN" sz="2000" b="1" dirty="0">
                <a:latin typeface="Tahoma" panose="020B0604030504040204" pitchFamily="34" charset="0"/>
                <a:ea typeface="楷体_GB2312" pitchFamily="1" charset="-122"/>
              </a:rPr>
              <a:t>7K</a:t>
            </a:r>
            <a:r>
              <a:rPr lang="zh-CN" altLang="en-US" sz="2000" b="1" dirty="0">
                <a:latin typeface="Tahoma" panose="020B0604030504040204" pitchFamily="34" charset="0"/>
                <a:ea typeface="楷体_GB2312" pitchFamily="1" charset="-122"/>
              </a:rPr>
              <a:t>分配后的空闲分区表</a:t>
            </a:r>
            <a:endParaRPr lang="zh-CN" altLang="en-US" sz="2000" b="1" dirty="0">
              <a:latin typeface="Tahoma" panose="020B0604030504040204" pitchFamily="34" charset="0"/>
              <a:ea typeface="楷体_GB2312" pitchFamily="1" charset="-122"/>
            </a:endParaRPr>
          </a:p>
        </p:txBody>
      </p:sp>
      <p:sp>
        <p:nvSpPr>
          <p:cNvPr id="534612" name="Text Box 84"/>
          <p:cNvSpPr txBox="1"/>
          <p:nvPr/>
        </p:nvSpPr>
        <p:spPr>
          <a:xfrm>
            <a:off x="684213" y="71438"/>
            <a:ext cx="8181975" cy="1917700"/>
          </a:xfrm>
          <a:prstGeom prst="rect">
            <a:avLst/>
          </a:prstGeom>
          <a:solidFill>
            <a:schemeClr val="bg1"/>
          </a:solidFill>
          <a:ln w="9525">
            <a:noFill/>
          </a:ln>
        </p:spPr>
        <p:txBody>
          <a:bodyPr anchor="t" anchorCtr="0">
            <a:spAutoFit/>
          </a:bodyPr>
          <a:p>
            <a:pPr>
              <a:lnSpc>
                <a:spcPct val="120000"/>
              </a:lnSpc>
            </a:pPr>
            <a:r>
              <a:rPr lang="zh-CN" altLang="en-US" sz="2000" b="1" dirty="0">
                <a:solidFill>
                  <a:schemeClr val="hlink"/>
                </a:solidFill>
                <a:latin typeface="黑体" panose="02010609060101010101" pitchFamily="49" charset="-122"/>
                <a:ea typeface="黑体" panose="02010609060101010101" pitchFamily="49" charset="-122"/>
              </a:rPr>
              <a:t>解：</a:t>
            </a:r>
            <a:r>
              <a:rPr lang="zh-CN" altLang="en-US" sz="2000" b="1" dirty="0">
                <a:latin typeface="黑体" panose="02010609060101010101" pitchFamily="49" charset="-122"/>
                <a:ea typeface="黑体" panose="02010609060101010101" pitchFamily="49" charset="-122"/>
              </a:rPr>
              <a:t>按最坏适应算法，分配前的空闲分区表如上表。</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latin typeface="黑体" panose="02010609060101010101" pitchFamily="49" charset="-122"/>
                <a:ea typeface="黑体" panose="02010609060101010101" pitchFamily="49" charset="-122"/>
              </a:rPr>
              <a:t>    </a:t>
            </a:r>
            <a:r>
              <a:rPr lang="zh-CN" altLang="en-US" sz="2000" b="1" dirty="0">
                <a:solidFill>
                  <a:schemeClr val="folHlink"/>
                </a:solidFill>
                <a:latin typeface="黑体" panose="02010609060101010101" pitchFamily="49" charset="-122"/>
                <a:ea typeface="黑体" panose="02010609060101010101" pitchFamily="49" charset="-122"/>
              </a:rPr>
              <a:t>申请作业</a:t>
            </a:r>
            <a:r>
              <a:rPr lang="en-US" altLang="zh-CN" sz="2000" b="1" dirty="0">
                <a:solidFill>
                  <a:schemeClr val="folHlink"/>
                </a:solidFill>
                <a:latin typeface="黑体" panose="02010609060101010101" pitchFamily="49" charset="-122"/>
                <a:ea typeface="黑体" panose="02010609060101010101" pitchFamily="49" charset="-122"/>
              </a:rPr>
              <a:t>100k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231k,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420K</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solidFill>
                  <a:schemeClr val="folHlink"/>
                </a:solidFill>
                <a:latin typeface="黑体" panose="02010609060101010101" pitchFamily="49" charset="-122"/>
                <a:ea typeface="黑体" panose="02010609060101010101" pitchFamily="49" charset="-122"/>
              </a:rPr>
              <a:t>    申请作业</a:t>
            </a:r>
            <a:r>
              <a:rPr lang="en-US" altLang="zh-CN" sz="2000" b="1" dirty="0">
                <a:solidFill>
                  <a:schemeClr val="folHlink"/>
                </a:solidFill>
                <a:latin typeface="黑体" panose="02010609060101010101" pitchFamily="49" charset="-122"/>
                <a:ea typeface="黑体" panose="02010609060101010101" pitchFamily="49" charset="-122"/>
              </a:rPr>
              <a:t>30k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201k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450K </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solidFill>
                  <a:schemeClr val="folHlink"/>
                </a:solidFill>
                <a:latin typeface="黑体" panose="02010609060101010101" pitchFamily="49" charset="-122"/>
                <a:ea typeface="黑体" panose="02010609060101010101" pitchFamily="49" charset="-122"/>
              </a:rPr>
              <a:t>    申请作业</a:t>
            </a:r>
            <a:r>
              <a:rPr lang="en-US" altLang="zh-CN" sz="2000" b="1" dirty="0">
                <a:solidFill>
                  <a:schemeClr val="folHlink"/>
                </a:solidFill>
                <a:latin typeface="黑体" panose="02010609060101010101" pitchFamily="49" charset="-122"/>
                <a:ea typeface="黑体" panose="02010609060101010101" pitchFamily="49" charset="-122"/>
              </a:rPr>
              <a:t>7k</a:t>
            </a:r>
            <a:r>
              <a:rPr lang="zh-CN" altLang="en-US" sz="2000" b="1" dirty="0">
                <a:latin typeface="黑体" panose="02010609060101010101" pitchFamily="49" charset="-122"/>
                <a:ea typeface="黑体" panose="02010609060101010101" pitchFamily="49" charset="-122"/>
              </a:rPr>
              <a:t>，分配</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号分区，剩下分区为</a:t>
            </a:r>
            <a:r>
              <a:rPr lang="en-US" altLang="zh-CN" sz="2000" b="1" dirty="0">
                <a:latin typeface="黑体" panose="02010609060101010101" pitchFamily="49" charset="-122"/>
                <a:ea typeface="黑体" panose="02010609060101010101" pitchFamily="49" charset="-122"/>
              </a:rPr>
              <a:t>194k</a:t>
            </a:r>
            <a:r>
              <a:rPr lang="zh-CN" altLang="en-US" sz="2000" b="1" dirty="0">
                <a:latin typeface="黑体" panose="02010609060101010101" pitchFamily="49" charset="-122"/>
                <a:ea typeface="黑体" panose="02010609060101010101" pitchFamily="49" charset="-122"/>
              </a:rPr>
              <a:t>，起始地址</a:t>
            </a:r>
            <a:r>
              <a:rPr lang="en-US" altLang="zh-CN" sz="2000" b="1" dirty="0">
                <a:latin typeface="黑体" panose="02010609060101010101" pitchFamily="49" charset="-122"/>
                <a:ea typeface="黑体" panose="02010609060101010101" pitchFamily="49" charset="-122"/>
              </a:rPr>
              <a:t>457K </a:t>
            </a:r>
            <a:r>
              <a:rPr lang="zh-CN" altLang="en-US" sz="2000" b="1" dirty="0">
                <a:latin typeface="黑体" panose="02010609060101010101" pitchFamily="49" charset="-122"/>
                <a:ea typeface="黑体" panose="02010609060101010101" pitchFamily="49" charset="-122"/>
              </a:rPr>
              <a:t>；</a:t>
            </a:r>
            <a:endParaRPr lang="zh-CN" altLang="en-US" sz="2000" b="1" dirty="0">
              <a:latin typeface="黑体" panose="02010609060101010101" pitchFamily="49" charset="-122"/>
              <a:ea typeface="黑体" panose="02010609060101010101" pitchFamily="49" charset="-122"/>
            </a:endParaRPr>
          </a:p>
          <a:p>
            <a:pPr>
              <a:lnSpc>
                <a:spcPct val="120000"/>
              </a:lnSpc>
            </a:pPr>
            <a:r>
              <a:rPr lang="zh-CN" altLang="en-US" sz="2000" b="1" dirty="0">
                <a:latin typeface="黑体" panose="02010609060101010101" pitchFamily="49" charset="-122"/>
                <a:ea typeface="黑体" panose="02010609060101010101" pitchFamily="49" charset="-122"/>
              </a:rPr>
              <a:t>其内存分配图及分配后空闲分区表如下</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4612">
                                            <p:txEl>
                                              <p:charRg st="24" end="64"/>
                                            </p:txEl>
                                          </p:spTgt>
                                        </p:tgtEl>
                                        <p:attrNameLst>
                                          <p:attrName>style.visibility</p:attrName>
                                        </p:attrNameLst>
                                      </p:cBhvr>
                                      <p:to>
                                        <p:strVal val="visible"/>
                                      </p:to>
                                    </p:set>
                                    <p:anim calcmode="lin" valueType="num">
                                      <p:cBhvr additive="base">
                                        <p:cTn id="7" dur="500" fill="hold"/>
                                        <p:tgtEl>
                                          <p:spTgt spid="534612">
                                            <p:txEl>
                                              <p:charRg st="24" end="6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4612">
                                            <p:txEl>
                                              <p:charRg st="24" end="6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4557"/>
                                        </p:tgtEl>
                                        <p:attrNameLst>
                                          <p:attrName>style.visibility</p:attrName>
                                        </p:attrNameLst>
                                      </p:cBhvr>
                                      <p:to>
                                        <p:strVal val="visible"/>
                                      </p:to>
                                    </p:set>
                                    <p:anim calcmode="lin" valueType="num">
                                      <p:cBhvr additive="base">
                                        <p:cTn id="13" dur="500" fill="hold"/>
                                        <p:tgtEl>
                                          <p:spTgt spid="534557"/>
                                        </p:tgtEl>
                                        <p:attrNameLst>
                                          <p:attrName>ppt_x</p:attrName>
                                        </p:attrNameLst>
                                      </p:cBhvr>
                                      <p:tavLst>
                                        <p:tav tm="0">
                                          <p:val>
                                            <p:strVal val="#ppt_x"/>
                                          </p:val>
                                        </p:tav>
                                        <p:tav tm="100000">
                                          <p:val>
                                            <p:strVal val="#ppt_x"/>
                                          </p:val>
                                        </p:tav>
                                      </p:tavLst>
                                    </p:anim>
                                    <p:anim calcmode="lin" valueType="num">
                                      <p:cBhvr additive="base">
                                        <p:cTn id="14" dur="500" fill="hold"/>
                                        <p:tgtEl>
                                          <p:spTgt spid="53455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34531"/>
                                        </p:tgtEl>
                                        <p:attrNameLst>
                                          <p:attrName>style.visibility</p:attrName>
                                        </p:attrNameLst>
                                      </p:cBhvr>
                                      <p:to>
                                        <p:strVal val="visible"/>
                                      </p:to>
                                    </p:set>
                                    <p:anim calcmode="lin" valueType="num">
                                      <p:cBhvr additive="base">
                                        <p:cTn id="17" dur="500" fill="hold"/>
                                        <p:tgtEl>
                                          <p:spTgt spid="534531"/>
                                        </p:tgtEl>
                                        <p:attrNameLst>
                                          <p:attrName>ppt_x</p:attrName>
                                        </p:attrNameLst>
                                      </p:cBhvr>
                                      <p:tavLst>
                                        <p:tav tm="0">
                                          <p:val>
                                            <p:strVal val="#ppt_x"/>
                                          </p:val>
                                        </p:tav>
                                        <p:tav tm="100000">
                                          <p:val>
                                            <p:strVal val="#ppt_x"/>
                                          </p:val>
                                        </p:tav>
                                      </p:tavLst>
                                    </p:anim>
                                    <p:anim calcmode="lin" valueType="num">
                                      <p:cBhvr additive="base">
                                        <p:cTn id="18" dur="500" fill="hold"/>
                                        <p:tgtEl>
                                          <p:spTgt spid="53453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34612">
                                            <p:txEl>
                                              <p:charRg st="64" end="104"/>
                                            </p:txEl>
                                          </p:spTgt>
                                        </p:tgtEl>
                                        <p:attrNameLst>
                                          <p:attrName>style.visibility</p:attrName>
                                        </p:attrNameLst>
                                      </p:cBhvr>
                                      <p:to>
                                        <p:strVal val="visible"/>
                                      </p:to>
                                    </p:set>
                                    <p:anim calcmode="lin" valueType="num">
                                      <p:cBhvr additive="base">
                                        <p:cTn id="23" dur="500" fill="hold"/>
                                        <p:tgtEl>
                                          <p:spTgt spid="534612">
                                            <p:txEl>
                                              <p:charRg st="64" end="10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34612">
                                            <p:txEl>
                                              <p:charRg st="64" end="10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34584"/>
                                        </p:tgtEl>
                                        <p:attrNameLst>
                                          <p:attrName>style.visibility</p:attrName>
                                        </p:attrNameLst>
                                      </p:cBhvr>
                                      <p:to>
                                        <p:strVal val="visible"/>
                                      </p:to>
                                    </p:set>
                                    <p:anim calcmode="lin" valueType="num">
                                      <p:cBhvr additive="base">
                                        <p:cTn id="29" dur="500" fill="hold"/>
                                        <p:tgtEl>
                                          <p:spTgt spid="534584"/>
                                        </p:tgtEl>
                                        <p:attrNameLst>
                                          <p:attrName>ppt_x</p:attrName>
                                        </p:attrNameLst>
                                      </p:cBhvr>
                                      <p:tavLst>
                                        <p:tav tm="0">
                                          <p:val>
                                            <p:strVal val="#ppt_x"/>
                                          </p:val>
                                        </p:tav>
                                        <p:tav tm="100000">
                                          <p:val>
                                            <p:strVal val="#ppt_x"/>
                                          </p:val>
                                        </p:tav>
                                      </p:tavLst>
                                    </p:anim>
                                    <p:anim calcmode="lin" valueType="num">
                                      <p:cBhvr additive="base">
                                        <p:cTn id="30" dur="500" fill="hold"/>
                                        <p:tgtEl>
                                          <p:spTgt spid="53458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34558"/>
                                        </p:tgtEl>
                                        <p:attrNameLst>
                                          <p:attrName>style.visibility</p:attrName>
                                        </p:attrNameLst>
                                      </p:cBhvr>
                                      <p:to>
                                        <p:strVal val="visible"/>
                                      </p:to>
                                    </p:set>
                                    <p:anim calcmode="lin" valueType="num">
                                      <p:cBhvr additive="base">
                                        <p:cTn id="33" dur="500" fill="hold"/>
                                        <p:tgtEl>
                                          <p:spTgt spid="534558"/>
                                        </p:tgtEl>
                                        <p:attrNameLst>
                                          <p:attrName>ppt_x</p:attrName>
                                        </p:attrNameLst>
                                      </p:cBhvr>
                                      <p:tavLst>
                                        <p:tav tm="0">
                                          <p:val>
                                            <p:strVal val="#ppt_x"/>
                                          </p:val>
                                        </p:tav>
                                        <p:tav tm="100000">
                                          <p:val>
                                            <p:strVal val="#ppt_x"/>
                                          </p:val>
                                        </p:tav>
                                      </p:tavLst>
                                    </p:anim>
                                    <p:anim calcmode="lin" valueType="num">
                                      <p:cBhvr additive="base">
                                        <p:cTn id="34" dur="500" fill="hold"/>
                                        <p:tgtEl>
                                          <p:spTgt spid="53455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34612">
                                            <p:txEl>
                                              <p:charRg st="104" end="143"/>
                                            </p:txEl>
                                          </p:spTgt>
                                        </p:tgtEl>
                                        <p:attrNameLst>
                                          <p:attrName>style.visibility</p:attrName>
                                        </p:attrNameLst>
                                      </p:cBhvr>
                                      <p:to>
                                        <p:strVal val="visible"/>
                                      </p:to>
                                    </p:set>
                                    <p:anim calcmode="lin" valueType="num">
                                      <p:cBhvr additive="base">
                                        <p:cTn id="39" dur="500" fill="hold"/>
                                        <p:tgtEl>
                                          <p:spTgt spid="534612">
                                            <p:txEl>
                                              <p:charRg st="104" end="14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34612">
                                            <p:txEl>
                                              <p:charRg st="104" end="143"/>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34611"/>
                                        </p:tgtEl>
                                        <p:attrNameLst>
                                          <p:attrName>style.visibility</p:attrName>
                                        </p:attrNameLst>
                                      </p:cBhvr>
                                      <p:to>
                                        <p:strVal val="visible"/>
                                      </p:to>
                                    </p:set>
                                    <p:anim calcmode="lin" valueType="num">
                                      <p:cBhvr additive="base">
                                        <p:cTn id="45" dur="500" fill="hold"/>
                                        <p:tgtEl>
                                          <p:spTgt spid="534611"/>
                                        </p:tgtEl>
                                        <p:attrNameLst>
                                          <p:attrName>ppt_x</p:attrName>
                                        </p:attrNameLst>
                                      </p:cBhvr>
                                      <p:tavLst>
                                        <p:tav tm="0">
                                          <p:val>
                                            <p:strVal val="#ppt_x"/>
                                          </p:val>
                                        </p:tav>
                                        <p:tav tm="100000">
                                          <p:val>
                                            <p:strVal val="#ppt_x"/>
                                          </p:val>
                                        </p:tav>
                                      </p:tavLst>
                                    </p:anim>
                                    <p:anim calcmode="lin" valueType="num">
                                      <p:cBhvr additive="base">
                                        <p:cTn id="46" dur="500" fill="hold"/>
                                        <p:tgtEl>
                                          <p:spTgt spid="5346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34585"/>
                                        </p:tgtEl>
                                        <p:attrNameLst>
                                          <p:attrName>style.visibility</p:attrName>
                                        </p:attrNameLst>
                                      </p:cBhvr>
                                      <p:to>
                                        <p:strVal val="visible"/>
                                      </p:to>
                                    </p:set>
                                    <p:anim calcmode="lin" valueType="num">
                                      <p:cBhvr additive="base">
                                        <p:cTn id="49" dur="500" fill="hold"/>
                                        <p:tgtEl>
                                          <p:spTgt spid="534585"/>
                                        </p:tgtEl>
                                        <p:attrNameLst>
                                          <p:attrName>ppt_x</p:attrName>
                                        </p:attrNameLst>
                                      </p:cBhvr>
                                      <p:tavLst>
                                        <p:tav tm="0">
                                          <p:val>
                                            <p:strVal val="#ppt_x"/>
                                          </p:val>
                                        </p:tav>
                                        <p:tav tm="100000">
                                          <p:val>
                                            <p:strVal val="#ppt_x"/>
                                          </p:val>
                                        </p:tav>
                                      </p:tavLst>
                                    </p:anim>
                                    <p:anim calcmode="lin" valueType="num">
                                      <p:cBhvr additive="base">
                                        <p:cTn id="50" dur="500" fill="hold"/>
                                        <p:tgtEl>
                                          <p:spTgt spid="5345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57" grpId="0"/>
      <p:bldP spid="534584" grpId="0"/>
      <p:bldP spid="5346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3986" name="Group 2"/>
          <p:cNvGraphicFramePr>
            <a:graphicFrameLocks noGrp="1"/>
          </p:cNvGraphicFramePr>
          <p:nvPr/>
        </p:nvGraphicFramePr>
        <p:xfrm>
          <a:off x="4779963" y="1884363"/>
          <a:ext cx="4113213" cy="1981200"/>
        </p:xfrm>
        <a:graphic>
          <a:graphicData uri="http://schemas.openxmlformats.org/drawingml/2006/table">
            <a:tbl>
              <a:tblPr/>
              <a:tblGrid>
                <a:gridCol w="1271587"/>
                <a:gridCol w="1419225"/>
                <a:gridCol w="14224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区号</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大小</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起址</a:t>
                      </a:r>
                      <a:endParaRPr kumimoji="1" lang="zh-CN" altLang="en-US"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194k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rPr>
                        <a:t>457k</a:t>
                      </a:r>
                      <a:endPar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120k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rPr>
                        <a:t>100k</a:t>
                      </a:r>
                      <a:endPar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32k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rPr>
                        <a:t>20k</a:t>
                      </a:r>
                      <a:endPar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8k</a:t>
                      </a:r>
                      <a:endParaRPr kumimoji="1" lang="en-US" altLang="zh-CN" sz="20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rPr>
                        <a:t>72k</a:t>
                      </a:r>
                      <a:endParaRPr kumimoji="1" lang="en-US" altLang="zh-CN" sz="2000" b="1" i="0" u="none" strike="noStrike" cap="none" normalizeH="0" baseline="0" smtClean="0">
                        <a:ln>
                          <a:noFill/>
                        </a:ln>
                        <a:solidFill>
                          <a:srgbClr val="FF33CC"/>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2187" name="Text Box 28"/>
          <p:cNvSpPr txBox="1"/>
          <p:nvPr/>
        </p:nvSpPr>
        <p:spPr>
          <a:xfrm>
            <a:off x="4464050" y="1231900"/>
            <a:ext cx="4572000" cy="396875"/>
          </a:xfrm>
          <a:prstGeom prst="rect">
            <a:avLst/>
          </a:prstGeom>
          <a:noFill/>
          <a:ln w="9525">
            <a:noFill/>
          </a:ln>
        </p:spPr>
        <p:txBody>
          <a:bodyPr anchor="t" anchorCtr="0">
            <a:spAutoFit/>
          </a:bodyPr>
          <a:p>
            <a:pPr algn="ctr">
              <a:spcBef>
                <a:spcPct val="50000"/>
              </a:spcBef>
            </a:pP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该算法分配后的空闲分区表</a:t>
            </a:r>
            <a:endParaRPr lang="zh-CN" altLang="en-US" sz="2000" b="1" dirty="0">
              <a:latin typeface="黑体" panose="02010609060101010101" pitchFamily="49" charset="-122"/>
              <a:ea typeface="黑体" panose="02010609060101010101" pitchFamily="49" charset="-122"/>
            </a:endParaRPr>
          </a:p>
        </p:txBody>
      </p:sp>
      <p:sp>
        <p:nvSpPr>
          <p:cNvPr id="92188" name="Text Box 31"/>
          <p:cNvSpPr txBox="1"/>
          <p:nvPr/>
        </p:nvSpPr>
        <p:spPr>
          <a:xfrm>
            <a:off x="7331075" y="7673975"/>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92189" name="Text Box 35"/>
          <p:cNvSpPr txBox="1"/>
          <p:nvPr/>
        </p:nvSpPr>
        <p:spPr>
          <a:xfrm>
            <a:off x="1692275" y="758825"/>
            <a:ext cx="2032000" cy="366713"/>
          </a:xfrm>
          <a:prstGeom prst="rect">
            <a:avLst/>
          </a:prstGeom>
          <a:noFill/>
          <a:ln w="9525">
            <a:noFill/>
          </a:ln>
        </p:spPr>
        <p:txBody>
          <a:bodyPr anchor="t" anchorCtr="0">
            <a:spAutoFit/>
          </a:bodyPr>
          <a:p>
            <a:pPr>
              <a:spcBef>
                <a:spcPct val="50000"/>
              </a:spcBef>
            </a:pPr>
            <a:r>
              <a:rPr lang="en-US" altLang="zh-CN" sz="1800" b="1" dirty="0">
                <a:latin typeface="Tahoma" panose="020B0604030504040204" pitchFamily="34"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内存分配图</a:t>
            </a:r>
            <a:endParaRPr lang="zh-CN" altLang="en-US" sz="1800" b="1" dirty="0">
              <a:latin typeface="Times New Roman" panose="02020603050405020304" pitchFamily="18" charset="0"/>
              <a:ea typeface="宋体" panose="02010600030101010101" pitchFamily="2" charset="-122"/>
            </a:endParaRPr>
          </a:p>
        </p:txBody>
      </p:sp>
      <p:sp>
        <p:nvSpPr>
          <p:cNvPr id="92190" name="Text Box 50"/>
          <p:cNvSpPr txBox="1"/>
          <p:nvPr/>
        </p:nvSpPr>
        <p:spPr>
          <a:xfrm>
            <a:off x="1588" y="1268413"/>
            <a:ext cx="1162050" cy="4503737"/>
          </a:xfrm>
          <a:prstGeom prst="rect">
            <a:avLst/>
          </a:prstGeom>
          <a:noFill/>
          <a:ln w="9525">
            <a:noFill/>
          </a:ln>
        </p:spPr>
        <p:txBody>
          <a:bodyPr anchor="t" anchorCtr="0">
            <a:spAutoFit/>
          </a:bodyPr>
          <a:p>
            <a:pPr algn="r">
              <a:lnSpc>
                <a:spcPct val="110000"/>
              </a:lnSpc>
            </a:pPr>
            <a:r>
              <a:rPr lang="en-US" altLang="zh-CN" sz="1200" b="1" dirty="0">
                <a:latin typeface="Tahoma" panose="020B0604030504040204" pitchFamily="34" charset="0"/>
                <a:ea typeface="宋体" panose="02010600030101010101" pitchFamily="2" charset="-122"/>
              </a:rPr>
              <a:t>    0k</a:t>
            </a:r>
            <a:endParaRPr lang="en-US" altLang="zh-CN" sz="1200" b="1" dirty="0">
              <a:latin typeface="Tahoma" panose="020B0604030504040204" pitchFamily="34" charset="0"/>
              <a:ea typeface="宋体" panose="02010600030101010101" pitchFamily="2" charset="-122"/>
            </a:endParaRPr>
          </a:p>
          <a:p>
            <a:pPr algn="r">
              <a:lnSpc>
                <a:spcPct val="170000"/>
              </a:lnSpc>
            </a:pPr>
            <a:r>
              <a:rPr lang="en-US" altLang="zh-CN" sz="1200" b="1" dirty="0">
                <a:latin typeface="Tahoma" panose="020B0604030504040204" pitchFamily="34" charset="0"/>
                <a:ea typeface="宋体" panose="02010600030101010101" pitchFamily="2" charset="-122"/>
              </a:rPr>
              <a:t>  </a:t>
            </a:r>
            <a:endParaRPr lang="en-US" altLang="zh-CN" sz="1200" b="1" dirty="0">
              <a:latin typeface="Tahoma" panose="020B0604030504040204" pitchFamily="34" charset="0"/>
              <a:ea typeface="宋体" panose="02010600030101010101" pitchFamily="2" charset="-122"/>
            </a:endParaRPr>
          </a:p>
          <a:p>
            <a:pPr algn="r">
              <a:lnSpc>
                <a:spcPct val="80000"/>
              </a:lnSpc>
            </a:pPr>
            <a:r>
              <a:rPr lang="en-US" altLang="zh-CN" sz="1200" b="1" dirty="0">
                <a:latin typeface="Tahoma" panose="020B0604030504040204" pitchFamily="34" charset="0"/>
                <a:ea typeface="宋体" panose="02010600030101010101" pitchFamily="2" charset="-122"/>
              </a:rPr>
              <a:t>20k</a:t>
            </a:r>
            <a:endParaRPr lang="en-US" altLang="zh-CN" sz="1200" b="1" dirty="0">
              <a:latin typeface="Tahoma" panose="020B0604030504040204" pitchFamily="34" charset="0"/>
              <a:ea typeface="宋体" panose="02010600030101010101" pitchFamily="2" charset="-122"/>
            </a:endParaRPr>
          </a:p>
          <a:p>
            <a:pPr algn="r">
              <a:lnSpc>
                <a:spcPct val="70000"/>
              </a:lnSpc>
            </a:pPr>
            <a:endParaRPr lang="en-US" altLang="zh-CN" sz="1200" b="1" dirty="0">
              <a:latin typeface="Tahoma" panose="020B0604030504040204" pitchFamily="34" charset="0"/>
              <a:ea typeface="宋体" panose="02010600030101010101" pitchFamily="2" charset="-122"/>
            </a:endParaRPr>
          </a:p>
          <a:p>
            <a:pPr algn="r">
              <a:lnSpc>
                <a:spcPct val="110000"/>
              </a:lnSpc>
            </a:pPr>
            <a:r>
              <a:rPr lang="en-US" altLang="zh-CN" sz="1200" b="1" dirty="0">
                <a:latin typeface="Tahoma" panose="020B0604030504040204" pitchFamily="34" charset="0"/>
                <a:ea typeface="宋体" panose="02010600030101010101" pitchFamily="2" charset="-122"/>
              </a:rPr>
              <a:t>  52k</a:t>
            </a:r>
            <a:endParaRPr lang="en-US" altLang="zh-CN" sz="1200" b="1" dirty="0">
              <a:latin typeface="Tahoma" panose="020B0604030504040204" pitchFamily="34" charset="0"/>
              <a:ea typeface="宋体" panose="02010600030101010101" pitchFamily="2" charset="-122"/>
            </a:endParaRPr>
          </a:p>
          <a:p>
            <a:pPr algn="r">
              <a:lnSpc>
                <a:spcPct val="200000"/>
              </a:lnSpc>
              <a:spcBef>
                <a:spcPct val="40000"/>
              </a:spcBef>
            </a:pPr>
            <a:r>
              <a:rPr lang="en-US" altLang="zh-CN" sz="1200" b="1" dirty="0">
                <a:latin typeface="Tahoma" panose="020B0604030504040204" pitchFamily="34" charset="0"/>
                <a:ea typeface="宋体" panose="02010600030101010101" pitchFamily="2" charset="-122"/>
              </a:rPr>
              <a:t> </a:t>
            </a:r>
            <a:endParaRPr lang="en-US" altLang="zh-CN" sz="1200" b="1" dirty="0">
              <a:latin typeface="Tahoma" panose="020B0604030504040204" pitchFamily="34" charset="0"/>
              <a:ea typeface="宋体" panose="02010600030101010101" pitchFamily="2" charset="-122"/>
            </a:endParaRPr>
          </a:p>
          <a:p>
            <a:pPr algn="r">
              <a:lnSpc>
                <a:spcPct val="30000"/>
              </a:lnSpc>
              <a:spcBef>
                <a:spcPct val="40000"/>
              </a:spcBef>
            </a:pPr>
            <a:r>
              <a:rPr lang="en-US" altLang="zh-CN" sz="1200" b="1" dirty="0">
                <a:latin typeface="Tahoma" panose="020B0604030504040204" pitchFamily="34" charset="0"/>
                <a:ea typeface="宋体" panose="02010600030101010101" pitchFamily="2" charset="-122"/>
              </a:rPr>
              <a:t> 80k</a:t>
            </a: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9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10000"/>
              </a:lnSpc>
            </a:pPr>
            <a:endParaRPr lang="en-US" altLang="zh-CN" sz="1200" b="1" dirty="0">
              <a:latin typeface="Tahoma" panose="020B0604030504040204" pitchFamily="34" charset="0"/>
              <a:ea typeface="宋体" panose="02010600030101010101" pitchFamily="2" charset="-122"/>
            </a:endParaRPr>
          </a:p>
          <a:p>
            <a:pPr algn="r">
              <a:lnSpc>
                <a:spcPct val="150000"/>
              </a:lnSpc>
            </a:pPr>
            <a:endParaRPr lang="en-US" altLang="zh-CN" sz="1200" b="1" dirty="0">
              <a:latin typeface="Tahoma" panose="020B0604030504040204" pitchFamily="34" charset="0"/>
              <a:ea typeface="宋体" panose="02010600030101010101" pitchFamily="2" charset="-122"/>
            </a:endParaRPr>
          </a:p>
          <a:p>
            <a:pPr algn="r">
              <a:lnSpc>
                <a:spcPct val="180000"/>
              </a:lnSpc>
              <a:spcBef>
                <a:spcPct val="40000"/>
              </a:spcBef>
            </a:pPr>
            <a:r>
              <a:rPr lang="en-US" altLang="zh-CN" sz="1200" b="1" dirty="0">
                <a:latin typeface="Tahoma" panose="020B0604030504040204" pitchFamily="34" charset="0"/>
                <a:ea typeface="宋体" panose="02010600030101010101" pitchFamily="2" charset="-122"/>
              </a:rPr>
              <a:t>457k</a:t>
            </a: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endParaRPr lang="en-US" altLang="zh-CN" sz="1200" b="1" dirty="0">
              <a:latin typeface="Tahoma" panose="020B0604030504040204" pitchFamily="34" charset="0"/>
              <a:ea typeface="宋体" panose="02010600030101010101" pitchFamily="2" charset="-122"/>
            </a:endParaRPr>
          </a:p>
          <a:p>
            <a:pPr algn="r">
              <a:lnSpc>
                <a:spcPct val="150000"/>
              </a:lnSpc>
              <a:spcBef>
                <a:spcPct val="40000"/>
              </a:spcBef>
            </a:pPr>
            <a:endParaRPr lang="en-US" altLang="zh-CN" sz="1200" b="1" dirty="0">
              <a:latin typeface="Tahoma" panose="020B0604030504040204" pitchFamily="34" charset="0"/>
              <a:ea typeface="宋体" panose="02010600030101010101" pitchFamily="2" charset="-122"/>
            </a:endParaRPr>
          </a:p>
          <a:p>
            <a:pPr algn="r">
              <a:lnSpc>
                <a:spcPct val="60000"/>
              </a:lnSpc>
            </a:pPr>
            <a:r>
              <a:rPr lang="en-US" altLang="zh-CN" sz="1200" b="1" dirty="0">
                <a:latin typeface="Tahoma" panose="020B0604030504040204" pitchFamily="34" charset="0"/>
                <a:ea typeface="宋体" panose="02010600030101010101" pitchFamily="2" charset="-122"/>
              </a:rPr>
              <a:t>651k</a:t>
            </a:r>
            <a:endParaRPr lang="en-US" altLang="zh-CN" sz="1200" b="1" dirty="0">
              <a:latin typeface="Tahoma" panose="020B0604030504040204" pitchFamily="34" charset="0"/>
              <a:ea typeface="宋体" panose="02010600030101010101" pitchFamily="2" charset="-122"/>
            </a:endParaRPr>
          </a:p>
        </p:txBody>
      </p:sp>
      <p:sp>
        <p:nvSpPr>
          <p:cNvPr id="92191" name="Text Box 46"/>
          <p:cNvSpPr txBox="1"/>
          <p:nvPr/>
        </p:nvSpPr>
        <p:spPr>
          <a:xfrm>
            <a:off x="2654300" y="3843338"/>
            <a:ext cx="793750" cy="366712"/>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92192" name="Text Box 47"/>
          <p:cNvSpPr txBox="1"/>
          <p:nvPr/>
        </p:nvSpPr>
        <p:spPr>
          <a:xfrm>
            <a:off x="2654300" y="5392738"/>
            <a:ext cx="793750" cy="366712"/>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92193" name="AutoShape 48"/>
          <p:cNvSpPr/>
          <p:nvPr/>
        </p:nvSpPr>
        <p:spPr>
          <a:xfrm>
            <a:off x="1144588" y="1376363"/>
            <a:ext cx="2786062" cy="5299075"/>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endParaRPr lang="zh-CN" altLang="zh-CN" dirty="0">
              <a:latin typeface="Tahoma" panose="020B0604030504040204" pitchFamily="34" charset="0"/>
              <a:ea typeface="宋体" panose="02010600030101010101" pitchFamily="2" charset="-122"/>
            </a:endParaRPr>
          </a:p>
        </p:txBody>
      </p:sp>
      <p:sp>
        <p:nvSpPr>
          <p:cNvPr id="92194" name="Line 49"/>
          <p:cNvSpPr/>
          <p:nvPr/>
        </p:nvSpPr>
        <p:spPr>
          <a:xfrm>
            <a:off x="1154113" y="5557838"/>
            <a:ext cx="2786062"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195" name="Line 52"/>
          <p:cNvSpPr/>
          <p:nvPr/>
        </p:nvSpPr>
        <p:spPr>
          <a:xfrm flipV="1">
            <a:off x="1147763" y="1812925"/>
            <a:ext cx="277495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196" name="Line 53"/>
          <p:cNvSpPr/>
          <p:nvPr/>
        </p:nvSpPr>
        <p:spPr>
          <a:xfrm>
            <a:off x="1147763" y="2273300"/>
            <a:ext cx="277495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197" name="Line 54"/>
          <p:cNvSpPr/>
          <p:nvPr/>
        </p:nvSpPr>
        <p:spPr>
          <a:xfrm>
            <a:off x="1152525" y="2773363"/>
            <a:ext cx="27781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198" name="Line 55"/>
          <p:cNvSpPr/>
          <p:nvPr/>
        </p:nvSpPr>
        <p:spPr>
          <a:xfrm>
            <a:off x="1147763" y="4170363"/>
            <a:ext cx="277495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199" name="Text Box 56"/>
          <p:cNvSpPr txBox="1"/>
          <p:nvPr/>
        </p:nvSpPr>
        <p:spPr>
          <a:xfrm>
            <a:off x="3940175" y="1717675"/>
            <a:ext cx="847725" cy="3263900"/>
          </a:xfrm>
          <a:prstGeom prst="rect">
            <a:avLst/>
          </a:prstGeom>
          <a:noFill/>
          <a:ln w="9525">
            <a:noFill/>
          </a:ln>
        </p:spPr>
        <p:txBody>
          <a:bodyPr anchor="t" anchorCtr="0">
            <a:spAutoFit/>
          </a:bodyPr>
          <a:p>
            <a:pPr>
              <a:lnSpc>
                <a:spcPct val="140000"/>
              </a:lnSpc>
            </a:pP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endParaRPr lang="en-US" altLang="zh-CN" sz="1200" b="1" dirty="0">
              <a:latin typeface="Tahoma" panose="020B0604030504040204" pitchFamily="34" charset="0"/>
              <a:ea typeface="宋体" panose="02010600030101010101" pitchFamily="2" charset="-122"/>
            </a:endParaRPr>
          </a:p>
          <a:p>
            <a:pPr>
              <a:lnSpc>
                <a:spcPct val="90000"/>
              </a:lnSpc>
              <a:spcBef>
                <a:spcPct val="40000"/>
              </a:spcBef>
            </a:pPr>
            <a:r>
              <a:rPr lang="en-US" altLang="zh-CN" sz="1200" b="1" dirty="0">
                <a:latin typeface="Tahoma" panose="020B0604030504040204" pitchFamily="34" charset="0"/>
                <a:ea typeface="宋体" panose="02010600030101010101" pitchFamily="2" charset="-122"/>
              </a:rPr>
              <a:t>72k</a:t>
            </a:r>
            <a:endParaRPr lang="en-US" altLang="zh-CN" sz="1200" b="1" dirty="0">
              <a:latin typeface="Tahoma" panose="020B0604030504040204" pitchFamily="34" charset="0"/>
              <a:ea typeface="宋体" panose="02010600030101010101" pitchFamily="2" charset="-122"/>
            </a:endParaRPr>
          </a:p>
          <a:p>
            <a:pPr>
              <a:lnSpc>
                <a:spcPct val="90000"/>
              </a:lnSpc>
            </a:pPr>
            <a:endParaRPr lang="en-US" altLang="zh-CN" sz="1200" b="1" dirty="0">
              <a:latin typeface="Tahoma" panose="020B0604030504040204" pitchFamily="34" charset="0"/>
              <a:ea typeface="宋体" panose="02010600030101010101" pitchFamily="2" charset="-122"/>
            </a:endParaRPr>
          </a:p>
          <a:p>
            <a:pPr>
              <a:lnSpc>
                <a:spcPct val="125000"/>
              </a:lnSpc>
            </a:pPr>
            <a:r>
              <a:rPr lang="en-US" altLang="zh-CN" sz="1200" b="1" dirty="0">
                <a:latin typeface="Tahoma" panose="020B0604030504040204" pitchFamily="34" charset="0"/>
                <a:ea typeface="宋体" panose="02010600030101010101" pitchFamily="2" charset="-122"/>
              </a:rPr>
              <a:t>100k</a:t>
            </a: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120000"/>
              </a:lnSpc>
            </a:pP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80000"/>
              </a:lnSpc>
            </a:pPr>
            <a:endParaRPr lang="en-US" altLang="zh-CN" sz="1200" b="1" dirty="0">
              <a:latin typeface="Tahoma" panose="020B0604030504040204" pitchFamily="34" charset="0"/>
              <a:ea typeface="宋体" panose="02010600030101010101" pitchFamily="2" charset="-122"/>
            </a:endParaRPr>
          </a:p>
          <a:p>
            <a:pPr>
              <a:lnSpc>
                <a:spcPct val="50000"/>
              </a:lnSpc>
            </a:pPr>
            <a:r>
              <a:rPr lang="en-US" altLang="zh-CN" sz="1200" b="1" dirty="0">
                <a:latin typeface="Tahoma" panose="020B0604030504040204" pitchFamily="34" charset="0"/>
                <a:ea typeface="宋体" panose="02010600030101010101" pitchFamily="2" charset="-122"/>
              </a:rPr>
              <a:t>220K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320K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a:p>
            <a:r>
              <a:rPr lang="en-US" altLang="zh-CN" sz="1200" b="1" dirty="0">
                <a:latin typeface="Tahoma" panose="020B0604030504040204" pitchFamily="34" charset="0"/>
                <a:ea typeface="宋体" panose="02010600030101010101" pitchFamily="2" charset="-122"/>
              </a:rPr>
              <a:t>420k</a:t>
            </a:r>
            <a:endParaRPr lang="en-US" altLang="zh-CN" sz="1200" b="1" dirty="0">
              <a:latin typeface="Tahoma" panose="020B0604030504040204" pitchFamily="34" charset="0"/>
              <a:ea typeface="宋体" panose="02010600030101010101" pitchFamily="2" charset="-122"/>
            </a:endParaRPr>
          </a:p>
          <a:p>
            <a:pPr>
              <a:spcBef>
                <a:spcPct val="20000"/>
              </a:spcBef>
            </a:pPr>
            <a:r>
              <a:rPr lang="en-US" altLang="zh-CN" sz="1200" b="1" dirty="0">
                <a:latin typeface="Tahoma" panose="020B0604030504040204" pitchFamily="34" charset="0"/>
                <a:ea typeface="宋体" panose="02010600030101010101" pitchFamily="2" charset="-122"/>
              </a:rPr>
              <a:t>450k</a:t>
            </a:r>
            <a:endParaRPr lang="en-US" altLang="zh-CN" sz="1200" b="1" dirty="0">
              <a:latin typeface="Tahoma" panose="020B0604030504040204" pitchFamily="34" charset="0"/>
              <a:ea typeface="宋体" panose="02010600030101010101" pitchFamily="2" charset="-122"/>
            </a:endParaRPr>
          </a:p>
          <a:p>
            <a:endParaRPr lang="en-US" altLang="zh-CN" sz="1200" b="1" dirty="0">
              <a:latin typeface="Tahoma" panose="020B0604030504040204" pitchFamily="34" charset="0"/>
              <a:ea typeface="宋体" panose="02010600030101010101" pitchFamily="2" charset="-122"/>
            </a:endParaRPr>
          </a:p>
        </p:txBody>
      </p:sp>
      <p:sp>
        <p:nvSpPr>
          <p:cNvPr id="92200" name="Rectangle 57"/>
          <p:cNvSpPr/>
          <p:nvPr/>
        </p:nvSpPr>
        <p:spPr>
          <a:xfrm flipV="1">
            <a:off x="1154113" y="2287588"/>
            <a:ext cx="2778125" cy="211137"/>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201" name="Line 58"/>
          <p:cNvSpPr/>
          <p:nvPr/>
        </p:nvSpPr>
        <p:spPr>
          <a:xfrm>
            <a:off x="1152525" y="2509838"/>
            <a:ext cx="2778125"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202" name="Rectangle 59"/>
          <p:cNvSpPr/>
          <p:nvPr/>
        </p:nvSpPr>
        <p:spPr>
          <a:xfrm flipV="1">
            <a:off x="1152525" y="2797175"/>
            <a:ext cx="2778125" cy="193675"/>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203" name="Line 60"/>
          <p:cNvSpPr/>
          <p:nvPr/>
        </p:nvSpPr>
        <p:spPr>
          <a:xfrm>
            <a:off x="1146175" y="3008313"/>
            <a:ext cx="277495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204" name="Line 61"/>
          <p:cNvSpPr/>
          <p:nvPr/>
        </p:nvSpPr>
        <p:spPr>
          <a:xfrm>
            <a:off x="1143000" y="3684588"/>
            <a:ext cx="2774950" cy="0"/>
          </a:xfrm>
          <a:prstGeom prst="line">
            <a:avLst/>
          </a:prstGeom>
          <a:ln w="381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92205" name="Rectangle 62"/>
          <p:cNvSpPr/>
          <p:nvPr/>
        </p:nvSpPr>
        <p:spPr>
          <a:xfrm flipV="1">
            <a:off x="1146175" y="3692525"/>
            <a:ext cx="2779713" cy="461963"/>
          </a:xfrm>
          <a:prstGeom prst="rect">
            <a:avLst/>
          </a:prstGeom>
          <a:solidFill>
            <a:srgbClr val="0080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206" name="Text Box 63"/>
          <p:cNvSpPr txBox="1"/>
          <p:nvPr/>
        </p:nvSpPr>
        <p:spPr>
          <a:xfrm>
            <a:off x="2344738" y="1766888"/>
            <a:ext cx="330200" cy="366712"/>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3</a:t>
            </a:r>
            <a:endParaRPr lang="en-US" altLang="zh-CN" sz="1800" b="1" dirty="0">
              <a:latin typeface="Tahoma" panose="020B0604030504040204" pitchFamily="34" charset="0"/>
              <a:ea typeface="宋体" panose="02010600030101010101" pitchFamily="2" charset="-122"/>
            </a:endParaRPr>
          </a:p>
        </p:txBody>
      </p:sp>
      <p:sp>
        <p:nvSpPr>
          <p:cNvPr id="92207" name="Text Box 64"/>
          <p:cNvSpPr txBox="1"/>
          <p:nvPr/>
        </p:nvSpPr>
        <p:spPr>
          <a:xfrm>
            <a:off x="2322513" y="2397125"/>
            <a:ext cx="328612" cy="365125"/>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4</a:t>
            </a:r>
            <a:endParaRPr lang="en-US" altLang="zh-CN" sz="1800" b="1" dirty="0">
              <a:latin typeface="Tahoma" panose="020B0604030504040204" pitchFamily="34" charset="0"/>
              <a:ea typeface="宋体" panose="02010600030101010101" pitchFamily="2" charset="-122"/>
            </a:endParaRPr>
          </a:p>
        </p:txBody>
      </p:sp>
      <p:sp>
        <p:nvSpPr>
          <p:cNvPr id="92208" name="Text Box 65"/>
          <p:cNvSpPr txBox="1"/>
          <p:nvPr/>
        </p:nvSpPr>
        <p:spPr>
          <a:xfrm>
            <a:off x="2322513" y="3219450"/>
            <a:ext cx="328612" cy="366713"/>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2</a:t>
            </a:r>
            <a:endParaRPr lang="en-US" altLang="zh-CN" sz="1800" b="1" dirty="0">
              <a:latin typeface="Tahoma" panose="020B0604030504040204" pitchFamily="34" charset="0"/>
              <a:ea typeface="宋体" panose="02010600030101010101" pitchFamily="2" charset="-122"/>
            </a:endParaRPr>
          </a:p>
        </p:txBody>
      </p:sp>
      <p:sp>
        <p:nvSpPr>
          <p:cNvPr id="554052" name="Rectangle 68"/>
          <p:cNvSpPr/>
          <p:nvPr/>
        </p:nvSpPr>
        <p:spPr>
          <a:xfrm flipV="1">
            <a:off x="1144588" y="4454525"/>
            <a:ext cx="2781300" cy="211138"/>
          </a:xfrm>
          <a:prstGeom prst="rect">
            <a:avLst/>
          </a:prstGeom>
          <a:solidFill>
            <a:srgbClr val="FFFF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54053" name="Rectangle 69"/>
          <p:cNvSpPr/>
          <p:nvPr/>
        </p:nvSpPr>
        <p:spPr>
          <a:xfrm flipV="1">
            <a:off x="1143000" y="4184650"/>
            <a:ext cx="2781300" cy="279400"/>
          </a:xfrm>
          <a:prstGeom prst="rect">
            <a:avLst/>
          </a:prstGeom>
          <a:solidFill>
            <a:srgbClr val="FF33CC"/>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54054" name="Rectangle 70"/>
          <p:cNvSpPr/>
          <p:nvPr/>
        </p:nvSpPr>
        <p:spPr>
          <a:xfrm flipV="1">
            <a:off x="1149350" y="4670425"/>
            <a:ext cx="2774950" cy="130175"/>
          </a:xfrm>
          <a:prstGeom prst="rect">
            <a:avLst/>
          </a:prstGeom>
          <a:solidFill>
            <a:schemeClr val="folHlink"/>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212" name="Text Box 66"/>
          <p:cNvSpPr txBox="1"/>
          <p:nvPr/>
        </p:nvSpPr>
        <p:spPr>
          <a:xfrm>
            <a:off x="2284413" y="4903788"/>
            <a:ext cx="330200" cy="366712"/>
          </a:xfrm>
          <a:prstGeom prst="rect">
            <a:avLst/>
          </a:prstGeom>
          <a:noFill/>
          <a:ln w="9525">
            <a:noFill/>
          </a:ln>
        </p:spPr>
        <p:txBody>
          <a:bodyPr wrap="none" anchor="t" anchorCtr="0">
            <a:spAutoFit/>
          </a:bodyPr>
          <a:p>
            <a:r>
              <a:rPr lang="en-US" altLang="zh-CN" sz="1800" b="1" dirty="0">
                <a:latin typeface="Tahoma" panose="020B0604030504040204" pitchFamily="34" charset="0"/>
                <a:ea typeface="宋体" panose="02010600030101010101" pitchFamily="2" charset="-122"/>
              </a:rPr>
              <a:t>1</a:t>
            </a:r>
            <a:endParaRPr lang="en-US" altLang="zh-CN" sz="18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4053"/>
                                        </p:tgtEl>
                                        <p:attrNameLst>
                                          <p:attrName>style.visibility</p:attrName>
                                        </p:attrNameLst>
                                      </p:cBhvr>
                                      <p:to>
                                        <p:strVal val="visible"/>
                                      </p:to>
                                    </p:set>
                                    <p:anim calcmode="lin" valueType="num">
                                      <p:cBhvr additive="base">
                                        <p:cTn id="7" dur="500" fill="hold"/>
                                        <p:tgtEl>
                                          <p:spTgt spid="554053"/>
                                        </p:tgtEl>
                                        <p:attrNameLst>
                                          <p:attrName>ppt_x</p:attrName>
                                        </p:attrNameLst>
                                      </p:cBhvr>
                                      <p:tavLst>
                                        <p:tav tm="0">
                                          <p:val>
                                            <p:strVal val="#ppt_x"/>
                                          </p:val>
                                        </p:tav>
                                        <p:tav tm="100000">
                                          <p:val>
                                            <p:strVal val="#ppt_x"/>
                                          </p:val>
                                        </p:tav>
                                      </p:tavLst>
                                    </p:anim>
                                    <p:anim calcmode="lin" valueType="num">
                                      <p:cBhvr additive="base">
                                        <p:cTn id="8" dur="500" fill="hold"/>
                                        <p:tgtEl>
                                          <p:spTgt spid="5540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4052"/>
                                        </p:tgtEl>
                                        <p:attrNameLst>
                                          <p:attrName>style.visibility</p:attrName>
                                        </p:attrNameLst>
                                      </p:cBhvr>
                                      <p:to>
                                        <p:strVal val="visible"/>
                                      </p:to>
                                    </p:set>
                                    <p:anim calcmode="lin" valueType="num">
                                      <p:cBhvr additive="base">
                                        <p:cTn id="13" dur="500" fill="hold"/>
                                        <p:tgtEl>
                                          <p:spTgt spid="554052"/>
                                        </p:tgtEl>
                                        <p:attrNameLst>
                                          <p:attrName>ppt_x</p:attrName>
                                        </p:attrNameLst>
                                      </p:cBhvr>
                                      <p:tavLst>
                                        <p:tav tm="0">
                                          <p:val>
                                            <p:strVal val="#ppt_x"/>
                                          </p:val>
                                        </p:tav>
                                        <p:tav tm="100000">
                                          <p:val>
                                            <p:strVal val="#ppt_x"/>
                                          </p:val>
                                        </p:tav>
                                      </p:tavLst>
                                    </p:anim>
                                    <p:anim calcmode="lin" valueType="num">
                                      <p:cBhvr additive="base">
                                        <p:cTn id="14" dur="500" fill="hold"/>
                                        <p:tgtEl>
                                          <p:spTgt spid="5540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4054"/>
                                        </p:tgtEl>
                                        <p:attrNameLst>
                                          <p:attrName>style.visibility</p:attrName>
                                        </p:attrNameLst>
                                      </p:cBhvr>
                                      <p:to>
                                        <p:strVal val="visible"/>
                                      </p:to>
                                    </p:set>
                                    <p:anim calcmode="lin" valueType="num">
                                      <p:cBhvr additive="base">
                                        <p:cTn id="19" dur="500" fill="hold"/>
                                        <p:tgtEl>
                                          <p:spTgt spid="554054"/>
                                        </p:tgtEl>
                                        <p:attrNameLst>
                                          <p:attrName>ppt_x</p:attrName>
                                        </p:attrNameLst>
                                      </p:cBhvr>
                                      <p:tavLst>
                                        <p:tav tm="0">
                                          <p:val>
                                            <p:strVal val="#ppt_x"/>
                                          </p:val>
                                        </p:tav>
                                        <p:tav tm="100000">
                                          <p:val>
                                            <p:strVal val="#ppt_x"/>
                                          </p:val>
                                        </p:tav>
                                      </p:tavLst>
                                    </p:anim>
                                    <p:anim calcmode="lin" valueType="num">
                                      <p:cBhvr additive="base">
                                        <p:cTn id="20" dur="500" fill="hold"/>
                                        <p:tgtEl>
                                          <p:spTgt spid="554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52" grpId="0" animBg="1"/>
      <p:bldP spid="554053" grpId="0" animBg="1"/>
      <p:bldP spid="55405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Text Box 39"/>
          <p:cNvSpPr txBox="1"/>
          <p:nvPr/>
        </p:nvSpPr>
        <p:spPr>
          <a:xfrm>
            <a:off x="2867025" y="4114800"/>
            <a:ext cx="676275" cy="366713"/>
          </a:xfrm>
          <a:prstGeom prst="rect">
            <a:avLst/>
          </a:prstGeom>
          <a:noFill/>
          <a:ln w="9525">
            <a:noFill/>
          </a:ln>
        </p:spPr>
        <p:txBody>
          <a:bodyPr anchor="t" anchorCtr="0">
            <a:spAutoFit/>
          </a:bodyPr>
          <a:p>
            <a:pPr>
              <a:spcBef>
                <a:spcPct val="50000"/>
              </a:spcBef>
            </a:pPr>
            <a:endParaRPr lang="zh-CN" altLang="zh-CN" sz="1800" dirty="0">
              <a:latin typeface="Tahoma" panose="020B0604030504040204" pitchFamily="34" charset="0"/>
              <a:ea typeface="宋体" panose="02010600030101010101" pitchFamily="2" charset="-122"/>
            </a:endParaRPr>
          </a:p>
        </p:txBody>
      </p:sp>
      <p:sp>
        <p:nvSpPr>
          <p:cNvPr id="450643" name="Rectangle 83"/>
          <p:cNvSpPr/>
          <p:nvPr/>
        </p:nvSpPr>
        <p:spPr>
          <a:xfrm>
            <a:off x="827088" y="1341438"/>
            <a:ext cx="7705725" cy="4359275"/>
          </a:xfrm>
          <a:prstGeom prst="rect">
            <a:avLst/>
          </a:prstGeom>
          <a:noFill/>
          <a:ln w="9525">
            <a:noFill/>
          </a:ln>
        </p:spPr>
        <p:txBody>
          <a:bodyPr anchor="t" anchorCtr="0">
            <a:spAutoFit/>
          </a:bodyPr>
          <a:p>
            <a:pPr>
              <a:lnSpc>
                <a:spcPct val="125000"/>
              </a:lnSpc>
              <a:buClr>
                <a:srgbClr val="FF0066"/>
              </a:buClr>
              <a:buSzPct val="105000"/>
              <a:buFont typeface="Wingdings" panose="05000000000000000000" pitchFamily="2" charset="2"/>
              <a:buChar char="v"/>
            </a:pPr>
            <a:r>
              <a:rPr lang="zh-CN" altLang="en-US" sz="3200" b="1" dirty="0">
                <a:solidFill>
                  <a:schemeClr val="hlink"/>
                </a:solidFill>
                <a:latin typeface="黑体" panose="02010609060101010101" pitchFamily="49" charset="-122"/>
                <a:ea typeface="黑体" panose="02010609060101010101" pitchFamily="49" charset="-122"/>
              </a:rPr>
              <a:t>算法特点</a:t>
            </a:r>
            <a:endParaRPr lang="zh-CN" altLang="en-US" sz="3200" b="1" dirty="0">
              <a:solidFill>
                <a:schemeClr val="hlink"/>
              </a:solidFill>
              <a:latin typeface="黑体" panose="02010609060101010101" pitchFamily="49" charset="-122"/>
              <a:ea typeface="黑体" panose="02010609060101010101" pitchFamily="49" charset="-122"/>
            </a:endParaRPr>
          </a:p>
          <a:p>
            <a:pPr>
              <a:lnSpc>
                <a:spcPct val="125000"/>
              </a:lnSpc>
              <a:buClr>
                <a:srgbClr val="FF0066"/>
              </a:buClr>
              <a:buSzPct val="105000"/>
              <a:buFont typeface="Wingdings" panose="05000000000000000000" pitchFamily="2" charset="2"/>
            </a:pPr>
            <a:r>
              <a:rPr lang="zh-CN" altLang="en-US" sz="3200" b="1" dirty="0">
                <a:latin typeface="黑体" panose="02010609060101010101" pitchFamily="49" charset="-122"/>
                <a:ea typeface="黑体" panose="02010609060101010101" pitchFamily="49" charset="-122"/>
              </a:rPr>
              <a:t>    总是挑选满足作业要求的最大的分区分配给作业。这样使分给作业后剩下的空闲分区也较大，可装下其它作业。</a:t>
            </a:r>
            <a:endParaRPr lang="zh-CN" altLang="en-US" sz="3200" b="1" dirty="0">
              <a:latin typeface="黑体" panose="02010609060101010101" pitchFamily="49" charset="-122"/>
              <a:ea typeface="黑体" panose="02010609060101010101" pitchFamily="49" charset="-122"/>
            </a:endParaRPr>
          </a:p>
          <a:p>
            <a:pPr>
              <a:lnSpc>
                <a:spcPct val="125000"/>
              </a:lnSpc>
              <a:buClr>
                <a:srgbClr val="FF0066"/>
              </a:buClr>
              <a:buSzPct val="105000"/>
              <a:buFont typeface="Wingdings" panose="05000000000000000000" pitchFamily="2" charset="2"/>
            </a:pPr>
            <a:r>
              <a:rPr lang="zh-CN" altLang="en-US" sz="3200" b="1" dirty="0">
                <a:latin typeface="黑体" panose="02010609060101010101" pitchFamily="49" charset="-122"/>
                <a:ea typeface="黑体" panose="02010609060101010101" pitchFamily="49" charset="-122"/>
              </a:rPr>
              <a:t>    但由于最大的空闲分区总是因首先分配而划分，当有大作业到来时，其存储空间的申请往往会得不到满足。</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43">
                                            <p:txEl>
                                              <p:charRg st="5" end="59"/>
                                            </p:txEl>
                                          </p:spTgt>
                                        </p:tgtEl>
                                        <p:attrNameLst>
                                          <p:attrName>style.visibility</p:attrName>
                                        </p:attrNameLst>
                                      </p:cBhvr>
                                      <p:to>
                                        <p:strVal val="visible"/>
                                      </p:to>
                                    </p:set>
                                    <p:animEffect transition="in" filter="blinds(horizontal)">
                                      <p:cBhvr>
                                        <p:cTn id="7" dur="500"/>
                                        <p:tgtEl>
                                          <p:spTgt spid="450643">
                                            <p:txEl>
                                              <p:charRg st="5"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43">
                                            <p:txEl>
                                              <p:charRg st="59" end="111"/>
                                            </p:txEl>
                                          </p:spTgt>
                                        </p:tgtEl>
                                        <p:attrNameLst>
                                          <p:attrName>style.visibility</p:attrName>
                                        </p:attrNameLst>
                                      </p:cBhvr>
                                      <p:to>
                                        <p:strVal val="visible"/>
                                      </p:to>
                                    </p:set>
                                    <p:animEffect transition="in" filter="blinds(horizontal)">
                                      <p:cBhvr>
                                        <p:cTn id="12" dur="500"/>
                                        <p:tgtEl>
                                          <p:spTgt spid="450643">
                                            <p:txEl>
                                              <p:charRg st="59"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4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1600200" y="333375"/>
            <a:ext cx="5924550" cy="701675"/>
          </a:xfrm>
          <a:ln/>
        </p:spPr>
        <p:txBody>
          <a:bodyPr wrap="square" lIns="91440" tIns="45720" rIns="91440" bIns="45720" anchor="b" anchorCtr="0"/>
          <a:p>
            <a:pPr eaLnBrk="1" hangingPunct="1"/>
            <a:r>
              <a:rPr lang="zh-CN" altLang="en-US" sz="4000" b="1" dirty="0">
                <a:latin typeface="黑体" panose="02010609060101010101" pitchFamily="49" charset="-122"/>
                <a:ea typeface="黑体" panose="02010609060101010101" pitchFamily="49" charset="-122"/>
              </a:rPr>
              <a:t>快速适应算法</a:t>
            </a:r>
            <a:r>
              <a:rPr lang="en-US" altLang="zh-CN" sz="4000" b="1" dirty="0">
                <a:latin typeface="黑体" panose="02010609060101010101" pitchFamily="49" charset="-122"/>
                <a:ea typeface="黑体" panose="02010609060101010101" pitchFamily="49" charset="-122"/>
              </a:rPr>
              <a:t>(QF)</a:t>
            </a:r>
            <a:endParaRPr lang="en-US" altLang="zh-CN" sz="4000" b="1" dirty="0">
              <a:latin typeface="黑体" panose="02010609060101010101" pitchFamily="49" charset="-122"/>
              <a:ea typeface="黑体" panose="02010609060101010101" pitchFamily="49" charset="-122"/>
            </a:endParaRPr>
          </a:p>
        </p:txBody>
      </p:sp>
      <p:sp>
        <p:nvSpPr>
          <p:cNvPr id="602115" name="Rectangle 3"/>
          <p:cNvSpPr>
            <a:spLocks noGrp="1"/>
          </p:cNvSpPr>
          <p:nvPr>
            <p:ph idx="1"/>
          </p:nvPr>
        </p:nvSpPr>
        <p:spPr>
          <a:xfrm>
            <a:off x="539750" y="1268413"/>
            <a:ext cx="8064500" cy="5400675"/>
          </a:xfrm>
          <a:ln/>
        </p:spPr>
        <p:txBody>
          <a:bodyPr wrap="square" lIns="91440" tIns="45720" rIns="91440" bIns="45720" anchor="t" anchorCtr="0"/>
          <a:p>
            <a:pPr eaLnBrk="1" hangingPunct="1">
              <a:lnSpc>
                <a:spcPct val="130000"/>
              </a:lnSpc>
              <a:buClr>
                <a:srgbClr val="FF0066"/>
              </a:buClr>
              <a:buSzPct val="105000"/>
            </a:pPr>
            <a:r>
              <a:rPr lang="zh-CN" altLang="en-US" sz="2700" dirty="0">
                <a:latin typeface="黑体" panose="02010609060101010101" pitchFamily="49" charset="-122"/>
                <a:ea typeface="黑体" panose="02010609060101010101" pitchFamily="49" charset="-122"/>
              </a:rPr>
              <a:t>算法要求</a:t>
            </a:r>
            <a:endParaRPr lang="zh-CN" altLang="en-US" sz="27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66"/>
              </a:buClr>
              <a:buSzPct val="105000"/>
              <a:buNone/>
            </a:pPr>
            <a:r>
              <a:rPr lang="zh-CN" altLang="en-US" sz="2700" dirty="0">
                <a:solidFill>
                  <a:schemeClr val="tx1"/>
                </a:solidFill>
                <a:latin typeface="黑体" panose="02010609060101010101" pitchFamily="49" charset="-122"/>
                <a:ea typeface="黑体" panose="02010609060101010101" pitchFamily="49" charset="-122"/>
              </a:rPr>
              <a:t>      又叫分类搜索法，将空闲分区根据容量大小进行分类，对于每一类具有相同容量的所有空闲分区，单独设立一个空闲分区（链）表。系统中存在多个空闲分区（链）表，同时在内存中设立一张管理索引表，每个表项对应了一种空闲分区类型，并指向该类型的空闲分区表的表头。空闲分区的分类是根据进程常用的空间大小进行划分的。</a:t>
            </a:r>
            <a:endParaRPr lang="zh-CN" altLang="en-US" sz="27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15">
                                            <p:txEl>
                                              <p:charRg st="0" end="5"/>
                                            </p:txEl>
                                          </p:spTgt>
                                        </p:tgtEl>
                                        <p:attrNameLst>
                                          <p:attrName>style.visibility</p:attrName>
                                        </p:attrNameLst>
                                      </p:cBhvr>
                                      <p:to>
                                        <p:strVal val="visible"/>
                                      </p:to>
                                    </p:set>
                                    <p:animEffect transition="in" filter="blinds(horizontal)">
                                      <p:cBhvr>
                                        <p:cTn id="7" dur="500"/>
                                        <p:tgtEl>
                                          <p:spTgt spid="602115">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2115">
                                            <p:txEl>
                                              <p:charRg st="5" end="159"/>
                                            </p:txEl>
                                          </p:spTgt>
                                        </p:tgtEl>
                                        <p:attrNameLst>
                                          <p:attrName>style.visibility</p:attrName>
                                        </p:attrNameLst>
                                      </p:cBhvr>
                                      <p:to>
                                        <p:strVal val="visible"/>
                                      </p:to>
                                    </p:set>
                                    <p:animEffect transition="in" filter="blinds(horizontal)">
                                      <p:cBhvr>
                                        <p:cTn id="12" dur="500"/>
                                        <p:tgtEl>
                                          <p:spTgt spid="602115">
                                            <p:txEl>
                                              <p:charRg st="5"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xfrm>
            <a:off x="1600200" y="333375"/>
            <a:ext cx="5924550" cy="701675"/>
          </a:xfrm>
          <a:ln/>
        </p:spPr>
        <p:txBody>
          <a:bodyPr wrap="square" lIns="91440" tIns="45720" rIns="91440" bIns="45720" anchor="b" anchorCtr="0"/>
          <a:p>
            <a:pPr eaLnBrk="1" hangingPunct="1"/>
            <a:r>
              <a:rPr lang="zh-CN" altLang="en-US" sz="4000" b="1" dirty="0">
                <a:latin typeface="黑体" panose="02010609060101010101" pitchFamily="49" charset="-122"/>
                <a:ea typeface="黑体" panose="02010609060101010101" pitchFamily="49" charset="-122"/>
              </a:rPr>
              <a:t>快速适应算法</a:t>
            </a:r>
            <a:r>
              <a:rPr lang="en-US" altLang="zh-CN" sz="4000" b="1" dirty="0">
                <a:latin typeface="黑体" panose="02010609060101010101" pitchFamily="49" charset="-122"/>
                <a:ea typeface="黑体" panose="02010609060101010101" pitchFamily="49" charset="-122"/>
              </a:rPr>
              <a:t>(QF)</a:t>
            </a:r>
            <a:endParaRPr lang="en-US" altLang="zh-CN" sz="4000" b="1" dirty="0">
              <a:latin typeface="黑体" panose="02010609060101010101" pitchFamily="49" charset="-122"/>
              <a:ea typeface="黑体" panose="02010609060101010101" pitchFamily="49" charset="-122"/>
            </a:endParaRPr>
          </a:p>
        </p:txBody>
      </p:sp>
      <p:sp>
        <p:nvSpPr>
          <p:cNvPr id="611331" name="Rectangle 3"/>
          <p:cNvSpPr>
            <a:spLocks noGrp="1"/>
          </p:cNvSpPr>
          <p:nvPr>
            <p:ph idx="1"/>
          </p:nvPr>
        </p:nvSpPr>
        <p:spPr>
          <a:xfrm>
            <a:off x="539750" y="1268413"/>
            <a:ext cx="8064500" cy="5400675"/>
          </a:xfrm>
          <a:ln/>
        </p:spPr>
        <p:txBody>
          <a:bodyPr wrap="square" lIns="91440" tIns="45720" rIns="91440" bIns="45720" anchor="t" anchorCtr="0"/>
          <a:p>
            <a:pPr eaLnBrk="1" hangingPunct="1">
              <a:lnSpc>
                <a:spcPct val="130000"/>
              </a:lnSpc>
              <a:buClr>
                <a:srgbClr val="FF0066"/>
              </a:buClr>
              <a:buSzPct val="105000"/>
              <a:buNone/>
            </a:pPr>
            <a:r>
              <a:rPr lang="en-US" altLang="zh-CN" sz="3200" dirty="0">
                <a:solidFill>
                  <a:schemeClr val="tx1"/>
                </a:solidFill>
                <a:latin typeface="黑体" panose="02010609060101010101" pitchFamily="49" charset="-122"/>
                <a:ea typeface="黑体" panose="02010609060101010101" pitchFamily="49" charset="-122"/>
              </a:rPr>
              <a:t>  </a:t>
            </a:r>
            <a:r>
              <a:rPr lang="zh-CN" altLang="en-US" sz="3200" dirty="0">
                <a:latin typeface="黑体" panose="02010609060101010101" pitchFamily="49" charset="-122"/>
                <a:ea typeface="黑体" panose="02010609060101010101" pitchFamily="49" charset="-122"/>
              </a:rPr>
              <a:t>优点：</a:t>
            </a:r>
            <a:r>
              <a:rPr lang="zh-CN" altLang="en-US" sz="3200" dirty="0">
                <a:solidFill>
                  <a:schemeClr val="tx1"/>
                </a:solidFill>
                <a:latin typeface="黑体" panose="02010609060101010101" pitchFamily="49" charset="-122"/>
                <a:ea typeface="黑体" panose="02010609060101010101" pitchFamily="49" charset="-122"/>
              </a:rPr>
              <a:t>查找效率高，找到该类后，取下第一块分配即可；不会产生碎片；</a:t>
            </a:r>
            <a:endParaRPr lang="zh-CN" altLang="en-US" sz="3200" dirty="0">
              <a:solidFill>
                <a:schemeClr val="tx1"/>
              </a:solidFill>
              <a:latin typeface="黑体" panose="02010609060101010101" pitchFamily="49" charset="-122"/>
              <a:ea typeface="黑体" panose="02010609060101010101" pitchFamily="49" charset="-122"/>
            </a:endParaRPr>
          </a:p>
          <a:p>
            <a:pPr eaLnBrk="1" hangingPunct="1">
              <a:lnSpc>
                <a:spcPct val="130000"/>
              </a:lnSpc>
              <a:buClr>
                <a:srgbClr val="FF0066"/>
              </a:buClr>
              <a:buSzPct val="105000"/>
              <a:buNone/>
            </a:pPr>
            <a:r>
              <a:rPr lang="zh-CN" altLang="en-US" sz="3200" dirty="0">
                <a:solidFill>
                  <a:schemeClr val="tx1"/>
                </a:solidFill>
                <a:latin typeface="黑体" panose="02010609060101010101" pitchFamily="49" charset="-122"/>
                <a:ea typeface="黑体" panose="02010609060101010101" pitchFamily="49" charset="-122"/>
              </a:rPr>
              <a:t>  </a:t>
            </a:r>
            <a:r>
              <a:rPr lang="zh-CN" altLang="en-US" sz="3200" dirty="0">
                <a:solidFill>
                  <a:schemeClr val="folHlink"/>
                </a:solidFill>
                <a:latin typeface="黑体" panose="02010609060101010101" pitchFamily="49" charset="-122"/>
                <a:ea typeface="黑体" panose="02010609060101010101" pitchFamily="49" charset="-122"/>
              </a:rPr>
              <a:t>缺点：</a:t>
            </a:r>
            <a:r>
              <a:rPr lang="zh-CN" altLang="en-US" sz="3200" dirty="0">
                <a:solidFill>
                  <a:schemeClr val="tx1"/>
                </a:solidFill>
                <a:latin typeface="黑体" panose="02010609060101010101" pitchFamily="49" charset="-122"/>
                <a:ea typeface="黑体" panose="02010609060101010101" pitchFamily="49" charset="-122"/>
              </a:rPr>
              <a:t>分区归还给系统时算法复杂，系统开销大；内存空间存在一定的浪费。</a:t>
            </a:r>
            <a:endParaRPr lang="zh-CN" altLang="en-US" sz="3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1331">
                                            <p:txEl>
                                              <p:charRg st="0" end="35"/>
                                            </p:txEl>
                                          </p:spTgt>
                                        </p:tgtEl>
                                        <p:attrNameLst>
                                          <p:attrName>style.visibility</p:attrName>
                                        </p:attrNameLst>
                                      </p:cBhvr>
                                      <p:to>
                                        <p:strVal val="visible"/>
                                      </p:to>
                                    </p:set>
                                    <p:animEffect transition="in" filter="blinds(horizontal)">
                                      <p:cBhvr>
                                        <p:cTn id="7" dur="500"/>
                                        <p:tgtEl>
                                          <p:spTgt spid="61133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1331">
                                            <p:txEl>
                                              <p:charRg st="35" end="72"/>
                                            </p:txEl>
                                          </p:spTgt>
                                        </p:tgtEl>
                                        <p:attrNameLst>
                                          <p:attrName>style.visibility</p:attrName>
                                        </p:attrNameLst>
                                      </p:cBhvr>
                                      <p:to>
                                        <p:strVal val="visible"/>
                                      </p:to>
                                    </p:set>
                                    <p:animEffect transition="in" filter="blinds(horizontal)">
                                      <p:cBhvr>
                                        <p:cTn id="12" dur="500"/>
                                        <p:tgtEl>
                                          <p:spTgt spid="611331">
                                            <p:txEl>
                                              <p:charRg st="35"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13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1026"/>
          <p:cNvSpPr>
            <a:spLocks noGrp="1"/>
          </p:cNvSpPr>
          <p:nvPr>
            <p:ph type="title"/>
          </p:nvPr>
        </p:nvSpPr>
        <p:spPr>
          <a:xfrm>
            <a:off x="1150938" y="260350"/>
            <a:ext cx="7793037" cy="779463"/>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3</a:t>
            </a:r>
            <a:r>
              <a:rPr lang="zh-CN" altLang="en-US" sz="3600" b="1" dirty="0">
                <a:latin typeface="黑体" panose="02010609060101010101" pitchFamily="49" charset="-122"/>
                <a:ea typeface="黑体" panose="02010609060101010101" pitchFamily="49" charset="-122"/>
              </a:rPr>
              <a:t>、分区分配操作</a:t>
            </a:r>
            <a:r>
              <a:rPr lang="en-US" altLang="zh-CN" sz="2800" b="1" dirty="0">
                <a:latin typeface="黑体" panose="02010609060101010101" pitchFamily="49" charset="-122"/>
                <a:ea typeface="黑体" panose="02010609060101010101" pitchFamily="49" charset="-122"/>
              </a:rPr>
              <a:t>_</a:t>
            </a:r>
            <a:r>
              <a:rPr lang="zh-CN" altLang="en-US" sz="2400" b="1" dirty="0">
                <a:solidFill>
                  <a:schemeClr val="hlink"/>
                </a:solidFill>
                <a:latin typeface="黑体" panose="02010609060101010101" pitchFamily="49" charset="-122"/>
                <a:ea typeface="黑体" panose="02010609060101010101" pitchFamily="49" charset="-122"/>
              </a:rPr>
              <a:t>分配内存和回收内存</a:t>
            </a:r>
            <a:endParaRPr lang="zh-CN" altLang="en-US" sz="2400" b="1" dirty="0">
              <a:solidFill>
                <a:schemeClr val="hlink"/>
              </a:solidFill>
              <a:latin typeface="黑体" panose="02010609060101010101" pitchFamily="49" charset="-122"/>
              <a:ea typeface="黑体" panose="02010609060101010101" pitchFamily="49" charset="-122"/>
            </a:endParaRPr>
          </a:p>
        </p:txBody>
      </p:sp>
      <p:sp>
        <p:nvSpPr>
          <p:cNvPr id="453635" name="Rectangle 1027"/>
          <p:cNvSpPr>
            <a:spLocks noGrp="1"/>
          </p:cNvSpPr>
          <p:nvPr>
            <p:ph idx="1"/>
          </p:nvPr>
        </p:nvSpPr>
        <p:spPr>
          <a:xfrm>
            <a:off x="142875" y="1196975"/>
            <a:ext cx="8893175" cy="5472113"/>
          </a:xfrm>
          <a:ln/>
        </p:spPr>
        <p:txBody>
          <a:bodyPr wrap="square" lIns="91440" tIns="45720" rIns="91440" bIns="45720" anchor="t" anchorCtr="0"/>
          <a:p>
            <a:pPr eaLnBrk="1" hangingPunct="1">
              <a:lnSpc>
                <a:spcPct val="120000"/>
              </a:lnSpc>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）分配内存</a:t>
            </a:r>
            <a:endParaRPr lang="zh-CN" altLang="en-US" sz="2400" dirty="0">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系统利用某种分配算法，从空闲分区表</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链中找到所需大小的分区。</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rgbClr val="FF33CC"/>
                </a:solidFill>
                <a:latin typeface="黑体" panose="02010609060101010101" pitchFamily="49" charset="-122"/>
                <a:ea typeface="黑体" panose="02010609060101010101" pitchFamily="49" charset="-122"/>
              </a:rPr>
              <a:t>分区的切割：</a:t>
            </a:r>
            <a:endParaRPr lang="zh-CN" altLang="en-US" sz="2400" dirty="0">
              <a:solidFill>
                <a:srgbClr val="FF33CC"/>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设请求的分区大小为</a:t>
            </a:r>
            <a:r>
              <a:rPr lang="en-US" altLang="zh-CN" sz="2400" dirty="0">
                <a:solidFill>
                  <a:schemeClr val="tx1"/>
                </a:solidFill>
                <a:latin typeface="黑体" panose="02010609060101010101" pitchFamily="49" charset="-122"/>
                <a:ea typeface="黑体" panose="02010609060101010101" pitchFamily="49" charset="-122"/>
              </a:rPr>
              <a:t>u.size</a:t>
            </a:r>
            <a:r>
              <a:rPr lang="zh-CN" altLang="en-US" sz="2400" dirty="0">
                <a:solidFill>
                  <a:schemeClr val="tx1"/>
                </a:solidFill>
                <a:latin typeface="黑体" panose="02010609060101010101" pitchFamily="49" charset="-122"/>
                <a:ea typeface="黑体" panose="02010609060101010101" pitchFamily="49" charset="-122"/>
              </a:rPr>
              <a:t>，空闲分区的大小为</a:t>
            </a:r>
            <a:r>
              <a:rPr lang="en-US" altLang="zh-CN" sz="2400" dirty="0">
                <a:solidFill>
                  <a:schemeClr val="tx1"/>
                </a:solidFill>
                <a:latin typeface="黑体" panose="02010609060101010101" pitchFamily="49" charset="-122"/>
                <a:ea typeface="黑体" panose="02010609060101010101" pitchFamily="49" charset="-122"/>
              </a:rPr>
              <a:t>m.size,</a:t>
            </a:r>
            <a:r>
              <a:rPr lang="zh-CN" altLang="en-US" sz="2400" dirty="0">
                <a:solidFill>
                  <a:schemeClr val="tx1"/>
                </a:solidFill>
                <a:latin typeface="黑体" panose="02010609060101010101" pitchFamily="49" charset="-122"/>
                <a:ea typeface="黑体" panose="02010609060101010101" pitchFamily="49" charset="-122"/>
              </a:rPr>
              <a:t>若</a:t>
            </a:r>
            <a:r>
              <a:rPr lang="en-US" altLang="zh-CN" sz="2400" dirty="0">
                <a:solidFill>
                  <a:schemeClr val="folHlink"/>
                </a:solidFill>
                <a:latin typeface="黑体" panose="02010609060101010101" pitchFamily="49" charset="-122"/>
                <a:ea typeface="黑体" panose="02010609060101010101" pitchFamily="49" charset="-122"/>
              </a:rPr>
              <a:t>m.size-u.size</a:t>
            </a:r>
            <a:r>
              <a:rPr lang="en-US" altLang="zh-CN" sz="2400" dirty="0">
                <a:solidFill>
                  <a:schemeClr val="folHlink"/>
                </a:solidFill>
                <a:latin typeface="黑体" panose="02010609060101010101" pitchFamily="49" charset="-122"/>
                <a:ea typeface="黑体" panose="02010609060101010101" pitchFamily="49" charset="-122"/>
                <a:sym typeface="Symbol" panose="05050102010706020507" pitchFamily="18" charset="2"/>
              </a:rPr>
              <a:t>size</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size</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是事先规定的不再切割的剩余分区的大小），说明多余部分大小，可不再切割，将整个分区分配给请求者；否则，从该分区中按请求的大小划分出一块内存空间分配出去，余下的部分仍留在空闲分区表</a:t>
            </a:r>
            <a:r>
              <a:rPr lang="en-US" altLang="zh-CN" sz="24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链中，然后，将分配区的首址返回给调用者。</a:t>
            </a:r>
            <a:endPar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sym typeface="Symbol" panose="05050102010706020507" pitchFamily="18" charset="2"/>
              </a:rPr>
              <a:t> 分配流程图如下</a:t>
            </a:r>
            <a:r>
              <a:rPr lang="zh-CN" altLang="en-US"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3635">
                                            <p:txEl>
                                              <p:charRg st="0" end="8"/>
                                            </p:txEl>
                                          </p:spTgt>
                                        </p:tgtEl>
                                        <p:attrNameLst>
                                          <p:attrName>style.visibility</p:attrName>
                                        </p:attrNameLst>
                                      </p:cBhvr>
                                      <p:to>
                                        <p:strVal val="visible"/>
                                      </p:to>
                                    </p:set>
                                    <p:animEffect transition="in" filter="blinds(horizontal)">
                                      <p:cBhvr>
                                        <p:cTn id="7" dur="500"/>
                                        <p:tgtEl>
                                          <p:spTgt spid="453635">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3635">
                                            <p:txEl>
                                              <p:charRg st="8" end="45"/>
                                            </p:txEl>
                                          </p:spTgt>
                                        </p:tgtEl>
                                        <p:attrNameLst>
                                          <p:attrName>style.visibility</p:attrName>
                                        </p:attrNameLst>
                                      </p:cBhvr>
                                      <p:to>
                                        <p:strVal val="visible"/>
                                      </p:to>
                                    </p:set>
                                    <p:animEffect transition="in" filter="blinds(horizontal)">
                                      <p:cBhvr>
                                        <p:cTn id="12" dur="500"/>
                                        <p:tgtEl>
                                          <p:spTgt spid="453635">
                                            <p:txEl>
                                              <p:charRg st="8"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35">
                                            <p:txEl>
                                              <p:charRg st="45" end="52"/>
                                            </p:txEl>
                                          </p:spTgt>
                                        </p:tgtEl>
                                        <p:attrNameLst>
                                          <p:attrName>style.visibility</p:attrName>
                                        </p:attrNameLst>
                                      </p:cBhvr>
                                      <p:to>
                                        <p:strVal val="visible"/>
                                      </p:to>
                                    </p:set>
                                    <p:animEffect transition="in" filter="blinds(horizontal)">
                                      <p:cBhvr>
                                        <p:cTn id="17" dur="500"/>
                                        <p:tgtEl>
                                          <p:spTgt spid="453635">
                                            <p:txEl>
                                              <p:charRg st="45"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3635">
                                            <p:txEl>
                                              <p:charRg st="52" end="223"/>
                                            </p:txEl>
                                          </p:spTgt>
                                        </p:tgtEl>
                                        <p:attrNameLst>
                                          <p:attrName>style.visibility</p:attrName>
                                        </p:attrNameLst>
                                      </p:cBhvr>
                                      <p:to>
                                        <p:strVal val="visible"/>
                                      </p:to>
                                    </p:set>
                                    <p:animEffect transition="in" filter="blinds(horizontal)">
                                      <p:cBhvr>
                                        <p:cTn id="22" dur="500"/>
                                        <p:tgtEl>
                                          <p:spTgt spid="453635">
                                            <p:txEl>
                                              <p:charRg st="52" end="2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3635">
                                            <p:txEl>
                                              <p:charRg st="223" end="233"/>
                                            </p:txEl>
                                          </p:spTgt>
                                        </p:tgtEl>
                                        <p:attrNameLst>
                                          <p:attrName>style.visibility</p:attrName>
                                        </p:attrNameLst>
                                      </p:cBhvr>
                                      <p:to>
                                        <p:strVal val="visible"/>
                                      </p:to>
                                    </p:set>
                                    <p:animEffect transition="in" filter="blinds(horizontal)">
                                      <p:cBhvr>
                                        <p:cTn id="27" dur="500"/>
                                        <p:tgtEl>
                                          <p:spTgt spid="453635">
                                            <p:txEl>
                                              <p:charRg st="223" end="2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7"/>
          <p:cNvGrpSpPr/>
          <p:nvPr/>
        </p:nvGrpSpPr>
        <p:grpSpPr>
          <a:xfrm>
            <a:off x="1892300" y="2193925"/>
            <a:ext cx="5486400" cy="4114800"/>
            <a:chOff x="720" y="768"/>
            <a:chExt cx="3648" cy="2688"/>
          </a:xfrm>
        </p:grpSpPr>
        <p:sp>
          <p:nvSpPr>
            <p:cNvPr id="10242" name="AutoShape 8"/>
            <p:cNvSpPr/>
            <p:nvPr/>
          </p:nvSpPr>
          <p:spPr>
            <a:xfrm>
              <a:off x="720" y="768"/>
              <a:ext cx="3648" cy="2688"/>
            </a:xfrm>
            <a:prstGeom prst="triangle">
              <a:avLst>
                <a:gd name="adj" fmla="val 50009"/>
              </a:avLst>
            </a:prstGeom>
            <a:solidFill>
              <a:srgbClr val="FFFFFF"/>
            </a:solidFill>
            <a:ln w="38100" cap="flat" cmpd="sng">
              <a:solidFill>
                <a:srgbClr val="000000"/>
              </a:solidFill>
              <a:prstDash val="solid"/>
              <a:miter/>
              <a:headEnd type="none" w="med" len="med"/>
              <a:tailEnd type="none" w="med" len="med"/>
            </a:ln>
            <a:effectLst>
              <a:prstShdw prst="shdw13" dist="53882" dir="13499999">
                <a:srgbClr val="808080"/>
              </a:prstShdw>
            </a:effectLst>
          </p:spPr>
          <p:txBody>
            <a:bodyPr anchor="t" anchorCtr="0"/>
            <a:p>
              <a:endParaRPr lang="zh-CN" altLang="en-US" dirty="0">
                <a:latin typeface="Tahoma" panose="020B0604030504040204" pitchFamily="34" charset="0"/>
                <a:ea typeface="宋体" panose="02010600030101010101" pitchFamily="2" charset="-122"/>
              </a:endParaRPr>
            </a:p>
          </p:txBody>
        </p:sp>
        <p:sp>
          <p:nvSpPr>
            <p:cNvPr id="10243" name="Text Box 9"/>
            <p:cNvSpPr txBox="1"/>
            <p:nvPr/>
          </p:nvSpPr>
          <p:spPr>
            <a:xfrm>
              <a:off x="2256" y="970"/>
              <a:ext cx="589" cy="300"/>
            </a:xfrm>
            <a:prstGeom prst="rect">
              <a:avLst/>
            </a:prstGeom>
            <a:noFill/>
            <a:ln w="38100">
              <a:noFill/>
            </a:ln>
          </p:spPr>
          <p:txBody>
            <a:bodyPr lIns="0" tIns="0" rIns="0" bIns="0" anchor="t" anchorCtr="0"/>
            <a:p>
              <a:pPr algn="ctr" eaLnBrk="0" hangingPunct="0"/>
              <a:r>
                <a:rPr lang="zh-CN" altLang="en-US" sz="1600" b="1" dirty="0">
                  <a:solidFill>
                    <a:srgbClr val="6600CC"/>
                  </a:solidFill>
                  <a:latin typeface="宋体" panose="02010600030101010101" pitchFamily="2" charset="-122"/>
                  <a:ea typeface="宋体" panose="02010600030101010101" pitchFamily="2" charset="-122"/>
                </a:rPr>
                <a:t>寄存器</a:t>
              </a:r>
              <a:endParaRPr lang="zh-CN" altLang="en-US" sz="1600" b="1" dirty="0">
                <a:solidFill>
                  <a:srgbClr val="6600CC"/>
                </a:solidFill>
                <a:latin typeface="宋体" panose="02010600030101010101" pitchFamily="2" charset="-122"/>
                <a:ea typeface="宋体" panose="02010600030101010101" pitchFamily="2" charset="-122"/>
              </a:endParaRPr>
            </a:p>
          </p:txBody>
        </p:sp>
        <p:sp>
          <p:nvSpPr>
            <p:cNvPr id="10244" name="Line 10"/>
            <p:cNvSpPr/>
            <p:nvPr/>
          </p:nvSpPr>
          <p:spPr>
            <a:xfrm>
              <a:off x="2191" y="1287"/>
              <a:ext cx="715" cy="0"/>
            </a:xfrm>
            <a:prstGeom prst="line">
              <a:avLst/>
            </a:prstGeom>
            <a:ln w="38100" cap="flat" cmpd="sng">
              <a:solidFill>
                <a:srgbClr val="000000"/>
              </a:solidFill>
              <a:prstDash val="solid"/>
              <a:round/>
              <a:headEnd type="none" w="med" len="med"/>
              <a:tailEnd type="none" w="med" len="med"/>
            </a:ln>
            <a:effectLst>
              <a:prstShdw prst="shdw13" dist="53882" dir="13499999">
                <a:srgbClr val="808080"/>
              </a:prstShdw>
            </a:effectLst>
          </p:spPr>
          <p:txBody>
            <a:bodyPr anchor="t" anchorCtr="0"/>
            <a:p>
              <a:endParaRPr lang="zh-CN" altLang="en-US">
                <a:latin typeface="Tahoma" panose="020B0604030504040204" pitchFamily="34" charset="0"/>
                <a:ea typeface="宋体" panose="02010600030101010101" pitchFamily="2" charset="-122"/>
              </a:endParaRPr>
            </a:p>
          </p:txBody>
        </p:sp>
        <p:sp>
          <p:nvSpPr>
            <p:cNvPr id="10245" name="Text Box 11"/>
            <p:cNvSpPr txBox="1"/>
            <p:nvPr/>
          </p:nvSpPr>
          <p:spPr>
            <a:xfrm>
              <a:off x="2241" y="1365"/>
              <a:ext cx="647" cy="321"/>
            </a:xfrm>
            <a:prstGeom prst="rect">
              <a:avLst/>
            </a:prstGeom>
            <a:noFill/>
            <a:ln w="38100">
              <a:noFill/>
            </a:ln>
          </p:spPr>
          <p:txBody>
            <a:bodyPr lIns="0" tIns="0" rIns="0" bIns="0" anchor="t" anchorCtr="0"/>
            <a:p>
              <a:pPr algn="ctr" eaLnBrk="0" hangingPunct="0"/>
              <a:r>
                <a:rPr lang="zh-CN" altLang="en-US" sz="1600" b="1" dirty="0">
                  <a:solidFill>
                    <a:srgbClr val="6600CC"/>
                  </a:solidFill>
                  <a:latin typeface="宋体" panose="02010600030101010101" pitchFamily="2" charset="-122"/>
                  <a:ea typeface="宋体" panose="02010600030101010101" pitchFamily="2" charset="-122"/>
                </a:rPr>
                <a:t>高速缓存</a:t>
              </a:r>
              <a:endParaRPr lang="zh-CN" altLang="en-US" sz="1600" b="1" dirty="0">
                <a:solidFill>
                  <a:srgbClr val="6600CC"/>
                </a:solidFill>
                <a:latin typeface="宋体" panose="02010600030101010101" pitchFamily="2" charset="-122"/>
                <a:ea typeface="宋体" panose="02010600030101010101" pitchFamily="2" charset="-122"/>
              </a:endParaRPr>
            </a:p>
          </p:txBody>
        </p:sp>
        <p:sp>
          <p:nvSpPr>
            <p:cNvPr id="10246" name="Line 12"/>
            <p:cNvSpPr/>
            <p:nvPr/>
          </p:nvSpPr>
          <p:spPr>
            <a:xfrm>
              <a:off x="1905" y="1733"/>
              <a:ext cx="1295" cy="0"/>
            </a:xfrm>
            <a:prstGeom prst="line">
              <a:avLst/>
            </a:prstGeom>
            <a:ln w="38100" cap="flat" cmpd="sng">
              <a:solidFill>
                <a:srgbClr val="000000"/>
              </a:solidFill>
              <a:prstDash val="solid"/>
              <a:round/>
              <a:headEnd type="none" w="med" len="med"/>
              <a:tailEnd type="none" w="med" len="med"/>
            </a:ln>
            <a:effectLst>
              <a:prstShdw prst="shdw13" dist="53882" dir="13499999">
                <a:srgbClr val="808080"/>
              </a:prstShdw>
            </a:effectLst>
          </p:spPr>
          <p:txBody>
            <a:bodyPr anchor="t" anchorCtr="0"/>
            <a:p>
              <a:endParaRPr lang="zh-CN" altLang="en-US">
                <a:latin typeface="Tahoma" panose="020B0604030504040204" pitchFamily="34" charset="0"/>
                <a:ea typeface="宋体" panose="02010600030101010101" pitchFamily="2" charset="-122"/>
              </a:endParaRPr>
            </a:p>
          </p:txBody>
        </p:sp>
        <p:sp>
          <p:nvSpPr>
            <p:cNvPr id="10247" name="Text Box 13"/>
            <p:cNvSpPr txBox="1"/>
            <p:nvPr/>
          </p:nvSpPr>
          <p:spPr>
            <a:xfrm>
              <a:off x="2250" y="1810"/>
              <a:ext cx="647" cy="322"/>
            </a:xfrm>
            <a:prstGeom prst="rect">
              <a:avLst/>
            </a:prstGeom>
            <a:noFill/>
            <a:ln w="38100">
              <a:noFill/>
            </a:ln>
          </p:spPr>
          <p:txBody>
            <a:bodyPr lIns="0" tIns="0" rIns="0" bIns="0" anchor="t" anchorCtr="0"/>
            <a:p>
              <a:pPr algn="ctr" eaLnBrk="0" hangingPunct="0"/>
              <a:r>
                <a:rPr lang="zh-CN" altLang="en-US" sz="1600" b="1" dirty="0">
                  <a:solidFill>
                    <a:srgbClr val="6600CC"/>
                  </a:solidFill>
                  <a:latin typeface="宋体" panose="02010600030101010101" pitchFamily="2" charset="-122"/>
                  <a:ea typeface="宋体" panose="02010600030101010101" pitchFamily="2" charset="-122"/>
                </a:rPr>
                <a:t>主存储器</a:t>
              </a:r>
              <a:endParaRPr lang="zh-CN" altLang="en-US" sz="1600" b="1" dirty="0">
                <a:solidFill>
                  <a:srgbClr val="6600CC"/>
                </a:solidFill>
                <a:latin typeface="宋体" panose="02010600030101010101" pitchFamily="2" charset="-122"/>
                <a:ea typeface="宋体" panose="02010600030101010101" pitchFamily="2" charset="-122"/>
              </a:endParaRPr>
            </a:p>
          </p:txBody>
        </p:sp>
        <p:sp>
          <p:nvSpPr>
            <p:cNvPr id="10248" name="Line 14"/>
            <p:cNvSpPr/>
            <p:nvPr/>
          </p:nvSpPr>
          <p:spPr>
            <a:xfrm>
              <a:off x="1620" y="2153"/>
              <a:ext cx="1883" cy="0"/>
            </a:xfrm>
            <a:prstGeom prst="line">
              <a:avLst/>
            </a:prstGeom>
            <a:ln w="38100" cap="flat" cmpd="sng">
              <a:solidFill>
                <a:srgbClr val="000000"/>
              </a:solidFill>
              <a:prstDash val="solid"/>
              <a:round/>
              <a:headEnd type="none" w="med" len="med"/>
              <a:tailEnd type="none" w="med" len="med"/>
            </a:ln>
            <a:effectLst>
              <a:prstShdw prst="shdw13" dist="53882" dir="13499999">
                <a:srgbClr val="808080"/>
              </a:prstShdw>
            </a:effectLst>
          </p:spPr>
          <p:txBody>
            <a:bodyPr anchor="t" anchorCtr="0"/>
            <a:p>
              <a:endParaRPr lang="zh-CN" altLang="en-US">
                <a:latin typeface="Tahoma" panose="020B0604030504040204" pitchFamily="34" charset="0"/>
                <a:ea typeface="宋体" panose="02010600030101010101" pitchFamily="2" charset="-122"/>
              </a:endParaRPr>
            </a:p>
          </p:txBody>
        </p:sp>
        <p:sp>
          <p:nvSpPr>
            <p:cNvPr id="10249" name="Text Box 15"/>
            <p:cNvSpPr txBox="1"/>
            <p:nvPr/>
          </p:nvSpPr>
          <p:spPr>
            <a:xfrm>
              <a:off x="2250" y="2215"/>
              <a:ext cx="647" cy="322"/>
            </a:xfrm>
            <a:prstGeom prst="rect">
              <a:avLst/>
            </a:prstGeom>
            <a:noFill/>
            <a:ln w="38100">
              <a:noFill/>
            </a:ln>
          </p:spPr>
          <p:txBody>
            <a:bodyPr lIns="0" tIns="0" rIns="0" bIns="0" anchor="t" anchorCtr="0"/>
            <a:p>
              <a:pPr algn="ctr" eaLnBrk="0" hangingPunct="0"/>
              <a:r>
                <a:rPr lang="zh-CN" altLang="en-US" sz="1600" b="1" dirty="0">
                  <a:solidFill>
                    <a:srgbClr val="6600CC"/>
                  </a:solidFill>
                  <a:latin typeface="宋体" panose="02010600030101010101" pitchFamily="2" charset="-122"/>
                  <a:ea typeface="宋体" panose="02010600030101010101" pitchFamily="2" charset="-122"/>
                </a:rPr>
                <a:t>磁盘缓存</a:t>
              </a:r>
              <a:endParaRPr lang="zh-CN" altLang="en-US" sz="1600" b="1" dirty="0">
                <a:solidFill>
                  <a:srgbClr val="6600CC"/>
                </a:solidFill>
                <a:latin typeface="宋体" panose="02010600030101010101" pitchFamily="2" charset="-122"/>
                <a:ea typeface="宋体" panose="02010600030101010101" pitchFamily="2" charset="-122"/>
              </a:endParaRPr>
            </a:p>
          </p:txBody>
        </p:sp>
        <p:sp>
          <p:nvSpPr>
            <p:cNvPr id="10250" name="Line 16"/>
            <p:cNvSpPr/>
            <p:nvPr/>
          </p:nvSpPr>
          <p:spPr>
            <a:xfrm>
              <a:off x="1327" y="2583"/>
              <a:ext cx="2443" cy="0"/>
            </a:xfrm>
            <a:prstGeom prst="line">
              <a:avLst/>
            </a:prstGeom>
            <a:ln w="38100" cap="flat" cmpd="sng">
              <a:solidFill>
                <a:srgbClr val="000000"/>
              </a:solidFill>
              <a:prstDash val="solid"/>
              <a:round/>
              <a:headEnd type="none" w="med" len="med"/>
              <a:tailEnd type="none" w="med" len="med"/>
            </a:ln>
            <a:effectLst>
              <a:prstShdw prst="shdw13" dist="53882" dir="13499999">
                <a:srgbClr val="808080"/>
              </a:prstShdw>
            </a:effectLst>
          </p:spPr>
          <p:txBody>
            <a:bodyPr anchor="t" anchorCtr="0"/>
            <a:p>
              <a:endParaRPr lang="zh-CN" altLang="en-US">
                <a:latin typeface="Tahoma" panose="020B0604030504040204" pitchFamily="34" charset="0"/>
                <a:ea typeface="宋体" panose="02010600030101010101" pitchFamily="2" charset="-122"/>
              </a:endParaRPr>
            </a:p>
          </p:txBody>
        </p:sp>
        <p:sp>
          <p:nvSpPr>
            <p:cNvPr id="10251" name="Text Box 17"/>
            <p:cNvSpPr txBox="1"/>
            <p:nvPr/>
          </p:nvSpPr>
          <p:spPr>
            <a:xfrm>
              <a:off x="2250" y="2651"/>
              <a:ext cx="647" cy="321"/>
            </a:xfrm>
            <a:prstGeom prst="rect">
              <a:avLst/>
            </a:prstGeom>
            <a:noFill/>
            <a:ln w="38100">
              <a:noFill/>
            </a:ln>
          </p:spPr>
          <p:txBody>
            <a:bodyPr lIns="0" tIns="0" rIns="0" bIns="0" anchor="t" anchorCtr="0"/>
            <a:p>
              <a:pPr algn="ctr" eaLnBrk="0" hangingPunct="0"/>
              <a:r>
                <a:rPr lang="zh-CN" altLang="en-US" sz="1600" b="1" dirty="0">
                  <a:solidFill>
                    <a:srgbClr val="6600CC"/>
                  </a:solidFill>
                  <a:latin typeface="宋体" panose="02010600030101010101" pitchFamily="2" charset="-122"/>
                  <a:ea typeface="宋体" panose="02010600030101010101" pitchFamily="2" charset="-122"/>
                </a:rPr>
                <a:t>固定磁盘</a:t>
              </a:r>
              <a:endParaRPr lang="zh-CN" altLang="en-US" sz="1600" b="1" dirty="0">
                <a:solidFill>
                  <a:srgbClr val="6600CC"/>
                </a:solidFill>
                <a:latin typeface="宋体" panose="02010600030101010101" pitchFamily="2" charset="-122"/>
                <a:ea typeface="宋体" panose="02010600030101010101" pitchFamily="2" charset="-122"/>
              </a:endParaRPr>
            </a:p>
          </p:txBody>
        </p:sp>
        <p:sp>
          <p:nvSpPr>
            <p:cNvPr id="10252" name="Line 18"/>
            <p:cNvSpPr/>
            <p:nvPr/>
          </p:nvSpPr>
          <p:spPr>
            <a:xfrm>
              <a:off x="1031" y="3019"/>
              <a:ext cx="3050" cy="0"/>
            </a:xfrm>
            <a:prstGeom prst="line">
              <a:avLst/>
            </a:prstGeom>
            <a:ln w="38100" cap="flat" cmpd="sng">
              <a:solidFill>
                <a:srgbClr val="000000"/>
              </a:solidFill>
              <a:prstDash val="solid"/>
              <a:round/>
              <a:headEnd type="none" w="med" len="med"/>
              <a:tailEnd type="none" w="med" len="med"/>
            </a:ln>
            <a:effectLst>
              <a:prstShdw prst="shdw13" dist="53882" dir="13499999">
                <a:srgbClr val="808080"/>
              </a:prstShdw>
            </a:effectLst>
          </p:spPr>
          <p:txBody>
            <a:bodyPr anchor="t" anchorCtr="0"/>
            <a:p>
              <a:endParaRPr lang="zh-CN" altLang="en-US">
                <a:latin typeface="Tahoma" panose="020B0604030504040204" pitchFamily="34" charset="0"/>
                <a:ea typeface="宋体" panose="02010600030101010101" pitchFamily="2" charset="-122"/>
              </a:endParaRPr>
            </a:p>
          </p:txBody>
        </p:sp>
        <p:sp>
          <p:nvSpPr>
            <p:cNvPr id="10253" name="Text Box 19"/>
            <p:cNvSpPr txBox="1"/>
            <p:nvPr/>
          </p:nvSpPr>
          <p:spPr>
            <a:xfrm>
              <a:off x="2023" y="3098"/>
              <a:ext cx="1107" cy="320"/>
            </a:xfrm>
            <a:prstGeom prst="rect">
              <a:avLst/>
            </a:prstGeom>
            <a:noFill/>
            <a:ln w="38100">
              <a:noFill/>
            </a:ln>
          </p:spPr>
          <p:txBody>
            <a:bodyPr lIns="0" tIns="0" rIns="0" bIns="0" anchor="t" anchorCtr="0"/>
            <a:p>
              <a:pPr algn="ctr" eaLnBrk="0" hangingPunct="0"/>
              <a:r>
                <a:rPr lang="zh-CN" altLang="en-US" sz="1600" b="1" dirty="0">
                  <a:solidFill>
                    <a:srgbClr val="6600CC"/>
                  </a:solidFill>
                  <a:latin typeface="宋体" panose="02010600030101010101" pitchFamily="2" charset="-122"/>
                  <a:ea typeface="宋体" panose="02010600030101010101" pitchFamily="2" charset="-122"/>
                </a:rPr>
                <a:t>可移动存储介质</a:t>
              </a:r>
              <a:endParaRPr lang="zh-CN" altLang="en-US" sz="1600" b="1" dirty="0">
                <a:solidFill>
                  <a:srgbClr val="6600CC"/>
                </a:solidFill>
                <a:latin typeface="宋体" panose="02010600030101010101" pitchFamily="2" charset="-122"/>
                <a:ea typeface="宋体" panose="02010600030101010101" pitchFamily="2" charset="-122"/>
              </a:endParaRPr>
            </a:p>
          </p:txBody>
        </p:sp>
      </p:grpSp>
      <p:sp>
        <p:nvSpPr>
          <p:cNvPr id="249876" name="Line 20"/>
          <p:cNvSpPr/>
          <p:nvPr/>
        </p:nvSpPr>
        <p:spPr>
          <a:xfrm>
            <a:off x="7759700" y="2574925"/>
            <a:ext cx="0" cy="3505200"/>
          </a:xfrm>
          <a:prstGeom prst="line">
            <a:avLst/>
          </a:prstGeom>
          <a:ln w="38100"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49877" name="Line 21"/>
          <p:cNvSpPr/>
          <p:nvPr/>
        </p:nvSpPr>
        <p:spPr>
          <a:xfrm flipV="1">
            <a:off x="1587500" y="2727325"/>
            <a:ext cx="0" cy="3429000"/>
          </a:xfrm>
          <a:prstGeom prst="line">
            <a:avLst/>
          </a:prstGeom>
          <a:ln w="38100"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256" name="Rectangle 22"/>
          <p:cNvSpPr/>
          <p:nvPr/>
        </p:nvSpPr>
        <p:spPr>
          <a:xfrm>
            <a:off x="3182938" y="1355725"/>
            <a:ext cx="2936875" cy="579438"/>
          </a:xfrm>
          <a:prstGeom prst="rect">
            <a:avLst/>
          </a:prstGeom>
          <a:noFill/>
          <a:ln w="9525">
            <a:noFill/>
          </a:ln>
        </p:spPr>
        <p:txBody>
          <a:bodyPr anchor="t" anchorCtr="0">
            <a:spAutoFit/>
          </a:bodyPr>
          <a:p>
            <a:pPr algn="ctr"/>
            <a:r>
              <a:rPr lang="zh-CN" altLang="en-US" sz="3200" b="1" dirty="0">
                <a:solidFill>
                  <a:schemeClr val="tx2"/>
                </a:solidFill>
                <a:latin typeface="黑体" panose="02010609060101010101" pitchFamily="49" charset="-122"/>
                <a:ea typeface="黑体" panose="02010609060101010101" pitchFamily="49" charset="-122"/>
              </a:rPr>
              <a:t>存储器的层次</a:t>
            </a:r>
            <a:endParaRPr lang="zh-CN" altLang="en-US" sz="3200" b="1" dirty="0">
              <a:solidFill>
                <a:schemeClr val="tx2"/>
              </a:solidFill>
              <a:latin typeface="黑体" panose="02010609060101010101" pitchFamily="49" charset="-122"/>
              <a:ea typeface="黑体" panose="02010609060101010101" pitchFamily="49" charset="-122"/>
            </a:endParaRPr>
          </a:p>
        </p:txBody>
      </p:sp>
      <p:sp>
        <p:nvSpPr>
          <p:cNvPr id="249880" name="AutoShape 24"/>
          <p:cNvSpPr/>
          <p:nvPr/>
        </p:nvSpPr>
        <p:spPr>
          <a:xfrm>
            <a:off x="5651500" y="1557338"/>
            <a:ext cx="3492500" cy="2303462"/>
          </a:xfrm>
          <a:prstGeom prst="wedgeRoundRectCallout">
            <a:avLst>
              <a:gd name="adj1" fmla="val -66000"/>
              <a:gd name="adj2" fmla="val 29875"/>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r>
              <a:rPr lang="zh-CN" altLang="en-US" sz="2000" b="1" dirty="0">
                <a:latin typeface="黑体" panose="02010609060101010101" pitchFamily="49" charset="-122"/>
                <a:ea typeface="黑体" panose="02010609060101010101" pitchFamily="49" charset="-122"/>
              </a:rPr>
              <a:t>设置在</a:t>
            </a:r>
            <a:r>
              <a:rPr lang="en-US" altLang="zh-CN" sz="2000" b="1" dirty="0">
                <a:latin typeface="黑体" panose="02010609060101010101" pitchFamily="49" charset="-122"/>
                <a:ea typeface="黑体" panose="02010609060101010101" pitchFamily="49" charset="-122"/>
              </a:rPr>
              <a:t>CPU </a:t>
            </a:r>
            <a:r>
              <a:rPr lang="zh-CN" altLang="en-US" sz="2000" b="1" dirty="0">
                <a:latin typeface="黑体" panose="02010609060101010101" pitchFamily="49" charset="-122"/>
                <a:ea typeface="黑体" panose="02010609060101010101" pitchFamily="49" charset="-122"/>
              </a:rPr>
              <a:t>和主存储器之间，完成高速与</a:t>
            </a:r>
            <a:r>
              <a:rPr lang="en-US" altLang="zh-CN" sz="2000" b="1" dirty="0">
                <a:latin typeface="黑体" panose="02010609060101010101" pitchFamily="49" charset="-122"/>
                <a:ea typeface="黑体" panose="02010609060101010101" pitchFamily="49" charset="-122"/>
              </a:rPr>
              <a:t>CPU</a:t>
            </a:r>
            <a:r>
              <a:rPr lang="zh-CN" altLang="en-US" sz="2000" b="1" dirty="0">
                <a:latin typeface="黑体" panose="02010609060101010101" pitchFamily="49" charset="-122"/>
                <a:ea typeface="黑体" panose="02010609060101010101" pitchFamily="49" charset="-122"/>
              </a:rPr>
              <a:t>交换信息的</a:t>
            </a:r>
            <a:r>
              <a:rPr lang="en-US" altLang="zh-CN" sz="2000" b="1" dirty="0">
                <a:latin typeface="黑体" panose="02010609060101010101" pitchFamily="49" charset="-122"/>
                <a:ea typeface="黑体" panose="02010609060101010101" pitchFamily="49" charset="-122"/>
              </a:rPr>
              <a:t>SRAM</a:t>
            </a:r>
            <a:r>
              <a:rPr lang="zh-CN" altLang="en-US" sz="2000" b="1" dirty="0">
                <a:latin typeface="黑体" panose="02010609060101010101" pitchFamily="49" charset="-122"/>
                <a:ea typeface="黑体" panose="02010609060101010101" pitchFamily="49" charset="-122"/>
              </a:rPr>
              <a:t>（静态存储器），尽量避免</a:t>
            </a:r>
            <a:r>
              <a:rPr lang="en-US" altLang="zh-CN" sz="2000" b="1" dirty="0">
                <a:latin typeface="黑体" panose="02010609060101010101" pitchFamily="49" charset="-122"/>
                <a:ea typeface="黑体" panose="02010609060101010101" pitchFamily="49" charset="-122"/>
              </a:rPr>
              <a:t>CPU</a:t>
            </a:r>
            <a:r>
              <a:rPr lang="zh-CN" altLang="en-US" sz="2000" b="1" dirty="0">
                <a:latin typeface="黑体" panose="02010609060101010101" pitchFamily="49" charset="-122"/>
                <a:ea typeface="黑体" panose="02010609060101010101" pitchFamily="49" charset="-122"/>
              </a:rPr>
              <a:t>不必要地多次直接访问相对慢速的主存储器，从而提高计算机系统的运行效率。</a:t>
            </a:r>
            <a:endParaRPr lang="zh-CN" altLang="en-US" sz="2000" b="1" dirty="0">
              <a:latin typeface="黑体" panose="02010609060101010101" pitchFamily="49" charset="-122"/>
              <a:ea typeface="黑体" panose="02010609060101010101" pitchFamily="49" charset="-122"/>
            </a:endParaRPr>
          </a:p>
        </p:txBody>
      </p:sp>
      <p:sp>
        <p:nvSpPr>
          <p:cNvPr id="10258" name="Rectangle 2072"/>
          <p:cNvSpPr/>
          <p:nvPr/>
        </p:nvSpPr>
        <p:spPr>
          <a:xfrm>
            <a:off x="1295400" y="404813"/>
            <a:ext cx="6781800" cy="685800"/>
          </a:xfrm>
          <a:prstGeom prst="rect">
            <a:avLst/>
          </a:prstGeom>
          <a:noFill/>
          <a:ln w="9525">
            <a:noFill/>
          </a:ln>
        </p:spPr>
        <p:txBody>
          <a:bodyPr anchor="b" anchorCtr="0"/>
          <a:p>
            <a:r>
              <a:rPr lang="en-US" altLang="zh-CN" sz="3600" b="1" dirty="0">
                <a:solidFill>
                  <a:schemeClr val="folHlink"/>
                </a:solidFill>
                <a:latin typeface="黑体" panose="02010609060101010101" pitchFamily="49" charset="-122"/>
                <a:ea typeface="黑体" panose="02010609060101010101" pitchFamily="49" charset="-122"/>
              </a:rPr>
              <a:t>4.1  </a:t>
            </a:r>
            <a:r>
              <a:rPr lang="zh-CN" altLang="en-US" sz="3600" b="1" dirty="0">
                <a:solidFill>
                  <a:schemeClr val="folHlink"/>
                </a:solidFill>
                <a:latin typeface="黑体" panose="02010609060101010101" pitchFamily="49" charset="-122"/>
                <a:ea typeface="黑体" panose="02010609060101010101" pitchFamily="49" charset="-122"/>
              </a:rPr>
              <a:t>存储器的层次结构</a:t>
            </a:r>
            <a:endParaRPr lang="zh-CN" altLang="en-US" sz="3600" b="1" dirty="0">
              <a:solidFill>
                <a:schemeClr val="folHlink"/>
              </a:solidFill>
              <a:latin typeface="黑体" panose="02010609060101010101" pitchFamily="49" charset="-122"/>
              <a:ea typeface="黑体" panose="02010609060101010101" pitchFamily="49" charset="-122"/>
            </a:endParaRPr>
          </a:p>
        </p:txBody>
      </p:sp>
      <p:sp>
        <p:nvSpPr>
          <p:cNvPr id="476188" name="AutoShape 2076"/>
          <p:cNvSpPr/>
          <p:nvPr/>
        </p:nvSpPr>
        <p:spPr>
          <a:xfrm flipH="1">
            <a:off x="252413" y="2276475"/>
            <a:ext cx="3095625" cy="1728788"/>
          </a:xfrm>
          <a:prstGeom prst="wedgeRoundRectCallout">
            <a:avLst>
              <a:gd name="adj1" fmla="val -40412"/>
              <a:gd name="adj2" fmla="val 85718"/>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r>
              <a:rPr lang="zh-CN" altLang="en-US" sz="2000" b="1" dirty="0">
                <a:latin typeface="黑体" panose="02010609060101010101" pitchFamily="49" charset="-122"/>
                <a:ea typeface="黑体" panose="02010609060101010101" pitchFamily="49" charset="-122"/>
              </a:rPr>
              <a:t>硬盘和内存之间的</a:t>
            </a:r>
            <a:r>
              <a:rPr lang="en-US" altLang="zh-CN" sz="2000" b="1" dirty="0">
                <a:latin typeface="黑体" panose="02010609060101010101" pitchFamily="49" charset="-122"/>
                <a:ea typeface="黑体" panose="02010609060101010101" pitchFamily="49" charset="-122"/>
              </a:rPr>
              <a:t>Cache</a:t>
            </a:r>
            <a:r>
              <a:rPr lang="zh-CN" altLang="en-US" sz="2000" b="1" dirty="0">
                <a:latin typeface="黑体" panose="02010609060101010101" pitchFamily="49" charset="-122"/>
                <a:ea typeface="黑体" panose="02010609060101010101" pitchFamily="49" charset="-122"/>
              </a:rPr>
              <a:t>就叫做磁盘高速缓存。它是在内存中开辟一块位置，来临时存取硬盘中的数据。</a:t>
            </a:r>
            <a:endParaRPr lang="zh-CN" altLang="en-US"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9877"/>
                                        </p:tgtEl>
                                        <p:attrNameLst>
                                          <p:attrName>style.visibility</p:attrName>
                                        </p:attrNameLst>
                                      </p:cBhvr>
                                      <p:to>
                                        <p:strVal val="visible"/>
                                      </p:to>
                                    </p:set>
                                    <p:anim calcmode="lin" valueType="num">
                                      <p:cBhvr additive="base">
                                        <p:cTn id="13" dur="500" fill="hold"/>
                                        <p:tgtEl>
                                          <p:spTgt spid="249877"/>
                                        </p:tgtEl>
                                        <p:attrNameLst>
                                          <p:attrName>ppt_x</p:attrName>
                                        </p:attrNameLst>
                                      </p:cBhvr>
                                      <p:tavLst>
                                        <p:tav tm="0">
                                          <p:val>
                                            <p:strVal val="#ppt_x"/>
                                          </p:val>
                                        </p:tav>
                                        <p:tav tm="100000">
                                          <p:val>
                                            <p:strVal val="#ppt_x"/>
                                          </p:val>
                                        </p:tav>
                                      </p:tavLst>
                                    </p:anim>
                                    <p:anim calcmode="lin" valueType="num">
                                      <p:cBhvr additive="base">
                                        <p:cTn id="14" dur="500" fill="hold"/>
                                        <p:tgtEl>
                                          <p:spTgt spid="249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49876"/>
                                        </p:tgtEl>
                                        <p:attrNameLst>
                                          <p:attrName>style.visibility</p:attrName>
                                        </p:attrNameLst>
                                      </p:cBhvr>
                                      <p:to>
                                        <p:strVal val="visible"/>
                                      </p:to>
                                    </p:set>
                                    <p:anim calcmode="lin" valueType="num">
                                      <p:cBhvr additive="base">
                                        <p:cTn id="19" dur="500" fill="hold"/>
                                        <p:tgtEl>
                                          <p:spTgt spid="249876"/>
                                        </p:tgtEl>
                                        <p:attrNameLst>
                                          <p:attrName>ppt_x</p:attrName>
                                        </p:attrNameLst>
                                      </p:cBhvr>
                                      <p:tavLst>
                                        <p:tav tm="0">
                                          <p:val>
                                            <p:strVal val="#ppt_x"/>
                                          </p:val>
                                        </p:tav>
                                        <p:tav tm="100000">
                                          <p:val>
                                            <p:strVal val="#ppt_x"/>
                                          </p:val>
                                        </p:tav>
                                      </p:tavLst>
                                    </p:anim>
                                    <p:anim calcmode="lin" valueType="num">
                                      <p:cBhvr additive="base">
                                        <p:cTn id="20" dur="500" fill="hold"/>
                                        <p:tgtEl>
                                          <p:spTgt spid="24987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98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76188"/>
                                        </p:tgtEl>
                                        <p:attrNameLst>
                                          <p:attrName>style.visibility</p:attrName>
                                        </p:attrNameLst>
                                      </p:cBhvr>
                                      <p:to>
                                        <p:strVal val="visible"/>
                                      </p:to>
                                    </p:set>
                                    <p:anim calcmode="lin" valueType="num">
                                      <p:cBhvr additive="base">
                                        <p:cTn id="29" dur="500" fill="hold"/>
                                        <p:tgtEl>
                                          <p:spTgt spid="476188"/>
                                        </p:tgtEl>
                                        <p:attrNameLst>
                                          <p:attrName>ppt_x</p:attrName>
                                        </p:attrNameLst>
                                      </p:cBhvr>
                                      <p:tavLst>
                                        <p:tav tm="0">
                                          <p:val>
                                            <p:strVal val="#ppt_x"/>
                                          </p:val>
                                        </p:tav>
                                        <p:tav tm="100000">
                                          <p:val>
                                            <p:strVal val="#ppt_x"/>
                                          </p:val>
                                        </p:tav>
                                      </p:tavLst>
                                    </p:anim>
                                    <p:anim calcmode="lin" valueType="num">
                                      <p:cBhvr additive="base">
                                        <p:cTn id="30" dur="500" fill="hold"/>
                                        <p:tgtEl>
                                          <p:spTgt spid="476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0" grpId="0" animBg="1"/>
      <p:bldP spid="47618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5682" name="AutoShape 2"/>
          <p:cNvSpPr/>
          <p:nvPr/>
        </p:nvSpPr>
        <p:spPr>
          <a:xfrm>
            <a:off x="2728913" y="314325"/>
            <a:ext cx="1814512" cy="35877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从头开始查表</a:t>
            </a:r>
            <a:endParaRPr lang="zh-CN" altLang="en-US" sz="1400" b="1" dirty="0">
              <a:latin typeface="黑体" panose="02010609060101010101" pitchFamily="49" charset="-122"/>
              <a:ea typeface="黑体" panose="02010609060101010101" pitchFamily="49" charset="-122"/>
            </a:endParaRPr>
          </a:p>
        </p:txBody>
      </p:sp>
      <p:sp>
        <p:nvSpPr>
          <p:cNvPr id="455683" name="AutoShape 3"/>
          <p:cNvSpPr/>
          <p:nvPr/>
        </p:nvSpPr>
        <p:spPr>
          <a:xfrm>
            <a:off x="2211388" y="4084638"/>
            <a:ext cx="2936875" cy="35877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从该分区中划出</a:t>
            </a:r>
            <a:r>
              <a:rPr lang="en-US" altLang="zh-CN" sz="1400" b="1" dirty="0">
                <a:latin typeface="黑体" panose="02010609060101010101" pitchFamily="49" charset="-122"/>
                <a:ea typeface="黑体" panose="02010609060101010101" pitchFamily="49" charset="-122"/>
              </a:rPr>
              <a:t>u.size</a:t>
            </a:r>
            <a:r>
              <a:rPr lang="zh-CN" altLang="en-US" sz="1400" b="1" dirty="0">
                <a:latin typeface="黑体" panose="02010609060101010101" pitchFamily="49" charset="-122"/>
                <a:ea typeface="黑体" panose="02010609060101010101" pitchFamily="49" charset="-122"/>
              </a:rPr>
              <a:t>大小的分区</a:t>
            </a:r>
            <a:endParaRPr lang="zh-CN" altLang="en-US" sz="1400" b="1" dirty="0">
              <a:latin typeface="黑体" panose="02010609060101010101" pitchFamily="49" charset="-122"/>
              <a:ea typeface="黑体" panose="02010609060101010101" pitchFamily="49" charset="-122"/>
            </a:endParaRPr>
          </a:p>
        </p:txBody>
      </p:sp>
      <p:sp>
        <p:nvSpPr>
          <p:cNvPr id="455684" name="AutoShape 4"/>
          <p:cNvSpPr/>
          <p:nvPr/>
        </p:nvSpPr>
        <p:spPr>
          <a:xfrm>
            <a:off x="2987675" y="1031875"/>
            <a:ext cx="1382713" cy="53975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检索完否？</a:t>
            </a:r>
            <a:endParaRPr lang="zh-CN" altLang="en-US" sz="1400" b="1" dirty="0">
              <a:latin typeface="黑体" panose="02010609060101010101" pitchFamily="49" charset="-122"/>
              <a:ea typeface="黑体" panose="02010609060101010101" pitchFamily="49" charset="-122"/>
            </a:endParaRPr>
          </a:p>
        </p:txBody>
      </p:sp>
      <p:sp>
        <p:nvSpPr>
          <p:cNvPr id="455686" name="AutoShape 6"/>
          <p:cNvSpPr/>
          <p:nvPr/>
        </p:nvSpPr>
        <p:spPr>
          <a:xfrm>
            <a:off x="5148263" y="1122363"/>
            <a:ext cx="1036637" cy="268287"/>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返回</a:t>
            </a:r>
            <a:endParaRPr lang="zh-CN" altLang="en-US" sz="1400" b="1" dirty="0">
              <a:latin typeface="黑体" panose="02010609060101010101" pitchFamily="49" charset="-122"/>
              <a:ea typeface="黑体" panose="02010609060101010101" pitchFamily="49" charset="-122"/>
            </a:endParaRPr>
          </a:p>
        </p:txBody>
      </p:sp>
      <p:sp>
        <p:nvSpPr>
          <p:cNvPr id="455687" name="AutoShape 7"/>
          <p:cNvSpPr/>
          <p:nvPr/>
        </p:nvSpPr>
        <p:spPr>
          <a:xfrm>
            <a:off x="2816225" y="2109788"/>
            <a:ext cx="1727200" cy="538162"/>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黑体" panose="02010609060101010101" pitchFamily="49" charset="-122"/>
                <a:ea typeface="黑体" panose="02010609060101010101" pitchFamily="49" charset="-122"/>
              </a:rPr>
              <a:t>m.size&gt;u.size</a:t>
            </a:r>
            <a:endParaRPr lang="en-US" altLang="zh-CN" sz="1400" b="1" dirty="0">
              <a:latin typeface="黑体" panose="02010609060101010101" pitchFamily="49" charset="-122"/>
              <a:ea typeface="黑体" panose="02010609060101010101" pitchFamily="49" charset="-122"/>
            </a:endParaRPr>
          </a:p>
        </p:txBody>
      </p:sp>
      <p:sp>
        <p:nvSpPr>
          <p:cNvPr id="455688" name="AutoShape 8"/>
          <p:cNvSpPr/>
          <p:nvPr/>
        </p:nvSpPr>
        <p:spPr>
          <a:xfrm>
            <a:off x="2555875" y="3006725"/>
            <a:ext cx="2246313" cy="538163"/>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黑体" panose="02010609060101010101" pitchFamily="49" charset="-122"/>
                <a:ea typeface="黑体" panose="02010609060101010101" pitchFamily="49" charset="-122"/>
              </a:rPr>
              <a:t>m.size-u.size</a:t>
            </a:r>
            <a:r>
              <a:rPr lang="en-US" altLang="zh-CN" sz="1400" b="1" dirty="0">
                <a:latin typeface="黑体" panose="02010609060101010101" pitchFamily="49" charset="-122"/>
                <a:ea typeface="黑体" panose="02010609060101010101" pitchFamily="49" charset="-122"/>
                <a:sym typeface="Symbol" panose="05050102010706020507" pitchFamily="18" charset="2"/>
              </a:rPr>
              <a:t>size</a:t>
            </a:r>
            <a:endParaRPr lang="en-US" altLang="zh-CN" sz="1400" b="1" dirty="0">
              <a:latin typeface="黑体" panose="02010609060101010101" pitchFamily="49" charset="-122"/>
              <a:ea typeface="黑体" panose="02010609060101010101" pitchFamily="49" charset="-122"/>
              <a:sym typeface="Symbol" panose="05050102010706020507" pitchFamily="18" charset="2"/>
            </a:endParaRPr>
          </a:p>
        </p:txBody>
      </p:sp>
      <p:sp>
        <p:nvSpPr>
          <p:cNvPr id="455689" name="AutoShape 9"/>
          <p:cNvSpPr/>
          <p:nvPr/>
        </p:nvSpPr>
        <p:spPr>
          <a:xfrm>
            <a:off x="1692275" y="4891088"/>
            <a:ext cx="3975100" cy="53975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将该分区分配给请求者，修改有关数据结构</a:t>
            </a:r>
            <a:endParaRPr lang="zh-CN" altLang="en-US" sz="1400" b="1" dirty="0">
              <a:latin typeface="黑体" panose="02010609060101010101" pitchFamily="49" charset="-122"/>
              <a:ea typeface="黑体" panose="02010609060101010101" pitchFamily="49" charset="-122"/>
            </a:endParaRPr>
          </a:p>
        </p:txBody>
      </p:sp>
      <p:sp>
        <p:nvSpPr>
          <p:cNvPr id="455690" name="AutoShape 10"/>
          <p:cNvSpPr/>
          <p:nvPr/>
        </p:nvSpPr>
        <p:spPr>
          <a:xfrm>
            <a:off x="3160713" y="5878513"/>
            <a:ext cx="1036637" cy="269875"/>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返回</a:t>
            </a:r>
            <a:endParaRPr lang="zh-CN" altLang="en-US" sz="1400" b="1" dirty="0">
              <a:latin typeface="黑体" panose="02010609060101010101" pitchFamily="49" charset="-122"/>
              <a:ea typeface="黑体" panose="02010609060101010101" pitchFamily="49" charset="-122"/>
            </a:endParaRPr>
          </a:p>
        </p:txBody>
      </p:sp>
      <p:sp>
        <p:nvSpPr>
          <p:cNvPr id="455692" name="AutoShape 12"/>
          <p:cNvSpPr/>
          <p:nvPr/>
        </p:nvSpPr>
        <p:spPr>
          <a:xfrm>
            <a:off x="5407025" y="4084638"/>
            <a:ext cx="2765425" cy="35877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将该分区从分区表</a:t>
            </a:r>
            <a:r>
              <a:rPr lang="en-US" altLang="zh-CN" sz="1400" b="1" dirty="0">
                <a:latin typeface="黑体" panose="02010609060101010101" pitchFamily="49" charset="-122"/>
                <a:ea typeface="黑体" panose="02010609060101010101" pitchFamily="49" charset="-122"/>
              </a:rPr>
              <a:t>/</a:t>
            </a:r>
            <a:r>
              <a:rPr lang="zh-CN" altLang="en-US" sz="1400" b="1" dirty="0">
                <a:latin typeface="黑体" panose="02010609060101010101" pitchFamily="49" charset="-122"/>
                <a:ea typeface="黑体" panose="02010609060101010101" pitchFamily="49" charset="-122"/>
              </a:rPr>
              <a:t>链中移出</a:t>
            </a:r>
            <a:endParaRPr lang="zh-CN" altLang="en-US" sz="1400" b="1" dirty="0">
              <a:latin typeface="黑体" panose="02010609060101010101" pitchFamily="49" charset="-122"/>
              <a:ea typeface="黑体" panose="02010609060101010101" pitchFamily="49" charset="-122"/>
            </a:endParaRPr>
          </a:p>
        </p:txBody>
      </p:sp>
      <p:sp>
        <p:nvSpPr>
          <p:cNvPr id="455693" name="AutoShape 13"/>
          <p:cNvSpPr/>
          <p:nvPr/>
        </p:nvSpPr>
        <p:spPr>
          <a:xfrm>
            <a:off x="5148263" y="2198688"/>
            <a:ext cx="1987550" cy="35877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黑体" panose="02010609060101010101" pitchFamily="49" charset="-122"/>
                <a:ea typeface="黑体" panose="02010609060101010101" pitchFamily="49" charset="-122"/>
              </a:rPr>
              <a:t>继续检索下一个表项</a:t>
            </a:r>
            <a:endParaRPr lang="zh-CN" altLang="en-US" sz="1400" b="1" dirty="0">
              <a:latin typeface="黑体" panose="02010609060101010101" pitchFamily="49" charset="-122"/>
              <a:ea typeface="黑体" panose="02010609060101010101" pitchFamily="49" charset="-122"/>
            </a:endParaRPr>
          </a:p>
        </p:txBody>
      </p:sp>
      <p:sp>
        <p:nvSpPr>
          <p:cNvPr id="455694" name="Line 14"/>
          <p:cNvSpPr/>
          <p:nvPr/>
        </p:nvSpPr>
        <p:spPr>
          <a:xfrm>
            <a:off x="3679825" y="673100"/>
            <a:ext cx="0" cy="3587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695" name="Line 15"/>
          <p:cNvSpPr/>
          <p:nvPr/>
        </p:nvSpPr>
        <p:spPr>
          <a:xfrm>
            <a:off x="3679825" y="1571625"/>
            <a:ext cx="0" cy="538163"/>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696" name="Line 16"/>
          <p:cNvSpPr/>
          <p:nvPr/>
        </p:nvSpPr>
        <p:spPr>
          <a:xfrm>
            <a:off x="3679825" y="2647950"/>
            <a:ext cx="0" cy="3587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697" name="Line 17"/>
          <p:cNvSpPr/>
          <p:nvPr/>
        </p:nvSpPr>
        <p:spPr>
          <a:xfrm>
            <a:off x="3679825" y="3544888"/>
            <a:ext cx="0" cy="53975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698" name="Line 18"/>
          <p:cNvSpPr/>
          <p:nvPr/>
        </p:nvSpPr>
        <p:spPr>
          <a:xfrm>
            <a:off x="3679825" y="4443413"/>
            <a:ext cx="0" cy="4476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699" name="Line 19"/>
          <p:cNvSpPr/>
          <p:nvPr/>
        </p:nvSpPr>
        <p:spPr>
          <a:xfrm>
            <a:off x="3679825" y="5430838"/>
            <a:ext cx="0" cy="4476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0" name="Line 20"/>
          <p:cNvSpPr/>
          <p:nvPr/>
        </p:nvSpPr>
        <p:spPr>
          <a:xfrm>
            <a:off x="4370388" y="1301750"/>
            <a:ext cx="777875"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1" name="Line 21"/>
          <p:cNvSpPr/>
          <p:nvPr/>
        </p:nvSpPr>
        <p:spPr>
          <a:xfrm>
            <a:off x="4457700" y="2378075"/>
            <a:ext cx="690563"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3" name="Line 23"/>
          <p:cNvSpPr/>
          <p:nvPr/>
        </p:nvSpPr>
        <p:spPr>
          <a:xfrm>
            <a:off x="6789738" y="3276600"/>
            <a:ext cx="0" cy="80803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4" name="Line 24"/>
          <p:cNvSpPr/>
          <p:nvPr/>
        </p:nvSpPr>
        <p:spPr>
          <a:xfrm>
            <a:off x="4802188" y="3276600"/>
            <a:ext cx="198755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5" name="Line 25"/>
          <p:cNvSpPr/>
          <p:nvPr/>
        </p:nvSpPr>
        <p:spPr>
          <a:xfrm>
            <a:off x="6789738" y="4443413"/>
            <a:ext cx="0" cy="268287"/>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6" name="Line 26"/>
          <p:cNvSpPr/>
          <p:nvPr/>
        </p:nvSpPr>
        <p:spPr>
          <a:xfrm flipH="1" flipV="1">
            <a:off x="3679825" y="4711700"/>
            <a:ext cx="3109913"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7" name="Line 27"/>
          <p:cNvSpPr/>
          <p:nvPr/>
        </p:nvSpPr>
        <p:spPr>
          <a:xfrm>
            <a:off x="7135813" y="2378075"/>
            <a:ext cx="346075"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8" name="Line 28"/>
          <p:cNvSpPr/>
          <p:nvPr/>
        </p:nvSpPr>
        <p:spPr>
          <a:xfrm flipV="1">
            <a:off x="7481888" y="852488"/>
            <a:ext cx="0" cy="1525587"/>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09" name="Line 29"/>
          <p:cNvSpPr/>
          <p:nvPr/>
        </p:nvSpPr>
        <p:spPr>
          <a:xfrm flipH="1">
            <a:off x="3679825" y="852488"/>
            <a:ext cx="3802063"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5710" name="Text Box 30"/>
          <p:cNvSpPr txBox="1"/>
          <p:nvPr/>
        </p:nvSpPr>
        <p:spPr>
          <a:xfrm>
            <a:off x="4543425" y="1031875"/>
            <a:ext cx="431800" cy="274638"/>
          </a:xfrm>
          <a:prstGeom prst="rect">
            <a:avLst/>
          </a:prstGeom>
          <a:noFill/>
          <a:ln w="9525">
            <a:noFill/>
          </a:ln>
        </p:spPr>
        <p:txBody>
          <a:bodyPr anchor="t" anchorCtr="0">
            <a:spAutoFit/>
          </a:bodyPr>
          <a:p>
            <a:pPr>
              <a:spcBef>
                <a:spcPct val="50000"/>
              </a:spcBef>
            </a:pPr>
            <a:r>
              <a:rPr lang="en-US" altLang="zh-CN" sz="1200" b="1" dirty="0">
                <a:latin typeface="黑体" panose="02010609060101010101" pitchFamily="49" charset="-122"/>
                <a:ea typeface="黑体" panose="02010609060101010101" pitchFamily="49" charset="-122"/>
              </a:rPr>
              <a:t>Y</a:t>
            </a:r>
            <a:endParaRPr lang="en-US" altLang="zh-CN" sz="1200" b="1" dirty="0">
              <a:latin typeface="黑体" panose="02010609060101010101" pitchFamily="49" charset="-122"/>
              <a:ea typeface="黑体" panose="02010609060101010101" pitchFamily="49" charset="-122"/>
            </a:endParaRPr>
          </a:p>
        </p:txBody>
      </p:sp>
      <p:sp>
        <p:nvSpPr>
          <p:cNvPr id="455711" name="Text Box 31"/>
          <p:cNvSpPr txBox="1"/>
          <p:nvPr/>
        </p:nvSpPr>
        <p:spPr>
          <a:xfrm>
            <a:off x="5148263" y="3006725"/>
            <a:ext cx="431800" cy="274638"/>
          </a:xfrm>
          <a:prstGeom prst="rect">
            <a:avLst/>
          </a:prstGeom>
          <a:noFill/>
          <a:ln w="9525">
            <a:noFill/>
          </a:ln>
        </p:spPr>
        <p:txBody>
          <a:bodyPr anchor="t" anchorCtr="0">
            <a:spAutoFit/>
          </a:bodyPr>
          <a:p>
            <a:pPr>
              <a:spcBef>
                <a:spcPct val="50000"/>
              </a:spcBef>
            </a:pPr>
            <a:r>
              <a:rPr lang="en-US" altLang="zh-CN" sz="1200" b="1" dirty="0">
                <a:latin typeface="黑体" panose="02010609060101010101" pitchFamily="49" charset="-122"/>
                <a:ea typeface="黑体" panose="02010609060101010101" pitchFamily="49" charset="-122"/>
              </a:rPr>
              <a:t>Y</a:t>
            </a:r>
            <a:endParaRPr lang="en-US" altLang="zh-CN" sz="1200" b="1" dirty="0">
              <a:latin typeface="黑体" panose="02010609060101010101" pitchFamily="49" charset="-122"/>
              <a:ea typeface="黑体" panose="02010609060101010101" pitchFamily="49" charset="-122"/>
            </a:endParaRPr>
          </a:p>
        </p:txBody>
      </p:sp>
      <p:sp>
        <p:nvSpPr>
          <p:cNvPr id="455712" name="Text Box 32"/>
          <p:cNvSpPr txBox="1"/>
          <p:nvPr/>
        </p:nvSpPr>
        <p:spPr>
          <a:xfrm>
            <a:off x="3765550" y="2647950"/>
            <a:ext cx="431800" cy="274638"/>
          </a:xfrm>
          <a:prstGeom prst="rect">
            <a:avLst/>
          </a:prstGeom>
          <a:noFill/>
          <a:ln w="9525">
            <a:noFill/>
          </a:ln>
        </p:spPr>
        <p:txBody>
          <a:bodyPr anchor="t" anchorCtr="0">
            <a:spAutoFit/>
          </a:bodyPr>
          <a:p>
            <a:pPr>
              <a:spcBef>
                <a:spcPct val="50000"/>
              </a:spcBef>
            </a:pPr>
            <a:r>
              <a:rPr lang="en-US" altLang="zh-CN" sz="1200" b="1" dirty="0">
                <a:latin typeface="黑体" panose="02010609060101010101" pitchFamily="49" charset="-122"/>
                <a:ea typeface="黑体" panose="02010609060101010101" pitchFamily="49" charset="-122"/>
              </a:rPr>
              <a:t>Y</a:t>
            </a:r>
            <a:endParaRPr lang="en-US" altLang="zh-CN" sz="1200" b="1" dirty="0">
              <a:latin typeface="黑体" panose="02010609060101010101" pitchFamily="49" charset="-122"/>
              <a:ea typeface="黑体" panose="02010609060101010101" pitchFamily="49" charset="-122"/>
            </a:endParaRPr>
          </a:p>
        </p:txBody>
      </p:sp>
      <p:sp>
        <p:nvSpPr>
          <p:cNvPr id="455713" name="Text Box 33"/>
          <p:cNvSpPr txBox="1"/>
          <p:nvPr/>
        </p:nvSpPr>
        <p:spPr>
          <a:xfrm>
            <a:off x="3679825" y="1660525"/>
            <a:ext cx="431800" cy="274638"/>
          </a:xfrm>
          <a:prstGeom prst="rect">
            <a:avLst/>
          </a:prstGeom>
          <a:noFill/>
          <a:ln w="9525">
            <a:noFill/>
          </a:ln>
        </p:spPr>
        <p:txBody>
          <a:bodyPr anchor="t" anchorCtr="0">
            <a:spAutoFit/>
          </a:bodyPr>
          <a:p>
            <a:pPr>
              <a:spcBef>
                <a:spcPct val="50000"/>
              </a:spcBef>
            </a:pPr>
            <a:r>
              <a:rPr lang="en-US" altLang="zh-CN" sz="1200" b="1" dirty="0">
                <a:latin typeface="黑体" panose="02010609060101010101" pitchFamily="49" charset="-122"/>
                <a:ea typeface="黑体" panose="02010609060101010101" pitchFamily="49" charset="-122"/>
              </a:rPr>
              <a:t>N</a:t>
            </a:r>
            <a:endParaRPr lang="en-US" altLang="zh-CN" sz="1200" b="1" dirty="0">
              <a:latin typeface="黑体" panose="02010609060101010101" pitchFamily="49" charset="-122"/>
              <a:ea typeface="黑体" panose="02010609060101010101" pitchFamily="49" charset="-122"/>
            </a:endParaRPr>
          </a:p>
        </p:txBody>
      </p:sp>
      <p:sp>
        <p:nvSpPr>
          <p:cNvPr id="455714" name="Text Box 34"/>
          <p:cNvSpPr txBox="1"/>
          <p:nvPr/>
        </p:nvSpPr>
        <p:spPr>
          <a:xfrm>
            <a:off x="3679825" y="3635375"/>
            <a:ext cx="431800" cy="274638"/>
          </a:xfrm>
          <a:prstGeom prst="rect">
            <a:avLst/>
          </a:prstGeom>
          <a:noFill/>
          <a:ln w="9525">
            <a:noFill/>
          </a:ln>
        </p:spPr>
        <p:txBody>
          <a:bodyPr anchor="t" anchorCtr="0">
            <a:spAutoFit/>
          </a:bodyPr>
          <a:p>
            <a:pPr>
              <a:spcBef>
                <a:spcPct val="50000"/>
              </a:spcBef>
            </a:pPr>
            <a:r>
              <a:rPr lang="en-US" altLang="zh-CN" sz="1200" b="1" dirty="0">
                <a:latin typeface="黑体" panose="02010609060101010101" pitchFamily="49" charset="-122"/>
                <a:ea typeface="黑体" panose="02010609060101010101" pitchFamily="49" charset="-122"/>
              </a:rPr>
              <a:t>N</a:t>
            </a:r>
            <a:endParaRPr lang="en-US" altLang="zh-CN" sz="1200" b="1" dirty="0">
              <a:latin typeface="黑体" panose="02010609060101010101" pitchFamily="49" charset="-122"/>
              <a:ea typeface="黑体" panose="02010609060101010101" pitchFamily="49" charset="-122"/>
            </a:endParaRPr>
          </a:p>
        </p:txBody>
      </p:sp>
      <p:sp>
        <p:nvSpPr>
          <p:cNvPr id="455715" name="Text Box 35"/>
          <p:cNvSpPr txBox="1"/>
          <p:nvPr/>
        </p:nvSpPr>
        <p:spPr>
          <a:xfrm>
            <a:off x="4543425" y="2109788"/>
            <a:ext cx="431800" cy="274637"/>
          </a:xfrm>
          <a:prstGeom prst="rect">
            <a:avLst/>
          </a:prstGeom>
          <a:noFill/>
          <a:ln w="9525">
            <a:noFill/>
          </a:ln>
        </p:spPr>
        <p:txBody>
          <a:bodyPr anchor="t" anchorCtr="0">
            <a:spAutoFit/>
          </a:bodyPr>
          <a:p>
            <a:pPr>
              <a:spcBef>
                <a:spcPct val="50000"/>
              </a:spcBef>
            </a:pPr>
            <a:r>
              <a:rPr lang="en-US" altLang="zh-CN" sz="1200" b="1" dirty="0">
                <a:latin typeface="黑体" panose="02010609060101010101" pitchFamily="49" charset="-122"/>
                <a:ea typeface="黑体" panose="02010609060101010101" pitchFamily="49" charset="-122"/>
              </a:rPr>
              <a:t>N</a:t>
            </a:r>
            <a:endParaRPr lang="en-US" altLang="zh-CN" sz="1200" b="1" dirty="0">
              <a:latin typeface="黑体" panose="02010609060101010101" pitchFamily="49" charset="-122"/>
              <a:ea typeface="黑体" panose="02010609060101010101" pitchFamily="49" charset="-122"/>
            </a:endParaRPr>
          </a:p>
        </p:txBody>
      </p:sp>
      <p:sp>
        <p:nvSpPr>
          <p:cNvPr id="102432" name="Text Box 37"/>
          <p:cNvSpPr txBox="1"/>
          <p:nvPr/>
        </p:nvSpPr>
        <p:spPr>
          <a:xfrm>
            <a:off x="2555875" y="6416675"/>
            <a:ext cx="2333625" cy="396875"/>
          </a:xfrm>
          <a:prstGeom prst="rect">
            <a:avLst/>
          </a:prstGeom>
          <a:noFill/>
          <a:ln w="9525">
            <a:noFill/>
          </a:ln>
        </p:spPr>
        <p:txBody>
          <a:bodyPr anchor="t" anchorCtr="0">
            <a:spAutoFit/>
          </a:bodyPr>
          <a:p>
            <a:pPr>
              <a:spcBef>
                <a:spcPct val="50000"/>
              </a:spcBef>
            </a:pPr>
            <a:r>
              <a:rPr lang="zh-CN" altLang="en-US" sz="2000" b="1" dirty="0">
                <a:solidFill>
                  <a:schemeClr val="folHlink"/>
                </a:solidFill>
                <a:latin typeface="黑体" panose="02010609060101010101" pitchFamily="49" charset="-122"/>
                <a:ea typeface="黑体" panose="02010609060101010101" pitchFamily="49" charset="-122"/>
              </a:rPr>
              <a:t>内存分配流程图</a:t>
            </a:r>
            <a:endParaRPr lang="zh-CN" altLang="en-US" sz="2000" b="1" dirty="0">
              <a:solidFill>
                <a:schemeClr val="fo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blinds(horizontal)">
                                      <p:cBhvr>
                                        <p:cTn id="7" dur="10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5694"/>
                                        </p:tgtEl>
                                        <p:attrNameLst>
                                          <p:attrName>style.visibility</p:attrName>
                                        </p:attrNameLst>
                                      </p:cBhvr>
                                      <p:to>
                                        <p:strVal val="visible"/>
                                      </p:to>
                                    </p:set>
                                    <p:animEffect transition="in" filter="blinds(horizontal)">
                                      <p:cBhvr>
                                        <p:cTn id="12" dur="1000"/>
                                        <p:tgtEl>
                                          <p:spTgt spid="45569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55684"/>
                                        </p:tgtEl>
                                        <p:attrNameLst>
                                          <p:attrName>style.visibility</p:attrName>
                                        </p:attrNameLst>
                                      </p:cBhvr>
                                      <p:to>
                                        <p:strVal val="visible"/>
                                      </p:to>
                                    </p:set>
                                    <p:animEffect transition="in" filter="blinds(horizontal)">
                                      <p:cBhvr>
                                        <p:cTn id="15" dur="1000"/>
                                        <p:tgtEl>
                                          <p:spTgt spid="45568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55686"/>
                                        </p:tgtEl>
                                        <p:attrNameLst>
                                          <p:attrName>style.visibility</p:attrName>
                                        </p:attrNameLst>
                                      </p:cBhvr>
                                      <p:to>
                                        <p:strVal val="visible"/>
                                      </p:to>
                                    </p:set>
                                    <p:animEffect transition="in" filter="blinds(horizontal)">
                                      <p:cBhvr>
                                        <p:cTn id="20" dur="1000"/>
                                        <p:tgtEl>
                                          <p:spTgt spid="455686"/>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55710"/>
                                        </p:tgtEl>
                                        <p:attrNameLst>
                                          <p:attrName>style.visibility</p:attrName>
                                        </p:attrNameLst>
                                      </p:cBhvr>
                                      <p:to>
                                        <p:strVal val="visible"/>
                                      </p:to>
                                    </p:set>
                                    <p:animEffect transition="in" filter="blinds(horizontal)">
                                      <p:cBhvr>
                                        <p:cTn id="23" dur="1000"/>
                                        <p:tgtEl>
                                          <p:spTgt spid="455710"/>
                                        </p:tgtEl>
                                      </p:cBhvr>
                                    </p:animEffect>
                                  </p:childTnLst>
                                </p:cTn>
                              </p:par>
                              <p:par>
                                <p:cTn id="24" presetID="3" presetClass="entr" presetSubtype="10" fill="hold" nodeType="withEffect">
                                  <p:stCondLst>
                                    <p:cond delay="0"/>
                                  </p:stCondLst>
                                  <p:childTnLst>
                                    <p:set>
                                      <p:cBhvr>
                                        <p:cTn id="25" dur="1" fill="hold">
                                          <p:stCondLst>
                                            <p:cond delay="0"/>
                                          </p:stCondLst>
                                        </p:cTn>
                                        <p:tgtEl>
                                          <p:spTgt spid="455700"/>
                                        </p:tgtEl>
                                        <p:attrNameLst>
                                          <p:attrName>style.visibility</p:attrName>
                                        </p:attrNameLst>
                                      </p:cBhvr>
                                      <p:to>
                                        <p:strVal val="visible"/>
                                      </p:to>
                                    </p:set>
                                    <p:animEffect transition="in" filter="blinds(horizontal)">
                                      <p:cBhvr>
                                        <p:cTn id="26" dur="1000"/>
                                        <p:tgtEl>
                                          <p:spTgt spid="45570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55713"/>
                                        </p:tgtEl>
                                        <p:attrNameLst>
                                          <p:attrName>style.visibility</p:attrName>
                                        </p:attrNameLst>
                                      </p:cBhvr>
                                      <p:to>
                                        <p:strVal val="visible"/>
                                      </p:to>
                                    </p:set>
                                    <p:animEffect transition="in" filter="blinds(horizontal)">
                                      <p:cBhvr>
                                        <p:cTn id="31" dur="1000"/>
                                        <p:tgtEl>
                                          <p:spTgt spid="455713"/>
                                        </p:tgtEl>
                                      </p:cBhvr>
                                    </p:animEffect>
                                  </p:childTnLst>
                                </p:cTn>
                              </p:par>
                              <p:par>
                                <p:cTn id="32" presetID="3" presetClass="entr" presetSubtype="10" fill="hold" nodeType="withEffect">
                                  <p:stCondLst>
                                    <p:cond delay="0"/>
                                  </p:stCondLst>
                                  <p:childTnLst>
                                    <p:set>
                                      <p:cBhvr>
                                        <p:cTn id="33" dur="1" fill="hold">
                                          <p:stCondLst>
                                            <p:cond delay="0"/>
                                          </p:stCondLst>
                                        </p:cTn>
                                        <p:tgtEl>
                                          <p:spTgt spid="455695"/>
                                        </p:tgtEl>
                                        <p:attrNameLst>
                                          <p:attrName>style.visibility</p:attrName>
                                        </p:attrNameLst>
                                      </p:cBhvr>
                                      <p:to>
                                        <p:strVal val="visible"/>
                                      </p:to>
                                    </p:set>
                                    <p:animEffect transition="in" filter="blinds(horizontal)">
                                      <p:cBhvr>
                                        <p:cTn id="34" dur="1000"/>
                                        <p:tgtEl>
                                          <p:spTgt spid="45569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55687"/>
                                        </p:tgtEl>
                                        <p:attrNameLst>
                                          <p:attrName>style.visibility</p:attrName>
                                        </p:attrNameLst>
                                      </p:cBhvr>
                                      <p:to>
                                        <p:strVal val="visible"/>
                                      </p:to>
                                    </p:set>
                                    <p:animEffect transition="in" filter="blinds(horizontal)">
                                      <p:cBhvr>
                                        <p:cTn id="37" dur="1000"/>
                                        <p:tgtEl>
                                          <p:spTgt spid="4556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55715"/>
                                        </p:tgtEl>
                                        <p:attrNameLst>
                                          <p:attrName>style.visibility</p:attrName>
                                        </p:attrNameLst>
                                      </p:cBhvr>
                                      <p:to>
                                        <p:strVal val="visible"/>
                                      </p:to>
                                    </p:set>
                                    <p:animEffect transition="in" filter="blinds(horizontal)">
                                      <p:cBhvr>
                                        <p:cTn id="42" dur="1000"/>
                                        <p:tgtEl>
                                          <p:spTgt spid="455715"/>
                                        </p:tgtEl>
                                      </p:cBhvr>
                                    </p:animEffect>
                                  </p:childTnLst>
                                </p:cTn>
                              </p:par>
                              <p:par>
                                <p:cTn id="43" presetID="3" presetClass="entr" presetSubtype="10" fill="hold" nodeType="withEffect">
                                  <p:stCondLst>
                                    <p:cond delay="0"/>
                                  </p:stCondLst>
                                  <p:childTnLst>
                                    <p:set>
                                      <p:cBhvr>
                                        <p:cTn id="44" dur="1" fill="hold">
                                          <p:stCondLst>
                                            <p:cond delay="0"/>
                                          </p:stCondLst>
                                        </p:cTn>
                                        <p:tgtEl>
                                          <p:spTgt spid="455701"/>
                                        </p:tgtEl>
                                        <p:attrNameLst>
                                          <p:attrName>style.visibility</p:attrName>
                                        </p:attrNameLst>
                                      </p:cBhvr>
                                      <p:to>
                                        <p:strVal val="visible"/>
                                      </p:to>
                                    </p:set>
                                    <p:animEffect transition="in" filter="blinds(horizontal)">
                                      <p:cBhvr>
                                        <p:cTn id="45" dur="1000"/>
                                        <p:tgtEl>
                                          <p:spTgt spid="455701"/>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455693"/>
                                        </p:tgtEl>
                                        <p:attrNameLst>
                                          <p:attrName>style.visibility</p:attrName>
                                        </p:attrNameLst>
                                      </p:cBhvr>
                                      <p:to>
                                        <p:strVal val="visible"/>
                                      </p:to>
                                    </p:set>
                                    <p:animEffect transition="in" filter="blinds(horizontal)">
                                      <p:cBhvr>
                                        <p:cTn id="48" dur="1000"/>
                                        <p:tgtEl>
                                          <p:spTgt spid="455693"/>
                                        </p:tgtEl>
                                      </p:cBhvr>
                                    </p:animEffect>
                                  </p:childTnLst>
                                </p:cTn>
                              </p:par>
                              <p:par>
                                <p:cTn id="49" presetID="3" presetClass="entr" presetSubtype="10" fill="hold" nodeType="withEffect">
                                  <p:stCondLst>
                                    <p:cond delay="0"/>
                                  </p:stCondLst>
                                  <p:childTnLst>
                                    <p:set>
                                      <p:cBhvr>
                                        <p:cTn id="50" dur="1" fill="hold">
                                          <p:stCondLst>
                                            <p:cond delay="0"/>
                                          </p:stCondLst>
                                        </p:cTn>
                                        <p:tgtEl>
                                          <p:spTgt spid="455707"/>
                                        </p:tgtEl>
                                        <p:attrNameLst>
                                          <p:attrName>style.visibility</p:attrName>
                                        </p:attrNameLst>
                                      </p:cBhvr>
                                      <p:to>
                                        <p:strVal val="visible"/>
                                      </p:to>
                                    </p:set>
                                    <p:animEffect transition="in" filter="blinds(horizontal)">
                                      <p:cBhvr>
                                        <p:cTn id="51" dur="1000"/>
                                        <p:tgtEl>
                                          <p:spTgt spid="455707"/>
                                        </p:tgtEl>
                                      </p:cBhvr>
                                    </p:animEffect>
                                  </p:childTnLst>
                                </p:cTn>
                              </p:par>
                              <p:par>
                                <p:cTn id="52" presetID="3" presetClass="entr" presetSubtype="10" fill="hold" nodeType="withEffect">
                                  <p:stCondLst>
                                    <p:cond delay="0"/>
                                  </p:stCondLst>
                                  <p:childTnLst>
                                    <p:set>
                                      <p:cBhvr>
                                        <p:cTn id="53" dur="1" fill="hold">
                                          <p:stCondLst>
                                            <p:cond delay="0"/>
                                          </p:stCondLst>
                                        </p:cTn>
                                        <p:tgtEl>
                                          <p:spTgt spid="455708"/>
                                        </p:tgtEl>
                                        <p:attrNameLst>
                                          <p:attrName>style.visibility</p:attrName>
                                        </p:attrNameLst>
                                      </p:cBhvr>
                                      <p:to>
                                        <p:strVal val="visible"/>
                                      </p:to>
                                    </p:set>
                                    <p:animEffect transition="in" filter="blinds(horizontal)">
                                      <p:cBhvr>
                                        <p:cTn id="54" dur="1000"/>
                                        <p:tgtEl>
                                          <p:spTgt spid="455708"/>
                                        </p:tgtEl>
                                      </p:cBhvr>
                                    </p:animEffect>
                                  </p:childTnLst>
                                </p:cTn>
                              </p:par>
                              <p:par>
                                <p:cTn id="55" presetID="3" presetClass="entr" presetSubtype="10" fill="hold" nodeType="withEffect">
                                  <p:stCondLst>
                                    <p:cond delay="0"/>
                                  </p:stCondLst>
                                  <p:childTnLst>
                                    <p:set>
                                      <p:cBhvr>
                                        <p:cTn id="56" dur="1" fill="hold">
                                          <p:stCondLst>
                                            <p:cond delay="0"/>
                                          </p:stCondLst>
                                        </p:cTn>
                                        <p:tgtEl>
                                          <p:spTgt spid="455709"/>
                                        </p:tgtEl>
                                        <p:attrNameLst>
                                          <p:attrName>style.visibility</p:attrName>
                                        </p:attrNameLst>
                                      </p:cBhvr>
                                      <p:to>
                                        <p:strVal val="visible"/>
                                      </p:to>
                                    </p:set>
                                    <p:animEffect transition="in" filter="blinds(horizontal)">
                                      <p:cBhvr>
                                        <p:cTn id="57" dur="1000"/>
                                        <p:tgtEl>
                                          <p:spTgt spid="45570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55696"/>
                                        </p:tgtEl>
                                        <p:attrNameLst>
                                          <p:attrName>style.visibility</p:attrName>
                                        </p:attrNameLst>
                                      </p:cBhvr>
                                      <p:to>
                                        <p:strVal val="visible"/>
                                      </p:to>
                                    </p:set>
                                    <p:animEffect transition="in" filter="blinds(horizontal)">
                                      <p:cBhvr>
                                        <p:cTn id="62" dur="1000"/>
                                        <p:tgtEl>
                                          <p:spTgt spid="455696"/>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55712"/>
                                        </p:tgtEl>
                                        <p:attrNameLst>
                                          <p:attrName>style.visibility</p:attrName>
                                        </p:attrNameLst>
                                      </p:cBhvr>
                                      <p:to>
                                        <p:strVal val="visible"/>
                                      </p:to>
                                    </p:set>
                                    <p:animEffect transition="in" filter="blinds(horizontal)">
                                      <p:cBhvr>
                                        <p:cTn id="65" dur="1000"/>
                                        <p:tgtEl>
                                          <p:spTgt spid="455712"/>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455688"/>
                                        </p:tgtEl>
                                        <p:attrNameLst>
                                          <p:attrName>style.visibility</p:attrName>
                                        </p:attrNameLst>
                                      </p:cBhvr>
                                      <p:to>
                                        <p:strVal val="visible"/>
                                      </p:to>
                                    </p:set>
                                    <p:animEffect transition="in" filter="blinds(horizontal)">
                                      <p:cBhvr>
                                        <p:cTn id="68" dur="1000"/>
                                        <p:tgtEl>
                                          <p:spTgt spid="45568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55714"/>
                                        </p:tgtEl>
                                        <p:attrNameLst>
                                          <p:attrName>style.visibility</p:attrName>
                                        </p:attrNameLst>
                                      </p:cBhvr>
                                      <p:to>
                                        <p:strVal val="visible"/>
                                      </p:to>
                                    </p:set>
                                    <p:animEffect transition="in" filter="blinds(horizontal)">
                                      <p:cBhvr>
                                        <p:cTn id="73" dur="1000"/>
                                        <p:tgtEl>
                                          <p:spTgt spid="455714"/>
                                        </p:tgtEl>
                                      </p:cBhvr>
                                    </p:animEffect>
                                  </p:childTnLst>
                                </p:cTn>
                              </p:par>
                              <p:par>
                                <p:cTn id="74" presetID="3" presetClass="entr" presetSubtype="10" fill="hold" nodeType="withEffect">
                                  <p:stCondLst>
                                    <p:cond delay="0"/>
                                  </p:stCondLst>
                                  <p:childTnLst>
                                    <p:set>
                                      <p:cBhvr>
                                        <p:cTn id="75" dur="1" fill="hold">
                                          <p:stCondLst>
                                            <p:cond delay="0"/>
                                          </p:stCondLst>
                                        </p:cTn>
                                        <p:tgtEl>
                                          <p:spTgt spid="455697"/>
                                        </p:tgtEl>
                                        <p:attrNameLst>
                                          <p:attrName>style.visibility</p:attrName>
                                        </p:attrNameLst>
                                      </p:cBhvr>
                                      <p:to>
                                        <p:strVal val="visible"/>
                                      </p:to>
                                    </p:set>
                                    <p:animEffect transition="in" filter="blinds(horizontal)">
                                      <p:cBhvr>
                                        <p:cTn id="76" dur="1000"/>
                                        <p:tgtEl>
                                          <p:spTgt spid="455697"/>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455683"/>
                                        </p:tgtEl>
                                        <p:attrNameLst>
                                          <p:attrName>style.visibility</p:attrName>
                                        </p:attrNameLst>
                                      </p:cBhvr>
                                      <p:to>
                                        <p:strVal val="visible"/>
                                      </p:to>
                                    </p:set>
                                    <p:animEffect transition="in" filter="blinds(horizontal)">
                                      <p:cBhvr>
                                        <p:cTn id="79" dur="1000"/>
                                        <p:tgtEl>
                                          <p:spTgt spid="455683"/>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455711"/>
                                        </p:tgtEl>
                                        <p:attrNameLst>
                                          <p:attrName>style.visibility</p:attrName>
                                        </p:attrNameLst>
                                      </p:cBhvr>
                                      <p:to>
                                        <p:strVal val="visible"/>
                                      </p:to>
                                    </p:set>
                                    <p:animEffect transition="in" filter="blinds(horizontal)">
                                      <p:cBhvr>
                                        <p:cTn id="84" dur="1000"/>
                                        <p:tgtEl>
                                          <p:spTgt spid="455711"/>
                                        </p:tgtEl>
                                      </p:cBhvr>
                                    </p:animEffect>
                                  </p:childTnLst>
                                </p:cTn>
                              </p:par>
                              <p:par>
                                <p:cTn id="85" presetID="3" presetClass="entr" presetSubtype="10" fill="hold" nodeType="withEffect">
                                  <p:stCondLst>
                                    <p:cond delay="0"/>
                                  </p:stCondLst>
                                  <p:childTnLst>
                                    <p:set>
                                      <p:cBhvr>
                                        <p:cTn id="86" dur="1" fill="hold">
                                          <p:stCondLst>
                                            <p:cond delay="0"/>
                                          </p:stCondLst>
                                        </p:cTn>
                                        <p:tgtEl>
                                          <p:spTgt spid="455704"/>
                                        </p:tgtEl>
                                        <p:attrNameLst>
                                          <p:attrName>style.visibility</p:attrName>
                                        </p:attrNameLst>
                                      </p:cBhvr>
                                      <p:to>
                                        <p:strVal val="visible"/>
                                      </p:to>
                                    </p:set>
                                    <p:animEffect transition="in" filter="blinds(horizontal)">
                                      <p:cBhvr>
                                        <p:cTn id="87" dur="1000"/>
                                        <p:tgtEl>
                                          <p:spTgt spid="455704"/>
                                        </p:tgtEl>
                                      </p:cBhvr>
                                    </p:animEffect>
                                  </p:childTnLst>
                                </p:cTn>
                              </p:par>
                              <p:par>
                                <p:cTn id="88" presetID="3" presetClass="entr" presetSubtype="10" fill="hold" nodeType="withEffect">
                                  <p:stCondLst>
                                    <p:cond delay="0"/>
                                  </p:stCondLst>
                                  <p:childTnLst>
                                    <p:set>
                                      <p:cBhvr>
                                        <p:cTn id="89" dur="1" fill="hold">
                                          <p:stCondLst>
                                            <p:cond delay="0"/>
                                          </p:stCondLst>
                                        </p:cTn>
                                        <p:tgtEl>
                                          <p:spTgt spid="455703"/>
                                        </p:tgtEl>
                                        <p:attrNameLst>
                                          <p:attrName>style.visibility</p:attrName>
                                        </p:attrNameLst>
                                      </p:cBhvr>
                                      <p:to>
                                        <p:strVal val="visible"/>
                                      </p:to>
                                    </p:set>
                                    <p:animEffect transition="in" filter="blinds(horizontal)">
                                      <p:cBhvr>
                                        <p:cTn id="90" dur="1000"/>
                                        <p:tgtEl>
                                          <p:spTgt spid="45570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55692"/>
                                        </p:tgtEl>
                                        <p:attrNameLst>
                                          <p:attrName>style.visibility</p:attrName>
                                        </p:attrNameLst>
                                      </p:cBhvr>
                                      <p:to>
                                        <p:strVal val="visible"/>
                                      </p:to>
                                    </p:set>
                                    <p:animEffect transition="in" filter="blinds(horizontal)">
                                      <p:cBhvr>
                                        <p:cTn id="93" dur="1000"/>
                                        <p:tgtEl>
                                          <p:spTgt spid="455692"/>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455705"/>
                                        </p:tgtEl>
                                        <p:attrNameLst>
                                          <p:attrName>style.visibility</p:attrName>
                                        </p:attrNameLst>
                                      </p:cBhvr>
                                      <p:to>
                                        <p:strVal val="visible"/>
                                      </p:to>
                                    </p:set>
                                    <p:animEffect transition="in" filter="blinds(horizontal)">
                                      <p:cBhvr>
                                        <p:cTn id="98" dur="1000"/>
                                        <p:tgtEl>
                                          <p:spTgt spid="455705"/>
                                        </p:tgtEl>
                                      </p:cBhvr>
                                    </p:animEffect>
                                  </p:childTnLst>
                                </p:cTn>
                              </p:par>
                              <p:par>
                                <p:cTn id="99" presetID="3" presetClass="entr" presetSubtype="10" fill="hold" nodeType="withEffect">
                                  <p:stCondLst>
                                    <p:cond delay="0"/>
                                  </p:stCondLst>
                                  <p:childTnLst>
                                    <p:set>
                                      <p:cBhvr>
                                        <p:cTn id="100" dur="1" fill="hold">
                                          <p:stCondLst>
                                            <p:cond delay="0"/>
                                          </p:stCondLst>
                                        </p:cTn>
                                        <p:tgtEl>
                                          <p:spTgt spid="455706"/>
                                        </p:tgtEl>
                                        <p:attrNameLst>
                                          <p:attrName>style.visibility</p:attrName>
                                        </p:attrNameLst>
                                      </p:cBhvr>
                                      <p:to>
                                        <p:strVal val="visible"/>
                                      </p:to>
                                    </p:set>
                                    <p:animEffect transition="in" filter="blinds(horizontal)">
                                      <p:cBhvr>
                                        <p:cTn id="101" dur="1000"/>
                                        <p:tgtEl>
                                          <p:spTgt spid="455706"/>
                                        </p:tgtEl>
                                      </p:cBhvr>
                                    </p:animEffect>
                                  </p:childTnLst>
                                </p:cTn>
                              </p:par>
                              <p:par>
                                <p:cTn id="102" presetID="3" presetClass="entr" presetSubtype="10" fill="hold" nodeType="withEffect">
                                  <p:stCondLst>
                                    <p:cond delay="0"/>
                                  </p:stCondLst>
                                  <p:childTnLst>
                                    <p:set>
                                      <p:cBhvr>
                                        <p:cTn id="103" dur="1" fill="hold">
                                          <p:stCondLst>
                                            <p:cond delay="0"/>
                                          </p:stCondLst>
                                        </p:cTn>
                                        <p:tgtEl>
                                          <p:spTgt spid="455698"/>
                                        </p:tgtEl>
                                        <p:attrNameLst>
                                          <p:attrName>style.visibility</p:attrName>
                                        </p:attrNameLst>
                                      </p:cBhvr>
                                      <p:to>
                                        <p:strVal val="visible"/>
                                      </p:to>
                                    </p:set>
                                    <p:animEffect transition="in" filter="blinds(horizontal)">
                                      <p:cBhvr>
                                        <p:cTn id="104" dur="1000"/>
                                        <p:tgtEl>
                                          <p:spTgt spid="455698"/>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455689"/>
                                        </p:tgtEl>
                                        <p:attrNameLst>
                                          <p:attrName>style.visibility</p:attrName>
                                        </p:attrNameLst>
                                      </p:cBhvr>
                                      <p:to>
                                        <p:strVal val="visible"/>
                                      </p:to>
                                    </p:set>
                                    <p:animEffect transition="in" filter="blinds(horizontal)">
                                      <p:cBhvr>
                                        <p:cTn id="107" dur="1000"/>
                                        <p:tgtEl>
                                          <p:spTgt spid="455689"/>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455699"/>
                                        </p:tgtEl>
                                        <p:attrNameLst>
                                          <p:attrName>style.visibility</p:attrName>
                                        </p:attrNameLst>
                                      </p:cBhvr>
                                      <p:to>
                                        <p:strVal val="visible"/>
                                      </p:to>
                                    </p:set>
                                    <p:animEffect transition="in" filter="blinds(horizontal)">
                                      <p:cBhvr>
                                        <p:cTn id="112" dur="1000"/>
                                        <p:tgtEl>
                                          <p:spTgt spid="455699"/>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455690"/>
                                        </p:tgtEl>
                                        <p:attrNameLst>
                                          <p:attrName>style.visibility</p:attrName>
                                        </p:attrNameLst>
                                      </p:cBhvr>
                                      <p:to>
                                        <p:strVal val="visible"/>
                                      </p:to>
                                    </p:set>
                                    <p:animEffect transition="in" filter="blinds(horizontal)">
                                      <p:cBhvr>
                                        <p:cTn id="115" dur="1000"/>
                                        <p:tgtEl>
                                          <p:spTgt spid="455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nimBg="1"/>
      <p:bldP spid="455683" grpId="0" animBg="1"/>
      <p:bldP spid="455684" grpId="0" animBg="1"/>
      <p:bldP spid="455686" grpId="0" animBg="1"/>
      <p:bldP spid="455687" grpId="0" animBg="1"/>
      <p:bldP spid="455688" grpId="0" animBg="1"/>
      <p:bldP spid="455689" grpId="0" animBg="1"/>
      <p:bldP spid="455690" grpId="0" animBg="1"/>
      <p:bldP spid="455692" grpId="0" animBg="1"/>
      <p:bldP spid="455693" grpId="0" animBg="1"/>
      <p:bldP spid="455710" grpId="0"/>
      <p:bldP spid="455711" grpId="0"/>
      <p:bldP spid="455712" grpId="0"/>
      <p:bldP spid="455713" grpId="0"/>
      <p:bldP spid="455714" grpId="0"/>
      <p:bldP spid="4557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p:nvPr>
        </p:nvSpPr>
        <p:spPr>
          <a:xfrm>
            <a:off x="1150938" y="188913"/>
            <a:ext cx="6516687" cy="754062"/>
          </a:xfrm>
          <a:ln/>
        </p:spPr>
        <p:txBody>
          <a:bodyPr wrap="square" lIns="91440" tIns="45720" rIns="91440" bIns="45720" anchor="b" anchorCtr="0"/>
          <a:p>
            <a:pPr eaLnBrk="1" hangingPunct="1"/>
            <a:r>
              <a:rPr lang="zh-CN" altLang="en-US" sz="3600" b="1" dirty="0">
                <a:solidFill>
                  <a:schemeClr val="hlink"/>
                </a:solidFill>
                <a:latin typeface="黑体" panose="02010609060101010101" pitchFamily="49" charset="-122"/>
                <a:ea typeface="黑体" panose="02010609060101010101" pitchFamily="49" charset="-122"/>
              </a:rPr>
              <a:t>（</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）回收内存</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454659" name="Rectangle 3"/>
          <p:cNvSpPr>
            <a:spLocks noGrp="1"/>
          </p:cNvSpPr>
          <p:nvPr>
            <p:ph idx="1"/>
          </p:nvPr>
        </p:nvSpPr>
        <p:spPr>
          <a:xfrm>
            <a:off x="323850" y="1339850"/>
            <a:ext cx="8424863" cy="5184775"/>
          </a:xfrm>
          <a:ln/>
        </p:spPr>
        <p:txBody>
          <a:bodyPr wrap="square" lIns="91440" tIns="45720" rIns="91440" bIns="45720" anchor="t" anchorCtr="0"/>
          <a:p>
            <a:pPr eaLnBrk="1" hangingPunct="1">
              <a:lnSpc>
                <a:spcPct val="120000"/>
              </a:lnSpc>
              <a:spcBef>
                <a:spcPct val="0"/>
              </a:spcBef>
              <a:buNone/>
            </a:pPr>
            <a:r>
              <a:rPr lang="en-US" altLang="zh-CN" sz="3200" dirty="0">
                <a:solidFill>
                  <a:schemeClr val="tx1"/>
                </a:solidFill>
                <a:latin typeface="黑体" panose="02010609060101010101" pitchFamily="49" charset="-122"/>
                <a:ea typeface="黑体" panose="02010609060101010101" pitchFamily="49" charset="-122"/>
              </a:rPr>
              <a:t>      </a:t>
            </a:r>
            <a:r>
              <a:rPr lang="zh-CN" altLang="en-US" sz="3200" dirty="0">
                <a:solidFill>
                  <a:schemeClr val="tx1"/>
                </a:solidFill>
                <a:latin typeface="黑体" panose="02010609060101010101" pitchFamily="49" charset="-122"/>
                <a:ea typeface="黑体" panose="02010609060101010101" pitchFamily="49" charset="-122"/>
              </a:rPr>
              <a:t>当作业执行结束时，释放所占有的内存空间，</a:t>
            </a:r>
            <a:r>
              <a:rPr lang="en-US" altLang="zh-CN" sz="3200" dirty="0">
                <a:solidFill>
                  <a:schemeClr val="tx1"/>
                </a:solidFill>
                <a:latin typeface="黑体" panose="02010609060101010101" pitchFamily="49" charset="-122"/>
                <a:ea typeface="黑体" panose="02010609060101010101" pitchFamily="49" charset="-122"/>
              </a:rPr>
              <a:t>OS</a:t>
            </a:r>
            <a:r>
              <a:rPr lang="zh-CN" altLang="en-US" sz="3200" dirty="0">
                <a:solidFill>
                  <a:schemeClr val="tx1"/>
                </a:solidFill>
                <a:latin typeface="黑体" panose="02010609060101010101" pitchFamily="49" charset="-122"/>
                <a:ea typeface="黑体" panose="02010609060101010101" pitchFamily="49" charset="-122"/>
              </a:rPr>
              <a:t>应回收已使用完毕的内存分区。</a:t>
            </a:r>
            <a:endParaRPr lang="zh-CN" altLang="en-US" sz="3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3200" dirty="0">
                <a:solidFill>
                  <a:schemeClr val="tx1"/>
                </a:solidFill>
                <a:latin typeface="黑体" panose="02010609060101010101" pitchFamily="49" charset="-122"/>
                <a:ea typeface="黑体" panose="02010609060101010101" pitchFamily="49" charset="-122"/>
              </a:rPr>
              <a:t>      系统根据回收分区的大小及首地址，在空闲分区表中检查是否有邻接的空闲分区，如有，则合成为一个大的空闲分区，然后修改有关的分区状态信息。</a:t>
            </a:r>
            <a:endParaRPr lang="zh-CN" altLang="en-US" sz="3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3200" dirty="0">
                <a:solidFill>
                  <a:schemeClr val="folHlink"/>
                </a:solidFill>
                <a:latin typeface="黑体" panose="02010609060101010101" pitchFamily="49" charset="-122"/>
                <a:ea typeface="黑体" panose="02010609060101010101" pitchFamily="49" charset="-122"/>
              </a:rPr>
              <a:t>      回收分区与已有空闲分区的相邻情况有以下四种</a:t>
            </a:r>
            <a:r>
              <a:rPr lang="zh-CN" altLang="en-US" sz="3200" dirty="0">
                <a:solidFill>
                  <a:schemeClr val="tx1"/>
                </a:solidFill>
                <a:latin typeface="黑体" panose="02010609060101010101" pitchFamily="49" charset="-122"/>
                <a:ea typeface="黑体" panose="02010609060101010101" pitchFamily="49" charset="-122"/>
              </a:rPr>
              <a:t>：</a:t>
            </a:r>
            <a:endParaRPr lang="zh-CN" altLang="en-US" sz="3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4659">
                                            <p:txEl>
                                              <p:charRg st="0" end="43"/>
                                            </p:txEl>
                                          </p:spTgt>
                                        </p:tgtEl>
                                        <p:attrNameLst>
                                          <p:attrName>style.visibility</p:attrName>
                                        </p:attrNameLst>
                                      </p:cBhvr>
                                      <p:to>
                                        <p:strVal val="visible"/>
                                      </p:to>
                                    </p:set>
                                    <p:animEffect transition="in" filter="blinds(horizontal)">
                                      <p:cBhvr>
                                        <p:cTn id="7" dur="500"/>
                                        <p:tgtEl>
                                          <p:spTgt spid="454659">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4659">
                                            <p:txEl>
                                              <p:charRg st="43" end="116"/>
                                            </p:txEl>
                                          </p:spTgt>
                                        </p:tgtEl>
                                        <p:attrNameLst>
                                          <p:attrName>style.visibility</p:attrName>
                                        </p:attrNameLst>
                                      </p:cBhvr>
                                      <p:to>
                                        <p:strVal val="visible"/>
                                      </p:to>
                                    </p:set>
                                    <p:animEffect transition="in" filter="blinds(horizontal)">
                                      <p:cBhvr>
                                        <p:cTn id="12" dur="500"/>
                                        <p:tgtEl>
                                          <p:spTgt spid="454659">
                                            <p:txEl>
                                              <p:charRg st="43" end="1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4659">
                                            <p:txEl>
                                              <p:charRg st="116" end="145"/>
                                            </p:txEl>
                                          </p:spTgt>
                                        </p:tgtEl>
                                        <p:attrNameLst>
                                          <p:attrName>style.visibility</p:attrName>
                                        </p:attrNameLst>
                                      </p:cBhvr>
                                      <p:to>
                                        <p:strVal val="visible"/>
                                      </p:to>
                                    </p:set>
                                    <p:animEffect transition="in" filter="blinds(horizontal)">
                                      <p:cBhvr>
                                        <p:cTn id="17" dur="500"/>
                                        <p:tgtEl>
                                          <p:spTgt spid="454659">
                                            <p:txEl>
                                              <p:charRg st="116"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p:nvPr>
        </p:nvSpPr>
        <p:spPr>
          <a:xfrm>
            <a:off x="1150938" y="188913"/>
            <a:ext cx="6516687" cy="754062"/>
          </a:xfrm>
          <a:ln/>
        </p:spPr>
        <p:txBody>
          <a:bodyPr wrap="square" lIns="91440" tIns="45720" rIns="91440" bIns="45720" anchor="b" anchorCtr="0"/>
          <a:p>
            <a:pPr eaLnBrk="1" hangingPunct="1"/>
            <a:r>
              <a:rPr lang="zh-CN" altLang="en-US" sz="3600" b="1" dirty="0">
                <a:solidFill>
                  <a:schemeClr val="hlink"/>
                </a:solidFill>
                <a:latin typeface="黑体" panose="02010609060101010101" pitchFamily="49" charset="-122"/>
                <a:ea typeface="黑体" panose="02010609060101010101" pitchFamily="49" charset="-122"/>
              </a:rPr>
              <a:t>（</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）回收内存</a:t>
            </a:r>
            <a:endParaRPr lang="zh-CN" altLang="en-US" sz="3600" b="1" dirty="0">
              <a:solidFill>
                <a:schemeClr val="hlink"/>
              </a:solidFill>
              <a:latin typeface="黑体" panose="02010609060101010101" pitchFamily="49" charset="-122"/>
              <a:ea typeface="黑体" panose="02010609060101010101" pitchFamily="49" charset="-122"/>
            </a:endParaRPr>
          </a:p>
        </p:txBody>
      </p:sp>
      <p:grpSp>
        <p:nvGrpSpPr>
          <p:cNvPr id="2" name="Group 4"/>
          <p:cNvGrpSpPr/>
          <p:nvPr/>
        </p:nvGrpSpPr>
        <p:grpSpPr>
          <a:xfrm>
            <a:off x="5632450" y="1387475"/>
            <a:ext cx="2179638" cy="4778375"/>
            <a:chOff x="1104" y="2688"/>
            <a:chExt cx="720" cy="936"/>
          </a:xfrm>
        </p:grpSpPr>
        <p:sp>
          <p:nvSpPr>
            <p:cNvPr id="106499" name="Rectangle 5"/>
            <p:cNvSpPr/>
            <p:nvPr/>
          </p:nvSpPr>
          <p:spPr>
            <a:xfrm>
              <a:off x="1104" y="3321"/>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06500" name="Rectangle 6" descr="水滴"/>
            <p:cNvSpPr/>
            <p:nvPr/>
          </p:nvSpPr>
          <p:spPr>
            <a:xfrm>
              <a:off x="1104" y="3110"/>
              <a:ext cx="720" cy="211"/>
            </a:xfrm>
            <a:prstGeom prst="rect">
              <a:avLst/>
            </a:prstGeom>
            <a:blipFill rotWithShape="1">
              <a:blip r:embed="rId1"/>
            </a:blip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回收分区</a:t>
              </a:r>
              <a:r>
                <a:rPr lang="en-US" altLang="zh-CN" sz="1600" b="1" dirty="0">
                  <a:latin typeface="Tahoma" panose="020B0604030504040204" pitchFamily="34" charset="0"/>
                  <a:ea typeface="宋体" panose="02010600030101010101" pitchFamily="2" charset="-122"/>
                </a:rPr>
                <a:t>R</a:t>
              </a:r>
              <a:endParaRPr lang="en-US" altLang="zh-CN" sz="1600" b="1" dirty="0">
                <a:latin typeface="Tahoma" panose="020B0604030504040204" pitchFamily="34" charset="0"/>
                <a:ea typeface="宋体" panose="02010600030101010101" pitchFamily="2" charset="-122"/>
              </a:endParaRPr>
            </a:p>
          </p:txBody>
        </p:sp>
        <p:sp>
          <p:nvSpPr>
            <p:cNvPr id="106501" name="Rectangle 7"/>
            <p:cNvSpPr/>
            <p:nvPr/>
          </p:nvSpPr>
          <p:spPr>
            <a:xfrm>
              <a:off x="1104" y="2899"/>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空闲分区</a:t>
              </a:r>
              <a:r>
                <a:rPr lang="en-US" altLang="zh-CN" sz="1600" b="1" dirty="0">
                  <a:latin typeface="Tahoma" panose="020B0604030504040204" pitchFamily="34" charset="0"/>
                  <a:ea typeface="宋体" panose="02010600030101010101" pitchFamily="2" charset="-122"/>
                </a:rPr>
                <a:t>F1</a:t>
              </a:r>
              <a:endParaRPr lang="en-US" altLang="zh-CN" sz="1600" b="1" dirty="0">
                <a:latin typeface="Tahoma" panose="020B0604030504040204" pitchFamily="34" charset="0"/>
                <a:ea typeface="宋体" panose="02010600030101010101" pitchFamily="2" charset="-122"/>
              </a:endParaRPr>
            </a:p>
          </p:txBody>
        </p:sp>
        <p:sp>
          <p:nvSpPr>
            <p:cNvPr id="106502" name="Rectangle 8"/>
            <p:cNvSpPr/>
            <p:nvPr/>
          </p:nvSpPr>
          <p:spPr>
            <a:xfrm>
              <a:off x="1104" y="2688"/>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06503" name="Line 9"/>
            <p:cNvSpPr/>
            <p:nvPr/>
          </p:nvSpPr>
          <p:spPr>
            <a:xfrm>
              <a:off x="1104" y="2688"/>
              <a:ext cx="720"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04" name="Line 10"/>
            <p:cNvSpPr/>
            <p:nvPr/>
          </p:nvSpPr>
          <p:spPr>
            <a:xfrm>
              <a:off x="1104" y="2899"/>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05" name="Line 11"/>
            <p:cNvSpPr/>
            <p:nvPr/>
          </p:nvSpPr>
          <p:spPr>
            <a:xfrm>
              <a:off x="1104" y="3110"/>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06" name="Line 12"/>
            <p:cNvSpPr/>
            <p:nvPr/>
          </p:nvSpPr>
          <p:spPr>
            <a:xfrm>
              <a:off x="1104" y="3321"/>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07" name="Line 13"/>
            <p:cNvSpPr/>
            <p:nvPr/>
          </p:nvSpPr>
          <p:spPr>
            <a:xfrm>
              <a:off x="1104" y="3532"/>
              <a:ext cx="720"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08" name="Line 14"/>
            <p:cNvSpPr/>
            <p:nvPr/>
          </p:nvSpPr>
          <p:spPr>
            <a:xfrm>
              <a:off x="1104" y="2688"/>
              <a:ext cx="0" cy="84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09" name="Line 15"/>
            <p:cNvSpPr/>
            <p:nvPr/>
          </p:nvSpPr>
          <p:spPr>
            <a:xfrm>
              <a:off x="1824" y="2688"/>
              <a:ext cx="0" cy="84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6510" name="Text Box 16"/>
            <p:cNvSpPr txBox="1"/>
            <p:nvPr/>
          </p:nvSpPr>
          <p:spPr>
            <a:xfrm>
              <a:off x="1344" y="3552"/>
              <a:ext cx="384" cy="72"/>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(a)</a:t>
              </a:r>
              <a:endParaRPr lang="en-US" altLang="zh-CN" sz="1800" dirty="0">
                <a:latin typeface="Tahoma" panose="020B0604030504040204" pitchFamily="34" charset="0"/>
                <a:ea typeface="宋体" panose="02010600030101010101" pitchFamily="2" charset="-122"/>
              </a:endParaRPr>
            </a:p>
          </p:txBody>
        </p:sp>
      </p:grpSp>
      <p:sp>
        <p:nvSpPr>
          <p:cNvPr id="106511" name="Text Box 45"/>
          <p:cNvSpPr txBox="1"/>
          <p:nvPr/>
        </p:nvSpPr>
        <p:spPr>
          <a:xfrm>
            <a:off x="3511550" y="5995988"/>
            <a:ext cx="2860675" cy="457200"/>
          </a:xfrm>
          <a:prstGeom prst="rect">
            <a:avLst/>
          </a:prstGeom>
          <a:noFill/>
          <a:ln w="9525">
            <a:noFill/>
          </a:ln>
        </p:spPr>
        <p:txBody>
          <a:bodyPr anchor="t" anchorCtr="0">
            <a:spAutoFit/>
          </a:bodyPr>
          <a:p>
            <a:pPr>
              <a:spcBef>
                <a:spcPct val="50000"/>
              </a:spcBef>
            </a:pPr>
            <a:r>
              <a:rPr lang="zh-CN" altLang="en-US" b="1" dirty="0">
                <a:solidFill>
                  <a:schemeClr val="folHlink"/>
                </a:solidFill>
                <a:latin typeface="Tahoma" panose="020B0604030504040204" pitchFamily="34" charset="0"/>
                <a:ea typeface="黑体" panose="02010609060101010101" pitchFamily="49" charset="-122"/>
              </a:rPr>
              <a:t>内存回收情况</a:t>
            </a:r>
            <a:endParaRPr lang="zh-CN" altLang="en-US" b="1" dirty="0">
              <a:solidFill>
                <a:schemeClr val="folHlink"/>
              </a:solidFill>
              <a:latin typeface="Tahoma" panose="020B0604030504040204" pitchFamily="34" charset="0"/>
              <a:ea typeface="黑体" panose="02010609060101010101" pitchFamily="49" charset="-122"/>
            </a:endParaRPr>
          </a:p>
        </p:txBody>
      </p:sp>
      <p:sp>
        <p:nvSpPr>
          <p:cNvPr id="537664" name="Rectangle 64"/>
          <p:cNvSpPr>
            <a:spLocks noGrp="1"/>
          </p:cNvSpPr>
          <p:nvPr>
            <p:ph idx="1"/>
          </p:nvPr>
        </p:nvSpPr>
        <p:spPr>
          <a:xfrm>
            <a:off x="611188" y="1773238"/>
            <a:ext cx="4321175" cy="4248150"/>
          </a:xfrm>
          <a:ln/>
        </p:spPr>
        <p:txBody>
          <a:bodyPr wrap="square" lIns="91440" tIns="45720" rIns="91440" bIns="45720" anchor="t" anchorCtr="0"/>
          <a:p>
            <a:pPr eaLnBrk="1" hangingPunct="1">
              <a:buNone/>
            </a:pP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回收分区</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上面邻接一个空闲分区</a:t>
            </a:r>
            <a:r>
              <a:rPr lang="en-US" altLang="zh-CN" dirty="0">
                <a:solidFill>
                  <a:schemeClr val="tx1"/>
                </a:solidFill>
                <a:latin typeface="黑体" panose="02010609060101010101" pitchFamily="49" charset="-122"/>
                <a:ea typeface="黑体" panose="02010609060101010101" pitchFamily="49" charset="-122"/>
              </a:rPr>
              <a:t>F1</a:t>
            </a:r>
            <a:r>
              <a:rPr lang="zh-CN" altLang="en-US" dirty="0">
                <a:solidFill>
                  <a:schemeClr val="tx1"/>
                </a:solidFill>
                <a:latin typeface="黑体" panose="02010609060101010101" pitchFamily="49" charset="-122"/>
                <a:ea typeface="黑体" panose="02010609060101010101" pitchFamily="49" charset="-122"/>
              </a:rPr>
              <a:t>，合并后首地址为空闲分区</a:t>
            </a:r>
            <a:r>
              <a:rPr lang="en-US" altLang="zh-CN" dirty="0">
                <a:solidFill>
                  <a:schemeClr val="tx1"/>
                </a:solidFill>
                <a:latin typeface="黑体" panose="02010609060101010101" pitchFamily="49" charset="-122"/>
                <a:ea typeface="黑体" panose="02010609060101010101" pitchFamily="49" charset="-122"/>
              </a:rPr>
              <a:t>F1</a:t>
            </a:r>
            <a:r>
              <a:rPr lang="zh-CN" altLang="en-US" dirty="0">
                <a:solidFill>
                  <a:schemeClr val="tx1"/>
                </a:solidFill>
                <a:latin typeface="黑体" panose="02010609060101010101" pitchFamily="49" charset="-122"/>
                <a:ea typeface="黑体" panose="02010609060101010101" pitchFamily="49" charset="-122"/>
              </a:rPr>
              <a:t>的首地址，大小为</a:t>
            </a:r>
            <a:r>
              <a:rPr lang="en-US" altLang="zh-CN" dirty="0">
                <a:solidFill>
                  <a:schemeClr val="tx1"/>
                </a:solidFill>
                <a:latin typeface="黑体" panose="02010609060101010101" pitchFamily="49" charset="-122"/>
                <a:ea typeface="黑体" panose="02010609060101010101" pitchFamily="49" charset="-122"/>
              </a:rPr>
              <a:t>F1</a:t>
            </a:r>
            <a:r>
              <a:rPr lang="zh-CN" altLang="en-US" dirty="0">
                <a:solidFill>
                  <a:schemeClr val="tx1"/>
                </a:solidFill>
                <a:latin typeface="黑体" panose="02010609060101010101" pitchFamily="49" charset="-122"/>
                <a:ea typeface="黑体" panose="02010609060101010101" pitchFamily="49" charset="-122"/>
              </a:rPr>
              <a:t>和</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二者大小之和。</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这种情况下，回收后空闲分区表中表项数不变。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537665" name="AutoShape 65"/>
          <p:cNvSpPr/>
          <p:nvPr/>
        </p:nvSpPr>
        <p:spPr>
          <a:xfrm>
            <a:off x="5148263" y="2492375"/>
            <a:ext cx="360362" cy="2089150"/>
          </a:xfrm>
          <a:prstGeom prst="leftBrace">
            <a:avLst>
              <a:gd name="adj1" fmla="val 48257"/>
              <a:gd name="adj2" fmla="val 50000"/>
            </a:avLst>
          </a:prstGeom>
          <a:noFill/>
          <a:ln w="2857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37664">
                                            <p:txEl>
                                              <p:charRg st="0" end="53"/>
                                            </p:txEl>
                                          </p:spTgt>
                                        </p:tgtEl>
                                        <p:attrNameLst>
                                          <p:attrName>style.visibility</p:attrName>
                                        </p:attrNameLst>
                                      </p:cBhvr>
                                      <p:to>
                                        <p:strVal val="visible"/>
                                      </p:to>
                                    </p:set>
                                    <p:animEffect transition="in" filter="blinds(horizontal)">
                                      <p:cBhvr>
                                        <p:cTn id="13" dur="500"/>
                                        <p:tgtEl>
                                          <p:spTgt spid="537664">
                                            <p:txEl>
                                              <p:charRg st="0" end="5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3766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7664">
                                            <p:txEl>
                                              <p:charRg st="53" end="77"/>
                                            </p:txEl>
                                          </p:spTgt>
                                        </p:tgtEl>
                                        <p:attrNameLst>
                                          <p:attrName>style.visibility</p:attrName>
                                        </p:attrNameLst>
                                      </p:cBhvr>
                                      <p:to>
                                        <p:strVal val="visible"/>
                                      </p:to>
                                    </p:set>
                                    <p:animEffect transition="in" filter="blinds(horizontal)">
                                      <p:cBhvr>
                                        <p:cTn id="22" dur="500"/>
                                        <p:tgtEl>
                                          <p:spTgt spid="537664">
                                            <p:txEl>
                                              <p:charRg st="53"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64" grpId="0" build="p"/>
      <p:bldP spid="53766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a:xfrm>
            <a:off x="1150938" y="188913"/>
            <a:ext cx="6516687" cy="754062"/>
          </a:xfrm>
          <a:ln/>
        </p:spPr>
        <p:txBody>
          <a:bodyPr wrap="square" lIns="91440" tIns="45720" rIns="91440" bIns="45720" anchor="b" anchorCtr="0"/>
          <a:p>
            <a:pPr eaLnBrk="1" hangingPunct="1"/>
            <a:r>
              <a:rPr lang="zh-CN" altLang="en-US" sz="3600" b="1" dirty="0">
                <a:solidFill>
                  <a:schemeClr val="hlink"/>
                </a:solidFill>
                <a:latin typeface="黑体" panose="02010609060101010101" pitchFamily="49" charset="-122"/>
                <a:ea typeface="黑体" panose="02010609060101010101" pitchFamily="49" charset="-122"/>
              </a:rPr>
              <a:t>（</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）回收内存</a:t>
            </a:r>
            <a:endParaRPr lang="zh-CN" altLang="en-US" sz="3600" b="1" dirty="0">
              <a:solidFill>
                <a:schemeClr val="hlink"/>
              </a:solidFill>
              <a:latin typeface="黑体" panose="02010609060101010101" pitchFamily="49" charset="-122"/>
              <a:ea typeface="黑体" panose="02010609060101010101" pitchFamily="49" charset="-122"/>
            </a:endParaRPr>
          </a:p>
        </p:txBody>
      </p:sp>
      <p:grpSp>
        <p:nvGrpSpPr>
          <p:cNvPr id="2" name="Group 16"/>
          <p:cNvGrpSpPr/>
          <p:nvPr/>
        </p:nvGrpSpPr>
        <p:grpSpPr>
          <a:xfrm>
            <a:off x="5632450" y="1387475"/>
            <a:ext cx="2179638" cy="4778375"/>
            <a:chOff x="2352" y="2688"/>
            <a:chExt cx="720" cy="936"/>
          </a:xfrm>
        </p:grpSpPr>
        <p:sp>
          <p:nvSpPr>
            <p:cNvPr id="108547" name="Rectangle 17"/>
            <p:cNvSpPr/>
            <p:nvPr/>
          </p:nvSpPr>
          <p:spPr>
            <a:xfrm>
              <a:off x="2352" y="3321"/>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08548" name="Rectangle 18"/>
            <p:cNvSpPr/>
            <p:nvPr/>
          </p:nvSpPr>
          <p:spPr>
            <a:xfrm>
              <a:off x="2352" y="3110"/>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空闲分区</a:t>
              </a:r>
              <a:r>
                <a:rPr lang="en-US" altLang="zh-CN" sz="1600" b="1" dirty="0">
                  <a:latin typeface="Tahoma" panose="020B0604030504040204" pitchFamily="34" charset="0"/>
                  <a:ea typeface="宋体" panose="02010600030101010101" pitchFamily="2" charset="-122"/>
                </a:rPr>
                <a:t>F2</a:t>
              </a:r>
              <a:endParaRPr lang="en-US" altLang="zh-CN" sz="1600" b="1" dirty="0">
                <a:latin typeface="Tahoma" panose="020B0604030504040204" pitchFamily="34" charset="0"/>
                <a:ea typeface="宋体" panose="02010600030101010101" pitchFamily="2" charset="-122"/>
              </a:endParaRPr>
            </a:p>
          </p:txBody>
        </p:sp>
        <p:sp>
          <p:nvSpPr>
            <p:cNvPr id="108549" name="Rectangle 19" descr="水滴"/>
            <p:cNvSpPr/>
            <p:nvPr/>
          </p:nvSpPr>
          <p:spPr>
            <a:xfrm>
              <a:off x="2352" y="2899"/>
              <a:ext cx="720" cy="211"/>
            </a:xfrm>
            <a:prstGeom prst="rect">
              <a:avLst/>
            </a:prstGeom>
            <a:blipFill rotWithShape="1">
              <a:blip r:embed="rId1"/>
            </a:blip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回收分区</a:t>
              </a:r>
              <a:r>
                <a:rPr lang="en-US" altLang="zh-CN" sz="1600" b="1" dirty="0">
                  <a:latin typeface="Tahoma" panose="020B0604030504040204" pitchFamily="34" charset="0"/>
                  <a:ea typeface="宋体" panose="02010600030101010101" pitchFamily="2" charset="-122"/>
                </a:rPr>
                <a:t>R</a:t>
              </a:r>
              <a:endParaRPr lang="en-US" altLang="zh-CN" sz="1600" b="1" dirty="0">
                <a:latin typeface="Tahoma" panose="020B0604030504040204" pitchFamily="34" charset="0"/>
                <a:ea typeface="宋体" panose="02010600030101010101" pitchFamily="2" charset="-122"/>
              </a:endParaRPr>
            </a:p>
          </p:txBody>
        </p:sp>
        <p:sp>
          <p:nvSpPr>
            <p:cNvPr id="108550" name="Rectangle 20"/>
            <p:cNvSpPr/>
            <p:nvPr/>
          </p:nvSpPr>
          <p:spPr>
            <a:xfrm>
              <a:off x="2352" y="2688"/>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08551" name="Line 21"/>
            <p:cNvSpPr/>
            <p:nvPr/>
          </p:nvSpPr>
          <p:spPr>
            <a:xfrm>
              <a:off x="2352" y="2688"/>
              <a:ext cx="720"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2" name="Line 22"/>
            <p:cNvSpPr/>
            <p:nvPr/>
          </p:nvSpPr>
          <p:spPr>
            <a:xfrm>
              <a:off x="2352" y="2899"/>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3" name="Line 23"/>
            <p:cNvSpPr/>
            <p:nvPr/>
          </p:nvSpPr>
          <p:spPr>
            <a:xfrm>
              <a:off x="2352" y="3110"/>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4" name="Line 24"/>
            <p:cNvSpPr/>
            <p:nvPr/>
          </p:nvSpPr>
          <p:spPr>
            <a:xfrm>
              <a:off x="2352" y="3321"/>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5" name="Line 25"/>
            <p:cNvSpPr/>
            <p:nvPr/>
          </p:nvSpPr>
          <p:spPr>
            <a:xfrm>
              <a:off x="2352" y="3532"/>
              <a:ext cx="720"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6" name="Line 26"/>
            <p:cNvSpPr/>
            <p:nvPr/>
          </p:nvSpPr>
          <p:spPr>
            <a:xfrm>
              <a:off x="2352" y="2688"/>
              <a:ext cx="0" cy="84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7" name="Line 27"/>
            <p:cNvSpPr/>
            <p:nvPr/>
          </p:nvSpPr>
          <p:spPr>
            <a:xfrm>
              <a:off x="3072" y="2688"/>
              <a:ext cx="0" cy="84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08558" name="Text Box 28"/>
            <p:cNvSpPr txBox="1"/>
            <p:nvPr/>
          </p:nvSpPr>
          <p:spPr>
            <a:xfrm>
              <a:off x="2592" y="3552"/>
              <a:ext cx="384" cy="72"/>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(b)</a:t>
              </a:r>
              <a:endParaRPr lang="en-US" altLang="zh-CN" sz="1800" dirty="0">
                <a:latin typeface="Tahoma" panose="020B0604030504040204" pitchFamily="34" charset="0"/>
                <a:ea typeface="宋体" panose="02010600030101010101" pitchFamily="2" charset="-122"/>
              </a:endParaRPr>
            </a:p>
          </p:txBody>
        </p:sp>
      </p:grpSp>
      <p:sp>
        <p:nvSpPr>
          <p:cNvPr id="108559" name="Text Box 44"/>
          <p:cNvSpPr txBox="1"/>
          <p:nvPr/>
        </p:nvSpPr>
        <p:spPr>
          <a:xfrm>
            <a:off x="3511550" y="5995988"/>
            <a:ext cx="2860675" cy="457200"/>
          </a:xfrm>
          <a:prstGeom prst="rect">
            <a:avLst/>
          </a:prstGeom>
          <a:noFill/>
          <a:ln w="9525">
            <a:noFill/>
          </a:ln>
        </p:spPr>
        <p:txBody>
          <a:bodyPr anchor="t" anchorCtr="0">
            <a:spAutoFit/>
          </a:bodyPr>
          <a:p>
            <a:pPr>
              <a:spcBef>
                <a:spcPct val="50000"/>
              </a:spcBef>
            </a:pPr>
            <a:r>
              <a:rPr lang="zh-CN" altLang="en-US" b="1" dirty="0">
                <a:solidFill>
                  <a:schemeClr val="folHlink"/>
                </a:solidFill>
                <a:latin typeface="Tahoma" panose="020B0604030504040204" pitchFamily="34" charset="0"/>
                <a:ea typeface="黑体" panose="02010609060101010101" pitchFamily="49" charset="-122"/>
              </a:rPr>
              <a:t>内存回收情况</a:t>
            </a:r>
            <a:endParaRPr lang="zh-CN" altLang="en-US" b="1" dirty="0">
              <a:solidFill>
                <a:schemeClr val="folHlink"/>
              </a:solidFill>
              <a:latin typeface="Tahoma" panose="020B0604030504040204" pitchFamily="34" charset="0"/>
              <a:ea typeface="黑体" panose="02010609060101010101" pitchFamily="49" charset="-122"/>
            </a:endParaRPr>
          </a:p>
        </p:txBody>
      </p:sp>
      <p:sp>
        <p:nvSpPr>
          <p:cNvPr id="613432" name="Rectangle 56"/>
          <p:cNvSpPr>
            <a:spLocks noGrp="1"/>
          </p:cNvSpPr>
          <p:nvPr>
            <p:ph idx="1"/>
          </p:nvPr>
        </p:nvSpPr>
        <p:spPr>
          <a:xfrm>
            <a:off x="611188" y="1268413"/>
            <a:ext cx="4392612" cy="5329237"/>
          </a:xfrm>
          <a:ln/>
        </p:spPr>
        <p:txBody>
          <a:bodyPr wrap="square" lIns="91440" tIns="45720" rIns="91440" bIns="45720" anchor="t" anchorCtr="0"/>
          <a:p>
            <a:pPr eaLnBrk="1" hangingPunct="1">
              <a:buNone/>
            </a:pPr>
            <a:endParaRPr lang="en-US" altLang="zh-CN" dirty="0">
              <a:solidFill>
                <a:schemeClr val="tx1"/>
              </a:solidFill>
              <a:latin typeface="黑体" panose="02010609060101010101" pitchFamily="49" charset="-122"/>
              <a:ea typeface="黑体" panose="02010609060101010101" pitchFamily="49" charset="-122"/>
            </a:endParaRPr>
          </a:p>
          <a:p>
            <a:pPr eaLnBrk="1" hangingPunct="1">
              <a:buNone/>
            </a:pPr>
            <a:r>
              <a:rPr lang="en-US" altLang="zh-CN" dirty="0">
                <a:solidFill>
                  <a:schemeClr val="tx1"/>
                </a:solidFill>
                <a:latin typeface="黑体" panose="02010609060101010101" pitchFamily="49" charset="-122"/>
                <a:ea typeface="黑体" panose="02010609060101010101" pitchFamily="49" charset="-122"/>
              </a:rPr>
              <a:t> 2)</a:t>
            </a:r>
            <a:r>
              <a:rPr lang="zh-CN" altLang="en-US" dirty="0">
                <a:solidFill>
                  <a:schemeClr val="tx1"/>
                </a:solidFill>
                <a:latin typeface="黑体" panose="02010609060101010101" pitchFamily="49" charset="-122"/>
                <a:ea typeface="黑体" panose="02010609060101010101" pitchFamily="49" charset="-122"/>
              </a:rPr>
              <a:t>回收分区</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下面邻接一个空闲分区</a:t>
            </a:r>
            <a:r>
              <a:rPr lang="en-US" altLang="zh-CN" dirty="0">
                <a:solidFill>
                  <a:schemeClr val="tx1"/>
                </a:solidFill>
                <a:latin typeface="黑体" panose="02010609060101010101" pitchFamily="49" charset="-122"/>
                <a:ea typeface="黑体" panose="02010609060101010101" pitchFamily="49" charset="-122"/>
              </a:rPr>
              <a:t>F2</a:t>
            </a:r>
            <a:r>
              <a:rPr lang="zh-CN" altLang="en-US" dirty="0">
                <a:solidFill>
                  <a:schemeClr val="tx1"/>
                </a:solidFill>
                <a:latin typeface="黑体" panose="02010609060101010101" pitchFamily="49" charset="-122"/>
                <a:ea typeface="黑体" panose="02010609060101010101" pitchFamily="49" charset="-122"/>
              </a:rPr>
              <a:t>，合并后首地址为回收分区</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的首地址，大小为</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和</a:t>
            </a:r>
            <a:r>
              <a:rPr lang="en-US" altLang="zh-CN" dirty="0">
                <a:solidFill>
                  <a:schemeClr val="tx1"/>
                </a:solidFill>
                <a:latin typeface="黑体" panose="02010609060101010101" pitchFamily="49" charset="-122"/>
                <a:ea typeface="黑体" panose="02010609060101010101" pitchFamily="49" charset="-122"/>
              </a:rPr>
              <a:t>F2</a:t>
            </a:r>
            <a:r>
              <a:rPr lang="zh-CN" altLang="en-US" dirty="0">
                <a:solidFill>
                  <a:schemeClr val="tx1"/>
                </a:solidFill>
                <a:latin typeface="黑体" panose="02010609060101010101" pitchFamily="49" charset="-122"/>
                <a:ea typeface="黑体" panose="02010609060101010101" pitchFamily="49" charset="-122"/>
              </a:rPr>
              <a:t>二者大小之和。</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这种情况下，回收后空闲分区表中表项数不变。</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13433" name="AutoShape 57"/>
          <p:cNvSpPr/>
          <p:nvPr/>
        </p:nvSpPr>
        <p:spPr>
          <a:xfrm>
            <a:off x="5148263" y="2492375"/>
            <a:ext cx="360362" cy="2089150"/>
          </a:xfrm>
          <a:prstGeom prst="leftBrace">
            <a:avLst>
              <a:gd name="adj1" fmla="val 48257"/>
              <a:gd name="adj2" fmla="val 50000"/>
            </a:avLst>
          </a:prstGeom>
          <a:noFill/>
          <a:ln w="2857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3432">
                                            <p:txEl>
                                              <p:charRg st="1" end="54"/>
                                            </p:txEl>
                                          </p:spTgt>
                                        </p:tgtEl>
                                        <p:attrNameLst>
                                          <p:attrName>style.visibility</p:attrName>
                                        </p:attrNameLst>
                                      </p:cBhvr>
                                      <p:to>
                                        <p:strVal val="visible"/>
                                      </p:to>
                                    </p:set>
                                    <p:animEffect transition="in" filter="blinds(horizontal)">
                                      <p:cBhvr>
                                        <p:cTn id="12" dur="500"/>
                                        <p:tgtEl>
                                          <p:spTgt spid="613432">
                                            <p:txEl>
                                              <p:charRg st="1"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34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3432">
                                            <p:txEl>
                                              <p:charRg st="54" end="78"/>
                                            </p:txEl>
                                          </p:spTgt>
                                        </p:tgtEl>
                                        <p:attrNameLst>
                                          <p:attrName>style.visibility</p:attrName>
                                        </p:attrNameLst>
                                      </p:cBhvr>
                                      <p:to>
                                        <p:strVal val="visible"/>
                                      </p:to>
                                    </p:set>
                                    <p:animEffect transition="in" filter="blinds(horizontal)">
                                      <p:cBhvr>
                                        <p:cTn id="21" dur="500"/>
                                        <p:tgtEl>
                                          <p:spTgt spid="613432">
                                            <p:txEl>
                                              <p:charRg st="54"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32" grpId="0" build="p"/>
      <p:bldP spid="61343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xfrm>
            <a:off x="1150938" y="188913"/>
            <a:ext cx="6516687" cy="754062"/>
          </a:xfrm>
          <a:ln/>
        </p:spPr>
        <p:txBody>
          <a:bodyPr wrap="square" lIns="91440" tIns="45720" rIns="91440" bIns="45720" anchor="b" anchorCtr="0"/>
          <a:p>
            <a:pPr eaLnBrk="1" hangingPunct="1"/>
            <a:r>
              <a:rPr lang="zh-CN" altLang="en-US" sz="3600" b="1" dirty="0">
                <a:solidFill>
                  <a:schemeClr val="hlink"/>
                </a:solidFill>
                <a:latin typeface="黑体" panose="02010609060101010101" pitchFamily="49" charset="-122"/>
                <a:ea typeface="黑体" panose="02010609060101010101" pitchFamily="49" charset="-122"/>
              </a:rPr>
              <a:t>（</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）回收内存</a:t>
            </a:r>
            <a:endParaRPr lang="zh-CN" altLang="en-US" sz="3600" b="1" dirty="0">
              <a:solidFill>
                <a:schemeClr val="hlink"/>
              </a:solidFill>
              <a:latin typeface="黑体" panose="02010609060101010101" pitchFamily="49" charset="-122"/>
              <a:ea typeface="黑体" panose="02010609060101010101" pitchFamily="49" charset="-122"/>
            </a:endParaRPr>
          </a:p>
        </p:txBody>
      </p:sp>
      <p:grpSp>
        <p:nvGrpSpPr>
          <p:cNvPr id="2" name="Group 29"/>
          <p:cNvGrpSpPr/>
          <p:nvPr/>
        </p:nvGrpSpPr>
        <p:grpSpPr>
          <a:xfrm>
            <a:off x="5651500" y="1412875"/>
            <a:ext cx="2127250" cy="4786313"/>
            <a:chOff x="3744" y="2688"/>
            <a:chExt cx="720" cy="1144"/>
          </a:xfrm>
        </p:grpSpPr>
        <p:sp>
          <p:nvSpPr>
            <p:cNvPr id="110595" name="Rectangle 30"/>
            <p:cNvSpPr/>
            <p:nvPr/>
          </p:nvSpPr>
          <p:spPr>
            <a:xfrm>
              <a:off x="3744" y="3532"/>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10596" name="Rectangle 31"/>
            <p:cNvSpPr/>
            <p:nvPr/>
          </p:nvSpPr>
          <p:spPr>
            <a:xfrm>
              <a:off x="3744" y="3321"/>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空闲分区</a:t>
              </a:r>
              <a:r>
                <a:rPr lang="en-US" altLang="zh-CN" sz="1600" b="1" dirty="0">
                  <a:latin typeface="Tahoma" panose="020B0604030504040204" pitchFamily="34" charset="0"/>
                  <a:ea typeface="宋体" panose="02010600030101010101" pitchFamily="2" charset="-122"/>
                </a:rPr>
                <a:t>F2</a:t>
              </a:r>
              <a:endParaRPr lang="en-US" altLang="zh-CN" sz="1600" b="1" dirty="0">
                <a:latin typeface="Tahoma" panose="020B0604030504040204" pitchFamily="34" charset="0"/>
                <a:ea typeface="宋体" panose="02010600030101010101" pitchFamily="2" charset="-122"/>
              </a:endParaRPr>
            </a:p>
          </p:txBody>
        </p:sp>
        <p:sp>
          <p:nvSpPr>
            <p:cNvPr id="110597" name="Rectangle 32" descr="水滴"/>
            <p:cNvSpPr/>
            <p:nvPr/>
          </p:nvSpPr>
          <p:spPr>
            <a:xfrm>
              <a:off x="3744" y="3110"/>
              <a:ext cx="720" cy="211"/>
            </a:xfrm>
            <a:prstGeom prst="rect">
              <a:avLst/>
            </a:prstGeom>
            <a:blipFill rotWithShape="1">
              <a:blip r:embed="rId1"/>
            </a:blip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回收分区</a:t>
              </a:r>
              <a:r>
                <a:rPr lang="en-US" altLang="zh-CN" sz="1600" b="1" dirty="0">
                  <a:latin typeface="Tahoma" panose="020B0604030504040204" pitchFamily="34" charset="0"/>
                  <a:ea typeface="宋体" panose="02010600030101010101" pitchFamily="2" charset="-122"/>
                </a:rPr>
                <a:t>R</a:t>
              </a:r>
              <a:endParaRPr lang="en-US" altLang="zh-CN" sz="1600" b="1" dirty="0">
                <a:latin typeface="Tahoma" panose="020B0604030504040204" pitchFamily="34" charset="0"/>
                <a:ea typeface="宋体" panose="02010600030101010101" pitchFamily="2" charset="-122"/>
              </a:endParaRPr>
            </a:p>
          </p:txBody>
        </p:sp>
        <p:sp>
          <p:nvSpPr>
            <p:cNvPr id="110598" name="Rectangle 33"/>
            <p:cNvSpPr/>
            <p:nvPr/>
          </p:nvSpPr>
          <p:spPr>
            <a:xfrm>
              <a:off x="3744" y="2899"/>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空闲分区</a:t>
              </a:r>
              <a:r>
                <a:rPr lang="en-US" altLang="zh-CN" sz="1600" b="1" dirty="0">
                  <a:latin typeface="Tahoma" panose="020B0604030504040204" pitchFamily="34" charset="0"/>
                  <a:ea typeface="宋体" panose="02010600030101010101" pitchFamily="2" charset="-122"/>
                </a:rPr>
                <a:t>F1</a:t>
              </a:r>
              <a:endParaRPr lang="en-US" altLang="zh-CN" sz="1600" b="1" dirty="0">
                <a:latin typeface="Tahoma" panose="020B0604030504040204" pitchFamily="34" charset="0"/>
                <a:ea typeface="宋体" panose="02010600030101010101" pitchFamily="2" charset="-122"/>
              </a:endParaRPr>
            </a:p>
          </p:txBody>
        </p:sp>
        <p:sp>
          <p:nvSpPr>
            <p:cNvPr id="110599" name="Rectangle 34"/>
            <p:cNvSpPr/>
            <p:nvPr/>
          </p:nvSpPr>
          <p:spPr>
            <a:xfrm>
              <a:off x="3744" y="2688"/>
              <a:ext cx="720" cy="21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10600" name="Line 35"/>
            <p:cNvSpPr/>
            <p:nvPr/>
          </p:nvSpPr>
          <p:spPr>
            <a:xfrm>
              <a:off x="3744" y="2688"/>
              <a:ext cx="720"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1" name="Line 36"/>
            <p:cNvSpPr/>
            <p:nvPr/>
          </p:nvSpPr>
          <p:spPr>
            <a:xfrm>
              <a:off x="3744" y="2899"/>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2" name="Line 37"/>
            <p:cNvSpPr/>
            <p:nvPr/>
          </p:nvSpPr>
          <p:spPr>
            <a:xfrm>
              <a:off x="3744" y="3110"/>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3" name="Line 38"/>
            <p:cNvSpPr/>
            <p:nvPr/>
          </p:nvSpPr>
          <p:spPr>
            <a:xfrm>
              <a:off x="3744" y="3321"/>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4" name="Line 39"/>
            <p:cNvSpPr/>
            <p:nvPr/>
          </p:nvSpPr>
          <p:spPr>
            <a:xfrm>
              <a:off x="3744" y="3743"/>
              <a:ext cx="720"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5" name="Line 40"/>
            <p:cNvSpPr/>
            <p:nvPr/>
          </p:nvSpPr>
          <p:spPr>
            <a:xfrm>
              <a:off x="3744" y="2688"/>
              <a:ext cx="0" cy="1055"/>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6" name="Line 41"/>
            <p:cNvSpPr/>
            <p:nvPr/>
          </p:nvSpPr>
          <p:spPr>
            <a:xfrm>
              <a:off x="4464" y="2688"/>
              <a:ext cx="0" cy="1055"/>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7" name="Line 42"/>
            <p:cNvSpPr/>
            <p:nvPr/>
          </p:nvSpPr>
          <p:spPr>
            <a:xfrm>
              <a:off x="3744" y="3532"/>
              <a:ext cx="720"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0608" name="Text Box 43"/>
            <p:cNvSpPr txBox="1"/>
            <p:nvPr/>
          </p:nvSpPr>
          <p:spPr>
            <a:xfrm>
              <a:off x="3984" y="3744"/>
              <a:ext cx="288" cy="88"/>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(c)</a:t>
              </a:r>
              <a:endParaRPr lang="en-US" altLang="zh-CN" sz="1800" dirty="0">
                <a:latin typeface="Tahoma" panose="020B0604030504040204" pitchFamily="34" charset="0"/>
                <a:ea typeface="宋体" panose="02010600030101010101" pitchFamily="2" charset="-122"/>
              </a:endParaRPr>
            </a:p>
          </p:txBody>
        </p:sp>
      </p:grpSp>
      <p:sp>
        <p:nvSpPr>
          <p:cNvPr id="110609" name="Text Box 44"/>
          <p:cNvSpPr txBox="1"/>
          <p:nvPr/>
        </p:nvSpPr>
        <p:spPr>
          <a:xfrm>
            <a:off x="3511550" y="5995988"/>
            <a:ext cx="2860675" cy="457200"/>
          </a:xfrm>
          <a:prstGeom prst="rect">
            <a:avLst/>
          </a:prstGeom>
          <a:noFill/>
          <a:ln w="9525">
            <a:noFill/>
          </a:ln>
        </p:spPr>
        <p:txBody>
          <a:bodyPr anchor="t" anchorCtr="0">
            <a:spAutoFit/>
          </a:bodyPr>
          <a:p>
            <a:pPr>
              <a:spcBef>
                <a:spcPct val="50000"/>
              </a:spcBef>
            </a:pPr>
            <a:r>
              <a:rPr lang="zh-CN" altLang="en-US" b="1" dirty="0">
                <a:solidFill>
                  <a:schemeClr val="folHlink"/>
                </a:solidFill>
                <a:latin typeface="Tahoma" panose="020B0604030504040204" pitchFamily="34" charset="0"/>
                <a:ea typeface="黑体" panose="02010609060101010101" pitchFamily="49" charset="-122"/>
              </a:rPr>
              <a:t>内存回收情况</a:t>
            </a:r>
            <a:endParaRPr lang="zh-CN" altLang="en-US" b="1" dirty="0">
              <a:solidFill>
                <a:schemeClr val="folHlink"/>
              </a:solidFill>
              <a:latin typeface="Tahoma" panose="020B0604030504040204" pitchFamily="34" charset="0"/>
              <a:ea typeface="黑体" panose="02010609060101010101" pitchFamily="49" charset="-122"/>
            </a:endParaRPr>
          </a:p>
        </p:txBody>
      </p:sp>
      <p:sp>
        <p:nvSpPr>
          <p:cNvPr id="614456" name="Rectangle 56"/>
          <p:cNvSpPr>
            <a:spLocks noGrp="1"/>
          </p:cNvSpPr>
          <p:nvPr>
            <p:ph idx="1"/>
          </p:nvPr>
        </p:nvSpPr>
        <p:spPr>
          <a:xfrm>
            <a:off x="611188" y="1700213"/>
            <a:ext cx="4392612" cy="4897437"/>
          </a:xfrm>
          <a:ln/>
        </p:spPr>
        <p:txBody>
          <a:bodyPr wrap="square" lIns="91440" tIns="45720" rIns="91440" bIns="45720" anchor="t" anchorCtr="0"/>
          <a:p>
            <a:pPr eaLnBrk="1" hangingPunct="1">
              <a:buNone/>
            </a:pP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回收分区</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上下邻接空闲分区</a:t>
            </a:r>
            <a:r>
              <a:rPr lang="en-US" altLang="zh-CN" dirty="0">
                <a:solidFill>
                  <a:schemeClr val="tx1"/>
                </a:solidFill>
                <a:latin typeface="黑体" panose="02010609060101010101" pitchFamily="49" charset="-122"/>
                <a:ea typeface="黑体" panose="02010609060101010101" pitchFamily="49" charset="-122"/>
              </a:rPr>
              <a:t>F1</a:t>
            </a:r>
            <a:r>
              <a:rPr lang="zh-CN" altLang="en-US" dirty="0">
                <a:solidFill>
                  <a:schemeClr val="tx1"/>
                </a:solidFill>
                <a:latin typeface="黑体" panose="02010609060101010101" pitchFamily="49" charset="-122"/>
                <a:ea typeface="黑体" panose="02010609060101010101" pitchFamily="49" charset="-122"/>
              </a:rPr>
              <a:t>和</a:t>
            </a:r>
            <a:r>
              <a:rPr lang="en-US" altLang="zh-CN" dirty="0">
                <a:solidFill>
                  <a:schemeClr val="tx1"/>
                </a:solidFill>
                <a:latin typeface="黑体" panose="02010609060101010101" pitchFamily="49" charset="-122"/>
                <a:ea typeface="黑体" panose="02010609060101010101" pitchFamily="49" charset="-122"/>
              </a:rPr>
              <a:t>F2</a:t>
            </a:r>
            <a:r>
              <a:rPr lang="zh-CN" altLang="en-US" dirty="0">
                <a:solidFill>
                  <a:schemeClr val="tx1"/>
                </a:solidFill>
                <a:latin typeface="黑体" panose="02010609060101010101" pitchFamily="49" charset="-122"/>
                <a:ea typeface="黑体" panose="02010609060101010101" pitchFamily="49" charset="-122"/>
              </a:rPr>
              <a:t>，合并后首地址为上空闲分区</a:t>
            </a:r>
            <a:r>
              <a:rPr lang="en-US" altLang="zh-CN" dirty="0">
                <a:solidFill>
                  <a:schemeClr val="tx1"/>
                </a:solidFill>
                <a:latin typeface="黑体" panose="02010609060101010101" pitchFamily="49" charset="-122"/>
                <a:ea typeface="黑体" panose="02010609060101010101" pitchFamily="49" charset="-122"/>
              </a:rPr>
              <a:t>F1</a:t>
            </a:r>
            <a:r>
              <a:rPr lang="zh-CN" altLang="en-US" dirty="0">
                <a:solidFill>
                  <a:schemeClr val="tx1"/>
                </a:solidFill>
                <a:latin typeface="黑体" panose="02010609060101010101" pitchFamily="49" charset="-122"/>
                <a:ea typeface="黑体" panose="02010609060101010101" pitchFamily="49" charset="-122"/>
              </a:rPr>
              <a:t>的首地址，大小为</a:t>
            </a:r>
            <a:r>
              <a:rPr lang="en-US" altLang="zh-CN" dirty="0">
                <a:solidFill>
                  <a:schemeClr val="tx1"/>
                </a:solidFill>
                <a:latin typeface="黑体" panose="02010609060101010101" pitchFamily="49" charset="-122"/>
                <a:ea typeface="黑体" panose="02010609060101010101" pitchFamily="49" charset="-122"/>
              </a:rPr>
              <a:t>F1</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和</a:t>
            </a:r>
            <a:r>
              <a:rPr lang="en-US" altLang="zh-CN" dirty="0">
                <a:solidFill>
                  <a:schemeClr val="tx1"/>
                </a:solidFill>
                <a:latin typeface="黑体" panose="02010609060101010101" pitchFamily="49" charset="-122"/>
                <a:ea typeface="黑体" panose="02010609060101010101" pitchFamily="49" charset="-122"/>
              </a:rPr>
              <a:t>F2</a:t>
            </a:r>
            <a:r>
              <a:rPr lang="zh-CN" altLang="en-US" dirty="0">
                <a:solidFill>
                  <a:schemeClr val="tx1"/>
                </a:solidFill>
                <a:latin typeface="黑体" panose="02010609060101010101" pitchFamily="49" charset="-122"/>
                <a:ea typeface="黑体" panose="02010609060101010101" pitchFamily="49" charset="-122"/>
              </a:rPr>
              <a:t>三者大小之和。</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这种情况下，回收后空闲分区表中表项数不但没有增加，反而减少一项。 </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14457" name="AutoShape 57"/>
          <p:cNvSpPr/>
          <p:nvPr/>
        </p:nvSpPr>
        <p:spPr>
          <a:xfrm>
            <a:off x="5148263" y="2349500"/>
            <a:ext cx="360362" cy="2592388"/>
          </a:xfrm>
          <a:prstGeom prst="leftBrace">
            <a:avLst>
              <a:gd name="adj1" fmla="val 59882"/>
              <a:gd name="adj2" fmla="val 50000"/>
            </a:avLst>
          </a:prstGeom>
          <a:noFill/>
          <a:ln w="2857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56">
                                            <p:txEl>
                                              <p:charRg st="0" end="58"/>
                                            </p:txEl>
                                          </p:spTgt>
                                        </p:tgtEl>
                                        <p:attrNameLst>
                                          <p:attrName>style.visibility</p:attrName>
                                        </p:attrNameLst>
                                      </p:cBhvr>
                                      <p:to>
                                        <p:strVal val="visible"/>
                                      </p:to>
                                    </p:set>
                                    <p:animEffect transition="in" filter="blinds(horizontal)">
                                      <p:cBhvr>
                                        <p:cTn id="12" dur="500"/>
                                        <p:tgtEl>
                                          <p:spTgt spid="614456">
                                            <p:txEl>
                                              <p:char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4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456">
                                            <p:txEl>
                                              <p:charRg st="58" end="94"/>
                                            </p:txEl>
                                          </p:spTgt>
                                        </p:tgtEl>
                                        <p:attrNameLst>
                                          <p:attrName>style.visibility</p:attrName>
                                        </p:attrNameLst>
                                      </p:cBhvr>
                                      <p:to>
                                        <p:strVal val="visible"/>
                                      </p:to>
                                    </p:set>
                                    <p:animEffect transition="in" filter="blinds(horizontal)">
                                      <p:cBhvr>
                                        <p:cTn id="21" dur="500"/>
                                        <p:tgtEl>
                                          <p:spTgt spid="614456">
                                            <p:txEl>
                                              <p:charRg st="58"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6" grpId="0" build="p"/>
      <p:bldP spid="61445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xfrm>
            <a:off x="1150938" y="188913"/>
            <a:ext cx="6516687" cy="754062"/>
          </a:xfrm>
          <a:ln/>
        </p:spPr>
        <p:txBody>
          <a:bodyPr wrap="square" lIns="91440" tIns="45720" rIns="91440" bIns="45720" anchor="b" anchorCtr="0"/>
          <a:p>
            <a:pPr eaLnBrk="1" hangingPunct="1"/>
            <a:r>
              <a:rPr lang="zh-CN" altLang="en-US" sz="3600" b="1" dirty="0">
                <a:solidFill>
                  <a:schemeClr val="hlink"/>
                </a:solidFill>
                <a:latin typeface="黑体" panose="02010609060101010101" pitchFamily="49" charset="-122"/>
                <a:ea typeface="黑体" panose="02010609060101010101" pitchFamily="49" charset="-122"/>
              </a:rPr>
              <a:t>（</a:t>
            </a:r>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）回收内存</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112642" name="Text Box 44"/>
          <p:cNvSpPr txBox="1"/>
          <p:nvPr/>
        </p:nvSpPr>
        <p:spPr>
          <a:xfrm>
            <a:off x="3511550" y="5995988"/>
            <a:ext cx="2860675" cy="457200"/>
          </a:xfrm>
          <a:prstGeom prst="rect">
            <a:avLst/>
          </a:prstGeom>
          <a:noFill/>
          <a:ln w="9525">
            <a:noFill/>
          </a:ln>
        </p:spPr>
        <p:txBody>
          <a:bodyPr anchor="t" anchorCtr="0">
            <a:spAutoFit/>
          </a:bodyPr>
          <a:p>
            <a:pPr>
              <a:spcBef>
                <a:spcPct val="50000"/>
              </a:spcBef>
            </a:pPr>
            <a:r>
              <a:rPr lang="zh-CN" altLang="en-US" b="1" dirty="0">
                <a:solidFill>
                  <a:schemeClr val="folHlink"/>
                </a:solidFill>
                <a:latin typeface="Tahoma" panose="020B0604030504040204" pitchFamily="34" charset="0"/>
                <a:ea typeface="黑体" panose="02010609060101010101" pitchFamily="49" charset="-122"/>
              </a:rPr>
              <a:t>内存回收情况</a:t>
            </a:r>
            <a:endParaRPr lang="zh-CN" altLang="en-US" b="1" dirty="0">
              <a:solidFill>
                <a:schemeClr val="folHlink"/>
              </a:solidFill>
              <a:latin typeface="Tahoma" panose="020B0604030504040204" pitchFamily="34" charset="0"/>
              <a:ea typeface="黑体" panose="02010609060101010101" pitchFamily="49" charset="-122"/>
            </a:endParaRPr>
          </a:p>
        </p:txBody>
      </p:sp>
      <p:grpSp>
        <p:nvGrpSpPr>
          <p:cNvPr id="2" name="Group 45"/>
          <p:cNvGrpSpPr/>
          <p:nvPr/>
        </p:nvGrpSpPr>
        <p:grpSpPr>
          <a:xfrm>
            <a:off x="5807075" y="1427163"/>
            <a:ext cx="2149475" cy="4810125"/>
            <a:chOff x="4376" y="1253"/>
            <a:chExt cx="1044" cy="1600"/>
          </a:xfrm>
        </p:grpSpPr>
        <p:sp>
          <p:nvSpPr>
            <p:cNvPr id="112644" name="Rectangle 46"/>
            <p:cNvSpPr/>
            <p:nvPr/>
          </p:nvSpPr>
          <p:spPr>
            <a:xfrm>
              <a:off x="4376" y="2434"/>
              <a:ext cx="1044" cy="296"/>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12645" name="Rectangle 47" descr="水滴"/>
            <p:cNvSpPr/>
            <p:nvPr/>
          </p:nvSpPr>
          <p:spPr>
            <a:xfrm>
              <a:off x="4376" y="1844"/>
              <a:ext cx="1044" cy="295"/>
            </a:xfrm>
            <a:prstGeom prst="rect">
              <a:avLst/>
            </a:prstGeom>
            <a:blipFill rotWithShape="1">
              <a:blip r:embed="rId1"/>
            </a:blipFill>
            <a:ln w="9525">
              <a:noFill/>
            </a:ln>
          </p:spPr>
          <p:txBody>
            <a:bodyPr anchor="t" anchorCtr="0"/>
            <a:p>
              <a:pPr algn="ct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回收分区</a:t>
              </a:r>
              <a:r>
                <a:rPr lang="en-US" altLang="zh-CN" sz="1600" b="1" dirty="0">
                  <a:latin typeface="Tahoma" panose="020B0604030504040204" pitchFamily="34" charset="0"/>
                  <a:ea typeface="宋体" panose="02010600030101010101" pitchFamily="2" charset="-122"/>
                </a:rPr>
                <a:t>R</a:t>
              </a:r>
              <a:endParaRPr lang="en-US" altLang="zh-CN" sz="1600" b="1" dirty="0">
                <a:latin typeface="Tahoma" panose="020B0604030504040204" pitchFamily="34" charset="0"/>
                <a:ea typeface="宋体" panose="02010600030101010101" pitchFamily="2" charset="-122"/>
              </a:endParaRPr>
            </a:p>
          </p:txBody>
        </p:sp>
        <p:sp>
          <p:nvSpPr>
            <p:cNvPr id="112646" name="Rectangle 48"/>
            <p:cNvSpPr/>
            <p:nvPr/>
          </p:nvSpPr>
          <p:spPr>
            <a:xfrm>
              <a:off x="4376" y="1253"/>
              <a:ext cx="1044" cy="295"/>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imes New Roman" panose="02020603050405020304" pitchFamily="18" charset="0"/>
                  <a:ea typeface="宋体" panose="02010600030101010101" pitchFamily="2" charset="-122"/>
                </a:rPr>
                <a:t>…</a:t>
              </a:r>
              <a:endParaRPr lang="en-US" altLang="zh-CN" sz="1600" b="1" dirty="0">
                <a:latin typeface="Tahoma" panose="020B0604030504040204" pitchFamily="34" charset="0"/>
                <a:ea typeface="宋体" panose="02010600030101010101" pitchFamily="2" charset="-122"/>
              </a:endParaRPr>
            </a:p>
          </p:txBody>
        </p:sp>
        <p:sp>
          <p:nvSpPr>
            <p:cNvPr id="112647" name="Line 49"/>
            <p:cNvSpPr/>
            <p:nvPr/>
          </p:nvSpPr>
          <p:spPr>
            <a:xfrm>
              <a:off x="4376" y="1253"/>
              <a:ext cx="1044"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2648" name="Line 50"/>
            <p:cNvSpPr/>
            <p:nvPr/>
          </p:nvSpPr>
          <p:spPr>
            <a:xfrm>
              <a:off x="4376" y="1844"/>
              <a:ext cx="104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2649" name="Line 51"/>
            <p:cNvSpPr/>
            <p:nvPr/>
          </p:nvSpPr>
          <p:spPr>
            <a:xfrm>
              <a:off x="4376" y="2139"/>
              <a:ext cx="104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2650" name="Line 52"/>
            <p:cNvSpPr/>
            <p:nvPr/>
          </p:nvSpPr>
          <p:spPr>
            <a:xfrm>
              <a:off x="4376" y="2730"/>
              <a:ext cx="1044"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2651" name="Line 53"/>
            <p:cNvSpPr/>
            <p:nvPr/>
          </p:nvSpPr>
          <p:spPr>
            <a:xfrm>
              <a:off x="4376" y="1253"/>
              <a:ext cx="0" cy="1477"/>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2652" name="Line 54"/>
            <p:cNvSpPr/>
            <p:nvPr/>
          </p:nvSpPr>
          <p:spPr>
            <a:xfrm>
              <a:off x="5420" y="1253"/>
              <a:ext cx="0" cy="1477"/>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12653" name="Text Box 55"/>
            <p:cNvSpPr txBox="1"/>
            <p:nvPr/>
          </p:nvSpPr>
          <p:spPr>
            <a:xfrm>
              <a:off x="4724" y="2731"/>
              <a:ext cx="418" cy="122"/>
            </a:xfrm>
            <a:prstGeom prst="rect">
              <a:avLst/>
            </a:prstGeom>
            <a:noFill/>
            <a:ln w="9525">
              <a:noFill/>
            </a:ln>
          </p:spPr>
          <p:txBody>
            <a:bodyPr anchor="t" anchorCtr="0">
              <a:spAutoFit/>
            </a:bodyPr>
            <a:p>
              <a:pPr>
                <a:spcBef>
                  <a:spcPct val="50000"/>
                </a:spcBef>
              </a:pPr>
              <a:r>
                <a:rPr lang="en-US" altLang="zh-CN" sz="1800" dirty="0">
                  <a:latin typeface="Tahoma" panose="020B0604030504040204" pitchFamily="34" charset="0"/>
                  <a:ea typeface="宋体" panose="02010600030101010101" pitchFamily="2" charset="-122"/>
                </a:rPr>
                <a:t>(d)</a:t>
              </a:r>
              <a:endParaRPr lang="en-US" altLang="zh-CN" sz="1800" dirty="0">
                <a:latin typeface="Tahoma" panose="020B0604030504040204" pitchFamily="34" charset="0"/>
                <a:ea typeface="宋体" panose="02010600030101010101" pitchFamily="2" charset="-122"/>
              </a:endParaRPr>
            </a:p>
          </p:txBody>
        </p:sp>
      </p:grpSp>
      <p:sp>
        <p:nvSpPr>
          <p:cNvPr id="615480" name="Rectangle 56"/>
          <p:cNvSpPr>
            <a:spLocks noGrp="1"/>
          </p:cNvSpPr>
          <p:nvPr>
            <p:ph idx="1"/>
          </p:nvPr>
        </p:nvSpPr>
        <p:spPr>
          <a:xfrm>
            <a:off x="611188" y="1557338"/>
            <a:ext cx="4321175" cy="5040312"/>
          </a:xfrm>
          <a:ln/>
        </p:spPr>
        <p:txBody>
          <a:bodyPr wrap="square" lIns="91440" tIns="45720" rIns="91440" bIns="45720" anchor="t" anchorCtr="0"/>
          <a:p>
            <a:pPr eaLnBrk="1" hangingPunct="1">
              <a:buNone/>
            </a:pP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回收分区</a:t>
            </a:r>
            <a:r>
              <a:rPr lang="en-US" altLang="zh-CN" dirty="0">
                <a:solidFill>
                  <a:schemeClr val="tx1"/>
                </a:solidFill>
                <a:latin typeface="黑体" panose="02010609060101010101" pitchFamily="49" charset="-122"/>
                <a:ea typeface="黑体" panose="02010609060101010101" pitchFamily="49" charset="-122"/>
              </a:rPr>
              <a:t>R</a:t>
            </a:r>
            <a:r>
              <a:rPr lang="zh-CN" altLang="en-US" dirty="0">
                <a:solidFill>
                  <a:schemeClr val="tx1"/>
                </a:solidFill>
                <a:latin typeface="黑体" panose="02010609060101010101" pitchFamily="49" charset="-122"/>
                <a:ea typeface="黑体" panose="02010609060101010101" pitchFamily="49" charset="-122"/>
              </a:rPr>
              <a:t>不邻接空闲分区，这时在空闲分区表中新建一表项，并填写分区首地址、大小等信息。</a:t>
            </a:r>
            <a:endParaRPr lang="zh-CN" altLang="en-US" dirty="0">
              <a:solidFill>
                <a:schemeClr val="tx1"/>
              </a:solidFill>
              <a:latin typeface="黑体" panose="02010609060101010101" pitchFamily="49" charset="-122"/>
              <a:ea typeface="黑体" panose="02010609060101010101" pitchFamily="49" charset="-122"/>
            </a:endParaRPr>
          </a:p>
          <a:p>
            <a:pPr eaLnBrk="1" hangingPunct="1">
              <a:buNone/>
            </a:pPr>
            <a:r>
              <a:rPr lang="zh-CN" altLang="en-US" dirty="0">
                <a:solidFill>
                  <a:schemeClr val="tx1"/>
                </a:solidFill>
                <a:latin typeface="黑体" panose="02010609060101010101" pitchFamily="49" charset="-122"/>
                <a:ea typeface="黑体" panose="02010609060101010101" pitchFamily="49" charset="-122"/>
              </a:rPr>
              <a:t>   这种情况下，回收后空闲分区表中表项数增加一项。</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15481" name="AutoShape 57"/>
          <p:cNvSpPr/>
          <p:nvPr/>
        </p:nvSpPr>
        <p:spPr>
          <a:xfrm>
            <a:off x="5508625" y="3213100"/>
            <a:ext cx="215900" cy="863600"/>
          </a:xfrm>
          <a:prstGeom prst="leftBrace">
            <a:avLst>
              <a:gd name="adj1" fmla="val 33296"/>
              <a:gd name="adj2" fmla="val 50000"/>
            </a:avLst>
          </a:prstGeom>
          <a:noFill/>
          <a:ln w="2857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80">
                                            <p:txEl>
                                              <p:charRg st="0" end="46"/>
                                            </p:txEl>
                                          </p:spTgt>
                                        </p:tgtEl>
                                        <p:attrNameLst>
                                          <p:attrName>style.visibility</p:attrName>
                                        </p:attrNameLst>
                                      </p:cBhvr>
                                      <p:to>
                                        <p:strVal val="visible"/>
                                      </p:to>
                                    </p:set>
                                    <p:animEffect transition="in" filter="blinds(horizontal)">
                                      <p:cBhvr>
                                        <p:cTn id="12" dur="500"/>
                                        <p:tgtEl>
                                          <p:spTgt spid="615480">
                                            <p:txEl>
                                              <p:charRg st="0"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54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5480">
                                            <p:txEl>
                                              <p:charRg st="46" end="73"/>
                                            </p:txEl>
                                          </p:spTgt>
                                        </p:tgtEl>
                                        <p:attrNameLst>
                                          <p:attrName>style.visibility</p:attrName>
                                        </p:attrNameLst>
                                      </p:cBhvr>
                                      <p:to>
                                        <p:strVal val="visible"/>
                                      </p:to>
                                    </p:set>
                                    <p:animEffect transition="in" filter="blinds(horizontal)">
                                      <p:cBhvr>
                                        <p:cTn id="21" dur="500"/>
                                        <p:tgtEl>
                                          <p:spTgt spid="615480">
                                            <p:txEl>
                                              <p:charRg st="46"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80" grpId="0" build="p"/>
      <p:bldP spid="61548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a:xfrm>
            <a:off x="1676400" y="404813"/>
            <a:ext cx="6011863" cy="693737"/>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四、伙伴系统</a:t>
            </a:r>
            <a:endParaRPr lang="zh-CN" altLang="en-US" sz="3600" b="1" dirty="0">
              <a:latin typeface="黑体" panose="02010609060101010101" pitchFamily="49" charset="-122"/>
              <a:ea typeface="黑体" panose="02010609060101010101" pitchFamily="49" charset="-122"/>
            </a:endParaRPr>
          </a:p>
        </p:txBody>
      </p:sp>
      <p:sp>
        <p:nvSpPr>
          <p:cNvPr id="603139" name="Rectangle 3"/>
          <p:cNvSpPr>
            <a:spLocks noGrp="1"/>
          </p:cNvSpPr>
          <p:nvPr>
            <p:ph idx="1"/>
          </p:nvPr>
        </p:nvSpPr>
        <p:spPr>
          <a:xfrm>
            <a:off x="288925" y="1196975"/>
            <a:ext cx="8604250" cy="5256213"/>
          </a:xfrm>
          <a:ln/>
        </p:spPr>
        <p:txBody>
          <a:bodyPr wrap="square" lIns="91440" tIns="45720" rIns="91440" bIns="45720" anchor="t" anchorCtr="0"/>
          <a:p>
            <a:pPr eaLnBrk="1" hangingPunct="1">
              <a:lnSpc>
                <a:spcPct val="12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、固定分区：限制了活动进程的数目，内存利用率低</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动态分区：算法复杂，系统开销大</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折中方案：伙伴系统</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、伙伴系统规定：已分配</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空闲分区的大小都是</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的</a:t>
            </a:r>
            <a:r>
              <a:rPr lang="en-US" altLang="zh-CN" dirty="0">
                <a:solidFill>
                  <a:schemeClr val="tx1"/>
                </a:solidFill>
                <a:latin typeface="黑体" panose="02010609060101010101" pitchFamily="49" charset="-122"/>
                <a:ea typeface="黑体" panose="02010609060101010101" pitchFamily="49" charset="-122"/>
              </a:rPr>
              <a:t>k</a:t>
            </a:r>
            <a:r>
              <a:rPr lang="zh-CN" altLang="en-US" dirty="0">
                <a:solidFill>
                  <a:schemeClr val="tx1"/>
                </a:solidFill>
                <a:latin typeface="黑体" panose="02010609060101010101" pitchFamily="49" charset="-122"/>
                <a:ea typeface="黑体" panose="02010609060101010101" pitchFamily="49" charset="-122"/>
              </a:rPr>
              <a:t>次幂（</a:t>
            </a:r>
            <a:r>
              <a:rPr lang="en-US" altLang="zh-CN" dirty="0">
                <a:solidFill>
                  <a:schemeClr val="tx1"/>
                </a:solidFill>
                <a:latin typeface="黑体" panose="02010609060101010101" pitchFamily="49" charset="-122"/>
                <a:ea typeface="黑体" panose="02010609060101010101" pitchFamily="49" charset="-122"/>
              </a:rPr>
              <a:t>l≤k≤m</a:t>
            </a:r>
            <a:r>
              <a:rPr lang="zh-CN" altLang="en-US" dirty="0">
                <a:solidFill>
                  <a:schemeClr val="tx1"/>
                </a:solidFill>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、分配和回收方法：</a:t>
            </a:r>
            <a:r>
              <a:rPr lang="en-US" altLang="zh-CN" dirty="0">
                <a:solidFill>
                  <a:schemeClr val="tx1"/>
                </a:solidFill>
                <a:latin typeface="黑体" panose="02010609060101010101" pitchFamily="49" charset="-122"/>
                <a:ea typeface="黑体" panose="02010609060101010101" pitchFamily="49" charset="-122"/>
              </a:rPr>
              <a:t>P126</a:t>
            </a:r>
            <a:endParaRPr lang="en-US" altLang="zh-CN"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、分配和回收的时间性能取决于查找空闲分区的位置和分割、合并空闲分区所花费的时间</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5</a:t>
            </a:r>
            <a:r>
              <a:rPr lang="zh-CN" altLang="en-US" dirty="0">
                <a:solidFill>
                  <a:schemeClr val="tx1"/>
                </a:solidFill>
                <a:latin typeface="黑体" panose="02010609060101010101" pitchFamily="49" charset="-122"/>
                <a:ea typeface="黑体" panose="02010609060101010101" pitchFamily="49" charset="-122"/>
              </a:rPr>
              <a:t>、在当前</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中，普遍采用虚拟内存机制</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在多处理机系统中，伙伴系统得到大量的应用</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3139">
                                            <p:txEl>
                                              <p:charRg st="0" end="25"/>
                                            </p:txEl>
                                          </p:spTgt>
                                        </p:tgtEl>
                                        <p:attrNameLst>
                                          <p:attrName>style.visibility</p:attrName>
                                        </p:attrNameLst>
                                      </p:cBhvr>
                                      <p:to>
                                        <p:strVal val="visible"/>
                                      </p:to>
                                    </p:set>
                                    <p:animEffect transition="in" filter="blinds(horizontal)">
                                      <p:cBhvr>
                                        <p:cTn id="7" dur="500"/>
                                        <p:tgtEl>
                                          <p:spTgt spid="603139">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3139">
                                            <p:txEl>
                                              <p:charRg st="25" end="44"/>
                                            </p:txEl>
                                          </p:spTgt>
                                        </p:tgtEl>
                                        <p:attrNameLst>
                                          <p:attrName>style.visibility</p:attrName>
                                        </p:attrNameLst>
                                      </p:cBhvr>
                                      <p:to>
                                        <p:strVal val="visible"/>
                                      </p:to>
                                    </p:set>
                                    <p:animEffect transition="in" filter="blinds(horizontal)">
                                      <p:cBhvr>
                                        <p:cTn id="12" dur="500"/>
                                        <p:tgtEl>
                                          <p:spTgt spid="603139">
                                            <p:txEl>
                                              <p:charRg st="25"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3139">
                                            <p:txEl>
                                              <p:charRg st="44" end="57"/>
                                            </p:txEl>
                                          </p:spTgt>
                                        </p:tgtEl>
                                        <p:attrNameLst>
                                          <p:attrName>style.visibility</p:attrName>
                                        </p:attrNameLst>
                                      </p:cBhvr>
                                      <p:to>
                                        <p:strVal val="visible"/>
                                      </p:to>
                                    </p:set>
                                    <p:animEffect transition="in" filter="blinds(horizontal)">
                                      <p:cBhvr>
                                        <p:cTn id="17" dur="500"/>
                                        <p:tgtEl>
                                          <p:spTgt spid="603139">
                                            <p:txEl>
                                              <p:charRg st="44"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3139">
                                            <p:txEl>
                                              <p:charRg st="57" end="92"/>
                                            </p:txEl>
                                          </p:spTgt>
                                        </p:tgtEl>
                                        <p:attrNameLst>
                                          <p:attrName>style.visibility</p:attrName>
                                        </p:attrNameLst>
                                      </p:cBhvr>
                                      <p:to>
                                        <p:strVal val="visible"/>
                                      </p:to>
                                    </p:set>
                                    <p:animEffect transition="in" filter="blinds(horizontal)">
                                      <p:cBhvr>
                                        <p:cTn id="22" dur="500"/>
                                        <p:tgtEl>
                                          <p:spTgt spid="603139">
                                            <p:txEl>
                                              <p:charRg st="57"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3139">
                                            <p:txEl>
                                              <p:charRg st="92" end="107"/>
                                            </p:txEl>
                                          </p:spTgt>
                                        </p:tgtEl>
                                        <p:attrNameLst>
                                          <p:attrName>style.visibility</p:attrName>
                                        </p:attrNameLst>
                                      </p:cBhvr>
                                      <p:to>
                                        <p:strVal val="visible"/>
                                      </p:to>
                                    </p:set>
                                    <p:animEffect transition="in" filter="blinds(horizontal)">
                                      <p:cBhvr>
                                        <p:cTn id="27" dur="500"/>
                                        <p:tgtEl>
                                          <p:spTgt spid="603139">
                                            <p:txEl>
                                              <p:charRg st="92" end="10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3139">
                                            <p:txEl>
                                              <p:charRg st="107" end="148"/>
                                            </p:txEl>
                                          </p:spTgt>
                                        </p:tgtEl>
                                        <p:attrNameLst>
                                          <p:attrName>style.visibility</p:attrName>
                                        </p:attrNameLst>
                                      </p:cBhvr>
                                      <p:to>
                                        <p:strVal val="visible"/>
                                      </p:to>
                                    </p:set>
                                    <p:animEffect transition="in" filter="blinds(horizontal)">
                                      <p:cBhvr>
                                        <p:cTn id="32" dur="500"/>
                                        <p:tgtEl>
                                          <p:spTgt spid="603139">
                                            <p:txEl>
                                              <p:charRg st="107" end="14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3139">
                                            <p:txEl>
                                              <p:charRg st="148" end="168"/>
                                            </p:txEl>
                                          </p:spTgt>
                                        </p:tgtEl>
                                        <p:attrNameLst>
                                          <p:attrName>style.visibility</p:attrName>
                                        </p:attrNameLst>
                                      </p:cBhvr>
                                      <p:to>
                                        <p:strVal val="visible"/>
                                      </p:to>
                                    </p:set>
                                    <p:animEffect transition="in" filter="blinds(horizontal)">
                                      <p:cBhvr>
                                        <p:cTn id="37" dur="500"/>
                                        <p:tgtEl>
                                          <p:spTgt spid="603139">
                                            <p:txEl>
                                              <p:charRg st="148" end="16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03139">
                                            <p:txEl>
                                              <p:charRg st="168" end="192"/>
                                            </p:txEl>
                                          </p:spTgt>
                                        </p:tgtEl>
                                        <p:attrNameLst>
                                          <p:attrName>style.visibility</p:attrName>
                                        </p:attrNameLst>
                                      </p:cBhvr>
                                      <p:to>
                                        <p:strVal val="visible"/>
                                      </p:to>
                                    </p:set>
                                    <p:animEffect transition="in" filter="blinds(horizontal)">
                                      <p:cBhvr>
                                        <p:cTn id="42" dur="500"/>
                                        <p:tgtEl>
                                          <p:spTgt spid="603139">
                                            <p:txEl>
                                              <p:charRg st="168" end="1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a:xfrm>
            <a:off x="1676400" y="404813"/>
            <a:ext cx="6011863" cy="693737"/>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五、哈希算法（</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604163" name="Rectangle 3"/>
          <p:cNvSpPr>
            <a:spLocks noGrp="1"/>
          </p:cNvSpPr>
          <p:nvPr>
            <p:ph idx="1"/>
          </p:nvPr>
        </p:nvSpPr>
        <p:spPr>
          <a:xfrm>
            <a:off x="360363" y="1341438"/>
            <a:ext cx="8388350" cy="5256212"/>
          </a:xfrm>
          <a:ln/>
        </p:spPr>
        <p:txBody>
          <a:bodyPr wrap="square" lIns="91440" tIns="45720" rIns="91440" bIns="45720" anchor="t" anchorCtr="0"/>
          <a:p>
            <a:pPr eaLnBrk="1" hangingPunct="1">
              <a:lnSpc>
                <a:spcPct val="13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分类搜索算法（快速适应算法）和伙伴系统的共同特点：将空闲分区根据分区大小进行分类，对于每一类具有相同大小的空闲分区，单独设立一个空闲分区链表。为进程分配内存空间时，需在一张管理索引表中查找所需空间大小所对应的表项，通过指针找到一个空闲分区。</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63">
                                            <p:txEl>
                                              <p:charRg st="0" end="123"/>
                                            </p:txEl>
                                          </p:spTgt>
                                        </p:tgtEl>
                                        <p:attrNameLst>
                                          <p:attrName>style.visibility</p:attrName>
                                        </p:attrNameLst>
                                      </p:cBhvr>
                                      <p:to>
                                        <p:strVal val="visible"/>
                                      </p:to>
                                    </p:set>
                                    <p:animEffect transition="in" filter="blinds(horizontal)">
                                      <p:cBhvr>
                                        <p:cTn id="7" dur="500"/>
                                        <p:tgtEl>
                                          <p:spTgt spid="604163">
                                            <p:txEl>
                                              <p:charRg st="0"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a:xfrm>
            <a:off x="1676400" y="404813"/>
            <a:ext cx="6011863" cy="693737"/>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五、哈希算法（</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
        <p:nvSpPr>
          <p:cNvPr id="775171" name="Rectangle 3"/>
          <p:cNvSpPr>
            <a:spLocks noGrp="1"/>
          </p:cNvSpPr>
          <p:nvPr>
            <p:ph idx="1"/>
          </p:nvPr>
        </p:nvSpPr>
        <p:spPr>
          <a:xfrm>
            <a:off x="360363" y="1268413"/>
            <a:ext cx="8604250" cy="5256212"/>
          </a:xfrm>
          <a:ln/>
        </p:spPr>
        <p:txBody>
          <a:bodyPr wrap="square" lIns="91440" tIns="45720" rIns="91440" bIns="45720" anchor="t" anchorCtr="0"/>
          <a:p>
            <a:pPr eaLnBrk="1" hangingPunct="1">
              <a:lnSpc>
                <a:spcPct val="13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、哈希算法利用哈希快速查找的优点，以及空闲分区在可利用空间表中的分布规律，建立哈希函数，构造一张以空闲分区大小为关键字的哈希表，每一个表项记录了一个对应的空闲分区链链表表头指针。</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、进行分配时，根据所需空闲分区大小，通过哈希函数计算，得到在哈希表中的位置，找到相应的空闲分区链表，实现最佳分配策略。</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5171">
                                            <p:txEl>
                                              <p:charRg st="0" end="91"/>
                                            </p:txEl>
                                          </p:spTgt>
                                        </p:tgtEl>
                                        <p:attrNameLst>
                                          <p:attrName>style.visibility</p:attrName>
                                        </p:attrNameLst>
                                      </p:cBhvr>
                                      <p:to>
                                        <p:strVal val="visible"/>
                                      </p:to>
                                    </p:set>
                                    <p:animEffect transition="in" filter="blinds(horizontal)">
                                      <p:cBhvr>
                                        <p:cTn id="7" dur="500"/>
                                        <p:tgtEl>
                                          <p:spTgt spid="775171">
                                            <p:txEl>
                                              <p:charRg st="0"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5171">
                                            <p:txEl>
                                              <p:charRg st="91" end="152"/>
                                            </p:txEl>
                                          </p:spTgt>
                                        </p:tgtEl>
                                        <p:attrNameLst>
                                          <p:attrName>style.visibility</p:attrName>
                                        </p:attrNameLst>
                                      </p:cBhvr>
                                      <p:to>
                                        <p:strVal val="visible"/>
                                      </p:to>
                                    </p:set>
                                    <p:animEffect transition="in" filter="blinds(horizontal)">
                                      <p:cBhvr>
                                        <p:cTn id="12" dur="500"/>
                                        <p:tgtEl>
                                          <p:spTgt spid="775171">
                                            <p:txEl>
                                              <p:charRg st="9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a:xfrm>
            <a:off x="1676400" y="404813"/>
            <a:ext cx="6011863" cy="693737"/>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六、可重定位分区分配方式</a:t>
            </a:r>
            <a:endParaRPr lang="zh-CN" altLang="en-US" sz="3600" b="1" dirty="0">
              <a:latin typeface="黑体" panose="02010609060101010101" pitchFamily="49" charset="-122"/>
              <a:ea typeface="黑体" panose="02010609060101010101" pitchFamily="49" charset="-122"/>
            </a:endParaRPr>
          </a:p>
        </p:txBody>
      </p:sp>
      <p:sp>
        <p:nvSpPr>
          <p:cNvPr id="154627" name="Rectangle 3"/>
          <p:cNvSpPr>
            <a:spLocks noGrp="1"/>
          </p:cNvSpPr>
          <p:nvPr>
            <p:ph idx="1"/>
          </p:nvPr>
        </p:nvSpPr>
        <p:spPr>
          <a:xfrm>
            <a:off x="250825" y="1196975"/>
            <a:ext cx="7345363" cy="5472113"/>
          </a:xfrm>
          <a:ln/>
        </p:spPr>
        <p:txBody>
          <a:bodyPr wrap="square" lIns="91440" tIns="45720" rIns="91440" bIns="45720" anchor="t" anchorCtr="0"/>
          <a:p>
            <a:pPr eaLnBrk="1" hangingPunct="1">
              <a:lnSpc>
                <a:spcPct val="130000"/>
              </a:lnSpc>
              <a:spcBef>
                <a:spcPct val="0"/>
              </a:spcBef>
              <a:buClr>
                <a:srgbClr val="FF0000"/>
              </a:buClr>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、碎片问题          </a:t>
            </a:r>
            <a:endParaRPr lang="zh-CN" altLang="en-US" sz="2600" dirty="0">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sz="2600" dirty="0">
                <a:latin typeface="黑体" panose="02010609060101010101" pitchFamily="49" charset="-122"/>
                <a:ea typeface="黑体" panose="02010609060101010101" pitchFamily="49" charset="-122"/>
              </a:rPr>
              <a:t>      </a:t>
            </a:r>
            <a:r>
              <a:rPr lang="zh-CN" altLang="en-US" sz="2600" dirty="0">
                <a:solidFill>
                  <a:schemeClr val="tx1"/>
                </a:solidFill>
                <a:latin typeface="黑体" panose="02010609060101010101" pitchFamily="49" charset="-122"/>
                <a:ea typeface="黑体" panose="02010609060101010101" pitchFamily="49" charset="-122"/>
              </a:rPr>
              <a:t>在分区存储管理方式中，必须把作业装入到一片连续的内存空间。如果系统中有若干个小的分区，其总容量大于要装入的作业，但由于它们不相邻接，也将导致作业不能装入内存。</a:t>
            </a:r>
            <a:endParaRPr lang="zh-CN" altLang="en-US" sz="26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sz="2600" dirty="0">
                <a:solidFill>
                  <a:schemeClr val="folHlink"/>
                </a:solidFill>
                <a:latin typeface="黑体" panose="02010609060101010101" pitchFamily="49" charset="-122"/>
                <a:ea typeface="黑体" panose="02010609060101010101" pitchFamily="49" charset="-122"/>
              </a:rPr>
              <a:t>例：</a:t>
            </a:r>
            <a:r>
              <a:rPr lang="zh-CN" altLang="en-US" sz="2600" dirty="0">
                <a:solidFill>
                  <a:schemeClr val="tx1"/>
                </a:solidFill>
                <a:latin typeface="黑体" panose="02010609060101010101" pitchFamily="49" charset="-122"/>
                <a:ea typeface="黑体" panose="02010609060101010101" pitchFamily="49" charset="-122"/>
              </a:rPr>
              <a:t>如图所示系统中有四个小空闲分区，不相邻，但总容量为</a:t>
            </a:r>
            <a:r>
              <a:rPr lang="en-US" altLang="zh-CN" sz="2600" dirty="0">
                <a:solidFill>
                  <a:schemeClr val="tx1"/>
                </a:solidFill>
                <a:latin typeface="黑体" panose="02010609060101010101" pitchFamily="49" charset="-122"/>
                <a:ea typeface="黑体" panose="02010609060101010101" pitchFamily="49" charset="-122"/>
              </a:rPr>
              <a:t>90KB</a:t>
            </a:r>
            <a:r>
              <a:rPr lang="zh-CN" altLang="en-US" sz="2600" dirty="0">
                <a:solidFill>
                  <a:schemeClr val="tx1"/>
                </a:solidFill>
                <a:latin typeface="黑体" panose="02010609060101010101" pitchFamily="49" charset="-122"/>
                <a:ea typeface="黑体" panose="02010609060101010101" pitchFamily="49" charset="-122"/>
              </a:rPr>
              <a:t>，如果现有一作业要求分配</a:t>
            </a:r>
            <a:r>
              <a:rPr lang="en-US" altLang="zh-CN" sz="2600" dirty="0">
                <a:solidFill>
                  <a:schemeClr val="tx1"/>
                </a:solidFill>
                <a:latin typeface="黑体" panose="02010609060101010101" pitchFamily="49" charset="-122"/>
                <a:ea typeface="黑体" panose="02010609060101010101" pitchFamily="49" charset="-122"/>
              </a:rPr>
              <a:t>40KB</a:t>
            </a:r>
            <a:r>
              <a:rPr lang="zh-CN" altLang="en-US" sz="2600" dirty="0">
                <a:solidFill>
                  <a:schemeClr val="tx1"/>
                </a:solidFill>
                <a:latin typeface="黑体" panose="02010609060101010101" pitchFamily="49" charset="-122"/>
                <a:ea typeface="黑体" panose="02010609060101010101" pitchFamily="49" charset="-122"/>
              </a:rPr>
              <a:t>的内存空间，由于系统中所有空闲分区的容量均小于</a:t>
            </a:r>
            <a:r>
              <a:rPr lang="en-US" altLang="zh-CN" sz="2600" dirty="0">
                <a:solidFill>
                  <a:schemeClr val="tx1"/>
                </a:solidFill>
                <a:latin typeface="黑体" panose="02010609060101010101" pitchFamily="49" charset="-122"/>
                <a:ea typeface="黑体" panose="02010609060101010101" pitchFamily="49" charset="-122"/>
              </a:rPr>
              <a:t>40KB</a:t>
            </a:r>
            <a:r>
              <a:rPr lang="zh-CN" altLang="en-US" sz="2600" dirty="0">
                <a:solidFill>
                  <a:schemeClr val="tx1"/>
                </a:solidFill>
                <a:latin typeface="黑体" panose="02010609060101010101" pitchFamily="49" charset="-122"/>
                <a:ea typeface="黑体" panose="02010609060101010101" pitchFamily="49" charset="-122"/>
              </a:rPr>
              <a:t>，故此作业无法装入内存。</a:t>
            </a:r>
            <a:endParaRPr lang="zh-CN" altLang="en-US" sz="2600" dirty="0">
              <a:solidFill>
                <a:schemeClr val="tx1"/>
              </a:solidFill>
              <a:latin typeface="黑体" panose="02010609060101010101" pitchFamily="49" charset="-122"/>
              <a:ea typeface="黑体" panose="02010609060101010101" pitchFamily="49" charset="-122"/>
            </a:endParaRPr>
          </a:p>
          <a:p>
            <a:pPr eaLnBrk="1" hangingPunct="1">
              <a:lnSpc>
                <a:spcPct val="115000"/>
              </a:lnSpc>
              <a:spcBef>
                <a:spcPct val="0"/>
              </a:spcBef>
              <a:buClr>
                <a:srgbClr val="FF0000"/>
              </a:buClr>
              <a:buNone/>
            </a:pPr>
            <a:r>
              <a:rPr lang="zh-CN" altLang="en-US" sz="2600" dirty="0">
                <a:solidFill>
                  <a:schemeClr val="tx1"/>
                </a:solidFill>
                <a:latin typeface="黑体" panose="02010609060101010101" pitchFamily="49" charset="-122"/>
                <a:ea typeface="黑体" panose="02010609060101010101" pitchFamily="49" charset="-122"/>
              </a:rPr>
              <a:t>   </a:t>
            </a:r>
            <a:endParaRPr lang="zh-CN" altLang="en-US" sz="2600" dirty="0">
              <a:solidFill>
                <a:schemeClr val="tx1"/>
              </a:solidFill>
              <a:latin typeface="黑体" panose="02010609060101010101" pitchFamily="49" charset="-122"/>
              <a:ea typeface="黑体" panose="02010609060101010101" pitchFamily="49" charset="-122"/>
            </a:endParaRPr>
          </a:p>
        </p:txBody>
      </p:sp>
      <p:graphicFrame>
        <p:nvGraphicFramePr>
          <p:cNvPr id="154699" name="Group 75"/>
          <p:cNvGraphicFramePr>
            <a:graphicFrameLocks noGrp="1"/>
          </p:cNvGraphicFramePr>
          <p:nvPr/>
        </p:nvGraphicFramePr>
        <p:xfrm>
          <a:off x="7596188" y="2209800"/>
          <a:ext cx="1295400" cy="3386138"/>
        </p:xfrm>
        <a:graphic>
          <a:graphicData uri="http://schemas.openxmlformats.org/drawingml/2006/table">
            <a:tbl>
              <a:tblPr/>
              <a:tblGrid>
                <a:gridCol w="1295400"/>
              </a:tblGrid>
              <a:tr h="2095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操作系统</a:t>
                      </a:r>
                      <a:endPar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95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20KB</a:t>
                      </a:r>
                      <a:endParaRPr kumimoji="1" lang="en-US"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CC"/>
                    </a:solid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30KB</a:t>
                      </a:r>
                      <a:endParaRPr kumimoji="1" lang="en-US"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CC"/>
                    </a:solidFill>
                  </a:tcPr>
                </a:tc>
              </a:tr>
              <a:tr h="4587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15KB</a:t>
                      </a:r>
                      <a:endParaRPr kumimoji="1" lang="en-US"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33CC"/>
                    </a:solidFill>
                  </a:tcPr>
                </a:tc>
              </a:tr>
              <a:tr h="5794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a:t>
                      </a:r>
                      <a:r>
                        <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endParaRPr kumimoji="1" lang="en-US" altLang="zh-CN" sz="16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178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600" b="1" i="0" u="none" strike="noStrike" cap="none" normalizeH="0" baseline="0" smtClean="0">
                          <a:ln>
                            <a:noFill/>
                          </a:ln>
                          <a:solidFill>
                            <a:schemeClr val="bg1"/>
                          </a:solidFill>
                          <a:effectLst/>
                          <a:latin typeface="幼圆" pitchFamily="49" charset="-122"/>
                          <a:ea typeface="幼圆" pitchFamily="49" charset="-122"/>
                        </a:rPr>
                        <a:t>25KB</a:t>
                      </a:r>
                      <a:endParaRPr kumimoji="1" lang="en-US" altLang="zh-CN" sz="1600" b="1" i="0" u="none" strike="noStrike" cap="none" normalizeH="0" baseline="0" smtClean="0">
                        <a:ln>
                          <a:noFill/>
                        </a:ln>
                        <a:solidFill>
                          <a:schemeClr val="bg1"/>
                        </a:solidFill>
                        <a:effectLst/>
                        <a:latin typeface="幼圆" pitchFamily="49" charset="-122"/>
                        <a:ea typeface="幼圆"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33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27">
                                            <p:txEl>
                                              <p:charRg st="0" end="17"/>
                                            </p:txEl>
                                          </p:spTgt>
                                        </p:tgtEl>
                                        <p:attrNameLst>
                                          <p:attrName>style.visibility</p:attrName>
                                        </p:attrNameLst>
                                      </p:cBhvr>
                                      <p:to>
                                        <p:strVal val="visible"/>
                                      </p:to>
                                    </p:set>
                                    <p:animEffect transition="in" filter="blinds(horizontal)">
                                      <p:cBhvr>
                                        <p:cTn id="7" dur="500"/>
                                        <p:tgtEl>
                                          <p:spTgt spid="15462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4627">
                                            <p:txEl>
                                              <p:charRg st="17" end="103"/>
                                            </p:txEl>
                                          </p:spTgt>
                                        </p:tgtEl>
                                        <p:attrNameLst>
                                          <p:attrName>style.visibility</p:attrName>
                                        </p:attrNameLst>
                                      </p:cBhvr>
                                      <p:to>
                                        <p:strVal val="visible"/>
                                      </p:to>
                                    </p:set>
                                    <p:animEffect transition="in" filter="blinds(horizontal)">
                                      <p:cBhvr>
                                        <p:cTn id="12" dur="500"/>
                                        <p:tgtEl>
                                          <p:spTgt spid="154627">
                                            <p:txEl>
                                              <p:charRg st="17" end="10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4699"/>
                                        </p:tgtEl>
                                        <p:attrNameLst>
                                          <p:attrName>style.visibility</p:attrName>
                                        </p:attrNameLst>
                                      </p:cBhvr>
                                      <p:to>
                                        <p:strVal val="visible"/>
                                      </p:to>
                                    </p:set>
                                    <p:anim calcmode="lin" valueType="num">
                                      <p:cBhvr additive="base">
                                        <p:cTn id="17" dur="500" fill="hold"/>
                                        <p:tgtEl>
                                          <p:spTgt spid="154699"/>
                                        </p:tgtEl>
                                        <p:attrNameLst>
                                          <p:attrName>ppt_x</p:attrName>
                                        </p:attrNameLst>
                                      </p:cBhvr>
                                      <p:tavLst>
                                        <p:tav tm="0">
                                          <p:val>
                                            <p:strVal val="#ppt_x"/>
                                          </p:val>
                                        </p:tav>
                                        <p:tav tm="100000">
                                          <p:val>
                                            <p:strVal val="#ppt_x"/>
                                          </p:val>
                                        </p:tav>
                                      </p:tavLst>
                                    </p:anim>
                                    <p:anim calcmode="lin" valueType="num">
                                      <p:cBhvr additive="base">
                                        <p:cTn id="18" dur="500" fill="hold"/>
                                        <p:tgtEl>
                                          <p:spTgt spid="15469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4627">
                                            <p:txEl>
                                              <p:charRg st="103" end="190"/>
                                            </p:txEl>
                                          </p:spTgt>
                                        </p:tgtEl>
                                        <p:attrNameLst>
                                          <p:attrName>style.visibility</p:attrName>
                                        </p:attrNameLst>
                                      </p:cBhvr>
                                      <p:to>
                                        <p:strVal val="visible"/>
                                      </p:to>
                                    </p:set>
                                    <p:animEffect transition="in" filter="blinds(horizontal)">
                                      <p:cBhvr>
                                        <p:cTn id="23" dur="500"/>
                                        <p:tgtEl>
                                          <p:spTgt spid="154627">
                                            <p:txEl>
                                              <p:charRg st="10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1295400" y="404813"/>
            <a:ext cx="6781800" cy="685800"/>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4.2  </a:t>
            </a:r>
            <a:r>
              <a:rPr lang="zh-CN" altLang="en-US" sz="3600" b="1" dirty="0">
                <a:latin typeface="黑体" panose="02010609060101010101" pitchFamily="49" charset="-122"/>
                <a:ea typeface="黑体" panose="02010609060101010101" pitchFamily="49" charset="-122"/>
              </a:rPr>
              <a:t>程序的装入和链接</a:t>
            </a:r>
            <a:endParaRPr lang="zh-CN" altLang="en-US" sz="3600" b="1" dirty="0">
              <a:latin typeface="黑体" panose="02010609060101010101" pitchFamily="49" charset="-122"/>
              <a:ea typeface="黑体" panose="02010609060101010101" pitchFamily="49" charset="-122"/>
            </a:endParaRPr>
          </a:p>
        </p:txBody>
      </p:sp>
      <p:sp>
        <p:nvSpPr>
          <p:cNvPr id="771075" name="Text Box 3"/>
          <p:cNvSpPr txBox="1"/>
          <p:nvPr/>
        </p:nvSpPr>
        <p:spPr>
          <a:xfrm>
            <a:off x="250825" y="1196975"/>
            <a:ext cx="4249738" cy="5540375"/>
          </a:xfrm>
          <a:prstGeom prst="rect">
            <a:avLst/>
          </a:prstGeom>
          <a:noFill/>
          <a:ln w="9525">
            <a:noFill/>
          </a:ln>
        </p:spPr>
        <p:txBody>
          <a:bodyPr anchor="t" anchorCtr="0">
            <a:spAutoFit/>
          </a:bodyPr>
          <a:p>
            <a:pPr>
              <a:lnSpc>
                <a:spcPct val="125000"/>
              </a:lnSpc>
              <a:spcBef>
                <a:spcPct val="50000"/>
              </a:spcBef>
            </a:pP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在多道程序环境下，要使程序运行，必须创建进程，而创建进程第一件事就是将程序和数据装入内存。一个用户源程序要变为在内存中可执行的程序，通常要进行以下处理</a:t>
            </a:r>
            <a:r>
              <a:rPr lang="zh-CN" altLang="en-US" sz="2200" b="1" dirty="0">
                <a:latin typeface="黑体" panose="02010609060101010101" pitchFamily="49" charset="-122"/>
                <a:ea typeface="黑体" panose="02010609060101010101" pitchFamily="49" charset="-122"/>
                <a:sym typeface="Wingdings" panose="05000000000000000000" pitchFamily="2" charset="2"/>
              </a:rPr>
              <a:t>：</a:t>
            </a:r>
            <a:endParaRPr lang="zh-CN" altLang="en-US" sz="2200" b="1" dirty="0">
              <a:latin typeface="黑体" panose="02010609060101010101" pitchFamily="49" charset="-122"/>
              <a:ea typeface="黑体" panose="02010609060101010101" pitchFamily="49" charset="-122"/>
            </a:endParaRPr>
          </a:p>
          <a:p>
            <a:pPr>
              <a:lnSpc>
                <a:spcPct val="125000"/>
              </a:lnSpc>
            </a:pPr>
            <a:r>
              <a:rPr lang="zh-CN" altLang="en-US" sz="2200" b="1" dirty="0">
                <a:latin typeface="黑体" panose="02010609060101010101" pitchFamily="49" charset="-122"/>
                <a:ea typeface="黑体" panose="02010609060101010101" pitchFamily="49" charset="-122"/>
              </a:rPr>
              <a:t>   （</a:t>
            </a:r>
            <a:r>
              <a:rPr lang="en-US" altLang="zh-CN" sz="2200" b="1" dirty="0">
                <a:latin typeface="黑体" panose="02010609060101010101" pitchFamily="49" charset="-122"/>
                <a:ea typeface="黑体" panose="02010609060101010101" pitchFamily="49" charset="-122"/>
              </a:rPr>
              <a:t>1</a:t>
            </a:r>
            <a:r>
              <a:rPr lang="zh-CN" altLang="en-US" sz="2200" b="1" dirty="0">
                <a:latin typeface="黑体" panose="02010609060101010101" pitchFamily="49" charset="-122"/>
                <a:ea typeface="黑体" panose="02010609060101010101" pitchFamily="49" charset="-122"/>
              </a:rPr>
              <a:t>）</a:t>
            </a:r>
            <a:r>
              <a:rPr lang="zh-CN" altLang="en-US" sz="2200" b="1" dirty="0">
                <a:solidFill>
                  <a:schemeClr val="hlink"/>
                </a:solidFill>
                <a:latin typeface="黑体" panose="02010609060101010101" pitchFamily="49" charset="-122"/>
                <a:ea typeface="黑体" panose="02010609060101010101" pitchFamily="49" charset="-122"/>
              </a:rPr>
              <a:t>编译：</a:t>
            </a:r>
            <a:r>
              <a:rPr lang="zh-CN" altLang="en-US" sz="2200" b="1" dirty="0">
                <a:latin typeface="黑体" panose="02010609060101010101" pitchFamily="49" charset="-122"/>
                <a:ea typeface="黑体" panose="02010609060101010101" pitchFamily="49" charset="-122"/>
              </a:rPr>
              <a:t>由编译程序将用户源程序编译成若干个目标模块</a:t>
            </a:r>
            <a:endParaRPr lang="zh-CN" altLang="en-US" sz="2200" b="1" dirty="0">
              <a:latin typeface="黑体" panose="02010609060101010101" pitchFamily="49" charset="-122"/>
              <a:ea typeface="黑体" panose="02010609060101010101" pitchFamily="49" charset="-122"/>
            </a:endParaRPr>
          </a:p>
          <a:p>
            <a:pPr>
              <a:lnSpc>
                <a:spcPct val="125000"/>
              </a:lnSpc>
            </a:pPr>
            <a:r>
              <a:rPr lang="zh-CN" altLang="en-US" sz="2200" b="1" dirty="0">
                <a:latin typeface="黑体" panose="02010609060101010101" pitchFamily="49" charset="-122"/>
                <a:ea typeface="黑体" panose="02010609060101010101" pitchFamily="49" charset="-122"/>
              </a:rPr>
              <a:t>   （</a:t>
            </a:r>
            <a:r>
              <a:rPr lang="en-US" altLang="zh-CN" sz="2200" b="1" dirty="0">
                <a:latin typeface="黑体" panose="02010609060101010101" pitchFamily="49" charset="-122"/>
                <a:ea typeface="黑体" panose="02010609060101010101" pitchFamily="49" charset="-122"/>
              </a:rPr>
              <a:t>2</a:t>
            </a:r>
            <a:r>
              <a:rPr lang="zh-CN" altLang="en-US" sz="2200" b="1" dirty="0">
                <a:latin typeface="黑体" panose="02010609060101010101" pitchFamily="49" charset="-122"/>
                <a:ea typeface="黑体" panose="02010609060101010101" pitchFamily="49" charset="-122"/>
              </a:rPr>
              <a:t>）</a:t>
            </a:r>
            <a:r>
              <a:rPr lang="zh-CN" altLang="en-US" sz="2200" b="1" dirty="0">
                <a:solidFill>
                  <a:schemeClr val="hlink"/>
                </a:solidFill>
                <a:latin typeface="黑体" panose="02010609060101010101" pitchFamily="49" charset="-122"/>
                <a:ea typeface="黑体" panose="02010609060101010101" pitchFamily="49" charset="-122"/>
              </a:rPr>
              <a:t>链接</a:t>
            </a:r>
            <a:r>
              <a:rPr lang="zh-CN" altLang="en-US" sz="2200" b="1" dirty="0">
                <a:latin typeface="黑体" panose="02010609060101010101" pitchFamily="49" charset="-122"/>
                <a:ea typeface="黑体" panose="02010609060101010101" pitchFamily="49" charset="-122"/>
              </a:rPr>
              <a:t>：由链接程序将目标模块和相应的库函数链接成装入模块</a:t>
            </a:r>
            <a:endParaRPr lang="zh-CN" altLang="en-US" sz="2200" b="1" dirty="0">
              <a:latin typeface="黑体" panose="02010609060101010101" pitchFamily="49" charset="-122"/>
              <a:ea typeface="黑体" panose="02010609060101010101" pitchFamily="49" charset="-122"/>
            </a:endParaRPr>
          </a:p>
          <a:p>
            <a:pPr>
              <a:lnSpc>
                <a:spcPct val="125000"/>
              </a:lnSpc>
            </a:pPr>
            <a:r>
              <a:rPr lang="zh-CN" altLang="en-US" sz="2200" b="1" dirty="0">
                <a:latin typeface="黑体" panose="02010609060101010101" pitchFamily="49" charset="-122"/>
                <a:ea typeface="黑体" panose="02010609060101010101" pitchFamily="49" charset="-122"/>
              </a:rPr>
              <a:t>   （</a:t>
            </a:r>
            <a:r>
              <a:rPr lang="en-US" altLang="zh-CN" sz="2200" b="1" dirty="0">
                <a:latin typeface="黑体" panose="02010609060101010101" pitchFamily="49" charset="-122"/>
                <a:ea typeface="黑体" panose="02010609060101010101" pitchFamily="49" charset="-122"/>
              </a:rPr>
              <a:t>3</a:t>
            </a:r>
            <a:r>
              <a:rPr lang="zh-CN" altLang="en-US" sz="2200" b="1" dirty="0">
                <a:latin typeface="黑体" panose="02010609060101010101" pitchFamily="49" charset="-122"/>
                <a:ea typeface="黑体" panose="02010609060101010101" pitchFamily="49" charset="-122"/>
              </a:rPr>
              <a:t>）</a:t>
            </a:r>
            <a:r>
              <a:rPr lang="zh-CN" altLang="en-US" sz="2200" b="1" dirty="0">
                <a:solidFill>
                  <a:schemeClr val="hlink"/>
                </a:solidFill>
                <a:latin typeface="黑体" panose="02010609060101010101" pitchFamily="49" charset="-122"/>
                <a:ea typeface="黑体" panose="02010609060101010101" pitchFamily="49" charset="-122"/>
              </a:rPr>
              <a:t>装入</a:t>
            </a:r>
            <a:r>
              <a:rPr lang="zh-CN" altLang="en-US" sz="2200" b="1" dirty="0">
                <a:latin typeface="黑体" panose="02010609060101010101" pitchFamily="49" charset="-122"/>
                <a:ea typeface="黑体" panose="02010609060101010101" pitchFamily="49" charset="-122"/>
              </a:rPr>
              <a:t>：由装入程序将装入模块装入内存</a:t>
            </a:r>
            <a:endParaRPr lang="zh-CN" altLang="en-US" sz="2200" b="1" dirty="0">
              <a:latin typeface="黑体" panose="02010609060101010101" pitchFamily="49" charset="-122"/>
              <a:ea typeface="黑体" panose="02010609060101010101" pitchFamily="49" charset="-122"/>
            </a:endParaRPr>
          </a:p>
        </p:txBody>
      </p:sp>
      <p:sp>
        <p:nvSpPr>
          <p:cNvPr id="771076" name="Line 4"/>
          <p:cNvSpPr/>
          <p:nvPr/>
        </p:nvSpPr>
        <p:spPr>
          <a:xfrm>
            <a:off x="8664575" y="2633663"/>
            <a:ext cx="0" cy="493712"/>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77" name="AutoShape 5"/>
          <p:cNvSpPr/>
          <p:nvPr/>
        </p:nvSpPr>
        <p:spPr>
          <a:xfrm>
            <a:off x="8177213" y="2459038"/>
            <a:ext cx="893762" cy="320675"/>
          </a:xfrm>
          <a:prstGeom prst="flowChartOnlineStorag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宋体" panose="02010600030101010101" pitchFamily="2" charset="-122"/>
                <a:ea typeface="宋体" panose="02010600030101010101" pitchFamily="2" charset="-122"/>
              </a:rPr>
              <a:t>库</a:t>
            </a:r>
            <a:endParaRPr lang="zh-CN" altLang="en-US" sz="1800" b="1" dirty="0">
              <a:latin typeface="宋体" panose="02010600030101010101" pitchFamily="2" charset="-122"/>
              <a:ea typeface="宋体" panose="02010600030101010101" pitchFamily="2" charset="-122"/>
            </a:endParaRPr>
          </a:p>
        </p:txBody>
      </p:sp>
      <p:sp>
        <p:nvSpPr>
          <p:cNvPr id="771078" name="AutoShape 6"/>
          <p:cNvSpPr/>
          <p:nvPr/>
        </p:nvSpPr>
        <p:spPr>
          <a:xfrm>
            <a:off x="4438650" y="2459038"/>
            <a:ext cx="1381125" cy="38417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宋体" panose="02010600030101010101" pitchFamily="2" charset="-122"/>
                <a:ea typeface="宋体" panose="02010600030101010101" pitchFamily="2" charset="-122"/>
              </a:rPr>
              <a:t>目标程序块</a:t>
            </a:r>
            <a:r>
              <a:rPr lang="en-US" altLang="zh-CN" sz="1800" b="1" dirty="0">
                <a:latin typeface="宋体" panose="02010600030101010101" pitchFamily="2" charset="-122"/>
                <a:ea typeface="宋体" panose="02010600030101010101" pitchFamily="2" charset="-122"/>
              </a:rPr>
              <a:t>1</a:t>
            </a:r>
            <a:endParaRPr lang="en-US" altLang="zh-CN" sz="1800" b="1" dirty="0">
              <a:latin typeface="宋体" panose="02010600030101010101" pitchFamily="2" charset="-122"/>
              <a:ea typeface="宋体" panose="02010600030101010101" pitchFamily="2" charset="-122"/>
            </a:endParaRPr>
          </a:p>
        </p:txBody>
      </p:sp>
      <p:sp>
        <p:nvSpPr>
          <p:cNvPr id="771079" name="AutoShape 7"/>
          <p:cNvSpPr/>
          <p:nvPr/>
        </p:nvSpPr>
        <p:spPr>
          <a:xfrm>
            <a:off x="5900738" y="2459038"/>
            <a:ext cx="1382712" cy="38417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宋体" panose="02010600030101010101" pitchFamily="2" charset="-122"/>
                <a:ea typeface="宋体" panose="02010600030101010101" pitchFamily="2" charset="-122"/>
              </a:rPr>
              <a:t>目标程序块</a:t>
            </a:r>
            <a:r>
              <a:rPr lang="en-US" altLang="zh-CN" sz="1800" b="1" dirty="0">
                <a:latin typeface="宋体" panose="02010600030101010101" pitchFamily="2" charset="-122"/>
                <a:ea typeface="宋体" panose="02010600030101010101" pitchFamily="2" charset="-122"/>
              </a:rPr>
              <a:t>2</a:t>
            </a:r>
            <a:endParaRPr lang="en-US" altLang="zh-CN" sz="1800" b="1" dirty="0">
              <a:latin typeface="宋体" panose="02010600030101010101" pitchFamily="2" charset="-122"/>
              <a:ea typeface="宋体" panose="02010600030101010101" pitchFamily="2" charset="-122"/>
            </a:endParaRPr>
          </a:p>
        </p:txBody>
      </p:sp>
      <p:sp>
        <p:nvSpPr>
          <p:cNvPr id="771080" name="Line 8"/>
          <p:cNvSpPr/>
          <p:nvPr/>
        </p:nvSpPr>
        <p:spPr>
          <a:xfrm>
            <a:off x="5251450" y="2843213"/>
            <a:ext cx="0" cy="3175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81" name="Line 9"/>
          <p:cNvSpPr/>
          <p:nvPr/>
        </p:nvSpPr>
        <p:spPr>
          <a:xfrm>
            <a:off x="6551613" y="2843213"/>
            <a:ext cx="0" cy="3175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82" name="Line 10"/>
          <p:cNvSpPr/>
          <p:nvPr/>
        </p:nvSpPr>
        <p:spPr>
          <a:xfrm>
            <a:off x="5251450" y="3160713"/>
            <a:ext cx="3413125"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83" name="Text Box 11"/>
          <p:cNvSpPr txBox="1"/>
          <p:nvPr/>
        </p:nvSpPr>
        <p:spPr>
          <a:xfrm>
            <a:off x="8205788" y="1847850"/>
            <a:ext cx="1195387" cy="366713"/>
          </a:xfrm>
          <a:prstGeom prst="rect">
            <a:avLst/>
          </a:prstGeom>
          <a:noFill/>
          <a:ln w="9525">
            <a:noFill/>
          </a:ln>
        </p:spPr>
        <p:txBody>
          <a:bodyPr anchor="t" anchorCtr="0">
            <a:spAutoFit/>
          </a:bodyPr>
          <a:p>
            <a:pPr>
              <a:spcBef>
                <a:spcPct val="50000"/>
              </a:spcBef>
            </a:pPr>
            <a:r>
              <a:rPr lang="zh-CN" altLang="en-US" sz="1800" b="1" dirty="0">
                <a:latin typeface="宋体" panose="02010600030101010101" pitchFamily="2" charset="-122"/>
                <a:ea typeface="宋体" panose="02010600030101010101" pitchFamily="2" charset="-122"/>
              </a:rPr>
              <a:t>第一步</a:t>
            </a:r>
            <a:endParaRPr lang="zh-CN" altLang="en-US" sz="1800" b="1" dirty="0">
              <a:latin typeface="宋体" panose="02010600030101010101" pitchFamily="2" charset="-122"/>
              <a:ea typeface="宋体" panose="02010600030101010101" pitchFamily="2" charset="-122"/>
            </a:endParaRPr>
          </a:p>
        </p:txBody>
      </p:sp>
      <p:sp>
        <p:nvSpPr>
          <p:cNvPr id="771084" name="AutoShape 12"/>
          <p:cNvSpPr/>
          <p:nvPr/>
        </p:nvSpPr>
        <p:spPr>
          <a:xfrm>
            <a:off x="6950075" y="3244850"/>
            <a:ext cx="908050" cy="381000"/>
          </a:xfrm>
          <a:prstGeom prst="flowChartProcess">
            <a:avLst/>
          </a:prstGeom>
          <a:solidFill>
            <a:schemeClr val="accent1"/>
          </a:solidFill>
          <a:ln w="9525">
            <a:noFill/>
          </a:ln>
        </p:spPr>
        <p:txBody>
          <a:bodyPr wrap="none" anchor="ctr" anchorCtr="0"/>
          <a:p>
            <a:r>
              <a:rPr lang="zh-CN" altLang="en-US" sz="1800" b="1" dirty="0">
                <a:solidFill>
                  <a:srgbClr val="FF00FF"/>
                </a:solidFill>
                <a:latin typeface="宋体" panose="02010600030101010101" pitchFamily="2" charset="-122"/>
                <a:ea typeface="宋体" panose="02010600030101010101" pitchFamily="2" charset="-122"/>
              </a:rPr>
              <a:t>链接</a:t>
            </a:r>
            <a:r>
              <a:rPr lang="zh-CN" altLang="en-US" sz="1800" b="1" dirty="0">
                <a:latin typeface="宋体" panose="02010600030101010101" pitchFamily="2" charset="-122"/>
                <a:ea typeface="宋体" panose="02010600030101010101" pitchFamily="2" charset="-122"/>
              </a:rPr>
              <a:t>程序</a:t>
            </a:r>
            <a:endParaRPr lang="zh-CN" altLang="en-US" sz="1800" b="1" dirty="0">
              <a:latin typeface="宋体" panose="02010600030101010101" pitchFamily="2" charset="-122"/>
              <a:ea typeface="宋体" panose="02010600030101010101" pitchFamily="2" charset="-122"/>
            </a:endParaRPr>
          </a:p>
        </p:txBody>
      </p:sp>
      <p:sp>
        <p:nvSpPr>
          <p:cNvPr id="771085" name="AutoShape 13"/>
          <p:cNvSpPr/>
          <p:nvPr/>
        </p:nvSpPr>
        <p:spPr>
          <a:xfrm>
            <a:off x="6392863" y="3681413"/>
            <a:ext cx="1381125" cy="3810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800" b="1" dirty="0">
                <a:latin typeface="宋体" panose="02010600030101010101" pitchFamily="2" charset="-122"/>
                <a:ea typeface="宋体" panose="02010600030101010101" pitchFamily="2" charset="-122"/>
              </a:rPr>
              <a:t>装入模块</a:t>
            </a:r>
            <a:endParaRPr lang="zh-CN" altLang="en-US" sz="1800" b="1" dirty="0">
              <a:latin typeface="宋体" panose="02010600030101010101" pitchFamily="2" charset="-122"/>
              <a:ea typeface="宋体" panose="02010600030101010101" pitchFamily="2" charset="-122"/>
            </a:endParaRPr>
          </a:p>
        </p:txBody>
      </p:sp>
      <p:sp>
        <p:nvSpPr>
          <p:cNvPr id="771086" name="Line 14"/>
          <p:cNvSpPr/>
          <p:nvPr/>
        </p:nvSpPr>
        <p:spPr>
          <a:xfrm>
            <a:off x="7019925" y="4029075"/>
            <a:ext cx="0" cy="61118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87" name="Text Box 15"/>
          <p:cNvSpPr txBox="1"/>
          <p:nvPr/>
        </p:nvSpPr>
        <p:spPr>
          <a:xfrm>
            <a:off x="8275638" y="3246438"/>
            <a:ext cx="1195387" cy="366712"/>
          </a:xfrm>
          <a:prstGeom prst="rect">
            <a:avLst/>
          </a:prstGeom>
          <a:noFill/>
          <a:ln w="9525">
            <a:noFill/>
          </a:ln>
        </p:spPr>
        <p:txBody>
          <a:bodyPr anchor="t" anchorCtr="0">
            <a:spAutoFit/>
          </a:bodyPr>
          <a:p>
            <a:pPr>
              <a:spcBef>
                <a:spcPct val="50000"/>
              </a:spcBef>
            </a:pPr>
            <a:r>
              <a:rPr lang="zh-CN" altLang="en-US" sz="1800" b="1" dirty="0">
                <a:latin typeface="宋体" panose="02010600030101010101" pitchFamily="2" charset="-122"/>
                <a:ea typeface="宋体" panose="02010600030101010101" pitchFamily="2" charset="-122"/>
              </a:rPr>
              <a:t>第二步</a:t>
            </a:r>
            <a:endParaRPr lang="zh-CN" altLang="en-US" sz="1800" b="1" dirty="0">
              <a:latin typeface="宋体" panose="02010600030101010101" pitchFamily="2" charset="-122"/>
              <a:ea typeface="宋体" panose="02010600030101010101" pitchFamily="2" charset="-122"/>
            </a:endParaRPr>
          </a:p>
        </p:txBody>
      </p:sp>
      <p:sp>
        <p:nvSpPr>
          <p:cNvPr id="771088" name="AutoShape 16"/>
          <p:cNvSpPr/>
          <p:nvPr/>
        </p:nvSpPr>
        <p:spPr>
          <a:xfrm>
            <a:off x="7089775" y="4291013"/>
            <a:ext cx="977900" cy="384175"/>
          </a:xfrm>
          <a:prstGeom prst="flowChartProcess">
            <a:avLst/>
          </a:prstGeom>
          <a:solidFill>
            <a:schemeClr val="accent1"/>
          </a:solidFill>
          <a:ln w="9525">
            <a:noFill/>
          </a:ln>
        </p:spPr>
        <p:txBody>
          <a:bodyPr wrap="none" anchor="ctr" anchorCtr="0"/>
          <a:p>
            <a:r>
              <a:rPr lang="zh-CN" altLang="en-US" sz="1800" b="1" dirty="0">
                <a:solidFill>
                  <a:srgbClr val="FF00FF"/>
                </a:solidFill>
                <a:latin typeface="宋体" panose="02010600030101010101" pitchFamily="2" charset="-122"/>
                <a:ea typeface="宋体" panose="02010600030101010101" pitchFamily="2" charset="-122"/>
              </a:rPr>
              <a:t>装入</a:t>
            </a:r>
            <a:r>
              <a:rPr lang="zh-CN" altLang="en-US" sz="1800" b="1" dirty="0">
                <a:latin typeface="宋体" panose="02010600030101010101" pitchFamily="2" charset="-122"/>
                <a:ea typeface="宋体" panose="02010600030101010101" pitchFamily="2" charset="-122"/>
              </a:rPr>
              <a:t>程序</a:t>
            </a:r>
            <a:endParaRPr lang="zh-CN" altLang="en-US" sz="1800" b="1" dirty="0">
              <a:latin typeface="宋体" panose="02010600030101010101" pitchFamily="2" charset="-122"/>
              <a:ea typeface="宋体" panose="02010600030101010101" pitchFamily="2" charset="-122"/>
            </a:endParaRPr>
          </a:p>
        </p:txBody>
      </p:sp>
      <p:grpSp>
        <p:nvGrpSpPr>
          <p:cNvPr id="2" name="Group 17"/>
          <p:cNvGrpSpPr/>
          <p:nvPr/>
        </p:nvGrpSpPr>
        <p:grpSpPr>
          <a:xfrm>
            <a:off x="5067300" y="4029075"/>
            <a:ext cx="974725" cy="1981200"/>
            <a:chOff x="5040" y="2544"/>
            <a:chExt cx="576" cy="1491"/>
          </a:xfrm>
        </p:grpSpPr>
        <p:sp>
          <p:nvSpPr>
            <p:cNvPr id="12305" name="Rectangle 18"/>
            <p:cNvSpPr/>
            <p:nvPr/>
          </p:nvSpPr>
          <p:spPr>
            <a:xfrm>
              <a:off x="5040" y="2880"/>
              <a:ext cx="576" cy="288"/>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306" name="Line 19"/>
            <p:cNvSpPr/>
            <p:nvPr/>
          </p:nvSpPr>
          <p:spPr>
            <a:xfrm>
              <a:off x="5040" y="2544"/>
              <a:ext cx="0" cy="134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307" name="Line 20"/>
            <p:cNvSpPr/>
            <p:nvPr/>
          </p:nvSpPr>
          <p:spPr>
            <a:xfrm>
              <a:off x="5616" y="2640"/>
              <a:ext cx="0" cy="1392"/>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308" name="Arc 21"/>
            <p:cNvSpPr/>
            <p:nvPr/>
          </p:nvSpPr>
          <p:spPr>
            <a:xfrm>
              <a:off x="5040" y="3888"/>
              <a:ext cx="576" cy="147"/>
            </a:xfrm>
            <a:custGeom>
              <a:avLst/>
              <a:gdLst/>
              <a:ahLst/>
              <a:cxnLst>
                <a:cxn ang="0">
                  <a:pos x="0" y="0"/>
                </a:cxn>
                <a:cxn ang="0">
                  <a:pos x="571" y="147"/>
                </a:cxn>
                <a:cxn ang="0">
                  <a:pos x="0" y="130"/>
                </a:cxn>
              </a:cxnLst>
              <a:pathLst>
                <a:path w="21600" h="24458" fill="none">
                  <a:moveTo>
                    <a:pt x="-1" y="0"/>
                  </a:moveTo>
                  <a:cubicBezTo>
                    <a:pt x="11929" y="0"/>
                    <a:pt x="21600" y="9670"/>
                    <a:pt x="21600" y="21600"/>
                  </a:cubicBezTo>
                  <a:cubicBezTo>
                    <a:pt x="21600" y="22555"/>
                    <a:pt x="21536" y="23510"/>
                    <a:pt x="21410" y="24458"/>
                  </a:cubicBezTo>
                </a:path>
                <a:path w="21600" h="24458" stroke="0">
                  <a:moveTo>
                    <a:pt x="-1" y="0"/>
                  </a:moveTo>
                  <a:cubicBezTo>
                    <a:pt x="11929" y="0"/>
                    <a:pt x="21600" y="9670"/>
                    <a:pt x="21600" y="21600"/>
                  </a:cubicBezTo>
                  <a:cubicBezTo>
                    <a:pt x="21600" y="22555"/>
                    <a:pt x="21536" y="23510"/>
                    <a:pt x="21410" y="24458"/>
                  </a:cubicBezTo>
                  <a:lnTo>
                    <a:pt x="0" y="21600"/>
                  </a:lnTo>
                  <a:close/>
                </a:path>
              </a:pathLst>
            </a:custGeom>
            <a:noFill/>
            <a:ln w="9525" cap="flat" cmpd="sng">
              <a:solidFill>
                <a:schemeClr val="tx1"/>
              </a:solidFill>
              <a:prstDash val="solid"/>
              <a:miter/>
              <a:headEnd type="none" w="med" len="med"/>
              <a:tailEnd type="none" w="med" len="med"/>
            </a:ln>
          </p:spPr>
          <p:txBody>
            <a:bodyPr/>
            <a:p>
              <a:endParaRPr lang="zh-CN" altLang="en-US"/>
            </a:p>
          </p:txBody>
        </p:sp>
        <p:sp>
          <p:nvSpPr>
            <p:cNvPr id="12309" name="Arc 22"/>
            <p:cNvSpPr/>
            <p:nvPr/>
          </p:nvSpPr>
          <p:spPr>
            <a:xfrm>
              <a:off x="5040" y="2544"/>
              <a:ext cx="576" cy="141"/>
            </a:xfrm>
            <a:custGeom>
              <a:avLst/>
              <a:gdLst/>
              <a:ahLst/>
              <a:cxnLst>
                <a:cxn ang="0">
                  <a:pos x="0" y="0"/>
                </a:cxn>
                <a:cxn ang="0">
                  <a:pos x="571" y="141"/>
                </a:cxn>
                <a:cxn ang="0">
                  <a:pos x="0" y="125"/>
                </a:cxn>
              </a:cxnLst>
              <a:pathLst>
                <a:path w="21600" h="24458" fill="none">
                  <a:moveTo>
                    <a:pt x="-1" y="0"/>
                  </a:moveTo>
                  <a:cubicBezTo>
                    <a:pt x="11929" y="0"/>
                    <a:pt x="21600" y="9670"/>
                    <a:pt x="21600" y="21600"/>
                  </a:cubicBezTo>
                  <a:cubicBezTo>
                    <a:pt x="21600" y="22555"/>
                    <a:pt x="21536" y="23510"/>
                    <a:pt x="21410" y="24458"/>
                  </a:cubicBezTo>
                </a:path>
                <a:path w="21600" h="24458" stroke="0">
                  <a:moveTo>
                    <a:pt x="-1" y="0"/>
                  </a:moveTo>
                  <a:cubicBezTo>
                    <a:pt x="11929" y="0"/>
                    <a:pt x="21600" y="9670"/>
                    <a:pt x="21600" y="21600"/>
                  </a:cubicBezTo>
                  <a:cubicBezTo>
                    <a:pt x="21600" y="22555"/>
                    <a:pt x="21536" y="23510"/>
                    <a:pt x="21410" y="24458"/>
                  </a:cubicBezTo>
                  <a:lnTo>
                    <a:pt x="0" y="21600"/>
                  </a:lnTo>
                  <a:close/>
                </a:path>
              </a:pathLst>
            </a:custGeom>
            <a:noFill/>
            <a:ln w="9525" cap="flat" cmpd="sng">
              <a:solidFill>
                <a:schemeClr val="tx1"/>
              </a:solidFill>
              <a:prstDash val="solid"/>
              <a:miter/>
              <a:headEnd type="none" w="med" len="med"/>
              <a:tailEnd type="none" w="med" len="med"/>
            </a:ln>
          </p:spPr>
          <p:txBody>
            <a:bodyPr/>
            <a:p>
              <a:endParaRPr lang="zh-CN" altLang="en-US"/>
            </a:p>
          </p:txBody>
        </p:sp>
      </p:grpSp>
      <p:sp>
        <p:nvSpPr>
          <p:cNvPr id="771095" name="Line 23"/>
          <p:cNvSpPr/>
          <p:nvPr/>
        </p:nvSpPr>
        <p:spPr>
          <a:xfrm flipH="1" flipV="1">
            <a:off x="6043613" y="4640263"/>
            <a:ext cx="974725"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96" name="Text Box 24"/>
          <p:cNvSpPr txBox="1"/>
          <p:nvPr/>
        </p:nvSpPr>
        <p:spPr>
          <a:xfrm>
            <a:off x="8345488" y="4297363"/>
            <a:ext cx="1195387" cy="366712"/>
          </a:xfrm>
          <a:prstGeom prst="rect">
            <a:avLst/>
          </a:prstGeom>
          <a:noFill/>
          <a:ln w="9525">
            <a:noFill/>
          </a:ln>
        </p:spPr>
        <p:txBody>
          <a:bodyPr anchor="t" anchorCtr="0">
            <a:spAutoFit/>
          </a:bodyPr>
          <a:p>
            <a:pPr>
              <a:spcBef>
                <a:spcPct val="50000"/>
              </a:spcBef>
            </a:pPr>
            <a:r>
              <a:rPr lang="zh-CN" altLang="en-US" sz="1800" b="1" dirty="0">
                <a:latin typeface="宋体" panose="02010600030101010101" pitchFamily="2" charset="-122"/>
                <a:ea typeface="宋体" panose="02010600030101010101" pitchFamily="2" charset="-122"/>
              </a:rPr>
              <a:t>第三步</a:t>
            </a:r>
            <a:endParaRPr lang="zh-CN" altLang="en-US" sz="1800" b="1" dirty="0">
              <a:latin typeface="宋体" panose="02010600030101010101" pitchFamily="2" charset="-122"/>
              <a:ea typeface="宋体" panose="02010600030101010101" pitchFamily="2" charset="-122"/>
            </a:endParaRPr>
          </a:p>
        </p:txBody>
      </p:sp>
      <p:sp>
        <p:nvSpPr>
          <p:cNvPr id="771097" name="Rectangle 25"/>
          <p:cNvSpPr/>
          <p:nvPr/>
        </p:nvSpPr>
        <p:spPr>
          <a:xfrm>
            <a:off x="5484813" y="1412875"/>
            <a:ext cx="2860675" cy="34925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600" b="1" dirty="0">
                <a:latin typeface="宋体" panose="02010600030101010101" pitchFamily="2" charset="-122"/>
                <a:ea typeface="宋体" panose="02010600030101010101" pitchFamily="2" charset="-122"/>
              </a:rPr>
              <a:t>用户源程序</a:t>
            </a:r>
            <a:endParaRPr lang="zh-CN" altLang="en-US" sz="1600" b="1" dirty="0">
              <a:latin typeface="宋体" panose="02010600030101010101" pitchFamily="2" charset="-122"/>
              <a:ea typeface="宋体" panose="02010600030101010101" pitchFamily="2" charset="-122"/>
            </a:endParaRPr>
          </a:p>
        </p:txBody>
      </p:sp>
      <p:sp>
        <p:nvSpPr>
          <p:cNvPr id="771098" name="Line 26"/>
          <p:cNvSpPr/>
          <p:nvPr/>
        </p:nvSpPr>
        <p:spPr>
          <a:xfrm>
            <a:off x="6950075" y="1762125"/>
            <a:ext cx="0" cy="522288"/>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099" name="Line 27"/>
          <p:cNvSpPr/>
          <p:nvPr/>
        </p:nvSpPr>
        <p:spPr>
          <a:xfrm>
            <a:off x="5345113" y="2197100"/>
            <a:ext cx="2652712"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100" name="Line 28"/>
          <p:cNvSpPr/>
          <p:nvPr/>
        </p:nvSpPr>
        <p:spPr>
          <a:xfrm>
            <a:off x="5345113" y="2197100"/>
            <a:ext cx="0" cy="261938"/>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101" name="Line 29"/>
          <p:cNvSpPr/>
          <p:nvPr/>
        </p:nvSpPr>
        <p:spPr>
          <a:xfrm>
            <a:off x="6532563" y="2197100"/>
            <a:ext cx="0" cy="261938"/>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102" name="Line 30"/>
          <p:cNvSpPr/>
          <p:nvPr/>
        </p:nvSpPr>
        <p:spPr>
          <a:xfrm>
            <a:off x="7997825" y="2197100"/>
            <a:ext cx="0" cy="174625"/>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103" name="Text Box 31"/>
          <p:cNvSpPr txBox="1"/>
          <p:nvPr/>
        </p:nvSpPr>
        <p:spPr>
          <a:xfrm>
            <a:off x="7056438" y="1762125"/>
            <a:ext cx="1187450" cy="336550"/>
          </a:xfrm>
          <a:prstGeom prst="rect">
            <a:avLst/>
          </a:prstGeom>
          <a:noFill/>
          <a:ln w="9525">
            <a:noFill/>
          </a:ln>
        </p:spPr>
        <p:txBody>
          <a:bodyPr anchor="t" anchorCtr="0">
            <a:spAutoFit/>
          </a:bodyPr>
          <a:p>
            <a:pPr>
              <a:spcBef>
                <a:spcPct val="50000"/>
              </a:spcBef>
            </a:pPr>
            <a:r>
              <a:rPr lang="zh-CN" altLang="en-US" sz="1600" b="1" dirty="0">
                <a:solidFill>
                  <a:srgbClr val="FF00FF"/>
                </a:solidFill>
                <a:latin typeface="宋体" panose="02010600030101010101" pitchFamily="2" charset="-122"/>
                <a:ea typeface="宋体" panose="02010600030101010101" pitchFamily="2" charset="-122"/>
              </a:rPr>
              <a:t>编译</a:t>
            </a:r>
            <a:r>
              <a:rPr lang="zh-CN" altLang="en-US" sz="1600" b="1" dirty="0">
                <a:latin typeface="宋体" panose="02010600030101010101" pitchFamily="2" charset="-122"/>
                <a:ea typeface="宋体" panose="02010600030101010101" pitchFamily="2" charset="-122"/>
              </a:rPr>
              <a:t>程序</a:t>
            </a:r>
            <a:endParaRPr lang="zh-CN" altLang="en-US" sz="1600" b="1" dirty="0">
              <a:latin typeface="宋体" panose="02010600030101010101" pitchFamily="2" charset="-122"/>
              <a:ea typeface="宋体" panose="02010600030101010101" pitchFamily="2" charset="-122"/>
            </a:endParaRPr>
          </a:p>
        </p:txBody>
      </p:sp>
      <p:sp>
        <p:nvSpPr>
          <p:cNvPr id="771104" name="Line 32"/>
          <p:cNvSpPr/>
          <p:nvPr/>
        </p:nvSpPr>
        <p:spPr>
          <a:xfrm flipH="1">
            <a:off x="7019925" y="3157538"/>
            <a:ext cx="0" cy="5238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771105" name="AutoShape 33"/>
          <p:cNvSpPr/>
          <p:nvPr/>
        </p:nvSpPr>
        <p:spPr>
          <a:xfrm>
            <a:off x="7439025" y="2355850"/>
            <a:ext cx="731838" cy="517525"/>
          </a:xfrm>
          <a:prstGeom prst="flowChartProcess">
            <a:avLst/>
          </a:prstGeom>
          <a:solidFill>
            <a:schemeClr val="accent1"/>
          </a:solidFill>
          <a:ln w="9525">
            <a:noFill/>
          </a:ln>
        </p:spPr>
        <p:txBody>
          <a:bodyPr wrap="none" anchor="ctr" anchorCtr="0"/>
          <a:p>
            <a:pPr algn="ctr"/>
            <a:r>
              <a:rPr lang="en-US" altLang="zh-CN" sz="1800" b="1" dirty="0">
                <a:latin typeface="Times New Roman" panose="02020603050405020304" pitchFamily="18" charset="0"/>
                <a:ea typeface="宋体" panose="02010600030101010101" pitchFamily="2" charset="-122"/>
              </a:rPr>
              <a:t>……</a:t>
            </a:r>
            <a:endParaRPr lang="en-US" altLang="zh-CN" sz="1800" b="1" dirty="0">
              <a:latin typeface="宋体" panose="02010600030101010101" pitchFamily="2" charset="-122"/>
              <a:ea typeface="宋体" panose="02010600030101010101" pitchFamily="2" charset="-122"/>
            </a:endParaRPr>
          </a:p>
        </p:txBody>
      </p:sp>
      <p:sp>
        <p:nvSpPr>
          <p:cNvPr id="771106" name="Text Box 34"/>
          <p:cNvSpPr txBox="1"/>
          <p:nvPr/>
        </p:nvSpPr>
        <p:spPr>
          <a:xfrm>
            <a:off x="5172075" y="5876925"/>
            <a:ext cx="984250" cy="396875"/>
          </a:xfrm>
          <a:prstGeom prst="rect">
            <a:avLst/>
          </a:prstGeom>
          <a:noFill/>
          <a:ln w="9525">
            <a:noFill/>
          </a:ln>
        </p:spPr>
        <p:txBody>
          <a:bodyPr anchor="t" anchorCtr="0">
            <a:spAutoFit/>
          </a:bodyPr>
          <a:p>
            <a:r>
              <a:rPr lang="zh-CN" altLang="en-US" sz="2000" b="1" dirty="0">
                <a:latin typeface="Tahoma" panose="020B0604030504040204" pitchFamily="34" charset="0"/>
                <a:ea typeface="宋体" panose="02010600030101010101" pitchFamily="2" charset="-122"/>
              </a:rPr>
              <a:t>内存</a:t>
            </a:r>
            <a:endParaRPr lang="zh-CN" altLang="en-US" sz="2000" b="1" dirty="0">
              <a:latin typeface="Tahoma" panose="020B0604030504040204" pitchFamily="34" charset="0"/>
              <a:ea typeface="宋体" panose="02010600030101010101" pitchFamily="2" charset="-122"/>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6985000" y="1758950"/>
              <a:ext cx="1143000" cy="393700"/>
            </p14:xfrm>
          </p:contentPart>
        </mc:Choice>
        <mc:Fallback xmlns="">
          <p:pic>
            <p:nvPicPr>
              <p:cNvPr id="3" name="墨迹 2"/>
            </p:nvPicPr>
            <p:blipFill>
              <a:blip r:embed="rId2"/>
            </p:blipFill>
            <p:spPr>
              <a:xfrm>
                <a:off x="6985000" y="1758950"/>
                <a:ext cx="1143000" cy="3937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4857750" y="2482850"/>
              <a:ext cx="831850" cy="304800"/>
            </p14:xfrm>
          </p:contentPart>
        </mc:Choice>
        <mc:Fallback xmlns="">
          <p:pic>
            <p:nvPicPr>
              <p:cNvPr id="4" name="墨迹 3"/>
            </p:nvPicPr>
            <p:blipFill>
              <a:blip r:embed="rId4"/>
            </p:blipFill>
            <p:spPr>
              <a:xfrm>
                <a:off x="4857750" y="2482850"/>
                <a:ext cx="831850" cy="3048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6407150" y="2546350"/>
              <a:ext cx="673100" cy="304800"/>
            </p14:xfrm>
          </p:contentPart>
        </mc:Choice>
        <mc:Fallback xmlns="">
          <p:pic>
            <p:nvPicPr>
              <p:cNvPr id="5" name="墨迹 4"/>
            </p:nvPicPr>
            <p:blipFill>
              <a:blip r:embed="rId6"/>
            </p:blipFill>
            <p:spPr>
              <a:xfrm>
                <a:off x="6407150" y="2546350"/>
                <a:ext cx="673100" cy="3048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8388350" y="2540000"/>
              <a:ext cx="400050" cy="279400"/>
            </p14:xfrm>
          </p:contentPart>
        </mc:Choice>
        <mc:Fallback xmlns="">
          <p:pic>
            <p:nvPicPr>
              <p:cNvPr id="6" name="墨迹 5"/>
            </p:nvPicPr>
            <p:blipFill>
              <a:blip r:embed="rId8"/>
            </p:blipFill>
            <p:spPr>
              <a:xfrm>
                <a:off x="8388350" y="2540000"/>
                <a:ext cx="400050" cy="27940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6946900" y="3295650"/>
              <a:ext cx="1136650" cy="273050"/>
            </p14:xfrm>
          </p:contentPart>
        </mc:Choice>
        <mc:Fallback xmlns="">
          <p:pic>
            <p:nvPicPr>
              <p:cNvPr id="7" name="墨迹 6"/>
            </p:nvPicPr>
            <p:blipFill>
              <a:blip r:embed="rId10"/>
            </p:blipFill>
            <p:spPr>
              <a:xfrm>
                <a:off x="6946900" y="3295650"/>
                <a:ext cx="1136650" cy="2730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8" name="墨迹 7"/>
              <p14:cNvContentPartPr/>
              <p14:nvPr/>
            </p14:nvContentPartPr>
            <p14:xfrm>
              <a:off x="7023100" y="2127250"/>
              <a:ext cx="1155700" cy="25400"/>
            </p14:xfrm>
          </p:contentPart>
        </mc:Choice>
        <mc:Fallback xmlns="">
          <p:pic>
            <p:nvPicPr>
              <p:cNvPr id="8" name="墨迹 7"/>
            </p:nvPicPr>
            <p:blipFill>
              <a:blip r:embed="rId12"/>
            </p:blipFill>
            <p:spPr>
              <a:xfrm>
                <a:off x="7023100" y="2127250"/>
                <a:ext cx="115570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9" name="墨迹 8"/>
              <p14:cNvContentPartPr/>
              <p14:nvPr/>
            </p14:nvContentPartPr>
            <p14:xfrm>
              <a:off x="1352550" y="4184650"/>
              <a:ext cx="869950" cy="19050"/>
            </p14:xfrm>
          </p:contentPart>
        </mc:Choice>
        <mc:Fallback xmlns="">
          <p:pic>
            <p:nvPicPr>
              <p:cNvPr id="9" name="墨迹 8"/>
            </p:nvPicPr>
            <p:blipFill>
              <a:blip r:embed="rId14"/>
            </p:blipFill>
            <p:spPr>
              <a:xfrm>
                <a:off x="1352550" y="4184650"/>
                <a:ext cx="869950" cy="190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0" name="墨迹 9"/>
              <p14:cNvContentPartPr/>
              <p14:nvPr/>
            </p14:nvContentPartPr>
            <p14:xfrm>
              <a:off x="1346200" y="5041900"/>
              <a:ext cx="1054100" cy="25400"/>
            </p14:xfrm>
          </p:contentPart>
        </mc:Choice>
        <mc:Fallback xmlns="">
          <p:pic>
            <p:nvPicPr>
              <p:cNvPr id="10" name="墨迹 9"/>
            </p:nvPicPr>
            <p:blipFill>
              <a:blip r:embed="rId16"/>
            </p:blipFill>
            <p:spPr>
              <a:xfrm>
                <a:off x="1346200" y="5041900"/>
                <a:ext cx="1054100" cy="254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1" name="墨迹 10"/>
              <p14:cNvContentPartPr/>
              <p14:nvPr/>
            </p14:nvContentPartPr>
            <p14:xfrm>
              <a:off x="3194050" y="4965700"/>
              <a:ext cx="1111250" cy="63500"/>
            </p14:xfrm>
          </p:contentPart>
        </mc:Choice>
        <mc:Fallback xmlns="">
          <p:pic>
            <p:nvPicPr>
              <p:cNvPr id="11" name="墨迹 10"/>
            </p:nvPicPr>
            <p:blipFill>
              <a:blip r:embed="rId18"/>
            </p:blipFill>
            <p:spPr>
              <a:xfrm>
                <a:off x="3194050" y="4965700"/>
                <a:ext cx="1111250" cy="635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2" name="墨迹 11"/>
              <p14:cNvContentPartPr/>
              <p14:nvPr/>
            </p14:nvContentPartPr>
            <p14:xfrm>
              <a:off x="431800" y="5359400"/>
              <a:ext cx="781050" cy="360"/>
            </p14:xfrm>
          </p:contentPart>
        </mc:Choice>
        <mc:Fallback xmlns="">
          <p:pic>
            <p:nvPicPr>
              <p:cNvPr id="12" name="墨迹 11"/>
            </p:nvPicPr>
            <p:blipFill>
              <a:blip r:embed="rId20"/>
            </p:blipFill>
            <p:spPr>
              <a:xfrm>
                <a:off x="431800" y="5359400"/>
                <a:ext cx="781050" cy="3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3" name="墨迹 12"/>
              <p14:cNvContentPartPr/>
              <p14:nvPr/>
            </p14:nvContentPartPr>
            <p14:xfrm>
              <a:off x="2330450" y="5435600"/>
              <a:ext cx="901700" cy="360"/>
            </p14:xfrm>
          </p:contentPart>
        </mc:Choice>
        <mc:Fallback xmlns="">
          <p:pic>
            <p:nvPicPr>
              <p:cNvPr id="13" name="墨迹 12"/>
            </p:nvPicPr>
            <p:blipFill>
              <a:blip r:embed="rId22"/>
            </p:blipFill>
            <p:spPr>
              <a:xfrm>
                <a:off x="2330450" y="5435600"/>
                <a:ext cx="901700"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4" name="墨迹 13"/>
              <p14:cNvContentPartPr/>
              <p14:nvPr/>
            </p14:nvContentPartPr>
            <p14:xfrm>
              <a:off x="323850" y="5842000"/>
              <a:ext cx="736600" cy="360"/>
            </p14:xfrm>
          </p:contentPart>
        </mc:Choice>
        <mc:Fallback xmlns="">
          <p:pic>
            <p:nvPicPr>
              <p:cNvPr id="14" name="墨迹 13"/>
            </p:nvPicPr>
            <p:blipFill>
              <a:blip r:embed="rId24"/>
            </p:blipFill>
            <p:spPr>
              <a:xfrm>
                <a:off x="323850" y="5842000"/>
                <a:ext cx="736600" cy="36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5" name="墨迹 14"/>
              <p14:cNvContentPartPr/>
              <p14:nvPr/>
            </p14:nvContentPartPr>
            <p14:xfrm>
              <a:off x="901700" y="6127750"/>
              <a:ext cx="3035300" cy="209550"/>
            </p14:xfrm>
          </p:contentPart>
        </mc:Choice>
        <mc:Fallback xmlns="">
          <p:pic>
            <p:nvPicPr>
              <p:cNvPr id="15" name="墨迹 14"/>
            </p:nvPicPr>
            <p:blipFill>
              <a:blip r:embed="rId26"/>
            </p:blipFill>
            <p:spPr>
              <a:xfrm>
                <a:off x="901700" y="6127750"/>
                <a:ext cx="3035300" cy="2095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6" name="墨迹 15"/>
              <p14:cNvContentPartPr/>
              <p14:nvPr/>
            </p14:nvContentPartPr>
            <p14:xfrm>
              <a:off x="7042150" y="4686300"/>
              <a:ext cx="1111250" cy="44450"/>
            </p14:xfrm>
          </p:contentPart>
        </mc:Choice>
        <mc:Fallback xmlns="">
          <p:pic>
            <p:nvPicPr>
              <p:cNvPr id="16" name="墨迹 15"/>
            </p:nvPicPr>
            <p:blipFill>
              <a:blip r:embed="rId28"/>
            </p:blipFill>
            <p:spPr>
              <a:xfrm>
                <a:off x="7042150" y="4686300"/>
                <a:ext cx="1111250" cy="444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7" name="墨迹 16"/>
              <p14:cNvContentPartPr/>
              <p14:nvPr/>
            </p14:nvContentPartPr>
            <p14:xfrm>
              <a:off x="4959350" y="4000500"/>
              <a:ext cx="88900" cy="146050"/>
            </p14:xfrm>
          </p:contentPart>
        </mc:Choice>
        <mc:Fallback xmlns="">
          <p:pic>
            <p:nvPicPr>
              <p:cNvPr id="17" name="墨迹 16"/>
            </p:nvPicPr>
            <p:blipFill>
              <a:blip r:embed="rId30"/>
            </p:blipFill>
            <p:spPr>
              <a:xfrm>
                <a:off x="4959350" y="4000500"/>
                <a:ext cx="88900" cy="14605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8" name="墨迹 17"/>
              <p14:cNvContentPartPr/>
              <p14:nvPr/>
            </p14:nvContentPartPr>
            <p14:xfrm>
              <a:off x="4997450" y="4197350"/>
              <a:ext cx="6350" cy="19050"/>
            </p14:xfrm>
          </p:contentPart>
        </mc:Choice>
        <mc:Fallback xmlns="">
          <p:pic>
            <p:nvPicPr>
              <p:cNvPr id="18" name="墨迹 17"/>
            </p:nvPicPr>
            <p:blipFill>
              <a:blip r:embed="rId32"/>
            </p:blipFill>
            <p:spPr>
              <a:xfrm>
                <a:off x="4997450" y="4197350"/>
                <a:ext cx="6350" cy="1905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9" name="墨迹 18"/>
              <p14:cNvContentPartPr/>
              <p14:nvPr/>
            </p14:nvContentPartPr>
            <p14:xfrm>
              <a:off x="5016500" y="4165600"/>
              <a:ext cx="38100" cy="171450"/>
            </p14:xfrm>
          </p:contentPart>
        </mc:Choice>
        <mc:Fallback xmlns="">
          <p:pic>
            <p:nvPicPr>
              <p:cNvPr id="19" name="墨迹 18"/>
            </p:nvPicPr>
            <p:blipFill>
              <a:blip r:embed="rId34"/>
            </p:blipFill>
            <p:spPr>
              <a:xfrm>
                <a:off x="5016500" y="4165600"/>
                <a:ext cx="38100" cy="1714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0" name="墨迹 19"/>
              <p14:cNvContentPartPr/>
              <p14:nvPr/>
            </p14:nvContentPartPr>
            <p14:xfrm>
              <a:off x="4908550" y="4400550"/>
              <a:ext cx="139700" cy="107950"/>
            </p14:xfrm>
          </p:contentPart>
        </mc:Choice>
        <mc:Fallback xmlns="">
          <p:pic>
            <p:nvPicPr>
              <p:cNvPr id="20" name="墨迹 19"/>
            </p:nvPicPr>
            <p:blipFill>
              <a:blip r:embed="rId36"/>
            </p:blipFill>
            <p:spPr>
              <a:xfrm>
                <a:off x="4908550" y="4400550"/>
                <a:ext cx="139700" cy="1079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1" name="墨迹 20"/>
              <p14:cNvContentPartPr/>
              <p14:nvPr/>
            </p14:nvContentPartPr>
            <p14:xfrm>
              <a:off x="4851400" y="4616450"/>
              <a:ext cx="158750" cy="133350"/>
            </p14:xfrm>
          </p:contentPart>
        </mc:Choice>
        <mc:Fallback xmlns="">
          <p:pic>
            <p:nvPicPr>
              <p:cNvPr id="21" name="墨迹 20"/>
            </p:nvPicPr>
            <p:blipFill>
              <a:blip r:embed="rId38"/>
            </p:blipFill>
            <p:spPr>
              <a:xfrm>
                <a:off x="4851400" y="4616450"/>
                <a:ext cx="158750" cy="13335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2" name="墨迹 21"/>
              <p14:cNvContentPartPr/>
              <p14:nvPr/>
            </p14:nvContentPartPr>
            <p14:xfrm>
              <a:off x="4864100" y="5753100"/>
              <a:ext cx="19050" cy="82550"/>
            </p14:xfrm>
          </p:contentPart>
        </mc:Choice>
        <mc:Fallback xmlns="">
          <p:pic>
            <p:nvPicPr>
              <p:cNvPr id="22" name="墨迹 21"/>
            </p:nvPicPr>
            <p:blipFill>
              <a:blip r:embed="rId40"/>
            </p:blipFill>
            <p:spPr>
              <a:xfrm>
                <a:off x="4864100" y="5753100"/>
                <a:ext cx="19050" cy="825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3" name="墨迹 22"/>
              <p14:cNvContentPartPr/>
              <p14:nvPr/>
            </p14:nvContentPartPr>
            <p14:xfrm>
              <a:off x="4876800" y="5708650"/>
              <a:ext cx="95250" cy="215900"/>
            </p14:xfrm>
          </p:contentPart>
        </mc:Choice>
        <mc:Fallback xmlns="">
          <p:pic>
            <p:nvPicPr>
              <p:cNvPr id="23" name="墨迹 22"/>
            </p:nvPicPr>
            <p:blipFill>
              <a:blip r:embed="rId42"/>
            </p:blipFill>
            <p:spPr>
              <a:xfrm>
                <a:off x="4876800" y="5708650"/>
                <a:ext cx="95250" cy="21590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4" name="墨迹 23"/>
              <p14:cNvContentPartPr/>
              <p14:nvPr/>
            </p14:nvContentPartPr>
            <p14:xfrm>
              <a:off x="5270500" y="4616450"/>
              <a:ext cx="577850" cy="133350"/>
            </p14:xfrm>
          </p:contentPart>
        </mc:Choice>
        <mc:Fallback xmlns="">
          <p:pic>
            <p:nvPicPr>
              <p:cNvPr id="24" name="墨迹 23"/>
            </p:nvPicPr>
            <p:blipFill>
              <a:blip r:embed="rId44"/>
            </p:blipFill>
            <p:spPr>
              <a:xfrm>
                <a:off x="5270500" y="4616450"/>
                <a:ext cx="577850" cy="1333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5" name="墨迹 24"/>
              <p14:cNvContentPartPr/>
              <p14:nvPr/>
            </p14:nvContentPartPr>
            <p14:xfrm>
              <a:off x="5575300" y="4324350"/>
              <a:ext cx="133350" cy="311150"/>
            </p14:xfrm>
          </p:contentPart>
        </mc:Choice>
        <mc:Fallback xmlns="">
          <p:pic>
            <p:nvPicPr>
              <p:cNvPr id="25" name="墨迹 24"/>
            </p:nvPicPr>
            <p:blipFill>
              <a:blip r:embed="rId46"/>
            </p:blipFill>
            <p:spPr>
              <a:xfrm>
                <a:off x="5575300" y="4324350"/>
                <a:ext cx="133350" cy="3111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6" name="墨迹 25"/>
              <p14:cNvContentPartPr/>
              <p14:nvPr/>
            </p14:nvContentPartPr>
            <p14:xfrm>
              <a:off x="5543550" y="4552950"/>
              <a:ext cx="247650" cy="139700"/>
            </p14:xfrm>
          </p:contentPart>
        </mc:Choice>
        <mc:Fallback xmlns="">
          <p:pic>
            <p:nvPicPr>
              <p:cNvPr id="26" name="墨迹 25"/>
            </p:nvPicPr>
            <p:blipFill>
              <a:blip r:embed="rId48"/>
            </p:blipFill>
            <p:spPr>
              <a:xfrm>
                <a:off x="5543550" y="4552950"/>
                <a:ext cx="247650" cy="1397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1075">
                                            <p:txEl>
                                              <p:charRg st="0" end="81"/>
                                            </p:txEl>
                                          </p:spTgt>
                                        </p:tgtEl>
                                        <p:attrNameLst>
                                          <p:attrName>style.visibility</p:attrName>
                                        </p:attrNameLst>
                                      </p:cBhvr>
                                      <p:to>
                                        <p:strVal val="visible"/>
                                      </p:to>
                                    </p:set>
                                    <p:animEffect transition="in" filter="blinds(horizontal)">
                                      <p:cBhvr>
                                        <p:cTn id="7" dur="500"/>
                                        <p:tgtEl>
                                          <p:spTgt spid="771075">
                                            <p:txEl>
                                              <p:charRg st="0"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7109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71075">
                                            <p:txEl>
                                              <p:charRg st="81" end="112"/>
                                            </p:txEl>
                                          </p:spTgt>
                                        </p:tgtEl>
                                        <p:attrNameLst>
                                          <p:attrName>style.visibility</p:attrName>
                                        </p:attrNameLst>
                                      </p:cBhvr>
                                      <p:to>
                                        <p:strVal val="visible"/>
                                      </p:to>
                                    </p:set>
                                    <p:animEffect transition="in" filter="blinds(horizontal)">
                                      <p:cBhvr>
                                        <p:cTn id="16" dur="500"/>
                                        <p:tgtEl>
                                          <p:spTgt spid="771075">
                                            <p:txEl>
                                              <p:charRg st="81" end="1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71102"/>
                                        </p:tgtEl>
                                        <p:attrNameLst>
                                          <p:attrName>style.visibility</p:attrName>
                                        </p:attrNameLst>
                                      </p:cBhvr>
                                      <p:to>
                                        <p:strVal val="visible"/>
                                      </p:to>
                                    </p:set>
                                    <p:anim calcmode="lin" valueType="num">
                                      <p:cBhvr additive="base">
                                        <p:cTn id="21" dur="500" fill="hold"/>
                                        <p:tgtEl>
                                          <p:spTgt spid="771102"/>
                                        </p:tgtEl>
                                        <p:attrNameLst>
                                          <p:attrName>ppt_x</p:attrName>
                                        </p:attrNameLst>
                                      </p:cBhvr>
                                      <p:tavLst>
                                        <p:tav tm="0">
                                          <p:val>
                                            <p:strVal val="#ppt_x"/>
                                          </p:val>
                                        </p:tav>
                                        <p:tav tm="100000">
                                          <p:val>
                                            <p:strVal val="#ppt_x"/>
                                          </p:val>
                                        </p:tav>
                                      </p:tavLst>
                                    </p:anim>
                                    <p:anim calcmode="lin" valueType="num">
                                      <p:cBhvr additive="base">
                                        <p:cTn id="22" dur="500" fill="hold"/>
                                        <p:tgtEl>
                                          <p:spTgt spid="77110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71103"/>
                                        </p:tgtEl>
                                        <p:attrNameLst>
                                          <p:attrName>style.visibility</p:attrName>
                                        </p:attrNameLst>
                                      </p:cBhvr>
                                      <p:to>
                                        <p:strVal val="visible"/>
                                      </p:to>
                                    </p:set>
                                    <p:anim calcmode="lin" valueType="num">
                                      <p:cBhvr additive="base">
                                        <p:cTn id="25" dur="500" fill="hold"/>
                                        <p:tgtEl>
                                          <p:spTgt spid="771103"/>
                                        </p:tgtEl>
                                        <p:attrNameLst>
                                          <p:attrName>ppt_x</p:attrName>
                                        </p:attrNameLst>
                                      </p:cBhvr>
                                      <p:tavLst>
                                        <p:tav tm="0">
                                          <p:val>
                                            <p:strVal val="#ppt_x"/>
                                          </p:val>
                                        </p:tav>
                                        <p:tav tm="100000">
                                          <p:val>
                                            <p:strVal val="#ppt_x"/>
                                          </p:val>
                                        </p:tav>
                                      </p:tavLst>
                                    </p:anim>
                                    <p:anim calcmode="lin" valueType="num">
                                      <p:cBhvr additive="base">
                                        <p:cTn id="26" dur="500" fill="hold"/>
                                        <p:tgtEl>
                                          <p:spTgt spid="77110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71083"/>
                                        </p:tgtEl>
                                        <p:attrNameLst>
                                          <p:attrName>style.visibility</p:attrName>
                                        </p:attrNameLst>
                                      </p:cBhvr>
                                      <p:to>
                                        <p:strVal val="visible"/>
                                      </p:to>
                                    </p:set>
                                    <p:anim calcmode="lin" valueType="num">
                                      <p:cBhvr additive="base">
                                        <p:cTn id="29" dur="500" fill="hold"/>
                                        <p:tgtEl>
                                          <p:spTgt spid="771083"/>
                                        </p:tgtEl>
                                        <p:attrNameLst>
                                          <p:attrName>ppt_x</p:attrName>
                                        </p:attrNameLst>
                                      </p:cBhvr>
                                      <p:tavLst>
                                        <p:tav tm="0">
                                          <p:val>
                                            <p:strVal val="#ppt_x"/>
                                          </p:val>
                                        </p:tav>
                                        <p:tav tm="100000">
                                          <p:val>
                                            <p:strVal val="#ppt_x"/>
                                          </p:val>
                                        </p:tav>
                                      </p:tavLst>
                                    </p:anim>
                                    <p:anim calcmode="lin" valueType="num">
                                      <p:cBhvr additive="base">
                                        <p:cTn id="30" dur="500" fill="hold"/>
                                        <p:tgtEl>
                                          <p:spTgt spid="77108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71098"/>
                                        </p:tgtEl>
                                        <p:attrNameLst>
                                          <p:attrName>style.visibility</p:attrName>
                                        </p:attrNameLst>
                                      </p:cBhvr>
                                      <p:to>
                                        <p:strVal val="visible"/>
                                      </p:to>
                                    </p:set>
                                    <p:anim calcmode="lin" valueType="num">
                                      <p:cBhvr additive="base">
                                        <p:cTn id="33" dur="500" fill="hold"/>
                                        <p:tgtEl>
                                          <p:spTgt spid="771098"/>
                                        </p:tgtEl>
                                        <p:attrNameLst>
                                          <p:attrName>ppt_x</p:attrName>
                                        </p:attrNameLst>
                                      </p:cBhvr>
                                      <p:tavLst>
                                        <p:tav tm="0">
                                          <p:val>
                                            <p:strVal val="#ppt_x"/>
                                          </p:val>
                                        </p:tav>
                                        <p:tav tm="100000">
                                          <p:val>
                                            <p:strVal val="#ppt_x"/>
                                          </p:val>
                                        </p:tav>
                                      </p:tavLst>
                                    </p:anim>
                                    <p:anim calcmode="lin" valueType="num">
                                      <p:cBhvr additive="base">
                                        <p:cTn id="34" dur="500" fill="hold"/>
                                        <p:tgtEl>
                                          <p:spTgt spid="77109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71099"/>
                                        </p:tgtEl>
                                        <p:attrNameLst>
                                          <p:attrName>style.visibility</p:attrName>
                                        </p:attrNameLst>
                                      </p:cBhvr>
                                      <p:to>
                                        <p:strVal val="visible"/>
                                      </p:to>
                                    </p:set>
                                    <p:anim calcmode="lin" valueType="num">
                                      <p:cBhvr additive="base">
                                        <p:cTn id="37" dur="500" fill="hold"/>
                                        <p:tgtEl>
                                          <p:spTgt spid="771099"/>
                                        </p:tgtEl>
                                        <p:attrNameLst>
                                          <p:attrName>ppt_x</p:attrName>
                                        </p:attrNameLst>
                                      </p:cBhvr>
                                      <p:tavLst>
                                        <p:tav tm="0">
                                          <p:val>
                                            <p:strVal val="#ppt_x"/>
                                          </p:val>
                                        </p:tav>
                                        <p:tav tm="100000">
                                          <p:val>
                                            <p:strVal val="#ppt_x"/>
                                          </p:val>
                                        </p:tav>
                                      </p:tavLst>
                                    </p:anim>
                                    <p:anim calcmode="lin" valueType="num">
                                      <p:cBhvr additive="base">
                                        <p:cTn id="38" dur="500" fill="hold"/>
                                        <p:tgtEl>
                                          <p:spTgt spid="771099"/>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71101"/>
                                        </p:tgtEl>
                                        <p:attrNameLst>
                                          <p:attrName>style.visibility</p:attrName>
                                        </p:attrNameLst>
                                      </p:cBhvr>
                                      <p:to>
                                        <p:strVal val="visible"/>
                                      </p:to>
                                    </p:set>
                                    <p:anim calcmode="lin" valueType="num">
                                      <p:cBhvr additive="base">
                                        <p:cTn id="41" dur="500" fill="hold"/>
                                        <p:tgtEl>
                                          <p:spTgt spid="771101"/>
                                        </p:tgtEl>
                                        <p:attrNameLst>
                                          <p:attrName>ppt_x</p:attrName>
                                        </p:attrNameLst>
                                      </p:cBhvr>
                                      <p:tavLst>
                                        <p:tav tm="0">
                                          <p:val>
                                            <p:strVal val="#ppt_x"/>
                                          </p:val>
                                        </p:tav>
                                        <p:tav tm="100000">
                                          <p:val>
                                            <p:strVal val="#ppt_x"/>
                                          </p:val>
                                        </p:tav>
                                      </p:tavLst>
                                    </p:anim>
                                    <p:anim calcmode="lin" valueType="num">
                                      <p:cBhvr additive="base">
                                        <p:cTn id="42" dur="500" fill="hold"/>
                                        <p:tgtEl>
                                          <p:spTgt spid="771101"/>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71100"/>
                                        </p:tgtEl>
                                        <p:attrNameLst>
                                          <p:attrName>style.visibility</p:attrName>
                                        </p:attrNameLst>
                                      </p:cBhvr>
                                      <p:to>
                                        <p:strVal val="visible"/>
                                      </p:to>
                                    </p:set>
                                    <p:anim calcmode="lin" valueType="num">
                                      <p:cBhvr additive="base">
                                        <p:cTn id="45" dur="500" fill="hold"/>
                                        <p:tgtEl>
                                          <p:spTgt spid="771100"/>
                                        </p:tgtEl>
                                        <p:attrNameLst>
                                          <p:attrName>ppt_x</p:attrName>
                                        </p:attrNameLst>
                                      </p:cBhvr>
                                      <p:tavLst>
                                        <p:tav tm="0">
                                          <p:val>
                                            <p:strVal val="#ppt_x"/>
                                          </p:val>
                                        </p:tav>
                                        <p:tav tm="100000">
                                          <p:val>
                                            <p:strVal val="#ppt_x"/>
                                          </p:val>
                                        </p:tav>
                                      </p:tavLst>
                                    </p:anim>
                                    <p:anim calcmode="lin" valueType="num">
                                      <p:cBhvr additive="base">
                                        <p:cTn id="46" dur="500" fill="hold"/>
                                        <p:tgtEl>
                                          <p:spTgt spid="77110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71078"/>
                                        </p:tgtEl>
                                        <p:attrNameLst>
                                          <p:attrName>style.visibility</p:attrName>
                                        </p:attrNameLst>
                                      </p:cBhvr>
                                      <p:to>
                                        <p:strVal val="visible"/>
                                      </p:to>
                                    </p:set>
                                    <p:anim calcmode="lin" valueType="num">
                                      <p:cBhvr additive="base">
                                        <p:cTn id="51" dur="500" fill="hold"/>
                                        <p:tgtEl>
                                          <p:spTgt spid="771078"/>
                                        </p:tgtEl>
                                        <p:attrNameLst>
                                          <p:attrName>ppt_x</p:attrName>
                                        </p:attrNameLst>
                                      </p:cBhvr>
                                      <p:tavLst>
                                        <p:tav tm="0">
                                          <p:val>
                                            <p:strVal val="#ppt_x"/>
                                          </p:val>
                                        </p:tav>
                                        <p:tav tm="100000">
                                          <p:val>
                                            <p:strVal val="#ppt_x"/>
                                          </p:val>
                                        </p:tav>
                                      </p:tavLst>
                                    </p:anim>
                                    <p:anim calcmode="lin" valueType="num">
                                      <p:cBhvr additive="base">
                                        <p:cTn id="52" dur="500" fill="hold"/>
                                        <p:tgtEl>
                                          <p:spTgt spid="77107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771079"/>
                                        </p:tgtEl>
                                        <p:attrNameLst>
                                          <p:attrName>style.visibility</p:attrName>
                                        </p:attrNameLst>
                                      </p:cBhvr>
                                      <p:to>
                                        <p:strVal val="visible"/>
                                      </p:to>
                                    </p:set>
                                    <p:anim calcmode="lin" valueType="num">
                                      <p:cBhvr additive="base">
                                        <p:cTn id="55" dur="500" fill="hold"/>
                                        <p:tgtEl>
                                          <p:spTgt spid="771079"/>
                                        </p:tgtEl>
                                        <p:attrNameLst>
                                          <p:attrName>ppt_x</p:attrName>
                                        </p:attrNameLst>
                                      </p:cBhvr>
                                      <p:tavLst>
                                        <p:tav tm="0">
                                          <p:val>
                                            <p:strVal val="#ppt_x"/>
                                          </p:val>
                                        </p:tav>
                                        <p:tav tm="100000">
                                          <p:val>
                                            <p:strVal val="#ppt_x"/>
                                          </p:val>
                                        </p:tav>
                                      </p:tavLst>
                                    </p:anim>
                                    <p:anim calcmode="lin" valueType="num">
                                      <p:cBhvr additive="base">
                                        <p:cTn id="56" dur="500" fill="hold"/>
                                        <p:tgtEl>
                                          <p:spTgt spid="77107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71105"/>
                                        </p:tgtEl>
                                        <p:attrNameLst>
                                          <p:attrName>style.visibility</p:attrName>
                                        </p:attrNameLst>
                                      </p:cBhvr>
                                      <p:to>
                                        <p:strVal val="visible"/>
                                      </p:to>
                                    </p:set>
                                    <p:anim calcmode="lin" valueType="num">
                                      <p:cBhvr additive="base">
                                        <p:cTn id="59" dur="500" fill="hold"/>
                                        <p:tgtEl>
                                          <p:spTgt spid="771105"/>
                                        </p:tgtEl>
                                        <p:attrNameLst>
                                          <p:attrName>ppt_x</p:attrName>
                                        </p:attrNameLst>
                                      </p:cBhvr>
                                      <p:tavLst>
                                        <p:tav tm="0">
                                          <p:val>
                                            <p:strVal val="#ppt_x"/>
                                          </p:val>
                                        </p:tav>
                                        <p:tav tm="100000">
                                          <p:val>
                                            <p:strVal val="#ppt_x"/>
                                          </p:val>
                                        </p:tav>
                                      </p:tavLst>
                                    </p:anim>
                                    <p:anim calcmode="lin" valueType="num">
                                      <p:cBhvr additive="base">
                                        <p:cTn id="60" dur="500" fill="hold"/>
                                        <p:tgtEl>
                                          <p:spTgt spid="77110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771075">
                                            <p:txEl>
                                              <p:charRg st="112" end="146"/>
                                            </p:txEl>
                                          </p:spTgt>
                                        </p:tgtEl>
                                        <p:attrNameLst>
                                          <p:attrName>style.visibility</p:attrName>
                                        </p:attrNameLst>
                                      </p:cBhvr>
                                      <p:to>
                                        <p:strVal val="visible"/>
                                      </p:to>
                                    </p:set>
                                    <p:animEffect transition="in" filter="blinds(horizontal)">
                                      <p:cBhvr>
                                        <p:cTn id="65" dur="500"/>
                                        <p:tgtEl>
                                          <p:spTgt spid="771075">
                                            <p:txEl>
                                              <p:charRg st="112" end="14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771087"/>
                                        </p:tgtEl>
                                        <p:attrNameLst>
                                          <p:attrName>style.visibility</p:attrName>
                                        </p:attrNameLst>
                                      </p:cBhvr>
                                      <p:to>
                                        <p:strVal val="visible"/>
                                      </p:to>
                                    </p:set>
                                    <p:anim calcmode="lin" valueType="num">
                                      <p:cBhvr additive="base">
                                        <p:cTn id="70" dur="500" fill="hold"/>
                                        <p:tgtEl>
                                          <p:spTgt spid="771087"/>
                                        </p:tgtEl>
                                        <p:attrNameLst>
                                          <p:attrName>ppt_x</p:attrName>
                                        </p:attrNameLst>
                                      </p:cBhvr>
                                      <p:tavLst>
                                        <p:tav tm="0">
                                          <p:val>
                                            <p:strVal val="#ppt_x"/>
                                          </p:val>
                                        </p:tav>
                                        <p:tav tm="100000">
                                          <p:val>
                                            <p:strVal val="#ppt_x"/>
                                          </p:val>
                                        </p:tav>
                                      </p:tavLst>
                                    </p:anim>
                                    <p:anim calcmode="lin" valueType="num">
                                      <p:cBhvr additive="base">
                                        <p:cTn id="71" dur="500" fill="hold"/>
                                        <p:tgtEl>
                                          <p:spTgt spid="77108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71077"/>
                                        </p:tgtEl>
                                        <p:attrNameLst>
                                          <p:attrName>style.visibility</p:attrName>
                                        </p:attrNameLst>
                                      </p:cBhvr>
                                      <p:to>
                                        <p:strVal val="visible"/>
                                      </p:to>
                                    </p:set>
                                    <p:anim calcmode="lin" valueType="num">
                                      <p:cBhvr additive="base">
                                        <p:cTn id="74" dur="500" fill="hold"/>
                                        <p:tgtEl>
                                          <p:spTgt spid="771077"/>
                                        </p:tgtEl>
                                        <p:attrNameLst>
                                          <p:attrName>ppt_x</p:attrName>
                                        </p:attrNameLst>
                                      </p:cBhvr>
                                      <p:tavLst>
                                        <p:tav tm="0">
                                          <p:val>
                                            <p:strVal val="#ppt_x"/>
                                          </p:val>
                                        </p:tav>
                                        <p:tav tm="100000">
                                          <p:val>
                                            <p:strVal val="#ppt_x"/>
                                          </p:val>
                                        </p:tav>
                                      </p:tavLst>
                                    </p:anim>
                                    <p:anim calcmode="lin" valueType="num">
                                      <p:cBhvr additive="base">
                                        <p:cTn id="75" dur="500" fill="hold"/>
                                        <p:tgtEl>
                                          <p:spTgt spid="771077"/>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771076"/>
                                        </p:tgtEl>
                                        <p:attrNameLst>
                                          <p:attrName>style.visibility</p:attrName>
                                        </p:attrNameLst>
                                      </p:cBhvr>
                                      <p:to>
                                        <p:strVal val="visible"/>
                                      </p:to>
                                    </p:set>
                                    <p:anim calcmode="lin" valueType="num">
                                      <p:cBhvr additive="base">
                                        <p:cTn id="78" dur="500" fill="hold"/>
                                        <p:tgtEl>
                                          <p:spTgt spid="771076"/>
                                        </p:tgtEl>
                                        <p:attrNameLst>
                                          <p:attrName>ppt_x</p:attrName>
                                        </p:attrNameLst>
                                      </p:cBhvr>
                                      <p:tavLst>
                                        <p:tav tm="0">
                                          <p:val>
                                            <p:strVal val="#ppt_x"/>
                                          </p:val>
                                        </p:tav>
                                        <p:tav tm="100000">
                                          <p:val>
                                            <p:strVal val="#ppt_x"/>
                                          </p:val>
                                        </p:tav>
                                      </p:tavLst>
                                    </p:anim>
                                    <p:anim calcmode="lin" valueType="num">
                                      <p:cBhvr additive="base">
                                        <p:cTn id="79" dur="500" fill="hold"/>
                                        <p:tgtEl>
                                          <p:spTgt spid="771076"/>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771082"/>
                                        </p:tgtEl>
                                        <p:attrNameLst>
                                          <p:attrName>style.visibility</p:attrName>
                                        </p:attrNameLst>
                                      </p:cBhvr>
                                      <p:to>
                                        <p:strVal val="visible"/>
                                      </p:to>
                                    </p:set>
                                    <p:anim calcmode="lin" valueType="num">
                                      <p:cBhvr additive="base">
                                        <p:cTn id="82" dur="500" fill="hold"/>
                                        <p:tgtEl>
                                          <p:spTgt spid="771082"/>
                                        </p:tgtEl>
                                        <p:attrNameLst>
                                          <p:attrName>ppt_x</p:attrName>
                                        </p:attrNameLst>
                                      </p:cBhvr>
                                      <p:tavLst>
                                        <p:tav tm="0">
                                          <p:val>
                                            <p:strVal val="#ppt_x"/>
                                          </p:val>
                                        </p:tav>
                                        <p:tav tm="100000">
                                          <p:val>
                                            <p:strVal val="#ppt_x"/>
                                          </p:val>
                                        </p:tav>
                                      </p:tavLst>
                                    </p:anim>
                                    <p:anim calcmode="lin" valueType="num">
                                      <p:cBhvr additive="base">
                                        <p:cTn id="83" dur="500" fill="hold"/>
                                        <p:tgtEl>
                                          <p:spTgt spid="771082"/>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771081"/>
                                        </p:tgtEl>
                                        <p:attrNameLst>
                                          <p:attrName>style.visibility</p:attrName>
                                        </p:attrNameLst>
                                      </p:cBhvr>
                                      <p:to>
                                        <p:strVal val="visible"/>
                                      </p:to>
                                    </p:set>
                                    <p:anim calcmode="lin" valueType="num">
                                      <p:cBhvr additive="base">
                                        <p:cTn id="86" dur="500" fill="hold"/>
                                        <p:tgtEl>
                                          <p:spTgt spid="771081"/>
                                        </p:tgtEl>
                                        <p:attrNameLst>
                                          <p:attrName>ppt_x</p:attrName>
                                        </p:attrNameLst>
                                      </p:cBhvr>
                                      <p:tavLst>
                                        <p:tav tm="0">
                                          <p:val>
                                            <p:strVal val="#ppt_x"/>
                                          </p:val>
                                        </p:tav>
                                        <p:tav tm="100000">
                                          <p:val>
                                            <p:strVal val="#ppt_x"/>
                                          </p:val>
                                        </p:tav>
                                      </p:tavLst>
                                    </p:anim>
                                    <p:anim calcmode="lin" valueType="num">
                                      <p:cBhvr additive="base">
                                        <p:cTn id="87" dur="500" fill="hold"/>
                                        <p:tgtEl>
                                          <p:spTgt spid="771081"/>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0"/>
                                  </p:stCondLst>
                                  <p:childTnLst>
                                    <p:set>
                                      <p:cBhvr>
                                        <p:cTn id="89" dur="1" fill="hold">
                                          <p:stCondLst>
                                            <p:cond delay="0"/>
                                          </p:stCondLst>
                                        </p:cTn>
                                        <p:tgtEl>
                                          <p:spTgt spid="771080"/>
                                        </p:tgtEl>
                                        <p:attrNameLst>
                                          <p:attrName>style.visibility</p:attrName>
                                        </p:attrNameLst>
                                      </p:cBhvr>
                                      <p:to>
                                        <p:strVal val="visible"/>
                                      </p:to>
                                    </p:set>
                                    <p:anim calcmode="lin" valueType="num">
                                      <p:cBhvr additive="base">
                                        <p:cTn id="90" dur="500" fill="hold"/>
                                        <p:tgtEl>
                                          <p:spTgt spid="771080"/>
                                        </p:tgtEl>
                                        <p:attrNameLst>
                                          <p:attrName>ppt_x</p:attrName>
                                        </p:attrNameLst>
                                      </p:cBhvr>
                                      <p:tavLst>
                                        <p:tav tm="0">
                                          <p:val>
                                            <p:strVal val="#ppt_x"/>
                                          </p:val>
                                        </p:tav>
                                        <p:tav tm="100000">
                                          <p:val>
                                            <p:strVal val="#ppt_x"/>
                                          </p:val>
                                        </p:tav>
                                      </p:tavLst>
                                    </p:anim>
                                    <p:anim calcmode="lin" valueType="num">
                                      <p:cBhvr additive="base">
                                        <p:cTn id="91" dur="500" fill="hold"/>
                                        <p:tgtEl>
                                          <p:spTgt spid="771080"/>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771104"/>
                                        </p:tgtEl>
                                        <p:attrNameLst>
                                          <p:attrName>style.visibility</p:attrName>
                                        </p:attrNameLst>
                                      </p:cBhvr>
                                      <p:to>
                                        <p:strVal val="visible"/>
                                      </p:to>
                                    </p:set>
                                    <p:anim calcmode="lin" valueType="num">
                                      <p:cBhvr additive="base">
                                        <p:cTn id="94" dur="500" fill="hold"/>
                                        <p:tgtEl>
                                          <p:spTgt spid="771104"/>
                                        </p:tgtEl>
                                        <p:attrNameLst>
                                          <p:attrName>ppt_x</p:attrName>
                                        </p:attrNameLst>
                                      </p:cBhvr>
                                      <p:tavLst>
                                        <p:tav tm="0">
                                          <p:val>
                                            <p:strVal val="#ppt_x"/>
                                          </p:val>
                                        </p:tav>
                                        <p:tav tm="100000">
                                          <p:val>
                                            <p:strVal val="#ppt_x"/>
                                          </p:val>
                                        </p:tav>
                                      </p:tavLst>
                                    </p:anim>
                                    <p:anim calcmode="lin" valueType="num">
                                      <p:cBhvr additive="base">
                                        <p:cTn id="95" dur="500" fill="hold"/>
                                        <p:tgtEl>
                                          <p:spTgt spid="771104"/>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771084"/>
                                        </p:tgtEl>
                                        <p:attrNameLst>
                                          <p:attrName>style.visibility</p:attrName>
                                        </p:attrNameLst>
                                      </p:cBhvr>
                                      <p:to>
                                        <p:strVal val="visible"/>
                                      </p:to>
                                    </p:set>
                                    <p:anim calcmode="lin" valueType="num">
                                      <p:cBhvr additive="base">
                                        <p:cTn id="98" dur="500" fill="hold"/>
                                        <p:tgtEl>
                                          <p:spTgt spid="771084"/>
                                        </p:tgtEl>
                                        <p:attrNameLst>
                                          <p:attrName>ppt_x</p:attrName>
                                        </p:attrNameLst>
                                      </p:cBhvr>
                                      <p:tavLst>
                                        <p:tav tm="0">
                                          <p:val>
                                            <p:strVal val="#ppt_x"/>
                                          </p:val>
                                        </p:tav>
                                        <p:tav tm="100000">
                                          <p:val>
                                            <p:strVal val="#ppt_x"/>
                                          </p:val>
                                        </p:tav>
                                      </p:tavLst>
                                    </p:anim>
                                    <p:anim calcmode="lin" valueType="num">
                                      <p:cBhvr additive="base">
                                        <p:cTn id="99" dur="500" fill="hold"/>
                                        <p:tgtEl>
                                          <p:spTgt spid="771084"/>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771085"/>
                                        </p:tgtEl>
                                        <p:attrNameLst>
                                          <p:attrName>style.visibility</p:attrName>
                                        </p:attrNameLst>
                                      </p:cBhvr>
                                      <p:to>
                                        <p:strVal val="visible"/>
                                      </p:to>
                                    </p:set>
                                    <p:anim calcmode="lin" valueType="num">
                                      <p:cBhvr additive="base">
                                        <p:cTn id="104" dur="500" fill="hold"/>
                                        <p:tgtEl>
                                          <p:spTgt spid="771085"/>
                                        </p:tgtEl>
                                        <p:attrNameLst>
                                          <p:attrName>ppt_x</p:attrName>
                                        </p:attrNameLst>
                                      </p:cBhvr>
                                      <p:tavLst>
                                        <p:tav tm="0">
                                          <p:val>
                                            <p:strVal val="#ppt_x"/>
                                          </p:val>
                                        </p:tav>
                                        <p:tav tm="100000">
                                          <p:val>
                                            <p:strVal val="#ppt_x"/>
                                          </p:val>
                                        </p:tav>
                                      </p:tavLst>
                                    </p:anim>
                                    <p:anim calcmode="lin" valueType="num">
                                      <p:cBhvr additive="base">
                                        <p:cTn id="105" dur="500" fill="hold"/>
                                        <p:tgtEl>
                                          <p:spTgt spid="771085"/>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771075">
                                            <p:txEl>
                                              <p:charRg st="146" end="170"/>
                                            </p:txEl>
                                          </p:spTgt>
                                        </p:tgtEl>
                                        <p:attrNameLst>
                                          <p:attrName>style.visibility</p:attrName>
                                        </p:attrNameLst>
                                      </p:cBhvr>
                                      <p:to>
                                        <p:strVal val="visible"/>
                                      </p:to>
                                    </p:set>
                                    <p:animEffect transition="in" filter="blinds(horizontal)">
                                      <p:cBhvr>
                                        <p:cTn id="110" dur="500"/>
                                        <p:tgtEl>
                                          <p:spTgt spid="771075">
                                            <p:txEl>
                                              <p:charRg st="146" end="17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771096"/>
                                        </p:tgtEl>
                                        <p:attrNameLst>
                                          <p:attrName>style.visibility</p:attrName>
                                        </p:attrNameLst>
                                      </p:cBhvr>
                                      <p:to>
                                        <p:strVal val="visible"/>
                                      </p:to>
                                    </p:set>
                                    <p:anim calcmode="lin" valueType="num">
                                      <p:cBhvr additive="base">
                                        <p:cTn id="115" dur="500" fill="hold"/>
                                        <p:tgtEl>
                                          <p:spTgt spid="771096"/>
                                        </p:tgtEl>
                                        <p:attrNameLst>
                                          <p:attrName>ppt_x</p:attrName>
                                        </p:attrNameLst>
                                      </p:cBhvr>
                                      <p:tavLst>
                                        <p:tav tm="0">
                                          <p:val>
                                            <p:strVal val="#ppt_x"/>
                                          </p:val>
                                        </p:tav>
                                        <p:tav tm="100000">
                                          <p:val>
                                            <p:strVal val="#ppt_x"/>
                                          </p:val>
                                        </p:tav>
                                      </p:tavLst>
                                    </p:anim>
                                    <p:anim calcmode="lin" valueType="num">
                                      <p:cBhvr additive="base">
                                        <p:cTn id="116" dur="500" fill="hold"/>
                                        <p:tgtEl>
                                          <p:spTgt spid="77109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71088"/>
                                        </p:tgtEl>
                                        <p:attrNameLst>
                                          <p:attrName>style.visibility</p:attrName>
                                        </p:attrNameLst>
                                      </p:cBhvr>
                                      <p:to>
                                        <p:strVal val="visible"/>
                                      </p:to>
                                    </p:set>
                                    <p:anim calcmode="lin" valueType="num">
                                      <p:cBhvr additive="base">
                                        <p:cTn id="119" dur="500" fill="hold"/>
                                        <p:tgtEl>
                                          <p:spTgt spid="771088"/>
                                        </p:tgtEl>
                                        <p:attrNameLst>
                                          <p:attrName>ppt_x</p:attrName>
                                        </p:attrNameLst>
                                      </p:cBhvr>
                                      <p:tavLst>
                                        <p:tav tm="0">
                                          <p:val>
                                            <p:strVal val="#ppt_x"/>
                                          </p:val>
                                        </p:tav>
                                        <p:tav tm="100000">
                                          <p:val>
                                            <p:strVal val="#ppt_x"/>
                                          </p:val>
                                        </p:tav>
                                      </p:tavLst>
                                    </p:anim>
                                    <p:anim calcmode="lin" valueType="num">
                                      <p:cBhvr additive="base">
                                        <p:cTn id="120" dur="500" fill="hold"/>
                                        <p:tgtEl>
                                          <p:spTgt spid="771088"/>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771086"/>
                                        </p:tgtEl>
                                        <p:attrNameLst>
                                          <p:attrName>style.visibility</p:attrName>
                                        </p:attrNameLst>
                                      </p:cBhvr>
                                      <p:to>
                                        <p:strVal val="visible"/>
                                      </p:to>
                                    </p:set>
                                    <p:anim calcmode="lin" valueType="num">
                                      <p:cBhvr additive="base">
                                        <p:cTn id="123" dur="500" fill="hold"/>
                                        <p:tgtEl>
                                          <p:spTgt spid="771086"/>
                                        </p:tgtEl>
                                        <p:attrNameLst>
                                          <p:attrName>ppt_x</p:attrName>
                                        </p:attrNameLst>
                                      </p:cBhvr>
                                      <p:tavLst>
                                        <p:tav tm="0">
                                          <p:val>
                                            <p:strVal val="#ppt_x"/>
                                          </p:val>
                                        </p:tav>
                                        <p:tav tm="100000">
                                          <p:val>
                                            <p:strVal val="#ppt_x"/>
                                          </p:val>
                                        </p:tav>
                                      </p:tavLst>
                                    </p:anim>
                                    <p:anim calcmode="lin" valueType="num">
                                      <p:cBhvr additive="base">
                                        <p:cTn id="124" dur="500" fill="hold"/>
                                        <p:tgtEl>
                                          <p:spTgt spid="771086"/>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771095"/>
                                        </p:tgtEl>
                                        <p:attrNameLst>
                                          <p:attrName>style.visibility</p:attrName>
                                        </p:attrNameLst>
                                      </p:cBhvr>
                                      <p:to>
                                        <p:strVal val="visible"/>
                                      </p:to>
                                    </p:set>
                                    <p:anim calcmode="lin" valueType="num">
                                      <p:cBhvr additive="base">
                                        <p:cTn id="127" dur="500" fill="hold"/>
                                        <p:tgtEl>
                                          <p:spTgt spid="771095"/>
                                        </p:tgtEl>
                                        <p:attrNameLst>
                                          <p:attrName>ppt_x</p:attrName>
                                        </p:attrNameLst>
                                      </p:cBhvr>
                                      <p:tavLst>
                                        <p:tav tm="0">
                                          <p:val>
                                            <p:strVal val="#ppt_x"/>
                                          </p:val>
                                        </p:tav>
                                        <p:tav tm="100000">
                                          <p:val>
                                            <p:strVal val="#ppt_x"/>
                                          </p:val>
                                        </p:tav>
                                      </p:tavLst>
                                    </p:anim>
                                    <p:anim calcmode="lin" valueType="num">
                                      <p:cBhvr additive="base">
                                        <p:cTn id="128" dur="500" fill="hold"/>
                                        <p:tgtEl>
                                          <p:spTgt spid="771095"/>
                                        </p:tgtEl>
                                        <p:attrNameLst>
                                          <p:attrName>ppt_y</p:attrName>
                                        </p:attrNameLst>
                                      </p:cBhvr>
                                      <p:tavLst>
                                        <p:tav tm="0">
                                          <p:val>
                                            <p:strVal val="1+#ppt_h/2"/>
                                          </p:val>
                                        </p:tav>
                                        <p:tav tm="100000">
                                          <p:val>
                                            <p:strVal val="#ppt_y"/>
                                          </p:val>
                                        </p:tav>
                                      </p:tavLst>
                                    </p:anim>
                                  </p:childTnLst>
                                </p:cTn>
                              </p:par>
                              <p:par>
                                <p:cTn id="129" presetID="2" presetClass="entr" presetSubtype="4" fill="hold" nodeType="withEffect">
                                  <p:stCondLst>
                                    <p:cond delay="0"/>
                                  </p:stCondLst>
                                  <p:childTnLst>
                                    <p:set>
                                      <p:cBhvr>
                                        <p:cTn id="130" dur="1" fill="hold">
                                          <p:stCondLst>
                                            <p:cond delay="0"/>
                                          </p:stCondLst>
                                        </p:cTn>
                                        <p:tgtEl>
                                          <p:spTgt spid="2"/>
                                        </p:tgtEl>
                                        <p:attrNameLst>
                                          <p:attrName>style.visibility</p:attrName>
                                        </p:attrNameLst>
                                      </p:cBhvr>
                                      <p:to>
                                        <p:strVal val="visible"/>
                                      </p:to>
                                    </p:set>
                                    <p:anim calcmode="lin" valueType="num">
                                      <p:cBhvr additive="base">
                                        <p:cTn id="131" dur="500" fill="hold"/>
                                        <p:tgtEl>
                                          <p:spTgt spid="2"/>
                                        </p:tgtEl>
                                        <p:attrNameLst>
                                          <p:attrName>ppt_x</p:attrName>
                                        </p:attrNameLst>
                                      </p:cBhvr>
                                      <p:tavLst>
                                        <p:tav tm="0">
                                          <p:val>
                                            <p:strVal val="#ppt_x"/>
                                          </p:val>
                                        </p:tav>
                                        <p:tav tm="100000">
                                          <p:val>
                                            <p:strVal val="#ppt_x"/>
                                          </p:val>
                                        </p:tav>
                                      </p:tavLst>
                                    </p:anim>
                                    <p:anim calcmode="lin" valueType="num">
                                      <p:cBhvr additive="base">
                                        <p:cTn id="132" dur="500" fill="hold"/>
                                        <p:tgtEl>
                                          <p:spTgt spid="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71106"/>
                                        </p:tgtEl>
                                        <p:attrNameLst>
                                          <p:attrName>style.visibility</p:attrName>
                                        </p:attrNameLst>
                                      </p:cBhvr>
                                      <p:to>
                                        <p:strVal val="visible"/>
                                      </p:to>
                                    </p:set>
                                    <p:anim calcmode="lin" valueType="num">
                                      <p:cBhvr additive="base">
                                        <p:cTn id="135" dur="500" fill="hold"/>
                                        <p:tgtEl>
                                          <p:spTgt spid="771106"/>
                                        </p:tgtEl>
                                        <p:attrNameLst>
                                          <p:attrName>ppt_x</p:attrName>
                                        </p:attrNameLst>
                                      </p:cBhvr>
                                      <p:tavLst>
                                        <p:tav tm="0">
                                          <p:val>
                                            <p:strVal val="#ppt_x"/>
                                          </p:val>
                                        </p:tav>
                                        <p:tav tm="100000">
                                          <p:val>
                                            <p:strVal val="#ppt_x"/>
                                          </p:val>
                                        </p:tav>
                                      </p:tavLst>
                                    </p:anim>
                                    <p:anim calcmode="lin" valueType="num">
                                      <p:cBhvr additive="base">
                                        <p:cTn id="136" dur="500" fill="hold"/>
                                        <p:tgtEl>
                                          <p:spTgt spid="771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5" grpId="0" build="p"/>
      <p:bldP spid="771077" grpId="0" animBg="1"/>
      <p:bldP spid="771078" grpId="0" animBg="1"/>
      <p:bldP spid="771079" grpId="0" animBg="1"/>
      <p:bldP spid="771083" grpId="0"/>
      <p:bldP spid="771084" grpId="0" animBg="1"/>
      <p:bldP spid="771085" grpId="0" animBg="1"/>
      <p:bldP spid="771087" grpId="0"/>
      <p:bldP spid="771088" grpId="0" animBg="1"/>
      <p:bldP spid="771096" grpId="0"/>
      <p:bldP spid="771097" grpId="0" animBg="1"/>
      <p:bldP spid="771103" grpId="0"/>
      <p:bldP spid="771105" grpId="0" animBg="1"/>
      <p:bldP spid="77110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1026"/>
          <p:cNvSpPr>
            <a:spLocks noGrp="1"/>
          </p:cNvSpPr>
          <p:nvPr>
            <p:ph type="title"/>
          </p:nvPr>
        </p:nvSpPr>
        <p:spPr>
          <a:xfrm>
            <a:off x="1524000" y="476250"/>
            <a:ext cx="5495925" cy="465138"/>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系统中的碎片（</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grpSp>
        <p:nvGrpSpPr>
          <p:cNvPr id="2" name="Group 1121"/>
          <p:cNvGrpSpPr/>
          <p:nvPr/>
        </p:nvGrpSpPr>
        <p:grpSpPr>
          <a:xfrm>
            <a:off x="4586288" y="2420938"/>
            <a:ext cx="4378325" cy="3810000"/>
            <a:chOff x="720" y="1440"/>
            <a:chExt cx="2304" cy="2400"/>
          </a:xfrm>
        </p:grpSpPr>
        <p:grpSp>
          <p:nvGrpSpPr>
            <p:cNvPr id="122883" name="Group 1027"/>
            <p:cNvGrpSpPr/>
            <p:nvPr/>
          </p:nvGrpSpPr>
          <p:grpSpPr>
            <a:xfrm>
              <a:off x="720" y="1440"/>
              <a:ext cx="2304" cy="2400"/>
              <a:chOff x="192" y="1344"/>
              <a:chExt cx="2304" cy="2640"/>
            </a:xfrm>
          </p:grpSpPr>
          <p:grpSp>
            <p:nvGrpSpPr>
              <p:cNvPr id="122884" name="Group 1028"/>
              <p:cNvGrpSpPr/>
              <p:nvPr/>
            </p:nvGrpSpPr>
            <p:grpSpPr>
              <a:xfrm>
                <a:off x="192" y="1344"/>
                <a:ext cx="2304" cy="2640"/>
                <a:chOff x="192" y="1344"/>
                <a:chExt cx="2304" cy="2640"/>
              </a:xfrm>
            </p:grpSpPr>
            <p:sp>
              <p:nvSpPr>
                <p:cNvPr id="122885" name="AutoShape 1029"/>
                <p:cNvSpPr/>
                <p:nvPr/>
              </p:nvSpPr>
              <p:spPr>
                <a:xfrm>
                  <a:off x="528" y="1444"/>
                  <a:ext cx="1344" cy="2540"/>
                </a:xfrm>
                <a:prstGeom prst="flowChartDocumen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2886" name="Text Box 1030"/>
                <p:cNvSpPr txBox="1"/>
                <p:nvPr/>
              </p:nvSpPr>
              <p:spPr>
                <a:xfrm>
                  <a:off x="960" y="1444"/>
                  <a:ext cx="384" cy="317"/>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os</a:t>
                  </a:r>
                  <a:endParaRPr lang="en-US" altLang="zh-CN" b="1" dirty="0">
                    <a:latin typeface="Tahoma" panose="020B0604030504040204" pitchFamily="34" charset="0"/>
                    <a:ea typeface="宋体" panose="02010600030101010101" pitchFamily="2" charset="-122"/>
                  </a:endParaRPr>
                </a:p>
              </p:txBody>
            </p:sp>
            <p:sp>
              <p:nvSpPr>
                <p:cNvPr id="122887" name="Rectangle 1031"/>
                <p:cNvSpPr/>
                <p:nvPr/>
              </p:nvSpPr>
              <p:spPr>
                <a:xfrm flipV="1">
                  <a:off x="528" y="2440"/>
                  <a:ext cx="1344" cy="329"/>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2888" name="AutoShape 1032"/>
                <p:cNvSpPr/>
                <p:nvPr/>
              </p:nvSpPr>
              <p:spPr>
                <a:xfrm flipH="1">
                  <a:off x="2208" y="2112"/>
                  <a:ext cx="288" cy="768"/>
                </a:xfrm>
                <a:prstGeom prst="wedgeRectCallout">
                  <a:avLst>
                    <a:gd name="adj1" fmla="val 182639"/>
                    <a:gd name="adj2" fmla="val 21481"/>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zh-CN" altLang="en-US" sz="1800" b="1" dirty="0">
                      <a:latin typeface="Tahoma" panose="020B0604030504040204" pitchFamily="34" charset="0"/>
                      <a:ea typeface="宋体" panose="02010600030101010101" pitchFamily="2" charset="-122"/>
                    </a:rPr>
                    <a:t>用户程序</a:t>
                  </a:r>
                  <a:endParaRPr lang="zh-CN" altLang="en-US" sz="1800" b="1" dirty="0">
                    <a:latin typeface="Tahoma" panose="020B0604030504040204" pitchFamily="34" charset="0"/>
                    <a:ea typeface="宋体" panose="02010600030101010101" pitchFamily="2" charset="-122"/>
                  </a:endParaRPr>
                </a:p>
              </p:txBody>
            </p:sp>
            <p:sp>
              <p:nvSpPr>
                <p:cNvPr id="122889" name="Line 1033"/>
                <p:cNvSpPr/>
                <p:nvPr/>
              </p:nvSpPr>
              <p:spPr>
                <a:xfrm flipV="1">
                  <a:off x="528" y="2432"/>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2890" name="Text Box 1034"/>
                <p:cNvSpPr txBox="1"/>
                <p:nvPr/>
              </p:nvSpPr>
              <p:spPr>
                <a:xfrm>
                  <a:off x="960" y="2490"/>
                  <a:ext cx="384" cy="317"/>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p4</a:t>
                  </a:r>
                  <a:endParaRPr lang="en-US" altLang="zh-CN" b="1" dirty="0">
                    <a:latin typeface="Tahoma" panose="020B0604030504040204" pitchFamily="34" charset="0"/>
                    <a:ea typeface="宋体" panose="02010600030101010101" pitchFamily="2" charset="-122"/>
                  </a:endParaRPr>
                </a:p>
              </p:txBody>
            </p:sp>
            <p:sp>
              <p:nvSpPr>
                <p:cNvPr id="122891" name="Rectangle 1035"/>
                <p:cNvSpPr/>
                <p:nvPr/>
              </p:nvSpPr>
              <p:spPr>
                <a:xfrm flipV="1">
                  <a:off x="528" y="1773"/>
                  <a:ext cx="1344" cy="330"/>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2892" name="Text Box 1036"/>
                <p:cNvSpPr txBox="1"/>
                <p:nvPr/>
              </p:nvSpPr>
              <p:spPr>
                <a:xfrm>
                  <a:off x="960" y="1794"/>
                  <a:ext cx="384" cy="317"/>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p1</a:t>
                  </a:r>
                  <a:endParaRPr lang="en-US" altLang="zh-CN" b="1" dirty="0">
                    <a:latin typeface="Tahoma" panose="020B0604030504040204" pitchFamily="34" charset="0"/>
                    <a:ea typeface="宋体" panose="02010600030101010101" pitchFamily="2" charset="-122"/>
                  </a:endParaRPr>
                </a:p>
              </p:txBody>
            </p:sp>
            <p:sp>
              <p:nvSpPr>
                <p:cNvPr id="122893" name="Rectangle 1037"/>
                <p:cNvSpPr/>
                <p:nvPr/>
              </p:nvSpPr>
              <p:spPr>
                <a:xfrm flipV="1">
                  <a:off x="528" y="3137"/>
                  <a:ext cx="1344" cy="145"/>
                </a:xfrm>
                <a:prstGeom prst="rect">
                  <a:avLst/>
                </a:prstGeom>
                <a:solidFill>
                  <a:srgbClr val="FF99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2894" name="Text Box 1038"/>
                <p:cNvSpPr txBox="1"/>
                <p:nvPr/>
              </p:nvSpPr>
              <p:spPr>
                <a:xfrm>
                  <a:off x="960" y="3038"/>
                  <a:ext cx="384" cy="317"/>
                </a:xfrm>
                <a:prstGeom prst="rect">
                  <a:avLst/>
                </a:prstGeom>
                <a:noFill/>
                <a:ln w="9525">
                  <a:noFill/>
                </a:ln>
              </p:spPr>
              <p:txBody>
                <a:bodyPr anchor="t" anchorCtr="0">
                  <a:spAutoFit/>
                </a:bodyPr>
                <a:p>
                  <a:pPr>
                    <a:spcBef>
                      <a:spcPct val="50000"/>
                    </a:spcBef>
                  </a:pPr>
                  <a:r>
                    <a:rPr lang="en-US" altLang="zh-CN" b="1" dirty="0">
                      <a:latin typeface="Tahoma" panose="020B0604030504040204" pitchFamily="34" charset="0"/>
                      <a:ea typeface="宋体" panose="02010600030101010101" pitchFamily="2" charset="-122"/>
                    </a:rPr>
                    <a:t>p2</a:t>
                  </a:r>
                  <a:endParaRPr lang="en-US" altLang="zh-CN" b="1" dirty="0">
                    <a:latin typeface="Tahoma" panose="020B0604030504040204" pitchFamily="34" charset="0"/>
                    <a:ea typeface="宋体" panose="02010600030101010101" pitchFamily="2" charset="-122"/>
                  </a:endParaRPr>
                </a:p>
              </p:txBody>
            </p:sp>
            <p:sp>
              <p:nvSpPr>
                <p:cNvPr id="122895" name="Line 1039"/>
                <p:cNvSpPr/>
                <p:nvPr/>
              </p:nvSpPr>
              <p:spPr>
                <a:xfrm flipV="1">
                  <a:off x="528" y="1773"/>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2896" name="Line 1040"/>
                <p:cNvSpPr/>
                <p:nvPr/>
              </p:nvSpPr>
              <p:spPr>
                <a:xfrm>
                  <a:off x="528" y="2241"/>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2897" name="Line 1041"/>
                <p:cNvSpPr/>
                <p:nvPr/>
              </p:nvSpPr>
              <p:spPr>
                <a:xfrm flipV="1">
                  <a:off x="528" y="3137"/>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2898" name="Line 1042"/>
                <p:cNvSpPr/>
                <p:nvPr/>
              </p:nvSpPr>
              <p:spPr>
                <a:xfrm>
                  <a:off x="528" y="3386"/>
                  <a:ext cx="1344"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2899" name="Text Box 1043"/>
                <p:cNvSpPr txBox="1"/>
                <p:nvPr/>
              </p:nvSpPr>
              <p:spPr>
                <a:xfrm>
                  <a:off x="192" y="1344"/>
                  <a:ext cx="432" cy="2182"/>
                </a:xfrm>
                <a:prstGeom prst="rect">
                  <a:avLst/>
                </a:prstGeom>
                <a:noFill/>
                <a:ln w="9525">
                  <a:noFill/>
                </a:ln>
              </p:spPr>
              <p:txBody>
                <a:bodyPr anchor="t" anchorCtr="0">
                  <a:spAutoFit/>
                </a:bodyPr>
                <a:p>
                  <a:pPr>
                    <a:spcBef>
                      <a:spcPct val="50000"/>
                    </a:spcBef>
                  </a:pPr>
                  <a:r>
                    <a:rPr lang="en-US" altLang="zh-CN" sz="1800" b="1" dirty="0">
                      <a:latin typeface="Tahoma" panose="020B0604030504040204" pitchFamily="34" charset="0"/>
                      <a:ea typeface="宋体" panose="02010600030101010101" pitchFamily="2" charset="-122"/>
                    </a:rPr>
                    <a:t>0k</a:t>
                  </a:r>
                  <a:endParaRPr lang="en-US" altLang="zh-CN" sz="1800" b="1" dirty="0">
                    <a:latin typeface="Tahoma" panose="020B0604030504040204" pitchFamily="34" charset="0"/>
                    <a:ea typeface="宋体" panose="02010600030101010101" pitchFamily="2" charset="-122"/>
                  </a:endParaRPr>
                </a:p>
                <a:p>
                  <a:pPr>
                    <a:spcBef>
                      <a:spcPct val="50000"/>
                    </a:spcBef>
                  </a:pPr>
                  <a:r>
                    <a:rPr lang="en-US" altLang="zh-CN" sz="1800" b="1" dirty="0">
                      <a:latin typeface="Tahoma" panose="020B0604030504040204" pitchFamily="34" charset="0"/>
                      <a:ea typeface="宋体" panose="02010600030101010101" pitchFamily="2" charset="-122"/>
                    </a:rPr>
                    <a:t>20k</a:t>
                  </a:r>
                  <a:endParaRPr lang="en-US" altLang="zh-CN" sz="1800" b="1" dirty="0">
                    <a:latin typeface="Tahoma" panose="020B0604030504040204" pitchFamily="34" charset="0"/>
                    <a:ea typeface="宋体" panose="02010600030101010101" pitchFamily="2" charset="-122"/>
                  </a:endParaRPr>
                </a:p>
                <a:p>
                  <a:pPr>
                    <a:spcBef>
                      <a:spcPct val="50000"/>
                    </a:spcBef>
                  </a:pPr>
                  <a:endParaRPr lang="en-US" altLang="zh-CN" sz="1800" b="1" dirty="0">
                    <a:latin typeface="Tahoma" panose="020B0604030504040204" pitchFamily="34" charset="0"/>
                    <a:ea typeface="宋体" panose="02010600030101010101" pitchFamily="2" charset="-122"/>
                  </a:endParaRPr>
                </a:p>
                <a:p>
                  <a:pPr>
                    <a:spcBef>
                      <a:spcPct val="50000"/>
                    </a:spcBef>
                  </a:pPr>
                  <a:r>
                    <a:rPr lang="en-US" altLang="zh-CN" sz="1800" b="1" dirty="0">
                      <a:latin typeface="Tahoma" panose="020B0604030504040204" pitchFamily="34" charset="0"/>
                      <a:ea typeface="宋体" panose="02010600030101010101" pitchFamily="2" charset="-122"/>
                    </a:rPr>
                    <a:t>56k</a:t>
                  </a: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r>
                    <a:rPr lang="en-US" altLang="zh-CN" sz="1800" b="1" dirty="0">
                      <a:latin typeface="Tahoma" panose="020B0604030504040204" pitchFamily="34" charset="0"/>
                      <a:ea typeface="宋体" panose="02010600030101010101" pitchFamily="2" charset="-122"/>
                    </a:rPr>
                    <a:t>65k</a:t>
                  </a: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r>
                    <a:rPr lang="en-US" altLang="zh-CN" sz="1800" b="1" dirty="0">
                      <a:latin typeface="Tahoma" panose="020B0604030504040204" pitchFamily="34" charset="0"/>
                      <a:ea typeface="宋体" panose="02010600030101010101" pitchFamily="2" charset="-122"/>
                    </a:rPr>
                    <a:t>125k</a:t>
                  </a: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endParaRPr lang="en-US" altLang="zh-CN" sz="1800" b="1" dirty="0">
                    <a:latin typeface="Tahoma" panose="020B0604030504040204" pitchFamily="34" charset="0"/>
                    <a:ea typeface="宋体" panose="02010600030101010101" pitchFamily="2" charset="-122"/>
                  </a:endParaRPr>
                </a:p>
                <a:p>
                  <a:pPr>
                    <a:lnSpc>
                      <a:spcPct val="30000"/>
                    </a:lnSpc>
                    <a:spcBef>
                      <a:spcPct val="50000"/>
                    </a:spcBef>
                  </a:pPr>
                  <a:r>
                    <a:rPr lang="en-US" altLang="zh-CN" sz="1800" b="1" dirty="0">
                      <a:latin typeface="Tahoma" panose="020B0604030504040204" pitchFamily="34" charset="0"/>
                      <a:ea typeface="宋体" panose="02010600030101010101" pitchFamily="2" charset="-122"/>
                    </a:rPr>
                    <a:t>135k</a:t>
                  </a:r>
                  <a:endParaRPr lang="en-US" altLang="zh-CN" sz="1800" b="1" dirty="0">
                    <a:latin typeface="Tahoma" panose="020B0604030504040204" pitchFamily="34" charset="0"/>
                    <a:ea typeface="宋体" panose="02010600030101010101" pitchFamily="2" charset="-122"/>
                  </a:endParaRPr>
                </a:p>
              </p:txBody>
            </p:sp>
          </p:grpSp>
          <p:sp>
            <p:nvSpPr>
              <p:cNvPr id="122900" name="Line 1044"/>
              <p:cNvSpPr/>
              <p:nvPr/>
            </p:nvSpPr>
            <p:spPr>
              <a:xfrm flipV="1">
                <a:off x="528" y="1444"/>
                <a:ext cx="0" cy="2399"/>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grpSp>
          <p:nvGrpSpPr>
            <p:cNvPr id="122901" name="Group 1120"/>
            <p:cNvGrpSpPr/>
            <p:nvPr/>
          </p:nvGrpSpPr>
          <p:grpSpPr>
            <a:xfrm>
              <a:off x="1152" y="2112"/>
              <a:ext cx="576" cy="1229"/>
              <a:chOff x="1152" y="2112"/>
              <a:chExt cx="576" cy="1229"/>
            </a:xfrm>
          </p:grpSpPr>
          <p:sp>
            <p:nvSpPr>
              <p:cNvPr id="122902" name="Text Box 1079"/>
              <p:cNvSpPr txBox="1"/>
              <p:nvPr/>
            </p:nvSpPr>
            <p:spPr>
              <a:xfrm>
                <a:off x="1152" y="2112"/>
                <a:ext cx="528" cy="173"/>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内部碎片</a:t>
                </a:r>
                <a:endParaRPr lang="zh-CN" altLang="en-US" sz="1200" b="1" dirty="0">
                  <a:latin typeface="Tahoma" panose="020B0604030504040204" pitchFamily="34" charset="0"/>
                  <a:ea typeface="宋体" panose="02010600030101010101" pitchFamily="2" charset="-122"/>
                </a:endParaRPr>
              </a:p>
            </p:txBody>
          </p:sp>
          <p:sp>
            <p:nvSpPr>
              <p:cNvPr id="122903" name="Text Box 1080"/>
              <p:cNvSpPr txBox="1"/>
              <p:nvPr/>
            </p:nvSpPr>
            <p:spPr>
              <a:xfrm>
                <a:off x="1200" y="2880"/>
                <a:ext cx="528" cy="173"/>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内部碎片</a:t>
                </a:r>
                <a:endParaRPr lang="zh-CN" altLang="en-US" sz="1200" b="1" dirty="0">
                  <a:latin typeface="Tahoma" panose="020B0604030504040204" pitchFamily="34" charset="0"/>
                  <a:ea typeface="宋体" panose="02010600030101010101" pitchFamily="2" charset="-122"/>
                </a:endParaRPr>
              </a:p>
            </p:txBody>
          </p:sp>
          <p:sp>
            <p:nvSpPr>
              <p:cNvPr id="122904" name="Text Box 1081"/>
              <p:cNvSpPr txBox="1"/>
              <p:nvPr/>
            </p:nvSpPr>
            <p:spPr>
              <a:xfrm>
                <a:off x="1200" y="3168"/>
                <a:ext cx="528" cy="173"/>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内部碎片</a:t>
                </a:r>
                <a:endParaRPr lang="zh-CN" altLang="en-US" sz="1200" b="1" dirty="0">
                  <a:latin typeface="Tahoma" panose="020B0604030504040204" pitchFamily="34" charset="0"/>
                  <a:ea typeface="宋体" panose="02010600030101010101" pitchFamily="2" charset="-122"/>
                </a:endParaRPr>
              </a:p>
            </p:txBody>
          </p:sp>
        </p:grpSp>
      </p:grpSp>
      <p:sp>
        <p:nvSpPr>
          <p:cNvPr id="458845" name="Text Box 1117"/>
          <p:cNvSpPr txBox="1"/>
          <p:nvPr/>
        </p:nvSpPr>
        <p:spPr>
          <a:xfrm>
            <a:off x="6724650" y="6308725"/>
            <a:ext cx="1447800" cy="396875"/>
          </a:xfrm>
          <a:prstGeom prst="rect">
            <a:avLst/>
          </a:prstGeom>
          <a:noFill/>
          <a:ln w="9525">
            <a:noFill/>
          </a:ln>
        </p:spPr>
        <p:txBody>
          <a:bodyPr anchor="t" anchorCtr="0">
            <a:spAutoFit/>
          </a:bodyPr>
          <a:p>
            <a:pPr>
              <a:spcBef>
                <a:spcPct val="50000"/>
              </a:spcBef>
            </a:pPr>
            <a:r>
              <a:rPr lang="zh-CN" altLang="en-US" sz="2000" b="1" dirty="0">
                <a:solidFill>
                  <a:schemeClr val="hlink"/>
                </a:solidFill>
                <a:latin typeface="Tahoma" panose="020B0604030504040204" pitchFamily="34" charset="0"/>
                <a:ea typeface="黑体" panose="02010609060101010101" pitchFamily="49" charset="-122"/>
              </a:rPr>
              <a:t>内部碎片</a:t>
            </a:r>
            <a:endParaRPr lang="zh-CN" altLang="en-US" sz="2000" b="1" dirty="0">
              <a:solidFill>
                <a:schemeClr val="hlink"/>
              </a:solidFill>
              <a:latin typeface="Tahoma" panose="020B0604030504040204" pitchFamily="34" charset="0"/>
              <a:ea typeface="黑体" panose="02010609060101010101" pitchFamily="49" charset="-122"/>
            </a:endParaRPr>
          </a:p>
        </p:txBody>
      </p:sp>
      <p:sp>
        <p:nvSpPr>
          <p:cNvPr id="458847" name="Rectangle 1119"/>
          <p:cNvSpPr/>
          <p:nvPr/>
        </p:nvSpPr>
        <p:spPr>
          <a:xfrm>
            <a:off x="395288" y="2670175"/>
            <a:ext cx="3889375" cy="2054225"/>
          </a:xfrm>
          <a:prstGeom prst="rect">
            <a:avLst/>
          </a:prstGeom>
          <a:noFill/>
          <a:ln w="9525">
            <a:noFill/>
          </a:ln>
        </p:spPr>
        <p:txBody>
          <a:bodyPr anchor="t" anchorCtr="0">
            <a:spAutoFit/>
          </a:bodyPr>
          <a:p>
            <a:pPr>
              <a:lnSpc>
                <a:spcPct val="115000"/>
              </a:lnSpc>
              <a:buClr>
                <a:srgbClr val="FF0000"/>
              </a:buClr>
              <a:buSzPct val="50000"/>
              <a:buFont typeface="Wingdings" panose="05000000000000000000" pitchFamily="2" charset="2"/>
              <a:buChar char="n"/>
            </a:pPr>
            <a:r>
              <a:rPr lang="zh-CN" altLang="en-US" sz="2800" b="1" dirty="0">
                <a:solidFill>
                  <a:schemeClr val="hlink"/>
                </a:solidFill>
                <a:latin typeface="黑体" panose="02010609060101010101" pitchFamily="49" charset="-122"/>
                <a:ea typeface="黑体" panose="02010609060101010101" pitchFamily="49" charset="-122"/>
              </a:rPr>
              <a:t>内部碎片</a:t>
            </a:r>
            <a:r>
              <a:rPr lang="zh-CN" altLang="en-US" sz="2800" b="1" dirty="0">
                <a:latin typeface="黑体" panose="02010609060101010101" pitchFamily="49" charset="-122"/>
                <a:ea typeface="黑体" panose="02010609060101010101" pitchFamily="49" charset="-122"/>
              </a:rPr>
              <a:t>：指分配给作业的存储空间中未被利用的部分。如固定分区中存在的碎片。</a:t>
            </a:r>
            <a:endParaRPr lang="zh-CN" altLang="en-US" sz="2800" b="1" dirty="0">
              <a:latin typeface="黑体" panose="02010609060101010101" pitchFamily="49" charset="-122"/>
              <a:ea typeface="黑体" panose="02010609060101010101" pitchFamily="49" charset="-122"/>
            </a:endParaRPr>
          </a:p>
        </p:txBody>
      </p:sp>
      <p:sp>
        <p:nvSpPr>
          <p:cNvPr id="155654" name="Rectangle 6"/>
          <p:cNvSpPr>
            <a:spLocks noGrp="1"/>
          </p:cNvSpPr>
          <p:nvPr>
            <p:ph idx="1"/>
          </p:nvPr>
        </p:nvSpPr>
        <p:spPr>
          <a:xfrm>
            <a:off x="250825" y="1196975"/>
            <a:ext cx="8569325" cy="1368425"/>
          </a:xfrm>
          <a:ln/>
        </p:spPr>
        <p:txBody>
          <a:bodyPr wrap="square" lIns="91440" tIns="45720" rIns="91440" bIns="45720" anchor="t" anchorCtr="0"/>
          <a:p>
            <a:pPr eaLnBrk="1" hangingPunct="1">
              <a:lnSpc>
                <a:spcPct val="120000"/>
              </a:lnSpc>
            </a:pPr>
            <a:r>
              <a:rPr lang="zh-CN" altLang="en-US" dirty="0">
                <a:solidFill>
                  <a:schemeClr val="tx1"/>
                </a:solidFill>
                <a:latin typeface="黑体" panose="02010609060101010101" pitchFamily="49" charset="-122"/>
                <a:ea typeface="黑体" panose="02010609060101010101" pitchFamily="49" charset="-122"/>
              </a:rPr>
              <a:t>这种内存中无法被利用的存储空间称为</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零头</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或</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碎片</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。根据碎片出现的情况分为以下两种：</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4">
                                            <p:txEl>
                                              <p:charRg st="0" end="44"/>
                                            </p:txEl>
                                          </p:spTgt>
                                        </p:tgtEl>
                                        <p:attrNameLst>
                                          <p:attrName>style.visibility</p:attrName>
                                        </p:attrNameLst>
                                      </p:cBhvr>
                                      <p:to>
                                        <p:strVal val="visible"/>
                                      </p:to>
                                    </p:set>
                                    <p:animEffect transition="in" filter="blinds(horizontal)">
                                      <p:cBhvr>
                                        <p:cTn id="7" dur="500"/>
                                        <p:tgtEl>
                                          <p:spTgt spid="155654">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8847"/>
                                        </p:tgtEl>
                                        <p:attrNameLst>
                                          <p:attrName>style.visibility</p:attrName>
                                        </p:attrNameLst>
                                      </p:cBhvr>
                                      <p:to>
                                        <p:strVal val="visible"/>
                                      </p:to>
                                    </p:set>
                                    <p:animEffect transition="in" filter="blinds(horizontal)">
                                      <p:cBhvr>
                                        <p:cTn id="12" dur="500"/>
                                        <p:tgtEl>
                                          <p:spTgt spid="45884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8845"/>
                                        </p:tgtEl>
                                        <p:attrNameLst>
                                          <p:attrName>style.visibility</p:attrName>
                                        </p:attrNameLst>
                                      </p:cBhvr>
                                      <p:to>
                                        <p:strVal val="visible"/>
                                      </p:to>
                                    </p:set>
                                    <p:anim calcmode="lin" valueType="num">
                                      <p:cBhvr additive="base">
                                        <p:cTn id="21" dur="500" fill="hold"/>
                                        <p:tgtEl>
                                          <p:spTgt spid="458845"/>
                                        </p:tgtEl>
                                        <p:attrNameLst>
                                          <p:attrName>ppt_x</p:attrName>
                                        </p:attrNameLst>
                                      </p:cBhvr>
                                      <p:tavLst>
                                        <p:tav tm="0">
                                          <p:val>
                                            <p:strVal val="#ppt_x"/>
                                          </p:val>
                                        </p:tav>
                                        <p:tav tm="100000">
                                          <p:val>
                                            <p:strVal val="#ppt_x"/>
                                          </p:val>
                                        </p:tav>
                                      </p:tavLst>
                                    </p:anim>
                                    <p:anim calcmode="lin" valueType="num">
                                      <p:cBhvr additive="base">
                                        <p:cTn id="22" dur="500" fill="hold"/>
                                        <p:tgtEl>
                                          <p:spTgt spid="458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45" grpId="0"/>
      <p:bldP spid="458847" grpId="0"/>
      <p:bldP spid="15565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a:xfrm>
            <a:off x="1524000" y="476250"/>
            <a:ext cx="5495925" cy="465138"/>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系统中的碎片（</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grpSp>
        <p:nvGrpSpPr>
          <p:cNvPr id="2" name="Group 26"/>
          <p:cNvGrpSpPr/>
          <p:nvPr/>
        </p:nvGrpSpPr>
        <p:grpSpPr>
          <a:xfrm>
            <a:off x="4951413" y="1916113"/>
            <a:ext cx="2141537" cy="4321175"/>
            <a:chOff x="3792" y="1584"/>
            <a:chExt cx="1056" cy="2131"/>
          </a:xfrm>
        </p:grpSpPr>
        <p:sp>
          <p:nvSpPr>
            <p:cNvPr id="124931" name="Rectangle 27"/>
            <p:cNvSpPr/>
            <p:nvPr/>
          </p:nvSpPr>
          <p:spPr>
            <a:xfrm>
              <a:off x="3792" y="3504"/>
              <a:ext cx="1008" cy="211"/>
            </a:xfrm>
            <a:prstGeom prst="rect">
              <a:avLst/>
            </a:prstGeom>
            <a:solidFill>
              <a:srgbClr val="FF33CC"/>
            </a:solid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bg1"/>
                  </a:solidFill>
                  <a:latin typeface="幼圆" pitchFamily="49" charset="-122"/>
                  <a:ea typeface="幼圆" pitchFamily="49" charset="-122"/>
                </a:rPr>
                <a:t>25KB</a:t>
              </a:r>
              <a:endParaRPr lang="en-US" altLang="zh-CN" sz="1600" b="1" dirty="0">
                <a:solidFill>
                  <a:schemeClr val="bg1"/>
                </a:solidFill>
                <a:latin typeface="幼圆" pitchFamily="49" charset="-122"/>
                <a:ea typeface="幼圆" pitchFamily="49" charset="-122"/>
              </a:endParaRPr>
            </a:p>
          </p:txBody>
        </p:sp>
        <p:sp>
          <p:nvSpPr>
            <p:cNvPr id="124932" name="Rectangle 28"/>
            <p:cNvSpPr/>
            <p:nvPr/>
          </p:nvSpPr>
          <p:spPr>
            <a:xfrm>
              <a:off x="3792" y="3139"/>
              <a:ext cx="1008" cy="365"/>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D</a:t>
              </a:r>
              <a:endParaRPr lang="en-US" altLang="zh-CN" sz="1600" b="1" dirty="0">
                <a:latin typeface="Tahoma" panose="020B0604030504040204" pitchFamily="34" charset="0"/>
                <a:ea typeface="宋体" panose="02010600030101010101" pitchFamily="2" charset="-122"/>
              </a:endParaRPr>
            </a:p>
          </p:txBody>
        </p:sp>
        <p:sp>
          <p:nvSpPr>
            <p:cNvPr id="124933" name="Rectangle 29"/>
            <p:cNvSpPr/>
            <p:nvPr/>
          </p:nvSpPr>
          <p:spPr>
            <a:xfrm>
              <a:off x="3792" y="2928"/>
              <a:ext cx="1008" cy="211"/>
            </a:xfrm>
            <a:prstGeom prst="rect">
              <a:avLst/>
            </a:prstGeom>
            <a:solidFill>
              <a:srgbClr val="FF33CC"/>
            </a:solid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bg1"/>
                  </a:solidFill>
                  <a:latin typeface="宋体" panose="02010600030101010101" pitchFamily="2" charset="-122"/>
                  <a:ea typeface="宋体" panose="02010600030101010101" pitchFamily="2" charset="-122"/>
                </a:rPr>
                <a:t>15KB</a:t>
              </a:r>
              <a:endParaRPr lang="en-US" altLang="zh-CN" sz="1600" b="1" dirty="0">
                <a:solidFill>
                  <a:schemeClr val="bg1"/>
                </a:solidFill>
                <a:latin typeface="宋体" panose="02010600030101010101" pitchFamily="2" charset="-122"/>
                <a:ea typeface="宋体" panose="02010600030101010101" pitchFamily="2" charset="-122"/>
              </a:endParaRPr>
            </a:p>
          </p:txBody>
        </p:sp>
        <p:sp>
          <p:nvSpPr>
            <p:cNvPr id="124934" name="Rectangle 30"/>
            <p:cNvSpPr/>
            <p:nvPr/>
          </p:nvSpPr>
          <p:spPr>
            <a:xfrm>
              <a:off x="3792" y="2639"/>
              <a:ext cx="1008" cy="289"/>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C</a:t>
              </a:r>
              <a:endParaRPr lang="en-US" altLang="zh-CN" sz="1600" b="1" dirty="0">
                <a:latin typeface="Tahoma" panose="020B0604030504040204" pitchFamily="34" charset="0"/>
                <a:ea typeface="宋体" panose="02010600030101010101" pitchFamily="2" charset="-122"/>
              </a:endParaRPr>
            </a:p>
          </p:txBody>
        </p:sp>
        <p:sp>
          <p:nvSpPr>
            <p:cNvPr id="124935" name="Rectangle 31"/>
            <p:cNvSpPr/>
            <p:nvPr/>
          </p:nvSpPr>
          <p:spPr>
            <a:xfrm>
              <a:off x="3792" y="2428"/>
              <a:ext cx="1008" cy="211"/>
            </a:xfrm>
            <a:prstGeom prst="rect">
              <a:avLst/>
            </a:prstGeom>
            <a:solidFill>
              <a:srgbClr val="FF33CC"/>
            </a:solid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bg1"/>
                  </a:solidFill>
                  <a:latin typeface="宋体" panose="02010600030101010101" pitchFamily="2" charset="-122"/>
                  <a:ea typeface="宋体" panose="02010600030101010101" pitchFamily="2" charset="-122"/>
                </a:rPr>
                <a:t>30KB</a:t>
              </a:r>
              <a:endParaRPr lang="en-US" altLang="zh-CN" sz="1600" b="1" dirty="0">
                <a:solidFill>
                  <a:schemeClr val="bg1"/>
                </a:solidFill>
                <a:latin typeface="宋体" panose="02010600030101010101" pitchFamily="2" charset="-122"/>
                <a:ea typeface="宋体" panose="02010600030101010101" pitchFamily="2" charset="-122"/>
              </a:endParaRPr>
            </a:p>
          </p:txBody>
        </p:sp>
        <p:sp>
          <p:nvSpPr>
            <p:cNvPr id="124936" name="Rectangle 32"/>
            <p:cNvSpPr/>
            <p:nvPr/>
          </p:nvSpPr>
          <p:spPr>
            <a:xfrm>
              <a:off x="3792" y="2217"/>
              <a:ext cx="1008" cy="211"/>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B</a:t>
              </a:r>
              <a:endParaRPr lang="en-US" altLang="zh-CN" sz="1600" b="1" dirty="0">
                <a:latin typeface="Tahoma" panose="020B0604030504040204" pitchFamily="34" charset="0"/>
                <a:ea typeface="宋体" panose="02010600030101010101" pitchFamily="2" charset="-122"/>
              </a:endParaRPr>
            </a:p>
          </p:txBody>
        </p:sp>
        <p:sp>
          <p:nvSpPr>
            <p:cNvPr id="124937" name="Rectangle 33"/>
            <p:cNvSpPr/>
            <p:nvPr/>
          </p:nvSpPr>
          <p:spPr>
            <a:xfrm>
              <a:off x="3792" y="2006"/>
              <a:ext cx="1008" cy="211"/>
            </a:xfrm>
            <a:prstGeom prst="rect">
              <a:avLst/>
            </a:prstGeom>
            <a:solidFill>
              <a:srgbClr val="FF33CC"/>
            </a:solid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bg1"/>
                  </a:solidFill>
                  <a:latin typeface="宋体" panose="02010600030101010101" pitchFamily="2" charset="-122"/>
                  <a:ea typeface="宋体" panose="02010600030101010101" pitchFamily="2" charset="-122"/>
                </a:rPr>
                <a:t>20KB</a:t>
              </a:r>
              <a:endParaRPr lang="en-US" altLang="zh-CN" sz="1600" b="1" dirty="0">
                <a:solidFill>
                  <a:schemeClr val="bg1"/>
                </a:solidFill>
                <a:latin typeface="宋体" panose="02010600030101010101" pitchFamily="2" charset="-122"/>
                <a:ea typeface="宋体" panose="02010600030101010101" pitchFamily="2" charset="-122"/>
              </a:endParaRPr>
            </a:p>
          </p:txBody>
        </p:sp>
        <p:sp>
          <p:nvSpPr>
            <p:cNvPr id="124938" name="Rectangle 34"/>
            <p:cNvSpPr/>
            <p:nvPr/>
          </p:nvSpPr>
          <p:spPr>
            <a:xfrm>
              <a:off x="3792" y="1795"/>
              <a:ext cx="1008" cy="211"/>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A</a:t>
              </a:r>
              <a:endParaRPr lang="en-US" altLang="zh-CN" sz="1600" b="1" dirty="0">
                <a:latin typeface="Tahoma" panose="020B0604030504040204" pitchFamily="34" charset="0"/>
                <a:ea typeface="宋体" panose="02010600030101010101" pitchFamily="2" charset="-122"/>
              </a:endParaRPr>
            </a:p>
          </p:txBody>
        </p:sp>
        <p:sp>
          <p:nvSpPr>
            <p:cNvPr id="124939" name="Rectangle 35"/>
            <p:cNvSpPr/>
            <p:nvPr/>
          </p:nvSpPr>
          <p:spPr>
            <a:xfrm>
              <a:off x="3792" y="1584"/>
              <a:ext cx="1008" cy="211"/>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操作系统</a:t>
              </a:r>
              <a:endParaRPr lang="zh-CN" altLang="en-US" sz="1600" b="1" dirty="0">
                <a:latin typeface="Tahoma" panose="020B0604030504040204" pitchFamily="34" charset="0"/>
                <a:ea typeface="宋体" panose="02010600030101010101" pitchFamily="2" charset="-122"/>
              </a:endParaRPr>
            </a:p>
          </p:txBody>
        </p:sp>
        <p:sp>
          <p:nvSpPr>
            <p:cNvPr id="124940" name="Line 36"/>
            <p:cNvSpPr/>
            <p:nvPr/>
          </p:nvSpPr>
          <p:spPr>
            <a:xfrm>
              <a:off x="3792" y="1584"/>
              <a:ext cx="100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1" name="Line 37"/>
            <p:cNvSpPr/>
            <p:nvPr/>
          </p:nvSpPr>
          <p:spPr>
            <a:xfrm>
              <a:off x="3792" y="1795"/>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2" name="Line 38"/>
            <p:cNvSpPr/>
            <p:nvPr/>
          </p:nvSpPr>
          <p:spPr>
            <a:xfrm>
              <a:off x="3792" y="2006"/>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3" name="Line 39"/>
            <p:cNvSpPr/>
            <p:nvPr/>
          </p:nvSpPr>
          <p:spPr>
            <a:xfrm>
              <a:off x="3792" y="2217"/>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4" name="Line 40"/>
            <p:cNvSpPr/>
            <p:nvPr/>
          </p:nvSpPr>
          <p:spPr>
            <a:xfrm>
              <a:off x="3792" y="3715"/>
              <a:ext cx="100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5" name="Line 41"/>
            <p:cNvSpPr/>
            <p:nvPr/>
          </p:nvSpPr>
          <p:spPr>
            <a:xfrm>
              <a:off x="3792" y="1584"/>
              <a:ext cx="0" cy="2131"/>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6" name="Line 42"/>
            <p:cNvSpPr/>
            <p:nvPr/>
          </p:nvSpPr>
          <p:spPr>
            <a:xfrm>
              <a:off x="4800" y="1584"/>
              <a:ext cx="0" cy="2131"/>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7" name="Line 43"/>
            <p:cNvSpPr/>
            <p:nvPr/>
          </p:nvSpPr>
          <p:spPr>
            <a:xfrm>
              <a:off x="3792" y="2428"/>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8" name="Line 44"/>
            <p:cNvSpPr/>
            <p:nvPr/>
          </p:nvSpPr>
          <p:spPr>
            <a:xfrm>
              <a:off x="3792" y="2639"/>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49" name="Line 45"/>
            <p:cNvSpPr/>
            <p:nvPr/>
          </p:nvSpPr>
          <p:spPr>
            <a:xfrm>
              <a:off x="3792" y="2928"/>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50" name="Line 46"/>
            <p:cNvSpPr/>
            <p:nvPr/>
          </p:nvSpPr>
          <p:spPr>
            <a:xfrm>
              <a:off x="3792" y="3139"/>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51" name="Line 47"/>
            <p:cNvSpPr/>
            <p:nvPr/>
          </p:nvSpPr>
          <p:spPr>
            <a:xfrm>
              <a:off x="3792" y="3504"/>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4952" name="Text Box 48"/>
            <p:cNvSpPr txBox="1"/>
            <p:nvPr/>
          </p:nvSpPr>
          <p:spPr>
            <a:xfrm>
              <a:off x="4320" y="3504"/>
              <a:ext cx="528" cy="135"/>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外部碎片</a:t>
              </a:r>
              <a:endParaRPr lang="zh-CN" altLang="en-US" sz="1200" b="1" dirty="0">
                <a:latin typeface="Tahoma" panose="020B0604030504040204" pitchFamily="34" charset="0"/>
                <a:ea typeface="宋体" panose="02010600030101010101" pitchFamily="2" charset="-122"/>
              </a:endParaRPr>
            </a:p>
          </p:txBody>
        </p:sp>
        <p:sp>
          <p:nvSpPr>
            <p:cNvPr id="124953" name="Text Box 49"/>
            <p:cNvSpPr txBox="1"/>
            <p:nvPr/>
          </p:nvSpPr>
          <p:spPr>
            <a:xfrm>
              <a:off x="4320" y="2976"/>
              <a:ext cx="528" cy="135"/>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外部碎片</a:t>
              </a:r>
              <a:endParaRPr lang="zh-CN" altLang="en-US" sz="1200" b="1" dirty="0">
                <a:latin typeface="Tahoma" panose="020B0604030504040204" pitchFamily="34" charset="0"/>
                <a:ea typeface="宋体" panose="02010600030101010101" pitchFamily="2" charset="-122"/>
              </a:endParaRPr>
            </a:p>
          </p:txBody>
        </p:sp>
        <p:sp>
          <p:nvSpPr>
            <p:cNvPr id="124954" name="Text Box 50"/>
            <p:cNvSpPr txBox="1"/>
            <p:nvPr/>
          </p:nvSpPr>
          <p:spPr>
            <a:xfrm>
              <a:off x="4272" y="2448"/>
              <a:ext cx="528" cy="136"/>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外部碎片</a:t>
              </a:r>
              <a:endParaRPr lang="zh-CN" altLang="en-US" sz="1200" b="1" dirty="0">
                <a:latin typeface="Tahoma" panose="020B0604030504040204" pitchFamily="34" charset="0"/>
                <a:ea typeface="宋体" panose="02010600030101010101" pitchFamily="2" charset="-122"/>
              </a:endParaRPr>
            </a:p>
          </p:txBody>
        </p:sp>
        <p:sp>
          <p:nvSpPr>
            <p:cNvPr id="124955" name="Text Box 51"/>
            <p:cNvSpPr txBox="1"/>
            <p:nvPr/>
          </p:nvSpPr>
          <p:spPr>
            <a:xfrm>
              <a:off x="4320" y="2016"/>
              <a:ext cx="528" cy="136"/>
            </a:xfrm>
            <a:prstGeom prst="rect">
              <a:avLst/>
            </a:prstGeom>
            <a:noFill/>
            <a:ln w="9525">
              <a:noFill/>
            </a:ln>
          </p:spPr>
          <p:txBody>
            <a:bodyPr anchor="t" anchorCtr="0">
              <a:spAutoFit/>
            </a:bodyPr>
            <a:p>
              <a:pPr>
                <a:spcBef>
                  <a:spcPct val="50000"/>
                </a:spcBef>
              </a:pPr>
              <a:r>
                <a:rPr lang="zh-CN" altLang="en-US" sz="1200" b="1" dirty="0">
                  <a:latin typeface="Tahoma" panose="020B0604030504040204" pitchFamily="34" charset="0"/>
                  <a:ea typeface="宋体" panose="02010600030101010101" pitchFamily="2" charset="-122"/>
                </a:rPr>
                <a:t>外部碎片</a:t>
              </a:r>
              <a:endParaRPr lang="zh-CN" altLang="en-US" sz="1200" b="1" dirty="0">
                <a:latin typeface="Tahoma" panose="020B0604030504040204" pitchFamily="34" charset="0"/>
                <a:ea typeface="宋体" panose="02010600030101010101" pitchFamily="2" charset="-122"/>
              </a:endParaRPr>
            </a:p>
          </p:txBody>
        </p:sp>
      </p:grpSp>
      <p:sp>
        <p:nvSpPr>
          <p:cNvPr id="599093" name="Text Box 53"/>
          <p:cNvSpPr txBox="1"/>
          <p:nvPr/>
        </p:nvSpPr>
        <p:spPr>
          <a:xfrm>
            <a:off x="5364163" y="6345238"/>
            <a:ext cx="1447800" cy="396875"/>
          </a:xfrm>
          <a:prstGeom prst="rect">
            <a:avLst/>
          </a:prstGeom>
          <a:noFill/>
          <a:ln w="9525">
            <a:noFill/>
          </a:ln>
        </p:spPr>
        <p:txBody>
          <a:bodyPr anchor="t" anchorCtr="0">
            <a:spAutoFit/>
          </a:bodyPr>
          <a:p>
            <a:pPr>
              <a:spcBef>
                <a:spcPct val="50000"/>
              </a:spcBef>
            </a:pPr>
            <a:r>
              <a:rPr lang="zh-CN" altLang="en-US" sz="2000" b="1" dirty="0">
                <a:solidFill>
                  <a:schemeClr val="hlink"/>
                </a:solidFill>
                <a:latin typeface="Tahoma" panose="020B0604030504040204" pitchFamily="34" charset="0"/>
                <a:ea typeface="黑体" panose="02010609060101010101" pitchFamily="49" charset="-122"/>
              </a:rPr>
              <a:t>外部碎片</a:t>
            </a:r>
            <a:endParaRPr lang="zh-CN" altLang="en-US" sz="2000" b="1" dirty="0">
              <a:solidFill>
                <a:schemeClr val="hlink"/>
              </a:solidFill>
              <a:latin typeface="Tahoma" panose="020B0604030504040204" pitchFamily="34" charset="0"/>
              <a:ea typeface="黑体" panose="02010609060101010101" pitchFamily="49" charset="-122"/>
            </a:endParaRPr>
          </a:p>
        </p:txBody>
      </p:sp>
      <p:sp>
        <p:nvSpPr>
          <p:cNvPr id="599094" name="Rectangle 54"/>
          <p:cNvSpPr/>
          <p:nvPr/>
        </p:nvSpPr>
        <p:spPr>
          <a:xfrm>
            <a:off x="395288" y="1196975"/>
            <a:ext cx="8208962" cy="1073150"/>
          </a:xfrm>
          <a:prstGeom prst="rect">
            <a:avLst/>
          </a:prstGeom>
          <a:noFill/>
          <a:ln w="9525">
            <a:noFill/>
          </a:ln>
        </p:spPr>
        <p:txBody>
          <a:bodyPr anchor="t" anchorCtr="0">
            <a:spAutoFit/>
          </a:bodyPr>
          <a:p>
            <a:pPr>
              <a:lnSpc>
                <a:spcPct val="115000"/>
              </a:lnSpc>
              <a:buClr>
                <a:srgbClr val="FF0000"/>
              </a:buClr>
              <a:buSzPct val="50000"/>
              <a:buFont typeface="Wingdings" panose="05000000000000000000" pitchFamily="2" charset="2"/>
              <a:buChar char="n"/>
            </a:pPr>
            <a:r>
              <a:rPr lang="zh-CN" altLang="en-US" sz="2800" b="1" dirty="0">
                <a:solidFill>
                  <a:schemeClr val="hlink"/>
                </a:solidFill>
                <a:latin typeface="黑体" panose="02010609060101010101" pitchFamily="49" charset="-122"/>
                <a:ea typeface="黑体" panose="02010609060101010101" pitchFamily="49" charset="-122"/>
              </a:rPr>
              <a:t>外部碎片</a:t>
            </a:r>
            <a:r>
              <a:rPr lang="zh-CN" altLang="en-US" sz="2800" b="1" dirty="0">
                <a:latin typeface="黑体" panose="02010609060101010101" pitchFamily="49" charset="-122"/>
                <a:ea typeface="黑体" panose="02010609060101010101" pitchFamily="49" charset="-122"/>
              </a:rPr>
              <a:t>：指系统中无法利用的小的空闲分区。如动态分区中存在的碎片。</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9094"/>
                                        </p:tgtEl>
                                        <p:attrNameLst>
                                          <p:attrName>style.visibility</p:attrName>
                                        </p:attrNameLst>
                                      </p:cBhvr>
                                      <p:to>
                                        <p:strVal val="visible"/>
                                      </p:to>
                                    </p:set>
                                    <p:animEffect transition="in" filter="blinds(horizontal)">
                                      <p:cBhvr>
                                        <p:cTn id="7" dur="500"/>
                                        <p:tgtEl>
                                          <p:spTgt spid="5990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99093"/>
                                        </p:tgtEl>
                                        <p:attrNameLst>
                                          <p:attrName>style.visibility</p:attrName>
                                        </p:attrNameLst>
                                      </p:cBhvr>
                                      <p:to>
                                        <p:strVal val="visible"/>
                                      </p:to>
                                    </p:set>
                                    <p:anim calcmode="lin" valueType="num">
                                      <p:cBhvr additive="base">
                                        <p:cTn id="16" dur="500" fill="hold"/>
                                        <p:tgtEl>
                                          <p:spTgt spid="599093"/>
                                        </p:tgtEl>
                                        <p:attrNameLst>
                                          <p:attrName>ppt_x</p:attrName>
                                        </p:attrNameLst>
                                      </p:cBhvr>
                                      <p:tavLst>
                                        <p:tav tm="0">
                                          <p:val>
                                            <p:strVal val="#ppt_x"/>
                                          </p:val>
                                        </p:tav>
                                        <p:tav tm="100000">
                                          <p:val>
                                            <p:strVal val="#ppt_x"/>
                                          </p:val>
                                        </p:tav>
                                      </p:tavLst>
                                    </p:anim>
                                    <p:anim calcmode="lin" valueType="num">
                                      <p:cBhvr additive="base">
                                        <p:cTn id="17" dur="500" fill="hold"/>
                                        <p:tgtEl>
                                          <p:spTgt spid="599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93" grpId="0"/>
      <p:bldP spid="59909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1026"/>
          <p:cNvSpPr>
            <a:spLocks noGrp="1"/>
          </p:cNvSpPr>
          <p:nvPr>
            <p:ph type="title"/>
          </p:nvPr>
        </p:nvSpPr>
        <p:spPr>
          <a:xfrm>
            <a:off x="1219200" y="333375"/>
            <a:ext cx="7793038" cy="693738"/>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、碎片问题的解决方法</a:t>
            </a:r>
            <a:endParaRPr lang="zh-CN" altLang="en-US" sz="3600" b="1" dirty="0">
              <a:latin typeface="黑体" panose="02010609060101010101" pitchFamily="49" charset="-122"/>
              <a:ea typeface="黑体" panose="02010609060101010101" pitchFamily="49" charset="-122"/>
            </a:endParaRPr>
          </a:p>
        </p:txBody>
      </p:sp>
      <p:sp>
        <p:nvSpPr>
          <p:cNvPr id="457731" name="Rectangle 1027"/>
          <p:cNvSpPr>
            <a:spLocks noGrp="1"/>
          </p:cNvSpPr>
          <p:nvPr>
            <p:ph idx="1"/>
          </p:nvPr>
        </p:nvSpPr>
        <p:spPr>
          <a:xfrm>
            <a:off x="19050" y="1341438"/>
            <a:ext cx="7145338" cy="5040312"/>
          </a:xfrm>
          <a:ln/>
        </p:spPr>
        <p:txBody>
          <a:bodyPr wrap="square" lIns="91440" tIns="45720" rIns="91440" bIns="45720" anchor="t" anchorCtr="0"/>
          <a:p>
            <a:pPr eaLnBrk="1" hangingPunct="1">
              <a:lnSpc>
                <a:spcPct val="120000"/>
              </a:lnSpc>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对系统中存在碎片，目前主要有两种技术</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之一</a:t>
            </a:r>
            <a:r>
              <a:rPr lang="en-US" altLang="zh-CN" sz="2400" dirty="0">
                <a:solidFill>
                  <a:schemeClr val="tx1"/>
                </a:solidFill>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pPr>
            <a:r>
              <a:rPr lang="zh-CN" altLang="en-US" sz="2400" dirty="0">
                <a:latin typeface="黑体" panose="02010609060101010101" pitchFamily="49" charset="-122"/>
                <a:ea typeface="黑体" panose="02010609060101010101" pitchFamily="49" charset="-122"/>
              </a:rPr>
              <a:t>拼接或紧凑或紧缩技术</a:t>
            </a:r>
            <a:endParaRPr lang="zh-CN" altLang="en-US" sz="2400" dirty="0">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将内存中所有作业移到内存一端（作业在内存中的位置发生了变化，这就必须对其地址加以修改或变换即称为重定位），使本来分散的多个小空闲分区连成一个大的空闲区。如图所示。 </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rgbClr val="FF33CC"/>
                </a:solidFill>
                <a:latin typeface="黑体" panose="02010609060101010101" pitchFamily="49" charset="-122"/>
                <a:ea typeface="黑体" panose="02010609060101010101" pitchFamily="49" charset="-122"/>
              </a:rPr>
              <a:t>      这种通过移动作业从把多个分散的小分区拼接成一个大分区的方法称为拼接或紧凑或紧缩</a:t>
            </a:r>
            <a:r>
              <a:rPr lang="zh-CN" altLang="en-US" sz="2400" dirty="0">
                <a:solidFill>
                  <a:schemeClr val="tx1"/>
                </a:solidFill>
                <a:latin typeface="黑体" panose="02010609060101010101" pitchFamily="49" charset="-122"/>
                <a:ea typeface="黑体" panose="02010609060101010101" pitchFamily="49" charset="-122"/>
              </a:rPr>
              <a:t>。</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400" dirty="0">
                <a:solidFill>
                  <a:schemeClr val="tx1"/>
                </a:solidFill>
                <a:latin typeface="黑体" panose="02010609060101010101" pitchFamily="49" charset="-122"/>
                <a:ea typeface="黑体" panose="02010609060101010101" pitchFamily="49" charset="-122"/>
              </a:rPr>
              <a:t>     拼接时机：分区回收时；当找不到足够大的空闲分区且总空闲分区容量可以满足作业要求时。</a:t>
            </a:r>
            <a:endParaRPr lang="zh-CN" altLang="en-US" sz="2400" dirty="0">
              <a:solidFill>
                <a:schemeClr val="tx1"/>
              </a:solidFill>
              <a:latin typeface="黑体" panose="02010609060101010101" pitchFamily="49" charset="-122"/>
              <a:ea typeface="黑体" panose="02010609060101010101" pitchFamily="49" charset="-122"/>
            </a:endParaRPr>
          </a:p>
        </p:txBody>
      </p:sp>
      <p:grpSp>
        <p:nvGrpSpPr>
          <p:cNvPr id="2" name="Group 1074"/>
          <p:cNvGrpSpPr/>
          <p:nvPr/>
        </p:nvGrpSpPr>
        <p:grpSpPr>
          <a:xfrm>
            <a:off x="7292975" y="2057400"/>
            <a:ext cx="1600200" cy="3349625"/>
            <a:chOff x="4594" y="1296"/>
            <a:chExt cx="1008" cy="2110"/>
          </a:xfrm>
        </p:grpSpPr>
        <p:sp>
          <p:nvSpPr>
            <p:cNvPr id="126980" name="Rectangle 1058"/>
            <p:cNvSpPr/>
            <p:nvPr/>
          </p:nvSpPr>
          <p:spPr>
            <a:xfrm>
              <a:off x="4594" y="2256"/>
              <a:ext cx="1008" cy="384"/>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D</a:t>
              </a:r>
              <a:endParaRPr lang="en-US" altLang="zh-CN" sz="1600" b="1" dirty="0">
                <a:latin typeface="Tahoma" panose="020B0604030504040204" pitchFamily="34" charset="0"/>
                <a:ea typeface="宋体" panose="02010600030101010101" pitchFamily="2" charset="-122"/>
              </a:endParaRPr>
            </a:p>
          </p:txBody>
        </p:sp>
        <p:sp>
          <p:nvSpPr>
            <p:cNvPr id="126981" name="Rectangle 1055"/>
            <p:cNvSpPr/>
            <p:nvPr/>
          </p:nvSpPr>
          <p:spPr>
            <a:xfrm>
              <a:off x="4594" y="1929"/>
              <a:ext cx="1008" cy="327"/>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C</a:t>
              </a:r>
              <a:endParaRPr lang="en-US" altLang="zh-CN" sz="1600" b="1" dirty="0">
                <a:latin typeface="Tahoma" panose="020B0604030504040204" pitchFamily="34" charset="0"/>
                <a:ea typeface="宋体" panose="02010600030101010101" pitchFamily="2" charset="-122"/>
              </a:endParaRPr>
            </a:p>
          </p:txBody>
        </p:sp>
        <p:sp>
          <p:nvSpPr>
            <p:cNvPr id="126982" name="Rectangle 1052"/>
            <p:cNvSpPr/>
            <p:nvPr/>
          </p:nvSpPr>
          <p:spPr>
            <a:xfrm>
              <a:off x="4594" y="1718"/>
              <a:ext cx="1008" cy="211"/>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B</a:t>
              </a:r>
              <a:endParaRPr lang="en-US" altLang="zh-CN" sz="1600" b="1" dirty="0">
                <a:latin typeface="Tahoma" panose="020B0604030504040204" pitchFamily="34" charset="0"/>
                <a:ea typeface="宋体" panose="02010600030101010101" pitchFamily="2" charset="-122"/>
              </a:endParaRPr>
            </a:p>
          </p:txBody>
        </p:sp>
        <p:sp>
          <p:nvSpPr>
            <p:cNvPr id="126983" name="Rectangle 1035"/>
            <p:cNvSpPr/>
            <p:nvPr/>
          </p:nvSpPr>
          <p:spPr>
            <a:xfrm>
              <a:off x="4594" y="2640"/>
              <a:ext cx="1008" cy="766"/>
            </a:xfrm>
            <a:prstGeom prst="rect">
              <a:avLst/>
            </a:prstGeom>
            <a:solidFill>
              <a:srgbClr val="FF33CC"/>
            </a:solid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bg1"/>
                  </a:solidFill>
                  <a:latin typeface="宋体" panose="02010600030101010101" pitchFamily="2" charset="-122"/>
                  <a:ea typeface="宋体" panose="02010600030101010101" pitchFamily="2" charset="-122"/>
                </a:rPr>
                <a:t>20KB</a:t>
              </a:r>
              <a:endParaRPr lang="en-US" altLang="zh-CN" sz="1600" b="1" dirty="0">
                <a:solidFill>
                  <a:schemeClr val="bg1"/>
                </a:solidFill>
                <a:latin typeface="宋体" panose="02010600030101010101" pitchFamily="2" charset="-122"/>
                <a:ea typeface="宋体" panose="02010600030101010101" pitchFamily="2" charset="-122"/>
              </a:endParaRPr>
            </a:p>
            <a:p>
              <a:pPr>
                <a:spcBef>
                  <a:spcPct val="20000"/>
                </a:spcBef>
                <a:buClr>
                  <a:srgbClr val="FF00FF"/>
                </a:buClr>
                <a:buFont typeface="Wingdings" panose="05000000000000000000" pitchFamily="2" charset="2"/>
              </a:pPr>
              <a:r>
                <a:rPr lang="en-US" altLang="zh-CN" sz="1600" b="1" dirty="0">
                  <a:solidFill>
                    <a:schemeClr val="bg1"/>
                  </a:solidFill>
                  <a:latin typeface="宋体" panose="02010600030101010101" pitchFamily="2" charset="-122"/>
                  <a:ea typeface="宋体" panose="02010600030101010101" pitchFamily="2" charset="-122"/>
                </a:rPr>
                <a:t>30KB    90KB</a:t>
              </a:r>
              <a:endParaRPr lang="en-US" altLang="zh-CN" sz="1600" b="1" dirty="0">
                <a:solidFill>
                  <a:schemeClr val="bg1"/>
                </a:solidFill>
                <a:latin typeface="宋体" panose="02010600030101010101" pitchFamily="2" charset="-122"/>
                <a:ea typeface="宋体" panose="02010600030101010101" pitchFamily="2" charset="-122"/>
              </a:endParaRPr>
            </a:p>
            <a:p>
              <a:pPr>
                <a:spcBef>
                  <a:spcPct val="20000"/>
                </a:spcBef>
                <a:buClr>
                  <a:srgbClr val="FF00FF"/>
                </a:buClr>
                <a:buFont typeface="Wingdings" panose="05000000000000000000" pitchFamily="2" charset="2"/>
              </a:pPr>
              <a:r>
                <a:rPr lang="en-US" altLang="zh-CN" sz="1600" b="1" dirty="0">
                  <a:solidFill>
                    <a:schemeClr val="bg1"/>
                  </a:solidFill>
                  <a:latin typeface="宋体" panose="02010600030101010101" pitchFamily="2" charset="-122"/>
                  <a:ea typeface="宋体" panose="02010600030101010101" pitchFamily="2" charset="-122"/>
                </a:rPr>
                <a:t>15KB</a:t>
              </a:r>
              <a:endParaRPr lang="en-US" altLang="zh-CN" sz="1600" b="1" dirty="0">
                <a:solidFill>
                  <a:schemeClr val="bg1"/>
                </a:solidFill>
                <a:latin typeface="宋体" panose="02010600030101010101" pitchFamily="2" charset="-122"/>
                <a:ea typeface="宋体" panose="02010600030101010101" pitchFamily="2" charset="-122"/>
              </a:endParaRPr>
            </a:p>
            <a:p>
              <a:pPr>
                <a:spcBef>
                  <a:spcPct val="20000"/>
                </a:spcBef>
                <a:buClr>
                  <a:srgbClr val="FF00FF"/>
                </a:buClr>
                <a:buFont typeface="Wingdings" panose="05000000000000000000" pitchFamily="2" charset="2"/>
              </a:pPr>
              <a:r>
                <a:rPr lang="en-US" altLang="zh-CN" sz="1600" b="1" dirty="0">
                  <a:solidFill>
                    <a:schemeClr val="bg1"/>
                  </a:solidFill>
                  <a:latin typeface="幼圆" pitchFamily="49" charset="-122"/>
                  <a:ea typeface="幼圆" pitchFamily="49" charset="-122"/>
                </a:rPr>
                <a:t>25KB</a:t>
              </a:r>
              <a:endParaRPr lang="en-US" altLang="zh-CN" sz="1600" b="1" dirty="0">
                <a:solidFill>
                  <a:schemeClr val="bg1"/>
                </a:solidFill>
                <a:latin typeface="幼圆" pitchFamily="49" charset="-122"/>
                <a:ea typeface="幼圆" pitchFamily="49" charset="-122"/>
              </a:endParaRPr>
            </a:p>
          </p:txBody>
        </p:sp>
        <p:sp>
          <p:nvSpPr>
            <p:cNvPr id="126984" name="Rectangle 1036"/>
            <p:cNvSpPr/>
            <p:nvPr/>
          </p:nvSpPr>
          <p:spPr>
            <a:xfrm>
              <a:off x="4594" y="1507"/>
              <a:ext cx="1008" cy="211"/>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作业</a:t>
              </a:r>
              <a:r>
                <a:rPr lang="en-US" altLang="zh-CN" sz="1600" b="1" dirty="0">
                  <a:latin typeface="Tahoma" panose="020B0604030504040204" pitchFamily="34" charset="0"/>
                  <a:ea typeface="宋体" panose="02010600030101010101" pitchFamily="2" charset="-122"/>
                </a:rPr>
                <a:t>A</a:t>
              </a:r>
              <a:endParaRPr lang="en-US" altLang="zh-CN" sz="1600" b="1" dirty="0">
                <a:latin typeface="Tahoma" panose="020B0604030504040204" pitchFamily="34" charset="0"/>
                <a:ea typeface="宋体" panose="02010600030101010101" pitchFamily="2" charset="-122"/>
              </a:endParaRPr>
            </a:p>
          </p:txBody>
        </p:sp>
        <p:sp>
          <p:nvSpPr>
            <p:cNvPr id="126985" name="Rectangle 1037"/>
            <p:cNvSpPr/>
            <p:nvPr/>
          </p:nvSpPr>
          <p:spPr>
            <a:xfrm>
              <a:off x="4594" y="1296"/>
              <a:ext cx="1008" cy="211"/>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600" b="1" dirty="0">
                  <a:latin typeface="Tahoma" panose="020B0604030504040204" pitchFamily="34" charset="0"/>
                  <a:ea typeface="宋体" panose="02010600030101010101" pitchFamily="2" charset="-122"/>
                </a:rPr>
                <a:t>操作系统</a:t>
              </a:r>
              <a:endParaRPr lang="zh-CN" altLang="en-US" sz="1600" b="1" dirty="0">
                <a:latin typeface="Tahoma" panose="020B0604030504040204" pitchFamily="34" charset="0"/>
                <a:ea typeface="宋体" panose="02010600030101010101" pitchFamily="2" charset="-122"/>
              </a:endParaRPr>
            </a:p>
          </p:txBody>
        </p:sp>
        <p:sp>
          <p:nvSpPr>
            <p:cNvPr id="126986" name="Line 1038"/>
            <p:cNvSpPr/>
            <p:nvPr/>
          </p:nvSpPr>
          <p:spPr>
            <a:xfrm>
              <a:off x="4594" y="1296"/>
              <a:ext cx="100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87" name="Line 1039"/>
            <p:cNvSpPr/>
            <p:nvPr/>
          </p:nvSpPr>
          <p:spPr>
            <a:xfrm>
              <a:off x="4594" y="1507"/>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88" name="Line 1040"/>
            <p:cNvSpPr/>
            <p:nvPr/>
          </p:nvSpPr>
          <p:spPr>
            <a:xfrm>
              <a:off x="4594" y="2640"/>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89" name="Line 1042"/>
            <p:cNvSpPr/>
            <p:nvPr/>
          </p:nvSpPr>
          <p:spPr>
            <a:xfrm>
              <a:off x="4594" y="3406"/>
              <a:ext cx="100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90" name="Line 1043"/>
            <p:cNvSpPr/>
            <p:nvPr/>
          </p:nvSpPr>
          <p:spPr>
            <a:xfrm>
              <a:off x="4594" y="1296"/>
              <a:ext cx="0" cy="211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91" name="Line 1044"/>
            <p:cNvSpPr/>
            <p:nvPr/>
          </p:nvSpPr>
          <p:spPr>
            <a:xfrm>
              <a:off x="5602" y="1296"/>
              <a:ext cx="0" cy="211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92" name="Line 1053"/>
            <p:cNvSpPr/>
            <p:nvPr/>
          </p:nvSpPr>
          <p:spPr>
            <a:xfrm>
              <a:off x="4594" y="1718"/>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93" name="Line 1056"/>
            <p:cNvSpPr/>
            <p:nvPr/>
          </p:nvSpPr>
          <p:spPr>
            <a:xfrm>
              <a:off x="4594" y="1929"/>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94" name="Line 1059"/>
            <p:cNvSpPr/>
            <p:nvPr/>
          </p:nvSpPr>
          <p:spPr>
            <a:xfrm>
              <a:off x="4594" y="2256"/>
              <a:ext cx="100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26995" name="AutoShape 1073"/>
            <p:cNvSpPr/>
            <p:nvPr/>
          </p:nvSpPr>
          <p:spPr>
            <a:xfrm>
              <a:off x="4944" y="2736"/>
              <a:ext cx="144" cy="528"/>
            </a:xfrm>
            <a:prstGeom prst="rightBrace">
              <a:avLst>
                <a:gd name="adj1" fmla="val 30521"/>
                <a:gd name="adj2" fmla="val 50000"/>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7731">
                                            <p:txEl>
                                              <p:charRg st="0" end="25"/>
                                            </p:txEl>
                                          </p:spTgt>
                                        </p:tgtEl>
                                        <p:attrNameLst>
                                          <p:attrName>style.visibility</p:attrName>
                                        </p:attrNameLst>
                                      </p:cBhvr>
                                      <p:to>
                                        <p:strVal val="visible"/>
                                      </p:to>
                                    </p:set>
                                    <p:animEffect transition="in" filter="blinds(horizontal)">
                                      <p:cBhvr>
                                        <p:cTn id="7" dur="500"/>
                                        <p:tgtEl>
                                          <p:spTgt spid="457731">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7731">
                                            <p:txEl>
                                              <p:charRg st="25" end="36"/>
                                            </p:txEl>
                                          </p:spTgt>
                                        </p:tgtEl>
                                        <p:attrNameLst>
                                          <p:attrName>style.visibility</p:attrName>
                                        </p:attrNameLst>
                                      </p:cBhvr>
                                      <p:to>
                                        <p:strVal val="visible"/>
                                      </p:to>
                                    </p:set>
                                    <p:animEffect transition="in" filter="blinds(horizontal)">
                                      <p:cBhvr>
                                        <p:cTn id="12" dur="500"/>
                                        <p:tgtEl>
                                          <p:spTgt spid="457731">
                                            <p:txEl>
                                              <p:charRg st="25"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7731">
                                            <p:txEl>
                                              <p:charRg st="36" end="125"/>
                                            </p:txEl>
                                          </p:spTgt>
                                        </p:tgtEl>
                                        <p:attrNameLst>
                                          <p:attrName>style.visibility</p:attrName>
                                        </p:attrNameLst>
                                      </p:cBhvr>
                                      <p:to>
                                        <p:strVal val="visible"/>
                                      </p:to>
                                    </p:set>
                                    <p:animEffect transition="in" filter="blinds(horizontal)">
                                      <p:cBhvr>
                                        <p:cTn id="17" dur="500"/>
                                        <p:tgtEl>
                                          <p:spTgt spid="457731">
                                            <p:txEl>
                                              <p:charRg st="36"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57731">
                                            <p:txEl>
                                              <p:charRg st="125" end="172"/>
                                            </p:txEl>
                                          </p:spTgt>
                                        </p:tgtEl>
                                        <p:attrNameLst>
                                          <p:attrName>style.visibility</p:attrName>
                                        </p:attrNameLst>
                                      </p:cBhvr>
                                      <p:to>
                                        <p:strVal val="visible"/>
                                      </p:to>
                                    </p:set>
                                    <p:animEffect transition="in" filter="blinds(horizontal)">
                                      <p:cBhvr>
                                        <p:cTn id="28" dur="500"/>
                                        <p:tgtEl>
                                          <p:spTgt spid="457731">
                                            <p:txEl>
                                              <p:charRg st="125" end="17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57731">
                                            <p:txEl>
                                              <p:charRg st="172" end="219"/>
                                            </p:txEl>
                                          </p:spTgt>
                                        </p:tgtEl>
                                        <p:attrNameLst>
                                          <p:attrName>style.visibility</p:attrName>
                                        </p:attrNameLst>
                                      </p:cBhvr>
                                      <p:to>
                                        <p:strVal val="visible"/>
                                      </p:to>
                                    </p:set>
                                    <p:animEffect transition="in" filter="blinds(horizontal)">
                                      <p:cBhvr>
                                        <p:cTn id="33" dur="500"/>
                                        <p:tgtEl>
                                          <p:spTgt spid="457731">
                                            <p:txEl>
                                              <p:charRg st="172" end="2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9811" name="Text Box 35"/>
          <p:cNvSpPr txBox="1"/>
          <p:nvPr/>
        </p:nvSpPr>
        <p:spPr>
          <a:xfrm>
            <a:off x="2700338" y="6453188"/>
            <a:ext cx="3810000" cy="396875"/>
          </a:xfrm>
          <a:prstGeom prst="rect">
            <a:avLst/>
          </a:prstGeom>
          <a:noFill/>
          <a:ln w="9525">
            <a:noFill/>
          </a:ln>
        </p:spPr>
        <p:txBody>
          <a:bodyPr anchor="t" anchorCtr="0">
            <a:spAutoFit/>
          </a:bodyPr>
          <a:p>
            <a:pPr>
              <a:spcBef>
                <a:spcPct val="50000"/>
              </a:spcBef>
            </a:pPr>
            <a:r>
              <a:rPr lang="zh-CN" altLang="en-US" sz="2000" b="1" dirty="0">
                <a:solidFill>
                  <a:schemeClr val="folHlink"/>
                </a:solidFill>
                <a:latin typeface="Tahoma" panose="020B0604030504040204" pitchFamily="34" charset="0"/>
                <a:ea typeface="黑体" panose="02010609060101010101" pitchFamily="49" charset="-122"/>
              </a:rPr>
              <a:t>动态重定位分区分配算法流程图</a:t>
            </a:r>
            <a:endParaRPr lang="zh-CN" altLang="en-US" sz="2000" b="1" dirty="0">
              <a:solidFill>
                <a:schemeClr val="folHlink"/>
              </a:solidFill>
              <a:latin typeface="Tahoma" panose="020B0604030504040204" pitchFamily="34" charset="0"/>
              <a:ea typeface="黑体" panose="02010609060101010101" pitchFamily="49" charset="-122"/>
            </a:endParaRPr>
          </a:p>
        </p:txBody>
      </p:sp>
      <p:sp>
        <p:nvSpPr>
          <p:cNvPr id="459782" name="AutoShape 6"/>
          <p:cNvSpPr/>
          <p:nvPr/>
        </p:nvSpPr>
        <p:spPr>
          <a:xfrm>
            <a:off x="3200400" y="2692400"/>
            <a:ext cx="1828800" cy="65563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有大于</a:t>
            </a:r>
            <a:r>
              <a:rPr lang="en-US" altLang="zh-CN" sz="1400" b="1" dirty="0">
                <a:latin typeface="Tahoma" panose="020B0604030504040204" pitchFamily="34" charset="0"/>
                <a:ea typeface="宋体" panose="02010600030101010101" pitchFamily="2" charset="-122"/>
              </a:rPr>
              <a:t>x</a:t>
            </a:r>
            <a:r>
              <a:rPr lang="zh-CN" altLang="en-US" sz="1400" b="1" dirty="0">
                <a:latin typeface="Tahoma" panose="020B0604030504040204" pitchFamily="34" charset="0"/>
                <a:ea typeface="宋体" panose="02010600030101010101" pitchFamily="2" charset="-122"/>
              </a:rPr>
              <a:t>的</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空闲分区吗？</a:t>
            </a:r>
            <a:endParaRPr lang="zh-CN" altLang="en-US" sz="1400" b="1" dirty="0">
              <a:latin typeface="Tahoma" panose="020B0604030504040204" pitchFamily="34" charset="0"/>
              <a:ea typeface="宋体" panose="02010600030101010101" pitchFamily="2" charset="-122"/>
            </a:endParaRPr>
          </a:p>
        </p:txBody>
      </p:sp>
      <p:sp>
        <p:nvSpPr>
          <p:cNvPr id="459783" name="AutoShape 7"/>
          <p:cNvSpPr/>
          <p:nvPr/>
        </p:nvSpPr>
        <p:spPr>
          <a:xfrm>
            <a:off x="6629400" y="4924425"/>
            <a:ext cx="1066800" cy="261938"/>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返回分区号</a:t>
            </a:r>
            <a:endParaRPr lang="zh-CN" altLang="en-US" sz="1400" b="1" dirty="0">
              <a:latin typeface="Tahoma" panose="020B0604030504040204" pitchFamily="34" charset="0"/>
              <a:ea typeface="宋体" panose="02010600030101010101" pitchFamily="2" charset="-122"/>
            </a:endParaRPr>
          </a:p>
        </p:txBody>
      </p:sp>
      <p:sp>
        <p:nvSpPr>
          <p:cNvPr id="459784" name="AutoShape 8"/>
          <p:cNvSpPr/>
          <p:nvPr/>
        </p:nvSpPr>
        <p:spPr>
          <a:xfrm>
            <a:off x="3048000" y="3873500"/>
            <a:ext cx="2133600" cy="525463"/>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空闲分区</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总和大于</a:t>
            </a:r>
            <a:r>
              <a:rPr lang="en-US" altLang="zh-CN" sz="1400" b="1" dirty="0">
                <a:latin typeface="Tahoma" panose="020B0604030504040204" pitchFamily="34" charset="0"/>
                <a:ea typeface="宋体" panose="02010600030101010101" pitchFamily="2" charset="-122"/>
              </a:rPr>
              <a:t>x</a:t>
            </a:r>
            <a:r>
              <a:rPr lang="zh-CN" altLang="en-US" sz="1400" b="1" dirty="0">
                <a:latin typeface="Tahoma" panose="020B0604030504040204" pitchFamily="34" charset="0"/>
                <a:ea typeface="宋体" panose="02010600030101010101" pitchFamily="2" charset="-122"/>
              </a:rPr>
              <a:t>吗？</a:t>
            </a:r>
            <a:endParaRPr lang="zh-CN" altLang="en-US" sz="1400" b="1" dirty="0">
              <a:latin typeface="Tahoma" panose="020B0604030504040204" pitchFamily="34" charset="0"/>
              <a:ea typeface="宋体" panose="02010600030101010101" pitchFamily="2" charset="-122"/>
            </a:endParaRPr>
          </a:p>
        </p:txBody>
      </p:sp>
      <p:sp>
        <p:nvSpPr>
          <p:cNvPr id="459786" name="AutoShape 10"/>
          <p:cNvSpPr/>
          <p:nvPr/>
        </p:nvSpPr>
        <p:spPr>
          <a:xfrm>
            <a:off x="3352800" y="5253038"/>
            <a:ext cx="1524000" cy="3937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拼接并修改</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相应数据结构</a:t>
            </a:r>
            <a:endParaRPr lang="zh-CN" altLang="en-US" sz="1400" b="1" dirty="0">
              <a:latin typeface="Tahoma" panose="020B0604030504040204" pitchFamily="34" charset="0"/>
              <a:ea typeface="宋体" panose="02010600030101010101" pitchFamily="2" charset="-122"/>
            </a:endParaRPr>
          </a:p>
        </p:txBody>
      </p:sp>
      <p:sp>
        <p:nvSpPr>
          <p:cNvPr id="459787" name="AutoShape 11"/>
          <p:cNvSpPr/>
          <p:nvPr/>
        </p:nvSpPr>
        <p:spPr>
          <a:xfrm>
            <a:off x="3657600" y="5975350"/>
            <a:ext cx="914400" cy="261938"/>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返回</a:t>
            </a:r>
            <a:endParaRPr lang="zh-CN" altLang="en-US" sz="1400" b="1" dirty="0">
              <a:latin typeface="Tahoma" panose="020B0604030504040204" pitchFamily="34" charset="0"/>
              <a:ea typeface="宋体" panose="02010600030101010101" pitchFamily="2" charset="-122"/>
            </a:endParaRPr>
          </a:p>
        </p:txBody>
      </p:sp>
      <p:sp>
        <p:nvSpPr>
          <p:cNvPr id="459788" name="AutoShape 12"/>
          <p:cNvSpPr/>
          <p:nvPr/>
        </p:nvSpPr>
        <p:spPr>
          <a:xfrm>
            <a:off x="6477000" y="3940175"/>
            <a:ext cx="1371600" cy="3937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修改有关</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数据结构</a:t>
            </a:r>
            <a:endParaRPr lang="zh-CN" altLang="en-US" sz="1400" b="1" dirty="0">
              <a:latin typeface="Tahoma" panose="020B0604030504040204" pitchFamily="34" charset="0"/>
              <a:ea typeface="宋体" panose="02010600030101010101" pitchFamily="2" charset="-122"/>
            </a:endParaRPr>
          </a:p>
        </p:txBody>
      </p:sp>
      <p:sp>
        <p:nvSpPr>
          <p:cNvPr id="459789" name="AutoShape 13"/>
          <p:cNvSpPr/>
          <p:nvPr/>
        </p:nvSpPr>
        <p:spPr>
          <a:xfrm>
            <a:off x="6324600" y="2757488"/>
            <a:ext cx="1752600" cy="52546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按动态分区</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分配方式进行分配</a:t>
            </a:r>
            <a:endParaRPr lang="zh-CN" altLang="en-US" sz="1400" b="1" dirty="0">
              <a:latin typeface="Tahoma" panose="020B0604030504040204" pitchFamily="34" charset="0"/>
              <a:ea typeface="宋体" panose="02010600030101010101" pitchFamily="2" charset="-122"/>
            </a:endParaRPr>
          </a:p>
        </p:txBody>
      </p:sp>
      <p:sp>
        <p:nvSpPr>
          <p:cNvPr id="459805" name="Text Box 29"/>
          <p:cNvSpPr txBox="1"/>
          <p:nvPr/>
        </p:nvSpPr>
        <p:spPr>
          <a:xfrm>
            <a:off x="4876800" y="2692400"/>
            <a:ext cx="381000" cy="274638"/>
          </a:xfrm>
          <a:prstGeom prst="rect">
            <a:avLst/>
          </a:prstGeom>
          <a:noFill/>
          <a:ln w="9525">
            <a:noFill/>
          </a:ln>
        </p:spPr>
        <p:txBody>
          <a:bodyPr anchor="t" anchorCtr="0">
            <a:spAutoFit/>
          </a:bodyPr>
          <a:p>
            <a:pPr>
              <a:spcBef>
                <a:spcPct val="50000"/>
              </a:spcBef>
            </a:pPr>
            <a:r>
              <a:rPr lang="en-US" altLang="zh-CN" sz="1200" b="1" dirty="0">
                <a:latin typeface="Tahoma" panose="020B0604030504040204" pitchFamily="34" charset="0"/>
                <a:ea typeface="宋体" panose="02010600030101010101" pitchFamily="2" charset="-122"/>
              </a:rPr>
              <a:t>Y</a:t>
            </a:r>
            <a:endParaRPr lang="en-US" altLang="zh-CN" sz="1200" b="1" dirty="0">
              <a:latin typeface="Tahoma" panose="020B0604030504040204" pitchFamily="34" charset="0"/>
              <a:ea typeface="宋体" panose="02010600030101010101" pitchFamily="2" charset="-122"/>
            </a:endParaRPr>
          </a:p>
        </p:txBody>
      </p:sp>
      <p:sp>
        <p:nvSpPr>
          <p:cNvPr id="459806" name="Text Box 30"/>
          <p:cNvSpPr txBox="1"/>
          <p:nvPr/>
        </p:nvSpPr>
        <p:spPr>
          <a:xfrm>
            <a:off x="4114800" y="4662488"/>
            <a:ext cx="381000" cy="274637"/>
          </a:xfrm>
          <a:prstGeom prst="rect">
            <a:avLst/>
          </a:prstGeom>
          <a:noFill/>
          <a:ln w="9525">
            <a:noFill/>
          </a:ln>
        </p:spPr>
        <p:txBody>
          <a:bodyPr anchor="t" anchorCtr="0">
            <a:spAutoFit/>
          </a:bodyPr>
          <a:p>
            <a:pPr>
              <a:spcBef>
                <a:spcPct val="50000"/>
              </a:spcBef>
            </a:pPr>
            <a:r>
              <a:rPr lang="en-US" altLang="zh-CN" sz="1200" b="1" dirty="0">
                <a:latin typeface="Tahoma" panose="020B0604030504040204" pitchFamily="34" charset="0"/>
                <a:ea typeface="宋体" panose="02010600030101010101" pitchFamily="2" charset="-122"/>
              </a:rPr>
              <a:t>Y</a:t>
            </a:r>
            <a:endParaRPr lang="en-US" altLang="zh-CN" sz="1200" b="1" dirty="0">
              <a:latin typeface="Tahoma" panose="020B0604030504040204" pitchFamily="34" charset="0"/>
              <a:ea typeface="宋体" panose="02010600030101010101" pitchFamily="2" charset="-122"/>
            </a:endParaRPr>
          </a:p>
        </p:txBody>
      </p:sp>
      <p:sp>
        <p:nvSpPr>
          <p:cNvPr id="459808" name="Text Box 32"/>
          <p:cNvSpPr txBox="1"/>
          <p:nvPr/>
        </p:nvSpPr>
        <p:spPr>
          <a:xfrm>
            <a:off x="4114800" y="3414713"/>
            <a:ext cx="381000" cy="274637"/>
          </a:xfrm>
          <a:prstGeom prst="rect">
            <a:avLst/>
          </a:prstGeom>
          <a:noFill/>
          <a:ln w="9525">
            <a:noFill/>
          </a:ln>
        </p:spPr>
        <p:txBody>
          <a:bodyPr anchor="t" anchorCtr="0">
            <a:spAutoFit/>
          </a:bodyPr>
          <a:p>
            <a:pPr>
              <a:spcBef>
                <a:spcPct val="50000"/>
              </a:spcBef>
            </a:pPr>
            <a:r>
              <a:rPr lang="en-US" altLang="zh-CN" sz="1200" b="1" dirty="0">
                <a:latin typeface="Tahoma" panose="020B0604030504040204" pitchFamily="34" charset="0"/>
                <a:ea typeface="宋体" panose="02010600030101010101" pitchFamily="2" charset="-122"/>
              </a:rPr>
              <a:t>N</a:t>
            </a:r>
            <a:endParaRPr lang="en-US" altLang="zh-CN" sz="1200" b="1" dirty="0">
              <a:latin typeface="Tahoma" panose="020B0604030504040204" pitchFamily="34" charset="0"/>
              <a:ea typeface="宋体" panose="02010600030101010101" pitchFamily="2" charset="-122"/>
            </a:endParaRPr>
          </a:p>
        </p:txBody>
      </p:sp>
      <p:sp>
        <p:nvSpPr>
          <p:cNvPr id="459809" name="Text Box 33"/>
          <p:cNvSpPr txBox="1"/>
          <p:nvPr/>
        </p:nvSpPr>
        <p:spPr>
          <a:xfrm>
            <a:off x="2057400" y="3808413"/>
            <a:ext cx="381000" cy="274637"/>
          </a:xfrm>
          <a:prstGeom prst="rect">
            <a:avLst/>
          </a:prstGeom>
          <a:noFill/>
          <a:ln w="9525">
            <a:noFill/>
          </a:ln>
        </p:spPr>
        <p:txBody>
          <a:bodyPr anchor="t" anchorCtr="0">
            <a:spAutoFit/>
          </a:bodyPr>
          <a:p>
            <a:pPr>
              <a:spcBef>
                <a:spcPct val="50000"/>
              </a:spcBef>
            </a:pPr>
            <a:r>
              <a:rPr lang="en-US" altLang="zh-CN" sz="1200" b="1" dirty="0">
                <a:latin typeface="Tahoma" panose="020B0604030504040204" pitchFamily="34" charset="0"/>
                <a:ea typeface="宋体" panose="02010600030101010101" pitchFamily="2" charset="-122"/>
              </a:rPr>
              <a:t>N</a:t>
            </a:r>
            <a:endParaRPr lang="en-US" altLang="zh-CN" sz="1200" b="1" dirty="0">
              <a:latin typeface="Tahoma" panose="020B0604030504040204" pitchFamily="34" charset="0"/>
              <a:ea typeface="宋体" panose="02010600030101010101" pitchFamily="2" charset="-122"/>
            </a:endParaRPr>
          </a:p>
        </p:txBody>
      </p:sp>
      <p:sp>
        <p:nvSpPr>
          <p:cNvPr id="459790" name="Line 14"/>
          <p:cNvSpPr/>
          <p:nvPr/>
        </p:nvSpPr>
        <p:spPr>
          <a:xfrm>
            <a:off x="4114800" y="2363788"/>
            <a:ext cx="0" cy="32861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791" name="Line 15"/>
          <p:cNvSpPr/>
          <p:nvPr/>
        </p:nvSpPr>
        <p:spPr>
          <a:xfrm>
            <a:off x="4114800" y="3348038"/>
            <a:ext cx="0" cy="52546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793" name="Line 17"/>
          <p:cNvSpPr/>
          <p:nvPr/>
        </p:nvSpPr>
        <p:spPr>
          <a:xfrm>
            <a:off x="4114800" y="4398963"/>
            <a:ext cx="0" cy="8540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795" name="Line 19"/>
          <p:cNvSpPr/>
          <p:nvPr/>
        </p:nvSpPr>
        <p:spPr>
          <a:xfrm>
            <a:off x="4114800" y="5646738"/>
            <a:ext cx="0" cy="32861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796" name="Line 20"/>
          <p:cNvSpPr/>
          <p:nvPr/>
        </p:nvSpPr>
        <p:spPr>
          <a:xfrm>
            <a:off x="5029200" y="3021013"/>
            <a:ext cx="129540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798" name="Line 22"/>
          <p:cNvSpPr/>
          <p:nvPr/>
        </p:nvSpPr>
        <p:spPr>
          <a:xfrm>
            <a:off x="7162800" y="4333875"/>
            <a:ext cx="0" cy="59055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812" name="Line 36"/>
          <p:cNvSpPr/>
          <p:nvPr/>
        </p:nvSpPr>
        <p:spPr>
          <a:xfrm>
            <a:off x="7162800" y="3282950"/>
            <a:ext cx="0" cy="65722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813" name="Line 37"/>
          <p:cNvSpPr/>
          <p:nvPr/>
        </p:nvSpPr>
        <p:spPr>
          <a:xfrm>
            <a:off x="4876800" y="5449888"/>
            <a:ext cx="9144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814" name="Line 38"/>
          <p:cNvSpPr/>
          <p:nvPr/>
        </p:nvSpPr>
        <p:spPr>
          <a:xfrm flipV="1">
            <a:off x="5791200" y="3021013"/>
            <a:ext cx="0" cy="2428875"/>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815" name="Line 39"/>
          <p:cNvSpPr/>
          <p:nvPr/>
        </p:nvSpPr>
        <p:spPr>
          <a:xfrm flipH="1">
            <a:off x="1828800" y="4137025"/>
            <a:ext cx="121920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816" name="Line 40"/>
          <p:cNvSpPr/>
          <p:nvPr/>
        </p:nvSpPr>
        <p:spPr>
          <a:xfrm>
            <a:off x="1828800" y="4137025"/>
            <a:ext cx="0" cy="3937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459818" name="AutoShape 42"/>
          <p:cNvSpPr/>
          <p:nvPr/>
        </p:nvSpPr>
        <p:spPr>
          <a:xfrm>
            <a:off x="1066800" y="4530725"/>
            <a:ext cx="1524000" cy="328613"/>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无法分配，返回</a:t>
            </a:r>
            <a:endParaRPr lang="zh-CN" altLang="en-US" sz="1400" b="1" dirty="0">
              <a:latin typeface="Tahoma" panose="020B0604030504040204" pitchFamily="34" charset="0"/>
              <a:ea typeface="宋体" panose="02010600030101010101" pitchFamily="2" charset="-122"/>
            </a:endParaRPr>
          </a:p>
        </p:txBody>
      </p:sp>
      <p:sp>
        <p:nvSpPr>
          <p:cNvPr id="459819" name="AutoShape 43"/>
          <p:cNvSpPr/>
          <p:nvPr/>
        </p:nvSpPr>
        <p:spPr>
          <a:xfrm>
            <a:off x="3200400" y="1970088"/>
            <a:ext cx="1828800" cy="393700"/>
          </a:xfrm>
          <a:prstGeom prst="flowChartTerminator">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请求分配一个</a:t>
            </a:r>
            <a:endParaRPr lang="zh-CN" altLang="en-US" sz="1400" b="1" dirty="0">
              <a:latin typeface="Tahoma" panose="020B0604030504040204" pitchFamily="34" charset="0"/>
              <a:ea typeface="宋体" panose="02010600030101010101" pitchFamily="2" charset="-122"/>
            </a:endParaRPr>
          </a:p>
          <a:p>
            <a:pPr algn="ctr"/>
            <a:r>
              <a:rPr lang="zh-CN" altLang="en-US" sz="1400" b="1" dirty="0">
                <a:latin typeface="Tahoma" panose="020B0604030504040204" pitchFamily="34" charset="0"/>
                <a:ea typeface="宋体" panose="02010600030101010101" pitchFamily="2" charset="-122"/>
              </a:rPr>
              <a:t>大小为</a:t>
            </a:r>
            <a:r>
              <a:rPr lang="en-US" altLang="zh-CN" sz="1400" b="1" dirty="0">
                <a:latin typeface="Tahoma" panose="020B0604030504040204" pitchFamily="34" charset="0"/>
                <a:ea typeface="宋体" panose="02010600030101010101" pitchFamily="2" charset="-122"/>
              </a:rPr>
              <a:t>x</a:t>
            </a:r>
            <a:r>
              <a:rPr lang="zh-CN" altLang="en-US" sz="1400" b="1" dirty="0">
                <a:latin typeface="Tahoma" panose="020B0604030504040204" pitchFamily="34" charset="0"/>
                <a:ea typeface="宋体" panose="02010600030101010101" pitchFamily="2" charset="-122"/>
              </a:rPr>
              <a:t>的分区</a:t>
            </a:r>
            <a:endParaRPr lang="zh-CN" altLang="en-US" sz="1400" b="1" dirty="0">
              <a:latin typeface="Tahoma" panose="020B0604030504040204" pitchFamily="34" charset="0"/>
              <a:ea typeface="宋体" panose="02010600030101010101" pitchFamily="2" charset="-122"/>
            </a:endParaRPr>
          </a:p>
        </p:txBody>
      </p:sp>
      <p:sp>
        <p:nvSpPr>
          <p:cNvPr id="459823" name="Rectangle 47"/>
          <p:cNvSpPr/>
          <p:nvPr/>
        </p:nvSpPr>
        <p:spPr>
          <a:xfrm>
            <a:off x="900113" y="114300"/>
            <a:ext cx="7848600" cy="1730375"/>
          </a:xfrm>
          <a:prstGeom prst="rect">
            <a:avLst/>
          </a:prstGeom>
          <a:solidFill>
            <a:schemeClr val="bg1"/>
          </a:solidFill>
          <a:ln w="9525">
            <a:noFill/>
          </a:ln>
        </p:spPr>
        <p:txBody>
          <a:bodyPr anchor="t" anchorCtr="0">
            <a:spAutoFit/>
          </a:bodyPr>
          <a:p>
            <a:pPr>
              <a:spcBef>
                <a:spcPct val="50000"/>
              </a:spcBef>
              <a:buClr>
                <a:srgbClr val="FF00FF"/>
              </a:buClr>
              <a:buFont typeface="Wingdings" panose="05000000000000000000" pitchFamily="2" charset="2"/>
              <a:buChar char="v"/>
            </a:pPr>
            <a:r>
              <a:rPr lang="zh-CN" altLang="en-US" b="1" dirty="0">
                <a:solidFill>
                  <a:schemeClr val="hlink"/>
                </a:solidFill>
                <a:latin typeface="黑体" panose="02010609060101010101" pitchFamily="49" charset="-122"/>
                <a:ea typeface="黑体" panose="02010609060101010101" pitchFamily="49" charset="-122"/>
              </a:rPr>
              <a:t>动态重定位分区分配技术</a:t>
            </a:r>
            <a:endParaRPr lang="zh-CN" altLang="en-US" b="1" dirty="0">
              <a:solidFill>
                <a:schemeClr val="hlink"/>
              </a:solidFill>
              <a:latin typeface="黑体" panose="02010609060101010101" pitchFamily="49" charset="-122"/>
              <a:ea typeface="黑体" panose="02010609060101010101" pitchFamily="49" charset="-122"/>
            </a:endParaRPr>
          </a:p>
          <a:p>
            <a:pPr>
              <a:lnSpc>
                <a:spcPct val="110000"/>
              </a:lnSpc>
              <a:spcBef>
                <a:spcPct val="50000"/>
              </a:spcBef>
              <a:buClr>
                <a:srgbClr val="FF00FF"/>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在动态分区分配算法中增加拼接功能，在找不到足够大的空闲分区来满足作业要求，而系统中总空闲分区容量可以满足作业要求时，进行拼接。</a:t>
            </a:r>
            <a:endParaRPr lang="zh-CN" altLang="en-US" sz="2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9823">
                                            <p:txEl>
                                              <p:charRg st="0" end="12"/>
                                            </p:txEl>
                                          </p:spTgt>
                                        </p:tgtEl>
                                        <p:attrNameLst>
                                          <p:attrName>style.visibility</p:attrName>
                                        </p:attrNameLst>
                                      </p:cBhvr>
                                      <p:to>
                                        <p:strVal val="visible"/>
                                      </p:to>
                                    </p:set>
                                    <p:animEffect transition="in" filter="blinds(horizontal)">
                                      <p:cBhvr>
                                        <p:cTn id="7" dur="500"/>
                                        <p:tgtEl>
                                          <p:spTgt spid="459823">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9823">
                                            <p:txEl>
                                              <p:charRg st="12" end="81"/>
                                            </p:txEl>
                                          </p:spTgt>
                                        </p:tgtEl>
                                        <p:attrNameLst>
                                          <p:attrName>style.visibility</p:attrName>
                                        </p:attrNameLst>
                                      </p:cBhvr>
                                      <p:to>
                                        <p:strVal val="visible"/>
                                      </p:to>
                                    </p:set>
                                    <p:animEffect transition="in" filter="blinds(horizontal)">
                                      <p:cBhvr>
                                        <p:cTn id="12" dur="500"/>
                                        <p:tgtEl>
                                          <p:spTgt spid="459823">
                                            <p:txEl>
                                              <p:charRg st="12"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59819"/>
                                        </p:tgtEl>
                                        <p:attrNameLst>
                                          <p:attrName>style.visibility</p:attrName>
                                        </p:attrNameLst>
                                      </p:cBhvr>
                                      <p:to>
                                        <p:strVal val="visible"/>
                                      </p:to>
                                    </p:set>
                                    <p:anim calcmode="lin" valueType="num">
                                      <p:cBhvr additive="base">
                                        <p:cTn id="17" dur="500" fill="hold"/>
                                        <p:tgtEl>
                                          <p:spTgt spid="459819"/>
                                        </p:tgtEl>
                                        <p:attrNameLst>
                                          <p:attrName>ppt_x</p:attrName>
                                        </p:attrNameLst>
                                      </p:cBhvr>
                                      <p:tavLst>
                                        <p:tav tm="0">
                                          <p:val>
                                            <p:strVal val="#ppt_x"/>
                                          </p:val>
                                        </p:tav>
                                        <p:tav tm="100000">
                                          <p:val>
                                            <p:strVal val="#ppt_x"/>
                                          </p:val>
                                        </p:tav>
                                      </p:tavLst>
                                    </p:anim>
                                    <p:anim calcmode="lin" valueType="num">
                                      <p:cBhvr additive="base">
                                        <p:cTn id="18" dur="500" fill="hold"/>
                                        <p:tgtEl>
                                          <p:spTgt spid="4598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59790"/>
                                        </p:tgtEl>
                                        <p:attrNameLst>
                                          <p:attrName>style.visibility</p:attrName>
                                        </p:attrNameLst>
                                      </p:cBhvr>
                                      <p:to>
                                        <p:strVal val="visible"/>
                                      </p:to>
                                    </p:set>
                                    <p:anim calcmode="lin" valueType="num">
                                      <p:cBhvr additive="base">
                                        <p:cTn id="21" dur="500" fill="hold"/>
                                        <p:tgtEl>
                                          <p:spTgt spid="459790"/>
                                        </p:tgtEl>
                                        <p:attrNameLst>
                                          <p:attrName>ppt_x</p:attrName>
                                        </p:attrNameLst>
                                      </p:cBhvr>
                                      <p:tavLst>
                                        <p:tav tm="0">
                                          <p:val>
                                            <p:strVal val="#ppt_x"/>
                                          </p:val>
                                        </p:tav>
                                        <p:tav tm="100000">
                                          <p:val>
                                            <p:strVal val="#ppt_x"/>
                                          </p:val>
                                        </p:tav>
                                      </p:tavLst>
                                    </p:anim>
                                    <p:anim calcmode="lin" valueType="num">
                                      <p:cBhvr additive="base">
                                        <p:cTn id="22" dur="500" fill="hold"/>
                                        <p:tgtEl>
                                          <p:spTgt spid="45979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59782"/>
                                        </p:tgtEl>
                                        <p:attrNameLst>
                                          <p:attrName>style.visibility</p:attrName>
                                        </p:attrNameLst>
                                      </p:cBhvr>
                                      <p:to>
                                        <p:strVal val="visible"/>
                                      </p:to>
                                    </p:set>
                                    <p:anim calcmode="lin" valueType="num">
                                      <p:cBhvr additive="base">
                                        <p:cTn id="27" dur="500" fill="hold"/>
                                        <p:tgtEl>
                                          <p:spTgt spid="459782"/>
                                        </p:tgtEl>
                                        <p:attrNameLst>
                                          <p:attrName>ppt_x</p:attrName>
                                        </p:attrNameLst>
                                      </p:cBhvr>
                                      <p:tavLst>
                                        <p:tav tm="0">
                                          <p:val>
                                            <p:strVal val="#ppt_x"/>
                                          </p:val>
                                        </p:tav>
                                        <p:tav tm="100000">
                                          <p:val>
                                            <p:strVal val="#ppt_x"/>
                                          </p:val>
                                        </p:tav>
                                      </p:tavLst>
                                    </p:anim>
                                    <p:anim calcmode="lin" valueType="num">
                                      <p:cBhvr additive="base">
                                        <p:cTn id="28" dur="500" fill="hold"/>
                                        <p:tgtEl>
                                          <p:spTgt spid="45978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59805"/>
                                        </p:tgtEl>
                                        <p:attrNameLst>
                                          <p:attrName>style.visibility</p:attrName>
                                        </p:attrNameLst>
                                      </p:cBhvr>
                                      <p:to>
                                        <p:strVal val="visible"/>
                                      </p:to>
                                    </p:set>
                                    <p:anim calcmode="lin" valueType="num">
                                      <p:cBhvr additive="base">
                                        <p:cTn id="33" dur="500" fill="hold"/>
                                        <p:tgtEl>
                                          <p:spTgt spid="459805"/>
                                        </p:tgtEl>
                                        <p:attrNameLst>
                                          <p:attrName>ppt_x</p:attrName>
                                        </p:attrNameLst>
                                      </p:cBhvr>
                                      <p:tavLst>
                                        <p:tav tm="0">
                                          <p:val>
                                            <p:strVal val="#ppt_x"/>
                                          </p:val>
                                        </p:tav>
                                        <p:tav tm="100000">
                                          <p:val>
                                            <p:strVal val="#ppt_x"/>
                                          </p:val>
                                        </p:tav>
                                      </p:tavLst>
                                    </p:anim>
                                    <p:anim calcmode="lin" valueType="num">
                                      <p:cBhvr additive="base">
                                        <p:cTn id="34" dur="500" fill="hold"/>
                                        <p:tgtEl>
                                          <p:spTgt spid="459805"/>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59796"/>
                                        </p:tgtEl>
                                        <p:attrNameLst>
                                          <p:attrName>style.visibility</p:attrName>
                                        </p:attrNameLst>
                                      </p:cBhvr>
                                      <p:to>
                                        <p:strVal val="visible"/>
                                      </p:to>
                                    </p:set>
                                    <p:anim calcmode="lin" valueType="num">
                                      <p:cBhvr additive="base">
                                        <p:cTn id="37" dur="500" fill="hold"/>
                                        <p:tgtEl>
                                          <p:spTgt spid="459796"/>
                                        </p:tgtEl>
                                        <p:attrNameLst>
                                          <p:attrName>ppt_x</p:attrName>
                                        </p:attrNameLst>
                                      </p:cBhvr>
                                      <p:tavLst>
                                        <p:tav tm="0">
                                          <p:val>
                                            <p:strVal val="#ppt_x"/>
                                          </p:val>
                                        </p:tav>
                                        <p:tav tm="100000">
                                          <p:val>
                                            <p:strVal val="#ppt_x"/>
                                          </p:val>
                                        </p:tav>
                                      </p:tavLst>
                                    </p:anim>
                                    <p:anim calcmode="lin" valueType="num">
                                      <p:cBhvr additive="base">
                                        <p:cTn id="38" dur="500" fill="hold"/>
                                        <p:tgtEl>
                                          <p:spTgt spid="45979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59789"/>
                                        </p:tgtEl>
                                        <p:attrNameLst>
                                          <p:attrName>style.visibility</p:attrName>
                                        </p:attrNameLst>
                                      </p:cBhvr>
                                      <p:to>
                                        <p:strVal val="visible"/>
                                      </p:to>
                                    </p:set>
                                    <p:anim calcmode="lin" valueType="num">
                                      <p:cBhvr additive="base">
                                        <p:cTn id="41" dur="500" fill="hold"/>
                                        <p:tgtEl>
                                          <p:spTgt spid="459789"/>
                                        </p:tgtEl>
                                        <p:attrNameLst>
                                          <p:attrName>ppt_x</p:attrName>
                                        </p:attrNameLst>
                                      </p:cBhvr>
                                      <p:tavLst>
                                        <p:tav tm="0">
                                          <p:val>
                                            <p:strVal val="#ppt_x"/>
                                          </p:val>
                                        </p:tav>
                                        <p:tav tm="100000">
                                          <p:val>
                                            <p:strVal val="#ppt_x"/>
                                          </p:val>
                                        </p:tav>
                                      </p:tavLst>
                                    </p:anim>
                                    <p:anim calcmode="lin" valueType="num">
                                      <p:cBhvr additive="base">
                                        <p:cTn id="42" dur="500" fill="hold"/>
                                        <p:tgtEl>
                                          <p:spTgt spid="45978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59812"/>
                                        </p:tgtEl>
                                        <p:attrNameLst>
                                          <p:attrName>style.visibility</p:attrName>
                                        </p:attrNameLst>
                                      </p:cBhvr>
                                      <p:to>
                                        <p:strVal val="visible"/>
                                      </p:to>
                                    </p:set>
                                    <p:anim calcmode="lin" valueType="num">
                                      <p:cBhvr additive="base">
                                        <p:cTn id="47" dur="500" fill="hold"/>
                                        <p:tgtEl>
                                          <p:spTgt spid="459812"/>
                                        </p:tgtEl>
                                        <p:attrNameLst>
                                          <p:attrName>ppt_x</p:attrName>
                                        </p:attrNameLst>
                                      </p:cBhvr>
                                      <p:tavLst>
                                        <p:tav tm="0">
                                          <p:val>
                                            <p:strVal val="#ppt_x"/>
                                          </p:val>
                                        </p:tav>
                                        <p:tav tm="100000">
                                          <p:val>
                                            <p:strVal val="#ppt_x"/>
                                          </p:val>
                                        </p:tav>
                                      </p:tavLst>
                                    </p:anim>
                                    <p:anim calcmode="lin" valueType="num">
                                      <p:cBhvr additive="base">
                                        <p:cTn id="48" dur="500" fill="hold"/>
                                        <p:tgtEl>
                                          <p:spTgt spid="4598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59788"/>
                                        </p:tgtEl>
                                        <p:attrNameLst>
                                          <p:attrName>style.visibility</p:attrName>
                                        </p:attrNameLst>
                                      </p:cBhvr>
                                      <p:to>
                                        <p:strVal val="visible"/>
                                      </p:to>
                                    </p:set>
                                    <p:anim calcmode="lin" valueType="num">
                                      <p:cBhvr additive="base">
                                        <p:cTn id="51" dur="500" fill="hold"/>
                                        <p:tgtEl>
                                          <p:spTgt spid="459788"/>
                                        </p:tgtEl>
                                        <p:attrNameLst>
                                          <p:attrName>ppt_x</p:attrName>
                                        </p:attrNameLst>
                                      </p:cBhvr>
                                      <p:tavLst>
                                        <p:tav tm="0">
                                          <p:val>
                                            <p:strVal val="#ppt_x"/>
                                          </p:val>
                                        </p:tav>
                                        <p:tav tm="100000">
                                          <p:val>
                                            <p:strVal val="#ppt_x"/>
                                          </p:val>
                                        </p:tav>
                                      </p:tavLst>
                                    </p:anim>
                                    <p:anim calcmode="lin" valueType="num">
                                      <p:cBhvr additive="base">
                                        <p:cTn id="52" dur="500" fill="hold"/>
                                        <p:tgtEl>
                                          <p:spTgt spid="45978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59798"/>
                                        </p:tgtEl>
                                        <p:attrNameLst>
                                          <p:attrName>style.visibility</p:attrName>
                                        </p:attrNameLst>
                                      </p:cBhvr>
                                      <p:to>
                                        <p:strVal val="visible"/>
                                      </p:to>
                                    </p:set>
                                    <p:anim calcmode="lin" valueType="num">
                                      <p:cBhvr additive="base">
                                        <p:cTn id="57" dur="500" fill="hold"/>
                                        <p:tgtEl>
                                          <p:spTgt spid="459798"/>
                                        </p:tgtEl>
                                        <p:attrNameLst>
                                          <p:attrName>ppt_x</p:attrName>
                                        </p:attrNameLst>
                                      </p:cBhvr>
                                      <p:tavLst>
                                        <p:tav tm="0">
                                          <p:val>
                                            <p:strVal val="#ppt_x"/>
                                          </p:val>
                                        </p:tav>
                                        <p:tav tm="100000">
                                          <p:val>
                                            <p:strVal val="#ppt_x"/>
                                          </p:val>
                                        </p:tav>
                                      </p:tavLst>
                                    </p:anim>
                                    <p:anim calcmode="lin" valueType="num">
                                      <p:cBhvr additive="base">
                                        <p:cTn id="58" dur="500" fill="hold"/>
                                        <p:tgtEl>
                                          <p:spTgt spid="45979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59783"/>
                                        </p:tgtEl>
                                        <p:attrNameLst>
                                          <p:attrName>style.visibility</p:attrName>
                                        </p:attrNameLst>
                                      </p:cBhvr>
                                      <p:to>
                                        <p:strVal val="visible"/>
                                      </p:to>
                                    </p:set>
                                    <p:anim calcmode="lin" valueType="num">
                                      <p:cBhvr additive="base">
                                        <p:cTn id="61" dur="500" fill="hold"/>
                                        <p:tgtEl>
                                          <p:spTgt spid="459783"/>
                                        </p:tgtEl>
                                        <p:attrNameLst>
                                          <p:attrName>ppt_x</p:attrName>
                                        </p:attrNameLst>
                                      </p:cBhvr>
                                      <p:tavLst>
                                        <p:tav tm="0">
                                          <p:val>
                                            <p:strVal val="#ppt_x"/>
                                          </p:val>
                                        </p:tav>
                                        <p:tav tm="100000">
                                          <p:val>
                                            <p:strVal val="#ppt_x"/>
                                          </p:val>
                                        </p:tav>
                                      </p:tavLst>
                                    </p:anim>
                                    <p:anim calcmode="lin" valueType="num">
                                      <p:cBhvr additive="base">
                                        <p:cTn id="62" dur="500" fill="hold"/>
                                        <p:tgtEl>
                                          <p:spTgt spid="45978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9808"/>
                                        </p:tgtEl>
                                        <p:attrNameLst>
                                          <p:attrName>style.visibility</p:attrName>
                                        </p:attrNameLst>
                                      </p:cBhvr>
                                      <p:to>
                                        <p:strVal val="visible"/>
                                      </p:to>
                                    </p:set>
                                    <p:anim calcmode="lin" valueType="num">
                                      <p:cBhvr additive="base">
                                        <p:cTn id="67" dur="500" fill="hold"/>
                                        <p:tgtEl>
                                          <p:spTgt spid="459808"/>
                                        </p:tgtEl>
                                        <p:attrNameLst>
                                          <p:attrName>ppt_x</p:attrName>
                                        </p:attrNameLst>
                                      </p:cBhvr>
                                      <p:tavLst>
                                        <p:tav tm="0">
                                          <p:val>
                                            <p:strVal val="#ppt_x"/>
                                          </p:val>
                                        </p:tav>
                                        <p:tav tm="100000">
                                          <p:val>
                                            <p:strVal val="#ppt_x"/>
                                          </p:val>
                                        </p:tav>
                                      </p:tavLst>
                                    </p:anim>
                                    <p:anim calcmode="lin" valueType="num">
                                      <p:cBhvr additive="base">
                                        <p:cTn id="68" dur="500" fill="hold"/>
                                        <p:tgtEl>
                                          <p:spTgt spid="459808"/>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9791"/>
                                        </p:tgtEl>
                                        <p:attrNameLst>
                                          <p:attrName>style.visibility</p:attrName>
                                        </p:attrNameLst>
                                      </p:cBhvr>
                                      <p:to>
                                        <p:strVal val="visible"/>
                                      </p:to>
                                    </p:set>
                                    <p:anim calcmode="lin" valueType="num">
                                      <p:cBhvr additive="base">
                                        <p:cTn id="71" dur="500" fill="hold"/>
                                        <p:tgtEl>
                                          <p:spTgt spid="459791"/>
                                        </p:tgtEl>
                                        <p:attrNameLst>
                                          <p:attrName>ppt_x</p:attrName>
                                        </p:attrNameLst>
                                      </p:cBhvr>
                                      <p:tavLst>
                                        <p:tav tm="0">
                                          <p:val>
                                            <p:strVal val="#ppt_x"/>
                                          </p:val>
                                        </p:tav>
                                        <p:tav tm="100000">
                                          <p:val>
                                            <p:strVal val="#ppt_x"/>
                                          </p:val>
                                        </p:tav>
                                      </p:tavLst>
                                    </p:anim>
                                    <p:anim calcmode="lin" valueType="num">
                                      <p:cBhvr additive="base">
                                        <p:cTn id="72" dur="500" fill="hold"/>
                                        <p:tgtEl>
                                          <p:spTgt spid="45979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459784"/>
                                        </p:tgtEl>
                                        <p:attrNameLst>
                                          <p:attrName>style.visibility</p:attrName>
                                        </p:attrNameLst>
                                      </p:cBhvr>
                                      <p:to>
                                        <p:strVal val="visible"/>
                                      </p:to>
                                    </p:set>
                                    <p:anim calcmode="lin" valueType="num">
                                      <p:cBhvr additive="base">
                                        <p:cTn id="75" dur="500" fill="hold"/>
                                        <p:tgtEl>
                                          <p:spTgt spid="459784"/>
                                        </p:tgtEl>
                                        <p:attrNameLst>
                                          <p:attrName>ppt_x</p:attrName>
                                        </p:attrNameLst>
                                      </p:cBhvr>
                                      <p:tavLst>
                                        <p:tav tm="0">
                                          <p:val>
                                            <p:strVal val="#ppt_x"/>
                                          </p:val>
                                        </p:tav>
                                        <p:tav tm="100000">
                                          <p:val>
                                            <p:strVal val="#ppt_x"/>
                                          </p:val>
                                        </p:tav>
                                      </p:tavLst>
                                    </p:anim>
                                    <p:anim calcmode="lin" valueType="num">
                                      <p:cBhvr additive="base">
                                        <p:cTn id="76" dur="500" fill="hold"/>
                                        <p:tgtEl>
                                          <p:spTgt spid="45978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59809"/>
                                        </p:tgtEl>
                                        <p:attrNameLst>
                                          <p:attrName>style.visibility</p:attrName>
                                        </p:attrNameLst>
                                      </p:cBhvr>
                                      <p:to>
                                        <p:strVal val="visible"/>
                                      </p:to>
                                    </p:set>
                                    <p:anim calcmode="lin" valueType="num">
                                      <p:cBhvr additive="base">
                                        <p:cTn id="81" dur="500" fill="hold"/>
                                        <p:tgtEl>
                                          <p:spTgt spid="459809"/>
                                        </p:tgtEl>
                                        <p:attrNameLst>
                                          <p:attrName>ppt_x</p:attrName>
                                        </p:attrNameLst>
                                      </p:cBhvr>
                                      <p:tavLst>
                                        <p:tav tm="0">
                                          <p:val>
                                            <p:strVal val="#ppt_x"/>
                                          </p:val>
                                        </p:tav>
                                        <p:tav tm="100000">
                                          <p:val>
                                            <p:strVal val="#ppt_x"/>
                                          </p:val>
                                        </p:tav>
                                      </p:tavLst>
                                    </p:anim>
                                    <p:anim calcmode="lin" valueType="num">
                                      <p:cBhvr additive="base">
                                        <p:cTn id="82" dur="500" fill="hold"/>
                                        <p:tgtEl>
                                          <p:spTgt spid="459809"/>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59815"/>
                                        </p:tgtEl>
                                        <p:attrNameLst>
                                          <p:attrName>style.visibility</p:attrName>
                                        </p:attrNameLst>
                                      </p:cBhvr>
                                      <p:to>
                                        <p:strVal val="visible"/>
                                      </p:to>
                                    </p:set>
                                    <p:anim calcmode="lin" valueType="num">
                                      <p:cBhvr additive="base">
                                        <p:cTn id="85" dur="500" fill="hold"/>
                                        <p:tgtEl>
                                          <p:spTgt spid="459815"/>
                                        </p:tgtEl>
                                        <p:attrNameLst>
                                          <p:attrName>ppt_x</p:attrName>
                                        </p:attrNameLst>
                                      </p:cBhvr>
                                      <p:tavLst>
                                        <p:tav tm="0">
                                          <p:val>
                                            <p:strVal val="#ppt_x"/>
                                          </p:val>
                                        </p:tav>
                                        <p:tav tm="100000">
                                          <p:val>
                                            <p:strVal val="#ppt_x"/>
                                          </p:val>
                                        </p:tav>
                                      </p:tavLst>
                                    </p:anim>
                                    <p:anim calcmode="lin" valueType="num">
                                      <p:cBhvr additive="base">
                                        <p:cTn id="86" dur="500" fill="hold"/>
                                        <p:tgtEl>
                                          <p:spTgt spid="459815"/>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9816"/>
                                        </p:tgtEl>
                                        <p:attrNameLst>
                                          <p:attrName>style.visibility</p:attrName>
                                        </p:attrNameLst>
                                      </p:cBhvr>
                                      <p:to>
                                        <p:strVal val="visible"/>
                                      </p:to>
                                    </p:set>
                                    <p:anim calcmode="lin" valueType="num">
                                      <p:cBhvr additive="base">
                                        <p:cTn id="89" dur="500" fill="hold"/>
                                        <p:tgtEl>
                                          <p:spTgt spid="459816"/>
                                        </p:tgtEl>
                                        <p:attrNameLst>
                                          <p:attrName>ppt_x</p:attrName>
                                        </p:attrNameLst>
                                      </p:cBhvr>
                                      <p:tavLst>
                                        <p:tav tm="0">
                                          <p:val>
                                            <p:strVal val="#ppt_x"/>
                                          </p:val>
                                        </p:tav>
                                        <p:tav tm="100000">
                                          <p:val>
                                            <p:strVal val="#ppt_x"/>
                                          </p:val>
                                        </p:tav>
                                      </p:tavLst>
                                    </p:anim>
                                    <p:anim calcmode="lin" valueType="num">
                                      <p:cBhvr additive="base">
                                        <p:cTn id="90" dur="500" fill="hold"/>
                                        <p:tgtEl>
                                          <p:spTgt spid="459816"/>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59818"/>
                                        </p:tgtEl>
                                        <p:attrNameLst>
                                          <p:attrName>style.visibility</p:attrName>
                                        </p:attrNameLst>
                                      </p:cBhvr>
                                      <p:to>
                                        <p:strVal val="visible"/>
                                      </p:to>
                                    </p:set>
                                    <p:anim calcmode="lin" valueType="num">
                                      <p:cBhvr additive="base">
                                        <p:cTn id="93" dur="500" fill="hold"/>
                                        <p:tgtEl>
                                          <p:spTgt spid="459818"/>
                                        </p:tgtEl>
                                        <p:attrNameLst>
                                          <p:attrName>ppt_x</p:attrName>
                                        </p:attrNameLst>
                                      </p:cBhvr>
                                      <p:tavLst>
                                        <p:tav tm="0">
                                          <p:val>
                                            <p:strVal val="#ppt_x"/>
                                          </p:val>
                                        </p:tav>
                                        <p:tav tm="100000">
                                          <p:val>
                                            <p:strVal val="#ppt_x"/>
                                          </p:val>
                                        </p:tav>
                                      </p:tavLst>
                                    </p:anim>
                                    <p:anim calcmode="lin" valueType="num">
                                      <p:cBhvr additive="base">
                                        <p:cTn id="94" dur="500" fill="hold"/>
                                        <p:tgtEl>
                                          <p:spTgt spid="45981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59806"/>
                                        </p:tgtEl>
                                        <p:attrNameLst>
                                          <p:attrName>style.visibility</p:attrName>
                                        </p:attrNameLst>
                                      </p:cBhvr>
                                      <p:to>
                                        <p:strVal val="visible"/>
                                      </p:to>
                                    </p:set>
                                    <p:anim calcmode="lin" valueType="num">
                                      <p:cBhvr additive="base">
                                        <p:cTn id="99" dur="500" fill="hold"/>
                                        <p:tgtEl>
                                          <p:spTgt spid="459806"/>
                                        </p:tgtEl>
                                        <p:attrNameLst>
                                          <p:attrName>ppt_x</p:attrName>
                                        </p:attrNameLst>
                                      </p:cBhvr>
                                      <p:tavLst>
                                        <p:tav tm="0">
                                          <p:val>
                                            <p:strVal val="#ppt_x"/>
                                          </p:val>
                                        </p:tav>
                                        <p:tav tm="100000">
                                          <p:val>
                                            <p:strVal val="#ppt_x"/>
                                          </p:val>
                                        </p:tav>
                                      </p:tavLst>
                                    </p:anim>
                                    <p:anim calcmode="lin" valueType="num">
                                      <p:cBhvr additive="base">
                                        <p:cTn id="100" dur="500" fill="hold"/>
                                        <p:tgtEl>
                                          <p:spTgt spid="45980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9793"/>
                                        </p:tgtEl>
                                        <p:attrNameLst>
                                          <p:attrName>style.visibility</p:attrName>
                                        </p:attrNameLst>
                                      </p:cBhvr>
                                      <p:to>
                                        <p:strVal val="visible"/>
                                      </p:to>
                                    </p:set>
                                    <p:anim calcmode="lin" valueType="num">
                                      <p:cBhvr additive="base">
                                        <p:cTn id="103" dur="500" fill="hold"/>
                                        <p:tgtEl>
                                          <p:spTgt spid="459793"/>
                                        </p:tgtEl>
                                        <p:attrNameLst>
                                          <p:attrName>ppt_x</p:attrName>
                                        </p:attrNameLst>
                                      </p:cBhvr>
                                      <p:tavLst>
                                        <p:tav tm="0">
                                          <p:val>
                                            <p:strVal val="#ppt_x"/>
                                          </p:val>
                                        </p:tav>
                                        <p:tav tm="100000">
                                          <p:val>
                                            <p:strVal val="#ppt_x"/>
                                          </p:val>
                                        </p:tav>
                                      </p:tavLst>
                                    </p:anim>
                                    <p:anim calcmode="lin" valueType="num">
                                      <p:cBhvr additive="base">
                                        <p:cTn id="104" dur="500" fill="hold"/>
                                        <p:tgtEl>
                                          <p:spTgt spid="45979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59786"/>
                                        </p:tgtEl>
                                        <p:attrNameLst>
                                          <p:attrName>style.visibility</p:attrName>
                                        </p:attrNameLst>
                                      </p:cBhvr>
                                      <p:to>
                                        <p:strVal val="visible"/>
                                      </p:to>
                                    </p:set>
                                    <p:anim calcmode="lin" valueType="num">
                                      <p:cBhvr additive="base">
                                        <p:cTn id="107" dur="500" fill="hold"/>
                                        <p:tgtEl>
                                          <p:spTgt spid="459786"/>
                                        </p:tgtEl>
                                        <p:attrNameLst>
                                          <p:attrName>ppt_x</p:attrName>
                                        </p:attrNameLst>
                                      </p:cBhvr>
                                      <p:tavLst>
                                        <p:tav tm="0">
                                          <p:val>
                                            <p:strVal val="#ppt_x"/>
                                          </p:val>
                                        </p:tav>
                                        <p:tav tm="100000">
                                          <p:val>
                                            <p:strVal val="#ppt_x"/>
                                          </p:val>
                                        </p:tav>
                                      </p:tavLst>
                                    </p:anim>
                                    <p:anim calcmode="lin" valueType="num">
                                      <p:cBhvr additive="base">
                                        <p:cTn id="108" dur="500" fill="hold"/>
                                        <p:tgtEl>
                                          <p:spTgt spid="45978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59813"/>
                                        </p:tgtEl>
                                        <p:attrNameLst>
                                          <p:attrName>style.visibility</p:attrName>
                                        </p:attrNameLst>
                                      </p:cBhvr>
                                      <p:to>
                                        <p:strVal val="visible"/>
                                      </p:to>
                                    </p:set>
                                    <p:anim calcmode="lin" valueType="num">
                                      <p:cBhvr additive="base">
                                        <p:cTn id="111" dur="500" fill="hold"/>
                                        <p:tgtEl>
                                          <p:spTgt spid="459813"/>
                                        </p:tgtEl>
                                        <p:attrNameLst>
                                          <p:attrName>ppt_x</p:attrName>
                                        </p:attrNameLst>
                                      </p:cBhvr>
                                      <p:tavLst>
                                        <p:tav tm="0">
                                          <p:val>
                                            <p:strVal val="#ppt_x"/>
                                          </p:val>
                                        </p:tav>
                                        <p:tav tm="100000">
                                          <p:val>
                                            <p:strVal val="#ppt_x"/>
                                          </p:val>
                                        </p:tav>
                                      </p:tavLst>
                                    </p:anim>
                                    <p:anim calcmode="lin" valueType="num">
                                      <p:cBhvr additive="base">
                                        <p:cTn id="112" dur="500" fill="hold"/>
                                        <p:tgtEl>
                                          <p:spTgt spid="45981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59814"/>
                                        </p:tgtEl>
                                        <p:attrNameLst>
                                          <p:attrName>style.visibility</p:attrName>
                                        </p:attrNameLst>
                                      </p:cBhvr>
                                      <p:to>
                                        <p:strVal val="visible"/>
                                      </p:to>
                                    </p:set>
                                    <p:anim calcmode="lin" valueType="num">
                                      <p:cBhvr additive="base">
                                        <p:cTn id="115" dur="500" fill="hold"/>
                                        <p:tgtEl>
                                          <p:spTgt spid="459814"/>
                                        </p:tgtEl>
                                        <p:attrNameLst>
                                          <p:attrName>ppt_x</p:attrName>
                                        </p:attrNameLst>
                                      </p:cBhvr>
                                      <p:tavLst>
                                        <p:tav tm="0">
                                          <p:val>
                                            <p:strVal val="#ppt_x"/>
                                          </p:val>
                                        </p:tav>
                                        <p:tav tm="100000">
                                          <p:val>
                                            <p:strVal val="#ppt_x"/>
                                          </p:val>
                                        </p:tav>
                                      </p:tavLst>
                                    </p:anim>
                                    <p:anim calcmode="lin" valueType="num">
                                      <p:cBhvr additive="base">
                                        <p:cTn id="116" dur="500" fill="hold"/>
                                        <p:tgtEl>
                                          <p:spTgt spid="4598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59795"/>
                                        </p:tgtEl>
                                        <p:attrNameLst>
                                          <p:attrName>style.visibility</p:attrName>
                                        </p:attrNameLst>
                                      </p:cBhvr>
                                      <p:to>
                                        <p:strVal val="visible"/>
                                      </p:to>
                                    </p:set>
                                    <p:anim calcmode="lin" valueType="num">
                                      <p:cBhvr additive="base">
                                        <p:cTn id="121" dur="500" fill="hold"/>
                                        <p:tgtEl>
                                          <p:spTgt spid="459795"/>
                                        </p:tgtEl>
                                        <p:attrNameLst>
                                          <p:attrName>ppt_x</p:attrName>
                                        </p:attrNameLst>
                                      </p:cBhvr>
                                      <p:tavLst>
                                        <p:tav tm="0">
                                          <p:val>
                                            <p:strVal val="#ppt_x"/>
                                          </p:val>
                                        </p:tav>
                                        <p:tav tm="100000">
                                          <p:val>
                                            <p:strVal val="#ppt_x"/>
                                          </p:val>
                                        </p:tav>
                                      </p:tavLst>
                                    </p:anim>
                                    <p:anim calcmode="lin" valueType="num">
                                      <p:cBhvr additive="base">
                                        <p:cTn id="122" dur="500" fill="hold"/>
                                        <p:tgtEl>
                                          <p:spTgt spid="45979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59787"/>
                                        </p:tgtEl>
                                        <p:attrNameLst>
                                          <p:attrName>style.visibility</p:attrName>
                                        </p:attrNameLst>
                                      </p:cBhvr>
                                      <p:to>
                                        <p:strVal val="visible"/>
                                      </p:to>
                                    </p:set>
                                    <p:anim calcmode="lin" valueType="num">
                                      <p:cBhvr additive="base">
                                        <p:cTn id="125" dur="500" fill="hold"/>
                                        <p:tgtEl>
                                          <p:spTgt spid="459787"/>
                                        </p:tgtEl>
                                        <p:attrNameLst>
                                          <p:attrName>ppt_x</p:attrName>
                                        </p:attrNameLst>
                                      </p:cBhvr>
                                      <p:tavLst>
                                        <p:tav tm="0">
                                          <p:val>
                                            <p:strVal val="#ppt_x"/>
                                          </p:val>
                                        </p:tav>
                                        <p:tav tm="100000">
                                          <p:val>
                                            <p:strVal val="#ppt_x"/>
                                          </p:val>
                                        </p:tav>
                                      </p:tavLst>
                                    </p:anim>
                                    <p:anim calcmode="lin" valueType="num">
                                      <p:cBhvr additive="base">
                                        <p:cTn id="126" dur="500" fill="hold"/>
                                        <p:tgtEl>
                                          <p:spTgt spid="459787"/>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grpId="0" nodeType="clickEffect">
                                  <p:stCondLst>
                                    <p:cond delay="0"/>
                                  </p:stCondLst>
                                  <p:childTnLst>
                                    <p:set>
                                      <p:cBhvr>
                                        <p:cTn id="130" dur="1" fill="hold">
                                          <p:stCondLst>
                                            <p:cond delay="0"/>
                                          </p:stCondLst>
                                        </p:cTn>
                                        <p:tgtEl>
                                          <p:spTgt spid="459811"/>
                                        </p:tgtEl>
                                        <p:attrNameLst>
                                          <p:attrName>style.visibility</p:attrName>
                                        </p:attrNameLst>
                                      </p:cBhvr>
                                      <p:to>
                                        <p:strVal val="visible"/>
                                      </p:to>
                                    </p:set>
                                    <p:animEffect transition="in" filter="blinds(horizontal)">
                                      <p:cBhvr>
                                        <p:cTn id="131" dur="500"/>
                                        <p:tgtEl>
                                          <p:spTgt spid="459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811" grpId="0"/>
      <p:bldP spid="459782" grpId="0" animBg="1"/>
      <p:bldP spid="459783" grpId="0" animBg="1"/>
      <p:bldP spid="459784" grpId="0" animBg="1"/>
      <p:bldP spid="459786" grpId="0" animBg="1"/>
      <p:bldP spid="459787" grpId="0" animBg="1"/>
      <p:bldP spid="459788" grpId="0" animBg="1"/>
      <p:bldP spid="459789" grpId="0" animBg="1"/>
      <p:bldP spid="459805" grpId="0"/>
      <p:bldP spid="459806" grpId="0"/>
      <p:bldP spid="459808" grpId="0"/>
      <p:bldP spid="459809" grpId="0"/>
      <p:bldP spid="459818" grpId="0" animBg="1"/>
      <p:bldP spid="459819" grpId="0" animBg="1"/>
      <p:bldP spid="45982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1853" name="Rectangle 2077"/>
          <p:cNvSpPr/>
          <p:nvPr/>
        </p:nvSpPr>
        <p:spPr>
          <a:xfrm>
            <a:off x="1547813" y="115888"/>
            <a:ext cx="6624637" cy="4870450"/>
          </a:xfrm>
          <a:prstGeom prst="rect">
            <a:avLst/>
          </a:prstGeom>
          <a:noFill/>
          <a:ln w="9525">
            <a:noFill/>
          </a:ln>
        </p:spPr>
        <p:txBody>
          <a:bodyPr anchor="t" anchorCtr="0">
            <a:spAutoFit/>
          </a:bodyPr>
          <a:p>
            <a:pPr>
              <a:lnSpc>
                <a:spcPct val="160000"/>
              </a:lnSpc>
              <a:buSzPct val="115000"/>
              <a:buFont typeface="Wingdings" panose="05000000000000000000" pitchFamily="2" charset="2"/>
            </a:pPr>
            <a:r>
              <a:rPr lang="zh-CN" altLang="en-US" sz="3600" b="1" dirty="0">
                <a:solidFill>
                  <a:schemeClr val="hlink"/>
                </a:solidFill>
                <a:latin typeface="黑体" panose="02010609060101010101" pitchFamily="49" charset="-122"/>
                <a:ea typeface="黑体" panose="02010609060101010101" pitchFamily="49" charset="-122"/>
              </a:rPr>
              <a:t>可重定位分区分配方式主要特点</a:t>
            </a:r>
            <a:endParaRPr lang="zh-CN" altLang="en-US" sz="3600" b="1" dirty="0">
              <a:solidFill>
                <a:schemeClr val="hlink"/>
              </a:solidFill>
              <a:latin typeface="黑体" panose="02010609060101010101" pitchFamily="49" charset="-122"/>
              <a:ea typeface="黑体" panose="02010609060101010101" pitchFamily="49" charset="-122"/>
            </a:endParaRPr>
          </a:p>
          <a:p>
            <a:pPr>
              <a:lnSpc>
                <a:spcPct val="160000"/>
              </a:lnSpc>
              <a:buSzPct val="115000"/>
              <a:buFont typeface="Wingdings" panose="05000000000000000000" pitchFamily="2" charset="2"/>
            </a:pPr>
            <a:endParaRPr lang="zh-CN" altLang="en-US" b="1" dirty="0">
              <a:latin typeface="黑体" panose="02010609060101010101" pitchFamily="49" charset="-122"/>
              <a:ea typeface="黑体" panose="02010609060101010101" pitchFamily="49" charset="-122"/>
            </a:endParaRPr>
          </a:p>
          <a:p>
            <a:pPr>
              <a:lnSpc>
                <a:spcPct val="160000"/>
              </a:lnSpc>
              <a:buSzPct val="115000"/>
              <a:buFont typeface="Wingdings" panose="05000000000000000000" pitchFamily="2" charset="2"/>
            </a:pPr>
            <a:endParaRPr lang="zh-CN" altLang="en-US" b="1" dirty="0">
              <a:latin typeface="黑体" panose="02010609060101010101" pitchFamily="49" charset="-122"/>
              <a:ea typeface="黑体" panose="02010609060101010101" pitchFamily="49" charset="-122"/>
            </a:endParaRPr>
          </a:p>
          <a:p>
            <a:pPr>
              <a:lnSpc>
                <a:spcPct val="160000"/>
              </a:lnSpc>
              <a:buSzPct val="115000"/>
              <a:buFont typeface="Wingdings" panose="05000000000000000000" pitchFamily="2" charset="2"/>
            </a:pPr>
            <a:r>
              <a:rPr lang="zh-CN" altLang="en-US"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可以充分利用存储区中的</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零头</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碎片</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，提高主存的利用率。 但若 </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零头</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碎片</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太多，则拼接频率过高会使系统开销加大。</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1853">
                                            <p:txEl>
                                              <p:charRg st="17" end="80"/>
                                            </p:txEl>
                                          </p:spTgt>
                                        </p:tgtEl>
                                        <p:attrNameLst>
                                          <p:attrName>style.visibility</p:attrName>
                                        </p:attrNameLst>
                                      </p:cBhvr>
                                      <p:to>
                                        <p:strVal val="visible"/>
                                      </p:to>
                                    </p:set>
                                    <p:animEffect transition="in" filter="blinds(horizontal)">
                                      <p:cBhvr>
                                        <p:cTn id="7" dur="500"/>
                                        <p:tgtEl>
                                          <p:spTgt spid="461853">
                                            <p:txEl>
                                              <p:charRg st="17"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a:xfrm>
            <a:off x="1350963" y="333375"/>
            <a:ext cx="6421437" cy="609600"/>
          </a:xfrm>
          <a:ln/>
        </p:spPr>
        <p:txBody>
          <a:bodyPr wrap="square" lIns="91440" tIns="45720" rIns="91440" bIns="45720" anchor="b" anchorCtr="0"/>
          <a:p>
            <a:pPr eaLnBrk="1" hangingPunct="1"/>
            <a:r>
              <a:rPr lang="zh-CN" altLang="en-US" sz="3600" b="1" dirty="0">
                <a:solidFill>
                  <a:schemeClr val="hlink"/>
                </a:solidFill>
                <a:ea typeface="黑体" panose="02010609060101010101" pitchFamily="49" charset="-122"/>
              </a:rPr>
              <a:t>七、分区的存储保护（</a:t>
            </a:r>
            <a:r>
              <a:rPr lang="en-US" altLang="zh-CN" sz="3600" b="1" dirty="0">
                <a:solidFill>
                  <a:schemeClr val="hlink"/>
                </a:solidFill>
                <a:ea typeface="黑体" panose="02010609060101010101" pitchFamily="49" charset="-122"/>
              </a:rPr>
              <a:t>1</a:t>
            </a:r>
            <a:r>
              <a:rPr lang="zh-CN" altLang="en-US" sz="3600" b="1" dirty="0">
                <a:solidFill>
                  <a:schemeClr val="hlink"/>
                </a:solidFill>
                <a:ea typeface="黑体" panose="02010609060101010101" pitchFamily="49" charset="-122"/>
              </a:rPr>
              <a:t>）</a:t>
            </a:r>
            <a:endParaRPr lang="zh-CN" altLang="en-US" sz="3600" b="1" dirty="0">
              <a:solidFill>
                <a:schemeClr val="hlink"/>
              </a:solidFill>
              <a:ea typeface="黑体" panose="02010609060101010101" pitchFamily="49" charset="-122"/>
            </a:endParaRPr>
          </a:p>
        </p:txBody>
      </p:sp>
      <p:sp>
        <p:nvSpPr>
          <p:cNvPr id="773123" name="Rectangle 3"/>
          <p:cNvSpPr>
            <a:spLocks noGrp="1"/>
          </p:cNvSpPr>
          <p:nvPr>
            <p:ph idx="1"/>
          </p:nvPr>
        </p:nvSpPr>
        <p:spPr>
          <a:xfrm>
            <a:off x="684213" y="1268413"/>
            <a:ext cx="7991475" cy="5000625"/>
          </a:xfrm>
          <a:ln/>
        </p:spPr>
        <p:txBody>
          <a:bodyPr wrap="square" lIns="91440" tIns="45720" rIns="91440" bIns="45720" anchor="t" anchorCtr="0"/>
          <a:p>
            <a:pPr eaLnBrk="1" hangingPunct="1">
              <a:lnSpc>
                <a:spcPct val="120000"/>
              </a:lnSpc>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存储保护是为了防止一个作业有意或无意地破坏操作系统或其它作业，常用的存储保护方法有：</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en-US" altLang="zh-CN" dirty="0">
                <a:solidFill>
                  <a:schemeClr val="folHlink"/>
                </a:solidFill>
                <a:latin typeface="黑体" panose="02010609060101010101" pitchFamily="49" charset="-122"/>
                <a:ea typeface="黑体" panose="02010609060101010101" pitchFamily="49" charset="-122"/>
              </a:rPr>
              <a:t>1</a:t>
            </a:r>
            <a:r>
              <a:rPr lang="zh-CN" altLang="en-US" dirty="0">
                <a:solidFill>
                  <a:schemeClr val="folHlink"/>
                </a:solidFill>
                <a:latin typeface="黑体" panose="02010609060101010101" pitchFamily="49" charset="-122"/>
                <a:ea typeface="黑体" panose="02010609060101010101" pitchFamily="49" charset="-122"/>
              </a:rPr>
              <a:t>、界限寄存器方法</a:t>
            </a:r>
            <a:endParaRPr lang="zh-CN" altLang="en-US" dirty="0">
              <a:solidFill>
                <a:schemeClr val="folHlink"/>
              </a:solidFill>
              <a:latin typeface="黑体" panose="02010609060101010101" pitchFamily="49" charset="-122"/>
              <a:ea typeface="黑体" panose="02010609060101010101" pitchFamily="49" charset="-122"/>
            </a:endParaRPr>
          </a:p>
          <a:p>
            <a:pPr lvl="1" eaLnBrk="1" hangingPunct="1">
              <a:lnSpc>
                <a:spcPct val="120000"/>
              </a:lnSpc>
            </a:pPr>
            <a:r>
              <a:rPr lang="zh-CN" altLang="en-US" sz="2800" dirty="0">
                <a:latin typeface="黑体" panose="02010609060101010101" pitchFamily="49" charset="-122"/>
                <a:ea typeface="黑体" panose="02010609060101010101" pitchFamily="49" charset="-122"/>
              </a:rPr>
              <a:t> </a:t>
            </a:r>
            <a:r>
              <a:rPr lang="zh-CN" altLang="en-US" sz="2800" dirty="0">
                <a:solidFill>
                  <a:srgbClr val="FF33CC"/>
                </a:solidFill>
                <a:latin typeface="黑体" panose="02010609060101010101" pitchFamily="49" charset="-122"/>
                <a:ea typeface="黑体" panose="02010609060101010101" pitchFamily="49" charset="-122"/>
              </a:rPr>
              <a:t>上下界寄存器方法</a:t>
            </a:r>
            <a:r>
              <a:rPr lang="zh-CN" altLang="en-US" sz="2800" dirty="0">
                <a:latin typeface="黑体" panose="02010609060101010101" pitchFamily="49" charset="-122"/>
                <a:ea typeface="黑体" panose="02010609060101010101" pitchFamily="49" charset="-122"/>
              </a:rPr>
              <a:t>：用这两个寄存器分别存放作业的起始地址和结束地址。在作业运行过程中，将每一个访问内存的地址都同这两个寄存器的内容比较，如超出这个范围便产生保护性中断。</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3123">
                                            <p:txEl>
                                              <p:charRg st="0" end="49"/>
                                            </p:txEl>
                                          </p:spTgt>
                                        </p:tgtEl>
                                        <p:attrNameLst>
                                          <p:attrName>style.visibility</p:attrName>
                                        </p:attrNameLst>
                                      </p:cBhvr>
                                      <p:to>
                                        <p:strVal val="visible"/>
                                      </p:to>
                                    </p:set>
                                    <p:animEffect transition="in" filter="blinds(horizontal)">
                                      <p:cBhvr>
                                        <p:cTn id="7" dur="500"/>
                                        <p:tgtEl>
                                          <p:spTgt spid="773123">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3123">
                                            <p:txEl>
                                              <p:charRg st="49" end="59"/>
                                            </p:txEl>
                                          </p:spTgt>
                                        </p:tgtEl>
                                        <p:attrNameLst>
                                          <p:attrName>style.visibility</p:attrName>
                                        </p:attrNameLst>
                                      </p:cBhvr>
                                      <p:to>
                                        <p:strVal val="visible"/>
                                      </p:to>
                                    </p:set>
                                    <p:animEffect transition="in" filter="blinds(horizontal)">
                                      <p:cBhvr>
                                        <p:cTn id="12" dur="500"/>
                                        <p:tgtEl>
                                          <p:spTgt spid="773123">
                                            <p:txEl>
                                              <p:charRg st="49"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3123">
                                            <p:txEl>
                                              <p:charRg st="59" end="144"/>
                                            </p:txEl>
                                          </p:spTgt>
                                        </p:tgtEl>
                                        <p:attrNameLst>
                                          <p:attrName>style.visibility</p:attrName>
                                        </p:attrNameLst>
                                      </p:cBhvr>
                                      <p:to>
                                        <p:strVal val="visible"/>
                                      </p:to>
                                    </p:set>
                                    <p:animEffect transition="in" filter="blinds(horizontal)">
                                      <p:cBhvr>
                                        <p:cTn id="17" dur="500"/>
                                        <p:tgtEl>
                                          <p:spTgt spid="773123">
                                            <p:txEl>
                                              <p:charRg st="59"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050"/>
          <p:cNvSpPr>
            <a:spLocks noGrp="1"/>
          </p:cNvSpPr>
          <p:nvPr>
            <p:ph type="title"/>
          </p:nvPr>
        </p:nvSpPr>
        <p:spPr>
          <a:xfrm>
            <a:off x="1350963" y="333375"/>
            <a:ext cx="6421437" cy="609600"/>
          </a:xfrm>
          <a:ln/>
        </p:spPr>
        <p:txBody>
          <a:bodyPr wrap="square" lIns="91440" tIns="45720" rIns="91440" bIns="45720" anchor="b" anchorCtr="0"/>
          <a:p>
            <a:pPr eaLnBrk="1" hangingPunct="1"/>
            <a:r>
              <a:rPr lang="zh-CN" altLang="en-US" sz="3600" b="1" dirty="0">
                <a:solidFill>
                  <a:schemeClr val="hlink"/>
                </a:solidFill>
                <a:ea typeface="黑体" panose="02010609060101010101" pitchFamily="49" charset="-122"/>
              </a:rPr>
              <a:t>七、分区的存储保护（</a:t>
            </a:r>
            <a:r>
              <a:rPr lang="en-US" altLang="zh-CN" sz="3600" b="1" dirty="0">
                <a:solidFill>
                  <a:schemeClr val="hlink"/>
                </a:solidFill>
                <a:ea typeface="黑体" panose="02010609060101010101" pitchFamily="49" charset="-122"/>
              </a:rPr>
              <a:t>2</a:t>
            </a:r>
            <a:r>
              <a:rPr lang="zh-CN" altLang="en-US" sz="3600" b="1" dirty="0">
                <a:solidFill>
                  <a:schemeClr val="hlink"/>
                </a:solidFill>
                <a:ea typeface="黑体" panose="02010609060101010101" pitchFamily="49" charset="-122"/>
              </a:rPr>
              <a:t>）</a:t>
            </a:r>
            <a:endParaRPr lang="zh-CN" altLang="en-US" sz="3600" b="1" dirty="0">
              <a:solidFill>
                <a:schemeClr val="hlink"/>
              </a:solidFill>
              <a:ea typeface="黑体" panose="02010609060101010101" pitchFamily="49" charset="-122"/>
            </a:endParaRPr>
          </a:p>
        </p:txBody>
      </p:sp>
      <p:sp>
        <p:nvSpPr>
          <p:cNvPr id="462851" name="Rectangle 2051"/>
          <p:cNvSpPr>
            <a:spLocks noGrp="1"/>
          </p:cNvSpPr>
          <p:nvPr>
            <p:ph idx="1"/>
          </p:nvPr>
        </p:nvSpPr>
        <p:spPr>
          <a:xfrm>
            <a:off x="684213" y="1263650"/>
            <a:ext cx="7920037" cy="5360988"/>
          </a:xfrm>
          <a:ln/>
        </p:spPr>
        <p:txBody>
          <a:bodyPr wrap="square" lIns="91440" tIns="45720" rIns="91440" bIns="45720" anchor="t" anchorCtr="0"/>
          <a:p>
            <a:pPr eaLnBrk="1" hangingPunct="1">
              <a:lnSpc>
                <a:spcPct val="120000"/>
              </a:lnSpc>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存储保护是为了防止一个作业有意或无意地破坏操作系统或其它作业，常用的存储保护方法有：</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en-US" altLang="zh-CN" dirty="0">
                <a:solidFill>
                  <a:schemeClr val="folHlink"/>
                </a:solidFill>
                <a:latin typeface="黑体" panose="02010609060101010101" pitchFamily="49" charset="-122"/>
                <a:ea typeface="黑体" panose="02010609060101010101" pitchFamily="49" charset="-122"/>
              </a:rPr>
              <a:t>1</a:t>
            </a:r>
            <a:r>
              <a:rPr lang="zh-CN" altLang="en-US" dirty="0">
                <a:solidFill>
                  <a:schemeClr val="folHlink"/>
                </a:solidFill>
                <a:latin typeface="黑体" panose="02010609060101010101" pitchFamily="49" charset="-122"/>
                <a:ea typeface="黑体" panose="02010609060101010101" pitchFamily="49" charset="-122"/>
              </a:rPr>
              <a:t>、界限寄存器方法</a:t>
            </a:r>
            <a:endParaRPr lang="zh-CN" altLang="en-US" dirty="0">
              <a:solidFill>
                <a:schemeClr val="folHlink"/>
              </a:solidFill>
              <a:latin typeface="黑体" panose="02010609060101010101" pitchFamily="49" charset="-122"/>
              <a:ea typeface="黑体" panose="02010609060101010101" pitchFamily="49" charset="-122"/>
            </a:endParaRPr>
          </a:p>
          <a:p>
            <a:pPr lvl="1" eaLnBrk="1" hangingPunct="1">
              <a:lnSpc>
                <a:spcPct val="120000"/>
              </a:lnSpc>
            </a:pPr>
            <a:r>
              <a:rPr lang="zh-CN" altLang="en-US" sz="2800" dirty="0">
                <a:solidFill>
                  <a:srgbClr val="FF33CC"/>
                </a:solidFill>
                <a:latin typeface="黑体" panose="02010609060101010101" pitchFamily="49" charset="-122"/>
                <a:ea typeface="黑体" panose="02010609060101010101" pitchFamily="49" charset="-122"/>
              </a:rPr>
              <a:t>基址、限长寄存器方法</a:t>
            </a:r>
            <a:r>
              <a:rPr lang="zh-CN" altLang="en-US" sz="2800" dirty="0">
                <a:latin typeface="黑体" panose="02010609060101010101" pitchFamily="49" charset="-122"/>
                <a:ea typeface="黑体" panose="02010609060101010101" pitchFamily="49" charset="-122"/>
              </a:rPr>
              <a:t>：用这两个寄存器分别存放作业的起始地址和作业的地址空间长度。当作业执行时，将每一访问内存的相对地址和限长寄存器比较，如果超过了限长寄存器的值，则发出越界中断信号，并停止作业的运行。</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2851">
                                            <p:txEl>
                                              <p:charRg st="59" end="160"/>
                                            </p:txEl>
                                          </p:spTgt>
                                        </p:tgtEl>
                                        <p:attrNameLst>
                                          <p:attrName>style.visibility</p:attrName>
                                        </p:attrNameLst>
                                      </p:cBhvr>
                                      <p:to>
                                        <p:strVal val="visible"/>
                                      </p:to>
                                    </p:set>
                                    <p:animEffect transition="in" filter="blinds(horizontal)">
                                      <p:cBhvr>
                                        <p:cTn id="7" dur="500"/>
                                        <p:tgtEl>
                                          <p:spTgt spid="462851">
                                            <p:txEl>
                                              <p:charRg st="59"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Rectangle 2"/>
          <p:cNvSpPr>
            <a:spLocks noGrp="1"/>
          </p:cNvSpPr>
          <p:nvPr>
            <p:ph type="title"/>
          </p:nvPr>
        </p:nvSpPr>
        <p:spPr>
          <a:xfrm>
            <a:off x="1350963" y="333375"/>
            <a:ext cx="6421437" cy="609600"/>
          </a:xfrm>
          <a:ln/>
        </p:spPr>
        <p:txBody>
          <a:bodyPr wrap="square" lIns="91440" tIns="45720" rIns="91440" bIns="45720" anchor="b" anchorCtr="0"/>
          <a:p>
            <a:pPr eaLnBrk="1" hangingPunct="1"/>
            <a:r>
              <a:rPr lang="zh-CN" altLang="en-US" sz="3600" b="1" dirty="0">
                <a:solidFill>
                  <a:schemeClr val="hlink"/>
                </a:solidFill>
                <a:ea typeface="黑体" panose="02010609060101010101" pitchFamily="49" charset="-122"/>
              </a:rPr>
              <a:t>七、分区的存储保护（</a:t>
            </a:r>
            <a:r>
              <a:rPr lang="en-US" altLang="zh-CN" sz="3600" b="1" dirty="0">
                <a:solidFill>
                  <a:schemeClr val="hlink"/>
                </a:solidFill>
                <a:ea typeface="黑体" panose="02010609060101010101" pitchFamily="49" charset="-122"/>
              </a:rPr>
              <a:t>3</a:t>
            </a:r>
            <a:r>
              <a:rPr lang="zh-CN" altLang="en-US" sz="3600" b="1" dirty="0">
                <a:solidFill>
                  <a:schemeClr val="hlink"/>
                </a:solidFill>
                <a:ea typeface="黑体" panose="02010609060101010101" pitchFamily="49" charset="-122"/>
              </a:rPr>
              <a:t>）</a:t>
            </a:r>
            <a:endParaRPr lang="zh-CN" altLang="en-US" sz="3600" b="1" dirty="0">
              <a:solidFill>
                <a:schemeClr val="hlink"/>
              </a:solidFill>
              <a:ea typeface="黑体" panose="02010609060101010101" pitchFamily="49" charset="-122"/>
            </a:endParaRPr>
          </a:p>
        </p:txBody>
      </p:sp>
      <p:sp>
        <p:nvSpPr>
          <p:cNvPr id="538627" name="Rectangle 3"/>
          <p:cNvSpPr>
            <a:spLocks noGrp="1"/>
          </p:cNvSpPr>
          <p:nvPr>
            <p:ph idx="1"/>
          </p:nvPr>
        </p:nvSpPr>
        <p:spPr>
          <a:xfrm>
            <a:off x="755650" y="1268413"/>
            <a:ext cx="7632700" cy="5360987"/>
          </a:xfrm>
          <a:ln/>
        </p:spPr>
        <p:txBody>
          <a:bodyPr wrap="square" lIns="91440" tIns="45720" rIns="91440" bIns="45720" anchor="t" anchorCtr="0"/>
          <a:p>
            <a:pPr eaLnBrk="1" hangingPunct="1">
              <a:lnSpc>
                <a:spcPct val="120000"/>
              </a:lnSpc>
              <a:buNone/>
            </a:pPr>
            <a:r>
              <a:rPr lang="en-US" altLang="zh-CN" dirty="0">
                <a:solidFill>
                  <a:schemeClr val="folHlink"/>
                </a:solidFill>
                <a:latin typeface="黑体" panose="02010609060101010101" pitchFamily="49" charset="-122"/>
                <a:ea typeface="黑体" panose="02010609060101010101" pitchFamily="49" charset="-122"/>
              </a:rPr>
              <a:t>2</a:t>
            </a:r>
            <a:r>
              <a:rPr lang="zh-CN" altLang="en-US" dirty="0">
                <a:solidFill>
                  <a:schemeClr val="folHlink"/>
                </a:solidFill>
                <a:latin typeface="黑体" panose="02010609060101010101" pitchFamily="49" charset="-122"/>
                <a:ea typeface="黑体" panose="02010609060101010101" pitchFamily="49" charset="-122"/>
              </a:rPr>
              <a:t>、存储保护键方法</a:t>
            </a:r>
            <a:endParaRPr lang="zh-CN" altLang="en-US" dirty="0">
              <a:solidFill>
                <a:schemeClr val="folHlink"/>
              </a:solidFill>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给每个存储块（大小相同，一个分区为存储块的整数倍）分配一个单独的保护键，它相当于一把锁。</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进入系统的每个作业也赋予一个保护键，它相当于一把钥匙。</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当作业运行时，检查钥匙和锁是否匹配，如果不匹配，则系统发出保护性中断信号，停止作业运行。</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27">
                                            <p:txEl>
                                              <p:charRg st="0" end="10"/>
                                            </p:txEl>
                                          </p:spTgt>
                                        </p:tgtEl>
                                        <p:attrNameLst>
                                          <p:attrName>style.visibility</p:attrName>
                                        </p:attrNameLst>
                                      </p:cBhvr>
                                      <p:to>
                                        <p:strVal val="visible"/>
                                      </p:to>
                                    </p:set>
                                    <p:animEffect transition="in" filter="blinds(horizontal)">
                                      <p:cBhvr>
                                        <p:cTn id="7" dur="500"/>
                                        <p:tgtEl>
                                          <p:spTgt spid="53862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27">
                                            <p:txEl>
                                              <p:charRg st="10" end="61"/>
                                            </p:txEl>
                                          </p:spTgt>
                                        </p:tgtEl>
                                        <p:attrNameLst>
                                          <p:attrName>style.visibility</p:attrName>
                                        </p:attrNameLst>
                                      </p:cBhvr>
                                      <p:to>
                                        <p:strVal val="visible"/>
                                      </p:to>
                                    </p:set>
                                    <p:animEffect transition="in" filter="blinds(horizontal)">
                                      <p:cBhvr>
                                        <p:cTn id="12" dur="500"/>
                                        <p:tgtEl>
                                          <p:spTgt spid="538627">
                                            <p:txEl>
                                              <p:charRg st="1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8627">
                                            <p:txEl>
                                              <p:charRg st="61" end="95"/>
                                            </p:txEl>
                                          </p:spTgt>
                                        </p:tgtEl>
                                        <p:attrNameLst>
                                          <p:attrName>style.visibility</p:attrName>
                                        </p:attrNameLst>
                                      </p:cBhvr>
                                      <p:to>
                                        <p:strVal val="visible"/>
                                      </p:to>
                                    </p:set>
                                    <p:animEffect transition="in" filter="blinds(horizontal)">
                                      <p:cBhvr>
                                        <p:cTn id="17" dur="500"/>
                                        <p:tgtEl>
                                          <p:spTgt spid="538627">
                                            <p:txEl>
                                              <p:charRg st="61"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8627">
                                            <p:txEl>
                                              <p:charRg st="95" end="146"/>
                                            </p:txEl>
                                          </p:spTgt>
                                        </p:tgtEl>
                                        <p:attrNameLst>
                                          <p:attrName>style.visibility</p:attrName>
                                        </p:attrNameLst>
                                      </p:cBhvr>
                                      <p:to>
                                        <p:strVal val="visible"/>
                                      </p:to>
                                    </p:set>
                                    <p:animEffect transition="in" filter="blinds(horizontal)">
                                      <p:cBhvr>
                                        <p:cTn id="22" dur="500"/>
                                        <p:tgtEl>
                                          <p:spTgt spid="538627">
                                            <p:txEl>
                                              <p:charRg st="95" end="1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1026"/>
          <p:cNvSpPr>
            <a:spLocks noGrp="1"/>
          </p:cNvSpPr>
          <p:nvPr>
            <p:ph type="title"/>
          </p:nvPr>
        </p:nvSpPr>
        <p:spPr>
          <a:xfrm>
            <a:off x="1447800" y="333375"/>
            <a:ext cx="4724400" cy="762000"/>
          </a:xfrm>
          <a:ln/>
        </p:spPr>
        <p:txBody>
          <a:bodyPr wrap="square" lIns="91440" tIns="45720" rIns="91440" bIns="45720" anchor="b" anchorCtr="0"/>
          <a:p>
            <a:pPr algn="ctr" eaLnBrk="1" hangingPunct="1"/>
            <a:r>
              <a:rPr lang="en-US" altLang="zh-CN" sz="3600" b="1" dirty="0">
                <a:solidFill>
                  <a:schemeClr val="hlink"/>
                </a:solidFill>
                <a:latin typeface="黑体" panose="02010609060101010101" pitchFamily="49" charset="-122"/>
                <a:ea typeface="黑体" panose="02010609060101010101" pitchFamily="49" charset="-122"/>
              </a:rPr>
              <a:t>4.4 </a:t>
            </a:r>
            <a:r>
              <a:rPr lang="zh-CN" altLang="zh-CN" sz="3600" b="1" dirty="0">
                <a:solidFill>
                  <a:schemeClr val="hlink"/>
                </a:solidFill>
                <a:latin typeface="黑体" panose="02010609060101010101" pitchFamily="49" charset="-122"/>
                <a:ea typeface="黑体" panose="02010609060101010101" pitchFamily="49" charset="-122"/>
              </a:rPr>
              <a:t>对换</a:t>
            </a:r>
            <a:endParaRPr lang="zh-CN" altLang="zh-CN" sz="3600" b="1" dirty="0">
              <a:solidFill>
                <a:schemeClr val="hlink"/>
              </a:solidFill>
              <a:latin typeface="黑体" panose="02010609060101010101" pitchFamily="49" charset="-122"/>
              <a:ea typeface="黑体" panose="02010609060101010101" pitchFamily="49" charset="-122"/>
            </a:endParaRPr>
          </a:p>
        </p:txBody>
      </p:sp>
      <p:sp>
        <p:nvSpPr>
          <p:cNvPr id="440323" name="Rectangle 1027"/>
          <p:cNvSpPr>
            <a:spLocks noGrp="1"/>
          </p:cNvSpPr>
          <p:nvPr>
            <p:ph idx="1"/>
          </p:nvPr>
        </p:nvSpPr>
        <p:spPr>
          <a:xfrm>
            <a:off x="395288" y="1714500"/>
            <a:ext cx="8139112" cy="4738688"/>
          </a:xfrm>
          <a:ln/>
        </p:spPr>
        <p:txBody>
          <a:bodyPr wrap="square" lIns="91440" tIns="45720" rIns="91440" bIns="45720" anchor="t" anchorCtr="0"/>
          <a:p>
            <a:pPr eaLnBrk="1" hangingPunct="1">
              <a:lnSpc>
                <a:spcPct val="135000"/>
              </a:lnSpc>
              <a:spcBef>
                <a:spcPct val="10000"/>
              </a:spcBef>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覆盖与交换技术是在多道程序环境下用来扩充内存的两种方法。</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5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覆盖技术主要用在早期的</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中。</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5000"/>
              </a:lnSpc>
              <a:spcBef>
                <a:spcPct val="10000"/>
              </a:spcBef>
              <a:buNone/>
            </a:pPr>
            <a:r>
              <a:rPr lang="zh-CN" altLang="en-US" dirty="0">
                <a:solidFill>
                  <a:schemeClr val="tx1"/>
                </a:solidFill>
                <a:latin typeface="黑体" panose="02010609060101010101" pitchFamily="49" charset="-122"/>
                <a:ea typeface="黑体" panose="02010609060101010101" pitchFamily="49" charset="-122"/>
              </a:rPr>
              <a:t>      交换技术则主要用在现代</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中，解决在小的内存空间运行大作业的问题，是</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扩充</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内存容量和提高内存利用率的有效措施。</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23">
                                            <p:txEl>
                                              <p:charRg st="0" end="35"/>
                                            </p:txEl>
                                          </p:spTgt>
                                        </p:tgtEl>
                                        <p:attrNameLst>
                                          <p:attrName>style.visibility</p:attrName>
                                        </p:attrNameLst>
                                      </p:cBhvr>
                                      <p:to>
                                        <p:strVal val="visible"/>
                                      </p:to>
                                    </p:set>
                                    <p:animEffect transition="in" filter="blinds(horizontal)">
                                      <p:cBhvr>
                                        <p:cTn id="7" dur="500"/>
                                        <p:tgtEl>
                                          <p:spTgt spid="440323">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323">
                                            <p:txEl>
                                              <p:charRg st="35" end="57"/>
                                            </p:txEl>
                                          </p:spTgt>
                                        </p:tgtEl>
                                        <p:attrNameLst>
                                          <p:attrName>style.visibility</p:attrName>
                                        </p:attrNameLst>
                                      </p:cBhvr>
                                      <p:to>
                                        <p:strVal val="visible"/>
                                      </p:to>
                                    </p:set>
                                    <p:animEffect transition="in" filter="blinds(horizontal)">
                                      <p:cBhvr>
                                        <p:cTn id="12" dur="500"/>
                                        <p:tgtEl>
                                          <p:spTgt spid="440323">
                                            <p:txEl>
                                              <p:charRg st="35"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0323">
                                            <p:txEl>
                                              <p:charRg st="57" end="120"/>
                                            </p:txEl>
                                          </p:spTgt>
                                        </p:tgtEl>
                                        <p:attrNameLst>
                                          <p:attrName>style.visibility</p:attrName>
                                        </p:attrNameLst>
                                      </p:cBhvr>
                                      <p:to>
                                        <p:strVal val="visible"/>
                                      </p:to>
                                    </p:set>
                                    <p:animEffect transition="in" filter="blinds(horizontal)">
                                      <p:cBhvr>
                                        <p:cTn id="17" dur="500"/>
                                        <p:tgtEl>
                                          <p:spTgt spid="440323">
                                            <p:txEl>
                                              <p:charRg st="57"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2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2"/>
          <p:cNvSpPr>
            <a:spLocks noGrp="1"/>
          </p:cNvSpPr>
          <p:nvPr>
            <p:ph type="title"/>
          </p:nvPr>
        </p:nvSpPr>
        <p:spPr>
          <a:xfrm>
            <a:off x="1447800" y="333375"/>
            <a:ext cx="472440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、覆盖技术</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600067" name="Rectangle 3"/>
          <p:cNvSpPr>
            <a:spLocks noGrp="1"/>
          </p:cNvSpPr>
          <p:nvPr>
            <p:ph idx="1"/>
          </p:nvPr>
        </p:nvSpPr>
        <p:spPr>
          <a:xfrm>
            <a:off x="107950" y="1427163"/>
            <a:ext cx="8748713" cy="3154362"/>
          </a:xfrm>
          <a:ln/>
        </p:spPr>
        <p:txBody>
          <a:bodyPr wrap="square" lIns="91440" tIns="45720" rIns="91440" bIns="45720" anchor="t" anchorCtr="0"/>
          <a:p>
            <a:pPr eaLnBrk="1" hangingPunct="1">
              <a:lnSpc>
                <a:spcPct val="120000"/>
              </a:lnSpc>
              <a:spcBef>
                <a:spcPct val="10000"/>
              </a:spcBef>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覆盖技术主要用在早期的</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中（内存</a:t>
            </a:r>
            <a:r>
              <a:rPr lang="en-US" altLang="zh-CN" dirty="0">
                <a:solidFill>
                  <a:schemeClr val="tx1"/>
                </a:solidFill>
                <a:latin typeface="黑体" panose="02010609060101010101" pitchFamily="49" charset="-122"/>
                <a:ea typeface="黑体" panose="02010609060101010101" pitchFamily="49" charset="-122"/>
              </a:rPr>
              <a:t>&lt;64KB</a:t>
            </a:r>
            <a:r>
              <a:rPr lang="zh-CN" altLang="en-US" dirty="0">
                <a:solidFill>
                  <a:schemeClr val="tx1"/>
                </a:solidFill>
                <a:latin typeface="黑体" panose="02010609060101010101" pitchFamily="49" charset="-122"/>
                <a:ea typeface="黑体" panose="02010609060101010101" pitchFamily="49" charset="-122"/>
              </a:rPr>
              <a:t>），可用的存储空间受限，某些大作业不能一次全部装入内存，产生了大作业与小内存的矛盾。</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30000"/>
              </a:lnSpc>
              <a:buNone/>
            </a:pPr>
            <a:r>
              <a:rPr lang="zh-CN" altLang="en-US" dirty="0">
                <a:solidFill>
                  <a:schemeClr val="tx1"/>
                </a:solidFill>
                <a:latin typeface="黑体" panose="02010609060101010101" pitchFamily="49" charset="-122"/>
                <a:ea typeface="黑体" panose="02010609060101010101" pitchFamily="49" charset="-122"/>
              </a:rPr>
              <a:t> 例：</a:t>
            </a:r>
            <a:endParaRPr lang="zh-CN" altLang="en-US" dirty="0">
              <a:solidFill>
                <a:schemeClr val="tx1"/>
              </a:solidFill>
              <a:latin typeface="黑体" panose="02010609060101010101" pitchFamily="49" charset="-122"/>
              <a:ea typeface="黑体" panose="02010609060101010101" pitchFamily="49" charset="-122"/>
            </a:endParaRPr>
          </a:p>
        </p:txBody>
      </p:sp>
      <p:sp>
        <p:nvSpPr>
          <p:cNvPr id="600068" name="Rectangle 4"/>
          <p:cNvSpPr/>
          <p:nvPr/>
        </p:nvSpPr>
        <p:spPr>
          <a:xfrm>
            <a:off x="2936875" y="3789363"/>
            <a:ext cx="1295400" cy="1752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lnSpc>
                <a:spcPct val="120000"/>
              </a:lnSpc>
            </a:pPr>
            <a:endParaRPr lang="zh-CN" altLang="zh-CN" sz="1400" dirty="0">
              <a:latin typeface="Tahoma" panose="020B0604030504040204" pitchFamily="34" charset="0"/>
              <a:ea typeface="宋体" panose="02010600030101010101" pitchFamily="2" charset="-122"/>
            </a:endParaRPr>
          </a:p>
        </p:txBody>
      </p:sp>
      <p:sp>
        <p:nvSpPr>
          <p:cNvPr id="600069" name="Text Box 5"/>
          <p:cNvSpPr txBox="1"/>
          <p:nvPr/>
        </p:nvSpPr>
        <p:spPr>
          <a:xfrm>
            <a:off x="2555875" y="5770563"/>
            <a:ext cx="2133600" cy="396875"/>
          </a:xfrm>
          <a:prstGeom prst="rect">
            <a:avLst/>
          </a:prstGeom>
          <a:noFill/>
          <a:ln w="9525">
            <a:noFill/>
          </a:ln>
        </p:spPr>
        <p:txBody>
          <a:bodyPr anchor="t" anchorCtr="0">
            <a:spAutoFit/>
          </a:bodyPr>
          <a:p>
            <a:pPr>
              <a:spcBef>
                <a:spcPct val="50000"/>
              </a:spcBef>
            </a:pPr>
            <a:r>
              <a:rPr lang="zh-CN" altLang="en-US" sz="2000" b="1" dirty="0">
                <a:latin typeface="Tahoma" panose="020B0604030504040204" pitchFamily="34" charset="0"/>
                <a:ea typeface="宋体" panose="02010600030101010101" pitchFamily="2" charset="-122"/>
              </a:rPr>
              <a:t>大作业：</a:t>
            </a:r>
            <a:r>
              <a:rPr lang="en-US" altLang="zh-CN" sz="2000" b="1" dirty="0">
                <a:latin typeface="Tahoma" panose="020B0604030504040204" pitchFamily="34" charset="0"/>
                <a:ea typeface="宋体" panose="02010600030101010101" pitchFamily="2" charset="-122"/>
              </a:rPr>
              <a:t>108KB</a:t>
            </a:r>
            <a:endParaRPr lang="en-US" altLang="zh-CN" sz="2000" b="1" dirty="0">
              <a:latin typeface="Tahoma" panose="020B0604030504040204" pitchFamily="34" charset="0"/>
              <a:ea typeface="宋体" panose="02010600030101010101" pitchFamily="2" charset="-122"/>
            </a:endParaRPr>
          </a:p>
        </p:txBody>
      </p:sp>
      <p:graphicFrame>
        <p:nvGraphicFramePr>
          <p:cNvPr id="600070" name="Group 6"/>
          <p:cNvGraphicFramePr>
            <a:graphicFrameLocks noGrp="1"/>
          </p:cNvGraphicFramePr>
          <p:nvPr/>
        </p:nvGraphicFramePr>
        <p:xfrm>
          <a:off x="5943600" y="4024313"/>
          <a:ext cx="1905000" cy="1295400"/>
        </p:xfrm>
        <a:graphic>
          <a:graphicData uri="http://schemas.openxmlformats.org/drawingml/2006/table">
            <a:tbl>
              <a:tblPr/>
              <a:tblGrid>
                <a:gridCol w="1905000"/>
              </a:tblGrid>
              <a:tr h="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6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00080" name="Text Box 16"/>
          <p:cNvSpPr txBox="1"/>
          <p:nvPr/>
        </p:nvSpPr>
        <p:spPr>
          <a:xfrm>
            <a:off x="5867400" y="5624513"/>
            <a:ext cx="2133600" cy="396875"/>
          </a:xfrm>
          <a:prstGeom prst="rect">
            <a:avLst/>
          </a:prstGeom>
          <a:noFill/>
          <a:ln w="9525">
            <a:noFill/>
          </a:ln>
        </p:spPr>
        <p:txBody>
          <a:bodyPr anchor="t" anchorCtr="0">
            <a:spAutoFit/>
          </a:bodyPr>
          <a:p>
            <a:pPr>
              <a:spcBef>
                <a:spcPct val="50000"/>
              </a:spcBef>
            </a:pPr>
            <a:r>
              <a:rPr lang="zh-CN" altLang="en-US" sz="2000" b="1" dirty="0">
                <a:latin typeface="Tahoma" panose="020B0604030504040204" pitchFamily="34" charset="0"/>
                <a:ea typeface="宋体" panose="02010600030101010101" pitchFamily="2" charset="-122"/>
              </a:rPr>
              <a:t>内存：</a:t>
            </a:r>
            <a:r>
              <a:rPr lang="en-US" altLang="zh-CN" sz="2000" b="1" dirty="0">
                <a:latin typeface="Tahoma" panose="020B0604030504040204" pitchFamily="34" charset="0"/>
                <a:ea typeface="宋体" panose="02010600030101010101" pitchFamily="2" charset="-122"/>
              </a:rPr>
              <a:t>64KB</a:t>
            </a:r>
            <a:endParaRPr lang="en-US" altLang="zh-CN" sz="20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0067">
                                            <p:txEl>
                                              <p:charRg st="0" end="71"/>
                                            </p:txEl>
                                          </p:spTgt>
                                        </p:tgtEl>
                                        <p:attrNameLst>
                                          <p:attrName>style.visibility</p:attrName>
                                        </p:attrNameLst>
                                      </p:cBhvr>
                                      <p:to>
                                        <p:strVal val="visible"/>
                                      </p:to>
                                    </p:set>
                                    <p:animEffect transition="in" filter="blinds(horizontal)">
                                      <p:cBhvr>
                                        <p:cTn id="7" dur="500"/>
                                        <p:tgtEl>
                                          <p:spTgt spid="600067">
                                            <p:txEl>
                                              <p:charRg st="0" end="7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0067">
                                            <p:txEl>
                                              <p:charRg st="71" end="75"/>
                                            </p:txEl>
                                          </p:spTgt>
                                        </p:tgtEl>
                                        <p:attrNameLst>
                                          <p:attrName>style.visibility</p:attrName>
                                        </p:attrNameLst>
                                      </p:cBhvr>
                                      <p:to>
                                        <p:strVal val="visible"/>
                                      </p:to>
                                    </p:set>
                                    <p:animEffect transition="in" filter="blinds(horizontal)">
                                      <p:cBhvr>
                                        <p:cTn id="12" dur="500"/>
                                        <p:tgtEl>
                                          <p:spTgt spid="600067">
                                            <p:txEl>
                                              <p:charRg st="71"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0070"/>
                                        </p:tgtEl>
                                        <p:attrNameLst>
                                          <p:attrName>style.visibility</p:attrName>
                                        </p:attrNameLst>
                                      </p:cBhvr>
                                      <p:to>
                                        <p:strVal val="visible"/>
                                      </p:to>
                                    </p:set>
                                    <p:animEffect transition="in" filter="blinds(horizontal)">
                                      <p:cBhvr>
                                        <p:cTn id="17" dur="500"/>
                                        <p:tgtEl>
                                          <p:spTgt spid="60007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0080"/>
                                        </p:tgtEl>
                                        <p:attrNameLst>
                                          <p:attrName>style.visibility</p:attrName>
                                        </p:attrNameLst>
                                      </p:cBhvr>
                                      <p:to>
                                        <p:strVal val="visible"/>
                                      </p:to>
                                    </p:set>
                                    <p:animEffect transition="in" filter="blinds(horizontal)">
                                      <p:cBhvr>
                                        <p:cTn id="20" dur="500"/>
                                        <p:tgtEl>
                                          <p:spTgt spid="60008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0068"/>
                                        </p:tgtEl>
                                        <p:attrNameLst>
                                          <p:attrName>style.visibility</p:attrName>
                                        </p:attrNameLst>
                                      </p:cBhvr>
                                      <p:to>
                                        <p:strVal val="visible"/>
                                      </p:to>
                                    </p:set>
                                    <p:animEffect transition="in" filter="blinds(horizontal)">
                                      <p:cBhvr>
                                        <p:cTn id="25" dur="500"/>
                                        <p:tgtEl>
                                          <p:spTgt spid="60006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00069"/>
                                        </p:tgtEl>
                                        <p:attrNameLst>
                                          <p:attrName>style.visibility</p:attrName>
                                        </p:attrNameLst>
                                      </p:cBhvr>
                                      <p:to>
                                        <p:strVal val="visible"/>
                                      </p:to>
                                    </p:set>
                                    <p:animEffect transition="in" filter="blinds(horizontal)">
                                      <p:cBhvr>
                                        <p:cTn id="28" dur="500"/>
                                        <p:tgtEl>
                                          <p:spTgt spid="600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P spid="600068" grpId="0" animBg="1"/>
      <p:bldP spid="600069" grpId="0"/>
      <p:bldP spid="6000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4" name="Rectangle 4"/>
          <p:cNvSpPr>
            <a:spLocks noGrp="1"/>
          </p:cNvSpPr>
          <p:nvPr>
            <p:ph idx="1"/>
          </p:nvPr>
        </p:nvSpPr>
        <p:spPr>
          <a:xfrm>
            <a:off x="1116013" y="1412875"/>
            <a:ext cx="7418387" cy="5111750"/>
          </a:xfrm>
          <a:ln/>
        </p:spPr>
        <p:txBody>
          <a:bodyPr wrap="square" lIns="91440" tIns="45720" rIns="91440" bIns="45720" anchor="t" anchorCtr="0"/>
          <a:p>
            <a:pPr eaLnBrk="1" hangingPunct="1">
              <a:lnSpc>
                <a:spcPct val="110000"/>
              </a:lnSpc>
            </a:pPr>
            <a:r>
              <a:rPr lang="zh-CN" altLang="en-US" dirty="0">
                <a:solidFill>
                  <a:schemeClr val="tx1"/>
                </a:solidFill>
                <a:latin typeface="黑体" panose="02010609060101010101" pitchFamily="49" charset="-122"/>
                <a:ea typeface="黑体" panose="02010609060101010101" pitchFamily="49" charset="-122"/>
              </a:rPr>
              <a:t>程序的</a:t>
            </a:r>
            <a:r>
              <a:rPr lang="zh-CN" altLang="en-US" dirty="0">
                <a:solidFill>
                  <a:schemeClr val="tx1"/>
                </a:solidFill>
                <a:latin typeface="黑体" panose="02010609060101010101" pitchFamily="49" charset="-122"/>
                <a:ea typeface="黑体" panose="02010609060101010101" pitchFamily="49" charset="-122"/>
                <a:hlinkClick r:id="rId1" action="ppaction://hlinksldjump"/>
              </a:rPr>
              <a:t>装入</a:t>
            </a:r>
            <a:endParaRPr lang="zh-CN" altLang="en-US" dirty="0">
              <a:solidFill>
                <a:schemeClr val="tx1"/>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latin typeface="黑体" panose="02010609060101010101" pitchFamily="49" charset="-122"/>
                <a:ea typeface="黑体" panose="02010609060101010101" pitchFamily="49" charset="-122"/>
              </a:rPr>
              <a:t>绝对装入方式</a:t>
            </a:r>
            <a:endParaRPr lang="zh-CN" altLang="en-US" dirty="0">
              <a:latin typeface="黑体" panose="02010609060101010101" pitchFamily="49" charset="-122"/>
              <a:ea typeface="黑体" panose="02010609060101010101" pitchFamily="49" charset="-122"/>
            </a:endParaRPr>
          </a:p>
          <a:p>
            <a:pPr lvl="2" eaLnBrk="1" hangingPunct="1">
              <a:lnSpc>
                <a:spcPct val="110000"/>
              </a:lnSpc>
            </a:pPr>
            <a:r>
              <a:rPr lang="zh-CN" altLang="en-US" dirty="0">
                <a:latin typeface="黑体" panose="02010609060101010101" pitchFamily="49" charset="-122"/>
                <a:ea typeface="黑体" panose="02010609060101010101" pitchFamily="49" charset="-122"/>
              </a:rPr>
              <a:t>可重定位装入方式</a:t>
            </a:r>
            <a:endParaRPr lang="zh-CN" altLang="en-US" dirty="0">
              <a:latin typeface="黑体" panose="02010609060101010101" pitchFamily="49" charset="-122"/>
              <a:ea typeface="黑体" panose="02010609060101010101" pitchFamily="49" charset="-122"/>
            </a:endParaRPr>
          </a:p>
          <a:p>
            <a:pPr lvl="2" eaLnBrk="1" hangingPunct="1">
              <a:lnSpc>
                <a:spcPct val="110000"/>
              </a:lnSpc>
            </a:pPr>
            <a:r>
              <a:rPr lang="zh-CN" altLang="en-US" dirty="0">
                <a:latin typeface="黑体" panose="02010609060101010101" pitchFamily="49" charset="-122"/>
                <a:ea typeface="黑体" panose="02010609060101010101" pitchFamily="49" charset="-122"/>
              </a:rPr>
              <a:t>动态运行时装入方式</a:t>
            </a:r>
            <a:endParaRPr lang="zh-CN" altLang="en-US" dirty="0">
              <a:latin typeface="黑体" panose="02010609060101010101" pitchFamily="49" charset="-122"/>
              <a:ea typeface="黑体" panose="02010609060101010101" pitchFamily="49" charset="-122"/>
            </a:endParaRPr>
          </a:p>
          <a:p>
            <a:pPr eaLnBrk="1" hangingPunct="1">
              <a:lnSpc>
                <a:spcPct val="110000"/>
              </a:lnSpc>
            </a:pPr>
            <a:r>
              <a:rPr lang="zh-CN" altLang="en-US" dirty="0">
                <a:solidFill>
                  <a:schemeClr val="tx1"/>
                </a:solidFill>
                <a:latin typeface="黑体" panose="02010609060101010101" pitchFamily="49" charset="-122"/>
                <a:ea typeface="黑体" panose="02010609060101010101" pitchFamily="49" charset="-122"/>
              </a:rPr>
              <a:t>程序的</a:t>
            </a:r>
            <a:r>
              <a:rPr lang="zh-CN" altLang="en-US" dirty="0">
                <a:solidFill>
                  <a:schemeClr val="tx1"/>
                </a:solidFill>
                <a:latin typeface="黑体" panose="02010609060101010101" pitchFamily="49" charset="-122"/>
                <a:ea typeface="黑体" panose="02010609060101010101" pitchFamily="49" charset="-122"/>
                <a:hlinkClick r:id="rId2" action="ppaction://hlinksldjump"/>
              </a:rPr>
              <a:t>链接</a:t>
            </a:r>
            <a:endParaRPr lang="zh-CN" altLang="en-US" dirty="0">
              <a:solidFill>
                <a:schemeClr val="tx1"/>
              </a:solidFill>
              <a:latin typeface="黑体" panose="02010609060101010101" pitchFamily="49" charset="-122"/>
              <a:ea typeface="黑体" panose="02010609060101010101" pitchFamily="49" charset="-122"/>
            </a:endParaRPr>
          </a:p>
          <a:p>
            <a:pPr lvl="1" eaLnBrk="1" hangingPunct="1">
              <a:lnSpc>
                <a:spcPct val="110000"/>
              </a:lnSpc>
              <a:buNone/>
            </a:pPr>
            <a:r>
              <a:rPr lang="zh-CN" altLang="en-US" sz="2000" dirty="0">
                <a:latin typeface="幼圆" pitchFamily="49" charset="-122"/>
                <a:ea typeface="幼圆" pitchFamily="49" charset="-122"/>
              </a:rPr>
              <a:t>   </a:t>
            </a:r>
            <a:r>
              <a:rPr lang="zh-CN" altLang="en-US" dirty="0">
                <a:latin typeface="黑体" panose="02010609060101010101" pitchFamily="49" charset="-122"/>
                <a:ea typeface="黑体" panose="02010609060101010101" pitchFamily="49" charset="-122"/>
              </a:rPr>
              <a:t>根据链接时间的不同，可将链接分成三种：</a:t>
            </a:r>
            <a:endParaRPr lang="zh-CN" altLang="en-US" dirty="0">
              <a:latin typeface="黑体" panose="02010609060101010101" pitchFamily="49" charset="-122"/>
              <a:ea typeface="黑体" panose="02010609060101010101" pitchFamily="49" charset="-122"/>
            </a:endParaRPr>
          </a:p>
          <a:p>
            <a:pPr lvl="2" eaLnBrk="1" hangingPunct="1">
              <a:lnSpc>
                <a:spcPct val="110000"/>
              </a:lnSpc>
            </a:pPr>
            <a:r>
              <a:rPr lang="zh-CN" altLang="en-US" dirty="0">
                <a:latin typeface="黑体" panose="02010609060101010101" pitchFamily="49" charset="-122"/>
                <a:ea typeface="黑体" panose="02010609060101010101" pitchFamily="49" charset="-122"/>
              </a:rPr>
              <a:t>静态链接</a:t>
            </a:r>
            <a:endParaRPr lang="zh-CN" altLang="en-US" dirty="0">
              <a:latin typeface="黑体" panose="02010609060101010101" pitchFamily="49" charset="-122"/>
              <a:ea typeface="黑体" panose="02010609060101010101" pitchFamily="49" charset="-122"/>
            </a:endParaRPr>
          </a:p>
          <a:p>
            <a:pPr lvl="2" eaLnBrk="1" hangingPunct="1">
              <a:lnSpc>
                <a:spcPct val="110000"/>
              </a:lnSpc>
            </a:pPr>
            <a:r>
              <a:rPr lang="zh-CN" altLang="en-US" dirty="0">
                <a:latin typeface="黑体" panose="02010609060101010101" pitchFamily="49" charset="-122"/>
                <a:ea typeface="黑体" panose="02010609060101010101" pitchFamily="49" charset="-122"/>
              </a:rPr>
              <a:t>装入时动态链接</a:t>
            </a:r>
            <a:endParaRPr lang="zh-CN" altLang="en-US" dirty="0">
              <a:latin typeface="黑体" panose="02010609060101010101" pitchFamily="49" charset="-122"/>
              <a:ea typeface="黑体" panose="02010609060101010101" pitchFamily="49" charset="-122"/>
            </a:endParaRPr>
          </a:p>
          <a:p>
            <a:pPr lvl="2" eaLnBrk="1" hangingPunct="1">
              <a:lnSpc>
                <a:spcPct val="110000"/>
              </a:lnSpc>
            </a:pPr>
            <a:r>
              <a:rPr lang="zh-CN" altLang="en-US" dirty="0">
                <a:latin typeface="黑体" panose="02010609060101010101" pitchFamily="49" charset="-122"/>
                <a:ea typeface="黑体" panose="02010609060101010101" pitchFamily="49" charset="-122"/>
              </a:rPr>
              <a:t>运行时动态链接</a:t>
            </a:r>
            <a:endParaRPr lang="zh-CN" altLang="en-US" dirty="0">
              <a:latin typeface="黑体" panose="02010609060101010101" pitchFamily="49" charset="-122"/>
              <a:ea typeface="黑体" panose="02010609060101010101" pitchFamily="49" charset="-122"/>
            </a:endParaRPr>
          </a:p>
        </p:txBody>
      </p:sp>
      <p:sp>
        <p:nvSpPr>
          <p:cNvPr id="14338" name="Rectangle 10"/>
          <p:cNvSpPr>
            <a:spLocks noGrp="1"/>
          </p:cNvSpPr>
          <p:nvPr>
            <p:ph type="title"/>
          </p:nvPr>
        </p:nvSpPr>
        <p:spPr>
          <a:xfrm>
            <a:off x="1295400" y="404813"/>
            <a:ext cx="6781800" cy="685800"/>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4.2  </a:t>
            </a:r>
            <a:r>
              <a:rPr lang="zh-CN" altLang="en-US" sz="3600" b="1" dirty="0">
                <a:latin typeface="黑体" panose="02010609060101010101" pitchFamily="49" charset="-122"/>
                <a:ea typeface="黑体" panose="02010609060101010101" pitchFamily="49" charset="-122"/>
              </a:rPr>
              <a:t>程序的装入和链接</a:t>
            </a:r>
            <a:endParaRPr lang="zh-CN" altLang="en-US" sz="3600" b="1" dirty="0">
              <a:latin typeface="黑体" panose="02010609060101010101" pitchFamily="49" charset="-122"/>
              <a:ea typeface="黑体" panose="02010609060101010101" pitchFamily="49" charset="-122"/>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2393950" y="5854700"/>
              <a:ext cx="2108200" cy="57150"/>
            </p14:xfrm>
          </p:contentPart>
        </mc:Choice>
        <mc:Fallback xmlns="">
          <p:pic>
            <p:nvPicPr>
              <p:cNvPr id="2" name="墨迹 1"/>
            </p:nvPicPr>
            <p:blipFill>
              <a:blip r:embed="rId4"/>
            </p:blipFill>
            <p:spPr>
              <a:xfrm>
                <a:off x="2393950" y="5854700"/>
                <a:ext cx="2108200" cy="571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2025650" y="2501900"/>
              <a:ext cx="2292350" cy="31750"/>
            </p14:xfrm>
          </p:contentPart>
        </mc:Choice>
        <mc:Fallback xmlns="">
          <p:pic>
            <p:nvPicPr>
              <p:cNvPr id="3" name="墨迹 2"/>
            </p:nvPicPr>
            <p:blipFill>
              <a:blip r:embed="rId6"/>
            </p:blipFill>
            <p:spPr>
              <a:xfrm>
                <a:off x="2025650" y="2501900"/>
                <a:ext cx="2292350" cy="317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2222500" y="2819400"/>
              <a:ext cx="2533650" cy="82550"/>
            </p14:xfrm>
          </p:contentPart>
        </mc:Choice>
        <mc:Fallback xmlns="">
          <p:pic>
            <p:nvPicPr>
              <p:cNvPr id="4" name="墨迹 3"/>
            </p:nvPicPr>
            <p:blipFill>
              <a:blip r:embed="rId8"/>
            </p:blipFill>
            <p:spPr>
              <a:xfrm>
                <a:off x="2222500" y="2819400"/>
                <a:ext cx="2533650" cy="825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2362200" y="3295650"/>
              <a:ext cx="2717800" cy="88900"/>
            </p14:xfrm>
          </p:contentPart>
        </mc:Choice>
        <mc:Fallback xmlns="">
          <p:pic>
            <p:nvPicPr>
              <p:cNvPr id="5" name="墨迹 4"/>
            </p:nvPicPr>
            <p:blipFill>
              <a:blip r:embed="rId10"/>
            </p:blipFill>
            <p:spPr>
              <a:xfrm>
                <a:off x="2362200" y="3295650"/>
                <a:ext cx="2717800" cy="8890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3524">
                                            <p:txEl>
                                              <p:charRg st="0" end="6"/>
                                            </p:txEl>
                                          </p:spTgt>
                                        </p:tgtEl>
                                        <p:attrNameLst>
                                          <p:attrName>style.visibility</p:attrName>
                                        </p:attrNameLst>
                                      </p:cBhvr>
                                      <p:to>
                                        <p:strVal val="visible"/>
                                      </p:to>
                                    </p:set>
                                    <p:animEffect transition="in" filter="blinds(horizontal)">
                                      <p:cBhvr>
                                        <p:cTn id="7" dur="500"/>
                                        <p:tgtEl>
                                          <p:spTgt spid="363524">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3524">
                                            <p:txEl>
                                              <p:charRg st="6" end="13"/>
                                            </p:txEl>
                                          </p:spTgt>
                                        </p:tgtEl>
                                        <p:attrNameLst>
                                          <p:attrName>style.visibility</p:attrName>
                                        </p:attrNameLst>
                                      </p:cBhvr>
                                      <p:to>
                                        <p:strVal val="visible"/>
                                      </p:to>
                                    </p:set>
                                    <p:animEffect transition="in" filter="blinds(horizontal)">
                                      <p:cBhvr>
                                        <p:cTn id="12" dur="500"/>
                                        <p:tgtEl>
                                          <p:spTgt spid="363524">
                                            <p:txEl>
                                              <p:charRg st="6"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3524">
                                            <p:txEl>
                                              <p:charRg st="13" end="22"/>
                                            </p:txEl>
                                          </p:spTgt>
                                        </p:tgtEl>
                                        <p:attrNameLst>
                                          <p:attrName>style.visibility</p:attrName>
                                        </p:attrNameLst>
                                      </p:cBhvr>
                                      <p:to>
                                        <p:strVal val="visible"/>
                                      </p:to>
                                    </p:set>
                                    <p:animEffect transition="in" filter="blinds(horizontal)">
                                      <p:cBhvr>
                                        <p:cTn id="17" dur="500"/>
                                        <p:tgtEl>
                                          <p:spTgt spid="363524">
                                            <p:txEl>
                                              <p:charRg st="13"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3524">
                                            <p:txEl>
                                              <p:charRg st="22" end="32"/>
                                            </p:txEl>
                                          </p:spTgt>
                                        </p:tgtEl>
                                        <p:attrNameLst>
                                          <p:attrName>style.visibility</p:attrName>
                                        </p:attrNameLst>
                                      </p:cBhvr>
                                      <p:to>
                                        <p:strVal val="visible"/>
                                      </p:to>
                                    </p:set>
                                    <p:animEffect transition="in" filter="blinds(horizontal)">
                                      <p:cBhvr>
                                        <p:cTn id="22" dur="500"/>
                                        <p:tgtEl>
                                          <p:spTgt spid="363524">
                                            <p:txEl>
                                              <p:charRg st="22" end="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3524">
                                            <p:txEl>
                                              <p:charRg st="32" end="38"/>
                                            </p:txEl>
                                          </p:spTgt>
                                        </p:tgtEl>
                                        <p:attrNameLst>
                                          <p:attrName>style.visibility</p:attrName>
                                        </p:attrNameLst>
                                      </p:cBhvr>
                                      <p:to>
                                        <p:strVal val="visible"/>
                                      </p:to>
                                    </p:set>
                                    <p:animEffect transition="in" filter="blinds(horizontal)">
                                      <p:cBhvr>
                                        <p:cTn id="27" dur="500"/>
                                        <p:tgtEl>
                                          <p:spTgt spid="363524">
                                            <p:txEl>
                                              <p:charRg st="32" end="38"/>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63524">
                                            <p:txEl>
                                              <p:charRg st="38" end="61"/>
                                            </p:txEl>
                                          </p:spTgt>
                                        </p:tgtEl>
                                        <p:attrNameLst>
                                          <p:attrName>style.visibility</p:attrName>
                                        </p:attrNameLst>
                                      </p:cBhvr>
                                      <p:to>
                                        <p:strVal val="visible"/>
                                      </p:to>
                                    </p:set>
                                    <p:animEffect transition="in" filter="blinds(horizontal)">
                                      <p:cBhvr>
                                        <p:cTn id="30" dur="500"/>
                                        <p:tgtEl>
                                          <p:spTgt spid="363524">
                                            <p:txEl>
                                              <p:charRg st="38" end="6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63524">
                                            <p:txEl>
                                              <p:charRg st="61" end="66"/>
                                            </p:txEl>
                                          </p:spTgt>
                                        </p:tgtEl>
                                        <p:attrNameLst>
                                          <p:attrName>style.visibility</p:attrName>
                                        </p:attrNameLst>
                                      </p:cBhvr>
                                      <p:to>
                                        <p:strVal val="visible"/>
                                      </p:to>
                                    </p:set>
                                    <p:animEffect transition="in" filter="blinds(horizontal)">
                                      <p:cBhvr>
                                        <p:cTn id="35" dur="500"/>
                                        <p:tgtEl>
                                          <p:spTgt spid="363524">
                                            <p:txEl>
                                              <p:charRg st="61" end="6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63524">
                                            <p:txEl>
                                              <p:charRg st="66" end="74"/>
                                            </p:txEl>
                                          </p:spTgt>
                                        </p:tgtEl>
                                        <p:attrNameLst>
                                          <p:attrName>style.visibility</p:attrName>
                                        </p:attrNameLst>
                                      </p:cBhvr>
                                      <p:to>
                                        <p:strVal val="visible"/>
                                      </p:to>
                                    </p:set>
                                    <p:animEffect transition="in" filter="blinds(horizontal)">
                                      <p:cBhvr>
                                        <p:cTn id="40" dur="500"/>
                                        <p:tgtEl>
                                          <p:spTgt spid="363524">
                                            <p:txEl>
                                              <p:charRg st="66" end="7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63524">
                                            <p:txEl>
                                              <p:charRg st="74" end="82"/>
                                            </p:txEl>
                                          </p:spTgt>
                                        </p:tgtEl>
                                        <p:attrNameLst>
                                          <p:attrName>style.visibility</p:attrName>
                                        </p:attrNameLst>
                                      </p:cBhvr>
                                      <p:to>
                                        <p:strVal val="visible"/>
                                      </p:to>
                                    </p:set>
                                    <p:animEffect transition="in" filter="blinds(horizontal)">
                                      <p:cBhvr>
                                        <p:cTn id="45" dur="500"/>
                                        <p:tgtEl>
                                          <p:spTgt spid="363524">
                                            <p:txEl>
                                              <p:charRg st="74"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050"/>
          <p:cNvSpPr>
            <a:spLocks noGrp="1"/>
          </p:cNvSpPr>
          <p:nvPr>
            <p:ph type="title"/>
          </p:nvPr>
        </p:nvSpPr>
        <p:spPr>
          <a:xfrm>
            <a:off x="1447800" y="333375"/>
            <a:ext cx="472440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1</a:t>
            </a:r>
            <a:r>
              <a:rPr lang="zh-CN" altLang="en-US" sz="3600" b="1" dirty="0">
                <a:solidFill>
                  <a:schemeClr val="hlink"/>
                </a:solidFill>
                <a:latin typeface="黑体" panose="02010609060101010101" pitchFamily="49" charset="-122"/>
                <a:ea typeface="黑体" panose="02010609060101010101" pitchFamily="49" charset="-122"/>
              </a:rPr>
              <a:t>、覆盖技术</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465923" name="Rectangle 2051"/>
          <p:cNvSpPr>
            <a:spLocks noGrp="1"/>
          </p:cNvSpPr>
          <p:nvPr>
            <p:ph idx="1"/>
          </p:nvPr>
        </p:nvSpPr>
        <p:spPr>
          <a:xfrm>
            <a:off x="539750" y="1196975"/>
            <a:ext cx="8223250" cy="2163763"/>
          </a:xfrm>
          <a:ln/>
        </p:spPr>
        <p:txBody>
          <a:bodyPr wrap="square" lIns="91440" tIns="45720" rIns="91440" bIns="45720" anchor="t" anchorCtr="0"/>
          <a:p>
            <a:pPr eaLnBrk="1" hangingPunct="1">
              <a:lnSpc>
                <a:spcPct val="120000"/>
              </a:lnSpc>
              <a:buNone/>
            </a:pPr>
            <a:r>
              <a:rPr lang="zh-CN" altLang="en-US" sz="2400" dirty="0">
                <a:solidFill>
                  <a:schemeClr val="folHlink"/>
                </a:solidFill>
                <a:latin typeface="幼圆" pitchFamily="49" charset="-122"/>
                <a:ea typeface="黑体" panose="02010609060101010101" pitchFamily="49" charset="-122"/>
              </a:rPr>
              <a:t>覆盖：</a:t>
            </a:r>
            <a:r>
              <a:rPr lang="zh-CN" altLang="en-US" sz="2400" dirty="0">
                <a:solidFill>
                  <a:schemeClr val="tx1"/>
                </a:solidFill>
                <a:latin typeface="宋体" panose="02010600030101010101" pitchFamily="2" charset="-122"/>
                <a:ea typeface="黑体" panose="02010609060101010101" pitchFamily="49" charset="-122"/>
              </a:rPr>
              <a:t>把一个程序划分为一系列功能相对独立的程序段（称为</a:t>
            </a:r>
            <a:r>
              <a:rPr lang="zh-CN" altLang="en-US" sz="2400" dirty="0">
                <a:latin typeface="宋体" panose="02010600030101010101" pitchFamily="2" charset="-122"/>
                <a:ea typeface="黑体" panose="02010609060101010101" pitchFamily="49" charset="-122"/>
              </a:rPr>
              <a:t>覆盖</a:t>
            </a:r>
            <a:r>
              <a:rPr lang="zh-CN" altLang="en-US" sz="2400" dirty="0">
                <a:solidFill>
                  <a:schemeClr val="tx1"/>
                </a:solidFill>
                <a:latin typeface="宋体" panose="02010600030101010101" pitchFamily="2" charset="-122"/>
                <a:ea typeface="黑体" panose="02010609060101010101" pitchFamily="49" charset="-122"/>
              </a:rPr>
              <a:t>），让执行时并不要求同时装入内存的覆盖组成一组（称为</a:t>
            </a:r>
            <a:r>
              <a:rPr lang="zh-CN" altLang="en-US" sz="2400" dirty="0">
                <a:latin typeface="宋体" panose="02010600030101010101" pitchFamily="2" charset="-122"/>
                <a:ea typeface="黑体" panose="02010609060101010101" pitchFamily="49" charset="-122"/>
              </a:rPr>
              <a:t>覆盖段</a:t>
            </a:r>
            <a:r>
              <a:rPr lang="zh-CN" altLang="en-US" sz="2400" dirty="0">
                <a:solidFill>
                  <a:schemeClr val="tx1"/>
                </a:solidFill>
                <a:latin typeface="宋体" panose="02010600030101010101" pitchFamily="2" charset="-122"/>
                <a:ea typeface="黑体" panose="02010609060101010101" pitchFamily="49" charset="-122"/>
              </a:rPr>
              <a:t>），共享主存的同一个区域，从而解决在小的存储空间中运行大作业的问题。这种内存扩充技术就是覆盖。</a:t>
            </a:r>
            <a:endParaRPr lang="zh-CN" altLang="en-US" sz="2400" dirty="0">
              <a:solidFill>
                <a:schemeClr val="tx1"/>
              </a:solidFill>
              <a:latin typeface="宋体" panose="02010600030101010101" pitchFamily="2" charset="-122"/>
              <a:ea typeface="黑体" panose="02010609060101010101" pitchFamily="49" charset="-122"/>
            </a:endParaRPr>
          </a:p>
        </p:txBody>
      </p:sp>
      <p:grpSp>
        <p:nvGrpSpPr>
          <p:cNvPr id="2" name="Group 2070"/>
          <p:cNvGrpSpPr/>
          <p:nvPr/>
        </p:nvGrpSpPr>
        <p:grpSpPr>
          <a:xfrm>
            <a:off x="457200" y="3654425"/>
            <a:ext cx="4648200" cy="1905000"/>
            <a:chOff x="336" y="1968"/>
            <a:chExt cx="2928" cy="1200"/>
          </a:xfrm>
        </p:grpSpPr>
        <p:sp>
          <p:nvSpPr>
            <p:cNvPr id="143364" name="Rectangle 2053"/>
            <p:cNvSpPr/>
            <p:nvPr/>
          </p:nvSpPr>
          <p:spPr>
            <a:xfrm>
              <a:off x="1008" y="1968"/>
              <a:ext cx="912"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600" b="1" dirty="0">
                  <a:latin typeface="Tahoma" panose="020B0604030504040204" pitchFamily="34" charset="0"/>
                  <a:ea typeface="宋体" panose="02010600030101010101" pitchFamily="2" charset="-122"/>
                </a:rPr>
                <a:t>主程序</a:t>
              </a:r>
              <a:r>
                <a:rPr lang="en-US" altLang="zh-CN" sz="1600" b="1" dirty="0">
                  <a:latin typeface="Tahoma" panose="020B0604030504040204" pitchFamily="34" charset="0"/>
                  <a:ea typeface="宋体" panose="02010600030101010101" pitchFamily="2" charset="-122"/>
                </a:rPr>
                <a:t>A20KB</a:t>
              </a:r>
              <a:endParaRPr lang="en-US" altLang="zh-CN" sz="1600" b="1" dirty="0">
                <a:latin typeface="Tahoma" panose="020B0604030504040204" pitchFamily="34" charset="0"/>
                <a:ea typeface="宋体" panose="02010600030101010101" pitchFamily="2" charset="-122"/>
              </a:endParaRPr>
            </a:p>
          </p:txBody>
        </p:sp>
        <p:sp>
          <p:nvSpPr>
            <p:cNvPr id="143365" name="Rectangle 2055"/>
            <p:cNvSpPr/>
            <p:nvPr/>
          </p:nvSpPr>
          <p:spPr>
            <a:xfrm>
              <a:off x="384" y="2448"/>
              <a:ext cx="768"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子程序</a:t>
              </a:r>
              <a:r>
                <a:rPr lang="en-US" altLang="zh-CN" sz="1400" b="1" dirty="0">
                  <a:latin typeface="Tahoma" panose="020B0604030504040204" pitchFamily="34" charset="0"/>
                  <a:ea typeface="宋体" panose="02010600030101010101" pitchFamily="2" charset="-122"/>
                </a:rPr>
                <a:t>B15KB</a:t>
              </a:r>
              <a:endParaRPr lang="en-US" altLang="zh-CN" sz="1600" b="1" dirty="0">
                <a:latin typeface="Tahoma" panose="020B0604030504040204" pitchFamily="34" charset="0"/>
                <a:ea typeface="宋体" panose="02010600030101010101" pitchFamily="2" charset="-122"/>
              </a:endParaRPr>
            </a:p>
          </p:txBody>
        </p:sp>
        <p:sp>
          <p:nvSpPr>
            <p:cNvPr id="143366" name="Rectangle 2056"/>
            <p:cNvSpPr/>
            <p:nvPr/>
          </p:nvSpPr>
          <p:spPr>
            <a:xfrm>
              <a:off x="1968" y="2496"/>
              <a:ext cx="768"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子程序</a:t>
              </a:r>
              <a:r>
                <a:rPr lang="en-US" altLang="zh-CN" sz="1400" b="1" dirty="0">
                  <a:latin typeface="Tahoma" panose="020B0604030504040204" pitchFamily="34" charset="0"/>
                  <a:ea typeface="宋体" panose="02010600030101010101" pitchFamily="2" charset="-122"/>
                </a:rPr>
                <a:t>C20KB</a:t>
              </a:r>
              <a:endParaRPr lang="en-US" altLang="zh-CN" sz="1400" b="1" dirty="0">
                <a:latin typeface="Tahoma" panose="020B0604030504040204" pitchFamily="34" charset="0"/>
                <a:ea typeface="宋体" panose="02010600030101010101" pitchFamily="2" charset="-122"/>
              </a:endParaRPr>
            </a:p>
          </p:txBody>
        </p:sp>
        <p:sp>
          <p:nvSpPr>
            <p:cNvPr id="143367" name="Rectangle 2057"/>
            <p:cNvSpPr/>
            <p:nvPr/>
          </p:nvSpPr>
          <p:spPr>
            <a:xfrm>
              <a:off x="336" y="2976"/>
              <a:ext cx="864"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子程序</a:t>
              </a:r>
              <a:r>
                <a:rPr lang="en-US" altLang="zh-CN" sz="1400" b="1" dirty="0">
                  <a:latin typeface="Tahoma" panose="020B0604030504040204" pitchFamily="34" charset="0"/>
                  <a:ea typeface="宋体" panose="02010600030101010101" pitchFamily="2" charset="-122"/>
                </a:rPr>
                <a:t>F20KB</a:t>
              </a:r>
              <a:endParaRPr lang="en-US" altLang="zh-CN" sz="1600" b="1" dirty="0">
                <a:latin typeface="Tahoma" panose="020B0604030504040204" pitchFamily="34" charset="0"/>
                <a:ea typeface="宋体" panose="02010600030101010101" pitchFamily="2" charset="-122"/>
              </a:endParaRPr>
            </a:p>
          </p:txBody>
        </p:sp>
        <p:sp>
          <p:nvSpPr>
            <p:cNvPr id="143368" name="Rectangle 2058"/>
            <p:cNvSpPr/>
            <p:nvPr/>
          </p:nvSpPr>
          <p:spPr>
            <a:xfrm>
              <a:off x="1536" y="2976"/>
              <a:ext cx="816"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子程序</a:t>
              </a:r>
              <a:r>
                <a:rPr lang="en-US" altLang="zh-CN" sz="1400" b="1" dirty="0">
                  <a:latin typeface="Tahoma" panose="020B0604030504040204" pitchFamily="34" charset="0"/>
                  <a:ea typeface="宋体" panose="02010600030101010101" pitchFamily="2" charset="-122"/>
                </a:rPr>
                <a:t>D18KB</a:t>
              </a:r>
              <a:endParaRPr lang="en-US" altLang="zh-CN" sz="1600" b="1" dirty="0">
                <a:latin typeface="Tahoma" panose="020B0604030504040204" pitchFamily="34" charset="0"/>
                <a:ea typeface="宋体" panose="02010600030101010101" pitchFamily="2" charset="-122"/>
              </a:endParaRPr>
            </a:p>
          </p:txBody>
        </p:sp>
        <p:sp>
          <p:nvSpPr>
            <p:cNvPr id="143369" name="Rectangle 2059"/>
            <p:cNvSpPr/>
            <p:nvPr/>
          </p:nvSpPr>
          <p:spPr>
            <a:xfrm>
              <a:off x="2592" y="2976"/>
              <a:ext cx="672" cy="1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sz="1400" b="1" dirty="0">
                  <a:latin typeface="Tahoma" panose="020B0604030504040204" pitchFamily="34" charset="0"/>
                  <a:ea typeface="宋体" panose="02010600030101010101" pitchFamily="2" charset="-122"/>
                </a:rPr>
                <a:t>子程序</a:t>
              </a:r>
              <a:r>
                <a:rPr lang="en-US" altLang="zh-CN" sz="1400" b="1" dirty="0">
                  <a:latin typeface="Tahoma" panose="020B0604030504040204" pitchFamily="34" charset="0"/>
                  <a:ea typeface="宋体" panose="02010600030101010101" pitchFamily="2" charset="-122"/>
                </a:rPr>
                <a:t>E15KB</a:t>
              </a:r>
              <a:endParaRPr lang="en-US" altLang="zh-CN" sz="1600" b="1" dirty="0">
                <a:latin typeface="Tahoma" panose="020B0604030504040204" pitchFamily="34" charset="0"/>
                <a:ea typeface="宋体" panose="02010600030101010101" pitchFamily="2" charset="-122"/>
              </a:endParaRPr>
            </a:p>
          </p:txBody>
        </p:sp>
        <p:sp>
          <p:nvSpPr>
            <p:cNvPr id="143370" name="Line 2060"/>
            <p:cNvSpPr/>
            <p:nvPr/>
          </p:nvSpPr>
          <p:spPr>
            <a:xfrm>
              <a:off x="1488" y="2160"/>
              <a:ext cx="0" cy="14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1" name="Line 2061"/>
            <p:cNvSpPr/>
            <p:nvPr/>
          </p:nvSpPr>
          <p:spPr>
            <a:xfrm>
              <a:off x="816" y="2304"/>
              <a:ext cx="1536"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2" name="Line 2062"/>
            <p:cNvSpPr/>
            <p:nvPr/>
          </p:nvSpPr>
          <p:spPr>
            <a:xfrm>
              <a:off x="816" y="2304"/>
              <a:ext cx="0" cy="14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3" name="Line 2063"/>
            <p:cNvSpPr/>
            <p:nvPr/>
          </p:nvSpPr>
          <p:spPr>
            <a:xfrm>
              <a:off x="2352" y="2304"/>
              <a:ext cx="0" cy="192"/>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4" name="Line 2064"/>
            <p:cNvSpPr/>
            <p:nvPr/>
          </p:nvSpPr>
          <p:spPr>
            <a:xfrm>
              <a:off x="768" y="2640"/>
              <a:ext cx="0" cy="336"/>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5" name="Line 2066"/>
            <p:cNvSpPr/>
            <p:nvPr/>
          </p:nvSpPr>
          <p:spPr>
            <a:xfrm>
              <a:off x="2352" y="2688"/>
              <a:ext cx="0" cy="14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6" name="Line 2067"/>
            <p:cNvSpPr/>
            <p:nvPr/>
          </p:nvSpPr>
          <p:spPr>
            <a:xfrm>
              <a:off x="1968" y="2832"/>
              <a:ext cx="96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7" name="Line 2068"/>
            <p:cNvSpPr/>
            <p:nvPr/>
          </p:nvSpPr>
          <p:spPr>
            <a:xfrm>
              <a:off x="1968" y="2832"/>
              <a:ext cx="0" cy="14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43378" name="Line 2069"/>
            <p:cNvSpPr/>
            <p:nvPr/>
          </p:nvSpPr>
          <p:spPr>
            <a:xfrm>
              <a:off x="2928" y="2832"/>
              <a:ext cx="0" cy="144"/>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465943" name="Text Box 2071"/>
          <p:cNvSpPr txBox="1"/>
          <p:nvPr/>
        </p:nvSpPr>
        <p:spPr>
          <a:xfrm>
            <a:off x="1295400" y="5743575"/>
            <a:ext cx="2133600" cy="854075"/>
          </a:xfrm>
          <a:prstGeom prst="rect">
            <a:avLst/>
          </a:prstGeom>
          <a:noFill/>
          <a:ln w="9525">
            <a:noFill/>
          </a:ln>
        </p:spPr>
        <p:txBody>
          <a:bodyPr anchor="t" anchorCtr="0">
            <a:spAutoFit/>
          </a:bodyPr>
          <a:p>
            <a:pPr>
              <a:spcBef>
                <a:spcPct val="50000"/>
              </a:spcBef>
            </a:pPr>
            <a:r>
              <a:rPr lang="zh-CN" altLang="en-US" sz="2000" b="1" dirty="0">
                <a:latin typeface="黑体" panose="02010609060101010101" pitchFamily="49" charset="-122"/>
                <a:ea typeface="黑体" panose="02010609060101010101" pitchFamily="49" charset="-122"/>
              </a:rPr>
              <a:t>大作业：</a:t>
            </a:r>
            <a:r>
              <a:rPr lang="en-US" altLang="zh-CN" sz="2000" b="1" dirty="0">
                <a:latin typeface="黑体" panose="02010609060101010101" pitchFamily="49" charset="-122"/>
                <a:ea typeface="黑体" panose="02010609060101010101" pitchFamily="49" charset="-122"/>
              </a:rPr>
              <a:t>108KB</a:t>
            </a:r>
            <a:endParaRPr lang="en-US" altLang="zh-CN" sz="2000" b="1" dirty="0">
              <a:latin typeface="黑体" panose="02010609060101010101" pitchFamily="49" charset="-122"/>
              <a:ea typeface="黑体" panose="02010609060101010101" pitchFamily="49" charset="-122"/>
            </a:endParaRPr>
          </a:p>
          <a:p>
            <a:pPr>
              <a:spcBef>
                <a:spcPct val="50000"/>
              </a:spcBef>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覆盖结构</a:t>
            </a:r>
            <a:endParaRPr lang="zh-CN" altLang="en-US" sz="2000" b="1" dirty="0">
              <a:latin typeface="黑体" panose="02010609060101010101" pitchFamily="49" charset="-122"/>
              <a:ea typeface="黑体" panose="02010609060101010101" pitchFamily="49" charset="-122"/>
            </a:endParaRPr>
          </a:p>
        </p:txBody>
      </p:sp>
      <p:graphicFrame>
        <p:nvGraphicFramePr>
          <p:cNvPr id="465961" name="Group 2089"/>
          <p:cNvGraphicFramePr>
            <a:graphicFrameLocks noGrp="1"/>
          </p:cNvGraphicFramePr>
          <p:nvPr/>
        </p:nvGraphicFramePr>
        <p:xfrm>
          <a:off x="6096000" y="3708400"/>
          <a:ext cx="1905000" cy="2286000"/>
        </p:xfrm>
        <a:graphic>
          <a:graphicData uri="http://schemas.openxmlformats.org/drawingml/2006/table">
            <a:tbl>
              <a:tblPr/>
              <a:tblGrid>
                <a:gridCol w="1905000"/>
              </a:tblGrid>
              <a:tr h="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主程序</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A20KB</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70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覆盖段</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0</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子程序</a:t>
                      </a:r>
                      <a:r>
                        <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B15KB</a:t>
                      </a:r>
                      <a:endPar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（子程序</a:t>
                      </a:r>
                      <a:r>
                        <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C20KB </a:t>
                      </a: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覆盖段</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子程序</a:t>
                      </a:r>
                      <a:r>
                        <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F20KB</a:t>
                      </a:r>
                      <a:endPar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（子程序</a:t>
                      </a:r>
                      <a:r>
                        <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E15KB </a:t>
                      </a: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（子程序</a:t>
                      </a:r>
                      <a:r>
                        <a:rPr kumimoji="1" lang="en-US" altLang="zh-CN"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D18KB</a:t>
                      </a:r>
                      <a:r>
                        <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zh-CN" altLang="en-US" sz="1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465962" name="Text Box 2090"/>
          <p:cNvSpPr txBox="1"/>
          <p:nvPr/>
        </p:nvSpPr>
        <p:spPr>
          <a:xfrm>
            <a:off x="5562600" y="3556000"/>
            <a:ext cx="685800" cy="2536825"/>
          </a:xfrm>
          <a:prstGeom prst="rect">
            <a:avLst/>
          </a:prstGeom>
          <a:noFill/>
          <a:ln w="9525">
            <a:noFill/>
          </a:ln>
        </p:spPr>
        <p:txBody>
          <a:bodyPr anchor="t" anchorCtr="0">
            <a:spAutoFit/>
          </a:bodyPr>
          <a:p>
            <a:pPr>
              <a:spcBef>
                <a:spcPct val="50000"/>
              </a:spcBef>
            </a:pPr>
            <a:r>
              <a:rPr lang="en-US" altLang="zh-CN" sz="1600" b="1" dirty="0">
                <a:latin typeface="宋体" panose="02010600030101010101" pitchFamily="2" charset="-122"/>
                <a:ea typeface="宋体" panose="02010600030101010101" pitchFamily="2" charset="-122"/>
              </a:rPr>
              <a:t>0</a:t>
            </a:r>
            <a:endParaRPr lang="en-US" altLang="zh-CN" sz="1600" b="1" dirty="0">
              <a:latin typeface="宋体" panose="02010600030101010101" pitchFamily="2" charset="-122"/>
              <a:ea typeface="宋体" panose="02010600030101010101" pitchFamily="2" charset="-122"/>
            </a:endParaRPr>
          </a:p>
          <a:p>
            <a:pPr>
              <a:spcBef>
                <a:spcPct val="50000"/>
              </a:spcBef>
            </a:pPr>
            <a:r>
              <a:rPr lang="en-US" altLang="zh-CN" sz="1600" b="1" dirty="0">
                <a:latin typeface="宋体" panose="02010600030101010101" pitchFamily="2" charset="-122"/>
                <a:ea typeface="宋体" panose="02010600030101010101" pitchFamily="2" charset="-122"/>
              </a:rPr>
              <a:t>20KB</a:t>
            </a:r>
            <a:endParaRPr lang="en-US" altLang="zh-CN" sz="1600" b="1" dirty="0">
              <a:latin typeface="宋体" panose="02010600030101010101" pitchFamily="2" charset="-122"/>
              <a:ea typeface="宋体" panose="02010600030101010101" pitchFamily="2" charset="-122"/>
            </a:endParaRPr>
          </a:p>
          <a:p>
            <a:pPr>
              <a:spcBef>
                <a:spcPct val="50000"/>
              </a:spcBef>
            </a:pPr>
            <a:endParaRPr lang="en-US" altLang="zh-CN" sz="1600" b="1" dirty="0">
              <a:latin typeface="宋体" panose="02010600030101010101" pitchFamily="2" charset="-122"/>
              <a:ea typeface="宋体" panose="02010600030101010101" pitchFamily="2" charset="-122"/>
            </a:endParaRPr>
          </a:p>
          <a:p>
            <a:pPr>
              <a:spcBef>
                <a:spcPct val="50000"/>
              </a:spcBef>
            </a:pPr>
            <a:r>
              <a:rPr lang="en-US" altLang="zh-CN" sz="1600" b="1" dirty="0">
                <a:latin typeface="宋体" panose="02010600030101010101" pitchFamily="2" charset="-122"/>
                <a:ea typeface="宋体" panose="02010600030101010101" pitchFamily="2" charset="-122"/>
              </a:rPr>
              <a:t>40KB</a:t>
            </a:r>
            <a:endParaRPr lang="en-US" altLang="zh-CN" sz="1600" b="1" dirty="0">
              <a:latin typeface="宋体" panose="02010600030101010101" pitchFamily="2" charset="-122"/>
              <a:ea typeface="宋体" panose="02010600030101010101" pitchFamily="2" charset="-122"/>
            </a:endParaRPr>
          </a:p>
          <a:p>
            <a:pPr>
              <a:spcBef>
                <a:spcPct val="50000"/>
              </a:spcBef>
            </a:pPr>
            <a:endParaRPr lang="en-US" altLang="zh-CN" sz="1600" b="1" dirty="0">
              <a:latin typeface="宋体" panose="02010600030101010101" pitchFamily="2" charset="-122"/>
              <a:ea typeface="宋体" panose="02010600030101010101" pitchFamily="2" charset="-122"/>
            </a:endParaRPr>
          </a:p>
          <a:p>
            <a:pPr>
              <a:spcBef>
                <a:spcPct val="50000"/>
              </a:spcBef>
            </a:pPr>
            <a:endParaRPr lang="en-US" altLang="zh-CN" sz="1600" b="1" dirty="0">
              <a:latin typeface="宋体" panose="02010600030101010101" pitchFamily="2" charset="-122"/>
              <a:ea typeface="宋体" panose="02010600030101010101" pitchFamily="2" charset="-122"/>
            </a:endParaRPr>
          </a:p>
          <a:p>
            <a:pPr>
              <a:spcBef>
                <a:spcPct val="50000"/>
              </a:spcBef>
            </a:pPr>
            <a:r>
              <a:rPr lang="en-US" altLang="zh-CN" sz="1600" b="1" dirty="0">
                <a:latin typeface="宋体" panose="02010600030101010101" pitchFamily="2" charset="-122"/>
                <a:ea typeface="宋体" panose="02010600030101010101" pitchFamily="2" charset="-122"/>
              </a:rPr>
              <a:t>60KB</a:t>
            </a:r>
            <a:endParaRPr lang="en-US" altLang="zh-CN" sz="1600" b="1" dirty="0">
              <a:latin typeface="宋体" panose="02010600030101010101" pitchFamily="2" charset="-122"/>
              <a:ea typeface="宋体" panose="02010600030101010101" pitchFamily="2" charset="-122"/>
            </a:endParaRPr>
          </a:p>
        </p:txBody>
      </p:sp>
      <p:sp>
        <p:nvSpPr>
          <p:cNvPr id="465963" name="Text Box 2091"/>
          <p:cNvSpPr txBox="1"/>
          <p:nvPr/>
        </p:nvSpPr>
        <p:spPr>
          <a:xfrm>
            <a:off x="6019800" y="6096000"/>
            <a:ext cx="2133600" cy="396875"/>
          </a:xfrm>
          <a:prstGeom prst="rect">
            <a:avLst/>
          </a:prstGeom>
          <a:noFill/>
          <a:ln w="9525">
            <a:noFill/>
          </a:ln>
        </p:spPr>
        <p:txBody>
          <a:bodyPr anchor="t" anchorCtr="0">
            <a:spAutoFit/>
          </a:bodyPr>
          <a:p>
            <a:pPr>
              <a:spcBef>
                <a:spcPct val="50000"/>
              </a:spcBef>
            </a:pPr>
            <a:r>
              <a:rPr lang="zh-CN" altLang="en-US" sz="2000" b="1" dirty="0">
                <a:latin typeface="Tahoma" panose="020B0604030504040204" pitchFamily="34" charset="0"/>
                <a:ea typeface="宋体" panose="02010600030101010101" pitchFamily="2" charset="-122"/>
              </a:rPr>
              <a:t>内存：</a:t>
            </a:r>
            <a:r>
              <a:rPr lang="en-US" altLang="zh-CN" sz="2000" b="1" dirty="0">
                <a:latin typeface="Tahoma" panose="020B0604030504040204" pitchFamily="34" charset="0"/>
                <a:ea typeface="宋体" panose="02010600030101010101" pitchFamily="2" charset="-122"/>
              </a:rPr>
              <a:t>64KB</a:t>
            </a:r>
            <a:endParaRPr lang="en-US" altLang="zh-CN" sz="2000" b="1" dirty="0">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5923">
                                            <p:txEl>
                                              <p:charRg st="0" end="106"/>
                                            </p:txEl>
                                          </p:spTgt>
                                        </p:tgtEl>
                                        <p:attrNameLst>
                                          <p:attrName>style.visibility</p:attrName>
                                        </p:attrNameLst>
                                      </p:cBhvr>
                                      <p:to>
                                        <p:strVal val="visible"/>
                                      </p:to>
                                    </p:set>
                                    <p:animEffect transition="in" filter="blinds(horizontal)">
                                      <p:cBhvr>
                                        <p:cTn id="7" dur="500"/>
                                        <p:tgtEl>
                                          <p:spTgt spid="465923">
                                            <p:txEl>
                                              <p:charRg st="0" end="10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5943"/>
                                        </p:tgtEl>
                                        <p:attrNameLst>
                                          <p:attrName>style.visibility</p:attrName>
                                        </p:attrNameLst>
                                      </p:cBhvr>
                                      <p:to>
                                        <p:strVal val="visible"/>
                                      </p:to>
                                    </p:set>
                                    <p:animEffect transition="in" filter="blinds(horizontal)">
                                      <p:cBhvr>
                                        <p:cTn id="15" dur="500"/>
                                        <p:tgtEl>
                                          <p:spTgt spid="46594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5962"/>
                                        </p:tgtEl>
                                        <p:attrNameLst>
                                          <p:attrName>style.visibility</p:attrName>
                                        </p:attrNameLst>
                                      </p:cBhvr>
                                      <p:to>
                                        <p:strVal val="visible"/>
                                      </p:to>
                                    </p:set>
                                    <p:animEffect transition="in" filter="blinds(horizontal)">
                                      <p:cBhvr>
                                        <p:cTn id="20" dur="500"/>
                                        <p:tgtEl>
                                          <p:spTgt spid="465962"/>
                                        </p:tgtEl>
                                      </p:cBhvr>
                                    </p:animEffect>
                                  </p:childTnLst>
                                </p:cTn>
                              </p:par>
                              <p:par>
                                <p:cTn id="21" presetID="3" presetClass="entr" presetSubtype="10" fill="hold" nodeType="withEffect">
                                  <p:stCondLst>
                                    <p:cond delay="0"/>
                                  </p:stCondLst>
                                  <p:childTnLst>
                                    <p:set>
                                      <p:cBhvr>
                                        <p:cTn id="22" dur="1" fill="hold">
                                          <p:stCondLst>
                                            <p:cond delay="0"/>
                                          </p:stCondLst>
                                        </p:cTn>
                                        <p:tgtEl>
                                          <p:spTgt spid="465961"/>
                                        </p:tgtEl>
                                        <p:attrNameLst>
                                          <p:attrName>style.visibility</p:attrName>
                                        </p:attrNameLst>
                                      </p:cBhvr>
                                      <p:to>
                                        <p:strVal val="visible"/>
                                      </p:to>
                                    </p:set>
                                    <p:animEffect transition="in" filter="blinds(horizontal)">
                                      <p:cBhvr>
                                        <p:cTn id="23" dur="500"/>
                                        <p:tgtEl>
                                          <p:spTgt spid="46596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65963"/>
                                        </p:tgtEl>
                                        <p:attrNameLst>
                                          <p:attrName>style.visibility</p:attrName>
                                        </p:attrNameLst>
                                      </p:cBhvr>
                                      <p:to>
                                        <p:strVal val="visible"/>
                                      </p:to>
                                    </p:set>
                                    <p:animEffect transition="in" filter="blinds(horizontal)">
                                      <p:cBhvr>
                                        <p:cTn id="26" dur="500"/>
                                        <p:tgtEl>
                                          <p:spTgt spid="465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p:bldP spid="465943" grpId="0"/>
      <p:bldP spid="465962" grpId="0"/>
      <p:bldP spid="46596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Rectangle 1026"/>
          <p:cNvSpPr>
            <a:spLocks noGrp="1"/>
          </p:cNvSpPr>
          <p:nvPr>
            <p:ph type="title"/>
          </p:nvPr>
        </p:nvSpPr>
        <p:spPr>
          <a:xfrm>
            <a:off x="1447800" y="333375"/>
            <a:ext cx="464820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、交换</a:t>
            </a:r>
            <a:r>
              <a:rPr lang="en-US" altLang="zh-CN" sz="3600" b="1" dirty="0">
                <a:solidFill>
                  <a:schemeClr val="hlink"/>
                </a:solidFill>
                <a:latin typeface="黑体" panose="02010609060101010101" pitchFamily="49" charset="-122"/>
                <a:ea typeface="黑体" panose="02010609060101010101" pitchFamily="49" charset="-122"/>
              </a:rPr>
              <a:t>/</a:t>
            </a:r>
            <a:r>
              <a:rPr lang="zh-CN" altLang="en-US" sz="3600" b="1" dirty="0">
                <a:solidFill>
                  <a:schemeClr val="hlink"/>
                </a:solidFill>
                <a:latin typeface="黑体" panose="02010609060101010101" pitchFamily="49" charset="-122"/>
                <a:ea typeface="黑体" panose="02010609060101010101" pitchFamily="49" charset="-122"/>
              </a:rPr>
              <a:t>对换</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365571" name="Rectangle 1027"/>
          <p:cNvSpPr>
            <a:spLocks noGrp="1"/>
          </p:cNvSpPr>
          <p:nvPr>
            <p:ph idx="1"/>
          </p:nvPr>
        </p:nvSpPr>
        <p:spPr>
          <a:xfrm>
            <a:off x="838200" y="1557338"/>
            <a:ext cx="7543800" cy="4751387"/>
          </a:xfrm>
          <a:ln/>
        </p:spPr>
        <p:txBody>
          <a:bodyPr wrap="square" lIns="91440" tIns="45720" rIns="91440" bIns="45720" anchor="t" anchorCtr="0"/>
          <a:p>
            <a:pPr eaLnBrk="1" hangingPunct="1">
              <a:lnSpc>
                <a:spcPct val="125000"/>
              </a:lnSpc>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交换技术也是</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扩充</a:t>
            </a:r>
            <a:r>
              <a:rPr lang="zh-CN" altLang="en-US" dirty="0">
                <a:solidFill>
                  <a:schemeClr val="tx1"/>
                </a:solidFill>
                <a:latin typeface="Times New Roman" panose="02020603050405020304" pitchFamily="18" charset="0"/>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内存容量和提高内存利用率的有效措施。现代</a:t>
            </a:r>
            <a:r>
              <a:rPr lang="en-US" altLang="zh-CN" dirty="0">
                <a:solidFill>
                  <a:schemeClr val="tx1"/>
                </a:solidFill>
                <a:latin typeface="黑体" panose="02010609060101010101" pitchFamily="49" charset="-122"/>
                <a:ea typeface="黑体" panose="02010609060101010101" pitchFamily="49" charset="-122"/>
              </a:rPr>
              <a:t>OS</a:t>
            </a:r>
            <a:r>
              <a:rPr lang="zh-CN" altLang="en-US" dirty="0">
                <a:solidFill>
                  <a:schemeClr val="tx1"/>
                </a:solidFill>
                <a:latin typeface="黑体" panose="02010609060101010101" pitchFamily="49" charset="-122"/>
                <a:ea typeface="黑体" panose="02010609060101010101" pitchFamily="49" charset="-122"/>
              </a:rPr>
              <a:t>中广泛采用。</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5000"/>
              </a:lnSpc>
              <a:buNone/>
            </a:pPr>
            <a:r>
              <a:rPr lang="zh-CN" altLang="en-US" dirty="0">
                <a:solidFill>
                  <a:schemeClr val="tx1"/>
                </a:solidFill>
                <a:latin typeface="黑体" panose="02010609060101010101" pitchFamily="49" charset="-122"/>
                <a:ea typeface="黑体" panose="02010609060101010101" pitchFamily="49" charset="-122"/>
              </a:rPr>
              <a:t>      最早用在</a:t>
            </a:r>
            <a:r>
              <a:rPr lang="en-US" altLang="zh-CN" dirty="0">
                <a:solidFill>
                  <a:schemeClr val="tx1"/>
                </a:solidFill>
                <a:latin typeface="黑体" panose="02010609060101010101" pitchFamily="49" charset="-122"/>
                <a:ea typeface="黑体" panose="02010609060101010101" pitchFamily="49" charset="-122"/>
              </a:rPr>
              <a:t>MIT</a:t>
            </a:r>
            <a:r>
              <a:rPr lang="zh-CN" altLang="en-US" dirty="0">
                <a:solidFill>
                  <a:schemeClr val="tx1"/>
                </a:solidFill>
                <a:latin typeface="黑体" panose="02010609060101010101" pitchFamily="49" charset="-122"/>
                <a:ea typeface="黑体" panose="02010609060101010101" pitchFamily="49" charset="-122"/>
              </a:rPr>
              <a:t>的兼容分时系统</a:t>
            </a:r>
            <a:r>
              <a:rPr lang="en-US" altLang="zh-CN" dirty="0">
                <a:solidFill>
                  <a:schemeClr val="tx1"/>
                </a:solidFill>
                <a:latin typeface="黑体" panose="02010609060101010101" pitchFamily="49" charset="-122"/>
                <a:ea typeface="黑体" panose="02010609060101010101" pitchFamily="49" charset="-122"/>
              </a:rPr>
              <a:t>CTSS</a:t>
            </a:r>
            <a:r>
              <a:rPr lang="zh-CN" altLang="en-US" dirty="0">
                <a:solidFill>
                  <a:schemeClr val="tx1"/>
                </a:solidFill>
                <a:latin typeface="黑体" panose="02010609060101010101" pitchFamily="49" charset="-122"/>
                <a:ea typeface="黑体" panose="02010609060101010101" pitchFamily="49" charset="-122"/>
              </a:rPr>
              <a:t>中，任何时刻系统中只有一个完整的用户作业，当运行一段时间后，因时间片用完或等待某事件发生，系统就把它交换到外存上，同时把另一作业调入内存让其运行，这样，可以在内存容量不大的小型机上分时运行，早期的一些分时系统多数采用这种交换技术。</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5571">
                                            <p:txEl>
                                              <p:charRg st="0" end="45"/>
                                            </p:txEl>
                                          </p:spTgt>
                                        </p:tgtEl>
                                        <p:attrNameLst>
                                          <p:attrName>style.visibility</p:attrName>
                                        </p:attrNameLst>
                                      </p:cBhvr>
                                      <p:to>
                                        <p:strVal val="visible"/>
                                      </p:to>
                                    </p:set>
                                    <p:animEffect transition="in" filter="blinds(horizontal)">
                                      <p:cBhvr>
                                        <p:cTn id="7" dur="500"/>
                                        <p:tgtEl>
                                          <p:spTgt spid="365571">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5571">
                                            <p:txEl>
                                              <p:charRg st="45" end="185"/>
                                            </p:txEl>
                                          </p:spTgt>
                                        </p:tgtEl>
                                        <p:attrNameLst>
                                          <p:attrName>style.visibility</p:attrName>
                                        </p:attrNameLst>
                                      </p:cBhvr>
                                      <p:to>
                                        <p:strVal val="visible"/>
                                      </p:to>
                                    </p:set>
                                    <p:animEffect transition="in" filter="blinds(horizontal)">
                                      <p:cBhvr>
                                        <p:cTn id="12" dur="500"/>
                                        <p:tgtEl>
                                          <p:spTgt spid="365571">
                                            <p:txEl>
                                              <p:charRg st="45"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Rectangle 1026"/>
          <p:cNvSpPr>
            <a:spLocks noGrp="1"/>
          </p:cNvSpPr>
          <p:nvPr>
            <p:ph type="title"/>
          </p:nvPr>
        </p:nvSpPr>
        <p:spPr>
          <a:xfrm>
            <a:off x="1447800" y="333375"/>
            <a:ext cx="464820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、交换</a:t>
            </a:r>
            <a:r>
              <a:rPr lang="en-US" altLang="zh-CN" sz="3600" b="1" dirty="0">
                <a:solidFill>
                  <a:schemeClr val="hlink"/>
                </a:solidFill>
                <a:latin typeface="黑体" panose="02010609060101010101" pitchFamily="49" charset="-122"/>
                <a:ea typeface="黑体" panose="02010609060101010101" pitchFamily="49" charset="-122"/>
              </a:rPr>
              <a:t>/</a:t>
            </a:r>
            <a:r>
              <a:rPr lang="zh-CN" altLang="en-US" sz="3600" b="1" dirty="0">
                <a:solidFill>
                  <a:schemeClr val="hlink"/>
                </a:solidFill>
                <a:latin typeface="黑体" panose="02010609060101010101" pitchFamily="49" charset="-122"/>
                <a:ea typeface="黑体" panose="02010609060101010101" pitchFamily="49" charset="-122"/>
              </a:rPr>
              <a:t>对换</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466947" name="Rectangle 1027"/>
          <p:cNvSpPr>
            <a:spLocks noGrp="1"/>
          </p:cNvSpPr>
          <p:nvPr>
            <p:ph idx="1"/>
          </p:nvPr>
        </p:nvSpPr>
        <p:spPr>
          <a:xfrm>
            <a:off x="88900" y="1268413"/>
            <a:ext cx="4843463" cy="5059362"/>
          </a:xfrm>
          <a:ln/>
        </p:spPr>
        <p:txBody>
          <a:bodyPr wrap="square" lIns="91440" tIns="45720" rIns="91440" bIns="45720" anchor="t" anchorCtr="0"/>
          <a:p>
            <a:pPr eaLnBrk="1" hangingPunct="1">
              <a:lnSpc>
                <a:spcPct val="120000"/>
              </a:lnSpc>
              <a:spcBef>
                <a:spcPct val="10000"/>
              </a:spcBef>
              <a:buClr>
                <a:schemeClr val="folHlink"/>
              </a:buClr>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folHlink"/>
                </a:solidFill>
                <a:latin typeface="黑体" panose="02010609060101010101" pitchFamily="49" charset="-122"/>
                <a:ea typeface="黑体" panose="02010609060101010101" pitchFamily="49" charset="-122"/>
              </a:rPr>
              <a:t>交换技术：</a:t>
            </a:r>
            <a:r>
              <a:rPr lang="zh-CN" altLang="en-US" sz="2400" dirty="0">
                <a:solidFill>
                  <a:schemeClr val="tx1"/>
                </a:solidFill>
                <a:latin typeface="黑体" panose="02010609060101010101" pitchFamily="49" charset="-122"/>
                <a:ea typeface="黑体" panose="02010609060101010101" pitchFamily="49" charset="-122"/>
              </a:rPr>
              <a:t>将暂时不用的某个进程及数据</a:t>
            </a:r>
            <a:r>
              <a:rPr lang="zh-CN" altLang="en-US" sz="2400" dirty="0">
                <a:solidFill>
                  <a:srgbClr val="FF33CC"/>
                </a:solidFill>
                <a:latin typeface="黑体" panose="02010609060101010101" pitchFamily="49" charset="-122"/>
                <a:ea typeface="黑体" panose="02010609060101010101" pitchFamily="49" charset="-122"/>
              </a:rPr>
              <a:t>（首先是处于阻塞状态优先级最低的）</a:t>
            </a:r>
            <a:r>
              <a:rPr lang="zh-CN" altLang="en-US" sz="2400" dirty="0">
                <a:solidFill>
                  <a:schemeClr val="tx1"/>
                </a:solidFill>
                <a:latin typeface="黑体" panose="02010609060101010101" pitchFamily="49" charset="-122"/>
                <a:ea typeface="黑体" panose="02010609060101010101" pitchFamily="49" charset="-122"/>
              </a:rPr>
              <a:t>部分（或全部）从内存移到外存</a:t>
            </a:r>
            <a:r>
              <a:rPr lang="zh-CN" altLang="en-US" sz="2400" dirty="0">
                <a:solidFill>
                  <a:srgbClr val="FF33CC"/>
                </a:solidFill>
                <a:latin typeface="黑体" panose="02010609060101010101" pitchFamily="49" charset="-122"/>
                <a:ea typeface="黑体" panose="02010609060101010101" pitchFamily="49" charset="-122"/>
              </a:rPr>
              <a:t>（备份区或对换区，采用连续分配的动态存储管理方式）</a:t>
            </a:r>
            <a:r>
              <a:rPr lang="zh-CN" altLang="en-US" sz="2400" dirty="0">
                <a:solidFill>
                  <a:schemeClr val="tx1"/>
                </a:solidFill>
                <a:latin typeface="黑体" panose="02010609060101010101" pitchFamily="49" charset="-122"/>
                <a:ea typeface="黑体" panose="02010609060101010101" pitchFamily="49" charset="-122"/>
              </a:rPr>
              <a:t>中去，让出内存空间，同时将某个需要的进程调入到内存，让其运行。交换到外存的进程需要时可以被再次交换回</a:t>
            </a:r>
            <a:r>
              <a:rPr lang="zh-CN" altLang="en-US" sz="2400" dirty="0">
                <a:solidFill>
                  <a:srgbClr val="FF33CC"/>
                </a:solidFill>
                <a:latin typeface="黑体" panose="02010609060101010101" pitchFamily="49" charset="-122"/>
                <a:ea typeface="黑体" panose="02010609060101010101" pitchFamily="49" charset="-122"/>
              </a:rPr>
              <a:t>（选择换出时间最久的）</a:t>
            </a:r>
            <a:r>
              <a:rPr lang="zh-CN" altLang="en-US" sz="2400" dirty="0">
                <a:solidFill>
                  <a:schemeClr val="tx1"/>
                </a:solidFill>
                <a:latin typeface="黑体" panose="02010609060101010101" pitchFamily="49" charset="-122"/>
                <a:ea typeface="黑体" panose="02010609060101010101" pitchFamily="49" charset="-122"/>
              </a:rPr>
              <a:t>内存中继续执行。</a:t>
            </a:r>
            <a:endParaRPr lang="zh-CN" altLang="en-US" sz="2400" dirty="0">
              <a:solidFill>
                <a:schemeClr val="tx1"/>
              </a:solidFill>
              <a:latin typeface="黑体" panose="02010609060101010101" pitchFamily="49" charset="-122"/>
              <a:ea typeface="黑体" panose="02010609060101010101" pitchFamily="49" charset="-122"/>
            </a:endParaRPr>
          </a:p>
        </p:txBody>
      </p:sp>
      <p:pic>
        <p:nvPicPr>
          <p:cNvPr id="466949" name="Picture 1029"/>
          <p:cNvPicPr>
            <a:picLocks noChangeAspect="1"/>
          </p:cNvPicPr>
          <p:nvPr/>
        </p:nvPicPr>
        <p:blipFill>
          <a:blip r:embed="rId1"/>
          <a:srcRect l="650" t="3653" r="650" b="3856"/>
          <a:stretch>
            <a:fillRect/>
          </a:stretch>
        </p:blipFill>
        <p:spPr>
          <a:xfrm>
            <a:off x="4932363" y="2133600"/>
            <a:ext cx="4140200" cy="36576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6949"/>
                                        </p:tgtEl>
                                        <p:attrNameLst>
                                          <p:attrName>style.visibility</p:attrName>
                                        </p:attrNameLst>
                                      </p:cBhvr>
                                      <p:to>
                                        <p:strVal val="visible"/>
                                      </p:to>
                                    </p:set>
                                    <p:anim calcmode="lin" valueType="num">
                                      <p:cBhvr additive="base">
                                        <p:cTn id="7" dur="500" fill="hold"/>
                                        <p:tgtEl>
                                          <p:spTgt spid="466949"/>
                                        </p:tgtEl>
                                        <p:attrNameLst>
                                          <p:attrName>ppt_x</p:attrName>
                                        </p:attrNameLst>
                                      </p:cBhvr>
                                      <p:tavLst>
                                        <p:tav tm="0">
                                          <p:val>
                                            <p:strVal val="#ppt_x"/>
                                          </p:val>
                                        </p:tav>
                                        <p:tav tm="100000">
                                          <p:val>
                                            <p:strVal val="#ppt_x"/>
                                          </p:val>
                                        </p:tav>
                                      </p:tavLst>
                                    </p:anim>
                                    <p:anim calcmode="lin" valueType="num">
                                      <p:cBhvr additive="base">
                                        <p:cTn id="8" dur="500" fill="hold"/>
                                        <p:tgtEl>
                                          <p:spTgt spid="4669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66947">
                                            <p:txEl>
                                              <p:charRg st="0" end="145"/>
                                            </p:txEl>
                                          </p:spTgt>
                                        </p:tgtEl>
                                        <p:attrNameLst>
                                          <p:attrName>style.visibility</p:attrName>
                                        </p:attrNameLst>
                                      </p:cBhvr>
                                      <p:to>
                                        <p:strVal val="visible"/>
                                      </p:to>
                                    </p:set>
                                    <p:animEffect transition="in" filter="blinds(horizontal)">
                                      <p:cBhvr>
                                        <p:cTn id="13" dur="500"/>
                                        <p:tgtEl>
                                          <p:spTgt spid="466947">
                                            <p:txEl>
                                              <p:charRg st="0"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Rectangle 2"/>
          <p:cNvSpPr>
            <a:spLocks noGrp="1"/>
          </p:cNvSpPr>
          <p:nvPr>
            <p:ph type="title"/>
          </p:nvPr>
        </p:nvSpPr>
        <p:spPr>
          <a:xfrm>
            <a:off x="1295400" y="333375"/>
            <a:ext cx="464820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2</a:t>
            </a:r>
            <a:r>
              <a:rPr lang="zh-CN" altLang="en-US" sz="3600" b="1" dirty="0">
                <a:solidFill>
                  <a:schemeClr val="hlink"/>
                </a:solidFill>
                <a:latin typeface="黑体" panose="02010609060101010101" pitchFamily="49" charset="-122"/>
                <a:ea typeface="黑体" panose="02010609060101010101" pitchFamily="49" charset="-122"/>
              </a:rPr>
              <a:t>、交换</a:t>
            </a:r>
            <a:r>
              <a:rPr lang="en-US" altLang="zh-CN" sz="3600" b="1" dirty="0">
                <a:solidFill>
                  <a:schemeClr val="hlink"/>
                </a:solidFill>
                <a:latin typeface="黑体" panose="02010609060101010101" pitchFamily="49" charset="-122"/>
                <a:ea typeface="黑体" panose="02010609060101010101" pitchFamily="49" charset="-122"/>
              </a:rPr>
              <a:t>/</a:t>
            </a:r>
            <a:r>
              <a:rPr lang="zh-CN" altLang="en-US" sz="3600" b="1" dirty="0">
                <a:solidFill>
                  <a:schemeClr val="hlink"/>
                </a:solidFill>
                <a:latin typeface="黑体" panose="02010609060101010101" pitchFamily="49" charset="-122"/>
                <a:ea typeface="黑体" panose="02010609060101010101" pitchFamily="49" charset="-122"/>
              </a:rPr>
              <a:t>对换</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467971" name="Rectangle 3"/>
          <p:cNvSpPr>
            <a:spLocks noGrp="1"/>
          </p:cNvSpPr>
          <p:nvPr>
            <p:ph idx="1"/>
          </p:nvPr>
        </p:nvSpPr>
        <p:spPr>
          <a:xfrm>
            <a:off x="539750" y="1412875"/>
            <a:ext cx="7920038" cy="5040313"/>
          </a:xfrm>
          <a:ln/>
        </p:spPr>
        <p:txBody>
          <a:bodyPr wrap="square" lIns="91440" tIns="45720" rIns="91440" bIns="45720" anchor="t" anchorCtr="0"/>
          <a:p>
            <a:pPr eaLnBrk="1" hangingPunct="1">
              <a:lnSpc>
                <a:spcPct val="120000"/>
              </a:lnSpc>
              <a:buClr>
                <a:schemeClr val="folHlink"/>
              </a:buClr>
            </a:pPr>
            <a:r>
              <a:rPr lang="zh-CN" altLang="en-US" dirty="0">
                <a:latin typeface="黑体" panose="02010609060101010101" pitchFamily="49" charset="-122"/>
                <a:ea typeface="黑体" panose="02010609060101010101" pitchFamily="49" charset="-122"/>
              </a:rPr>
              <a:t>交换与覆盖技术的区别</a:t>
            </a:r>
            <a:endParaRPr lang="zh-CN" altLang="en-US" dirty="0">
              <a:latin typeface="黑体" panose="02010609060101010101" pitchFamily="49" charset="-122"/>
              <a:ea typeface="黑体" panose="02010609060101010101" pitchFamily="49" charset="-122"/>
            </a:endParaRPr>
          </a:p>
          <a:p>
            <a:pPr eaLnBrk="1" hangingPunct="1">
              <a:lnSpc>
                <a:spcPct val="120000"/>
              </a:lnSpc>
              <a:buClr>
                <a:schemeClr val="folHlink"/>
              </a:buClr>
              <a:buNone/>
            </a:pPr>
            <a:r>
              <a:rPr lang="zh-CN" altLang="en-US" dirty="0">
                <a:solidFill>
                  <a:schemeClr val="tx1"/>
                </a:solidFill>
                <a:latin typeface="黑体" panose="02010609060101010101" pitchFamily="49" charset="-122"/>
                <a:ea typeface="黑体" panose="02010609060101010101" pitchFamily="49" charset="-122"/>
              </a:rPr>
              <a:t>      交换技术不要求程序员给出程序段之间的覆盖结构，交换主要在作业或进程之间进行。</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chemeClr val="folHlink"/>
              </a:buClr>
              <a:buNone/>
            </a:pPr>
            <a:r>
              <a:rPr lang="zh-CN" altLang="en-US" dirty="0">
                <a:solidFill>
                  <a:schemeClr val="tx1"/>
                </a:solidFill>
                <a:latin typeface="黑体" panose="02010609060101010101" pitchFamily="49" charset="-122"/>
                <a:ea typeface="黑体" panose="02010609060101010101" pitchFamily="49" charset="-122"/>
              </a:rPr>
              <a:t>      覆盖技术要求程序员必须把一个程序划分成不同的程序段，并规定好它们的执行和覆盖顺序，操作系统根据</a:t>
            </a:r>
            <a:r>
              <a:rPr lang="zh-CN" altLang="en-US" u="sng" dirty="0">
                <a:solidFill>
                  <a:schemeClr val="tx1"/>
                </a:solidFill>
                <a:latin typeface="黑体" panose="02010609060101010101" pitchFamily="49" charset="-122"/>
                <a:ea typeface="黑体" panose="02010609060101010101" pitchFamily="49" charset="-122"/>
              </a:rPr>
              <a:t>程序员提供的覆盖结构</a:t>
            </a:r>
            <a:r>
              <a:rPr lang="zh-CN" altLang="en-US" dirty="0">
                <a:solidFill>
                  <a:schemeClr val="tx1"/>
                </a:solidFill>
                <a:latin typeface="黑体" panose="02010609060101010101" pitchFamily="49" charset="-122"/>
                <a:ea typeface="黑体" panose="02010609060101010101" pitchFamily="49" charset="-122"/>
              </a:rPr>
              <a:t>来完成程序段之间的覆盖。覆盖技术主要在同一个作业或进程中进行，同时覆盖只能覆盖与覆盖程序段无关的程序段。</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71">
                                            <p:txEl>
                                              <p:charRg st="11" end="56"/>
                                            </p:txEl>
                                          </p:spTgt>
                                        </p:tgtEl>
                                        <p:attrNameLst>
                                          <p:attrName>style.visibility</p:attrName>
                                        </p:attrNameLst>
                                      </p:cBhvr>
                                      <p:to>
                                        <p:strVal val="visible"/>
                                      </p:to>
                                    </p:set>
                                    <p:animEffect transition="in" filter="blinds(horizontal)">
                                      <p:cBhvr>
                                        <p:cTn id="7" dur="500"/>
                                        <p:tgtEl>
                                          <p:spTgt spid="467971">
                                            <p:txEl>
                                              <p:charRg st="11"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71">
                                            <p:txEl>
                                              <p:charRg st="56" end="172"/>
                                            </p:txEl>
                                          </p:spTgt>
                                        </p:tgtEl>
                                        <p:attrNameLst>
                                          <p:attrName>style.visibility</p:attrName>
                                        </p:attrNameLst>
                                      </p:cBhvr>
                                      <p:to>
                                        <p:strVal val="visible"/>
                                      </p:to>
                                    </p:set>
                                    <p:animEffect transition="in" filter="blinds(horizontal)">
                                      <p:cBhvr>
                                        <p:cTn id="12" dur="500"/>
                                        <p:tgtEl>
                                          <p:spTgt spid="467971">
                                            <p:txEl>
                                              <p:charRg st="56"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Rectangle 2"/>
          <p:cNvSpPr>
            <a:spLocks noGrp="1"/>
          </p:cNvSpPr>
          <p:nvPr>
            <p:ph type="title"/>
          </p:nvPr>
        </p:nvSpPr>
        <p:spPr>
          <a:xfrm>
            <a:off x="1150938" y="219075"/>
            <a:ext cx="6445250" cy="762000"/>
          </a:xfrm>
          <a:ln/>
        </p:spPr>
        <p:txBody>
          <a:bodyPr wrap="square" lIns="91440" tIns="45720" rIns="91440" bIns="45720" anchor="b" anchorCtr="0"/>
          <a:p>
            <a:pPr eaLnBrk="1" hangingPunct="1"/>
            <a:r>
              <a:rPr lang="en-US" altLang="zh-CN" sz="3600" b="1" dirty="0">
                <a:solidFill>
                  <a:schemeClr val="hlink"/>
                </a:solidFill>
                <a:latin typeface="黑体" panose="02010609060101010101" pitchFamily="49" charset="-122"/>
                <a:ea typeface="黑体" panose="02010609060101010101" pitchFamily="49" charset="-122"/>
              </a:rPr>
              <a:t>4.5  </a:t>
            </a:r>
            <a:r>
              <a:rPr lang="zh-CN" altLang="en-US" sz="3600" b="1" dirty="0">
                <a:solidFill>
                  <a:schemeClr val="hlink"/>
                </a:solidFill>
                <a:latin typeface="黑体" panose="02010609060101010101" pitchFamily="49" charset="-122"/>
                <a:ea typeface="黑体" panose="02010609060101010101" pitchFamily="49" charset="-122"/>
              </a:rPr>
              <a:t>分页存储管理方式</a:t>
            </a:r>
            <a:endParaRPr lang="zh-CN" altLang="en-US" sz="3600" b="1" dirty="0">
              <a:solidFill>
                <a:schemeClr val="hlink"/>
              </a:solidFill>
              <a:latin typeface="黑体" panose="02010609060101010101" pitchFamily="49" charset="-122"/>
              <a:ea typeface="黑体" panose="02010609060101010101" pitchFamily="49" charset="-122"/>
            </a:endParaRPr>
          </a:p>
        </p:txBody>
      </p:sp>
      <p:sp>
        <p:nvSpPr>
          <p:cNvPr id="155651" name="Rectangle 3"/>
          <p:cNvSpPr>
            <a:spLocks noGrp="1"/>
          </p:cNvSpPr>
          <p:nvPr>
            <p:ph idx="1"/>
          </p:nvPr>
        </p:nvSpPr>
        <p:spPr>
          <a:xfrm>
            <a:off x="539750" y="1341438"/>
            <a:ext cx="8064500" cy="5135562"/>
          </a:xfrm>
          <a:ln/>
        </p:spPr>
        <p:txBody>
          <a:bodyPr wrap="square" lIns="91440" tIns="45720" rIns="91440" bIns="45720" anchor="t" anchorCtr="0"/>
          <a:p>
            <a:pPr eaLnBrk="1" hangingPunct="1">
              <a:lnSpc>
                <a:spcPct val="120000"/>
              </a:lnSpc>
              <a:buClr>
                <a:srgbClr val="FF0000"/>
              </a:buClr>
              <a:buChar char="q"/>
            </a:pPr>
            <a:r>
              <a:rPr lang="zh-CN" altLang="en-US" sz="2400" dirty="0">
                <a:solidFill>
                  <a:schemeClr val="folHlink"/>
                </a:solidFill>
                <a:latin typeface="黑体" panose="02010609060101010101" pitchFamily="49" charset="-122"/>
                <a:ea typeface="黑体" panose="02010609060101010101" pitchFamily="49" charset="-122"/>
              </a:rPr>
              <a:t>连续分配存储管理方式产生的问题</a:t>
            </a:r>
            <a:endParaRPr lang="zh-CN" altLang="en-US" sz="2400" dirty="0">
              <a:solidFill>
                <a:schemeClr val="folHlink"/>
              </a:solidFill>
              <a:latin typeface="黑体" panose="02010609060101010101" pitchFamily="49" charset="-122"/>
              <a:ea typeface="黑体" panose="02010609060101010101" pitchFamily="49" charset="-122"/>
            </a:endParaRPr>
          </a:p>
          <a:p>
            <a:pPr eaLnBrk="1" hangingPunct="1">
              <a:lnSpc>
                <a:spcPct val="120000"/>
              </a:lnSpc>
              <a:spcBef>
                <a:spcPct val="10000"/>
              </a:spcBef>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在分区存储管理中，要求把进程放在一个</a:t>
            </a:r>
            <a:r>
              <a:rPr lang="zh-CN" altLang="en-US" sz="2200" dirty="0">
                <a:latin typeface="黑体" panose="02010609060101010101" pitchFamily="49" charset="-122"/>
                <a:ea typeface="黑体" panose="02010609060101010101" pitchFamily="49" charset="-122"/>
              </a:rPr>
              <a:t>连续的存储区</a:t>
            </a:r>
            <a:r>
              <a:rPr lang="zh-CN" altLang="en-US" sz="2200" dirty="0">
                <a:solidFill>
                  <a:schemeClr val="tx1"/>
                </a:solidFill>
                <a:latin typeface="黑体" panose="02010609060101010101" pitchFamily="49" charset="-122"/>
                <a:ea typeface="黑体" panose="02010609060101010101" pitchFamily="49" charset="-122"/>
              </a:rPr>
              <a:t>中，因而会</a:t>
            </a:r>
            <a:r>
              <a:rPr lang="zh-CN" altLang="en-US" sz="2200" dirty="0">
                <a:latin typeface="黑体" panose="02010609060101010101" pitchFamily="49" charset="-122"/>
                <a:ea typeface="黑体" panose="02010609060101010101" pitchFamily="49" charset="-122"/>
              </a:rPr>
              <a:t>产生许多碎片</a:t>
            </a:r>
            <a:r>
              <a:rPr lang="zh-CN" altLang="en-US" sz="2200" dirty="0">
                <a:solidFill>
                  <a:schemeClr val="tx1"/>
                </a:solidFill>
                <a:latin typeface="黑体" panose="02010609060101010101" pitchFamily="49" charset="-122"/>
                <a:ea typeface="黑体" panose="02010609060101010101" pitchFamily="49" charset="-122"/>
              </a:rPr>
              <a:t>。</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rgbClr val="FF0000"/>
              </a:buClr>
              <a:buChar char="q"/>
            </a:pPr>
            <a:r>
              <a:rPr lang="zh-CN" altLang="en-US" sz="2400" dirty="0">
                <a:solidFill>
                  <a:schemeClr val="folHlink"/>
                </a:solidFill>
                <a:latin typeface="黑体" panose="02010609060101010101" pitchFamily="49" charset="-122"/>
                <a:ea typeface="黑体" panose="02010609060101010101" pitchFamily="49" charset="-122"/>
              </a:rPr>
              <a:t>碎片问题的解决方法</a:t>
            </a:r>
            <a:endParaRPr lang="zh-CN" altLang="en-US" sz="2400" dirty="0">
              <a:solidFill>
                <a:schemeClr val="tx1"/>
              </a:solidFill>
              <a:latin typeface="黑体" panose="02010609060101010101" pitchFamily="49" charset="-122"/>
              <a:ea typeface="黑体" panose="02010609060101010101" pitchFamily="49" charset="-122"/>
            </a:endParaRPr>
          </a:p>
          <a:p>
            <a:pPr lvl="2" eaLnBrk="1" hangingPunct="1">
              <a:lnSpc>
                <a:spcPct val="120000"/>
              </a:lnSpc>
              <a:buClr>
                <a:srgbClr val="3333FF"/>
              </a:buClr>
              <a:buSzPct val="75000"/>
              <a:buNone/>
            </a:pPr>
            <a:r>
              <a:rPr lang="zh-CN" altLang="en-US" dirty="0">
                <a:solidFill>
                  <a:srgbClr val="FF33CC"/>
                </a:solidFill>
                <a:latin typeface="黑体" panose="02010609060101010101" pitchFamily="49" charset="-122"/>
                <a:ea typeface="黑体" panose="02010609060101010101" pitchFamily="49" charset="-122"/>
              </a:rPr>
              <a:t>（</a:t>
            </a:r>
            <a:r>
              <a:rPr lang="en-US" altLang="zh-CN" dirty="0">
                <a:solidFill>
                  <a:srgbClr val="FF33CC"/>
                </a:solidFill>
                <a:latin typeface="黑体" panose="02010609060101010101" pitchFamily="49" charset="-122"/>
                <a:ea typeface="黑体" panose="02010609060101010101" pitchFamily="49" charset="-122"/>
              </a:rPr>
              <a:t>1</a:t>
            </a:r>
            <a:r>
              <a:rPr lang="zh-CN" altLang="en-US" dirty="0">
                <a:solidFill>
                  <a:srgbClr val="FF33CC"/>
                </a:solidFill>
                <a:latin typeface="黑体" panose="02010609060101010101" pitchFamily="49" charset="-122"/>
                <a:ea typeface="黑体" panose="02010609060101010101" pitchFamily="49" charset="-122"/>
              </a:rPr>
              <a:t>）拼接</a:t>
            </a:r>
            <a:r>
              <a:rPr lang="en-US" altLang="zh-CN" dirty="0">
                <a:solidFill>
                  <a:srgbClr val="FF33CC"/>
                </a:solidFill>
                <a:latin typeface="黑体" panose="02010609060101010101" pitchFamily="49" charset="-122"/>
                <a:ea typeface="黑体" panose="02010609060101010101" pitchFamily="49" charset="-122"/>
              </a:rPr>
              <a:t>/</a:t>
            </a:r>
            <a:r>
              <a:rPr lang="zh-CN" altLang="en-US" dirty="0">
                <a:solidFill>
                  <a:srgbClr val="FF33CC"/>
                </a:solidFill>
                <a:latin typeface="黑体" panose="02010609060101010101" pitchFamily="49" charset="-122"/>
                <a:ea typeface="黑体" panose="02010609060101010101" pitchFamily="49" charset="-122"/>
              </a:rPr>
              <a:t>紧凑技术</a:t>
            </a:r>
            <a:r>
              <a:rPr lang="en-US" altLang="zh-CN"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代价较高。</a:t>
            </a:r>
            <a:endParaRPr lang="zh-CN" altLang="en-US" sz="2200" dirty="0">
              <a:latin typeface="黑体" panose="02010609060101010101" pitchFamily="49" charset="-122"/>
              <a:ea typeface="黑体" panose="02010609060101010101" pitchFamily="49" charset="-122"/>
            </a:endParaRPr>
          </a:p>
          <a:p>
            <a:pPr eaLnBrk="1" hangingPunct="1">
              <a:lnSpc>
                <a:spcPct val="110000"/>
              </a:lnSpc>
              <a:spcBef>
                <a:spcPct val="10000"/>
              </a:spcBef>
              <a:buClr>
                <a:srgbClr val="3333FF"/>
              </a:buClr>
              <a:buSzPct val="75000"/>
              <a:buNone/>
            </a:pPr>
            <a:r>
              <a:rPr lang="zh-CN" altLang="en-US" sz="2400" dirty="0">
                <a:solidFill>
                  <a:srgbClr val="FF33CC"/>
                </a:solidFill>
                <a:latin typeface="黑体" panose="02010609060101010101" pitchFamily="49" charset="-122"/>
                <a:ea typeface="黑体" panose="02010609060101010101" pitchFamily="49" charset="-122"/>
              </a:rPr>
              <a:t>      （</a:t>
            </a:r>
            <a:r>
              <a:rPr lang="en-US" altLang="zh-CN" sz="2400" dirty="0">
                <a:solidFill>
                  <a:srgbClr val="FF33CC"/>
                </a:solidFill>
                <a:latin typeface="黑体" panose="02010609060101010101" pitchFamily="49" charset="-122"/>
                <a:ea typeface="黑体" panose="02010609060101010101" pitchFamily="49" charset="-122"/>
              </a:rPr>
              <a:t>2</a:t>
            </a:r>
            <a:r>
              <a:rPr lang="zh-CN" altLang="en-US" sz="2400" dirty="0">
                <a:solidFill>
                  <a:srgbClr val="FF33CC"/>
                </a:solidFill>
                <a:latin typeface="黑体" panose="02010609060101010101" pitchFamily="49" charset="-122"/>
                <a:ea typeface="黑体" panose="02010609060101010101" pitchFamily="49" charset="-122"/>
              </a:rPr>
              <a:t>）离散分配方式</a:t>
            </a:r>
            <a:r>
              <a:rPr lang="en-US" altLang="zh-CN" dirty="0">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允许将作业</a:t>
            </a:r>
            <a:r>
              <a:rPr lang="en-US" altLang="zh-CN" sz="2200" dirty="0">
                <a:solidFill>
                  <a:schemeClr val="tx1"/>
                </a:solidFill>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进程</a:t>
            </a:r>
            <a:r>
              <a:rPr lang="zh-CN" altLang="en-US" sz="2200" dirty="0">
                <a:latin typeface="黑体" panose="02010609060101010101" pitchFamily="49" charset="-122"/>
                <a:ea typeface="黑体" panose="02010609060101010101" pitchFamily="49" charset="-122"/>
              </a:rPr>
              <a:t>离散</a:t>
            </a:r>
            <a:r>
              <a:rPr lang="zh-CN" altLang="en-US" sz="2200" dirty="0">
                <a:solidFill>
                  <a:schemeClr val="tx1"/>
                </a:solidFill>
                <a:latin typeface="黑体" panose="02010609060101010101" pitchFamily="49" charset="-122"/>
                <a:ea typeface="黑体" panose="02010609060101010101" pitchFamily="49" charset="-122"/>
              </a:rPr>
              <a:t>放到多个</a:t>
            </a:r>
            <a:r>
              <a:rPr lang="zh-CN" altLang="en-US" sz="2200" dirty="0">
                <a:latin typeface="黑体" panose="02010609060101010101" pitchFamily="49" charset="-122"/>
                <a:ea typeface="黑体" panose="02010609060101010101" pitchFamily="49" charset="-122"/>
              </a:rPr>
              <a:t>不相邻接</a:t>
            </a:r>
            <a:r>
              <a:rPr lang="zh-CN" altLang="en-US" sz="2200" dirty="0">
                <a:solidFill>
                  <a:schemeClr val="tx1"/>
                </a:solidFill>
                <a:latin typeface="黑体" panose="02010609060101010101" pitchFamily="49" charset="-122"/>
                <a:ea typeface="黑体" panose="02010609060101010101" pitchFamily="49" charset="-122"/>
              </a:rPr>
              <a:t>的分区中，就可以避免拼接。基于这一思想产生了以下的离散分配方式：</a:t>
            </a:r>
            <a:endParaRPr lang="zh-CN" altLang="en-US" sz="2200" dirty="0">
              <a:solidFill>
                <a:schemeClr val="tx1"/>
              </a:solidFill>
              <a:latin typeface="黑体" panose="02010609060101010101" pitchFamily="49" charset="-122"/>
              <a:ea typeface="黑体" panose="02010609060101010101" pitchFamily="49" charset="-122"/>
            </a:endParaRPr>
          </a:p>
          <a:p>
            <a:pPr lvl="2" eaLnBrk="1" hangingPunct="1">
              <a:lnSpc>
                <a:spcPct val="120000"/>
              </a:lnSpc>
              <a:buClr>
                <a:srgbClr val="3333FF"/>
              </a:buClr>
              <a:buSzPct val="75000"/>
              <a:buChar char="v"/>
            </a:pPr>
            <a:r>
              <a:rPr lang="zh-CN" altLang="en-US" sz="2200" dirty="0">
                <a:solidFill>
                  <a:schemeClr val="hlink"/>
                </a:solidFill>
                <a:latin typeface="黑体" panose="02010609060101010101" pitchFamily="49" charset="-122"/>
                <a:ea typeface="黑体" panose="02010609060101010101" pitchFamily="49" charset="-122"/>
              </a:rPr>
              <a:t>分页式存储管理</a:t>
            </a:r>
            <a:r>
              <a:rPr lang="zh-CN" altLang="en-US" sz="2200" dirty="0">
                <a:latin typeface="黑体" panose="02010609060101010101" pitchFamily="49" charset="-122"/>
                <a:ea typeface="黑体" panose="02010609060101010101" pitchFamily="49" charset="-122"/>
              </a:rPr>
              <a:t>：离散分配的基本单位是页</a:t>
            </a:r>
            <a:endParaRPr lang="zh-CN" altLang="en-US" sz="2200" dirty="0">
              <a:latin typeface="黑体" panose="02010609060101010101" pitchFamily="49" charset="-122"/>
              <a:ea typeface="黑体" panose="02010609060101010101" pitchFamily="49" charset="-122"/>
            </a:endParaRPr>
          </a:p>
          <a:p>
            <a:pPr lvl="2" eaLnBrk="1" hangingPunct="1">
              <a:lnSpc>
                <a:spcPct val="120000"/>
              </a:lnSpc>
              <a:buClr>
                <a:srgbClr val="3333FF"/>
              </a:buClr>
              <a:buSzPct val="75000"/>
              <a:buChar char="v"/>
            </a:pPr>
            <a:r>
              <a:rPr lang="zh-CN" altLang="en-US" sz="2200" dirty="0">
                <a:solidFill>
                  <a:schemeClr val="hlink"/>
                </a:solidFill>
                <a:latin typeface="黑体" panose="02010609060101010101" pitchFamily="49" charset="-122"/>
                <a:ea typeface="黑体" panose="02010609060101010101" pitchFamily="49" charset="-122"/>
              </a:rPr>
              <a:t>分段式存储管理</a:t>
            </a:r>
            <a:r>
              <a:rPr lang="zh-CN" altLang="en-US" sz="2200" dirty="0">
                <a:latin typeface="黑体" panose="02010609060101010101" pitchFamily="49" charset="-122"/>
                <a:ea typeface="黑体" panose="02010609060101010101" pitchFamily="49" charset="-122"/>
              </a:rPr>
              <a:t>：离散分配的基本单位是段</a:t>
            </a:r>
            <a:endParaRPr lang="zh-CN" altLang="en-US" sz="2200" dirty="0">
              <a:latin typeface="黑体" panose="02010609060101010101" pitchFamily="49" charset="-122"/>
              <a:ea typeface="黑体" panose="02010609060101010101" pitchFamily="49" charset="-122"/>
            </a:endParaRPr>
          </a:p>
          <a:p>
            <a:pPr lvl="2" eaLnBrk="1" hangingPunct="1">
              <a:lnSpc>
                <a:spcPct val="120000"/>
              </a:lnSpc>
              <a:buClr>
                <a:srgbClr val="3333FF"/>
              </a:buClr>
              <a:buSzPct val="75000"/>
              <a:buChar char="v"/>
            </a:pPr>
            <a:r>
              <a:rPr lang="zh-CN" altLang="en-US" sz="2200" dirty="0">
                <a:solidFill>
                  <a:schemeClr val="hlink"/>
                </a:solidFill>
                <a:latin typeface="黑体" panose="02010609060101010101" pitchFamily="49" charset="-122"/>
                <a:ea typeface="黑体" panose="02010609060101010101" pitchFamily="49" charset="-122"/>
              </a:rPr>
              <a:t>段页式存储管理</a:t>
            </a:r>
            <a:r>
              <a:rPr lang="zh-CN" altLang="en-US" sz="2200" dirty="0">
                <a:latin typeface="黑体" panose="02010609060101010101" pitchFamily="49" charset="-122"/>
                <a:ea typeface="黑体" panose="02010609060101010101" pitchFamily="49" charset="-122"/>
              </a:rPr>
              <a:t>：离散分配的基本单位是页</a:t>
            </a:r>
            <a:endParaRPr lang="zh-CN" altLang="en-US" sz="2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5651">
                                            <p:txEl>
                                              <p:charRg st="0" end="16"/>
                                            </p:txEl>
                                          </p:spTgt>
                                        </p:tgtEl>
                                        <p:attrNameLst>
                                          <p:attrName>style.visibility</p:attrName>
                                        </p:attrNameLst>
                                      </p:cBhvr>
                                      <p:to>
                                        <p:strVal val="visible"/>
                                      </p:to>
                                    </p:set>
                                    <p:animEffect transition="in" filter="blinds(horizontal)">
                                      <p:cBhvr>
                                        <p:cTn id="7" dur="500"/>
                                        <p:tgtEl>
                                          <p:spTgt spid="155651">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5651">
                                            <p:txEl>
                                              <p:charRg st="16" end="59"/>
                                            </p:txEl>
                                          </p:spTgt>
                                        </p:tgtEl>
                                        <p:attrNameLst>
                                          <p:attrName>style.visibility</p:attrName>
                                        </p:attrNameLst>
                                      </p:cBhvr>
                                      <p:to>
                                        <p:strVal val="visible"/>
                                      </p:to>
                                    </p:set>
                                    <p:animEffect transition="in" filter="blinds(horizontal)">
                                      <p:cBhvr>
                                        <p:cTn id="12" dur="500"/>
                                        <p:tgtEl>
                                          <p:spTgt spid="155651">
                                            <p:txEl>
                                              <p:charRg st="16"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5651">
                                            <p:txEl>
                                              <p:charRg st="59" end="69"/>
                                            </p:txEl>
                                          </p:spTgt>
                                        </p:tgtEl>
                                        <p:attrNameLst>
                                          <p:attrName>style.visibility</p:attrName>
                                        </p:attrNameLst>
                                      </p:cBhvr>
                                      <p:to>
                                        <p:strVal val="visible"/>
                                      </p:to>
                                    </p:set>
                                    <p:animEffect transition="in" filter="blinds(horizontal)">
                                      <p:cBhvr>
                                        <p:cTn id="17" dur="500"/>
                                        <p:tgtEl>
                                          <p:spTgt spid="155651">
                                            <p:txEl>
                                              <p:charRg st="5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5651">
                                            <p:txEl>
                                              <p:charRg st="69" end="89"/>
                                            </p:txEl>
                                          </p:spTgt>
                                        </p:tgtEl>
                                        <p:attrNameLst>
                                          <p:attrName>style.visibility</p:attrName>
                                        </p:attrNameLst>
                                      </p:cBhvr>
                                      <p:to>
                                        <p:strVal val="visible"/>
                                      </p:to>
                                    </p:set>
                                    <p:animEffect transition="in" filter="blinds(horizontal)">
                                      <p:cBhvr>
                                        <p:cTn id="22" dur="500"/>
                                        <p:tgtEl>
                                          <p:spTgt spid="155651">
                                            <p:txEl>
                                              <p:charRg st="69"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5651">
                                            <p:txEl>
                                              <p:charRg st="89" end="158"/>
                                            </p:txEl>
                                          </p:spTgt>
                                        </p:tgtEl>
                                        <p:attrNameLst>
                                          <p:attrName>style.visibility</p:attrName>
                                        </p:attrNameLst>
                                      </p:cBhvr>
                                      <p:to>
                                        <p:strVal val="visible"/>
                                      </p:to>
                                    </p:set>
                                    <p:animEffect transition="in" filter="blinds(horizontal)">
                                      <p:cBhvr>
                                        <p:cTn id="27" dur="500"/>
                                        <p:tgtEl>
                                          <p:spTgt spid="155651">
                                            <p:txEl>
                                              <p:charRg st="89" end="1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5651">
                                            <p:txEl>
                                              <p:charRg st="158" end="178"/>
                                            </p:txEl>
                                          </p:spTgt>
                                        </p:tgtEl>
                                        <p:attrNameLst>
                                          <p:attrName>style.visibility</p:attrName>
                                        </p:attrNameLst>
                                      </p:cBhvr>
                                      <p:to>
                                        <p:strVal val="visible"/>
                                      </p:to>
                                    </p:set>
                                    <p:animEffect transition="in" filter="blinds(horizontal)">
                                      <p:cBhvr>
                                        <p:cTn id="32" dur="500"/>
                                        <p:tgtEl>
                                          <p:spTgt spid="155651">
                                            <p:txEl>
                                              <p:charRg st="158" end="1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5651">
                                            <p:txEl>
                                              <p:charRg st="178" end="198"/>
                                            </p:txEl>
                                          </p:spTgt>
                                        </p:tgtEl>
                                        <p:attrNameLst>
                                          <p:attrName>style.visibility</p:attrName>
                                        </p:attrNameLst>
                                      </p:cBhvr>
                                      <p:to>
                                        <p:strVal val="visible"/>
                                      </p:to>
                                    </p:set>
                                    <p:animEffect transition="in" filter="blinds(horizontal)">
                                      <p:cBhvr>
                                        <p:cTn id="37" dur="500"/>
                                        <p:tgtEl>
                                          <p:spTgt spid="155651">
                                            <p:txEl>
                                              <p:charRg st="178" end="19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5651">
                                            <p:txEl>
                                              <p:charRg st="198" end="218"/>
                                            </p:txEl>
                                          </p:spTgt>
                                        </p:tgtEl>
                                        <p:attrNameLst>
                                          <p:attrName>style.visibility</p:attrName>
                                        </p:attrNameLst>
                                      </p:cBhvr>
                                      <p:to>
                                        <p:strVal val="visible"/>
                                      </p:to>
                                    </p:set>
                                    <p:animEffect transition="in" filter="blinds(horizontal)">
                                      <p:cBhvr>
                                        <p:cTn id="42" dur="500"/>
                                        <p:tgtEl>
                                          <p:spTgt spid="155651">
                                            <p:txEl>
                                              <p:charRg st="198" end="2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Rectangle 2"/>
          <p:cNvSpPr>
            <a:spLocks noGrp="1"/>
          </p:cNvSpPr>
          <p:nvPr>
            <p:ph type="title"/>
          </p:nvPr>
        </p:nvSpPr>
        <p:spPr>
          <a:xfrm>
            <a:off x="1547813" y="260350"/>
            <a:ext cx="6769100" cy="762000"/>
          </a:xfrm>
          <a:ln/>
        </p:spPr>
        <p:txBody>
          <a:bodyPr wrap="square" lIns="91440" tIns="45720" rIns="91440" bIns="45720" anchor="b" anchorCtr="0"/>
          <a:p>
            <a:pPr eaLnBrk="1" hangingPunct="1"/>
            <a:r>
              <a:rPr lang="en-US" altLang="zh-CN" sz="3600" b="1" dirty="0">
                <a:latin typeface="黑体" panose="02010609060101010101" pitchFamily="49" charset="-122"/>
                <a:ea typeface="黑体" panose="02010609060101010101" pitchFamily="49" charset="-122"/>
              </a:rPr>
              <a:t>4.5  </a:t>
            </a:r>
            <a:r>
              <a:rPr lang="zh-CN" altLang="en-US" sz="3600" b="1" dirty="0">
                <a:latin typeface="黑体" panose="02010609060101010101" pitchFamily="49" charset="-122"/>
                <a:ea typeface="黑体" panose="02010609060101010101" pitchFamily="49" charset="-122"/>
              </a:rPr>
              <a:t>分页存储管理方式</a:t>
            </a:r>
            <a:endParaRPr lang="zh-CN" altLang="en-US" sz="3600" b="1" dirty="0">
              <a:latin typeface="黑体" panose="02010609060101010101" pitchFamily="49" charset="-122"/>
              <a:ea typeface="黑体" panose="02010609060101010101" pitchFamily="49" charset="-122"/>
            </a:endParaRPr>
          </a:p>
        </p:txBody>
      </p:sp>
      <p:sp>
        <p:nvSpPr>
          <p:cNvPr id="367619" name="Rectangle 3"/>
          <p:cNvSpPr>
            <a:spLocks noGrp="1"/>
          </p:cNvSpPr>
          <p:nvPr>
            <p:ph idx="1"/>
          </p:nvPr>
        </p:nvSpPr>
        <p:spPr>
          <a:xfrm>
            <a:off x="1066800" y="1196975"/>
            <a:ext cx="7177088" cy="5184775"/>
          </a:xfrm>
          <a:ln/>
        </p:spPr>
        <p:txBody>
          <a:bodyPr wrap="square" lIns="91440" tIns="45720" rIns="91440" bIns="45720" anchor="t" anchorCtr="0"/>
          <a:p>
            <a:pPr eaLnBrk="1" hangingPunct="1">
              <a:lnSpc>
                <a:spcPct val="120000"/>
              </a:lnSpc>
              <a:buClr>
                <a:srgbClr val="FF0000"/>
              </a:buClr>
              <a:buNone/>
            </a:pPr>
            <a:r>
              <a:rPr lang="en-US" altLang="zh-CN" sz="2400" dirty="0">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在分页存储管理方式中，如不具备页面对换功能，不支持虚拟存储器功能，在调度作业运行时，必须将它的所有页面一次调入内存，若内存没有足够的块，则作业等待，这种存储管理方式称为纯分页或基本分页存储管理方式。</a:t>
            </a:r>
            <a:endParaRPr lang="zh-CN" altLang="en-US" sz="2400" dirty="0">
              <a:solidFill>
                <a:schemeClr val="tx1"/>
              </a:solidFill>
              <a:latin typeface="黑体" panose="02010609060101010101" pitchFamily="49" charset="-122"/>
              <a:ea typeface="黑体" panose="02010609060101010101" pitchFamily="49" charset="-122"/>
            </a:endParaRPr>
          </a:p>
          <a:p>
            <a:pPr lvl="4" eaLnBrk="1" hangingPunct="1">
              <a:buClr>
                <a:schemeClr val="tx2"/>
              </a:buClr>
              <a:buSzPct val="110000"/>
              <a:buChar char="Ø"/>
            </a:pPr>
            <a:r>
              <a:rPr lang="zh-CN" altLang="en-US" dirty="0">
                <a:latin typeface="黑体" panose="02010609060101010101" pitchFamily="49" charset="-122"/>
                <a:ea typeface="黑体" panose="02010609060101010101" pitchFamily="49" charset="-122"/>
                <a:hlinkClick r:id="rId1" action="ppaction://hlinksldjump"/>
              </a:rPr>
              <a:t>基本思想</a:t>
            </a:r>
            <a:endParaRPr lang="zh-CN" altLang="en-US" dirty="0">
              <a:latin typeface="黑体" panose="02010609060101010101" pitchFamily="49" charset="-122"/>
              <a:ea typeface="黑体" panose="02010609060101010101" pitchFamily="49" charset="-122"/>
            </a:endParaRPr>
          </a:p>
          <a:p>
            <a:pPr lvl="4" eaLnBrk="1" hangingPunct="1">
              <a:buClr>
                <a:schemeClr val="tx2"/>
              </a:buClr>
              <a:buSzPct val="110000"/>
              <a:buChar char="Ø"/>
            </a:pPr>
            <a:r>
              <a:rPr lang="zh-CN" altLang="en-US" dirty="0">
                <a:latin typeface="黑体" panose="02010609060101010101" pitchFamily="49" charset="-122"/>
                <a:ea typeface="黑体" panose="02010609060101010101" pitchFamily="49" charset="-122"/>
                <a:hlinkClick r:id="rId2" action="ppaction://hlinksldjump"/>
              </a:rPr>
              <a:t>页表</a:t>
            </a:r>
            <a:endParaRPr lang="zh-CN" altLang="en-US" dirty="0">
              <a:latin typeface="黑体" panose="02010609060101010101" pitchFamily="49" charset="-122"/>
              <a:ea typeface="黑体" panose="02010609060101010101" pitchFamily="49" charset="-122"/>
            </a:endParaRPr>
          </a:p>
          <a:p>
            <a:pPr lvl="4" eaLnBrk="1" hangingPunct="1">
              <a:buClr>
                <a:schemeClr val="tx2"/>
              </a:buClr>
              <a:buSzPct val="110000"/>
              <a:buChar char="Ø"/>
            </a:pPr>
            <a:r>
              <a:rPr lang="zh-CN" altLang="en-US" dirty="0">
                <a:latin typeface="黑体" panose="02010609060101010101" pitchFamily="49" charset="-122"/>
                <a:ea typeface="黑体" panose="02010609060101010101" pitchFamily="49" charset="-122"/>
                <a:hlinkClick r:id="rId3" action="ppaction://hlinksldjump"/>
              </a:rPr>
              <a:t>地址结构</a:t>
            </a:r>
            <a:endParaRPr lang="zh-CN" altLang="en-US" dirty="0">
              <a:latin typeface="黑体" panose="02010609060101010101" pitchFamily="49" charset="-122"/>
              <a:ea typeface="黑体" panose="02010609060101010101" pitchFamily="49" charset="-122"/>
            </a:endParaRPr>
          </a:p>
          <a:p>
            <a:pPr lvl="4" eaLnBrk="1" hangingPunct="1">
              <a:buClr>
                <a:schemeClr val="tx2"/>
              </a:buClr>
              <a:buSzPct val="110000"/>
              <a:buChar char="Ø"/>
            </a:pPr>
            <a:r>
              <a:rPr lang="zh-CN" altLang="en-US" dirty="0">
                <a:latin typeface="黑体" panose="02010609060101010101" pitchFamily="49" charset="-122"/>
                <a:ea typeface="黑体" panose="02010609060101010101" pitchFamily="49" charset="-122"/>
              </a:rPr>
              <a:t>地址变换机构</a:t>
            </a:r>
            <a:endParaRPr lang="zh-CN" altLang="en-US" dirty="0">
              <a:latin typeface="黑体" panose="02010609060101010101" pitchFamily="49" charset="-122"/>
              <a:ea typeface="黑体" panose="02010609060101010101" pitchFamily="49" charset="-122"/>
            </a:endParaRPr>
          </a:p>
          <a:p>
            <a:pPr lvl="4" eaLnBrk="1" hangingPunct="1">
              <a:buClr>
                <a:schemeClr val="tx2"/>
              </a:buClr>
              <a:buSzPct val="110000"/>
              <a:buChar char="Ø"/>
            </a:pPr>
            <a:r>
              <a:rPr lang="zh-CN" altLang="en-US" dirty="0">
                <a:latin typeface="黑体" panose="02010609060101010101" pitchFamily="49" charset="-122"/>
                <a:ea typeface="黑体" panose="02010609060101010101" pitchFamily="49" charset="-122"/>
                <a:hlinkClick r:id="rId4" action="ppaction://hlinksldjump"/>
              </a:rPr>
              <a:t>多级页表</a:t>
            </a:r>
            <a:endParaRPr lang="zh-CN" altLang="en-US" dirty="0">
              <a:latin typeface="黑体" panose="02010609060101010101" pitchFamily="49" charset="-122"/>
              <a:ea typeface="黑体" panose="02010609060101010101" pitchFamily="49" charset="-122"/>
            </a:endParaRPr>
          </a:p>
          <a:p>
            <a:pPr lvl="4" eaLnBrk="1" hangingPunct="1">
              <a:buClr>
                <a:schemeClr val="tx2"/>
              </a:buClr>
              <a:buSzPct val="110000"/>
              <a:buChar char="Ø"/>
            </a:pPr>
            <a:r>
              <a:rPr lang="zh-CN" altLang="en-US" dirty="0">
                <a:latin typeface="黑体" panose="02010609060101010101" pitchFamily="49" charset="-122"/>
                <a:ea typeface="黑体" panose="02010609060101010101" pitchFamily="49" charset="-122"/>
                <a:hlinkClick r:id="rId5" action="ppaction://hlinksldjump"/>
              </a:rPr>
              <a:t>页的共享与保护</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19">
                                            <p:txEl>
                                              <p:charRg st="0" end="106"/>
                                            </p:txEl>
                                          </p:spTgt>
                                        </p:tgtEl>
                                        <p:attrNameLst>
                                          <p:attrName>style.visibility</p:attrName>
                                        </p:attrNameLst>
                                      </p:cBhvr>
                                      <p:to>
                                        <p:strVal val="visible"/>
                                      </p:to>
                                    </p:set>
                                    <p:animEffect transition="in" filter="blinds(horizontal)">
                                      <p:cBhvr>
                                        <p:cTn id="7" dur="500"/>
                                        <p:tgtEl>
                                          <p:spTgt spid="367619">
                                            <p:txEl>
                                              <p:charRg st="0" end="10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7619">
                                            <p:txEl>
                                              <p:charRg st="106" end="111"/>
                                            </p:txEl>
                                          </p:spTgt>
                                        </p:tgtEl>
                                        <p:attrNameLst>
                                          <p:attrName>style.visibility</p:attrName>
                                        </p:attrNameLst>
                                      </p:cBhvr>
                                      <p:to>
                                        <p:strVal val="visible"/>
                                      </p:to>
                                    </p:set>
                                    <p:animEffect transition="in" filter="blinds(horizontal)">
                                      <p:cBhvr>
                                        <p:cTn id="12" dur="500"/>
                                        <p:tgtEl>
                                          <p:spTgt spid="367619">
                                            <p:txEl>
                                              <p:charRg st="106" end="1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7619">
                                            <p:txEl>
                                              <p:charRg st="111" end="114"/>
                                            </p:txEl>
                                          </p:spTgt>
                                        </p:tgtEl>
                                        <p:attrNameLst>
                                          <p:attrName>style.visibility</p:attrName>
                                        </p:attrNameLst>
                                      </p:cBhvr>
                                      <p:to>
                                        <p:strVal val="visible"/>
                                      </p:to>
                                    </p:set>
                                    <p:animEffect transition="in" filter="blinds(horizontal)">
                                      <p:cBhvr>
                                        <p:cTn id="17" dur="500"/>
                                        <p:tgtEl>
                                          <p:spTgt spid="367619">
                                            <p:txEl>
                                              <p:charRg st="111"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7619">
                                            <p:txEl>
                                              <p:charRg st="114" end="119"/>
                                            </p:txEl>
                                          </p:spTgt>
                                        </p:tgtEl>
                                        <p:attrNameLst>
                                          <p:attrName>style.visibility</p:attrName>
                                        </p:attrNameLst>
                                      </p:cBhvr>
                                      <p:to>
                                        <p:strVal val="visible"/>
                                      </p:to>
                                    </p:set>
                                    <p:animEffect transition="in" filter="blinds(horizontal)">
                                      <p:cBhvr>
                                        <p:cTn id="22" dur="500"/>
                                        <p:tgtEl>
                                          <p:spTgt spid="367619">
                                            <p:txEl>
                                              <p:charRg st="114"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7619">
                                            <p:txEl>
                                              <p:charRg st="119" end="126"/>
                                            </p:txEl>
                                          </p:spTgt>
                                        </p:tgtEl>
                                        <p:attrNameLst>
                                          <p:attrName>style.visibility</p:attrName>
                                        </p:attrNameLst>
                                      </p:cBhvr>
                                      <p:to>
                                        <p:strVal val="visible"/>
                                      </p:to>
                                    </p:set>
                                    <p:animEffect transition="in" filter="blinds(horizontal)">
                                      <p:cBhvr>
                                        <p:cTn id="27" dur="500"/>
                                        <p:tgtEl>
                                          <p:spTgt spid="367619">
                                            <p:txEl>
                                              <p:charRg st="119" end="12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7619">
                                            <p:txEl>
                                              <p:charRg st="126" end="131"/>
                                            </p:txEl>
                                          </p:spTgt>
                                        </p:tgtEl>
                                        <p:attrNameLst>
                                          <p:attrName>style.visibility</p:attrName>
                                        </p:attrNameLst>
                                      </p:cBhvr>
                                      <p:to>
                                        <p:strVal val="visible"/>
                                      </p:to>
                                    </p:set>
                                    <p:animEffect transition="in" filter="blinds(horizontal)">
                                      <p:cBhvr>
                                        <p:cTn id="32" dur="500"/>
                                        <p:tgtEl>
                                          <p:spTgt spid="367619">
                                            <p:txEl>
                                              <p:charRg st="126" end="1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7619">
                                            <p:txEl>
                                              <p:charRg st="131" end="139"/>
                                            </p:txEl>
                                          </p:spTgt>
                                        </p:tgtEl>
                                        <p:attrNameLst>
                                          <p:attrName>style.visibility</p:attrName>
                                        </p:attrNameLst>
                                      </p:cBhvr>
                                      <p:to>
                                        <p:strVal val="visible"/>
                                      </p:to>
                                    </p:set>
                                    <p:animEffect transition="in" filter="blinds(horizontal)">
                                      <p:cBhvr>
                                        <p:cTn id="37" dur="500"/>
                                        <p:tgtEl>
                                          <p:spTgt spid="367619">
                                            <p:txEl>
                                              <p:charRg st="131"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Rectangle 1026"/>
          <p:cNvSpPr>
            <a:spLocks noGrp="1"/>
          </p:cNvSpPr>
          <p:nvPr>
            <p:ph type="title"/>
          </p:nvPr>
        </p:nvSpPr>
        <p:spPr>
          <a:xfrm>
            <a:off x="1371600" y="188913"/>
            <a:ext cx="5867400" cy="823912"/>
          </a:xfrm>
          <a:ln/>
        </p:spPr>
        <p:txBody>
          <a:bodyPr wrap="square" lIns="91440" tIns="45720" rIns="91440" bIns="45720" anchor="b" anchorCtr="0"/>
          <a:p>
            <a:pPr eaLnBrk="1" hangingPunct="1"/>
            <a:r>
              <a:rPr lang="zh-CN" altLang="en-US" sz="3600" b="1" dirty="0">
                <a:ea typeface="黑体" panose="02010609060101010101" pitchFamily="49" charset="-122"/>
              </a:rPr>
              <a:t>一、基本思想（</a:t>
            </a:r>
            <a:r>
              <a:rPr lang="en-US" altLang="zh-CN" sz="3600" b="1" dirty="0">
                <a:latin typeface="黑体" panose="02010609060101010101" pitchFamily="49" charset="-122"/>
                <a:ea typeface="黑体" panose="02010609060101010101" pitchFamily="49" charset="-122"/>
              </a:rPr>
              <a:t>1</a:t>
            </a:r>
            <a:r>
              <a:rPr lang="zh-CN" altLang="en-US" sz="3600" b="1" dirty="0">
                <a:ea typeface="黑体" panose="02010609060101010101" pitchFamily="49" charset="-122"/>
              </a:rPr>
              <a:t>）</a:t>
            </a:r>
            <a:endParaRPr lang="zh-CN" altLang="en-US" sz="3600" b="1" dirty="0">
              <a:ea typeface="黑体" panose="02010609060101010101" pitchFamily="49" charset="-122"/>
            </a:endParaRPr>
          </a:p>
        </p:txBody>
      </p:sp>
      <p:sp>
        <p:nvSpPr>
          <p:cNvPr id="468995" name="Rectangle 1027"/>
          <p:cNvSpPr>
            <a:spLocks noGrp="1"/>
          </p:cNvSpPr>
          <p:nvPr>
            <p:ph idx="1"/>
          </p:nvPr>
        </p:nvSpPr>
        <p:spPr>
          <a:xfrm>
            <a:off x="-36512" y="1335088"/>
            <a:ext cx="5688012" cy="5262562"/>
          </a:xfrm>
          <a:ln/>
        </p:spPr>
        <p:txBody>
          <a:bodyPr wrap="square" lIns="91440" tIns="45720" rIns="91440" bIns="45720" anchor="t" anchorCtr="0"/>
          <a:p>
            <a:pPr eaLnBrk="1" hangingPunct="1">
              <a:lnSpc>
                <a:spcPct val="120000"/>
              </a:lnSpc>
              <a:spcBef>
                <a:spcPct val="0"/>
              </a:spcBef>
              <a:buClr>
                <a:schemeClr val="hlink"/>
              </a:buClr>
              <a:buSzPct val="140000"/>
              <a:buChar char="§"/>
            </a:pPr>
            <a:r>
              <a:rPr lang="zh-CN" altLang="en-US" sz="2400" dirty="0">
                <a:latin typeface="黑体" panose="02010609060101010101" pitchFamily="49" charset="-122"/>
                <a:ea typeface="黑体" panose="02010609060101010101" pitchFamily="49" charset="-122"/>
              </a:rPr>
              <a:t>空间划分</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Clr>
                <a:srgbClr val="3333FF"/>
              </a:buClr>
              <a:buSzPct val="140000"/>
              <a:buNone/>
            </a:pPr>
            <a:r>
              <a:rPr lang="zh-CN" altLang="en-US" sz="2200" dirty="0">
                <a:solidFill>
                  <a:schemeClr val="tx1"/>
                </a:solidFill>
                <a:latin typeface="黑体" panose="02010609060101010101" pitchFamily="49" charset="-122"/>
                <a:ea typeface="黑体" panose="02010609060101010101" pitchFamily="49" charset="-122"/>
              </a:rPr>
              <a:t>  （</a:t>
            </a:r>
            <a:r>
              <a:rPr lang="en-US" altLang="zh-CN" sz="2200" dirty="0">
                <a:solidFill>
                  <a:schemeClr val="tx1"/>
                </a:solidFill>
                <a:latin typeface="黑体" panose="02010609060101010101" pitchFamily="49" charset="-122"/>
                <a:ea typeface="黑体" panose="02010609060101010101" pitchFamily="49" charset="-122"/>
              </a:rPr>
              <a:t>1</a:t>
            </a:r>
            <a:r>
              <a:rPr lang="zh-CN" altLang="en-US" sz="2200" dirty="0">
                <a:solidFill>
                  <a:schemeClr val="tx1"/>
                </a:solidFill>
                <a:latin typeface="黑体" panose="02010609060101010101" pitchFamily="49" charset="-122"/>
                <a:ea typeface="黑体" panose="02010609060101010101" pitchFamily="49" charset="-122"/>
              </a:rPr>
              <a:t>）将一个用户进程的地址空间（逻辑）划分成若干个大小相等的区域，称为页或页面</a:t>
            </a:r>
            <a:r>
              <a:rPr lang="en-US" altLang="zh-CN" sz="2200" dirty="0">
                <a:solidFill>
                  <a:schemeClr val="tx1"/>
                </a:solidFill>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并为各页从</a:t>
            </a:r>
            <a:r>
              <a:rPr lang="en-US" altLang="zh-CN" sz="2200" dirty="0">
                <a:solidFill>
                  <a:schemeClr val="tx1"/>
                </a:solidFill>
                <a:latin typeface="黑体" panose="02010609060101010101" pitchFamily="49" charset="-122"/>
                <a:ea typeface="黑体" panose="02010609060101010101" pitchFamily="49" charset="-122"/>
              </a:rPr>
              <a:t>0</a:t>
            </a:r>
            <a:r>
              <a:rPr lang="zh-CN" altLang="en-US" sz="2200" dirty="0">
                <a:solidFill>
                  <a:schemeClr val="tx1"/>
                </a:solidFill>
                <a:latin typeface="黑体" panose="02010609060101010101" pitchFamily="49" charset="-122"/>
                <a:ea typeface="黑体" panose="02010609060101010101" pitchFamily="49" charset="-122"/>
              </a:rPr>
              <a:t>开始编号。</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3333FF"/>
              </a:buClr>
              <a:buSzPct val="140000"/>
              <a:buNone/>
            </a:pPr>
            <a:r>
              <a:rPr lang="zh-CN" altLang="en-US" sz="2200" dirty="0">
                <a:solidFill>
                  <a:schemeClr val="tx1"/>
                </a:solidFill>
                <a:latin typeface="黑体" panose="02010609060101010101" pitchFamily="49" charset="-122"/>
                <a:ea typeface="黑体" panose="02010609060101010101" pitchFamily="49" charset="-122"/>
              </a:rPr>
              <a:t>  （</a:t>
            </a:r>
            <a:r>
              <a:rPr lang="en-US" altLang="zh-CN" sz="2200" dirty="0">
                <a:solidFill>
                  <a:schemeClr val="tx1"/>
                </a:solidFill>
                <a:latin typeface="黑体" panose="02010609060101010101" pitchFamily="49" charset="-122"/>
                <a:ea typeface="黑体" panose="02010609060101010101" pitchFamily="49" charset="-122"/>
              </a:rPr>
              <a:t>2</a:t>
            </a:r>
            <a:r>
              <a:rPr lang="zh-CN" altLang="en-US" sz="2200" dirty="0">
                <a:solidFill>
                  <a:schemeClr val="tx1"/>
                </a:solidFill>
                <a:latin typeface="黑体" panose="02010609060101010101" pitchFamily="49" charset="-122"/>
                <a:ea typeface="黑体" panose="02010609060101010101" pitchFamily="49" charset="-122"/>
              </a:rPr>
              <a:t>）内存空间也分成若干个与页大小相等的区域，称为（存储、物理）块或页框（</a:t>
            </a:r>
            <a:r>
              <a:rPr lang="en-US" altLang="zh-CN" sz="2200" dirty="0">
                <a:solidFill>
                  <a:schemeClr val="tx1"/>
                </a:solidFill>
                <a:latin typeface="黑体" panose="02010609060101010101" pitchFamily="49" charset="-122"/>
                <a:ea typeface="黑体" panose="02010609060101010101" pitchFamily="49" charset="-122"/>
              </a:rPr>
              <a:t>frame</a:t>
            </a:r>
            <a:r>
              <a:rPr lang="zh-CN" altLang="en-US" sz="2200" dirty="0">
                <a:solidFill>
                  <a:schemeClr val="tx1"/>
                </a:solidFill>
                <a:latin typeface="黑体" panose="02010609060101010101" pitchFamily="49" charset="-122"/>
                <a:ea typeface="黑体" panose="02010609060101010101" pitchFamily="49" charset="-122"/>
              </a:rPr>
              <a:t>），同样从</a:t>
            </a:r>
            <a:r>
              <a:rPr lang="en-US" altLang="zh-CN" sz="2200" dirty="0">
                <a:solidFill>
                  <a:schemeClr val="tx1"/>
                </a:solidFill>
                <a:latin typeface="黑体" panose="02010609060101010101" pitchFamily="49" charset="-122"/>
                <a:ea typeface="黑体" panose="02010609060101010101" pitchFamily="49" charset="-122"/>
              </a:rPr>
              <a:t>0</a:t>
            </a:r>
            <a:r>
              <a:rPr lang="zh-CN" altLang="en-US" sz="2200" dirty="0">
                <a:solidFill>
                  <a:schemeClr val="tx1"/>
                </a:solidFill>
                <a:latin typeface="黑体" panose="02010609060101010101" pitchFamily="49" charset="-122"/>
                <a:ea typeface="黑体" panose="02010609060101010101" pitchFamily="49" charset="-122"/>
              </a:rPr>
              <a:t>开始编号。</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chemeClr val="hlink"/>
              </a:buClr>
              <a:buSzPct val="140000"/>
              <a:buChar char="§"/>
            </a:pPr>
            <a:r>
              <a:rPr lang="zh-CN" altLang="en-US" sz="2400" dirty="0">
                <a:latin typeface="黑体" panose="02010609060101010101" pitchFamily="49" charset="-122"/>
                <a:ea typeface="黑体" panose="02010609060101010101" pitchFamily="49" charset="-122"/>
              </a:rPr>
              <a:t>内存分配</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Clr>
                <a:srgbClr val="3333FF"/>
              </a:buClr>
              <a:buSzPct val="140000"/>
              <a:buNone/>
            </a:pPr>
            <a:r>
              <a:rPr lang="zh-CN" altLang="en-US" sz="2200" dirty="0">
                <a:solidFill>
                  <a:schemeClr val="tx1"/>
                </a:solidFill>
                <a:latin typeface="黑体" panose="02010609060101010101" pitchFamily="49" charset="-122"/>
                <a:ea typeface="黑体" panose="02010609060101010101" pitchFamily="49" charset="-122"/>
              </a:rPr>
              <a:t>      在为进程分配内存时</a:t>
            </a:r>
            <a:r>
              <a:rPr lang="en-US" altLang="zh-CN" sz="2200" dirty="0">
                <a:solidFill>
                  <a:schemeClr val="tx1"/>
                </a:solidFill>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以块为单位</a:t>
            </a:r>
            <a:r>
              <a:rPr lang="en-US" altLang="zh-CN" sz="2200" dirty="0">
                <a:solidFill>
                  <a:schemeClr val="tx1"/>
                </a:solidFill>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将进程中若干页装入到多个不相邻的块中</a:t>
            </a:r>
            <a:r>
              <a:rPr lang="en-US" altLang="zh-CN" sz="2200" dirty="0">
                <a:solidFill>
                  <a:schemeClr val="tx1"/>
                </a:solidFill>
                <a:latin typeface="黑体" panose="02010609060101010101" pitchFamily="49" charset="-122"/>
                <a:ea typeface="黑体" panose="02010609060101010101" pitchFamily="49" charset="-122"/>
              </a:rPr>
              <a:t>,</a:t>
            </a:r>
            <a:r>
              <a:rPr lang="zh-CN" altLang="en-US" sz="2200" dirty="0">
                <a:solidFill>
                  <a:schemeClr val="tx1"/>
                </a:solidFill>
                <a:latin typeface="黑体" panose="02010609060101010101" pitchFamily="49" charset="-122"/>
                <a:ea typeface="黑体" panose="02010609060101010101" pitchFamily="49" charset="-122"/>
              </a:rPr>
              <a:t>最后一页常装不满一块而出现</a:t>
            </a:r>
            <a:r>
              <a:rPr lang="zh-CN" altLang="en-US" sz="2200" dirty="0">
                <a:latin typeface="黑体" panose="02010609060101010101" pitchFamily="49" charset="-122"/>
                <a:ea typeface="黑体" panose="02010609060101010101" pitchFamily="49" charset="-122"/>
              </a:rPr>
              <a:t>页内碎片</a:t>
            </a:r>
            <a:r>
              <a:rPr lang="zh-CN" altLang="en-US" sz="2200" dirty="0">
                <a:solidFill>
                  <a:schemeClr val="tx1"/>
                </a:solidFill>
                <a:latin typeface="黑体" panose="02010609060101010101" pitchFamily="49" charset="-122"/>
                <a:ea typeface="黑体" panose="02010609060101010101" pitchFamily="49" charset="-122"/>
              </a:rPr>
              <a:t>。</a:t>
            </a:r>
            <a:endParaRPr lang="zh-CN" altLang="en-US" sz="2200" dirty="0">
              <a:solidFill>
                <a:schemeClr val="tx1"/>
              </a:solidFill>
              <a:latin typeface="黑体" panose="02010609060101010101" pitchFamily="49" charset="-122"/>
              <a:ea typeface="黑体" panose="02010609060101010101" pitchFamily="49" charset="-122"/>
            </a:endParaRPr>
          </a:p>
        </p:txBody>
      </p:sp>
      <p:sp>
        <p:nvSpPr>
          <p:cNvPr id="469065" name="AutoShape 1097"/>
          <p:cNvSpPr/>
          <p:nvPr/>
        </p:nvSpPr>
        <p:spPr>
          <a:xfrm>
            <a:off x="6659563" y="5516563"/>
            <a:ext cx="1219200" cy="381000"/>
          </a:xfrm>
          <a:prstGeom prst="wedgeRectCallout">
            <a:avLst>
              <a:gd name="adj1" fmla="val 79167"/>
              <a:gd name="adj2" fmla="val -282917"/>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zh-CN" altLang="en-US" sz="1800" b="1" dirty="0">
                <a:latin typeface="黑体" panose="02010609060101010101" pitchFamily="49" charset="-122"/>
                <a:ea typeface="黑体" panose="02010609060101010101" pitchFamily="49" charset="-122"/>
              </a:rPr>
              <a:t>页内碎片</a:t>
            </a:r>
            <a:endParaRPr lang="zh-CN" altLang="en-US" sz="1800" b="1" dirty="0">
              <a:latin typeface="黑体" panose="02010609060101010101" pitchFamily="49" charset="-122"/>
              <a:ea typeface="黑体" panose="02010609060101010101" pitchFamily="49" charset="-122"/>
            </a:endParaRPr>
          </a:p>
        </p:txBody>
      </p:sp>
      <p:grpSp>
        <p:nvGrpSpPr>
          <p:cNvPr id="2" name="Group 6"/>
          <p:cNvGrpSpPr/>
          <p:nvPr/>
        </p:nvGrpSpPr>
        <p:grpSpPr>
          <a:xfrm>
            <a:off x="5175250" y="2246313"/>
            <a:ext cx="1905000" cy="2165350"/>
            <a:chOff x="3260" y="1415"/>
            <a:chExt cx="1200" cy="1364"/>
          </a:xfrm>
        </p:grpSpPr>
        <p:sp>
          <p:nvSpPr>
            <p:cNvPr id="155653" name="Rectangle 1034"/>
            <p:cNvSpPr/>
            <p:nvPr/>
          </p:nvSpPr>
          <p:spPr>
            <a:xfrm>
              <a:off x="3548" y="2171"/>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rgbClr val="009900"/>
                  </a:solidFill>
                  <a:latin typeface="黑体" panose="02010609060101010101" pitchFamily="49" charset="-122"/>
                  <a:ea typeface="黑体" panose="02010609060101010101" pitchFamily="49" charset="-122"/>
                </a:rPr>
                <a:t>Page 3</a:t>
              </a:r>
              <a:endParaRPr lang="en-US" altLang="zh-CN" sz="1600" b="1" dirty="0">
                <a:solidFill>
                  <a:srgbClr val="009900"/>
                </a:solidFill>
                <a:latin typeface="黑体" panose="02010609060101010101" pitchFamily="49" charset="-122"/>
                <a:ea typeface="黑体" panose="02010609060101010101" pitchFamily="49" charset="-122"/>
              </a:endParaRPr>
            </a:p>
          </p:txBody>
        </p:sp>
        <p:sp>
          <p:nvSpPr>
            <p:cNvPr id="155654" name="Rectangle 1033"/>
            <p:cNvSpPr/>
            <p:nvPr/>
          </p:nvSpPr>
          <p:spPr>
            <a:xfrm>
              <a:off x="3548" y="1919"/>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rgbClr val="FF6600"/>
                  </a:solidFill>
                  <a:latin typeface="黑体" panose="02010609060101010101" pitchFamily="49" charset="-122"/>
                  <a:ea typeface="黑体" panose="02010609060101010101" pitchFamily="49" charset="-122"/>
                </a:rPr>
                <a:t>Page 2</a:t>
              </a:r>
              <a:endParaRPr lang="en-US" altLang="zh-CN" sz="1600" b="1" dirty="0">
                <a:solidFill>
                  <a:srgbClr val="FF6600"/>
                </a:solidFill>
                <a:latin typeface="黑体" panose="02010609060101010101" pitchFamily="49" charset="-122"/>
                <a:ea typeface="黑体" panose="02010609060101010101" pitchFamily="49" charset="-122"/>
              </a:endParaRPr>
            </a:p>
          </p:txBody>
        </p:sp>
        <p:sp>
          <p:nvSpPr>
            <p:cNvPr id="155655" name="Rectangle 1032"/>
            <p:cNvSpPr/>
            <p:nvPr/>
          </p:nvSpPr>
          <p:spPr>
            <a:xfrm>
              <a:off x="3548" y="1667"/>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folHlink"/>
                  </a:solidFill>
                  <a:latin typeface="黑体" panose="02010609060101010101" pitchFamily="49" charset="-122"/>
                  <a:ea typeface="黑体" panose="02010609060101010101" pitchFamily="49" charset="-122"/>
                </a:rPr>
                <a:t>Page 1</a:t>
              </a:r>
              <a:endParaRPr lang="en-US" altLang="zh-CN" sz="1600" b="1" dirty="0">
                <a:solidFill>
                  <a:schemeClr val="folHlink"/>
                </a:solidFill>
                <a:latin typeface="黑体" panose="02010609060101010101" pitchFamily="49" charset="-122"/>
                <a:ea typeface="黑体" panose="02010609060101010101" pitchFamily="49" charset="-122"/>
              </a:endParaRPr>
            </a:p>
          </p:txBody>
        </p:sp>
        <p:sp>
          <p:nvSpPr>
            <p:cNvPr id="155656" name="Rectangle 1031"/>
            <p:cNvSpPr/>
            <p:nvPr/>
          </p:nvSpPr>
          <p:spPr>
            <a:xfrm>
              <a:off x="3548" y="1415"/>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solidFill>
                    <a:schemeClr val="hlink"/>
                  </a:solidFill>
                  <a:latin typeface="黑体" panose="02010609060101010101" pitchFamily="49" charset="-122"/>
                  <a:ea typeface="黑体" panose="02010609060101010101" pitchFamily="49" charset="-122"/>
                </a:rPr>
                <a:t>Page 0</a:t>
              </a:r>
              <a:endParaRPr lang="en-US" altLang="zh-CN" sz="1600" b="1" dirty="0">
                <a:solidFill>
                  <a:schemeClr val="hlink"/>
                </a:solidFill>
                <a:latin typeface="黑体" panose="02010609060101010101" pitchFamily="49" charset="-122"/>
                <a:ea typeface="黑体" panose="02010609060101010101" pitchFamily="49" charset="-122"/>
              </a:endParaRPr>
            </a:p>
          </p:txBody>
        </p:sp>
        <p:sp>
          <p:nvSpPr>
            <p:cNvPr id="155657" name="Line 1035"/>
            <p:cNvSpPr/>
            <p:nvPr/>
          </p:nvSpPr>
          <p:spPr>
            <a:xfrm>
              <a:off x="3548" y="1415"/>
              <a:ext cx="52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58" name="Line 1036"/>
            <p:cNvSpPr/>
            <p:nvPr/>
          </p:nvSpPr>
          <p:spPr>
            <a:xfrm>
              <a:off x="3548" y="1667"/>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59" name="Line 1037"/>
            <p:cNvSpPr/>
            <p:nvPr/>
          </p:nvSpPr>
          <p:spPr>
            <a:xfrm>
              <a:off x="3548" y="1919"/>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60" name="Line 1038"/>
            <p:cNvSpPr/>
            <p:nvPr/>
          </p:nvSpPr>
          <p:spPr>
            <a:xfrm>
              <a:off x="3548" y="2171"/>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61" name="Line 1039"/>
            <p:cNvSpPr/>
            <p:nvPr/>
          </p:nvSpPr>
          <p:spPr>
            <a:xfrm>
              <a:off x="3548" y="2423"/>
              <a:ext cx="52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62" name="Line 1040"/>
            <p:cNvSpPr/>
            <p:nvPr/>
          </p:nvSpPr>
          <p:spPr>
            <a:xfrm>
              <a:off x="3548" y="1415"/>
              <a:ext cx="0" cy="1008"/>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63" name="Line 1041"/>
            <p:cNvSpPr/>
            <p:nvPr/>
          </p:nvSpPr>
          <p:spPr>
            <a:xfrm>
              <a:off x="4076" y="1415"/>
              <a:ext cx="0" cy="1008"/>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64" name="Text Box 1074"/>
            <p:cNvSpPr txBox="1"/>
            <p:nvPr/>
          </p:nvSpPr>
          <p:spPr>
            <a:xfrm>
              <a:off x="3260" y="2567"/>
              <a:ext cx="1200" cy="212"/>
            </a:xfrm>
            <a:prstGeom prst="rect">
              <a:avLst/>
            </a:prstGeom>
            <a:noFill/>
            <a:ln w="9525">
              <a:noFill/>
            </a:ln>
          </p:spPr>
          <p:txBody>
            <a:bodyPr anchor="t" anchorCtr="0">
              <a:spAutoFit/>
            </a:bodyPr>
            <a:p>
              <a:pPr>
                <a:spcBef>
                  <a:spcPct val="50000"/>
                </a:spcBef>
              </a:pPr>
              <a:r>
                <a:rPr lang="zh-CN" altLang="en-US" sz="1600" b="1" dirty="0">
                  <a:solidFill>
                    <a:schemeClr val="hlink"/>
                  </a:solidFill>
                  <a:latin typeface="黑体" panose="02010609060101010101" pitchFamily="49" charset="-122"/>
                  <a:ea typeface="黑体" panose="02010609060101010101" pitchFamily="49" charset="-122"/>
                </a:rPr>
                <a:t>程序的地址空间</a:t>
              </a:r>
              <a:endParaRPr lang="zh-CN" altLang="en-US" sz="1600" b="1" dirty="0">
                <a:solidFill>
                  <a:schemeClr val="hlink"/>
                </a:solidFill>
                <a:latin typeface="黑体" panose="02010609060101010101" pitchFamily="49" charset="-122"/>
                <a:ea typeface="黑体" panose="02010609060101010101" pitchFamily="49" charset="-122"/>
              </a:endParaRPr>
            </a:p>
          </p:txBody>
        </p:sp>
      </p:grpSp>
      <p:grpSp>
        <p:nvGrpSpPr>
          <p:cNvPr id="3" name="Group 14"/>
          <p:cNvGrpSpPr/>
          <p:nvPr/>
        </p:nvGrpSpPr>
        <p:grpSpPr>
          <a:xfrm>
            <a:off x="6623050" y="1560513"/>
            <a:ext cx="1219200" cy="2393950"/>
            <a:chOff x="4172" y="983"/>
            <a:chExt cx="768" cy="1508"/>
          </a:xfrm>
        </p:grpSpPr>
        <p:sp>
          <p:nvSpPr>
            <p:cNvPr id="155666" name="Rectangle 1121"/>
            <p:cNvSpPr/>
            <p:nvPr/>
          </p:nvSpPr>
          <p:spPr>
            <a:xfrm>
              <a:off x="4556" y="1235"/>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1</a:t>
              </a:r>
              <a:endParaRPr lang="en-US" altLang="zh-CN" sz="1600" b="1" dirty="0">
                <a:latin typeface="黑体" panose="02010609060101010101" pitchFamily="49" charset="-122"/>
                <a:ea typeface="黑体" panose="02010609060101010101" pitchFamily="49" charset="-122"/>
              </a:endParaRPr>
            </a:p>
          </p:txBody>
        </p:sp>
        <p:sp>
          <p:nvSpPr>
            <p:cNvPr id="155667" name="Rectangle 1119"/>
            <p:cNvSpPr/>
            <p:nvPr/>
          </p:nvSpPr>
          <p:spPr>
            <a:xfrm>
              <a:off x="4172" y="1235"/>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0</a:t>
              </a:r>
              <a:endParaRPr lang="en-US" altLang="zh-CN" sz="1600" b="1" dirty="0">
                <a:latin typeface="黑体" panose="02010609060101010101" pitchFamily="49" charset="-122"/>
                <a:ea typeface="黑体" panose="02010609060101010101" pitchFamily="49" charset="-122"/>
              </a:endParaRPr>
            </a:p>
          </p:txBody>
        </p:sp>
        <p:sp>
          <p:nvSpPr>
            <p:cNvPr id="155668" name="Rectangle 1115"/>
            <p:cNvSpPr/>
            <p:nvPr/>
          </p:nvSpPr>
          <p:spPr>
            <a:xfrm>
              <a:off x="4556" y="1991"/>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7</a:t>
              </a:r>
              <a:endParaRPr lang="en-US" altLang="zh-CN" sz="1600" b="1" dirty="0">
                <a:latin typeface="黑体" panose="02010609060101010101" pitchFamily="49" charset="-122"/>
                <a:ea typeface="黑体" panose="02010609060101010101" pitchFamily="49" charset="-122"/>
              </a:endParaRPr>
            </a:p>
          </p:txBody>
        </p:sp>
        <p:sp>
          <p:nvSpPr>
            <p:cNvPr id="155669" name="Rectangle 1113"/>
            <p:cNvSpPr/>
            <p:nvPr/>
          </p:nvSpPr>
          <p:spPr>
            <a:xfrm>
              <a:off x="4556" y="1739"/>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3</a:t>
              </a:r>
              <a:endParaRPr lang="en-US" altLang="zh-CN" sz="1600" b="1" dirty="0">
                <a:latin typeface="黑体" panose="02010609060101010101" pitchFamily="49" charset="-122"/>
                <a:ea typeface="黑体" panose="02010609060101010101" pitchFamily="49" charset="-122"/>
              </a:endParaRPr>
            </a:p>
          </p:txBody>
        </p:sp>
        <p:sp>
          <p:nvSpPr>
            <p:cNvPr id="155670" name="Rectangle 1111"/>
            <p:cNvSpPr/>
            <p:nvPr/>
          </p:nvSpPr>
          <p:spPr>
            <a:xfrm>
              <a:off x="4556" y="1487"/>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4</a:t>
              </a:r>
              <a:endParaRPr lang="en-US" altLang="zh-CN" sz="1600" b="1" dirty="0">
                <a:latin typeface="黑体" panose="02010609060101010101" pitchFamily="49" charset="-122"/>
                <a:ea typeface="黑体" panose="02010609060101010101" pitchFamily="49" charset="-122"/>
              </a:endParaRPr>
            </a:p>
          </p:txBody>
        </p:sp>
        <p:sp>
          <p:nvSpPr>
            <p:cNvPr id="155671" name="Rectangle 1109"/>
            <p:cNvSpPr/>
            <p:nvPr/>
          </p:nvSpPr>
          <p:spPr>
            <a:xfrm>
              <a:off x="4556" y="983"/>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400" b="1" dirty="0">
                  <a:latin typeface="黑体" panose="02010609060101010101" pitchFamily="49" charset="-122"/>
                  <a:ea typeface="黑体" panose="02010609060101010101" pitchFamily="49" charset="-122"/>
                </a:rPr>
                <a:t>块号</a:t>
              </a:r>
              <a:endParaRPr lang="zh-CN" altLang="en-US" sz="1400" b="1" dirty="0">
                <a:latin typeface="黑体" panose="02010609060101010101" pitchFamily="49" charset="-122"/>
                <a:ea typeface="黑体" panose="02010609060101010101" pitchFamily="49" charset="-122"/>
              </a:endParaRPr>
            </a:p>
          </p:txBody>
        </p:sp>
        <p:sp>
          <p:nvSpPr>
            <p:cNvPr id="155672" name="Rectangle 1079"/>
            <p:cNvSpPr/>
            <p:nvPr/>
          </p:nvSpPr>
          <p:spPr>
            <a:xfrm>
              <a:off x="4172" y="1991"/>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3</a:t>
              </a:r>
              <a:endParaRPr lang="en-US" altLang="zh-CN" sz="1600" b="1" dirty="0">
                <a:latin typeface="黑体" panose="02010609060101010101" pitchFamily="49" charset="-122"/>
                <a:ea typeface="黑体" panose="02010609060101010101" pitchFamily="49" charset="-122"/>
              </a:endParaRPr>
            </a:p>
          </p:txBody>
        </p:sp>
        <p:sp>
          <p:nvSpPr>
            <p:cNvPr id="155673" name="Rectangle 1080"/>
            <p:cNvSpPr/>
            <p:nvPr/>
          </p:nvSpPr>
          <p:spPr>
            <a:xfrm>
              <a:off x="4172" y="1739"/>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2</a:t>
              </a:r>
              <a:endParaRPr lang="en-US" altLang="zh-CN" sz="1600" b="1" dirty="0">
                <a:latin typeface="黑体" panose="02010609060101010101" pitchFamily="49" charset="-122"/>
                <a:ea typeface="黑体" panose="02010609060101010101" pitchFamily="49" charset="-122"/>
              </a:endParaRPr>
            </a:p>
          </p:txBody>
        </p:sp>
        <p:sp>
          <p:nvSpPr>
            <p:cNvPr id="155674" name="Rectangle 1081"/>
            <p:cNvSpPr/>
            <p:nvPr/>
          </p:nvSpPr>
          <p:spPr>
            <a:xfrm>
              <a:off x="4172" y="1487"/>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600" b="1" dirty="0">
                  <a:latin typeface="黑体" panose="02010609060101010101" pitchFamily="49" charset="-122"/>
                  <a:ea typeface="黑体" panose="02010609060101010101" pitchFamily="49" charset="-122"/>
                </a:rPr>
                <a:t>1</a:t>
              </a:r>
              <a:endParaRPr lang="en-US" altLang="zh-CN" sz="1600" b="1" dirty="0">
                <a:latin typeface="黑体" panose="02010609060101010101" pitchFamily="49" charset="-122"/>
                <a:ea typeface="黑体" panose="02010609060101010101" pitchFamily="49" charset="-122"/>
              </a:endParaRPr>
            </a:p>
          </p:txBody>
        </p:sp>
        <p:sp>
          <p:nvSpPr>
            <p:cNvPr id="155675" name="Rectangle 1082"/>
            <p:cNvSpPr/>
            <p:nvPr/>
          </p:nvSpPr>
          <p:spPr>
            <a:xfrm>
              <a:off x="4172" y="983"/>
              <a:ext cx="384" cy="252"/>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zh-CN" altLang="en-US" sz="1400" b="1" dirty="0">
                  <a:latin typeface="黑体" panose="02010609060101010101" pitchFamily="49" charset="-122"/>
                  <a:ea typeface="黑体" panose="02010609060101010101" pitchFamily="49" charset="-122"/>
                </a:rPr>
                <a:t>页号</a:t>
              </a:r>
              <a:endParaRPr lang="zh-CN" altLang="en-US" sz="1400" b="1" dirty="0">
                <a:latin typeface="黑体" panose="02010609060101010101" pitchFamily="49" charset="-122"/>
                <a:ea typeface="黑体" panose="02010609060101010101" pitchFamily="49" charset="-122"/>
              </a:endParaRPr>
            </a:p>
          </p:txBody>
        </p:sp>
        <p:sp>
          <p:nvSpPr>
            <p:cNvPr id="155676" name="Line 1083"/>
            <p:cNvSpPr/>
            <p:nvPr/>
          </p:nvSpPr>
          <p:spPr>
            <a:xfrm>
              <a:off x="4172" y="983"/>
              <a:ext cx="76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77" name="Line 1084"/>
            <p:cNvSpPr/>
            <p:nvPr/>
          </p:nvSpPr>
          <p:spPr>
            <a:xfrm>
              <a:off x="4172" y="1487"/>
              <a:ext cx="76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78" name="Line 1085"/>
            <p:cNvSpPr/>
            <p:nvPr/>
          </p:nvSpPr>
          <p:spPr>
            <a:xfrm>
              <a:off x="4172" y="1739"/>
              <a:ext cx="76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79" name="Line 1086"/>
            <p:cNvSpPr/>
            <p:nvPr/>
          </p:nvSpPr>
          <p:spPr>
            <a:xfrm>
              <a:off x="4172" y="1991"/>
              <a:ext cx="76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80" name="Line 1087"/>
            <p:cNvSpPr/>
            <p:nvPr/>
          </p:nvSpPr>
          <p:spPr>
            <a:xfrm>
              <a:off x="4172" y="2243"/>
              <a:ext cx="76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81" name="Line 1088"/>
            <p:cNvSpPr/>
            <p:nvPr/>
          </p:nvSpPr>
          <p:spPr>
            <a:xfrm>
              <a:off x="4172" y="983"/>
              <a:ext cx="0" cy="126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82" name="Line 1089"/>
            <p:cNvSpPr/>
            <p:nvPr/>
          </p:nvSpPr>
          <p:spPr>
            <a:xfrm>
              <a:off x="4940" y="983"/>
              <a:ext cx="0" cy="126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83" name="Line 1110"/>
            <p:cNvSpPr/>
            <p:nvPr/>
          </p:nvSpPr>
          <p:spPr>
            <a:xfrm>
              <a:off x="4556" y="983"/>
              <a:ext cx="0" cy="126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84" name="Line 1120"/>
            <p:cNvSpPr/>
            <p:nvPr/>
          </p:nvSpPr>
          <p:spPr>
            <a:xfrm>
              <a:off x="4172" y="1235"/>
              <a:ext cx="76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85" name="Text Box 1096"/>
            <p:cNvSpPr txBox="1"/>
            <p:nvPr/>
          </p:nvSpPr>
          <p:spPr>
            <a:xfrm>
              <a:off x="4399" y="2279"/>
              <a:ext cx="478" cy="212"/>
            </a:xfrm>
            <a:prstGeom prst="rect">
              <a:avLst/>
            </a:prstGeom>
            <a:noFill/>
            <a:ln w="9525">
              <a:noFill/>
            </a:ln>
          </p:spPr>
          <p:txBody>
            <a:bodyPr anchor="t" anchorCtr="0">
              <a:spAutoFit/>
            </a:bodyPr>
            <a:p>
              <a:pPr>
                <a:spcBef>
                  <a:spcPct val="50000"/>
                </a:spcBef>
              </a:pPr>
              <a:r>
                <a:rPr lang="zh-CN" altLang="en-US" sz="1600" b="1" dirty="0">
                  <a:latin typeface="黑体" panose="02010609060101010101" pitchFamily="49" charset="-122"/>
                  <a:ea typeface="黑体" panose="02010609060101010101" pitchFamily="49" charset="-122"/>
                </a:rPr>
                <a:t>页表</a:t>
              </a:r>
              <a:endParaRPr lang="zh-CN" altLang="en-US" sz="1600" b="1" dirty="0">
                <a:latin typeface="黑体" panose="02010609060101010101" pitchFamily="49" charset="-122"/>
                <a:ea typeface="黑体" panose="02010609060101010101" pitchFamily="49" charset="-122"/>
              </a:endParaRPr>
            </a:p>
          </p:txBody>
        </p:sp>
      </p:grpSp>
      <p:grpSp>
        <p:nvGrpSpPr>
          <p:cNvPr id="4" name="Group 9"/>
          <p:cNvGrpSpPr/>
          <p:nvPr/>
        </p:nvGrpSpPr>
        <p:grpSpPr>
          <a:xfrm>
            <a:off x="7667625" y="957263"/>
            <a:ext cx="1584325" cy="4292600"/>
            <a:chOff x="4830" y="603"/>
            <a:chExt cx="998" cy="2704"/>
          </a:xfrm>
        </p:grpSpPr>
        <p:sp>
          <p:nvSpPr>
            <p:cNvPr id="155687" name="Text Box 1077"/>
            <p:cNvSpPr txBox="1"/>
            <p:nvPr/>
          </p:nvSpPr>
          <p:spPr>
            <a:xfrm>
              <a:off x="4988" y="1031"/>
              <a:ext cx="192" cy="1859"/>
            </a:xfrm>
            <a:prstGeom prst="rect">
              <a:avLst/>
            </a:prstGeom>
            <a:noFill/>
            <a:ln w="9525">
              <a:noFill/>
            </a:ln>
          </p:spPr>
          <p:txBody>
            <a:bodyPr anchor="t" anchorCtr="0">
              <a:spAutoFit/>
            </a:bodyPr>
            <a:p>
              <a:pPr>
                <a:spcBef>
                  <a:spcPct val="50000"/>
                </a:spcBef>
              </a:pPr>
              <a:r>
                <a:rPr lang="en-US" altLang="zh-CN" sz="1600" b="1" dirty="0">
                  <a:latin typeface="黑体" panose="02010609060101010101" pitchFamily="49" charset="-122"/>
                  <a:ea typeface="黑体" panose="02010609060101010101" pitchFamily="49" charset="-122"/>
                </a:rPr>
                <a:t>0</a:t>
              </a:r>
              <a:endParaRPr lang="en-US" altLang="zh-CN" sz="1600" b="1" dirty="0">
                <a:latin typeface="黑体" panose="02010609060101010101" pitchFamily="49" charset="-122"/>
                <a:ea typeface="黑体" panose="02010609060101010101" pitchFamily="49" charset="-122"/>
              </a:endParaRPr>
            </a:p>
            <a:p>
              <a:pPr>
                <a:spcBef>
                  <a:spcPct val="50000"/>
                </a:spcBef>
              </a:pPr>
              <a:r>
                <a:rPr lang="en-US" altLang="zh-CN" sz="1600" b="1" dirty="0">
                  <a:latin typeface="黑体" panose="02010609060101010101" pitchFamily="49" charset="-122"/>
                  <a:ea typeface="黑体" panose="02010609060101010101" pitchFamily="49" charset="-122"/>
                </a:rPr>
                <a:t>1</a:t>
              </a:r>
              <a:endParaRPr lang="en-US" altLang="zh-CN" sz="1600" b="1" dirty="0">
                <a:latin typeface="黑体" panose="02010609060101010101" pitchFamily="49" charset="-122"/>
                <a:ea typeface="黑体" panose="02010609060101010101" pitchFamily="49" charset="-122"/>
              </a:endParaRPr>
            </a:p>
            <a:p>
              <a:pPr>
                <a:lnSpc>
                  <a:spcPct val="110000"/>
                </a:lnSpc>
                <a:spcBef>
                  <a:spcPct val="50000"/>
                </a:spcBef>
              </a:pPr>
              <a:r>
                <a:rPr lang="en-US" altLang="zh-CN" sz="1600" b="1" dirty="0">
                  <a:latin typeface="黑体" panose="02010609060101010101" pitchFamily="49" charset="-122"/>
                  <a:ea typeface="黑体" panose="02010609060101010101" pitchFamily="49" charset="-122"/>
                </a:rPr>
                <a:t>2</a:t>
              </a:r>
              <a:endParaRPr lang="en-US" altLang="zh-CN" sz="1600" b="1" dirty="0">
                <a:latin typeface="黑体" panose="02010609060101010101" pitchFamily="49" charset="-122"/>
                <a:ea typeface="黑体" panose="02010609060101010101" pitchFamily="49" charset="-122"/>
              </a:endParaRPr>
            </a:p>
            <a:p>
              <a:pPr>
                <a:spcBef>
                  <a:spcPct val="50000"/>
                </a:spcBef>
              </a:pPr>
              <a:r>
                <a:rPr lang="en-US" altLang="zh-CN" sz="1600" b="1" dirty="0">
                  <a:latin typeface="黑体" panose="02010609060101010101" pitchFamily="49" charset="-122"/>
                  <a:ea typeface="黑体" panose="02010609060101010101" pitchFamily="49" charset="-122"/>
                </a:rPr>
                <a:t>3</a:t>
              </a:r>
              <a:endParaRPr lang="en-US" altLang="zh-CN" sz="1600" b="1" dirty="0">
                <a:latin typeface="黑体" panose="02010609060101010101" pitchFamily="49" charset="-122"/>
                <a:ea typeface="黑体" panose="02010609060101010101" pitchFamily="49" charset="-122"/>
              </a:endParaRPr>
            </a:p>
            <a:p>
              <a:pPr>
                <a:lnSpc>
                  <a:spcPct val="110000"/>
                </a:lnSpc>
                <a:spcBef>
                  <a:spcPct val="50000"/>
                </a:spcBef>
              </a:pPr>
              <a:r>
                <a:rPr lang="en-US" altLang="zh-CN" sz="1600" b="1" dirty="0">
                  <a:latin typeface="黑体" panose="02010609060101010101" pitchFamily="49" charset="-122"/>
                  <a:ea typeface="黑体" panose="02010609060101010101" pitchFamily="49" charset="-122"/>
                </a:rPr>
                <a:t>4</a:t>
              </a:r>
              <a:endParaRPr lang="en-US" altLang="zh-CN" sz="1600" b="1" dirty="0">
                <a:latin typeface="黑体" panose="02010609060101010101" pitchFamily="49" charset="-122"/>
                <a:ea typeface="黑体" panose="02010609060101010101" pitchFamily="49" charset="-122"/>
              </a:endParaRPr>
            </a:p>
            <a:p>
              <a:pPr>
                <a:spcBef>
                  <a:spcPct val="50000"/>
                </a:spcBef>
              </a:pPr>
              <a:r>
                <a:rPr lang="en-US" altLang="zh-CN" sz="1600" b="1" dirty="0">
                  <a:latin typeface="黑体" panose="02010609060101010101" pitchFamily="49" charset="-122"/>
                  <a:ea typeface="黑体" panose="02010609060101010101" pitchFamily="49" charset="-122"/>
                </a:rPr>
                <a:t>5</a:t>
              </a:r>
              <a:endParaRPr lang="en-US" altLang="zh-CN" sz="1600" b="1" dirty="0">
                <a:latin typeface="黑体" panose="02010609060101010101" pitchFamily="49" charset="-122"/>
                <a:ea typeface="黑体" panose="02010609060101010101" pitchFamily="49" charset="-122"/>
              </a:endParaRPr>
            </a:p>
            <a:p>
              <a:pPr>
                <a:spcBef>
                  <a:spcPct val="50000"/>
                </a:spcBef>
              </a:pPr>
              <a:r>
                <a:rPr lang="en-US" altLang="zh-CN" sz="1600" b="1" dirty="0">
                  <a:latin typeface="黑体" panose="02010609060101010101" pitchFamily="49" charset="-122"/>
                  <a:ea typeface="黑体" panose="02010609060101010101" pitchFamily="49" charset="-122"/>
                </a:rPr>
                <a:t>6</a:t>
              </a:r>
              <a:endParaRPr lang="en-US" altLang="zh-CN" sz="1600" b="1" dirty="0">
                <a:latin typeface="黑体" panose="02010609060101010101" pitchFamily="49" charset="-122"/>
                <a:ea typeface="黑体" panose="02010609060101010101" pitchFamily="49" charset="-122"/>
              </a:endParaRPr>
            </a:p>
            <a:p>
              <a:pPr>
                <a:spcBef>
                  <a:spcPct val="50000"/>
                </a:spcBef>
              </a:pPr>
              <a:r>
                <a:rPr lang="en-US" altLang="zh-CN" sz="1600" b="1" dirty="0">
                  <a:latin typeface="黑体" panose="02010609060101010101" pitchFamily="49" charset="-122"/>
                  <a:ea typeface="黑体" panose="02010609060101010101" pitchFamily="49" charset="-122"/>
                </a:rPr>
                <a:t>7</a:t>
              </a:r>
              <a:endParaRPr lang="en-US" altLang="zh-CN" sz="1600" b="1" dirty="0">
                <a:latin typeface="黑体" panose="02010609060101010101" pitchFamily="49" charset="-122"/>
                <a:ea typeface="黑体" panose="02010609060101010101" pitchFamily="49" charset="-122"/>
              </a:endParaRPr>
            </a:p>
          </p:txBody>
        </p:sp>
        <p:grpSp>
          <p:nvGrpSpPr>
            <p:cNvPr id="155688" name="Group 8"/>
            <p:cNvGrpSpPr/>
            <p:nvPr/>
          </p:nvGrpSpPr>
          <p:grpSpPr>
            <a:xfrm>
              <a:off x="4830" y="603"/>
              <a:ext cx="998" cy="2704"/>
              <a:chOff x="4830" y="603"/>
              <a:chExt cx="998" cy="2704"/>
            </a:xfrm>
          </p:grpSpPr>
          <p:sp>
            <p:nvSpPr>
              <p:cNvPr id="155689" name="Text Box 1076"/>
              <p:cNvSpPr txBox="1"/>
              <p:nvPr/>
            </p:nvSpPr>
            <p:spPr>
              <a:xfrm>
                <a:off x="4830" y="603"/>
                <a:ext cx="624" cy="242"/>
              </a:xfrm>
              <a:prstGeom prst="rect">
                <a:avLst/>
              </a:prstGeom>
              <a:noFill/>
              <a:ln w="9525">
                <a:noFill/>
              </a:ln>
            </p:spPr>
            <p:txBody>
              <a:bodyPr anchor="t" anchorCtr="0">
                <a:spAutoFit/>
              </a:bodyPr>
              <a:p>
                <a:pPr>
                  <a:lnSpc>
                    <a:spcPct val="60000"/>
                  </a:lnSpc>
                </a:pPr>
                <a:r>
                  <a:rPr lang="en-US" altLang="zh-CN" sz="1600" b="1" dirty="0">
                    <a:latin typeface="Tahoma" panose="020B0604030504040204" pitchFamily="34" charset="0"/>
                    <a:ea typeface="宋体" panose="02010600030101010101" pitchFamily="2" charset="-122"/>
                  </a:rPr>
                  <a:t>Frame</a:t>
                </a:r>
                <a:endParaRPr lang="en-US" altLang="zh-CN" sz="1600" b="1" dirty="0">
                  <a:latin typeface="Tahoma" panose="020B0604030504040204" pitchFamily="34" charset="0"/>
                  <a:ea typeface="宋体" panose="02010600030101010101" pitchFamily="2" charset="-122"/>
                </a:endParaRPr>
              </a:p>
              <a:p>
                <a:pPr>
                  <a:lnSpc>
                    <a:spcPct val="60000"/>
                  </a:lnSpc>
                </a:pPr>
                <a:r>
                  <a:rPr lang="en-US" altLang="zh-CN" sz="1600" b="1" dirty="0">
                    <a:latin typeface="Tahoma" panose="020B0604030504040204" pitchFamily="34" charset="0"/>
                    <a:ea typeface="宋体" panose="02010600030101010101" pitchFamily="2" charset="-122"/>
                  </a:rPr>
                  <a:t>number</a:t>
                </a:r>
                <a:endParaRPr lang="en-US" altLang="zh-CN" sz="1600" b="1" dirty="0">
                  <a:latin typeface="Tahoma" panose="020B0604030504040204" pitchFamily="34" charset="0"/>
                  <a:ea typeface="宋体" panose="02010600030101010101" pitchFamily="2" charset="-122"/>
                </a:endParaRPr>
              </a:p>
            </p:txBody>
          </p:sp>
          <p:sp>
            <p:nvSpPr>
              <p:cNvPr id="155690" name="Rectangle 1069"/>
              <p:cNvSpPr/>
              <p:nvPr/>
            </p:nvSpPr>
            <p:spPr>
              <a:xfrm>
                <a:off x="5180" y="1187"/>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solidFill>
                    <a:schemeClr val="hlink"/>
                  </a:solidFill>
                  <a:latin typeface="黑体" panose="02010609060101010101" pitchFamily="49" charset="-122"/>
                  <a:ea typeface="黑体" panose="02010609060101010101" pitchFamily="49" charset="-122"/>
                </a:endParaRPr>
              </a:p>
            </p:txBody>
          </p:sp>
          <p:sp>
            <p:nvSpPr>
              <p:cNvPr id="155691" name="Rectangle 1066"/>
              <p:cNvSpPr/>
              <p:nvPr/>
            </p:nvSpPr>
            <p:spPr>
              <a:xfrm>
                <a:off x="5180" y="2447"/>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latin typeface="黑体" panose="02010609060101010101" pitchFamily="49" charset="-122"/>
                  <a:ea typeface="黑体" panose="02010609060101010101" pitchFamily="49" charset="-122"/>
                </a:endParaRPr>
              </a:p>
            </p:txBody>
          </p:sp>
          <p:sp>
            <p:nvSpPr>
              <p:cNvPr id="155692" name="Rectangle 1063"/>
              <p:cNvSpPr/>
              <p:nvPr/>
            </p:nvSpPr>
            <p:spPr>
              <a:xfrm>
                <a:off x="5180" y="2195"/>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latin typeface="黑体" panose="02010609060101010101" pitchFamily="49" charset="-122"/>
                  <a:ea typeface="黑体" panose="02010609060101010101" pitchFamily="49" charset="-122"/>
                </a:endParaRPr>
              </a:p>
            </p:txBody>
          </p:sp>
          <p:sp>
            <p:nvSpPr>
              <p:cNvPr id="155693" name="Rectangle 1060"/>
              <p:cNvSpPr/>
              <p:nvPr/>
            </p:nvSpPr>
            <p:spPr>
              <a:xfrm>
                <a:off x="5180" y="1439"/>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latin typeface="黑体" panose="02010609060101010101" pitchFamily="49" charset="-122"/>
                  <a:ea typeface="黑体" panose="02010609060101010101" pitchFamily="49" charset="-122"/>
                </a:endParaRPr>
              </a:p>
            </p:txBody>
          </p:sp>
          <p:sp>
            <p:nvSpPr>
              <p:cNvPr id="155694" name="Rectangle 1049"/>
              <p:cNvSpPr/>
              <p:nvPr/>
            </p:nvSpPr>
            <p:spPr>
              <a:xfrm>
                <a:off x="5180" y="2699"/>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solidFill>
                    <a:srgbClr val="009900"/>
                  </a:solidFill>
                  <a:latin typeface="黑体" panose="02010609060101010101" pitchFamily="49" charset="-122"/>
                  <a:ea typeface="黑体" panose="02010609060101010101" pitchFamily="49" charset="-122"/>
                </a:endParaRPr>
              </a:p>
            </p:txBody>
          </p:sp>
          <p:sp>
            <p:nvSpPr>
              <p:cNvPr id="155695" name="Rectangle 1050"/>
              <p:cNvSpPr/>
              <p:nvPr/>
            </p:nvSpPr>
            <p:spPr>
              <a:xfrm>
                <a:off x="5180" y="1943"/>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solidFill>
                    <a:schemeClr val="folHlink"/>
                  </a:solidFill>
                  <a:latin typeface="黑体" panose="02010609060101010101" pitchFamily="49" charset="-122"/>
                  <a:ea typeface="黑体" panose="02010609060101010101" pitchFamily="49" charset="-122"/>
                </a:endParaRPr>
              </a:p>
            </p:txBody>
          </p:sp>
          <p:sp>
            <p:nvSpPr>
              <p:cNvPr id="155696" name="Rectangle 1051"/>
              <p:cNvSpPr/>
              <p:nvPr/>
            </p:nvSpPr>
            <p:spPr>
              <a:xfrm>
                <a:off x="5180" y="1691"/>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solidFill>
                    <a:srgbClr val="FF6600"/>
                  </a:solidFill>
                  <a:latin typeface="黑体" panose="02010609060101010101" pitchFamily="49" charset="-122"/>
                  <a:ea typeface="黑体" panose="02010609060101010101" pitchFamily="49" charset="-122"/>
                </a:endParaRPr>
              </a:p>
            </p:txBody>
          </p:sp>
          <p:sp>
            <p:nvSpPr>
              <p:cNvPr id="155697" name="Rectangle 1052"/>
              <p:cNvSpPr/>
              <p:nvPr/>
            </p:nvSpPr>
            <p:spPr>
              <a:xfrm>
                <a:off x="5180" y="935"/>
                <a:ext cx="528" cy="252"/>
              </a:xfrm>
              <a:prstGeom prst="rect">
                <a:avLst/>
              </a:prstGeom>
              <a:noFill/>
              <a:ln w="9525">
                <a:noFill/>
              </a:ln>
            </p:spPr>
            <p:txBody>
              <a:bodyPr anchor="t" anchorCtr="0"/>
              <a:p>
                <a:pPr>
                  <a:spcBef>
                    <a:spcPct val="20000"/>
                  </a:spcBef>
                  <a:buClr>
                    <a:srgbClr val="FF00FF"/>
                  </a:buClr>
                  <a:buFont typeface="Wingdings" panose="05000000000000000000" pitchFamily="2" charset="2"/>
                </a:pPr>
                <a:endParaRPr lang="zh-CN" altLang="zh-CN" sz="1600" b="1" dirty="0">
                  <a:latin typeface="黑体" panose="02010609060101010101" pitchFamily="49" charset="-122"/>
                  <a:ea typeface="黑体" panose="02010609060101010101" pitchFamily="49" charset="-122"/>
                </a:endParaRPr>
              </a:p>
            </p:txBody>
          </p:sp>
          <p:sp>
            <p:nvSpPr>
              <p:cNvPr id="155698" name="Line 1053"/>
              <p:cNvSpPr/>
              <p:nvPr/>
            </p:nvSpPr>
            <p:spPr>
              <a:xfrm>
                <a:off x="5180" y="935"/>
                <a:ext cx="52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699" name="Line 1054"/>
              <p:cNvSpPr/>
              <p:nvPr/>
            </p:nvSpPr>
            <p:spPr>
              <a:xfrm>
                <a:off x="5180" y="1691"/>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0" name="Line 1055"/>
              <p:cNvSpPr/>
              <p:nvPr/>
            </p:nvSpPr>
            <p:spPr>
              <a:xfrm>
                <a:off x="5180" y="1943"/>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1" name="Line 1056"/>
              <p:cNvSpPr/>
              <p:nvPr/>
            </p:nvSpPr>
            <p:spPr>
              <a:xfrm>
                <a:off x="5180" y="2699"/>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2" name="Line 1057"/>
              <p:cNvSpPr/>
              <p:nvPr/>
            </p:nvSpPr>
            <p:spPr>
              <a:xfrm>
                <a:off x="5180" y="2951"/>
                <a:ext cx="528"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3" name="Line 1058"/>
              <p:cNvSpPr/>
              <p:nvPr/>
            </p:nvSpPr>
            <p:spPr>
              <a:xfrm>
                <a:off x="5180" y="935"/>
                <a:ext cx="0" cy="2016"/>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4" name="Line 1059"/>
              <p:cNvSpPr/>
              <p:nvPr/>
            </p:nvSpPr>
            <p:spPr>
              <a:xfrm>
                <a:off x="5708" y="935"/>
                <a:ext cx="0" cy="2016"/>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5" name="Line 1061"/>
              <p:cNvSpPr/>
              <p:nvPr/>
            </p:nvSpPr>
            <p:spPr>
              <a:xfrm>
                <a:off x="5180" y="1439"/>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6" name="Line 1064"/>
              <p:cNvSpPr/>
              <p:nvPr/>
            </p:nvSpPr>
            <p:spPr>
              <a:xfrm>
                <a:off x="5180" y="2195"/>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7" name="Line 1067"/>
              <p:cNvSpPr/>
              <p:nvPr/>
            </p:nvSpPr>
            <p:spPr>
              <a:xfrm>
                <a:off x="5180" y="2447"/>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8" name="Line 1070"/>
              <p:cNvSpPr/>
              <p:nvPr/>
            </p:nvSpPr>
            <p:spPr>
              <a:xfrm>
                <a:off x="5180" y="1187"/>
                <a:ext cx="528"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5709" name="Text Box 1075"/>
              <p:cNvSpPr txBox="1"/>
              <p:nvPr/>
            </p:nvSpPr>
            <p:spPr>
              <a:xfrm>
                <a:off x="5104" y="3095"/>
                <a:ext cx="724" cy="212"/>
              </a:xfrm>
              <a:prstGeom prst="rect">
                <a:avLst/>
              </a:prstGeom>
              <a:noFill/>
              <a:ln w="9525">
                <a:noFill/>
              </a:ln>
            </p:spPr>
            <p:txBody>
              <a:bodyPr anchor="t" anchorCtr="0">
                <a:spAutoFit/>
              </a:bodyPr>
              <a:p>
                <a:pPr>
                  <a:spcBef>
                    <a:spcPct val="50000"/>
                  </a:spcBef>
                </a:pPr>
                <a:r>
                  <a:rPr lang="zh-CN" altLang="en-US" sz="1600" b="1" dirty="0">
                    <a:solidFill>
                      <a:schemeClr val="tx2"/>
                    </a:solidFill>
                    <a:latin typeface="黑体" panose="02010609060101010101" pitchFamily="49" charset="-122"/>
                    <a:ea typeface="黑体" panose="02010609060101010101" pitchFamily="49" charset="-122"/>
                  </a:rPr>
                  <a:t>内存空间</a:t>
                </a:r>
                <a:endParaRPr lang="zh-CN" altLang="en-US" sz="1600" b="1" dirty="0">
                  <a:solidFill>
                    <a:schemeClr val="tx2"/>
                  </a:solidFill>
                  <a:latin typeface="黑体" panose="02010609060101010101" pitchFamily="49" charset="-122"/>
                  <a:ea typeface="黑体" panose="02010609060101010101" pitchFamily="49" charset="-122"/>
                </a:endParaRPr>
              </a:p>
            </p:txBody>
          </p:sp>
          <p:sp>
            <p:nvSpPr>
              <p:cNvPr id="155710" name="Rectangle 1099"/>
              <p:cNvSpPr/>
              <p:nvPr/>
            </p:nvSpPr>
            <p:spPr>
              <a:xfrm>
                <a:off x="5180" y="2855"/>
                <a:ext cx="528" cy="96"/>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sp>
        <p:nvSpPr>
          <p:cNvPr id="469103" name="Rectangle 1135"/>
          <p:cNvSpPr/>
          <p:nvPr/>
        </p:nvSpPr>
        <p:spPr>
          <a:xfrm>
            <a:off x="611188" y="6237288"/>
            <a:ext cx="7200900" cy="530225"/>
          </a:xfrm>
          <a:prstGeom prst="rect">
            <a:avLst/>
          </a:prstGeom>
          <a:noFill/>
          <a:ln w="9525">
            <a:noFill/>
          </a:ln>
        </p:spPr>
        <p:txBody>
          <a:bodyPr anchor="t" anchorCtr="0">
            <a:spAutoFit/>
          </a:bodyPr>
          <a:p>
            <a:pPr lvl="2" indent="0" eaLnBrk="1" hangingPunct="1">
              <a:lnSpc>
                <a:spcPct val="120000"/>
              </a:lnSpc>
              <a:buClr>
                <a:srgbClr val="3333FF"/>
              </a:buClr>
              <a:buSzPct val="140000"/>
              <a:buFont typeface="Wingdings" panose="05000000000000000000" pitchFamily="2" charset="2"/>
              <a:buNone/>
            </a:pPr>
            <a:r>
              <a:rPr lang="zh-CN" altLang="en-US" b="1" dirty="0">
                <a:solidFill>
                  <a:schemeClr val="folHlink"/>
                </a:solidFill>
                <a:latin typeface="黑体" panose="02010609060101010101" pitchFamily="49" charset="-122"/>
                <a:ea typeface="黑体" panose="02010609060101010101" pitchFamily="49" charset="-122"/>
              </a:rPr>
              <a:t>注：需要</a:t>
            </a:r>
            <a:r>
              <a:rPr lang="en-US" altLang="zh-CN" b="1" dirty="0">
                <a:solidFill>
                  <a:schemeClr val="folHlink"/>
                </a:solidFill>
                <a:latin typeface="黑体" panose="02010609060101010101" pitchFamily="49" charset="-122"/>
                <a:ea typeface="黑体" panose="02010609060101010101" pitchFamily="49" charset="-122"/>
              </a:rPr>
              <a:t>CPU</a:t>
            </a:r>
            <a:r>
              <a:rPr lang="zh-CN" altLang="en-US" b="1" dirty="0">
                <a:solidFill>
                  <a:schemeClr val="folHlink"/>
                </a:solidFill>
                <a:latin typeface="黑体" panose="02010609060101010101" pitchFamily="49" charset="-122"/>
                <a:ea typeface="黑体" panose="02010609060101010101" pitchFamily="49" charset="-122"/>
              </a:rPr>
              <a:t>的硬件支持（地址变换机构）</a:t>
            </a:r>
            <a:endParaRPr lang="zh-CN" altLang="en-US" b="1" dirty="0">
              <a:solidFill>
                <a:schemeClr val="folHlink"/>
              </a:solidFill>
              <a:latin typeface="黑体" panose="02010609060101010101" pitchFamily="49" charset="-122"/>
              <a:ea typeface="黑体" panose="02010609060101010101" pitchFamily="49" charset="-122"/>
            </a:endParaRPr>
          </a:p>
        </p:txBody>
      </p:sp>
      <p:sp>
        <p:nvSpPr>
          <p:cNvPr id="408586" name="Text Box 10"/>
          <p:cNvSpPr txBox="1"/>
          <p:nvPr/>
        </p:nvSpPr>
        <p:spPr>
          <a:xfrm>
            <a:off x="8224838" y="1878013"/>
            <a:ext cx="793750" cy="336550"/>
          </a:xfrm>
          <a:prstGeom prst="rect">
            <a:avLst/>
          </a:prstGeom>
          <a:noFill/>
          <a:ln w="9525">
            <a:noFill/>
          </a:ln>
        </p:spPr>
        <p:txBody>
          <a:bodyPr wrap="none" anchor="t" anchorCtr="0">
            <a:spAutoFit/>
          </a:bodyPr>
          <a:p>
            <a:pPr>
              <a:spcBef>
                <a:spcPct val="20000"/>
              </a:spcBef>
              <a:buClr>
                <a:srgbClr val="FF00FF"/>
              </a:buClr>
              <a:buFont typeface="Wingdings" panose="05000000000000000000" pitchFamily="2" charset="2"/>
            </a:pPr>
            <a:r>
              <a:rPr lang="en-US" altLang="zh-CN" sz="1600" b="1" dirty="0">
                <a:solidFill>
                  <a:schemeClr val="hlink"/>
                </a:solidFill>
                <a:latin typeface="黑体" panose="02010609060101010101" pitchFamily="49" charset="-122"/>
                <a:ea typeface="黑体" panose="02010609060101010101" pitchFamily="49" charset="-122"/>
              </a:rPr>
              <a:t>Page 0</a:t>
            </a:r>
            <a:endParaRPr lang="en-US" altLang="zh-CN" dirty="0">
              <a:latin typeface="Tahoma" panose="020B0604030504040204" pitchFamily="34" charset="0"/>
              <a:ea typeface="宋体" panose="02010600030101010101" pitchFamily="2" charset="-122"/>
            </a:endParaRPr>
          </a:p>
        </p:txBody>
      </p:sp>
      <p:sp>
        <p:nvSpPr>
          <p:cNvPr id="408587" name="Text Box 11"/>
          <p:cNvSpPr txBox="1"/>
          <p:nvPr/>
        </p:nvSpPr>
        <p:spPr>
          <a:xfrm>
            <a:off x="8243888" y="3101975"/>
            <a:ext cx="793750" cy="336550"/>
          </a:xfrm>
          <a:prstGeom prst="rect">
            <a:avLst/>
          </a:prstGeom>
          <a:noFill/>
          <a:ln w="9525">
            <a:noFill/>
          </a:ln>
        </p:spPr>
        <p:txBody>
          <a:bodyPr wrap="none" anchor="t" anchorCtr="0">
            <a:spAutoFit/>
          </a:bodyPr>
          <a:p>
            <a:r>
              <a:rPr lang="en-US" altLang="zh-CN" sz="1600" b="1" dirty="0">
                <a:solidFill>
                  <a:schemeClr val="folHlink"/>
                </a:solidFill>
                <a:latin typeface="黑体" panose="02010609060101010101" pitchFamily="49" charset="-122"/>
                <a:ea typeface="黑体" panose="02010609060101010101" pitchFamily="49" charset="-122"/>
              </a:rPr>
              <a:t>Page 1</a:t>
            </a:r>
            <a:endParaRPr lang="en-US" altLang="zh-CN" sz="1600" b="1" dirty="0">
              <a:solidFill>
                <a:schemeClr val="folHlink"/>
              </a:solidFill>
              <a:latin typeface="黑体" panose="02010609060101010101" pitchFamily="49" charset="-122"/>
              <a:ea typeface="黑体" panose="02010609060101010101" pitchFamily="49" charset="-122"/>
            </a:endParaRPr>
          </a:p>
        </p:txBody>
      </p:sp>
      <p:sp>
        <p:nvSpPr>
          <p:cNvPr id="408588" name="Text Box 12"/>
          <p:cNvSpPr txBox="1"/>
          <p:nvPr/>
        </p:nvSpPr>
        <p:spPr>
          <a:xfrm>
            <a:off x="8224838" y="2668588"/>
            <a:ext cx="793750" cy="336550"/>
          </a:xfrm>
          <a:prstGeom prst="rect">
            <a:avLst/>
          </a:prstGeom>
          <a:noFill/>
          <a:ln w="9525">
            <a:noFill/>
          </a:ln>
        </p:spPr>
        <p:txBody>
          <a:bodyPr wrap="none" anchor="t" anchorCtr="0">
            <a:spAutoFit/>
          </a:bodyPr>
          <a:p>
            <a:r>
              <a:rPr lang="en-US" altLang="zh-CN" sz="1600" b="1" dirty="0">
                <a:solidFill>
                  <a:srgbClr val="FF6600"/>
                </a:solidFill>
                <a:latin typeface="黑体" panose="02010609060101010101" pitchFamily="49" charset="-122"/>
                <a:ea typeface="黑体" panose="02010609060101010101" pitchFamily="49" charset="-122"/>
              </a:rPr>
              <a:t>Page 2</a:t>
            </a:r>
            <a:endParaRPr lang="en-US" altLang="zh-CN" sz="1600" b="1" dirty="0">
              <a:solidFill>
                <a:srgbClr val="FF6600"/>
              </a:solidFill>
              <a:latin typeface="黑体" panose="02010609060101010101" pitchFamily="49" charset="-122"/>
              <a:ea typeface="黑体" panose="02010609060101010101" pitchFamily="49" charset="-122"/>
            </a:endParaRPr>
          </a:p>
        </p:txBody>
      </p:sp>
      <p:sp>
        <p:nvSpPr>
          <p:cNvPr id="408589" name="Text Box 13"/>
          <p:cNvSpPr txBox="1"/>
          <p:nvPr/>
        </p:nvSpPr>
        <p:spPr>
          <a:xfrm>
            <a:off x="8224838" y="4244975"/>
            <a:ext cx="793750" cy="336550"/>
          </a:xfrm>
          <a:prstGeom prst="rect">
            <a:avLst/>
          </a:prstGeom>
          <a:noFill/>
          <a:ln w="9525">
            <a:noFill/>
          </a:ln>
        </p:spPr>
        <p:txBody>
          <a:bodyPr wrap="none" anchor="t" anchorCtr="0">
            <a:spAutoFit/>
          </a:bodyPr>
          <a:p>
            <a:r>
              <a:rPr lang="en-US" altLang="zh-CN" sz="1600" b="1" dirty="0">
                <a:solidFill>
                  <a:srgbClr val="009900"/>
                </a:solidFill>
                <a:latin typeface="黑体" panose="02010609060101010101" pitchFamily="49" charset="-122"/>
                <a:ea typeface="黑体" panose="02010609060101010101" pitchFamily="49" charset="-122"/>
              </a:rPr>
              <a:t>Page 3</a:t>
            </a:r>
            <a:endParaRPr lang="en-US" altLang="zh-CN" sz="1600" b="1" dirty="0">
              <a:solidFill>
                <a:srgbClr val="0099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8995">
                                            <p:txEl>
                                              <p:charRg st="0" end="5"/>
                                            </p:txEl>
                                          </p:spTgt>
                                        </p:tgtEl>
                                        <p:attrNameLst>
                                          <p:attrName>style.visibility</p:attrName>
                                        </p:attrNameLst>
                                      </p:cBhvr>
                                      <p:to>
                                        <p:strVal val="visible"/>
                                      </p:to>
                                    </p:set>
                                    <p:animEffect transition="in" filter="blinds(horizontal)">
                                      <p:cBhvr>
                                        <p:cTn id="7" dur="500"/>
                                        <p:tgtEl>
                                          <p:spTgt spid="468995">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8995">
                                            <p:txEl>
                                              <p:charRg st="5" end="59"/>
                                            </p:txEl>
                                          </p:spTgt>
                                        </p:tgtEl>
                                        <p:attrNameLst>
                                          <p:attrName>style.visibility</p:attrName>
                                        </p:attrNameLst>
                                      </p:cBhvr>
                                      <p:to>
                                        <p:strVal val="visible"/>
                                      </p:to>
                                    </p:set>
                                    <p:animEffect transition="in" filter="blinds(horizontal)">
                                      <p:cBhvr>
                                        <p:cTn id="12" dur="500"/>
                                        <p:tgtEl>
                                          <p:spTgt spid="468995">
                                            <p:txEl>
                                              <p:charRg st="5"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8995">
                                            <p:txEl>
                                              <p:charRg st="59" end="115"/>
                                            </p:txEl>
                                          </p:spTgt>
                                        </p:tgtEl>
                                        <p:attrNameLst>
                                          <p:attrName>style.visibility</p:attrName>
                                        </p:attrNameLst>
                                      </p:cBhvr>
                                      <p:to>
                                        <p:strVal val="visible"/>
                                      </p:to>
                                    </p:set>
                                    <p:animEffect transition="in" filter="blinds(horizontal)">
                                      <p:cBhvr>
                                        <p:cTn id="23" dur="500"/>
                                        <p:tgtEl>
                                          <p:spTgt spid="468995">
                                            <p:txEl>
                                              <p:charRg st="59" end="1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68995">
                                            <p:txEl>
                                              <p:charRg st="115" end="120"/>
                                            </p:txEl>
                                          </p:spTgt>
                                        </p:tgtEl>
                                        <p:attrNameLst>
                                          <p:attrName>style.visibility</p:attrName>
                                        </p:attrNameLst>
                                      </p:cBhvr>
                                      <p:to>
                                        <p:strVal val="visible"/>
                                      </p:to>
                                    </p:set>
                                    <p:animEffect transition="in" filter="blinds(horizontal)">
                                      <p:cBhvr>
                                        <p:cTn id="34" dur="500"/>
                                        <p:tgtEl>
                                          <p:spTgt spid="468995">
                                            <p:txEl>
                                              <p:charRg st="115" end="12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468995">
                                            <p:txEl>
                                              <p:charRg st="120" end="180"/>
                                            </p:txEl>
                                          </p:spTgt>
                                        </p:tgtEl>
                                        <p:attrNameLst>
                                          <p:attrName>style.visibility</p:attrName>
                                        </p:attrNameLst>
                                      </p:cBhvr>
                                      <p:to>
                                        <p:strVal val="visible"/>
                                      </p:to>
                                    </p:set>
                                    <p:animEffect transition="in" filter="blinds(horizontal)">
                                      <p:cBhvr>
                                        <p:cTn id="39" dur="500"/>
                                        <p:tgtEl>
                                          <p:spTgt spid="468995">
                                            <p:txEl>
                                              <p:charRg st="120" end="18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408586"/>
                                        </p:tgtEl>
                                        <p:attrNameLst>
                                          <p:attrName>style.visibility</p:attrName>
                                        </p:attrNameLst>
                                      </p:cBhvr>
                                      <p:to>
                                        <p:strVal val="visible"/>
                                      </p:to>
                                    </p:set>
                                    <p:animEffect transition="in" filter="randombar(horizontal)">
                                      <p:cBhvr>
                                        <p:cTn id="44" dur="500"/>
                                        <p:tgtEl>
                                          <p:spTgt spid="408586"/>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408587"/>
                                        </p:tgtEl>
                                        <p:attrNameLst>
                                          <p:attrName>style.visibility</p:attrName>
                                        </p:attrNameLst>
                                      </p:cBhvr>
                                      <p:to>
                                        <p:strVal val="visible"/>
                                      </p:to>
                                    </p:set>
                                    <p:animEffect transition="in" filter="randombar(horizontal)">
                                      <p:cBhvr>
                                        <p:cTn id="49" dur="500"/>
                                        <p:tgtEl>
                                          <p:spTgt spid="408587"/>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408588"/>
                                        </p:tgtEl>
                                        <p:attrNameLst>
                                          <p:attrName>style.visibility</p:attrName>
                                        </p:attrNameLst>
                                      </p:cBhvr>
                                      <p:to>
                                        <p:strVal val="visible"/>
                                      </p:to>
                                    </p:set>
                                    <p:animEffect transition="in" filter="randombar(horizontal)">
                                      <p:cBhvr>
                                        <p:cTn id="54" dur="500"/>
                                        <p:tgtEl>
                                          <p:spTgt spid="408588"/>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408589"/>
                                        </p:tgtEl>
                                        <p:attrNameLst>
                                          <p:attrName>style.visibility</p:attrName>
                                        </p:attrNameLst>
                                      </p:cBhvr>
                                      <p:to>
                                        <p:strVal val="visible"/>
                                      </p:to>
                                    </p:set>
                                    <p:animEffect transition="in" filter="randombar(horizontal)">
                                      <p:cBhvr>
                                        <p:cTn id="59" dur="500"/>
                                        <p:tgtEl>
                                          <p:spTgt spid="408589"/>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69065"/>
                                        </p:tgtEl>
                                        <p:attrNameLst>
                                          <p:attrName>style.visibility</p:attrName>
                                        </p:attrNameLst>
                                      </p:cBhvr>
                                      <p:to>
                                        <p:strVal val="visible"/>
                                      </p:to>
                                    </p:set>
                                    <p:anim calcmode="lin" valueType="num">
                                      <p:cBhvr additive="base">
                                        <p:cTn id="64" dur="500" fill="hold"/>
                                        <p:tgtEl>
                                          <p:spTgt spid="469065"/>
                                        </p:tgtEl>
                                        <p:attrNameLst>
                                          <p:attrName>ppt_x</p:attrName>
                                        </p:attrNameLst>
                                      </p:cBhvr>
                                      <p:tavLst>
                                        <p:tav tm="0">
                                          <p:val>
                                            <p:strVal val="#ppt_x"/>
                                          </p:val>
                                        </p:tav>
                                        <p:tav tm="100000">
                                          <p:val>
                                            <p:strVal val="#ppt_x"/>
                                          </p:val>
                                        </p:tav>
                                      </p:tavLst>
                                    </p:anim>
                                    <p:anim calcmode="lin" valueType="num">
                                      <p:cBhvr additive="base">
                                        <p:cTn id="65" dur="500" fill="hold"/>
                                        <p:tgtEl>
                                          <p:spTgt spid="46906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69103"/>
                                        </p:tgtEl>
                                        <p:attrNameLst>
                                          <p:attrName>style.visibility</p:attrName>
                                        </p:attrNameLst>
                                      </p:cBhvr>
                                      <p:to>
                                        <p:strVal val="visible"/>
                                      </p:to>
                                    </p:set>
                                    <p:animEffect transition="in" filter="blinds(horizontal)">
                                      <p:cBhvr>
                                        <p:cTn id="70" dur="500"/>
                                        <p:tgtEl>
                                          <p:spTgt spid="469103"/>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5" grpId="0" build="p"/>
      <p:bldP spid="469065" grpId="0" animBg="1"/>
      <p:bldP spid="408586" grpId="0"/>
      <p:bldP spid="408587" grpId="0"/>
      <p:bldP spid="408588" grpId="0"/>
      <p:bldP spid="4085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Rectangle 2"/>
          <p:cNvSpPr>
            <a:spLocks noGrp="1"/>
          </p:cNvSpPr>
          <p:nvPr>
            <p:ph type="title"/>
          </p:nvPr>
        </p:nvSpPr>
        <p:spPr>
          <a:xfrm>
            <a:off x="1371600" y="260350"/>
            <a:ext cx="5867400" cy="823913"/>
          </a:xfrm>
          <a:ln/>
        </p:spPr>
        <p:txBody>
          <a:bodyPr wrap="square" lIns="91440" tIns="45720" rIns="91440" bIns="45720" anchor="b" anchorCtr="0"/>
          <a:p>
            <a:pPr eaLnBrk="1" hangingPunct="1"/>
            <a:r>
              <a:rPr lang="zh-CN" altLang="en-US" sz="3600" b="1" dirty="0">
                <a:ea typeface="黑体" panose="02010609060101010101" pitchFamily="49" charset="-122"/>
              </a:rPr>
              <a:t>一、基本思想（</a:t>
            </a:r>
            <a:r>
              <a:rPr lang="en-US" altLang="zh-CN" sz="3600" b="1" dirty="0">
                <a:latin typeface="黑体" panose="02010609060101010101" pitchFamily="49" charset="-122"/>
                <a:ea typeface="黑体" panose="02010609060101010101" pitchFamily="49" charset="-122"/>
              </a:rPr>
              <a:t>2</a:t>
            </a:r>
            <a:r>
              <a:rPr lang="zh-CN" altLang="en-US" sz="3600" b="1" dirty="0">
                <a:ea typeface="黑体" panose="02010609060101010101" pitchFamily="49" charset="-122"/>
              </a:rPr>
              <a:t>）</a:t>
            </a:r>
            <a:endParaRPr lang="zh-CN" altLang="en-US" sz="3600" b="1" dirty="0">
              <a:ea typeface="黑体" panose="02010609060101010101" pitchFamily="49" charset="-122"/>
            </a:endParaRPr>
          </a:p>
        </p:txBody>
      </p:sp>
      <p:sp>
        <p:nvSpPr>
          <p:cNvPr id="156675" name="Rectangle 3"/>
          <p:cNvSpPr>
            <a:spLocks noGrp="1"/>
          </p:cNvSpPr>
          <p:nvPr>
            <p:ph idx="1"/>
          </p:nvPr>
        </p:nvSpPr>
        <p:spPr>
          <a:xfrm>
            <a:off x="0" y="1484313"/>
            <a:ext cx="9144000" cy="5329237"/>
          </a:xfrm>
          <a:ln/>
        </p:spPr>
        <p:txBody>
          <a:bodyPr wrap="square" lIns="91440" tIns="45720" rIns="91440" bIns="45720" anchor="t" anchorCtr="0"/>
          <a:p>
            <a:pPr eaLnBrk="1" hangingPunct="1">
              <a:lnSpc>
                <a:spcPct val="120000"/>
              </a:lnSpc>
              <a:buClr>
                <a:schemeClr val="hlink"/>
              </a:buClr>
              <a:buSzPct val="140000"/>
              <a:buChar char="§"/>
            </a:pPr>
            <a:r>
              <a:rPr lang="zh-CN" altLang="en-US" sz="2400" dirty="0">
                <a:latin typeface="黑体" panose="02010609060101010101" pitchFamily="49" charset="-122"/>
                <a:ea typeface="黑体" panose="02010609060101010101" pitchFamily="49" charset="-122"/>
              </a:rPr>
              <a:t>页面大小</a:t>
            </a:r>
            <a:r>
              <a:rPr lang="en-US" altLang="zh-CN" sz="2400" dirty="0">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由地址结构决定</a:t>
            </a:r>
            <a:r>
              <a:rPr lang="zh-CN" altLang="en-US" sz="2400" dirty="0">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buClr>
                <a:srgbClr val="3333FF"/>
              </a:buClr>
              <a:buSzPct val="140000"/>
              <a:buNone/>
            </a:pPr>
            <a:r>
              <a:rPr lang="zh-CN" altLang="en-US" sz="2400" dirty="0">
                <a:solidFill>
                  <a:schemeClr val="tx1"/>
                </a:solidFill>
                <a:latin typeface="黑体" panose="02010609060101010101" pitchFamily="49" charset="-122"/>
                <a:ea typeface="黑体" panose="02010609060101010101" pitchFamily="49" charset="-122"/>
              </a:rPr>
              <a:t> 若页面较小：</a:t>
            </a:r>
            <a:endParaRPr lang="zh-CN" altLang="en-US" sz="2400" dirty="0">
              <a:solidFill>
                <a:schemeClr val="tx1"/>
              </a:solidFill>
              <a:latin typeface="黑体" panose="02010609060101010101" pitchFamily="49" charset="-122"/>
              <a:ea typeface="黑体" panose="02010609060101010101" pitchFamily="49" charset="-122"/>
            </a:endParaRPr>
          </a:p>
          <a:p>
            <a:pPr lvl="1" eaLnBrk="1" hangingPunct="1">
              <a:lnSpc>
                <a:spcPct val="120000"/>
              </a:lnSpc>
              <a:buClr>
                <a:srgbClr val="3333FF"/>
              </a:buClr>
              <a:buSzPct val="140000"/>
              <a:buChar char="§"/>
            </a:pPr>
            <a:r>
              <a:rPr lang="zh-CN" altLang="en-US" dirty="0">
                <a:latin typeface="黑体" panose="02010609060101010101" pitchFamily="49" charset="-122"/>
                <a:ea typeface="黑体" panose="02010609060101010101" pitchFamily="49" charset="-122"/>
              </a:rPr>
              <a:t>减少页内碎片和内存碎片的总空间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有利于提高内存利用率。</a:t>
            </a:r>
            <a:endParaRPr lang="zh-CN" altLang="en-US" dirty="0">
              <a:latin typeface="黑体" panose="02010609060101010101" pitchFamily="49" charset="-122"/>
              <a:ea typeface="黑体" panose="02010609060101010101" pitchFamily="49" charset="-122"/>
            </a:endParaRPr>
          </a:p>
          <a:p>
            <a:pPr lvl="1" eaLnBrk="1" hangingPunct="1">
              <a:lnSpc>
                <a:spcPct val="120000"/>
              </a:lnSpc>
              <a:buClr>
                <a:srgbClr val="3333FF"/>
              </a:buClr>
              <a:buSzPct val="140000"/>
              <a:buChar char="§"/>
            </a:pPr>
            <a:r>
              <a:rPr lang="zh-CN" altLang="en-US" dirty="0">
                <a:latin typeface="黑体" panose="02010609060101010101" pitchFamily="49" charset="-122"/>
                <a:ea typeface="黑体" panose="02010609060101010101" pitchFamily="49" charset="-122"/>
              </a:rPr>
              <a:t>每个进程页面数增多</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从而使页表长度增加</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占用内存较大。</a:t>
            </a:r>
            <a:endParaRPr lang="zh-CN" altLang="en-US" dirty="0">
              <a:latin typeface="黑体" panose="02010609060101010101" pitchFamily="49" charset="-122"/>
              <a:ea typeface="黑体" panose="02010609060101010101" pitchFamily="49" charset="-122"/>
            </a:endParaRPr>
          </a:p>
          <a:p>
            <a:pPr lvl="1" eaLnBrk="1" hangingPunct="1">
              <a:lnSpc>
                <a:spcPct val="120000"/>
              </a:lnSpc>
              <a:buClr>
                <a:srgbClr val="3333FF"/>
              </a:buClr>
              <a:buSzPct val="140000"/>
              <a:buChar char="§"/>
            </a:pPr>
            <a:r>
              <a:rPr lang="zh-CN" altLang="en-US" dirty="0">
                <a:latin typeface="黑体" panose="02010609060101010101" pitchFamily="49" charset="-122"/>
                <a:ea typeface="黑体" panose="02010609060101010101" pitchFamily="49" charset="-122"/>
              </a:rPr>
              <a:t>页面换进换出速度将降低。</a:t>
            </a:r>
            <a:endParaRPr lang="zh-CN" altLang="en-US" dirty="0">
              <a:latin typeface="黑体" panose="02010609060101010101" pitchFamily="49" charset="-122"/>
              <a:ea typeface="黑体" panose="02010609060101010101" pitchFamily="49" charset="-122"/>
            </a:endParaRPr>
          </a:p>
          <a:p>
            <a:pPr eaLnBrk="1" hangingPunct="1">
              <a:lnSpc>
                <a:spcPct val="120000"/>
              </a:lnSpc>
              <a:buClr>
                <a:srgbClr val="3333FF"/>
              </a:buClr>
              <a:buSzPct val="140000"/>
              <a:buNone/>
            </a:pPr>
            <a:r>
              <a:rPr lang="zh-CN" altLang="en-US" sz="2400" dirty="0">
                <a:solidFill>
                  <a:schemeClr val="tx1"/>
                </a:solidFill>
                <a:latin typeface="黑体" panose="02010609060101010101" pitchFamily="49" charset="-122"/>
                <a:ea typeface="黑体" panose="02010609060101010101" pitchFamily="49" charset="-122"/>
              </a:rPr>
              <a:t> 若页面较大：</a:t>
            </a:r>
            <a:endParaRPr lang="zh-CN" altLang="en-US" sz="2400" dirty="0">
              <a:solidFill>
                <a:schemeClr val="tx1"/>
              </a:solidFill>
              <a:latin typeface="黑体" panose="02010609060101010101" pitchFamily="49" charset="-122"/>
              <a:ea typeface="黑体" panose="02010609060101010101" pitchFamily="49" charset="-122"/>
            </a:endParaRPr>
          </a:p>
          <a:p>
            <a:pPr lvl="1" eaLnBrk="1" hangingPunct="1">
              <a:lnSpc>
                <a:spcPct val="120000"/>
              </a:lnSpc>
              <a:buClr>
                <a:srgbClr val="3333FF"/>
              </a:buClr>
              <a:buSzPct val="140000"/>
              <a:buChar char="§"/>
            </a:pPr>
            <a:r>
              <a:rPr lang="zh-CN" altLang="en-US" dirty="0">
                <a:latin typeface="黑体" panose="02010609060101010101" pitchFamily="49" charset="-122"/>
                <a:ea typeface="黑体" panose="02010609060101010101" pitchFamily="49" charset="-122"/>
              </a:rPr>
              <a:t>每个进程页面数减少，页表长度减少，占用内存就较小。</a:t>
            </a:r>
            <a:endParaRPr lang="zh-CN" altLang="en-US" dirty="0">
              <a:latin typeface="黑体" panose="02010609060101010101" pitchFamily="49" charset="-122"/>
              <a:ea typeface="黑体" panose="02010609060101010101" pitchFamily="49" charset="-122"/>
            </a:endParaRPr>
          </a:p>
          <a:p>
            <a:pPr lvl="1" eaLnBrk="1" hangingPunct="1">
              <a:lnSpc>
                <a:spcPct val="120000"/>
              </a:lnSpc>
              <a:buClr>
                <a:srgbClr val="3333FF"/>
              </a:buClr>
              <a:buSzPct val="140000"/>
              <a:buChar char="§"/>
            </a:pPr>
            <a:r>
              <a:rPr lang="zh-CN" altLang="en-US" dirty="0">
                <a:latin typeface="黑体" panose="02010609060101010101" pitchFamily="49" charset="-122"/>
                <a:ea typeface="黑体" panose="02010609060101010101" pitchFamily="49" charset="-122"/>
              </a:rPr>
              <a:t>页面换进换出速度将提高。</a:t>
            </a:r>
            <a:endParaRPr lang="zh-CN" altLang="en-US" dirty="0">
              <a:latin typeface="黑体" panose="02010609060101010101" pitchFamily="49" charset="-122"/>
              <a:ea typeface="黑体" panose="02010609060101010101" pitchFamily="49" charset="-122"/>
            </a:endParaRPr>
          </a:p>
          <a:p>
            <a:pPr lvl="1" eaLnBrk="1" hangingPunct="1">
              <a:lnSpc>
                <a:spcPct val="120000"/>
              </a:lnSpc>
              <a:buClr>
                <a:srgbClr val="3333FF"/>
              </a:buClr>
              <a:buSzPct val="140000"/>
              <a:buChar char="§"/>
            </a:pPr>
            <a:r>
              <a:rPr lang="zh-CN" altLang="en-US" dirty="0">
                <a:latin typeface="黑体" panose="02010609060101010101" pitchFamily="49" charset="-122"/>
                <a:ea typeface="黑体" panose="02010609060101010101" pitchFamily="49" charset="-122"/>
              </a:rPr>
              <a:t>会增加页内碎片，不利于提高内存利用率。</a:t>
            </a:r>
            <a:endParaRPr lang="zh-CN" altLang="en-US" dirty="0">
              <a:latin typeface="黑体" panose="02010609060101010101" pitchFamily="49" charset="-122"/>
              <a:ea typeface="黑体" panose="02010609060101010101" pitchFamily="49" charset="-122"/>
            </a:endParaRPr>
          </a:p>
          <a:p>
            <a:pPr eaLnBrk="1" hangingPunct="1">
              <a:lnSpc>
                <a:spcPct val="120000"/>
              </a:lnSpc>
              <a:buClr>
                <a:srgbClr val="3333FF"/>
              </a:buClr>
              <a:buSzPct val="140000"/>
              <a:buNone/>
            </a:pPr>
            <a:r>
              <a:rPr lang="zh-CN" altLang="en-US" sz="2400" dirty="0">
                <a:latin typeface="黑体" panose="02010609060101010101" pitchFamily="49" charset="-122"/>
                <a:ea typeface="黑体" panose="02010609060101010101" pitchFamily="49" charset="-122"/>
              </a:rPr>
              <a:t>页面大小</a:t>
            </a:r>
            <a:r>
              <a:rPr lang="en-US" altLang="zh-CN" sz="2400" dirty="0">
                <a:latin typeface="黑体" panose="02010609060101010101" pitchFamily="49" charset="-122"/>
                <a:ea typeface="黑体" panose="02010609060101010101" pitchFamily="49" charset="-122"/>
              </a:rPr>
              <a:t>---</a:t>
            </a:r>
            <a:r>
              <a:rPr lang="zh-CN" altLang="en-US" sz="2400" dirty="0">
                <a:solidFill>
                  <a:schemeClr val="tx1"/>
                </a:solidFill>
                <a:latin typeface="黑体" panose="02010609060101010101" pitchFamily="49" charset="-122"/>
                <a:ea typeface="黑体" panose="02010609060101010101" pitchFamily="49" charset="-122"/>
              </a:rPr>
              <a:t>选择适中，通常为</a:t>
            </a:r>
            <a:r>
              <a:rPr lang="en-US" altLang="zh-CN" sz="2400" dirty="0">
                <a:solidFill>
                  <a:schemeClr val="tx1"/>
                </a:solidFill>
                <a:latin typeface="黑体" panose="02010609060101010101" pitchFamily="49" charset="-122"/>
                <a:ea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rPr>
              <a:t>的幂，一般在</a:t>
            </a:r>
            <a:r>
              <a:rPr lang="en-US" altLang="zh-CN" sz="2400" dirty="0">
                <a:solidFill>
                  <a:schemeClr val="tx1"/>
                </a:solidFill>
                <a:latin typeface="黑体" panose="02010609060101010101" pitchFamily="49" charset="-122"/>
                <a:ea typeface="黑体" panose="02010609060101010101" pitchFamily="49" charset="-122"/>
              </a:rPr>
              <a:t>512B-8KB</a:t>
            </a:r>
            <a:r>
              <a:rPr lang="zh-CN" altLang="en-US" sz="2400" dirty="0">
                <a:solidFill>
                  <a:schemeClr val="tx1"/>
                </a:solidFill>
                <a:latin typeface="黑体" panose="02010609060101010101" pitchFamily="49" charset="-122"/>
                <a:ea typeface="黑体" panose="02010609060101010101" pitchFamily="49" charset="-122"/>
              </a:rPr>
              <a:t>之间。</a:t>
            </a:r>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409618" name="Group 18"/>
          <p:cNvGraphicFramePr>
            <a:graphicFrameLocks noGrp="1"/>
          </p:cNvGraphicFramePr>
          <p:nvPr/>
        </p:nvGraphicFramePr>
        <p:xfrm>
          <a:off x="4283075" y="1068388"/>
          <a:ext cx="4752975" cy="365125"/>
        </p:xfrm>
        <a:graphic>
          <a:graphicData uri="http://schemas.openxmlformats.org/drawingml/2006/table">
            <a:tbl>
              <a:tblPr/>
              <a:tblGrid>
                <a:gridCol w="2209800"/>
                <a:gridCol w="2543175"/>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页号</a:t>
                      </a:r>
                      <a:endPar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rPr>
                        <a:t>位移量（页内地址）</a:t>
                      </a:r>
                      <a:endParaRPr kumimoji="1" lang="zh-CN" altLang="en-US" sz="1800" b="1" i="0" u="none" strike="noStrike" cap="none" normalizeH="0" baseline="0" smtClean="0">
                        <a:ln>
                          <a:noFill/>
                        </a:ln>
                        <a:solidFill>
                          <a:schemeClr val="tx1"/>
                        </a:solidFill>
                        <a:effectLst/>
                        <a:latin typeface="Tahoma" panose="020B0604030504040204" pitchFamily="34" charset="0"/>
                        <a:ea typeface="黑体" panose="02010609060101010101" pitchFamily="49"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r>
            </a:tbl>
          </a:graphicData>
        </a:graphic>
      </p:graphicFrame>
      <p:sp>
        <p:nvSpPr>
          <p:cNvPr id="409617" name="Line 17"/>
          <p:cNvSpPr/>
          <p:nvPr/>
        </p:nvSpPr>
        <p:spPr>
          <a:xfrm rot="601119" flipV="1">
            <a:off x="4648200" y="1308100"/>
            <a:ext cx="2257425" cy="655638"/>
          </a:xfrm>
          <a:prstGeom prst="line">
            <a:avLst/>
          </a:prstGeom>
          <a:ln w="38100"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5">
                                            <p:txEl>
                                              <p:charRg st="0" end="16"/>
                                            </p:txEl>
                                          </p:spTgt>
                                        </p:tgtEl>
                                        <p:attrNameLst>
                                          <p:attrName>style.visibility</p:attrName>
                                        </p:attrNameLst>
                                      </p:cBhvr>
                                      <p:to>
                                        <p:strVal val="visible"/>
                                      </p:to>
                                    </p:set>
                                    <p:animEffect transition="in" filter="blinds(horizontal)">
                                      <p:cBhvr>
                                        <p:cTn id="7" dur="500"/>
                                        <p:tgtEl>
                                          <p:spTgt spid="156675">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618"/>
                                        </p:tgtEl>
                                        <p:attrNameLst>
                                          <p:attrName>style.visibility</p:attrName>
                                        </p:attrNameLst>
                                      </p:cBhvr>
                                      <p:to>
                                        <p:strVal val="visible"/>
                                      </p:to>
                                    </p:set>
                                    <p:animEffect transition="in" filter="randombar(horizontal)">
                                      <p:cBhvr>
                                        <p:cTn id="12" dur="1000"/>
                                        <p:tgtEl>
                                          <p:spTgt spid="409618"/>
                                        </p:tgtEl>
                                      </p:cBhvr>
                                    </p:animEffect>
                                  </p:childTnLst>
                                </p:cTn>
                              </p:par>
                              <p:par>
                                <p:cTn id="13" presetID="14" presetClass="entr" presetSubtype="10" fill="hold" nodeType="withEffect">
                                  <p:stCondLst>
                                    <p:cond delay="0"/>
                                  </p:stCondLst>
                                  <p:childTnLst>
                                    <p:set>
                                      <p:cBhvr>
                                        <p:cTn id="14" dur="1" fill="hold">
                                          <p:stCondLst>
                                            <p:cond delay="0"/>
                                          </p:stCondLst>
                                        </p:cTn>
                                        <p:tgtEl>
                                          <p:spTgt spid="409617"/>
                                        </p:tgtEl>
                                        <p:attrNameLst>
                                          <p:attrName>style.visibility</p:attrName>
                                        </p:attrNameLst>
                                      </p:cBhvr>
                                      <p:to>
                                        <p:strVal val="visible"/>
                                      </p:to>
                                    </p:set>
                                    <p:animEffect transition="in" filter="randombar(horizontal)">
                                      <p:cBhvr>
                                        <p:cTn id="15" dur="1000"/>
                                        <p:tgtEl>
                                          <p:spTgt spid="40961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6675">
                                            <p:txEl>
                                              <p:charRg st="16" end="24"/>
                                            </p:txEl>
                                          </p:spTgt>
                                        </p:tgtEl>
                                        <p:attrNameLst>
                                          <p:attrName>style.visibility</p:attrName>
                                        </p:attrNameLst>
                                      </p:cBhvr>
                                      <p:to>
                                        <p:strVal val="visible"/>
                                      </p:to>
                                    </p:set>
                                    <p:animEffect transition="in" filter="blinds(horizontal)">
                                      <p:cBhvr>
                                        <p:cTn id="20" dur="500"/>
                                        <p:tgtEl>
                                          <p:spTgt spid="156675">
                                            <p:txEl>
                                              <p:charRg st="16" end="24"/>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6675">
                                            <p:txEl>
                                              <p:charRg st="24" end="52"/>
                                            </p:txEl>
                                          </p:spTgt>
                                        </p:tgtEl>
                                        <p:attrNameLst>
                                          <p:attrName>style.visibility</p:attrName>
                                        </p:attrNameLst>
                                      </p:cBhvr>
                                      <p:to>
                                        <p:strVal val="visible"/>
                                      </p:to>
                                    </p:set>
                                    <p:animEffect transition="in" filter="blinds(horizontal)">
                                      <p:cBhvr>
                                        <p:cTn id="23" dur="500"/>
                                        <p:tgtEl>
                                          <p:spTgt spid="156675">
                                            <p:txEl>
                                              <p:charRg st="24" end="5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6675">
                                            <p:txEl>
                                              <p:charRg st="52" end="80"/>
                                            </p:txEl>
                                          </p:spTgt>
                                        </p:tgtEl>
                                        <p:attrNameLst>
                                          <p:attrName>style.visibility</p:attrName>
                                        </p:attrNameLst>
                                      </p:cBhvr>
                                      <p:to>
                                        <p:strVal val="visible"/>
                                      </p:to>
                                    </p:set>
                                    <p:animEffect transition="in" filter="blinds(horizontal)">
                                      <p:cBhvr>
                                        <p:cTn id="26" dur="500"/>
                                        <p:tgtEl>
                                          <p:spTgt spid="156675">
                                            <p:txEl>
                                              <p:charRg st="52" end="80"/>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6675">
                                            <p:txEl>
                                              <p:charRg st="80" end="93"/>
                                            </p:txEl>
                                          </p:spTgt>
                                        </p:tgtEl>
                                        <p:attrNameLst>
                                          <p:attrName>style.visibility</p:attrName>
                                        </p:attrNameLst>
                                      </p:cBhvr>
                                      <p:to>
                                        <p:strVal val="visible"/>
                                      </p:to>
                                    </p:set>
                                    <p:animEffect transition="in" filter="blinds(horizontal)">
                                      <p:cBhvr>
                                        <p:cTn id="29" dur="500"/>
                                        <p:tgtEl>
                                          <p:spTgt spid="156675">
                                            <p:txEl>
                                              <p:charRg st="80" end="9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56675">
                                            <p:txEl>
                                              <p:charRg st="93" end="101"/>
                                            </p:txEl>
                                          </p:spTgt>
                                        </p:tgtEl>
                                        <p:attrNameLst>
                                          <p:attrName>style.visibility</p:attrName>
                                        </p:attrNameLst>
                                      </p:cBhvr>
                                      <p:to>
                                        <p:strVal val="visible"/>
                                      </p:to>
                                    </p:set>
                                    <p:animEffect transition="in" filter="blinds(horizontal)">
                                      <p:cBhvr>
                                        <p:cTn id="34" dur="500"/>
                                        <p:tgtEl>
                                          <p:spTgt spid="156675">
                                            <p:txEl>
                                              <p:charRg st="93" end="101"/>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6675">
                                            <p:txEl>
                                              <p:charRg st="101" end="127"/>
                                            </p:txEl>
                                          </p:spTgt>
                                        </p:tgtEl>
                                        <p:attrNameLst>
                                          <p:attrName>style.visibility</p:attrName>
                                        </p:attrNameLst>
                                      </p:cBhvr>
                                      <p:to>
                                        <p:strVal val="visible"/>
                                      </p:to>
                                    </p:set>
                                    <p:animEffect transition="in" filter="blinds(horizontal)">
                                      <p:cBhvr>
                                        <p:cTn id="37" dur="500"/>
                                        <p:tgtEl>
                                          <p:spTgt spid="156675">
                                            <p:txEl>
                                              <p:charRg st="101" end="127"/>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56675">
                                            <p:txEl>
                                              <p:charRg st="127" end="140"/>
                                            </p:txEl>
                                          </p:spTgt>
                                        </p:tgtEl>
                                        <p:attrNameLst>
                                          <p:attrName>style.visibility</p:attrName>
                                        </p:attrNameLst>
                                      </p:cBhvr>
                                      <p:to>
                                        <p:strVal val="visible"/>
                                      </p:to>
                                    </p:set>
                                    <p:animEffect transition="in" filter="blinds(horizontal)">
                                      <p:cBhvr>
                                        <p:cTn id="40" dur="500"/>
                                        <p:tgtEl>
                                          <p:spTgt spid="156675">
                                            <p:txEl>
                                              <p:charRg st="127" end="140"/>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6675">
                                            <p:txEl>
                                              <p:charRg st="140" end="160"/>
                                            </p:txEl>
                                          </p:spTgt>
                                        </p:tgtEl>
                                        <p:attrNameLst>
                                          <p:attrName>style.visibility</p:attrName>
                                        </p:attrNameLst>
                                      </p:cBhvr>
                                      <p:to>
                                        <p:strVal val="visible"/>
                                      </p:to>
                                    </p:set>
                                    <p:animEffect transition="in" filter="blinds(horizontal)">
                                      <p:cBhvr>
                                        <p:cTn id="43" dur="500"/>
                                        <p:tgtEl>
                                          <p:spTgt spid="156675">
                                            <p:txEl>
                                              <p:charRg st="140" end="16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6675">
                                            <p:txEl>
                                              <p:charRg st="160" end="194"/>
                                            </p:txEl>
                                          </p:spTgt>
                                        </p:tgtEl>
                                        <p:attrNameLst>
                                          <p:attrName>style.visibility</p:attrName>
                                        </p:attrNameLst>
                                      </p:cBhvr>
                                      <p:to>
                                        <p:strVal val="visible"/>
                                      </p:to>
                                    </p:set>
                                    <p:animEffect transition="in" filter="blinds(horizontal)">
                                      <p:cBhvr>
                                        <p:cTn id="48" dur="500"/>
                                        <p:tgtEl>
                                          <p:spTgt spid="156675">
                                            <p:txEl>
                                              <p:charRg st="160" end="1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Rectangle 2"/>
          <p:cNvSpPr>
            <a:spLocks noGrp="1"/>
          </p:cNvSpPr>
          <p:nvPr>
            <p:ph type="title"/>
          </p:nvPr>
        </p:nvSpPr>
        <p:spPr>
          <a:xfrm>
            <a:off x="1295400" y="260350"/>
            <a:ext cx="3962400" cy="762000"/>
          </a:xfrm>
          <a:ln/>
        </p:spPr>
        <p:txBody>
          <a:bodyPr wrap="square" lIns="91440" tIns="45720" rIns="91440" bIns="45720" anchor="b" anchorCtr="0"/>
          <a:p>
            <a:pPr eaLnBrk="1" hangingPunct="1"/>
            <a:r>
              <a:rPr lang="zh-CN" altLang="en-US" sz="3600" b="1" dirty="0">
                <a:ea typeface="黑体" panose="02010609060101010101" pitchFamily="49" charset="-122"/>
              </a:rPr>
              <a:t>二、页表</a:t>
            </a:r>
            <a:endParaRPr lang="zh-CN" altLang="en-US" sz="3600" b="1" dirty="0">
              <a:ea typeface="黑体" panose="02010609060101010101" pitchFamily="49" charset="-122"/>
            </a:endParaRPr>
          </a:p>
        </p:txBody>
      </p:sp>
      <p:sp>
        <p:nvSpPr>
          <p:cNvPr id="158723" name="Rectangle 3"/>
          <p:cNvSpPr>
            <a:spLocks noGrp="1"/>
          </p:cNvSpPr>
          <p:nvPr>
            <p:ph idx="1"/>
          </p:nvPr>
        </p:nvSpPr>
        <p:spPr>
          <a:xfrm>
            <a:off x="0" y="1341438"/>
            <a:ext cx="5508625" cy="5183187"/>
          </a:xfrm>
          <a:ln/>
        </p:spPr>
        <p:txBody>
          <a:bodyPr wrap="square" lIns="91440" tIns="45720" rIns="91440" bIns="45720" anchor="t" anchorCtr="0"/>
          <a:p>
            <a:pPr eaLnBrk="1" hangingPunct="1">
              <a:lnSpc>
                <a:spcPct val="115000"/>
              </a:lnSpc>
              <a:buClr>
                <a:srgbClr val="FF0000"/>
              </a:buClr>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为了便于在内存找到进程的每个页面所对应的块，系统为每个进程建立一张页面映象，简称页表，如图。</a:t>
            </a:r>
            <a:endParaRPr lang="zh-CN" altLang="en-US" sz="2400" dirty="0">
              <a:solidFill>
                <a:schemeClr val="tx1"/>
              </a:solidFill>
              <a:latin typeface="黑体" panose="02010609060101010101" pitchFamily="49" charset="-122"/>
              <a:ea typeface="黑体" panose="02010609060101010101" pitchFamily="49" charset="-122"/>
            </a:endParaRPr>
          </a:p>
          <a:p>
            <a:pPr lvl="1" eaLnBrk="1" hangingPunct="1">
              <a:lnSpc>
                <a:spcPct val="115000"/>
              </a:lnSpc>
              <a:buClr>
                <a:srgbClr val="FF0000"/>
              </a:buClr>
              <a:buChar char="q"/>
            </a:pPr>
            <a:r>
              <a:rPr lang="zh-CN" altLang="en-US" dirty="0">
                <a:latin typeface="黑体" panose="02010609060101010101" pitchFamily="49" charset="-122"/>
                <a:ea typeface="黑体" panose="02010609060101010101" pitchFamily="49" charset="-122"/>
              </a:rPr>
              <a:t>记录了页面在内存中对应的块号</a:t>
            </a:r>
            <a:endParaRPr lang="zh-CN" altLang="en-US" dirty="0">
              <a:latin typeface="黑体" panose="02010609060101010101" pitchFamily="49" charset="-122"/>
              <a:ea typeface="黑体" panose="02010609060101010101" pitchFamily="49" charset="-122"/>
            </a:endParaRPr>
          </a:p>
          <a:p>
            <a:pPr lvl="1" eaLnBrk="1" hangingPunct="1">
              <a:lnSpc>
                <a:spcPct val="115000"/>
              </a:lnSpc>
              <a:buClr>
                <a:srgbClr val="FF0000"/>
              </a:buClr>
              <a:buChar char="q"/>
            </a:pPr>
            <a:r>
              <a:rPr lang="zh-CN" altLang="en-US" dirty="0">
                <a:latin typeface="黑体" panose="02010609060101010101" pitchFamily="49" charset="-122"/>
                <a:ea typeface="黑体" panose="02010609060101010101" pitchFamily="49" charset="-122"/>
              </a:rPr>
              <a:t>页表一般存放在内存中</a:t>
            </a:r>
            <a:endParaRPr lang="zh-CN" altLang="en-US" dirty="0">
              <a:latin typeface="黑体" panose="02010609060101010101" pitchFamily="49" charset="-122"/>
              <a:ea typeface="黑体" panose="02010609060101010101" pitchFamily="49" charset="-122"/>
            </a:endParaRPr>
          </a:p>
          <a:p>
            <a:pPr lvl="1" eaLnBrk="1" hangingPunct="1">
              <a:lnSpc>
                <a:spcPct val="115000"/>
              </a:lnSpc>
              <a:buClr>
                <a:srgbClr val="FF0000"/>
              </a:buClr>
              <a:buChar char="q"/>
            </a:pPr>
            <a:r>
              <a:rPr lang="zh-CN" altLang="en-US" dirty="0">
                <a:latin typeface="黑体" panose="02010609060101010101" pitchFamily="49" charset="-122"/>
                <a:ea typeface="黑体" panose="02010609060101010101" pitchFamily="49" charset="-122"/>
              </a:rPr>
              <a:t>页表的基址及长度由页表寄存器给出</a:t>
            </a:r>
            <a:endParaRPr lang="zh-CN" altLang="en-US" dirty="0">
              <a:latin typeface="黑体" panose="02010609060101010101" pitchFamily="49" charset="-122"/>
              <a:ea typeface="黑体" panose="02010609060101010101" pitchFamily="49" charset="-122"/>
            </a:endParaRPr>
          </a:p>
          <a:p>
            <a:pPr lvl="1" eaLnBrk="1" hangingPunct="1">
              <a:lnSpc>
                <a:spcPct val="115000"/>
              </a:lnSpc>
              <a:buClr>
                <a:srgbClr val="FF0000"/>
              </a:buClr>
              <a:buChar char="q"/>
            </a:pPr>
            <a:r>
              <a:rPr lang="zh-CN" altLang="en-US" dirty="0">
                <a:latin typeface="黑体" panose="02010609060101010101" pitchFamily="49" charset="-122"/>
                <a:ea typeface="黑体" panose="02010609060101010101" pitchFamily="49" charset="-122"/>
              </a:rPr>
              <a:t>访问一个数据</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指令需访问内存</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页表一次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内存一次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，所以出现内存访问速度降低的问题。</a:t>
            </a:r>
            <a:endParaRPr lang="zh-CN" altLang="en-US" dirty="0">
              <a:latin typeface="黑体" panose="02010609060101010101" pitchFamily="49" charset="-122"/>
              <a:ea typeface="黑体" panose="02010609060101010101" pitchFamily="49" charset="-122"/>
            </a:endParaRPr>
          </a:p>
        </p:txBody>
      </p:sp>
      <p:graphicFrame>
        <p:nvGraphicFramePr>
          <p:cNvPr id="158798" name="Group 78"/>
          <p:cNvGraphicFramePr>
            <a:graphicFrameLocks noGrp="1"/>
          </p:cNvGraphicFramePr>
          <p:nvPr/>
        </p:nvGraphicFramePr>
        <p:xfrm>
          <a:off x="5268913" y="5876925"/>
          <a:ext cx="2438400" cy="455613"/>
        </p:xfrm>
        <a:graphic>
          <a:graphicData uri="http://schemas.openxmlformats.org/drawingml/2006/table">
            <a:tbl>
              <a:tblPr/>
              <a:tblGrid>
                <a:gridCol w="1219200"/>
                <a:gridCol w="1219200"/>
              </a:tblGrid>
              <a:tr h="4556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页表始址</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页表长度</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821" name="Line 101"/>
          <p:cNvSpPr/>
          <p:nvPr/>
        </p:nvSpPr>
        <p:spPr>
          <a:xfrm rot="-5359696" flipH="1">
            <a:off x="4675188" y="4114800"/>
            <a:ext cx="1590675" cy="1795463"/>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pSp>
        <p:nvGrpSpPr>
          <p:cNvPr id="2" name="Group 161"/>
          <p:cNvGrpSpPr/>
          <p:nvPr/>
        </p:nvGrpSpPr>
        <p:grpSpPr>
          <a:xfrm>
            <a:off x="5219700" y="990600"/>
            <a:ext cx="4106863" cy="4679950"/>
            <a:chOff x="3287" y="624"/>
            <a:chExt cx="2587" cy="2948"/>
          </a:xfrm>
        </p:grpSpPr>
        <p:sp>
          <p:nvSpPr>
            <p:cNvPr id="159757" name="Text Box 123"/>
            <p:cNvSpPr txBox="1"/>
            <p:nvPr/>
          </p:nvSpPr>
          <p:spPr>
            <a:xfrm>
              <a:off x="3287" y="2592"/>
              <a:ext cx="1121"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黑体" panose="02010609060101010101" pitchFamily="49" charset="-122"/>
                </a:rPr>
                <a:t>程序的地址空间</a:t>
              </a:r>
              <a:endParaRPr lang="zh-CN" altLang="en-US" sz="1600" b="1" dirty="0">
                <a:latin typeface="Tahoma" panose="020B0604030504040204" pitchFamily="34" charset="0"/>
                <a:ea typeface="黑体" panose="02010609060101010101" pitchFamily="49" charset="-122"/>
              </a:endParaRPr>
            </a:p>
          </p:txBody>
        </p:sp>
        <p:grpSp>
          <p:nvGrpSpPr>
            <p:cNvPr id="159758" name="Group 160"/>
            <p:cNvGrpSpPr/>
            <p:nvPr/>
          </p:nvGrpSpPr>
          <p:grpSpPr>
            <a:xfrm>
              <a:off x="3570" y="624"/>
              <a:ext cx="2304" cy="2948"/>
              <a:chOff x="3479" y="624"/>
              <a:chExt cx="2304" cy="2948"/>
            </a:xfrm>
          </p:grpSpPr>
          <p:sp>
            <p:nvSpPr>
              <p:cNvPr id="159759" name="Rectangle 61"/>
              <p:cNvSpPr/>
              <p:nvPr/>
            </p:nvSpPr>
            <p:spPr>
              <a:xfrm>
                <a:off x="4425" y="1506"/>
                <a:ext cx="302"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imes New Roman" panose="02020603050405020304" pitchFamily="18" charset="0"/>
                    <a:ea typeface="楷体_GB2312" pitchFamily="1" charset="-122"/>
                  </a:rPr>
                  <a:t>…</a:t>
                </a:r>
                <a:endParaRPr lang="en-US" altLang="zh-CN" sz="1800" dirty="0">
                  <a:latin typeface="Tahoma" panose="020B0604030504040204" pitchFamily="34" charset="0"/>
                  <a:ea typeface="楷体_GB2312" pitchFamily="1" charset="-122"/>
                </a:endParaRPr>
              </a:p>
            </p:txBody>
          </p:sp>
          <p:sp>
            <p:nvSpPr>
              <p:cNvPr id="159760" name="Rectangle 59"/>
              <p:cNvSpPr/>
              <p:nvPr/>
            </p:nvSpPr>
            <p:spPr>
              <a:xfrm>
                <a:off x="4151" y="1506"/>
                <a:ext cx="27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imes New Roman" panose="02020603050405020304" pitchFamily="18" charset="0"/>
                    <a:ea typeface="楷体_GB2312" pitchFamily="1" charset="-122"/>
                  </a:rPr>
                  <a:t>…</a:t>
                </a:r>
                <a:endParaRPr lang="en-US" altLang="zh-CN" sz="1800" dirty="0">
                  <a:latin typeface="Tahoma" panose="020B0604030504040204" pitchFamily="34" charset="0"/>
                  <a:ea typeface="楷体_GB2312" pitchFamily="1" charset="-122"/>
                </a:endParaRPr>
              </a:p>
            </p:txBody>
          </p:sp>
          <p:sp>
            <p:nvSpPr>
              <p:cNvPr id="159761" name="Rectangle 34"/>
              <p:cNvSpPr/>
              <p:nvPr/>
            </p:nvSpPr>
            <p:spPr>
              <a:xfrm>
                <a:off x="4425" y="1276"/>
                <a:ext cx="302"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7</a:t>
                </a:r>
                <a:endParaRPr lang="en-US" altLang="zh-CN" sz="1800" dirty="0">
                  <a:latin typeface="Tahoma" panose="020B0604030504040204" pitchFamily="34" charset="0"/>
                  <a:ea typeface="楷体_GB2312" pitchFamily="1" charset="-122"/>
                </a:endParaRPr>
              </a:p>
            </p:txBody>
          </p:sp>
          <p:sp>
            <p:nvSpPr>
              <p:cNvPr id="159762" name="Rectangle 35"/>
              <p:cNvSpPr/>
              <p:nvPr/>
            </p:nvSpPr>
            <p:spPr>
              <a:xfrm>
                <a:off x="4151" y="1276"/>
                <a:ext cx="27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2</a:t>
                </a:r>
                <a:endParaRPr lang="en-US" altLang="zh-CN" sz="1800" dirty="0">
                  <a:latin typeface="Tahoma" panose="020B0604030504040204" pitchFamily="34" charset="0"/>
                  <a:ea typeface="楷体_GB2312" pitchFamily="1" charset="-122"/>
                </a:endParaRPr>
              </a:p>
            </p:txBody>
          </p:sp>
          <p:sp>
            <p:nvSpPr>
              <p:cNvPr id="159763" name="Rectangle 36"/>
              <p:cNvSpPr/>
              <p:nvPr/>
            </p:nvSpPr>
            <p:spPr>
              <a:xfrm>
                <a:off x="4425" y="1046"/>
                <a:ext cx="302"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4</a:t>
                </a:r>
                <a:endParaRPr lang="en-US" altLang="zh-CN" sz="1800" dirty="0">
                  <a:latin typeface="Tahoma" panose="020B0604030504040204" pitchFamily="34" charset="0"/>
                  <a:ea typeface="楷体_GB2312" pitchFamily="1" charset="-122"/>
                </a:endParaRPr>
              </a:p>
            </p:txBody>
          </p:sp>
          <p:sp>
            <p:nvSpPr>
              <p:cNvPr id="159764" name="Rectangle 37"/>
              <p:cNvSpPr/>
              <p:nvPr/>
            </p:nvSpPr>
            <p:spPr>
              <a:xfrm>
                <a:off x="4151" y="1046"/>
                <a:ext cx="27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1</a:t>
                </a:r>
                <a:endParaRPr lang="en-US" altLang="zh-CN" sz="1800" dirty="0">
                  <a:latin typeface="Tahoma" panose="020B0604030504040204" pitchFamily="34" charset="0"/>
                  <a:ea typeface="楷体_GB2312" pitchFamily="1" charset="-122"/>
                </a:endParaRPr>
              </a:p>
            </p:txBody>
          </p:sp>
          <p:sp>
            <p:nvSpPr>
              <p:cNvPr id="159765" name="Rectangle 38"/>
              <p:cNvSpPr/>
              <p:nvPr/>
            </p:nvSpPr>
            <p:spPr>
              <a:xfrm>
                <a:off x="4425" y="816"/>
                <a:ext cx="302"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2</a:t>
                </a:r>
                <a:endParaRPr lang="en-US" altLang="zh-CN" sz="1800" dirty="0">
                  <a:latin typeface="Tahoma" panose="020B0604030504040204" pitchFamily="34" charset="0"/>
                  <a:ea typeface="楷体_GB2312" pitchFamily="1" charset="-122"/>
                </a:endParaRPr>
              </a:p>
            </p:txBody>
          </p:sp>
          <p:sp>
            <p:nvSpPr>
              <p:cNvPr id="159766" name="Rectangle 39"/>
              <p:cNvSpPr/>
              <p:nvPr/>
            </p:nvSpPr>
            <p:spPr>
              <a:xfrm>
                <a:off x="4151" y="816"/>
                <a:ext cx="27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0</a:t>
                </a:r>
                <a:endParaRPr lang="en-US" altLang="zh-CN" sz="1800" dirty="0">
                  <a:latin typeface="Tahoma" panose="020B0604030504040204" pitchFamily="34" charset="0"/>
                  <a:ea typeface="楷体_GB2312" pitchFamily="1" charset="-122"/>
                </a:endParaRPr>
              </a:p>
            </p:txBody>
          </p:sp>
          <p:sp>
            <p:nvSpPr>
              <p:cNvPr id="159767" name="Line 40"/>
              <p:cNvSpPr/>
              <p:nvPr/>
            </p:nvSpPr>
            <p:spPr>
              <a:xfrm>
                <a:off x="4151" y="816"/>
                <a:ext cx="576"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68" name="Line 41"/>
              <p:cNvSpPr/>
              <p:nvPr/>
            </p:nvSpPr>
            <p:spPr>
              <a:xfrm>
                <a:off x="4151" y="1736"/>
                <a:ext cx="576"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69" name="Line 42"/>
              <p:cNvSpPr/>
              <p:nvPr/>
            </p:nvSpPr>
            <p:spPr>
              <a:xfrm>
                <a:off x="4151" y="816"/>
                <a:ext cx="0" cy="92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70" name="Line 43"/>
              <p:cNvSpPr/>
              <p:nvPr/>
            </p:nvSpPr>
            <p:spPr>
              <a:xfrm>
                <a:off x="4425" y="816"/>
                <a:ext cx="0" cy="920"/>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71" name="Line 44"/>
              <p:cNvSpPr/>
              <p:nvPr/>
            </p:nvSpPr>
            <p:spPr>
              <a:xfrm>
                <a:off x="4727" y="816"/>
                <a:ext cx="0" cy="92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72" name="Line 45"/>
              <p:cNvSpPr/>
              <p:nvPr/>
            </p:nvSpPr>
            <p:spPr>
              <a:xfrm>
                <a:off x="4151" y="1046"/>
                <a:ext cx="576"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73" name="Line 46"/>
              <p:cNvSpPr/>
              <p:nvPr/>
            </p:nvSpPr>
            <p:spPr>
              <a:xfrm>
                <a:off x="4151" y="1276"/>
                <a:ext cx="576"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74" name="Line 60"/>
              <p:cNvSpPr/>
              <p:nvPr/>
            </p:nvSpPr>
            <p:spPr>
              <a:xfrm>
                <a:off x="4151" y="1506"/>
                <a:ext cx="576"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75" name="Text Box 57"/>
              <p:cNvSpPr txBox="1"/>
              <p:nvPr/>
            </p:nvSpPr>
            <p:spPr>
              <a:xfrm>
                <a:off x="4103" y="624"/>
                <a:ext cx="816"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页号  块号    </a:t>
                </a:r>
                <a:endParaRPr lang="zh-CN" altLang="en-US" sz="1600" b="1" dirty="0">
                  <a:latin typeface="Tahoma" panose="020B0604030504040204" pitchFamily="34" charset="0"/>
                  <a:ea typeface="宋体" panose="02010600030101010101" pitchFamily="2" charset="-122"/>
                </a:endParaRPr>
              </a:p>
            </p:txBody>
          </p:sp>
          <p:sp>
            <p:nvSpPr>
              <p:cNvPr id="159776" name="Rectangle 120"/>
              <p:cNvSpPr/>
              <p:nvPr/>
            </p:nvSpPr>
            <p:spPr>
              <a:xfrm>
                <a:off x="3479" y="2264"/>
                <a:ext cx="480"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n</a:t>
                </a:r>
                <a:endParaRPr lang="en-US" altLang="zh-CN" sz="1800" dirty="0">
                  <a:latin typeface="Tahoma" panose="020B0604030504040204" pitchFamily="34" charset="0"/>
                  <a:ea typeface="楷体_GB2312" pitchFamily="1" charset="-122"/>
                </a:endParaRPr>
              </a:p>
            </p:txBody>
          </p:sp>
          <p:sp>
            <p:nvSpPr>
              <p:cNvPr id="159777" name="Rectangle 104"/>
              <p:cNvSpPr/>
              <p:nvPr/>
            </p:nvSpPr>
            <p:spPr>
              <a:xfrm>
                <a:off x="3479" y="2034"/>
                <a:ext cx="480"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imes New Roman" panose="02020603050405020304" pitchFamily="18" charset="0"/>
                    <a:ea typeface="楷体_GB2312" pitchFamily="1" charset="-122"/>
                  </a:rPr>
                  <a:t>…</a:t>
                </a:r>
                <a:endParaRPr lang="en-US" altLang="zh-CN" sz="1800" dirty="0">
                  <a:latin typeface="Tahoma" panose="020B0604030504040204" pitchFamily="34" charset="0"/>
                  <a:ea typeface="楷体_GB2312" pitchFamily="1" charset="-122"/>
                </a:endParaRPr>
              </a:p>
            </p:txBody>
          </p:sp>
          <p:sp>
            <p:nvSpPr>
              <p:cNvPr id="159778" name="Rectangle 106"/>
              <p:cNvSpPr/>
              <p:nvPr/>
            </p:nvSpPr>
            <p:spPr>
              <a:xfrm>
                <a:off x="3479" y="1804"/>
                <a:ext cx="480"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2</a:t>
                </a:r>
                <a:endParaRPr lang="en-US" altLang="zh-CN" sz="1800" dirty="0">
                  <a:latin typeface="Tahoma" panose="020B0604030504040204" pitchFamily="34" charset="0"/>
                  <a:ea typeface="楷体_GB2312" pitchFamily="1" charset="-122"/>
                </a:endParaRPr>
              </a:p>
            </p:txBody>
          </p:sp>
          <p:sp>
            <p:nvSpPr>
              <p:cNvPr id="159779" name="Rectangle 108"/>
              <p:cNvSpPr/>
              <p:nvPr/>
            </p:nvSpPr>
            <p:spPr>
              <a:xfrm>
                <a:off x="3479" y="1574"/>
                <a:ext cx="480"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1</a:t>
                </a:r>
                <a:endParaRPr lang="en-US" altLang="zh-CN" sz="1800" dirty="0">
                  <a:latin typeface="Tahoma" panose="020B0604030504040204" pitchFamily="34" charset="0"/>
                  <a:ea typeface="楷体_GB2312" pitchFamily="1" charset="-122"/>
                </a:endParaRPr>
              </a:p>
            </p:txBody>
          </p:sp>
          <p:sp>
            <p:nvSpPr>
              <p:cNvPr id="159780" name="Rectangle 110"/>
              <p:cNvSpPr/>
              <p:nvPr/>
            </p:nvSpPr>
            <p:spPr>
              <a:xfrm>
                <a:off x="3479" y="1344"/>
                <a:ext cx="480"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latin typeface="Tahoma" panose="020B0604030504040204" pitchFamily="34" charset="0"/>
                    <a:ea typeface="楷体_GB2312" pitchFamily="1" charset="-122"/>
                  </a:rPr>
                  <a:t>0</a:t>
                </a:r>
                <a:endParaRPr lang="en-US" altLang="zh-CN" sz="1800" dirty="0">
                  <a:latin typeface="Tahoma" panose="020B0604030504040204" pitchFamily="34" charset="0"/>
                  <a:ea typeface="楷体_GB2312" pitchFamily="1" charset="-122"/>
                </a:endParaRPr>
              </a:p>
            </p:txBody>
          </p:sp>
          <p:sp>
            <p:nvSpPr>
              <p:cNvPr id="159781" name="Line 111"/>
              <p:cNvSpPr/>
              <p:nvPr/>
            </p:nvSpPr>
            <p:spPr>
              <a:xfrm>
                <a:off x="3479" y="1344"/>
                <a:ext cx="480"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2" name="Line 112"/>
              <p:cNvSpPr/>
              <p:nvPr/>
            </p:nvSpPr>
            <p:spPr>
              <a:xfrm>
                <a:off x="3479" y="2494"/>
                <a:ext cx="480"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3" name="Line 113"/>
              <p:cNvSpPr/>
              <p:nvPr/>
            </p:nvSpPr>
            <p:spPr>
              <a:xfrm>
                <a:off x="3479" y="1344"/>
                <a:ext cx="0" cy="115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4" name="Line 115"/>
              <p:cNvSpPr/>
              <p:nvPr/>
            </p:nvSpPr>
            <p:spPr>
              <a:xfrm>
                <a:off x="3959" y="1344"/>
                <a:ext cx="0" cy="115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5" name="Line 116"/>
              <p:cNvSpPr/>
              <p:nvPr/>
            </p:nvSpPr>
            <p:spPr>
              <a:xfrm>
                <a:off x="3479" y="1574"/>
                <a:ext cx="480"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6" name="Line 117"/>
              <p:cNvSpPr/>
              <p:nvPr/>
            </p:nvSpPr>
            <p:spPr>
              <a:xfrm>
                <a:off x="3479" y="1804"/>
                <a:ext cx="480"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7" name="Line 118"/>
              <p:cNvSpPr/>
              <p:nvPr/>
            </p:nvSpPr>
            <p:spPr>
              <a:xfrm>
                <a:off x="3479" y="2034"/>
                <a:ext cx="480"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8" name="Line 121"/>
              <p:cNvSpPr/>
              <p:nvPr/>
            </p:nvSpPr>
            <p:spPr>
              <a:xfrm>
                <a:off x="3479" y="2264"/>
                <a:ext cx="480"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789" name="Rectangle 151"/>
              <p:cNvSpPr/>
              <p:nvPr/>
            </p:nvSpPr>
            <p:spPr>
              <a:xfrm>
                <a:off x="5111" y="307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800" dirty="0">
                  <a:solidFill>
                    <a:schemeClr val="hlink"/>
                  </a:solidFill>
                  <a:latin typeface="Tahoma" panose="020B0604030504040204" pitchFamily="34" charset="0"/>
                  <a:ea typeface="楷体_GB2312" pitchFamily="1" charset="-122"/>
                </a:endParaRPr>
              </a:p>
            </p:txBody>
          </p:sp>
          <p:sp>
            <p:nvSpPr>
              <p:cNvPr id="159790" name="Rectangle 148"/>
              <p:cNvSpPr/>
              <p:nvPr/>
            </p:nvSpPr>
            <p:spPr>
              <a:xfrm>
                <a:off x="5111" y="284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800" dirty="0">
                  <a:solidFill>
                    <a:schemeClr val="hlink"/>
                  </a:solidFill>
                  <a:latin typeface="Tahoma" panose="020B0604030504040204" pitchFamily="34" charset="0"/>
                  <a:ea typeface="楷体_GB2312" pitchFamily="1" charset="-122"/>
                </a:endParaRPr>
              </a:p>
            </p:txBody>
          </p:sp>
          <p:sp>
            <p:nvSpPr>
              <p:cNvPr id="159791" name="Rectangle 145"/>
              <p:cNvSpPr/>
              <p:nvPr/>
            </p:nvSpPr>
            <p:spPr>
              <a:xfrm>
                <a:off x="5111" y="261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800" dirty="0">
                  <a:solidFill>
                    <a:schemeClr val="hlink"/>
                  </a:solidFill>
                  <a:latin typeface="Tahoma" panose="020B0604030504040204" pitchFamily="34" charset="0"/>
                  <a:ea typeface="楷体_GB2312" pitchFamily="1" charset="-122"/>
                </a:endParaRPr>
              </a:p>
            </p:txBody>
          </p:sp>
          <p:sp>
            <p:nvSpPr>
              <p:cNvPr id="159792" name="Rectangle 142"/>
              <p:cNvSpPr/>
              <p:nvPr/>
            </p:nvSpPr>
            <p:spPr>
              <a:xfrm>
                <a:off x="5111" y="238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800" dirty="0">
                  <a:solidFill>
                    <a:schemeClr val="hlink"/>
                  </a:solidFill>
                  <a:latin typeface="Tahoma" panose="020B0604030504040204" pitchFamily="34" charset="0"/>
                  <a:ea typeface="楷体_GB2312" pitchFamily="1" charset="-122"/>
                </a:endParaRPr>
              </a:p>
            </p:txBody>
          </p:sp>
          <p:sp>
            <p:nvSpPr>
              <p:cNvPr id="159793" name="Rectangle 139"/>
              <p:cNvSpPr/>
              <p:nvPr/>
            </p:nvSpPr>
            <p:spPr>
              <a:xfrm>
                <a:off x="5111" y="215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800" dirty="0">
                  <a:solidFill>
                    <a:schemeClr val="hlink"/>
                  </a:solidFill>
                  <a:latin typeface="Tahoma" panose="020B0604030504040204" pitchFamily="34" charset="0"/>
                  <a:ea typeface="楷体_GB2312" pitchFamily="1" charset="-122"/>
                </a:endParaRPr>
              </a:p>
            </p:txBody>
          </p:sp>
          <p:sp>
            <p:nvSpPr>
              <p:cNvPr id="159794" name="Rectangle 125"/>
              <p:cNvSpPr/>
              <p:nvPr/>
            </p:nvSpPr>
            <p:spPr>
              <a:xfrm>
                <a:off x="5111" y="192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solidFill>
                      <a:schemeClr val="hlink"/>
                    </a:solidFill>
                    <a:latin typeface="Tahoma" panose="020B0604030504040204" pitchFamily="34" charset="0"/>
                    <a:ea typeface="楷体_GB2312" pitchFamily="1" charset="-122"/>
                  </a:rPr>
                  <a:t> </a:t>
                </a:r>
                <a:endParaRPr lang="en-US" altLang="zh-CN" sz="1800" dirty="0">
                  <a:solidFill>
                    <a:schemeClr val="hlink"/>
                  </a:solidFill>
                  <a:latin typeface="Tahoma" panose="020B0604030504040204" pitchFamily="34" charset="0"/>
                  <a:ea typeface="楷体_GB2312" pitchFamily="1" charset="-122"/>
                </a:endParaRPr>
              </a:p>
            </p:txBody>
          </p:sp>
          <p:sp>
            <p:nvSpPr>
              <p:cNvPr id="159795" name="Rectangle 126"/>
              <p:cNvSpPr/>
              <p:nvPr/>
            </p:nvSpPr>
            <p:spPr>
              <a:xfrm>
                <a:off x="5111" y="169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solidFill>
                      <a:schemeClr val="hlink"/>
                    </a:solidFill>
                    <a:latin typeface="Tahoma" panose="020B0604030504040204" pitchFamily="34" charset="0"/>
                    <a:ea typeface="楷体_GB2312" pitchFamily="1" charset="-122"/>
                  </a:rPr>
                  <a:t> </a:t>
                </a:r>
                <a:endParaRPr lang="en-US" altLang="zh-CN" sz="1800" dirty="0">
                  <a:solidFill>
                    <a:schemeClr val="hlink"/>
                  </a:solidFill>
                  <a:latin typeface="Tahoma" panose="020B0604030504040204" pitchFamily="34" charset="0"/>
                  <a:ea typeface="楷体_GB2312" pitchFamily="1" charset="-122"/>
                </a:endParaRPr>
              </a:p>
            </p:txBody>
          </p:sp>
          <p:sp>
            <p:nvSpPr>
              <p:cNvPr id="159796" name="Rectangle 127"/>
              <p:cNvSpPr/>
              <p:nvPr/>
            </p:nvSpPr>
            <p:spPr>
              <a:xfrm>
                <a:off x="5111" y="146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solidFill>
                      <a:schemeClr val="hlink"/>
                    </a:solidFill>
                    <a:latin typeface="Tahoma" panose="020B0604030504040204" pitchFamily="34" charset="0"/>
                    <a:ea typeface="楷体_GB2312" pitchFamily="1" charset="-122"/>
                  </a:rPr>
                  <a:t> </a:t>
                </a:r>
                <a:endParaRPr lang="en-US" altLang="zh-CN" sz="1800" dirty="0">
                  <a:solidFill>
                    <a:schemeClr val="hlink"/>
                  </a:solidFill>
                  <a:latin typeface="Tahoma" panose="020B0604030504040204" pitchFamily="34" charset="0"/>
                  <a:ea typeface="楷体_GB2312" pitchFamily="1" charset="-122"/>
                </a:endParaRPr>
              </a:p>
            </p:txBody>
          </p:sp>
          <p:sp>
            <p:nvSpPr>
              <p:cNvPr id="159797" name="Rectangle 128"/>
              <p:cNvSpPr/>
              <p:nvPr/>
            </p:nvSpPr>
            <p:spPr>
              <a:xfrm>
                <a:off x="5111" y="123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solidFill>
                      <a:schemeClr val="hlink"/>
                    </a:solidFill>
                    <a:latin typeface="Tahoma" panose="020B0604030504040204" pitchFamily="34" charset="0"/>
                    <a:ea typeface="楷体_GB2312" pitchFamily="1" charset="-122"/>
                  </a:rPr>
                  <a:t> </a:t>
                </a:r>
                <a:endParaRPr lang="en-US" altLang="zh-CN" sz="1800" dirty="0">
                  <a:solidFill>
                    <a:schemeClr val="hlink"/>
                  </a:solidFill>
                  <a:latin typeface="Tahoma" panose="020B0604030504040204" pitchFamily="34" charset="0"/>
                  <a:ea typeface="楷体_GB2312" pitchFamily="1" charset="-122"/>
                </a:endParaRPr>
              </a:p>
            </p:txBody>
          </p:sp>
          <p:sp>
            <p:nvSpPr>
              <p:cNvPr id="159798" name="Rectangle 129"/>
              <p:cNvSpPr/>
              <p:nvPr/>
            </p:nvSpPr>
            <p:spPr>
              <a:xfrm>
                <a:off x="5111" y="1008"/>
                <a:ext cx="384" cy="23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800" dirty="0">
                    <a:solidFill>
                      <a:schemeClr val="hlink"/>
                    </a:solidFill>
                    <a:latin typeface="Tahoma" panose="020B0604030504040204" pitchFamily="34" charset="0"/>
                    <a:ea typeface="楷体_GB2312" pitchFamily="1" charset="-122"/>
                  </a:rPr>
                  <a:t> </a:t>
                </a:r>
                <a:endParaRPr lang="en-US" altLang="zh-CN" sz="1800" dirty="0">
                  <a:solidFill>
                    <a:schemeClr val="hlink"/>
                  </a:solidFill>
                  <a:latin typeface="Tahoma" panose="020B0604030504040204" pitchFamily="34" charset="0"/>
                  <a:ea typeface="楷体_GB2312" pitchFamily="1" charset="-122"/>
                </a:endParaRPr>
              </a:p>
            </p:txBody>
          </p:sp>
          <p:sp>
            <p:nvSpPr>
              <p:cNvPr id="159799" name="Line 130"/>
              <p:cNvSpPr/>
              <p:nvPr/>
            </p:nvSpPr>
            <p:spPr>
              <a:xfrm>
                <a:off x="5111" y="1008"/>
                <a:ext cx="384"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0" name="Line 131"/>
              <p:cNvSpPr/>
              <p:nvPr/>
            </p:nvSpPr>
            <p:spPr>
              <a:xfrm>
                <a:off x="5111" y="3308"/>
                <a:ext cx="384"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1" name="Line 132"/>
              <p:cNvSpPr/>
              <p:nvPr/>
            </p:nvSpPr>
            <p:spPr>
              <a:xfrm>
                <a:off x="5111" y="1008"/>
                <a:ext cx="0" cy="230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2" name="Line 133"/>
              <p:cNvSpPr/>
              <p:nvPr/>
            </p:nvSpPr>
            <p:spPr>
              <a:xfrm>
                <a:off x="5495" y="1008"/>
                <a:ext cx="0" cy="230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3" name="Line 134"/>
              <p:cNvSpPr/>
              <p:nvPr/>
            </p:nvSpPr>
            <p:spPr>
              <a:xfrm>
                <a:off x="5111" y="1238"/>
                <a:ext cx="384"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4" name="Line 135"/>
              <p:cNvSpPr/>
              <p:nvPr/>
            </p:nvSpPr>
            <p:spPr>
              <a:xfrm>
                <a:off x="5111" y="1468"/>
                <a:ext cx="384"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5" name="Line 136"/>
              <p:cNvSpPr/>
              <p:nvPr/>
            </p:nvSpPr>
            <p:spPr>
              <a:xfrm>
                <a:off x="5111" y="169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6" name="Line 137"/>
              <p:cNvSpPr/>
              <p:nvPr/>
            </p:nvSpPr>
            <p:spPr>
              <a:xfrm>
                <a:off x="5111" y="192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7" name="Line 140"/>
              <p:cNvSpPr/>
              <p:nvPr/>
            </p:nvSpPr>
            <p:spPr>
              <a:xfrm>
                <a:off x="5111" y="215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8" name="Line 143"/>
              <p:cNvSpPr/>
              <p:nvPr/>
            </p:nvSpPr>
            <p:spPr>
              <a:xfrm>
                <a:off x="5111" y="238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09" name="Line 146"/>
              <p:cNvSpPr/>
              <p:nvPr/>
            </p:nvSpPr>
            <p:spPr>
              <a:xfrm>
                <a:off x="5111" y="261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10" name="Line 149"/>
              <p:cNvSpPr/>
              <p:nvPr/>
            </p:nvSpPr>
            <p:spPr>
              <a:xfrm>
                <a:off x="5111" y="284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11" name="Line 152"/>
              <p:cNvSpPr/>
              <p:nvPr/>
            </p:nvSpPr>
            <p:spPr>
              <a:xfrm>
                <a:off x="5111" y="3078"/>
                <a:ext cx="384" cy="0"/>
              </a:xfrm>
              <a:prstGeom prst="line">
                <a:avLst/>
              </a:prstGeom>
              <a:ln w="2857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12" name="Text Box 138"/>
              <p:cNvSpPr txBox="1"/>
              <p:nvPr/>
            </p:nvSpPr>
            <p:spPr>
              <a:xfrm>
                <a:off x="5495" y="960"/>
                <a:ext cx="288" cy="2351"/>
              </a:xfrm>
              <a:prstGeom prst="rect">
                <a:avLst/>
              </a:prstGeom>
              <a:noFill/>
              <a:ln w="9525">
                <a:noFill/>
              </a:ln>
            </p:spPr>
            <p:txBody>
              <a:bodyPr anchor="t" anchorCtr="0">
                <a:spAutoFit/>
              </a:bodyPr>
              <a:p>
                <a:pPr>
                  <a:lnSpc>
                    <a:spcPct val="120000"/>
                  </a:lnSpc>
                  <a:spcBef>
                    <a:spcPct val="50000"/>
                  </a:spcBef>
                </a:pPr>
                <a:r>
                  <a:rPr lang="en-US" altLang="zh-CN" sz="1400" b="1" dirty="0">
                    <a:latin typeface="Tahoma" panose="020B0604030504040204" pitchFamily="34" charset="0"/>
                    <a:ea typeface="宋体" panose="02010600030101010101" pitchFamily="2" charset="-122"/>
                  </a:rPr>
                  <a:t>0</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r>
                  <a:rPr lang="en-US" altLang="zh-CN" sz="1400" b="1" dirty="0">
                    <a:latin typeface="Tahoma" panose="020B0604030504040204" pitchFamily="34" charset="0"/>
                    <a:ea typeface="宋体" panose="02010600030101010101" pitchFamily="2" charset="-122"/>
                  </a:rPr>
                  <a:t>1</a:t>
                </a:r>
                <a:endParaRPr lang="en-US" altLang="zh-CN" sz="1400" b="1" dirty="0">
                  <a:latin typeface="Tahoma" panose="020B0604030504040204" pitchFamily="34" charset="0"/>
                  <a:ea typeface="宋体" panose="02010600030101010101" pitchFamily="2" charset="-122"/>
                </a:endParaRPr>
              </a:p>
              <a:p>
                <a:pPr>
                  <a:lnSpc>
                    <a:spcPct val="180000"/>
                  </a:lnSpc>
                  <a:spcBef>
                    <a:spcPct val="50000"/>
                  </a:spcBef>
                </a:pPr>
                <a:r>
                  <a:rPr lang="en-US" altLang="zh-CN" sz="1400" b="1" dirty="0">
                    <a:latin typeface="Tahoma" panose="020B0604030504040204" pitchFamily="34" charset="0"/>
                    <a:ea typeface="宋体" panose="02010600030101010101" pitchFamily="2" charset="-122"/>
                  </a:rPr>
                  <a:t>2</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r>
                  <a:rPr lang="en-US" altLang="zh-CN" sz="1400" b="1" dirty="0">
                    <a:latin typeface="Tahoma" panose="020B0604030504040204" pitchFamily="34" charset="0"/>
                    <a:ea typeface="宋体" panose="02010600030101010101" pitchFamily="2" charset="-122"/>
                  </a:rPr>
                  <a:t>3</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r>
                  <a:rPr lang="en-US" altLang="zh-CN" sz="1400" b="1" dirty="0">
                    <a:latin typeface="Tahoma" panose="020B0604030504040204" pitchFamily="34" charset="0"/>
                    <a:ea typeface="宋体" panose="02010600030101010101" pitchFamily="2" charset="-122"/>
                  </a:rPr>
                  <a:t>4</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r>
                  <a:rPr lang="en-US" altLang="zh-CN" sz="1400" b="1" dirty="0">
                    <a:latin typeface="Tahoma" panose="020B0604030504040204" pitchFamily="34" charset="0"/>
                    <a:ea typeface="宋体" panose="02010600030101010101" pitchFamily="2" charset="-122"/>
                  </a:rPr>
                  <a:t>5</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r>
                  <a:rPr lang="en-US" altLang="zh-CN" sz="1400" b="1" dirty="0">
                    <a:latin typeface="Tahoma" panose="020B0604030504040204" pitchFamily="34" charset="0"/>
                    <a:ea typeface="宋体" panose="02010600030101010101" pitchFamily="2" charset="-122"/>
                  </a:rPr>
                  <a:t>6</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r>
                  <a:rPr lang="en-US" altLang="zh-CN" sz="1400" b="1" dirty="0">
                    <a:latin typeface="Tahoma" panose="020B0604030504040204" pitchFamily="34" charset="0"/>
                    <a:ea typeface="宋体" panose="02010600030101010101" pitchFamily="2" charset="-122"/>
                  </a:rPr>
                  <a:t>7</a:t>
                </a: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endParaRPr lang="en-US" altLang="zh-CN" sz="1400" b="1" dirty="0">
                  <a:latin typeface="Tahoma" panose="020B0604030504040204" pitchFamily="34" charset="0"/>
                  <a:ea typeface="宋体" panose="02010600030101010101" pitchFamily="2" charset="-122"/>
                </a:endParaRPr>
              </a:p>
              <a:p>
                <a:pPr>
                  <a:lnSpc>
                    <a:spcPct val="120000"/>
                  </a:lnSpc>
                  <a:spcBef>
                    <a:spcPct val="50000"/>
                  </a:spcBef>
                </a:pPr>
                <a:endParaRPr lang="en-US" altLang="zh-CN" sz="1400" b="1" dirty="0">
                  <a:latin typeface="Tahoma" panose="020B0604030504040204" pitchFamily="34" charset="0"/>
                  <a:ea typeface="宋体" panose="02010600030101010101" pitchFamily="2" charset="-122"/>
                </a:endParaRPr>
              </a:p>
            </p:txBody>
          </p:sp>
          <p:sp>
            <p:nvSpPr>
              <p:cNvPr id="159813" name="Line 154"/>
              <p:cNvSpPr/>
              <p:nvPr/>
            </p:nvSpPr>
            <p:spPr>
              <a:xfrm>
                <a:off x="4727" y="960"/>
                <a:ext cx="384" cy="624"/>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14" name="Line 155"/>
              <p:cNvSpPr/>
              <p:nvPr/>
            </p:nvSpPr>
            <p:spPr>
              <a:xfrm>
                <a:off x="4727" y="1152"/>
                <a:ext cx="384" cy="912"/>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15" name="Line 156"/>
              <p:cNvSpPr/>
              <p:nvPr/>
            </p:nvSpPr>
            <p:spPr>
              <a:xfrm>
                <a:off x="4727" y="1440"/>
                <a:ext cx="384" cy="1296"/>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59816" name="Text Box 157"/>
              <p:cNvSpPr txBox="1"/>
              <p:nvPr/>
            </p:nvSpPr>
            <p:spPr>
              <a:xfrm>
                <a:off x="4907" y="3360"/>
                <a:ext cx="780" cy="212"/>
              </a:xfrm>
              <a:prstGeom prst="rect">
                <a:avLst/>
              </a:prstGeom>
              <a:noFill/>
              <a:ln w="9525">
                <a:noFill/>
              </a:ln>
            </p:spPr>
            <p:txBody>
              <a:bodyPr anchor="t" anchorCtr="0">
                <a:spAutoFit/>
              </a:bodyPr>
              <a:p>
                <a:pPr algn="ctr">
                  <a:spcBef>
                    <a:spcPct val="50000"/>
                  </a:spcBef>
                </a:pPr>
                <a:r>
                  <a:rPr lang="zh-CN" altLang="en-US" sz="1600" b="1" dirty="0">
                    <a:latin typeface="Tahoma" panose="020B0604030504040204" pitchFamily="34" charset="0"/>
                    <a:ea typeface="黑体" panose="02010609060101010101" pitchFamily="49" charset="-122"/>
                  </a:rPr>
                  <a:t>内存空间</a:t>
                </a:r>
                <a:endParaRPr lang="zh-CN" altLang="en-US" sz="1600" b="1" dirty="0">
                  <a:latin typeface="Tahoma" panose="020B0604030504040204" pitchFamily="34" charset="0"/>
                  <a:ea typeface="黑体" panose="02010609060101010101" pitchFamily="49" charset="-122"/>
                </a:endParaRPr>
              </a:p>
            </p:txBody>
          </p:sp>
          <p:sp>
            <p:nvSpPr>
              <p:cNvPr id="159817" name="Text Box 158"/>
              <p:cNvSpPr txBox="1"/>
              <p:nvPr/>
            </p:nvSpPr>
            <p:spPr>
              <a:xfrm>
                <a:off x="4103" y="1824"/>
                <a:ext cx="624" cy="212"/>
              </a:xfrm>
              <a:prstGeom prst="rect">
                <a:avLst/>
              </a:prstGeom>
              <a:noFill/>
              <a:ln w="9525">
                <a:noFill/>
              </a:ln>
            </p:spPr>
            <p:txBody>
              <a:bodyPr anchor="t" anchorCtr="0">
                <a:spAutoFit/>
              </a:bodyPr>
              <a:p>
                <a:pPr algn="ctr">
                  <a:spcBef>
                    <a:spcPct val="50000"/>
                  </a:spcBef>
                </a:pPr>
                <a:r>
                  <a:rPr lang="zh-CN" altLang="en-US" sz="1600" b="1" dirty="0">
                    <a:latin typeface="Tahoma" panose="020B0604030504040204" pitchFamily="34" charset="0"/>
                    <a:ea typeface="黑体" panose="02010609060101010101" pitchFamily="49" charset="-122"/>
                  </a:rPr>
                  <a:t>页表</a:t>
                </a:r>
                <a:endParaRPr lang="zh-CN" altLang="en-US" sz="1600" b="1" dirty="0">
                  <a:latin typeface="Tahoma" panose="020B0604030504040204" pitchFamily="34" charset="0"/>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xEl>
                                              <p:charRg st="0" end="52"/>
                                            </p:txEl>
                                          </p:spTgt>
                                        </p:tgtEl>
                                        <p:attrNameLst>
                                          <p:attrName>style.visibility</p:attrName>
                                        </p:attrNameLst>
                                      </p:cBhvr>
                                      <p:to>
                                        <p:strVal val="visible"/>
                                      </p:to>
                                    </p:set>
                                    <p:animEffect transition="in" filter="blinds(horizontal)">
                                      <p:cBhvr>
                                        <p:cTn id="7" dur="500"/>
                                        <p:tgtEl>
                                          <p:spTgt spid="158723">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8723">
                                            <p:txEl>
                                              <p:charRg st="52" end="67"/>
                                            </p:txEl>
                                          </p:spTgt>
                                        </p:tgtEl>
                                        <p:attrNameLst>
                                          <p:attrName>style.visibility</p:attrName>
                                        </p:attrNameLst>
                                      </p:cBhvr>
                                      <p:to>
                                        <p:strVal val="visible"/>
                                      </p:to>
                                    </p:set>
                                    <p:animEffect transition="in" filter="blinds(horizontal)">
                                      <p:cBhvr>
                                        <p:cTn id="18" dur="500"/>
                                        <p:tgtEl>
                                          <p:spTgt spid="158723">
                                            <p:txEl>
                                              <p:charRg st="52" end="6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8723">
                                            <p:txEl>
                                              <p:charRg st="67" end="78"/>
                                            </p:txEl>
                                          </p:spTgt>
                                        </p:tgtEl>
                                        <p:attrNameLst>
                                          <p:attrName>style.visibility</p:attrName>
                                        </p:attrNameLst>
                                      </p:cBhvr>
                                      <p:to>
                                        <p:strVal val="visible"/>
                                      </p:to>
                                    </p:set>
                                    <p:animEffect transition="in" filter="blinds(horizontal)">
                                      <p:cBhvr>
                                        <p:cTn id="23" dur="500"/>
                                        <p:tgtEl>
                                          <p:spTgt spid="158723">
                                            <p:txEl>
                                              <p:charRg st="67" end="7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8723">
                                            <p:txEl>
                                              <p:charRg st="78" end="95"/>
                                            </p:txEl>
                                          </p:spTgt>
                                        </p:tgtEl>
                                        <p:attrNameLst>
                                          <p:attrName>style.visibility</p:attrName>
                                        </p:attrNameLst>
                                      </p:cBhvr>
                                      <p:to>
                                        <p:strVal val="visible"/>
                                      </p:to>
                                    </p:set>
                                    <p:animEffect transition="in" filter="blinds(horizontal)">
                                      <p:cBhvr>
                                        <p:cTn id="28" dur="500"/>
                                        <p:tgtEl>
                                          <p:spTgt spid="158723">
                                            <p:txEl>
                                              <p:charRg st="78" end="9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8821"/>
                                        </p:tgtEl>
                                        <p:attrNameLst>
                                          <p:attrName>style.visibility</p:attrName>
                                        </p:attrNameLst>
                                      </p:cBhvr>
                                      <p:to>
                                        <p:strVal val="visible"/>
                                      </p:to>
                                    </p:set>
                                    <p:anim calcmode="lin" valueType="num">
                                      <p:cBhvr additive="base">
                                        <p:cTn id="33" dur="500" fill="hold"/>
                                        <p:tgtEl>
                                          <p:spTgt spid="158821"/>
                                        </p:tgtEl>
                                        <p:attrNameLst>
                                          <p:attrName>ppt_x</p:attrName>
                                        </p:attrNameLst>
                                      </p:cBhvr>
                                      <p:tavLst>
                                        <p:tav tm="0">
                                          <p:val>
                                            <p:strVal val="#ppt_x"/>
                                          </p:val>
                                        </p:tav>
                                        <p:tav tm="100000">
                                          <p:val>
                                            <p:strVal val="#ppt_x"/>
                                          </p:val>
                                        </p:tav>
                                      </p:tavLst>
                                    </p:anim>
                                    <p:anim calcmode="lin" valueType="num">
                                      <p:cBhvr additive="base">
                                        <p:cTn id="34" dur="500" fill="hold"/>
                                        <p:tgtEl>
                                          <p:spTgt spid="1588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8798"/>
                                        </p:tgtEl>
                                        <p:attrNameLst>
                                          <p:attrName>style.visibility</p:attrName>
                                        </p:attrNameLst>
                                      </p:cBhvr>
                                      <p:to>
                                        <p:strVal val="visible"/>
                                      </p:to>
                                    </p:set>
                                    <p:anim calcmode="lin" valueType="num">
                                      <p:cBhvr additive="base">
                                        <p:cTn id="37" dur="500" fill="hold"/>
                                        <p:tgtEl>
                                          <p:spTgt spid="158798"/>
                                        </p:tgtEl>
                                        <p:attrNameLst>
                                          <p:attrName>ppt_x</p:attrName>
                                        </p:attrNameLst>
                                      </p:cBhvr>
                                      <p:tavLst>
                                        <p:tav tm="0">
                                          <p:val>
                                            <p:strVal val="#ppt_x"/>
                                          </p:val>
                                        </p:tav>
                                        <p:tav tm="100000">
                                          <p:val>
                                            <p:strVal val="#ppt_x"/>
                                          </p:val>
                                        </p:tav>
                                      </p:tavLst>
                                    </p:anim>
                                    <p:anim calcmode="lin" valueType="num">
                                      <p:cBhvr additive="base">
                                        <p:cTn id="38" dur="500" fill="hold"/>
                                        <p:tgtEl>
                                          <p:spTgt spid="15879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8723">
                                            <p:txEl>
                                              <p:charRg st="95" end="140"/>
                                            </p:txEl>
                                          </p:spTgt>
                                        </p:tgtEl>
                                        <p:attrNameLst>
                                          <p:attrName>style.visibility</p:attrName>
                                        </p:attrNameLst>
                                      </p:cBhvr>
                                      <p:to>
                                        <p:strVal val="visible"/>
                                      </p:to>
                                    </p:set>
                                    <p:animEffect transition="in" filter="blinds(horizontal)">
                                      <p:cBhvr>
                                        <p:cTn id="43" dur="500"/>
                                        <p:tgtEl>
                                          <p:spTgt spid="158723">
                                            <p:txEl>
                                              <p:charRg st="95"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Rectangle 1026"/>
          <p:cNvSpPr>
            <a:spLocks noGrp="1"/>
          </p:cNvSpPr>
          <p:nvPr>
            <p:ph type="title"/>
          </p:nvPr>
        </p:nvSpPr>
        <p:spPr>
          <a:xfrm>
            <a:off x="1295400" y="260350"/>
            <a:ext cx="4716463" cy="762000"/>
          </a:xfrm>
          <a:ln/>
        </p:spPr>
        <p:txBody>
          <a:bodyPr wrap="square" lIns="91440" tIns="45720" rIns="91440" bIns="45720" anchor="b" anchorCtr="0"/>
          <a:p>
            <a:pPr eaLnBrk="1" hangingPunct="1"/>
            <a:r>
              <a:rPr lang="zh-CN" altLang="en-US" sz="3600" b="1" dirty="0">
                <a:ea typeface="黑体" panose="02010609060101010101" pitchFamily="49" charset="-122"/>
              </a:rPr>
              <a:t>三、地址结构（</a:t>
            </a:r>
            <a:r>
              <a:rPr lang="en-US" altLang="zh-CN" sz="3600" b="1" dirty="0">
                <a:ea typeface="黑体" panose="02010609060101010101" pitchFamily="49" charset="-122"/>
              </a:rPr>
              <a:t>1</a:t>
            </a:r>
            <a:r>
              <a:rPr lang="zh-CN" altLang="en-US" sz="3600" b="1" dirty="0">
                <a:ea typeface="黑体" panose="02010609060101010101" pitchFamily="49" charset="-122"/>
              </a:rPr>
              <a:t>）</a:t>
            </a:r>
            <a:endParaRPr lang="zh-CN" altLang="en-US" sz="3600" b="1" dirty="0">
              <a:ea typeface="黑体" panose="02010609060101010101" pitchFamily="49" charset="-122"/>
            </a:endParaRPr>
          </a:p>
        </p:txBody>
      </p:sp>
      <p:sp>
        <p:nvSpPr>
          <p:cNvPr id="470019" name="Rectangle 1027"/>
          <p:cNvSpPr>
            <a:spLocks noGrp="1"/>
          </p:cNvSpPr>
          <p:nvPr>
            <p:ph idx="1"/>
          </p:nvPr>
        </p:nvSpPr>
        <p:spPr>
          <a:xfrm>
            <a:off x="250825" y="1341438"/>
            <a:ext cx="8713788" cy="5040312"/>
          </a:xfrm>
          <a:ln/>
        </p:spPr>
        <p:txBody>
          <a:bodyPr wrap="square" lIns="91440" tIns="45720" rIns="91440" bIns="45720" anchor="t" anchorCtr="0"/>
          <a:p>
            <a:pPr eaLnBrk="1" hangingPunct="1">
              <a:lnSpc>
                <a:spcPct val="110000"/>
              </a:lnSpc>
              <a:spcBef>
                <a:spcPct val="10000"/>
              </a:spcBef>
              <a:buClr>
                <a:srgbClr val="FF0000"/>
              </a:buClr>
              <a:buChar char="q"/>
            </a:pPr>
            <a:r>
              <a:rPr lang="zh-CN" altLang="en-US" sz="2400" dirty="0">
                <a:solidFill>
                  <a:schemeClr val="tx1"/>
                </a:solidFill>
                <a:latin typeface="黑体" panose="02010609060101010101" pitchFamily="49" charset="-122"/>
                <a:ea typeface="黑体" panose="02010609060101010101" pitchFamily="49" charset="-122"/>
              </a:rPr>
              <a:t>分页存储管理系统中的地址结构（逻辑）：</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地址长为</a:t>
            </a:r>
            <a:r>
              <a:rPr lang="en-US" altLang="zh-CN" sz="2400" dirty="0">
                <a:solidFill>
                  <a:schemeClr val="tx1"/>
                </a:solidFill>
                <a:latin typeface="黑体" panose="02010609060101010101" pitchFamily="49" charset="-122"/>
                <a:ea typeface="黑体" panose="02010609060101010101" pitchFamily="49" charset="-122"/>
              </a:rPr>
              <a:t>32</a:t>
            </a:r>
            <a:r>
              <a:rPr lang="zh-CN" altLang="en-US" sz="2400" dirty="0">
                <a:solidFill>
                  <a:schemeClr val="tx1"/>
                </a:solidFill>
                <a:latin typeface="黑体" panose="02010609060101010101" pitchFamily="49" charset="-122"/>
                <a:ea typeface="黑体" panose="02010609060101010101" pitchFamily="49" charset="-122"/>
              </a:rPr>
              <a:t>位，其中</a:t>
            </a:r>
            <a:r>
              <a:rPr lang="en-US" altLang="zh-CN" sz="2400" dirty="0">
                <a:solidFill>
                  <a:schemeClr val="tx1"/>
                </a:solidFill>
                <a:latin typeface="黑体" panose="02010609060101010101" pitchFamily="49" charset="-122"/>
                <a:ea typeface="黑体" panose="02010609060101010101" pitchFamily="49" charset="-122"/>
              </a:rPr>
              <a:t>0~11</a:t>
            </a:r>
            <a:r>
              <a:rPr lang="zh-CN" altLang="en-US" sz="2400" dirty="0">
                <a:solidFill>
                  <a:schemeClr val="tx1"/>
                </a:solidFill>
                <a:latin typeface="黑体" panose="02010609060101010101" pitchFamily="49" charset="-122"/>
                <a:ea typeface="黑体" panose="02010609060101010101" pitchFamily="49" charset="-122"/>
              </a:rPr>
              <a:t>位为页内地址，即每页的大小为</a:t>
            </a:r>
            <a:r>
              <a:rPr lang="en-US" altLang="zh-CN" sz="2400" dirty="0">
                <a:solidFill>
                  <a:schemeClr val="tx1"/>
                </a:solidFill>
                <a:latin typeface="黑体" panose="02010609060101010101" pitchFamily="49" charset="-122"/>
                <a:ea typeface="黑体" panose="02010609060101010101" pitchFamily="49" charset="-122"/>
              </a:rPr>
              <a:t>2</a:t>
            </a:r>
            <a:r>
              <a:rPr lang="en-US" altLang="zh-CN" sz="2400" baseline="30000" dirty="0">
                <a:solidFill>
                  <a:schemeClr val="tx1"/>
                </a:solidFill>
                <a:latin typeface="黑体" panose="02010609060101010101" pitchFamily="49" charset="-122"/>
                <a:ea typeface="黑体" panose="02010609060101010101" pitchFamily="49" charset="-122"/>
              </a:rPr>
              <a:t>12</a:t>
            </a:r>
            <a:r>
              <a:rPr lang="en-US" altLang="zh-CN" sz="2400" dirty="0">
                <a:solidFill>
                  <a:schemeClr val="tx1"/>
                </a:solidFill>
                <a:latin typeface="黑体" panose="02010609060101010101" pitchFamily="49" charset="-122"/>
                <a:ea typeface="黑体" panose="02010609060101010101" pitchFamily="49" charset="-122"/>
              </a:rPr>
              <a:t>=4KB</a:t>
            </a:r>
            <a:endParaRPr lang="en-US" altLang="zh-CN"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en-US" altLang="zh-CN" sz="2400" dirty="0">
                <a:solidFill>
                  <a:schemeClr val="tx1"/>
                </a:solidFill>
                <a:latin typeface="黑体" panose="02010609060101010101" pitchFamily="49" charset="-122"/>
                <a:ea typeface="黑体" panose="02010609060101010101" pitchFamily="49" charset="-122"/>
              </a:rPr>
              <a:t>     12~31</a:t>
            </a:r>
            <a:r>
              <a:rPr lang="zh-CN" altLang="en-US" sz="2400" dirty="0">
                <a:solidFill>
                  <a:schemeClr val="tx1"/>
                </a:solidFill>
                <a:latin typeface="黑体" panose="02010609060101010101" pitchFamily="49" charset="-122"/>
                <a:ea typeface="黑体" panose="02010609060101010101" pitchFamily="49" charset="-122"/>
              </a:rPr>
              <a:t>位为页号，地址空间最多允许有</a:t>
            </a:r>
            <a:r>
              <a:rPr lang="en-US" altLang="zh-CN" sz="2400" dirty="0">
                <a:solidFill>
                  <a:schemeClr val="tx1"/>
                </a:solidFill>
                <a:latin typeface="黑体" panose="02010609060101010101" pitchFamily="49" charset="-122"/>
                <a:ea typeface="黑体" panose="02010609060101010101" pitchFamily="49" charset="-122"/>
              </a:rPr>
              <a:t>2</a:t>
            </a:r>
            <a:r>
              <a:rPr lang="en-US" altLang="zh-CN" sz="2400" baseline="30000" dirty="0">
                <a:solidFill>
                  <a:schemeClr val="tx1"/>
                </a:solidFill>
                <a:latin typeface="黑体" panose="02010609060101010101" pitchFamily="49" charset="-122"/>
                <a:ea typeface="黑体" panose="02010609060101010101" pitchFamily="49" charset="-122"/>
              </a:rPr>
              <a:t>20 </a:t>
            </a:r>
            <a:r>
              <a:rPr lang="en-US" altLang="zh-CN" sz="2400" dirty="0">
                <a:solidFill>
                  <a:schemeClr val="tx1"/>
                </a:solidFill>
                <a:latin typeface="黑体" panose="02010609060101010101" pitchFamily="49" charset="-122"/>
                <a:ea typeface="黑体" panose="02010609060101010101" pitchFamily="49" charset="-122"/>
              </a:rPr>
              <a:t>=1M</a:t>
            </a:r>
            <a:r>
              <a:rPr lang="zh-CN" altLang="en-US" sz="2400" dirty="0">
                <a:solidFill>
                  <a:schemeClr val="tx1"/>
                </a:solidFill>
                <a:latin typeface="黑体" panose="02010609060101010101" pitchFamily="49" charset="-122"/>
                <a:ea typeface="黑体" panose="02010609060101010101" pitchFamily="49" charset="-122"/>
              </a:rPr>
              <a:t>页。</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若给定一个逻辑地址空间中的地址为</a:t>
            </a:r>
            <a:r>
              <a:rPr lang="en-US" altLang="zh-CN" sz="2400" dirty="0">
                <a:solidFill>
                  <a:schemeClr val="tx1"/>
                </a:solidFill>
                <a:latin typeface="黑体" panose="02010609060101010101" pitchFamily="49" charset="-122"/>
                <a:ea typeface="黑体" panose="02010609060101010101" pitchFamily="49" charset="-122"/>
              </a:rPr>
              <a:t>A</a:t>
            </a:r>
            <a:r>
              <a:rPr lang="zh-CN" altLang="en-US" sz="2400" dirty="0">
                <a:solidFill>
                  <a:schemeClr val="tx1"/>
                </a:solidFill>
                <a:latin typeface="黑体" panose="02010609060101010101" pitchFamily="49" charset="-122"/>
                <a:ea typeface="黑体" panose="02010609060101010101" pitchFamily="49" charset="-122"/>
              </a:rPr>
              <a:t>，页面大小为</a:t>
            </a:r>
            <a:r>
              <a:rPr lang="en-US" altLang="zh-CN" sz="2400" dirty="0">
                <a:solidFill>
                  <a:schemeClr val="tx1"/>
                </a:solidFill>
                <a:latin typeface="黑体" panose="02010609060101010101" pitchFamily="49" charset="-122"/>
                <a:ea typeface="黑体" panose="02010609060101010101" pitchFamily="49" charset="-122"/>
              </a:rPr>
              <a:t>L</a:t>
            </a:r>
            <a:r>
              <a:rPr lang="zh-CN" altLang="en-US" sz="2400" dirty="0">
                <a:solidFill>
                  <a:schemeClr val="tx1"/>
                </a:solidFill>
                <a:latin typeface="黑体" panose="02010609060101010101" pitchFamily="49" charset="-122"/>
                <a:ea typeface="黑体" panose="02010609060101010101" pitchFamily="49" charset="-122"/>
              </a:rPr>
              <a:t>，则页号</a:t>
            </a:r>
            <a:r>
              <a:rPr lang="en-US" altLang="zh-CN" sz="2400" dirty="0">
                <a:solidFill>
                  <a:schemeClr val="tx1"/>
                </a:solidFill>
                <a:latin typeface="黑体" panose="02010609060101010101" pitchFamily="49" charset="-122"/>
                <a:ea typeface="黑体" panose="02010609060101010101" pitchFamily="49" charset="-122"/>
              </a:rPr>
              <a:t>P</a:t>
            </a:r>
            <a:r>
              <a:rPr lang="zh-CN" altLang="en-US" sz="2400" dirty="0">
                <a:solidFill>
                  <a:schemeClr val="tx1"/>
                </a:solidFill>
                <a:latin typeface="黑体" panose="02010609060101010101" pitchFamily="49" charset="-122"/>
                <a:ea typeface="黑体" panose="02010609060101010101" pitchFamily="49" charset="-122"/>
              </a:rPr>
              <a:t>和页内地址</a:t>
            </a:r>
            <a:r>
              <a:rPr lang="en-US" altLang="zh-CN" sz="2400" dirty="0">
                <a:solidFill>
                  <a:schemeClr val="tx1"/>
                </a:solidFill>
                <a:latin typeface="黑体" panose="02010609060101010101" pitchFamily="49" charset="-122"/>
                <a:ea typeface="黑体" panose="02010609060101010101" pitchFamily="49" charset="-122"/>
              </a:rPr>
              <a:t>w</a:t>
            </a:r>
            <a:r>
              <a:rPr lang="zh-CN" altLang="en-US" sz="2400" dirty="0">
                <a:solidFill>
                  <a:schemeClr val="tx1"/>
                </a:solidFill>
                <a:latin typeface="黑体" panose="02010609060101010101" pitchFamily="49" charset="-122"/>
                <a:ea typeface="黑体" panose="02010609060101010101" pitchFamily="49" charset="-122"/>
              </a:rPr>
              <a:t>可按下式求得：</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   </a:t>
            </a:r>
            <a:r>
              <a:rPr lang="en-US" altLang="zh-CN" sz="2400" dirty="0">
                <a:solidFill>
                  <a:schemeClr val="tx1"/>
                </a:solidFill>
                <a:latin typeface="黑体" panose="02010609060101010101" pitchFamily="49" charset="-122"/>
                <a:ea typeface="黑体" panose="02010609060101010101" pitchFamily="49" charset="-122"/>
              </a:rPr>
              <a:t>P=INT[A/L]      W=[A] MOD L</a:t>
            </a:r>
            <a:endParaRPr lang="en-US" altLang="zh-CN"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en-US" altLang="zh-CN" sz="2400" dirty="0">
                <a:solidFill>
                  <a:schemeClr val="tx1"/>
                </a:solidFill>
                <a:latin typeface="黑体" panose="02010609060101010101" pitchFamily="49" charset="-122"/>
                <a:ea typeface="黑体" panose="02010609060101010101" pitchFamily="49" charset="-122"/>
              </a:rPr>
              <a:t>  </a:t>
            </a:r>
            <a:r>
              <a:rPr lang="zh-CN" altLang="en-US" sz="2400" dirty="0">
                <a:solidFill>
                  <a:schemeClr val="tx1"/>
                </a:solidFill>
                <a:latin typeface="黑体" panose="02010609060101010101" pitchFamily="49" charset="-122"/>
                <a:ea typeface="黑体" panose="02010609060101010101" pitchFamily="49" charset="-122"/>
              </a:rPr>
              <a:t>其中，</a:t>
            </a:r>
            <a:r>
              <a:rPr lang="en-US" altLang="zh-CN" sz="2400" dirty="0">
                <a:solidFill>
                  <a:schemeClr val="tx1"/>
                </a:solidFill>
                <a:latin typeface="黑体" panose="02010609060101010101" pitchFamily="49" charset="-122"/>
                <a:ea typeface="黑体" panose="02010609060101010101" pitchFamily="49" charset="-122"/>
              </a:rPr>
              <a:t>INT</a:t>
            </a:r>
            <a:r>
              <a:rPr lang="zh-CN" altLang="en-US" sz="2400" dirty="0">
                <a:solidFill>
                  <a:schemeClr val="tx1"/>
                </a:solidFill>
                <a:latin typeface="黑体" panose="02010609060101010101" pitchFamily="49" charset="-122"/>
                <a:ea typeface="黑体" panose="02010609060101010101" pitchFamily="49" charset="-122"/>
              </a:rPr>
              <a:t>是整除函数， </a:t>
            </a:r>
            <a:r>
              <a:rPr lang="en-US" altLang="zh-CN" sz="2400" dirty="0">
                <a:solidFill>
                  <a:schemeClr val="tx1"/>
                </a:solidFill>
                <a:latin typeface="黑体" panose="02010609060101010101" pitchFamily="49" charset="-122"/>
                <a:ea typeface="黑体" panose="02010609060101010101" pitchFamily="49" charset="-122"/>
              </a:rPr>
              <a:t>MOD</a:t>
            </a:r>
            <a:r>
              <a:rPr lang="zh-CN" altLang="en-US" sz="2400" dirty="0">
                <a:solidFill>
                  <a:schemeClr val="tx1"/>
                </a:solidFill>
                <a:latin typeface="黑体" panose="02010609060101010101" pitchFamily="49" charset="-122"/>
                <a:ea typeface="黑体" panose="02010609060101010101" pitchFamily="49" charset="-122"/>
              </a:rPr>
              <a:t>是取余函数。</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sz="2400" dirty="0">
                <a:solidFill>
                  <a:schemeClr val="tx1"/>
                </a:solidFill>
                <a:latin typeface="黑体" panose="02010609060101010101" pitchFamily="49" charset="-122"/>
                <a:ea typeface="黑体" panose="02010609060101010101" pitchFamily="49" charset="-122"/>
              </a:rPr>
              <a:t>例：系统页面大小为１</a:t>
            </a:r>
            <a:r>
              <a:rPr lang="en-US" altLang="zh-CN" sz="2400" dirty="0">
                <a:solidFill>
                  <a:schemeClr val="tx1"/>
                </a:solidFill>
                <a:latin typeface="黑体" panose="02010609060101010101" pitchFamily="49" charset="-122"/>
                <a:ea typeface="黑体" panose="02010609060101010101" pitchFamily="49" charset="-122"/>
              </a:rPr>
              <a:t>KB</a:t>
            </a:r>
            <a:r>
              <a:rPr lang="zh-CN" altLang="en-US" sz="2400" dirty="0">
                <a:solidFill>
                  <a:schemeClr val="tx1"/>
                </a:solidFill>
                <a:latin typeface="黑体" panose="02010609060101010101" pitchFamily="49" charset="-122"/>
                <a:ea typeface="黑体" panose="02010609060101010101" pitchFamily="49" charset="-122"/>
              </a:rPr>
              <a:t>，设</a:t>
            </a:r>
            <a:r>
              <a:rPr lang="en-US" altLang="zh-CN" sz="2400" dirty="0">
                <a:solidFill>
                  <a:schemeClr val="tx1"/>
                </a:solidFill>
                <a:latin typeface="黑体" panose="02010609060101010101" pitchFamily="49" charset="-122"/>
                <a:ea typeface="黑体" panose="02010609060101010101" pitchFamily="49" charset="-122"/>
              </a:rPr>
              <a:t>A</a:t>
            </a:r>
            <a:r>
              <a:rPr lang="zh-CN" altLang="en-US" sz="2400" dirty="0">
                <a:solidFill>
                  <a:schemeClr val="tx1"/>
                </a:solidFill>
                <a:latin typeface="黑体" panose="02010609060101010101" pitchFamily="49" charset="-122"/>
                <a:ea typeface="黑体" panose="02010609060101010101" pitchFamily="49" charset="-122"/>
              </a:rPr>
              <a:t>＝</a:t>
            </a:r>
            <a:r>
              <a:rPr lang="en-US" altLang="zh-CN" sz="2400" dirty="0">
                <a:solidFill>
                  <a:schemeClr val="tx1"/>
                </a:solidFill>
                <a:latin typeface="黑体" panose="02010609060101010101" pitchFamily="49" charset="-122"/>
                <a:ea typeface="黑体" panose="02010609060101010101" pitchFamily="49" charset="-122"/>
              </a:rPr>
              <a:t>2170B</a:t>
            </a:r>
            <a:r>
              <a:rPr lang="zh-CN" altLang="en-US" sz="2400" dirty="0">
                <a:solidFill>
                  <a:schemeClr val="tx1"/>
                </a:solidFill>
                <a:latin typeface="黑体" panose="02010609060101010101" pitchFamily="49" charset="-122"/>
                <a:ea typeface="黑体" panose="02010609060101010101" pitchFamily="49" charset="-122"/>
              </a:rPr>
              <a:t>，则</a:t>
            </a:r>
            <a:r>
              <a:rPr lang="en-US" altLang="zh-CN" sz="2400" dirty="0">
                <a:solidFill>
                  <a:schemeClr val="tx1"/>
                </a:solidFill>
                <a:latin typeface="黑体" panose="02010609060101010101" pitchFamily="49" charset="-122"/>
                <a:ea typeface="黑体" panose="02010609060101010101" pitchFamily="49" charset="-122"/>
              </a:rPr>
              <a:t>P=2,W=122</a:t>
            </a:r>
            <a:endParaRPr lang="en-US" altLang="zh-CN" sz="2400" dirty="0">
              <a:solidFill>
                <a:schemeClr val="tx1"/>
              </a:solidFill>
              <a:latin typeface="黑体" panose="02010609060101010101" pitchFamily="49" charset="-122"/>
              <a:ea typeface="黑体" panose="02010609060101010101" pitchFamily="49" charset="-122"/>
            </a:endParaRPr>
          </a:p>
        </p:txBody>
      </p:sp>
      <p:grpSp>
        <p:nvGrpSpPr>
          <p:cNvPr id="2" name="Group 155"/>
          <p:cNvGrpSpPr/>
          <p:nvPr/>
        </p:nvGrpSpPr>
        <p:grpSpPr>
          <a:xfrm>
            <a:off x="1511300" y="1717675"/>
            <a:ext cx="6781800" cy="990600"/>
            <a:chOff x="952" y="1082"/>
            <a:chExt cx="4272" cy="624"/>
          </a:xfrm>
        </p:grpSpPr>
        <p:sp>
          <p:nvSpPr>
            <p:cNvPr id="161796" name="Rectangle 1104"/>
            <p:cNvSpPr/>
            <p:nvPr/>
          </p:nvSpPr>
          <p:spPr>
            <a:xfrm>
              <a:off x="2968" y="1322"/>
              <a:ext cx="2112" cy="384"/>
            </a:xfrm>
            <a:prstGeom prst="rect">
              <a:avLst/>
            </a:prstGeom>
            <a:solidFill>
              <a:srgbClr val="FFCC66"/>
            </a:solidFill>
            <a:ln w="9525">
              <a:noFill/>
            </a:ln>
          </p:spPr>
          <p:txBody>
            <a:bodyPr anchor="t" anchorCtr="0"/>
            <a:p>
              <a:pPr>
                <a:spcBef>
                  <a:spcPct val="20000"/>
                </a:spcBef>
                <a:buClr>
                  <a:srgbClr val="FF00FF"/>
                </a:buClr>
                <a:buFont typeface="Wingdings" panose="05000000000000000000" pitchFamily="2" charset="2"/>
              </a:pPr>
              <a:r>
                <a:rPr lang="zh-CN" altLang="en-US" b="1" dirty="0">
                  <a:latin typeface="黑体" panose="02010609060101010101" pitchFamily="49" charset="-122"/>
                  <a:ea typeface="黑体" panose="02010609060101010101" pitchFamily="49" charset="-122"/>
                </a:rPr>
                <a:t>页内地址</a:t>
              </a:r>
              <a:r>
                <a:rPr lang="en-US" altLang="zh-CN" b="1" dirty="0">
                  <a:latin typeface="黑体" panose="02010609060101010101" pitchFamily="49" charset="-122"/>
                  <a:ea typeface="黑体" panose="02010609060101010101" pitchFamily="49" charset="-122"/>
                </a:rPr>
                <a:t>w(</a:t>
              </a:r>
              <a:r>
                <a:rPr lang="zh-CN" altLang="en-US" b="1" dirty="0">
                  <a:latin typeface="黑体" panose="02010609060101010101" pitchFamily="49" charset="-122"/>
                  <a:ea typeface="黑体" panose="02010609060101010101" pitchFamily="49" charset="-122"/>
                </a:rPr>
                <a:t>偏移量</a:t>
              </a:r>
              <a:r>
                <a:rPr lang="en-US"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
          <p:nvSpPr>
            <p:cNvPr id="161797" name="Rectangle 1105"/>
            <p:cNvSpPr/>
            <p:nvPr/>
          </p:nvSpPr>
          <p:spPr>
            <a:xfrm>
              <a:off x="1048" y="1322"/>
              <a:ext cx="1920" cy="384"/>
            </a:xfrm>
            <a:prstGeom prst="rect">
              <a:avLst/>
            </a:prstGeom>
            <a:solidFill>
              <a:srgbClr val="FFCC66"/>
            </a:solidFill>
            <a:ln w="9525">
              <a:noFill/>
            </a:ln>
          </p:spPr>
          <p:txBody>
            <a:bodyPr anchor="t" anchorCtr="0"/>
            <a:p>
              <a:pPr>
                <a:spcBef>
                  <a:spcPct val="20000"/>
                </a:spcBef>
                <a:buClr>
                  <a:srgbClr val="FF00FF"/>
                </a:buClr>
                <a:buFont typeface="Wingdings" panose="05000000000000000000" pitchFamily="2" charset="2"/>
              </a:pPr>
              <a:r>
                <a:rPr lang="en-US" altLang="zh-CN" b="1" dirty="0">
                  <a:solidFill>
                    <a:schemeClr val="hlink"/>
                  </a:solidFill>
                  <a:latin typeface="Tahoma" panose="020B0604030504040204" pitchFamily="34" charset="0"/>
                  <a:ea typeface="楷体_GB2312" pitchFamily="1" charset="-122"/>
                </a:rPr>
                <a:t> </a:t>
              </a:r>
              <a:r>
                <a:rPr lang="zh-CN" altLang="en-US" b="1" dirty="0">
                  <a:latin typeface="黑体" panose="02010609060101010101" pitchFamily="49" charset="-122"/>
                  <a:ea typeface="黑体" panose="02010609060101010101" pitchFamily="49" charset="-122"/>
                </a:rPr>
                <a:t>页 号</a:t>
              </a:r>
              <a:r>
                <a:rPr lang="en-US" altLang="zh-CN" b="1" dirty="0">
                  <a:latin typeface="黑体" panose="02010609060101010101" pitchFamily="49" charset="-122"/>
                  <a:ea typeface="黑体" panose="02010609060101010101" pitchFamily="49" charset="-122"/>
                </a:rPr>
                <a:t>P</a:t>
              </a:r>
              <a:endParaRPr lang="en-US" altLang="zh-CN" b="1" dirty="0">
                <a:latin typeface="黑体" panose="02010609060101010101" pitchFamily="49" charset="-122"/>
                <a:ea typeface="黑体" panose="02010609060101010101" pitchFamily="49" charset="-122"/>
              </a:endParaRPr>
            </a:p>
          </p:txBody>
        </p:sp>
        <p:sp>
          <p:nvSpPr>
            <p:cNvPr id="161798" name="Line 1106"/>
            <p:cNvSpPr/>
            <p:nvPr/>
          </p:nvSpPr>
          <p:spPr>
            <a:xfrm>
              <a:off x="1048" y="1322"/>
              <a:ext cx="4032" cy="0"/>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799" name="Line 1107"/>
            <p:cNvSpPr/>
            <p:nvPr/>
          </p:nvSpPr>
          <p:spPr>
            <a:xfrm>
              <a:off x="1048" y="1706"/>
              <a:ext cx="4032" cy="0"/>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800" name="Line 1108"/>
            <p:cNvSpPr/>
            <p:nvPr/>
          </p:nvSpPr>
          <p:spPr>
            <a:xfrm>
              <a:off x="1048" y="1322"/>
              <a:ext cx="0" cy="384"/>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801" name="Line 1109"/>
            <p:cNvSpPr/>
            <p:nvPr/>
          </p:nvSpPr>
          <p:spPr>
            <a:xfrm>
              <a:off x="2968" y="1322"/>
              <a:ext cx="0" cy="384"/>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802" name="Line 1110"/>
            <p:cNvSpPr/>
            <p:nvPr/>
          </p:nvSpPr>
          <p:spPr>
            <a:xfrm>
              <a:off x="5080" y="1322"/>
              <a:ext cx="0" cy="384"/>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803" name="Text Box 1111"/>
            <p:cNvSpPr txBox="1"/>
            <p:nvPr/>
          </p:nvSpPr>
          <p:spPr>
            <a:xfrm>
              <a:off x="952" y="1082"/>
              <a:ext cx="4272" cy="250"/>
            </a:xfrm>
            <a:prstGeom prst="rect">
              <a:avLst/>
            </a:prstGeom>
            <a:noFill/>
            <a:ln w="9525">
              <a:noFill/>
            </a:ln>
          </p:spPr>
          <p:txBody>
            <a:bodyPr anchor="t" anchorCtr="0">
              <a:spAutoFit/>
            </a:bodyPr>
            <a:p>
              <a:pPr eaLnBrk="0" hangingPunct="0">
                <a:spcBef>
                  <a:spcPct val="50000"/>
                </a:spcBef>
              </a:pPr>
              <a:r>
                <a:rPr lang="en-US" altLang="zh-CN" sz="2000" b="1" dirty="0">
                  <a:latin typeface="Times New Roman" panose="02020603050405020304" pitchFamily="18" charset="0"/>
                  <a:ea typeface="宋体" panose="02010600030101010101" pitchFamily="2" charset="-122"/>
                </a:rPr>
                <a:t>31		               12 11		                            0</a:t>
              </a:r>
              <a:endParaRPr lang="en-US" altLang="zh-CN" sz="20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0019">
                                            <p:txEl>
                                              <p:charRg st="0" end="20"/>
                                            </p:txEl>
                                          </p:spTgt>
                                        </p:tgtEl>
                                        <p:attrNameLst>
                                          <p:attrName>style.visibility</p:attrName>
                                        </p:attrNameLst>
                                      </p:cBhvr>
                                      <p:to>
                                        <p:strVal val="visible"/>
                                      </p:to>
                                    </p:set>
                                    <p:animEffect transition="in" filter="blinds(horizontal)">
                                      <p:cBhvr>
                                        <p:cTn id="7" dur="500"/>
                                        <p:tgtEl>
                                          <p:spTgt spid="47001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0019">
                                            <p:txEl>
                                              <p:charRg st="22" end="58"/>
                                            </p:txEl>
                                          </p:spTgt>
                                        </p:tgtEl>
                                        <p:attrNameLst>
                                          <p:attrName>style.visibility</p:attrName>
                                        </p:attrNameLst>
                                      </p:cBhvr>
                                      <p:to>
                                        <p:strVal val="visible"/>
                                      </p:to>
                                    </p:set>
                                    <p:animEffect transition="in" filter="blinds(horizontal)">
                                      <p:cBhvr>
                                        <p:cTn id="18" dur="500"/>
                                        <p:tgtEl>
                                          <p:spTgt spid="470019">
                                            <p:txEl>
                                              <p:charRg st="22" end="5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0019">
                                            <p:txEl>
                                              <p:charRg st="58" end="92"/>
                                            </p:txEl>
                                          </p:spTgt>
                                        </p:tgtEl>
                                        <p:attrNameLst>
                                          <p:attrName>style.visibility</p:attrName>
                                        </p:attrNameLst>
                                      </p:cBhvr>
                                      <p:to>
                                        <p:strVal val="visible"/>
                                      </p:to>
                                    </p:set>
                                    <p:animEffect transition="in" filter="blinds(horizontal)">
                                      <p:cBhvr>
                                        <p:cTn id="23" dur="500"/>
                                        <p:tgtEl>
                                          <p:spTgt spid="470019">
                                            <p:txEl>
                                              <p:charRg st="58" end="9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0019">
                                            <p:txEl>
                                              <p:charRg st="92" end="135"/>
                                            </p:txEl>
                                          </p:spTgt>
                                        </p:tgtEl>
                                        <p:attrNameLst>
                                          <p:attrName>style.visibility</p:attrName>
                                        </p:attrNameLst>
                                      </p:cBhvr>
                                      <p:to>
                                        <p:strVal val="visible"/>
                                      </p:to>
                                    </p:set>
                                    <p:animEffect transition="in" filter="blinds(horizontal)">
                                      <p:cBhvr>
                                        <p:cTn id="28" dur="500"/>
                                        <p:tgtEl>
                                          <p:spTgt spid="470019">
                                            <p:txEl>
                                              <p:charRg st="92" end="13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0019">
                                            <p:txEl>
                                              <p:charRg st="135" end="166"/>
                                            </p:txEl>
                                          </p:spTgt>
                                        </p:tgtEl>
                                        <p:attrNameLst>
                                          <p:attrName>style.visibility</p:attrName>
                                        </p:attrNameLst>
                                      </p:cBhvr>
                                      <p:to>
                                        <p:strVal val="visible"/>
                                      </p:to>
                                    </p:set>
                                    <p:animEffect transition="in" filter="blinds(horizontal)">
                                      <p:cBhvr>
                                        <p:cTn id="33" dur="500"/>
                                        <p:tgtEl>
                                          <p:spTgt spid="470019">
                                            <p:txEl>
                                              <p:charRg st="135" end="16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470019">
                                            <p:txEl>
                                              <p:charRg st="166" end="191"/>
                                            </p:txEl>
                                          </p:spTgt>
                                        </p:tgtEl>
                                        <p:attrNameLst>
                                          <p:attrName>style.visibility</p:attrName>
                                        </p:attrNameLst>
                                      </p:cBhvr>
                                      <p:to>
                                        <p:strVal val="visible"/>
                                      </p:to>
                                    </p:set>
                                    <p:animEffect transition="in" filter="blinds(horizontal)">
                                      <p:cBhvr>
                                        <p:cTn id="38" dur="500"/>
                                        <p:tgtEl>
                                          <p:spTgt spid="470019">
                                            <p:txEl>
                                              <p:charRg st="166" end="19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470019">
                                            <p:txEl>
                                              <p:charRg st="191" end="224"/>
                                            </p:txEl>
                                          </p:spTgt>
                                        </p:tgtEl>
                                        <p:attrNameLst>
                                          <p:attrName>style.visibility</p:attrName>
                                        </p:attrNameLst>
                                      </p:cBhvr>
                                      <p:to>
                                        <p:strVal val="visible"/>
                                      </p:to>
                                    </p:set>
                                    <p:animEffect transition="in" filter="blinds(horizontal)">
                                      <p:cBhvr>
                                        <p:cTn id="43" dur="500"/>
                                        <p:tgtEl>
                                          <p:spTgt spid="470019">
                                            <p:txEl>
                                              <p:charRg st="191" end="2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22" name="Rectangle 2"/>
          <p:cNvSpPr>
            <a:spLocks noGrp="1"/>
          </p:cNvSpPr>
          <p:nvPr>
            <p:ph idx="1"/>
          </p:nvPr>
        </p:nvSpPr>
        <p:spPr>
          <a:xfrm>
            <a:off x="144463" y="1341438"/>
            <a:ext cx="8820150" cy="5111750"/>
          </a:xfrm>
          <a:ln/>
        </p:spPr>
        <p:txBody>
          <a:bodyPr wrap="square" lIns="91440" tIns="45720" rIns="91440" bIns="45720" anchor="t" anchorCtr="0"/>
          <a:p>
            <a:pPr eaLnBrk="1" hangingPunct="1">
              <a:lnSpc>
                <a:spcPct val="125000"/>
              </a:lnSpc>
            </a:pPr>
            <a:r>
              <a:rPr lang="zh-CN" altLang="en-US" dirty="0">
                <a:solidFill>
                  <a:schemeClr val="tx1"/>
                </a:solidFill>
                <a:latin typeface="黑体" panose="02010609060101010101" pitchFamily="49" charset="-122"/>
                <a:ea typeface="黑体" panose="02010609060101010101" pitchFamily="49" charset="-122"/>
              </a:rPr>
              <a:t>内存的结构：由若干</a:t>
            </a:r>
            <a:r>
              <a:rPr lang="zh-CN" altLang="en-US" dirty="0">
                <a:latin typeface="黑体" panose="02010609060101010101" pitchFamily="49" charset="-122"/>
                <a:ea typeface="黑体" panose="02010609060101010101" pitchFamily="49" charset="-122"/>
              </a:rPr>
              <a:t>存储单元</a:t>
            </a:r>
            <a:r>
              <a:rPr lang="zh-CN" altLang="en-US" dirty="0">
                <a:solidFill>
                  <a:schemeClr val="tx1"/>
                </a:solidFill>
                <a:latin typeface="黑体" panose="02010609060101010101" pitchFamily="49" charset="-122"/>
                <a:ea typeface="黑体" panose="02010609060101010101" pitchFamily="49" charset="-122"/>
              </a:rPr>
              <a:t>组成，以字节为单位。</a:t>
            </a:r>
            <a:endParaRPr lang="zh-CN" altLang="en-US" dirty="0">
              <a:solidFill>
                <a:schemeClr val="tx1"/>
              </a:solidFill>
              <a:latin typeface="黑体" panose="02010609060101010101" pitchFamily="49" charset="-122"/>
              <a:ea typeface="黑体" panose="02010609060101010101" pitchFamily="49" charset="-122"/>
            </a:endParaRPr>
          </a:p>
          <a:p>
            <a:pPr lvl="1" eaLnBrk="1" hangingPunct="1">
              <a:lnSpc>
                <a:spcPct val="125000"/>
              </a:lnSpc>
            </a:pPr>
            <a:r>
              <a:rPr lang="zh-CN" altLang="en-US" dirty="0">
                <a:latin typeface="黑体" panose="02010609060101010101" pitchFamily="49" charset="-122"/>
                <a:ea typeface="黑体" panose="02010609060101010101" pitchFamily="49" charset="-122"/>
              </a:rPr>
              <a:t>存储最小单位</a:t>
            </a:r>
            <a:r>
              <a:rPr lang="en-US" altLang="zh-CN" dirty="0">
                <a:latin typeface="黑体" panose="02010609060101010101" pitchFamily="49" charset="-122"/>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二进制位</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，包含信息为</a:t>
            </a:r>
            <a:r>
              <a:rPr lang="en-US" altLang="zh-CN"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或</a:t>
            </a:r>
            <a:r>
              <a:rPr lang="en-US" altLang="zh-CN" dirty="0">
                <a:latin typeface="黑体" panose="02010609060101010101" pitchFamily="49" charset="-122"/>
                <a:ea typeface="黑体" panose="02010609060101010101" pitchFamily="49" charset="-122"/>
              </a:rPr>
              <a:t>1</a:t>
            </a:r>
            <a:endParaRPr lang="en-US" altLang="zh-CN" dirty="0">
              <a:latin typeface="黑体" panose="02010609060101010101" pitchFamily="49" charset="-122"/>
              <a:ea typeface="黑体" panose="02010609060101010101" pitchFamily="49" charset="-122"/>
            </a:endParaRPr>
          </a:p>
          <a:p>
            <a:pPr lvl="1" eaLnBrk="1" hangingPunct="1">
              <a:lnSpc>
                <a:spcPct val="125000"/>
              </a:lnSpc>
            </a:pPr>
            <a:r>
              <a:rPr lang="zh-CN" altLang="en-US" dirty="0">
                <a:latin typeface="黑体" panose="02010609060101010101" pitchFamily="49" charset="-122"/>
                <a:ea typeface="黑体" panose="02010609060101010101" pitchFamily="49" charset="-122"/>
              </a:rPr>
              <a:t>最小编址单位</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字节，一个字节包含八个二进制位</a:t>
            </a:r>
            <a:endParaRPr lang="zh-CN" altLang="en-US" dirty="0">
              <a:latin typeface="黑体" panose="02010609060101010101" pitchFamily="49" charset="-122"/>
              <a:ea typeface="黑体" panose="02010609060101010101" pitchFamily="49" charset="-122"/>
            </a:endParaRPr>
          </a:p>
          <a:p>
            <a:pPr eaLnBrk="1" hangingPunct="1">
              <a:lnSpc>
                <a:spcPct val="125000"/>
              </a:lnSpc>
            </a:pPr>
            <a:r>
              <a:rPr lang="zh-CN" altLang="en-US" dirty="0">
                <a:solidFill>
                  <a:schemeClr val="tx1"/>
                </a:solidFill>
                <a:latin typeface="黑体" panose="02010609060101010101" pitchFamily="49" charset="-122"/>
                <a:ea typeface="黑体" panose="02010609060101010101" pitchFamily="49" charset="-122"/>
              </a:rPr>
              <a:t>内存地址：为了便于</a:t>
            </a:r>
            <a:r>
              <a:rPr lang="en-US" altLang="zh-CN" dirty="0">
                <a:solidFill>
                  <a:schemeClr val="tx1"/>
                </a:solidFill>
                <a:latin typeface="黑体" panose="02010609060101010101" pitchFamily="49" charset="-122"/>
                <a:ea typeface="黑体" panose="02010609060101010101" pitchFamily="49" charset="-122"/>
              </a:rPr>
              <a:t>CPU</a:t>
            </a:r>
            <a:r>
              <a:rPr lang="zh-CN" altLang="en-US" dirty="0">
                <a:solidFill>
                  <a:schemeClr val="tx1"/>
                </a:solidFill>
                <a:latin typeface="黑体" panose="02010609060101010101" pitchFamily="49" charset="-122"/>
                <a:ea typeface="黑体" panose="02010609060101010101" pitchFamily="49" charset="-122"/>
              </a:rPr>
              <a:t>访问，给每个</a:t>
            </a:r>
            <a:r>
              <a:rPr lang="zh-CN" altLang="en-US" dirty="0">
                <a:latin typeface="黑体" panose="02010609060101010101" pitchFamily="49" charset="-122"/>
                <a:ea typeface="黑体" panose="02010609060101010101" pitchFamily="49" charset="-122"/>
              </a:rPr>
              <a:t>存储单元</a:t>
            </a:r>
            <a:r>
              <a:rPr lang="zh-CN" altLang="en-US" dirty="0">
                <a:solidFill>
                  <a:schemeClr val="tx1"/>
                </a:solidFill>
                <a:latin typeface="黑体" panose="02010609060101010101" pitchFamily="49" charset="-122"/>
                <a:ea typeface="黑体" panose="02010609060101010101" pitchFamily="49" charset="-122"/>
              </a:rPr>
              <a:t>一个编号（第一个字节的地址是</a:t>
            </a:r>
            <a:r>
              <a:rPr lang="en-US" altLang="zh-CN" dirty="0">
                <a:solidFill>
                  <a:schemeClr val="tx1"/>
                </a:solidFill>
                <a:latin typeface="黑体" panose="02010609060101010101" pitchFamily="49" charset="-122"/>
                <a:ea typeface="黑体" panose="02010609060101010101" pitchFamily="49" charset="-122"/>
              </a:rPr>
              <a:t>0</a:t>
            </a:r>
            <a:r>
              <a:rPr lang="zh-CN" altLang="en-US" dirty="0">
                <a:solidFill>
                  <a:schemeClr val="tx1"/>
                </a:solidFill>
                <a:latin typeface="黑体" panose="02010609060101010101" pitchFamily="49" charset="-122"/>
                <a:ea typeface="黑体" panose="02010609060101010101" pitchFamily="49" charset="-122"/>
              </a:rPr>
              <a:t>，后面依次是</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3</a:t>
            </a:r>
            <a:r>
              <a:rPr lang="zh-CN" altLang="en-US" dirty="0">
                <a:solidFill>
                  <a:schemeClr val="tx1"/>
                </a:solidFill>
                <a:latin typeface="黑体" panose="02010609060101010101" pitchFamily="49" charset="-122"/>
                <a:ea typeface="黑体" panose="02010609060101010101" pitchFamily="49" charset="-122"/>
              </a:rPr>
              <a:t>，等等），也称为物理地址或绝对地址。</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5000"/>
              </a:lnSpc>
            </a:pPr>
            <a:r>
              <a:rPr lang="zh-CN" altLang="en-US" dirty="0">
                <a:solidFill>
                  <a:schemeClr val="tx1"/>
                </a:solidFill>
                <a:latin typeface="黑体" panose="02010609060101010101" pitchFamily="49" charset="-122"/>
                <a:ea typeface="黑体" panose="02010609060101010101" pitchFamily="49" charset="-122"/>
              </a:rPr>
              <a:t>内存地址空间（存储空间）：内存地址的集合，也称物理空间，它是一维线性空间，其编址为</a:t>
            </a:r>
            <a:r>
              <a:rPr lang="en-US" altLang="zh-CN" dirty="0">
                <a:solidFill>
                  <a:schemeClr val="tx1"/>
                </a:solidFill>
                <a:latin typeface="黑体" panose="02010609060101010101" pitchFamily="49" charset="-122"/>
                <a:ea typeface="黑体" panose="02010609060101010101" pitchFamily="49" charset="-122"/>
              </a:rPr>
              <a:t>0,1,2,</a:t>
            </a:r>
            <a:r>
              <a:rPr lang="en-US" altLang="zh-CN" dirty="0">
                <a:solidFill>
                  <a:schemeClr val="tx1"/>
                </a:solidFill>
                <a:latin typeface="Times New Roman" panose="02020603050405020304" pitchFamily="18" charset="0"/>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,n-1</a:t>
            </a:r>
            <a:endParaRPr lang="en-US" altLang="zh-CN" dirty="0">
              <a:solidFill>
                <a:schemeClr val="tx1"/>
              </a:solidFill>
              <a:latin typeface="黑体" panose="02010609060101010101" pitchFamily="49" charset="-122"/>
              <a:ea typeface="黑体" panose="02010609060101010101" pitchFamily="49" charset="-122"/>
            </a:endParaRPr>
          </a:p>
        </p:txBody>
      </p:sp>
      <p:sp>
        <p:nvSpPr>
          <p:cNvPr id="16386" name="Rectangle 3"/>
          <p:cNvSpPr>
            <a:spLocks noGrp="1"/>
          </p:cNvSpPr>
          <p:nvPr>
            <p:ph type="title"/>
          </p:nvPr>
        </p:nvSpPr>
        <p:spPr>
          <a:xfrm>
            <a:off x="1295400" y="404813"/>
            <a:ext cx="6781800" cy="6858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物理地址和逻辑地址（</a:t>
            </a:r>
            <a:r>
              <a:rPr lang="en-US" altLang="zh-CN" sz="3600" b="1" dirty="0">
                <a:latin typeface="黑体" panose="02010609060101010101" pitchFamily="49" charset="-122"/>
                <a:ea typeface="黑体" panose="02010609060101010101" pitchFamily="49" charset="-122"/>
              </a:rPr>
              <a:t>1</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63600" y="146050"/>
              <a:ext cx="1606550" cy="882650"/>
            </p14:xfrm>
          </p:contentPart>
        </mc:Choice>
        <mc:Fallback xmlns="">
          <p:pic>
            <p:nvPicPr>
              <p:cNvPr id="2" name="墨迹 1"/>
            </p:nvPicPr>
            <p:blipFill>
              <a:blip r:embed="rId2"/>
            </p:blipFill>
            <p:spPr>
              <a:xfrm>
                <a:off x="863600" y="146050"/>
                <a:ext cx="1606550" cy="88265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22">
                                            <p:txEl>
                                              <p:charRg st="0" end="24"/>
                                            </p:txEl>
                                          </p:spTgt>
                                        </p:tgtEl>
                                        <p:attrNameLst>
                                          <p:attrName>style.visibility</p:attrName>
                                        </p:attrNameLst>
                                      </p:cBhvr>
                                      <p:to>
                                        <p:strVal val="visible"/>
                                      </p:to>
                                    </p:set>
                                    <p:animEffect transition="in" filter="blinds(horizontal)">
                                      <p:cBhvr>
                                        <p:cTn id="7" dur="500"/>
                                        <p:tgtEl>
                                          <p:spTgt spid="593922">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2">
                                            <p:txEl>
                                              <p:charRg st="24" end="47"/>
                                            </p:txEl>
                                          </p:spTgt>
                                        </p:tgtEl>
                                        <p:attrNameLst>
                                          <p:attrName>style.visibility</p:attrName>
                                        </p:attrNameLst>
                                      </p:cBhvr>
                                      <p:to>
                                        <p:strVal val="visible"/>
                                      </p:to>
                                    </p:set>
                                    <p:animEffect transition="in" filter="blinds(horizontal)">
                                      <p:cBhvr>
                                        <p:cTn id="12" dur="500"/>
                                        <p:tgtEl>
                                          <p:spTgt spid="593922">
                                            <p:txEl>
                                              <p:charRg st="24"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22">
                                            <p:txEl>
                                              <p:charRg st="47" end="70"/>
                                            </p:txEl>
                                          </p:spTgt>
                                        </p:tgtEl>
                                        <p:attrNameLst>
                                          <p:attrName>style.visibility</p:attrName>
                                        </p:attrNameLst>
                                      </p:cBhvr>
                                      <p:to>
                                        <p:strVal val="visible"/>
                                      </p:to>
                                    </p:set>
                                    <p:animEffect transition="in" filter="blinds(horizontal)">
                                      <p:cBhvr>
                                        <p:cTn id="17" dur="500"/>
                                        <p:tgtEl>
                                          <p:spTgt spid="593922">
                                            <p:txEl>
                                              <p:charRg st="47"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22">
                                            <p:txEl>
                                              <p:charRg st="70" end="137"/>
                                            </p:txEl>
                                          </p:spTgt>
                                        </p:tgtEl>
                                        <p:attrNameLst>
                                          <p:attrName>style.visibility</p:attrName>
                                        </p:attrNameLst>
                                      </p:cBhvr>
                                      <p:to>
                                        <p:strVal val="visible"/>
                                      </p:to>
                                    </p:set>
                                    <p:animEffect transition="in" filter="blinds(horizontal)">
                                      <p:cBhvr>
                                        <p:cTn id="22" dur="500"/>
                                        <p:tgtEl>
                                          <p:spTgt spid="593922">
                                            <p:txEl>
                                              <p:charRg st="70"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22">
                                            <p:txEl>
                                              <p:charRg st="137" end="190"/>
                                            </p:txEl>
                                          </p:spTgt>
                                        </p:tgtEl>
                                        <p:attrNameLst>
                                          <p:attrName>style.visibility</p:attrName>
                                        </p:attrNameLst>
                                      </p:cBhvr>
                                      <p:to>
                                        <p:strVal val="visible"/>
                                      </p:to>
                                    </p:set>
                                    <p:animEffect transition="in" filter="blinds(horizontal)">
                                      <p:cBhvr>
                                        <p:cTn id="27" dur="500"/>
                                        <p:tgtEl>
                                          <p:spTgt spid="593922">
                                            <p:txEl>
                                              <p:charRg st="137"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Rectangle 2"/>
          <p:cNvSpPr>
            <a:spLocks noGrp="1"/>
          </p:cNvSpPr>
          <p:nvPr>
            <p:ph type="title"/>
          </p:nvPr>
        </p:nvSpPr>
        <p:spPr>
          <a:xfrm>
            <a:off x="1295400" y="260350"/>
            <a:ext cx="5292725" cy="762000"/>
          </a:xfrm>
          <a:ln/>
        </p:spPr>
        <p:txBody>
          <a:bodyPr wrap="square" lIns="91440" tIns="45720" rIns="91440" bIns="45720" anchor="b" anchorCtr="0"/>
          <a:p>
            <a:pPr eaLnBrk="1" hangingPunct="1"/>
            <a:r>
              <a:rPr lang="zh-CN" altLang="en-US" sz="3600" b="1" dirty="0">
                <a:ea typeface="黑体" panose="02010609060101010101" pitchFamily="49" charset="-122"/>
              </a:rPr>
              <a:t>三、地址结构（</a:t>
            </a:r>
            <a:r>
              <a:rPr lang="en-US" altLang="zh-CN" sz="3600" b="1" dirty="0">
                <a:ea typeface="黑体" panose="02010609060101010101" pitchFamily="49" charset="-122"/>
              </a:rPr>
              <a:t>2</a:t>
            </a:r>
            <a:r>
              <a:rPr lang="zh-CN" altLang="en-US" sz="3600" b="1" dirty="0">
                <a:ea typeface="黑体" panose="02010609060101010101" pitchFamily="49" charset="-122"/>
              </a:rPr>
              <a:t>）</a:t>
            </a:r>
            <a:endParaRPr lang="zh-CN" altLang="en-US" sz="3600" b="1" dirty="0">
              <a:ea typeface="黑体" panose="02010609060101010101" pitchFamily="49" charset="-122"/>
            </a:endParaRPr>
          </a:p>
        </p:txBody>
      </p:sp>
      <p:sp>
        <p:nvSpPr>
          <p:cNvPr id="539651" name="Rectangle 3"/>
          <p:cNvSpPr>
            <a:spLocks noGrp="1"/>
          </p:cNvSpPr>
          <p:nvPr>
            <p:ph idx="1"/>
          </p:nvPr>
        </p:nvSpPr>
        <p:spPr>
          <a:xfrm>
            <a:off x="611188" y="1341438"/>
            <a:ext cx="8281987" cy="4678362"/>
          </a:xfrm>
          <a:ln/>
        </p:spPr>
        <p:txBody>
          <a:bodyPr wrap="square" lIns="91440" tIns="45720" rIns="91440" bIns="45720" anchor="t" anchorCtr="0"/>
          <a:p>
            <a:pPr eaLnBrk="1" hangingPunct="1">
              <a:lnSpc>
                <a:spcPct val="110000"/>
              </a:lnSpc>
              <a:buClr>
                <a:srgbClr val="FF0000"/>
              </a:buClr>
              <a:buChar char="q"/>
            </a:pPr>
            <a:r>
              <a:rPr lang="zh-CN" altLang="en-US" dirty="0">
                <a:solidFill>
                  <a:schemeClr val="tx1"/>
                </a:solidFill>
                <a:latin typeface="黑体" panose="02010609060101010101" pitchFamily="49" charset="-122"/>
                <a:ea typeface="黑体" panose="02010609060101010101" pitchFamily="49" charset="-122"/>
              </a:rPr>
              <a:t>物理地址：</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0"/>
              </a:spcBef>
              <a:buNone/>
            </a:pP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0"/>
              </a:spcBef>
              <a:buNone/>
            </a:pP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dirty="0">
                <a:solidFill>
                  <a:schemeClr val="tx1"/>
                </a:solidFill>
                <a:latin typeface="黑体" panose="02010609060101010101" pitchFamily="49" charset="-122"/>
                <a:ea typeface="黑体" panose="02010609060101010101" pitchFamily="49" charset="-122"/>
              </a:rPr>
              <a:t>地址长为</a:t>
            </a:r>
            <a:r>
              <a:rPr lang="en-US" altLang="zh-CN" dirty="0">
                <a:solidFill>
                  <a:schemeClr val="tx1"/>
                </a:solidFill>
                <a:latin typeface="黑体" panose="02010609060101010101" pitchFamily="49" charset="-122"/>
                <a:ea typeface="黑体" panose="02010609060101010101" pitchFamily="49" charset="-122"/>
              </a:rPr>
              <a:t>22</a:t>
            </a:r>
            <a:r>
              <a:rPr lang="zh-CN" altLang="en-US" dirty="0">
                <a:solidFill>
                  <a:schemeClr val="tx1"/>
                </a:solidFill>
                <a:latin typeface="黑体" panose="02010609060101010101" pitchFamily="49" charset="-122"/>
                <a:ea typeface="黑体" panose="02010609060101010101" pitchFamily="49" charset="-122"/>
              </a:rPr>
              <a:t>位，其中</a:t>
            </a:r>
            <a:r>
              <a:rPr lang="en-US" altLang="zh-CN" dirty="0">
                <a:solidFill>
                  <a:schemeClr val="tx1"/>
                </a:solidFill>
                <a:latin typeface="黑体" panose="02010609060101010101" pitchFamily="49" charset="-122"/>
                <a:ea typeface="黑体" panose="02010609060101010101" pitchFamily="49" charset="-122"/>
              </a:rPr>
              <a:t>0~11</a:t>
            </a:r>
            <a:r>
              <a:rPr lang="zh-CN" altLang="en-US" dirty="0">
                <a:solidFill>
                  <a:schemeClr val="tx1"/>
                </a:solidFill>
                <a:latin typeface="黑体" panose="02010609060101010101" pitchFamily="49" charset="-122"/>
                <a:ea typeface="黑体" panose="02010609060101010101" pitchFamily="49" charset="-122"/>
              </a:rPr>
              <a:t>位为块内地址，即每块的大小为</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12</a:t>
            </a:r>
            <a:r>
              <a:rPr lang="en-US" altLang="zh-CN" dirty="0">
                <a:solidFill>
                  <a:schemeClr val="tx1"/>
                </a:solidFill>
                <a:latin typeface="黑体" panose="02010609060101010101" pitchFamily="49" charset="-122"/>
                <a:ea typeface="黑体" panose="02010609060101010101" pitchFamily="49" charset="-122"/>
              </a:rPr>
              <a:t>=4KB</a:t>
            </a:r>
            <a:r>
              <a:rPr lang="zh-CN" altLang="en-US" dirty="0">
                <a:solidFill>
                  <a:schemeClr val="tx1"/>
                </a:solidFill>
                <a:latin typeface="黑体" panose="02010609060101010101" pitchFamily="49" charset="-122"/>
                <a:ea typeface="黑体" panose="02010609060101010101" pitchFamily="49" charset="-122"/>
              </a:rPr>
              <a:t>，与页相等；</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buClr>
                <a:srgbClr val="FF0000"/>
              </a:buClr>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12~21</a:t>
            </a:r>
            <a:r>
              <a:rPr lang="zh-CN" altLang="en-US" dirty="0">
                <a:solidFill>
                  <a:schemeClr val="tx1"/>
                </a:solidFill>
                <a:latin typeface="黑体" panose="02010609060101010101" pitchFamily="49" charset="-122"/>
                <a:ea typeface="黑体" panose="02010609060101010101" pitchFamily="49" charset="-122"/>
              </a:rPr>
              <a:t>位为块号，内存地址空间最多允许有</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10 </a:t>
            </a:r>
            <a:r>
              <a:rPr lang="en-US" altLang="zh-CN" dirty="0">
                <a:solidFill>
                  <a:schemeClr val="tx1"/>
                </a:solidFill>
                <a:latin typeface="黑体" panose="02010609060101010101" pitchFamily="49" charset="-122"/>
                <a:ea typeface="黑体" panose="02010609060101010101" pitchFamily="49" charset="-122"/>
              </a:rPr>
              <a:t>=1K</a:t>
            </a:r>
            <a:r>
              <a:rPr lang="zh-CN" altLang="en-US" dirty="0">
                <a:solidFill>
                  <a:schemeClr val="tx1"/>
                </a:solidFill>
                <a:latin typeface="黑体" panose="02010609060101010101" pitchFamily="49" charset="-122"/>
                <a:ea typeface="黑体" panose="02010609060101010101" pitchFamily="49" charset="-122"/>
              </a:rPr>
              <a:t>块。 </a:t>
            </a:r>
            <a:endParaRPr lang="zh-CN" altLang="en-US" dirty="0">
              <a:solidFill>
                <a:schemeClr val="tx1"/>
              </a:solidFill>
              <a:latin typeface="黑体" panose="02010609060101010101" pitchFamily="49" charset="-122"/>
              <a:ea typeface="黑体" panose="02010609060101010101" pitchFamily="49" charset="-122"/>
            </a:endParaRPr>
          </a:p>
        </p:txBody>
      </p:sp>
      <p:grpSp>
        <p:nvGrpSpPr>
          <p:cNvPr id="2" name="Group 24"/>
          <p:cNvGrpSpPr/>
          <p:nvPr/>
        </p:nvGrpSpPr>
        <p:grpSpPr>
          <a:xfrm>
            <a:off x="1763713" y="2078038"/>
            <a:ext cx="6169025" cy="990600"/>
            <a:chOff x="1111" y="1218"/>
            <a:chExt cx="3886" cy="624"/>
          </a:xfrm>
        </p:grpSpPr>
        <p:sp>
          <p:nvSpPr>
            <p:cNvPr id="163844" name="Rectangle 14"/>
            <p:cNvSpPr/>
            <p:nvPr/>
          </p:nvSpPr>
          <p:spPr>
            <a:xfrm>
              <a:off x="2698" y="1458"/>
              <a:ext cx="2155" cy="384"/>
            </a:xfrm>
            <a:prstGeom prst="rect">
              <a:avLst/>
            </a:prstGeom>
            <a:solidFill>
              <a:srgbClr val="FFCC66"/>
            </a:solidFill>
            <a:ln w="9525">
              <a:noFill/>
            </a:ln>
          </p:spPr>
          <p:txBody>
            <a:bodyPr anchor="t" anchorCtr="0"/>
            <a:p>
              <a:pPr>
                <a:spcBef>
                  <a:spcPct val="20000"/>
                </a:spcBef>
                <a:buClr>
                  <a:srgbClr val="FF00FF"/>
                </a:buClr>
                <a:buFont typeface="Wingdings" panose="05000000000000000000" pitchFamily="2" charset="2"/>
              </a:pPr>
              <a:r>
                <a:rPr lang="zh-CN" altLang="en-US" b="1" dirty="0">
                  <a:latin typeface="黑体" panose="02010609060101010101" pitchFamily="49" charset="-122"/>
                  <a:ea typeface="黑体" panose="02010609060101010101" pitchFamily="49" charset="-122"/>
                </a:rPr>
                <a:t>块内地址</a:t>
              </a:r>
              <a:r>
                <a:rPr lang="en-US" altLang="zh-CN" b="1" dirty="0">
                  <a:latin typeface="黑体" panose="02010609060101010101" pitchFamily="49" charset="-122"/>
                  <a:ea typeface="黑体" panose="02010609060101010101" pitchFamily="49" charset="-122"/>
                </a:rPr>
                <a:t>d(</a:t>
              </a:r>
              <a:r>
                <a:rPr lang="zh-CN" altLang="en-US" b="1" dirty="0">
                  <a:latin typeface="黑体" panose="02010609060101010101" pitchFamily="49" charset="-122"/>
                  <a:ea typeface="黑体" panose="02010609060101010101" pitchFamily="49" charset="-122"/>
                </a:rPr>
                <a:t>块内偏移量</a:t>
              </a:r>
              <a:r>
                <a:rPr lang="en-US" altLang="zh-CN"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p:txBody>
        </p:sp>
        <p:sp>
          <p:nvSpPr>
            <p:cNvPr id="163845" name="Rectangle 15"/>
            <p:cNvSpPr/>
            <p:nvPr/>
          </p:nvSpPr>
          <p:spPr>
            <a:xfrm>
              <a:off x="1247" y="1458"/>
              <a:ext cx="1451" cy="384"/>
            </a:xfrm>
            <a:prstGeom prst="rect">
              <a:avLst/>
            </a:prstGeom>
            <a:solidFill>
              <a:srgbClr val="FFCC66"/>
            </a:solidFill>
            <a:ln w="9525">
              <a:noFill/>
            </a:ln>
          </p:spPr>
          <p:txBody>
            <a:bodyPr anchor="t" anchorCtr="0"/>
            <a:p>
              <a:pPr>
                <a:spcBef>
                  <a:spcPct val="20000"/>
                </a:spcBef>
                <a:buClr>
                  <a:srgbClr val="FF00FF"/>
                </a:buClr>
                <a:buFont typeface="Wingdings" panose="05000000000000000000" pitchFamily="2" charset="2"/>
              </a:pPr>
              <a:r>
                <a:rPr lang="en-US" altLang="zh-CN" b="1" dirty="0">
                  <a:solidFill>
                    <a:schemeClr val="hlink"/>
                  </a:solidFill>
                  <a:latin typeface="Tahoma" panose="020B0604030504040204" pitchFamily="34" charset="0"/>
                  <a:ea typeface="楷体_GB2312" pitchFamily="1" charset="-122"/>
                </a:rPr>
                <a:t> </a:t>
              </a:r>
              <a:r>
                <a:rPr lang="zh-CN" altLang="en-US" b="1" dirty="0">
                  <a:latin typeface="黑体" panose="02010609060101010101" pitchFamily="49" charset="-122"/>
                  <a:ea typeface="黑体" panose="02010609060101010101" pitchFamily="49" charset="-122"/>
                </a:rPr>
                <a:t>块 号</a:t>
              </a:r>
              <a:r>
                <a:rPr lang="en-US" altLang="zh-CN" b="1" dirty="0">
                  <a:latin typeface="黑体" panose="02010609060101010101" pitchFamily="49" charset="-122"/>
                  <a:ea typeface="黑体" panose="02010609060101010101" pitchFamily="49" charset="-122"/>
                </a:rPr>
                <a:t>b</a:t>
              </a:r>
              <a:endParaRPr lang="en-US" altLang="zh-CN" b="1" dirty="0">
                <a:latin typeface="黑体" panose="02010609060101010101" pitchFamily="49" charset="-122"/>
                <a:ea typeface="黑体" panose="02010609060101010101" pitchFamily="49" charset="-122"/>
              </a:endParaRPr>
            </a:p>
          </p:txBody>
        </p:sp>
        <p:sp>
          <p:nvSpPr>
            <p:cNvPr id="163846" name="Line 16"/>
            <p:cNvSpPr/>
            <p:nvPr/>
          </p:nvSpPr>
          <p:spPr>
            <a:xfrm>
              <a:off x="1247" y="1458"/>
              <a:ext cx="3606" cy="0"/>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3847" name="Line 17"/>
            <p:cNvSpPr/>
            <p:nvPr/>
          </p:nvSpPr>
          <p:spPr>
            <a:xfrm>
              <a:off x="1247" y="1842"/>
              <a:ext cx="3606" cy="0"/>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3848" name="Line 18"/>
            <p:cNvSpPr/>
            <p:nvPr/>
          </p:nvSpPr>
          <p:spPr>
            <a:xfrm>
              <a:off x="1247" y="1458"/>
              <a:ext cx="0" cy="384"/>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3849" name="Line 19"/>
            <p:cNvSpPr/>
            <p:nvPr/>
          </p:nvSpPr>
          <p:spPr>
            <a:xfrm>
              <a:off x="2698" y="1458"/>
              <a:ext cx="0" cy="384"/>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3850" name="Line 20"/>
            <p:cNvSpPr/>
            <p:nvPr/>
          </p:nvSpPr>
          <p:spPr>
            <a:xfrm>
              <a:off x="4853" y="1458"/>
              <a:ext cx="0" cy="384"/>
            </a:xfrm>
            <a:prstGeom prst="line">
              <a:avLst/>
            </a:prstGeom>
            <a:ln w="12700"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3851" name="Text Box 21"/>
            <p:cNvSpPr txBox="1"/>
            <p:nvPr/>
          </p:nvSpPr>
          <p:spPr>
            <a:xfrm>
              <a:off x="1111" y="1218"/>
              <a:ext cx="3886" cy="250"/>
            </a:xfrm>
            <a:prstGeom prst="rect">
              <a:avLst/>
            </a:prstGeom>
            <a:noFill/>
            <a:ln w="9525">
              <a:noFill/>
            </a:ln>
          </p:spPr>
          <p:txBody>
            <a:bodyPr anchor="t" anchorCtr="0">
              <a:spAutoFit/>
            </a:bodyPr>
            <a:p>
              <a:pPr eaLnBrk="0" hangingPunct="0">
                <a:spcBef>
                  <a:spcPct val="50000"/>
                </a:spcBef>
              </a:pPr>
              <a:r>
                <a:rPr lang="en-US" altLang="zh-CN" sz="2000" b="1" dirty="0">
                  <a:latin typeface="Times New Roman" panose="02020603050405020304" pitchFamily="18" charset="0"/>
                  <a:ea typeface="宋体" panose="02010600030101010101" pitchFamily="2" charset="-122"/>
                </a:rPr>
                <a:t>21		      12 11	                                 0</a:t>
              </a:r>
              <a:endParaRPr lang="en-US" altLang="zh-CN" sz="2000" b="1"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9651">
                                            <p:txEl>
                                              <p:charRg st="0" end="6"/>
                                            </p:txEl>
                                          </p:spTgt>
                                        </p:tgtEl>
                                        <p:attrNameLst>
                                          <p:attrName>style.visibility</p:attrName>
                                        </p:attrNameLst>
                                      </p:cBhvr>
                                      <p:to>
                                        <p:strVal val="visible"/>
                                      </p:to>
                                    </p:set>
                                    <p:animEffect transition="in" filter="blinds(horizontal)">
                                      <p:cBhvr>
                                        <p:cTn id="7" dur="500"/>
                                        <p:tgtEl>
                                          <p:spTgt spid="539651">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9651">
                                            <p:txEl>
                                              <p:charRg st="9" end="51"/>
                                            </p:txEl>
                                          </p:spTgt>
                                        </p:tgtEl>
                                        <p:attrNameLst>
                                          <p:attrName>style.visibility</p:attrName>
                                        </p:attrNameLst>
                                      </p:cBhvr>
                                      <p:to>
                                        <p:strVal val="visible"/>
                                      </p:to>
                                    </p:set>
                                    <p:animEffect transition="in" filter="blinds(horizontal)">
                                      <p:cBhvr>
                                        <p:cTn id="12" dur="500"/>
                                        <p:tgtEl>
                                          <p:spTgt spid="539651">
                                            <p:txEl>
                                              <p:charRg st="9"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9651">
                                            <p:txEl>
                                              <p:charRg st="51" end="86"/>
                                            </p:txEl>
                                          </p:spTgt>
                                        </p:tgtEl>
                                        <p:attrNameLst>
                                          <p:attrName>style.visibility</p:attrName>
                                        </p:attrNameLst>
                                      </p:cBhvr>
                                      <p:to>
                                        <p:strVal val="visible"/>
                                      </p:to>
                                    </p:set>
                                    <p:animEffect transition="in" filter="blinds(horizontal)">
                                      <p:cBhvr>
                                        <p:cTn id="17" dur="500"/>
                                        <p:tgtEl>
                                          <p:spTgt spid="539651">
                                            <p:txEl>
                                              <p:charRg st="51"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Rectangle 2"/>
          <p:cNvSpPr>
            <a:spLocks noGrp="1"/>
          </p:cNvSpPr>
          <p:nvPr>
            <p:ph type="title"/>
          </p:nvPr>
        </p:nvSpPr>
        <p:spPr>
          <a:xfrm>
            <a:off x="1403350" y="333375"/>
            <a:ext cx="6445250" cy="617538"/>
          </a:xfrm>
          <a:ln/>
        </p:spPr>
        <p:txBody>
          <a:bodyPr wrap="square" lIns="91440" tIns="45720" rIns="91440" bIns="45720" anchor="b" anchorCtr="0"/>
          <a:p>
            <a:pPr eaLnBrk="1" hangingPunct="1"/>
            <a:r>
              <a:rPr lang="zh-CN" altLang="en-US" sz="3600" b="1" dirty="0">
                <a:ea typeface="黑体" panose="02010609060101010101" pitchFamily="49" charset="-122"/>
              </a:rPr>
              <a:t>三、地址结构例题</a:t>
            </a:r>
            <a:endParaRPr lang="zh-CN" altLang="en-US" sz="3600" b="1" dirty="0">
              <a:ea typeface="黑体" panose="02010609060101010101" pitchFamily="49" charset="-122"/>
            </a:endParaRPr>
          </a:p>
        </p:txBody>
      </p:sp>
      <p:sp>
        <p:nvSpPr>
          <p:cNvPr id="471043" name="Rectangle 3"/>
          <p:cNvSpPr>
            <a:spLocks noGrp="1"/>
          </p:cNvSpPr>
          <p:nvPr>
            <p:ph idx="1"/>
          </p:nvPr>
        </p:nvSpPr>
        <p:spPr>
          <a:xfrm>
            <a:off x="250825" y="1268413"/>
            <a:ext cx="8893175" cy="5589587"/>
          </a:xfrm>
          <a:ln/>
        </p:spPr>
        <p:txBody>
          <a:bodyPr wrap="square" lIns="91440" tIns="45720" rIns="91440" bIns="45720" anchor="t" anchorCtr="0"/>
          <a:p>
            <a:pPr eaLnBrk="1" hangingPunct="1">
              <a:lnSpc>
                <a:spcPct val="110000"/>
              </a:lnSpc>
              <a:spcBef>
                <a:spcPct val="10000"/>
              </a:spcBef>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设有一页式存储管理系统，向用户提供的逻辑地址空间最大为</a:t>
            </a:r>
            <a:r>
              <a:rPr lang="en-US" altLang="zh-CN" sz="2200" dirty="0">
                <a:solidFill>
                  <a:schemeClr val="tx1"/>
                </a:solidFill>
                <a:latin typeface="黑体" panose="02010609060101010101" pitchFamily="49" charset="-122"/>
                <a:ea typeface="黑体" panose="02010609060101010101" pitchFamily="49" charset="-122"/>
              </a:rPr>
              <a:t>16</a:t>
            </a:r>
            <a:r>
              <a:rPr lang="zh-CN" altLang="en-US" sz="2200" dirty="0">
                <a:solidFill>
                  <a:schemeClr val="tx1"/>
                </a:solidFill>
                <a:latin typeface="黑体" panose="02010609060101010101" pitchFamily="49" charset="-122"/>
                <a:ea typeface="黑体" panose="02010609060101010101" pitchFamily="49" charset="-122"/>
              </a:rPr>
              <a:t>页，每页</a:t>
            </a:r>
            <a:r>
              <a:rPr lang="en-US" altLang="zh-CN" sz="2200" dirty="0">
                <a:solidFill>
                  <a:schemeClr val="tx1"/>
                </a:solidFill>
                <a:latin typeface="黑体" panose="02010609060101010101" pitchFamily="49" charset="-122"/>
                <a:ea typeface="黑体" panose="02010609060101010101" pitchFamily="49" charset="-122"/>
              </a:rPr>
              <a:t>2048B</a:t>
            </a:r>
            <a:r>
              <a:rPr lang="zh-CN" altLang="en-US" sz="2200" dirty="0">
                <a:solidFill>
                  <a:schemeClr val="tx1"/>
                </a:solidFill>
                <a:latin typeface="黑体" panose="02010609060101010101" pitchFamily="49" charset="-122"/>
                <a:ea typeface="黑体" panose="02010609060101010101" pitchFamily="49" charset="-122"/>
              </a:rPr>
              <a:t>，内存总共有</a:t>
            </a:r>
            <a:r>
              <a:rPr lang="en-US" altLang="zh-CN" sz="2200" dirty="0">
                <a:solidFill>
                  <a:schemeClr val="tx1"/>
                </a:solidFill>
                <a:latin typeface="黑体" panose="02010609060101010101" pitchFamily="49" charset="-122"/>
                <a:ea typeface="黑体" panose="02010609060101010101" pitchFamily="49" charset="-122"/>
              </a:rPr>
              <a:t>8</a:t>
            </a:r>
            <a:r>
              <a:rPr lang="zh-CN" altLang="en-US" sz="2200" dirty="0">
                <a:solidFill>
                  <a:schemeClr val="tx1"/>
                </a:solidFill>
                <a:latin typeface="黑体" panose="02010609060101010101" pitchFamily="49" charset="-122"/>
                <a:ea typeface="黑体" panose="02010609060101010101" pitchFamily="49" charset="-122"/>
              </a:rPr>
              <a:t>个存储块，试问</a:t>
            </a:r>
            <a:r>
              <a:rPr lang="zh-CN" altLang="en-US" sz="2200" dirty="0">
                <a:latin typeface="黑体" panose="02010609060101010101" pitchFamily="49" charset="-122"/>
                <a:ea typeface="黑体" panose="02010609060101010101" pitchFamily="49" charset="-122"/>
              </a:rPr>
              <a:t>逻辑地址</a:t>
            </a:r>
            <a:r>
              <a:rPr lang="zh-CN" altLang="en-US" sz="2200" dirty="0">
                <a:solidFill>
                  <a:schemeClr val="tx1"/>
                </a:solidFill>
                <a:latin typeface="黑体" panose="02010609060101010101" pitchFamily="49" charset="-122"/>
                <a:ea typeface="黑体" panose="02010609060101010101" pitchFamily="49" charset="-122"/>
              </a:rPr>
              <a:t>至少应为多少位？</a:t>
            </a:r>
            <a:r>
              <a:rPr lang="zh-CN" altLang="en-US" sz="2200" dirty="0">
                <a:latin typeface="黑体" panose="02010609060101010101" pitchFamily="49" charset="-122"/>
                <a:ea typeface="黑体" panose="02010609060101010101" pitchFamily="49" charset="-122"/>
              </a:rPr>
              <a:t>内存空间</a:t>
            </a:r>
            <a:r>
              <a:rPr lang="zh-CN" altLang="en-US" sz="2200" dirty="0">
                <a:solidFill>
                  <a:schemeClr val="tx1"/>
                </a:solidFill>
                <a:latin typeface="黑体" panose="02010609060101010101" pitchFamily="49" charset="-122"/>
                <a:ea typeface="黑体" panose="02010609060101010101" pitchFamily="49" charset="-122"/>
              </a:rPr>
              <a:t>有多大？</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None/>
            </a:pPr>
            <a:r>
              <a:rPr lang="zh-CN" altLang="en-US" sz="2200" dirty="0">
                <a:latin typeface="黑体" panose="02010609060101010101" pitchFamily="49" charset="-122"/>
                <a:ea typeface="黑体" panose="02010609060101010101" pitchFamily="49" charset="-122"/>
              </a:rPr>
              <a:t>解：</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2200" dirty="0">
                <a:solidFill>
                  <a:schemeClr val="tx1"/>
                </a:solidFill>
                <a:latin typeface="黑体" panose="02010609060101010101" pitchFamily="49" charset="-122"/>
                <a:ea typeface="黑体" panose="02010609060101010101" pitchFamily="49" charset="-122"/>
              </a:rPr>
              <a:t>页式存储管理系统的逻辑地址为：</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None/>
            </a:pPr>
            <a:r>
              <a:rPr lang="zh-CN" altLang="en-US" sz="2200" dirty="0">
                <a:solidFill>
                  <a:schemeClr val="tx1"/>
                </a:solidFill>
                <a:latin typeface="黑体" panose="02010609060101010101" pitchFamily="49" charset="-122"/>
                <a:ea typeface="黑体" panose="02010609060101010101" pitchFamily="49" charset="-122"/>
              </a:rPr>
              <a:t> 其中页内地址表每页的大小即 </a:t>
            </a:r>
            <a:r>
              <a:rPr lang="en-US" altLang="zh-CN" sz="2200" dirty="0">
                <a:solidFill>
                  <a:schemeClr val="tx1"/>
                </a:solidFill>
                <a:latin typeface="黑体" panose="02010609060101010101" pitchFamily="49" charset="-122"/>
                <a:ea typeface="黑体" panose="02010609060101010101" pitchFamily="49" charset="-122"/>
              </a:rPr>
              <a:t>2048B=2*1024B=2</a:t>
            </a:r>
            <a:r>
              <a:rPr lang="en-US" altLang="zh-CN" sz="2200" baseline="30000" dirty="0">
                <a:solidFill>
                  <a:schemeClr val="tx1"/>
                </a:solidFill>
                <a:latin typeface="黑体" panose="02010609060101010101" pitchFamily="49" charset="-122"/>
                <a:ea typeface="黑体" panose="02010609060101010101" pitchFamily="49" charset="-122"/>
              </a:rPr>
              <a:t>11</a:t>
            </a:r>
            <a:r>
              <a:rPr lang="en-US" altLang="zh-CN" sz="2200" dirty="0">
                <a:solidFill>
                  <a:schemeClr val="tx1"/>
                </a:solidFill>
                <a:latin typeface="黑体" panose="02010609060101010101" pitchFamily="49" charset="-122"/>
                <a:ea typeface="黑体" panose="02010609060101010101" pitchFamily="49" charset="-122"/>
              </a:rPr>
              <a:t>B</a:t>
            </a:r>
            <a:r>
              <a:rPr lang="zh-CN" altLang="en-US" sz="2200" dirty="0">
                <a:solidFill>
                  <a:schemeClr val="tx1"/>
                </a:solidFill>
                <a:latin typeface="黑体" panose="02010609060101010101" pitchFamily="49" charset="-122"/>
                <a:ea typeface="黑体" panose="02010609060101010101" pitchFamily="49" charset="-122"/>
              </a:rPr>
              <a:t>，所以页内地址为</a:t>
            </a:r>
            <a:r>
              <a:rPr lang="en-US" altLang="zh-CN" sz="2200" dirty="0">
                <a:solidFill>
                  <a:schemeClr val="tx1"/>
                </a:solidFill>
                <a:latin typeface="黑体" panose="02010609060101010101" pitchFamily="49" charset="-122"/>
                <a:ea typeface="黑体" panose="02010609060101010101" pitchFamily="49" charset="-122"/>
              </a:rPr>
              <a:t>11</a:t>
            </a:r>
            <a:r>
              <a:rPr lang="zh-CN" altLang="en-US" sz="2200" dirty="0">
                <a:solidFill>
                  <a:schemeClr val="tx1"/>
                </a:solidFill>
                <a:latin typeface="黑体" panose="02010609060101010101" pitchFamily="49" charset="-122"/>
                <a:ea typeface="黑体" panose="02010609060101010101" pitchFamily="49" charset="-122"/>
              </a:rPr>
              <a:t>位。</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rgbClr val="FF0000"/>
              </a:buClr>
              <a:buNone/>
            </a:pPr>
            <a:r>
              <a:rPr lang="zh-CN" altLang="en-US" sz="2200" dirty="0">
                <a:solidFill>
                  <a:schemeClr val="tx1"/>
                </a:solidFill>
                <a:latin typeface="黑体" panose="02010609060101010101" pitchFamily="49" charset="-122"/>
                <a:ea typeface="黑体" panose="02010609060101010101" pitchFamily="49" charset="-122"/>
              </a:rPr>
              <a:t> 其中页号表最多允许的页数即 </a:t>
            </a:r>
            <a:r>
              <a:rPr lang="en-US" altLang="zh-CN" sz="2200" dirty="0">
                <a:solidFill>
                  <a:schemeClr val="tx1"/>
                </a:solidFill>
                <a:latin typeface="黑体" panose="02010609060101010101" pitchFamily="49" charset="-122"/>
                <a:ea typeface="黑体" panose="02010609060101010101" pitchFamily="49" charset="-122"/>
              </a:rPr>
              <a:t>16</a:t>
            </a:r>
            <a:r>
              <a:rPr lang="zh-CN" altLang="en-US" sz="2200" dirty="0">
                <a:solidFill>
                  <a:schemeClr val="tx1"/>
                </a:solidFill>
                <a:latin typeface="黑体" panose="02010609060101010101" pitchFamily="49" charset="-122"/>
                <a:ea typeface="黑体" panose="02010609060101010101" pitchFamily="49" charset="-122"/>
              </a:rPr>
              <a:t>页</a:t>
            </a:r>
            <a:r>
              <a:rPr lang="en-US" altLang="zh-CN" sz="2200" dirty="0">
                <a:solidFill>
                  <a:schemeClr val="tx1"/>
                </a:solidFill>
                <a:latin typeface="黑体" panose="02010609060101010101" pitchFamily="49" charset="-122"/>
                <a:ea typeface="黑体" panose="02010609060101010101" pitchFamily="49" charset="-122"/>
              </a:rPr>
              <a:t>=2</a:t>
            </a:r>
            <a:r>
              <a:rPr lang="en-US" altLang="zh-CN" sz="2200" baseline="30000" dirty="0">
                <a:solidFill>
                  <a:schemeClr val="tx1"/>
                </a:solidFill>
                <a:latin typeface="黑体" panose="02010609060101010101" pitchFamily="49" charset="-122"/>
                <a:ea typeface="黑体" panose="02010609060101010101" pitchFamily="49" charset="-122"/>
              </a:rPr>
              <a:t>4</a:t>
            </a:r>
            <a:r>
              <a:rPr lang="zh-CN" altLang="en-US" sz="2200" dirty="0">
                <a:solidFill>
                  <a:schemeClr val="tx1"/>
                </a:solidFill>
                <a:latin typeface="黑体" panose="02010609060101010101" pitchFamily="49" charset="-122"/>
                <a:ea typeface="黑体" panose="02010609060101010101" pitchFamily="49" charset="-122"/>
              </a:rPr>
              <a:t>页，所以页号为</a:t>
            </a:r>
            <a:r>
              <a:rPr lang="en-US" altLang="zh-CN" sz="2200" dirty="0">
                <a:solidFill>
                  <a:schemeClr val="tx1"/>
                </a:solidFill>
                <a:latin typeface="黑体" panose="02010609060101010101" pitchFamily="49" charset="-122"/>
                <a:ea typeface="黑体" panose="02010609060101010101" pitchFamily="49" charset="-122"/>
              </a:rPr>
              <a:t>4</a:t>
            </a:r>
            <a:r>
              <a:rPr lang="zh-CN" altLang="en-US" sz="2200" dirty="0">
                <a:solidFill>
                  <a:schemeClr val="tx1"/>
                </a:solidFill>
                <a:latin typeface="黑体" panose="02010609060101010101" pitchFamily="49" charset="-122"/>
                <a:ea typeface="黑体" panose="02010609060101010101" pitchFamily="49" charset="-122"/>
              </a:rPr>
              <a:t>位。</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rgbClr val="FF0000"/>
              </a:buClr>
              <a:buNone/>
            </a:pPr>
            <a:r>
              <a:rPr lang="zh-CN" altLang="en-US" sz="2200" dirty="0">
                <a:solidFill>
                  <a:schemeClr val="tx1"/>
                </a:solidFill>
                <a:latin typeface="黑体" panose="02010609060101010101" pitchFamily="49" charset="-122"/>
                <a:ea typeface="黑体" panose="02010609060101010101" pitchFamily="49" charset="-122"/>
              </a:rPr>
              <a:t> 故逻辑地址至少应为</a:t>
            </a:r>
            <a:r>
              <a:rPr lang="en-US" altLang="zh-CN" sz="2200" dirty="0">
                <a:solidFill>
                  <a:schemeClr val="tx1"/>
                </a:solidFill>
                <a:latin typeface="黑体" panose="02010609060101010101" pitchFamily="49" charset="-122"/>
                <a:ea typeface="黑体" panose="02010609060101010101" pitchFamily="49" charset="-122"/>
              </a:rPr>
              <a:t>15</a:t>
            </a:r>
            <a:r>
              <a:rPr lang="zh-CN" altLang="en-US" sz="2200" dirty="0">
                <a:solidFill>
                  <a:schemeClr val="tx1"/>
                </a:solidFill>
                <a:latin typeface="黑体" panose="02010609060101010101" pitchFamily="49" charset="-122"/>
                <a:ea typeface="黑体" panose="02010609060101010101" pitchFamily="49" charset="-122"/>
              </a:rPr>
              <a:t>位。 </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rgbClr val="FF0000"/>
              </a:buClr>
              <a:buNone/>
            </a:pPr>
            <a:r>
              <a:rPr lang="zh-CN" altLang="en-US" sz="2200" dirty="0">
                <a:solidFill>
                  <a:schemeClr val="tx1"/>
                </a:solidFill>
                <a:latin typeface="黑体" panose="02010609060101010101" pitchFamily="49" charset="-122"/>
                <a:ea typeface="黑体" panose="02010609060101010101" pitchFamily="49" charset="-122"/>
              </a:rPr>
              <a:t>    （</a:t>
            </a:r>
            <a:r>
              <a:rPr lang="en-US" altLang="zh-CN" sz="2200" dirty="0">
                <a:solidFill>
                  <a:schemeClr val="tx1"/>
                </a:solidFill>
                <a:latin typeface="黑体" panose="02010609060101010101" pitchFamily="49" charset="-122"/>
                <a:ea typeface="黑体" panose="02010609060101010101" pitchFamily="49" charset="-122"/>
              </a:rPr>
              <a:t>2</a:t>
            </a:r>
            <a:r>
              <a:rPr lang="zh-CN" altLang="en-US" sz="2200" dirty="0">
                <a:solidFill>
                  <a:schemeClr val="tx1"/>
                </a:solidFill>
                <a:latin typeface="黑体" panose="02010609060101010101" pitchFamily="49" charset="-122"/>
                <a:ea typeface="黑体" panose="02010609060101010101" pitchFamily="49" charset="-122"/>
              </a:rPr>
              <a:t>）物理地址为：                </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rgbClr val="FF0000"/>
              </a:buClr>
              <a:buNone/>
            </a:pPr>
            <a:r>
              <a:rPr lang="zh-CN" altLang="en-US" sz="2200" dirty="0">
                <a:solidFill>
                  <a:schemeClr val="tx1"/>
                </a:solidFill>
                <a:latin typeface="黑体" panose="02010609060101010101" pitchFamily="49" charset="-122"/>
                <a:ea typeface="黑体" panose="02010609060101010101" pitchFamily="49" charset="-122"/>
              </a:rPr>
              <a:t> 其中块内地址表每块的大小与页大小相等，所以块内地址也为</a:t>
            </a:r>
            <a:r>
              <a:rPr lang="en-US" altLang="zh-CN" sz="2200" dirty="0">
                <a:solidFill>
                  <a:schemeClr val="tx1"/>
                </a:solidFill>
                <a:latin typeface="黑体" panose="02010609060101010101" pitchFamily="49" charset="-122"/>
                <a:ea typeface="黑体" panose="02010609060101010101" pitchFamily="49" charset="-122"/>
              </a:rPr>
              <a:t>11</a:t>
            </a:r>
            <a:r>
              <a:rPr lang="zh-CN" altLang="en-US" sz="2200" dirty="0">
                <a:solidFill>
                  <a:schemeClr val="tx1"/>
                </a:solidFill>
                <a:latin typeface="黑体" panose="02010609060101010101" pitchFamily="49" charset="-122"/>
                <a:ea typeface="黑体" panose="02010609060101010101" pitchFamily="49" charset="-122"/>
              </a:rPr>
              <a:t>位。</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rgbClr val="FF0000"/>
              </a:buClr>
              <a:buNone/>
            </a:pPr>
            <a:r>
              <a:rPr lang="zh-CN" altLang="en-US" sz="2200" dirty="0">
                <a:solidFill>
                  <a:schemeClr val="tx1"/>
                </a:solidFill>
                <a:latin typeface="黑体" panose="02010609060101010101" pitchFamily="49" charset="-122"/>
                <a:ea typeface="黑体" panose="02010609060101010101" pitchFamily="49" charset="-122"/>
              </a:rPr>
              <a:t> 其中块号表内存空间最多允许的块数即 </a:t>
            </a:r>
            <a:r>
              <a:rPr lang="en-US" altLang="zh-CN" sz="2200" dirty="0">
                <a:solidFill>
                  <a:schemeClr val="tx1"/>
                </a:solidFill>
                <a:latin typeface="黑体" panose="02010609060101010101" pitchFamily="49" charset="-122"/>
                <a:ea typeface="黑体" panose="02010609060101010101" pitchFamily="49" charset="-122"/>
              </a:rPr>
              <a:t>8</a:t>
            </a:r>
            <a:r>
              <a:rPr lang="zh-CN" altLang="en-US" sz="2200" dirty="0">
                <a:solidFill>
                  <a:schemeClr val="tx1"/>
                </a:solidFill>
                <a:latin typeface="黑体" panose="02010609060101010101" pitchFamily="49" charset="-122"/>
                <a:ea typeface="黑体" panose="02010609060101010101" pitchFamily="49" charset="-122"/>
              </a:rPr>
              <a:t>块</a:t>
            </a:r>
            <a:r>
              <a:rPr lang="en-US" altLang="zh-CN" sz="2200" dirty="0">
                <a:solidFill>
                  <a:schemeClr val="tx1"/>
                </a:solidFill>
                <a:latin typeface="黑体" panose="02010609060101010101" pitchFamily="49" charset="-122"/>
                <a:ea typeface="黑体" panose="02010609060101010101" pitchFamily="49" charset="-122"/>
              </a:rPr>
              <a:t>=2</a:t>
            </a:r>
            <a:r>
              <a:rPr lang="en-US" altLang="zh-CN" sz="2200" baseline="30000" dirty="0">
                <a:solidFill>
                  <a:schemeClr val="tx1"/>
                </a:solidFill>
                <a:latin typeface="黑体" panose="02010609060101010101" pitchFamily="49" charset="-122"/>
                <a:ea typeface="黑体" panose="02010609060101010101" pitchFamily="49" charset="-122"/>
              </a:rPr>
              <a:t>3</a:t>
            </a:r>
            <a:r>
              <a:rPr lang="zh-CN" altLang="en-US" sz="2200" dirty="0">
                <a:solidFill>
                  <a:schemeClr val="tx1"/>
                </a:solidFill>
                <a:latin typeface="黑体" panose="02010609060101010101" pitchFamily="49" charset="-122"/>
                <a:ea typeface="黑体" panose="02010609060101010101" pitchFamily="49" charset="-122"/>
              </a:rPr>
              <a:t>块，所以块号为</a:t>
            </a:r>
            <a:r>
              <a:rPr lang="en-US" altLang="zh-CN" sz="2200" dirty="0">
                <a:solidFill>
                  <a:schemeClr val="tx1"/>
                </a:solidFill>
                <a:latin typeface="黑体" panose="02010609060101010101" pitchFamily="49" charset="-122"/>
                <a:ea typeface="黑体" panose="02010609060101010101" pitchFamily="49" charset="-122"/>
              </a:rPr>
              <a:t>3</a:t>
            </a:r>
            <a:r>
              <a:rPr lang="zh-CN" altLang="en-US" sz="2200" dirty="0">
                <a:solidFill>
                  <a:schemeClr val="tx1"/>
                </a:solidFill>
                <a:latin typeface="黑体" panose="02010609060101010101" pitchFamily="49" charset="-122"/>
                <a:ea typeface="黑体" panose="02010609060101010101" pitchFamily="49" charset="-122"/>
              </a:rPr>
              <a:t>位。</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spcBef>
                <a:spcPct val="10000"/>
              </a:spcBef>
              <a:buClr>
                <a:srgbClr val="FF0000"/>
              </a:buClr>
              <a:buNone/>
            </a:pPr>
            <a:r>
              <a:rPr lang="zh-CN" altLang="en-US" sz="2200" dirty="0">
                <a:solidFill>
                  <a:schemeClr val="tx1"/>
                </a:solidFill>
                <a:latin typeface="黑体" panose="02010609060101010101" pitchFamily="49" charset="-122"/>
                <a:ea typeface="黑体" panose="02010609060101010101" pitchFamily="49" charset="-122"/>
              </a:rPr>
              <a:t> 故内存空间至少应为</a:t>
            </a:r>
            <a:r>
              <a:rPr lang="en-US" altLang="zh-CN" sz="2200" dirty="0">
                <a:solidFill>
                  <a:schemeClr val="tx1"/>
                </a:solidFill>
                <a:latin typeface="黑体" panose="02010609060101010101" pitchFamily="49" charset="-122"/>
                <a:ea typeface="黑体" panose="02010609060101010101" pitchFamily="49" charset="-122"/>
              </a:rPr>
              <a:t>14</a:t>
            </a:r>
            <a:r>
              <a:rPr lang="zh-CN" altLang="en-US" sz="2200" dirty="0">
                <a:solidFill>
                  <a:schemeClr val="tx1"/>
                </a:solidFill>
                <a:latin typeface="黑体" panose="02010609060101010101" pitchFamily="49" charset="-122"/>
                <a:ea typeface="黑体" panose="02010609060101010101" pitchFamily="49" charset="-122"/>
              </a:rPr>
              <a:t>位，即</a:t>
            </a:r>
            <a:r>
              <a:rPr lang="en-US" altLang="zh-CN" sz="2200" dirty="0">
                <a:solidFill>
                  <a:schemeClr val="tx1"/>
                </a:solidFill>
                <a:latin typeface="黑体" panose="02010609060101010101" pitchFamily="49" charset="-122"/>
                <a:ea typeface="黑体" panose="02010609060101010101" pitchFamily="49" charset="-122"/>
              </a:rPr>
              <a:t>2</a:t>
            </a:r>
            <a:r>
              <a:rPr lang="en-US" altLang="zh-CN" sz="2200" baseline="30000" dirty="0">
                <a:solidFill>
                  <a:schemeClr val="tx1"/>
                </a:solidFill>
                <a:latin typeface="黑体" panose="02010609060101010101" pitchFamily="49" charset="-122"/>
                <a:ea typeface="黑体" panose="02010609060101010101" pitchFamily="49" charset="-122"/>
              </a:rPr>
              <a:t>14 </a:t>
            </a:r>
            <a:r>
              <a:rPr lang="en-US" altLang="zh-CN" sz="2200" dirty="0">
                <a:solidFill>
                  <a:schemeClr val="tx1"/>
                </a:solidFill>
                <a:latin typeface="黑体" panose="02010609060101010101" pitchFamily="49" charset="-122"/>
                <a:ea typeface="黑体" panose="02010609060101010101" pitchFamily="49" charset="-122"/>
              </a:rPr>
              <a:t>=16KB</a:t>
            </a:r>
            <a:endParaRPr lang="en-US" altLang="zh-CN" sz="2200" dirty="0">
              <a:solidFill>
                <a:schemeClr val="tx1"/>
              </a:solidFill>
              <a:latin typeface="黑体" panose="02010609060101010101" pitchFamily="49" charset="-122"/>
              <a:ea typeface="黑体" panose="02010609060101010101" pitchFamily="49" charset="-122"/>
            </a:endParaRPr>
          </a:p>
        </p:txBody>
      </p:sp>
      <p:graphicFrame>
        <p:nvGraphicFramePr>
          <p:cNvPr id="471061" name="Group 21"/>
          <p:cNvGraphicFramePr>
            <a:graphicFrameLocks noGrp="1"/>
          </p:cNvGraphicFramePr>
          <p:nvPr/>
        </p:nvGraphicFramePr>
        <p:xfrm>
          <a:off x="5724525" y="2349500"/>
          <a:ext cx="3276600" cy="365125"/>
        </p:xfrm>
        <a:graphic>
          <a:graphicData uri="http://schemas.openxmlformats.org/drawingml/2006/table">
            <a:tbl>
              <a:tblPr/>
              <a:tblGrid>
                <a:gridCol w="1371600"/>
                <a:gridCol w="1905000"/>
              </a:tblGrid>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页号</a:t>
                      </a: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页内位移量</a:t>
                      </a: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w</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471063" name="Group 23"/>
          <p:cNvGraphicFramePr>
            <a:graphicFrameLocks noGrp="1"/>
          </p:cNvGraphicFramePr>
          <p:nvPr/>
        </p:nvGraphicFramePr>
        <p:xfrm>
          <a:off x="3429000" y="4437063"/>
          <a:ext cx="3657600" cy="365125"/>
        </p:xfrm>
        <a:graphic>
          <a:graphicData uri="http://schemas.openxmlformats.org/drawingml/2006/table">
            <a:tbl>
              <a:tblPr/>
              <a:tblGrid>
                <a:gridCol w="1905000"/>
                <a:gridCol w="1752600"/>
              </a:tblGrid>
              <a:tr h="3048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块号</a:t>
                      </a: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b</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块内位移</a:t>
                      </a:r>
                      <a:r>
                        <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d</a:t>
                      </a:r>
                      <a:endParaRPr kumimoji="1" lang="en-US" altLang="zh-CN" sz="1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43">
                                            <p:txEl>
                                              <p:charRg st="76" end="97"/>
                                            </p:txEl>
                                          </p:spTgt>
                                        </p:tgtEl>
                                        <p:attrNameLst>
                                          <p:attrName>style.visibility</p:attrName>
                                        </p:attrNameLst>
                                      </p:cBhvr>
                                      <p:to>
                                        <p:strVal val="visible"/>
                                      </p:to>
                                    </p:set>
                                    <p:animEffect transition="in" filter="blinds(horizontal)">
                                      <p:cBhvr>
                                        <p:cTn id="7" dur="500"/>
                                        <p:tgtEl>
                                          <p:spTgt spid="471043">
                                            <p:txEl>
                                              <p:charRg st="76" end="9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71061"/>
                                        </p:tgtEl>
                                        <p:attrNameLst>
                                          <p:attrName>style.visibility</p:attrName>
                                        </p:attrNameLst>
                                      </p:cBhvr>
                                      <p:to>
                                        <p:strVal val="visible"/>
                                      </p:to>
                                    </p:set>
                                    <p:anim calcmode="lin" valueType="num">
                                      <p:cBhvr additive="base">
                                        <p:cTn id="12" dur="500" fill="hold"/>
                                        <p:tgtEl>
                                          <p:spTgt spid="471061"/>
                                        </p:tgtEl>
                                        <p:attrNameLst>
                                          <p:attrName>ppt_x</p:attrName>
                                        </p:attrNameLst>
                                      </p:cBhvr>
                                      <p:tavLst>
                                        <p:tav tm="0">
                                          <p:val>
                                            <p:strVal val="#ppt_x"/>
                                          </p:val>
                                        </p:tav>
                                        <p:tav tm="100000">
                                          <p:val>
                                            <p:strVal val="#ppt_x"/>
                                          </p:val>
                                        </p:tav>
                                      </p:tavLst>
                                    </p:anim>
                                    <p:anim calcmode="lin" valueType="num">
                                      <p:cBhvr additive="base">
                                        <p:cTn id="13" dur="500" fill="hold"/>
                                        <p:tgtEl>
                                          <p:spTgt spid="47106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1043">
                                            <p:txEl>
                                              <p:charRg st="97" end="143"/>
                                            </p:txEl>
                                          </p:spTgt>
                                        </p:tgtEl>
                                        <p:attrNameLst>
                                          <p:attrName>style.visibility</p:attrName>
                                        </p:attrNameLst>
                                      </p:cBhvr>
                                      <p:to>
                                        <p:strVal val="visible"/>
                                      </p:to>
                                    </p:set>
                                    <p:animEffect transition="in" filter="blinds(horizontal)">
                                      <p:cBhvr>
                                        <p:cTn id="18" dur="500"/>
                                        <p:tgtEl>
                                          <p:spTgt spid="471043">
                                            <p:txEl>
                                              <p:charRg st="97" end="14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71043">
                                            <p:txEl>
                                              <p:charRg st="143" end="175"/>
                                            </p:txEl>
                                          </p:spTgt>
                                        </p:tgtEl>
                                        <p:attrNameLst>
                                          <p:attrName>style.visibility</p:attrName>
                                        </p:attrNameLst>
                                      </p:cBhvr>
                                      <p:to>
                                        <p:strVal val="visible"/>
                                      </p:to>
                                    </p:set>
                                    <p:animEffect transition="in" filter="blinds(horizontal)">
                                      <p:cBhvr>
                                        <p:cTn id="23" dur="500"/>
                                        <p:tgtEl>
                                          <p:spTgt spid="471043">
                                            <p:txEl>
                                              <p:charRg st="143" end="17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1043">
                                            <p:txEl>
                                              <p:charRg st="175" end="191"/>
                                            </p:txEl>
                                          </p:spTgt>
                                        </p:tgtEl>
                                        <p:attrNameLst>
                                          <p:attrName>style.visibility</p:attrName>
                                        </p:attrNameLst>
                                      </p:cBhvr>
                                      <p:to>
                                        <p:strVal val="visible"/>
                                      </p:to>
                                    </p:set>
                                    <p:animEffect transition="in" filter="blinds(horizontal)">
                                      <p:cBhvr>
                                        <p:cTn id="28" dur="500"/>
                                        <p:tgtEl>
                                          <p:spTgt spid="471043">
                                            <p:txEl>
                                              <p:charRg st="175" end="19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71043">
                                            <p:txEl>
                                              <p:charRg st="191" end="221"/>
                                            </p:txEl>
                                          </p:spTgt>
                                        </p:tgtEl>
                                        <p:attrNameLst>
                                          <p:attrName>style.visibility</p:attrName>
                                        </p:attrNameLst>
                                      </p:cBhvr>
                                      <p:to>
                                        <p:strVal val="visible"/>
                                      </p:to>
                                    </p:set>
                                    <p:animEffect transition="in" filter="blinds(horizontal)">
                                      <p:cBhvr>
                                        <p:cTn id="33" dur="500"/>
                                        <p:tgtEl>
                                          <p:spTgt spid="471043">
                                            <p:txEl>
                                              <p:charRg st="191" end="22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71063"/>
                                        </p:tgtEl>
                                        <p:attrNameLst>
                                          <p:attrName>style.visibility</p:attrName>
                                        </p:attrNameLst>
                                      </p:cBhvr>
                                      <p:to>
                                        <p:strVal val="visible"/>
                                      </p:to>
                                    </p:set>
                                    <p:anim calcmode="lin" valueType="num">
                                      <p:cBhvr additive="base">
                                        <p:cTn id="38" dur="500" fill="hold"/>
                                        <p:tgtEl>
                                          <p:spTgt spid="471063"/>
                                        </p:tgtEl>
                                        <p:attrNameLst>
                                          <p:attrName>ppt_x</p:attrName>
                                        </p:attrNameLst>
                                      </p:cBhvr>
                                      <p:tavLst>
                                        <p:tav tm="0">
                                          <p:val>
                                            <p:strVal val="#ppt_x"/>
                                          </p:val>
                                        </p:tav>
                                        <p:tav tm="100000">
                                          <p:val>
                                            <p:strVal val="#ppt_x"/>
                                          </p:val>
                                        </p:tav>
                                      </p:tavLst>
                                    </p:anim>
                                    <p:anim calcmode="lin" valueType="num">
                                      <p:cBhvr additive="base">
                                        <p:cTn id="39" dur="500" fill="hold"/>
                                        <p:tgtEl>
                                          <p:spTgt spid="47106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471043">
                                            <p:txEl>
                                              <p:charRg st="221" end="254"/>
                                            </p:txEl>
                                          </p:spTgt>
                                        </p:tgtEl>
                                        <p:attrNameLst>
                                          <p:attrName>style.visibility</p:attrName>
                                        </p:attrNameLst>
                                      </p:cBhvr>
                                      <p:to>
                                        <p:strVal val="visible"/>
                                      </p:to>
                                    </p:set>
                                    <p:animEffect transition="in" filter="blinds(horizontal)">
                                      <p:cBhvr>
                                        <p:cTn id="44" dur="500"/>
                                        <p:tgtEl>
                                          <p:spTgt spid="471043">
                                            <p:txEl>
                                              <p:charRg st="221" end="25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71043">
                                            <p:txEl>
                                              <p:charRg st="254" end="289"/>
                                            </p:txEl>
                                          </p:spTgt>
                                        </p:tgtEl>
                                        <p:attrNameLst>
                                          <p:attrName>style.visibility</p:attrName>
                                        </p:attrNameLst>
                                      </p:cBhvr>
                                      <p:to>
                                        <p:strVal val="visible"/>
                                      </p:to>
                                    </p:set>
                                    <p:animEffect transition="in" filter="blinds(horizontal)">
                                      <p:cBhvr>
                                        <p:cTn id="49" dur="500"/>
                                        <p:tgtEl>
                                          <p:spTgt spid="471043">
                                            <p:txEl>
                                              <p:charRg st="254" end="28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043">
                                            <p:txEl>
                                              <p:charRg st="289" end="314"/>
                                            </p:txEl>
                                          </p:spTgt>
                                        </p:tgtEl>
                                        <p:attrNameLst>
                                          <p:attrName>style.visibility</p:attrName>
                                        </p:attrNameLst>
                                      </p:cBhvr>
                                      <p:to>
                                        <p:strVal val="visible"/>
                                      </p:to>
                                    </p:set>
                                    <p:animEffect transition="in" filter="blinds(horizontal)">
                                      <p:cBhvr>
                                        <p:cTn id="54" dur="500"/>
                                        <p:tgtEl>
                                          <p:spTgt spid="471043">
                                            <p:txEl>
                                              <p:charRg st="289" end="3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Rectangle 2"/>
          <p:cNvSpPr>
            <a:spLocks noGrp="1"/>
          </p:cNvSpPr>
          <p:nvPr>
            <p:ph type="title"/>
          </p:nvPr>
        </p:nvSpPr>
        <p:spPr>
          <a:xfrm>
            <a:off x="1295400" y="260350"/>
            <a:ext cx="5292725" cy="762000"/>
          </a:xfrm>
          <a:ln/>
        </p:spPr>
        <p:txBody>
          <a:bodyPr wrap="square" lIns="91440" tIns="45720" rIns="91440" bIns="45720" anchor="b" anchorCtr="0"/>
          <a:p>
            <a:pPr eaLnBrk="1" hangingPunct="1"/>
            <a:r>
              <a:rPr lang="zh-CN" altLang="en-US" sz="3600" b="1" dirty="0">
                <a:ea typeface="黑体" panose="02010609060101010101" pitchFamily="49" charset="-122"/>
              </a:rPr>
              <a:t>四、地址变换机构（</a:t>
            </a:r>
            <a:r>
              <a:rPr lang="en-US" altLang="zh-CN" sz="3600" b="1" dirty="0">
                <a:ea typeface="黑体" panose="02010609060101010101" pitchFamily="49" charset="-122"/>
              </a:rPr>
              <a:t>1</a:t>
            </a:r>
            <a:r>
              <a:rPr lang="zh-CN" altLang="en-US" sz="3600" b="1" dirty="0">
                <a:ea typeface="黑体" panose="02010609060101010101" pitchFamily="49" charset="-122"/>
              </a:rPr>
              <a:t>）</a:t>
            </a:r>
            <a:endParaRPr lang="zh-CN" altLang="en-US" sz="3600" b="1" dirty="0">
              <a:ea typeface="黑体" panose="02010609060101010101" pitchFamily="49" charset="-122"/>
            </a:endParaRPr>
          </a:p>
        </p:txBody>
      </p:sp>
      <p:sp>
        <p:nvSpPr>
          <p:cNvPr id="540675" name="Rectangle 3"/>
          <p:cNvSpPr>
            <a:spLocks noGrp="1"/>
          </p:cNvSpPr>
          <p:nvPr>
            <p:ph idx="1"/>
          </p:nvPr>
        </p:nvSpPr>
        <p:spPr>
          <a:xfrm>
            <a:off x="468313" y="1270000"/>
            <a:ext cx="7991475" cy="5254625"/>
          </a:xfrm>
          <a:ln/>
        </p:spPr>
        <p:txBody>
          <a:bodyPr wrap="square" lIns="91440" tIns="45720" rIns="91440" bIns="45720" anchor="t" anchorCtr="0"/>
          <a:p>
            <a:pPr eaLnBrk="1" hangingPunct="1">
              <a:lnSpc>
                <a:spcPct val="120000"/>
              </a:lnSpc>
              <a:spcBef>
                <a:spcPct val="1000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为了能将用户地址空间中的逻辑地址变换为内存空间中的物理地址，在系统中必须设置地址变换机构。分为基本的地址变换机构和具有快表的地址变换机构。</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Clr>
                <a:srgbClr val="FF0000"/>
              </a:buClr>
              <a:buChar char="q"/>
            </a:pPr>
            <a:r>
              <a:rPr lang="zh-CN" altLang="en-US" dirty="0">
                <a:solidFill>
                  <a:srgbClr val="FF33CC"/>
                </a:solidFill>
                <a:latin typeface="黑体" panose="02010609060101010101" pitchFamily="49" charset="-122"/>
                <a:ea typeface="黑体" panose="02010609060101010101" pitchFamily="49" charset="-122"/>
              </a:rPr>
              <a:t>地址变换机构的基本任务</a:t>
            </a:r>
            <a:endParaRPr lang="zh-CN" altLang="en-US"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1000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实现逻辑地址向物理地址的转换（页号</a:t>
            </a:r>
            <a:r>
              <a:rPr lang="en-US" altLang="zh-CN" dirty="0">
                <a:solidFill>
                  <a:schemeClr val="tx1"/>
                </a:solidFill>
                <a:latin typeface="黑体" panose="02010609060101010101" pitchFamily="49" charset="-122"/>
                <a:ea typeface="黑体" panose="02010609060101010101" pitchFamily="49" charset="-122"/>
              </a:rPr>
              <a:t>-&gt;</a:t>
            </a:r>
            <a:r>
              <a:rPr lang="zh-CN" altLang="en-US" dirty="0">
                <a:solidFill>
                  <a:schemeClr val="tx1"/>
                </a:solidFill>
                <a:latin typeface="黑体" panose="02010609060101010101" pitchFamily="49" charset="-122"/>
                <a:ea typeface="黑体" panose="02010609060101010101" pitchFamily="49" charset="-122"/>
              </a:rPr>
              <a:t>块号）。</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1000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地址变换借助页表来完成。</a:t>
            </a:r>
            <a:endParaRPr lang="zh-CN" altLang="en-US"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75">
                                            <p:txEl>
                                              <p:charRg st="0" end="76"/>
                                            </p:txEl>
                                          </p:spTgt>
                                        </p:tgtEl>
                                        <p:attrNameLst>
                                          <p:attrName>style.visibility</p:attrName>
                                        </p:attrNameLst>
                                      </p:cBhvr>
                                      <p:to>
                                        <p:strVal val="visible"/>
                                      </p:to>
                                    </p:set>
                                    <p:animEffect transition="in" filter="blinds(horizontal)">
                                      <p:cBhvr>
                                        <p:cTn id="7" dur="500"/>
                                        <p:tgtEl>
                                          <p:spTgt spid="540675">
                                            <p:txEl>
                                              <p:charRg st="0"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75">
                                            <p:txEl>
                                              <p:charRg st="76" end="88"/>
                                            </p:txEl>
                                          </p:spTgt>
                                        </p:tgtEl>
                                        <p:attrNameLst>
                                          <p:attrName>style.visibility</p:attrName>
                                        </p:attrNameLst>
                                      </p:cBhvr>
                                      <p:to>
                                        <p:strVal val="visible"/>
                                      </p:to>
                                    </p:set>
                                    <p:animEffect transition="in" filter="blinds(horizontal)">
                                      <p:cBhvr>
                                        <p:cTn id="12" dur="500"/>
                                        <p:tgtEl>
                                          <p:spTgt spid="540675">
                                            <p:txEl>
                                              <p:charRg st="76"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0675">
                                            <p:txEl>
                                              <p:charRg st="88" end="118"/>
                                            </p:txEl>
                                          </p:spTgt>
                                        </p:tgtEl>
                                        <p:attrNameLst>
                                          <p:attrName>style.visibility</p:attrName>
                                        </p:attrNameLst>
                                      </p:cBhvr>
                                      <p:to>
                                        <p:strVal val="visible"/>
                                      </p:to>
                                    </p:set>
                                    <p:animEffect transition="in" filter="blinds(horizontal)">
                                      <p:cBhvr>
                                        <p:cTn id="17" dur="500"/>
                                        <p:tgtEl>
                                          <p:spTgt spid="540675">
                                            <p:txEl>
                                              <p:charRg st="88"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0675">
                                            <p:txEl>
                                              <p:charRg st="118" end="135"/>
                                            </p:txEl>
                                          </p:spTgt>
                                        </p:tgtEl>
                                        <p:attrNameLst>
                                          <p:attrName>style.visibility</p:attrName>
                                        </p:attrNameLst>
                                      </p:cBhvr>
                                      <p:to>
                                        <p:strVal val="visible"/>
                                      </p:to>
                                    </p:set>
                                    <p:animEffect transition="in" filter="blinds(horizontal)">
                                      <p:cBhvr>
                                        <p:cTn id="22" dur="500"/>
                                        <p:tgtEl>
                                          <p:spTgt spid="540675">
                                            <p:txEl>
                                              <p:charRg st="118"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Rectangle 2"/>
          <p:cNvSpPr>
            <a:spLocks noGrp="1"/>
          </p:cNvSpPr>
          <p:nvPr>
            <p:ph type="title"/>
          </p:nvPr>
        </p:nvSpPr>
        <p:spPr>
          <a:xfrm>
            <a:off x="1295400" y="260350"/>
            <a:ext cx="5508625" cy="762000"/>
          </a:xfrm>
          <a:ln/>
        </p:spPr>
        <p:txBody>
          <a:bodyPr wrap="square" lIns="91440" tIns="45720" rIns="91440" bIns="45720" anchor="b" anchorCtr="0"/>
          <a:p>
            <a:pPr eaLnBrk="1" hangingPunct="1"/>
            <a:r>
              <a:rPr lang="zh-CN" altLang="en-US" sz="3600" b="1" dirty="0">
                <a:ea typeface="黑体" panose="02010609060101010101" pitchFamily="49" charset="-122"/>
              </a:rPr>
              <a:t>四、地址变换机构（</a:t>
            </a:r>
            <a:r>
              <a:rPr lang="en-US" altLang="zh-CN" sz="3600" b="1" dirty="0">
                <a:ea typeface="黑体" panose="02010609060101010101" pitchFamily="49" charset="-122"/>
              </a:rPr>
              <a:t>2</a:t>
            </a:r>
            <a:r>
              <a:rPr lang="zh-CN" altLang="en-US" sz="3600" b="1" dirty="0">
                <a:ea typeface="黑体" panose="02010609060101010101" pitchFamily="49" charset="-122"/>
              </a:rPr>
              <a:t>）</a:t>
            </a:r>
            <a:endParaRPr lang="zh-CN" altLang="en-US" sz="3600" b="1" dirty="0">
              <a:ea typeface="黑体" panose="02010609060101010101" pitchFamily="49" charset="-122"/>
            </a:endParaRPr>
          </a:p>
        </p:txBody>
      </p:sp>
      <p:sp>
        <p:nvSpPr>
          <p:cNvPr id="541699" name="Rectangle 3"/>
          <p:cNvSpPr>
            <a:spLocks noGrp="1"/>
          </p:cNvSpPr>
          <p:nvPr>
            <p:ph idx="1"/>
          </p:nvPr>
        </p:nvSpPr>
        <p:spPr>
          <a:xfrm>
            <a:off x="762000" y="1270000"/>
            <a:ext cx="8153400" cy="719138"/>
          </a:xfrm>
          <a:ln/>
        </p:spPr>
        <p:txBody>
          <a:bodyPr wrap="square" lIns="91440" tIns="45720" rIns="91440" bIns="45720" anchor="t" anchorCtr="0"/>
          <a:p>
            <a:pPr eaLnBrk="1" hangingPunct="1">
              <a:lnSpc>
                <a:spcPct val="110000"/>
              </a:lnSpc>
              <a:spcBef>
                <a:spcPct val="10000"/>
              </a:spcBef>
              <a:buClr>
                <a:srgbClr val="FF0000"/>
              </a:buClr>
              <a:buChar char="q"/>
            </a:pPr>
            <a:r>
              <a:rPr lang="zh-CN" altLang="en-US" sz="2400" dirty="0">
                <a:solidFill>
                  <a:srgbClr val="FF33CC"/>
                </a:solidFill>
                <a:latin typeface="黑体" panose="02010609060101010101" pitchFamily="49" charset="-122"/>
                <a:ea typeface="黑体" panose="02010609060101010101" pitchFamily="49" charset="-122"/>
              </a:rPr>
              <a:t>分页系统的基本地址变换机构如图所示：</a:t>
            </a:r>
            <a:endParaRPr lang="zh-CN" altLang="en-US" sz="2400" dirty="0">
              <a:solidFill>
                <a:srgbClr val="FF33CC"/>
              </a:solidFill>
              <a:latin typeface="黑体" panose="02010609060101010101" pitchFamily="49" charset="-122"/>
              <a:ea typeface="黑体" panose="02010609060101010101" pitchFamily="49" charset="-122"/>
            </a:endParaRPr>
          </a:p>
        </p:txBody>
      </p:sp>
      <p:grpSp>
        <p:nvGrpSpPr>
          <p:cNvPr id="2" name="Group 98"/>
          <p:cNvGrpSpPr/>
          <p:nvPr/>
        </p:nvGrpSpPr>
        <p:grpSpPr>
          <a:xfrm>
            <a:off x="982663" y="1798638"/>
            <a:ext cx="6902450" cy="5014912"/>
            <a:chOff x="528" y="935"/>
            <a:chExt cx="4348" cy="3159"/>
          </a:xfrm>
        </p:grpSpPr>
        <p:sp>
          <p:nvSpPr>
            <p:cNvPr id="169988" name="Rectangle 42"/>
            <p:cNvSpPr/>
            <p:nvPr/>
          </p:nvSpPr>
          <p:spPr>
            <a:xfrm>
              <a:off x="1341" y="1238"/>
              <a:ext cx="812" cy="22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zh-CN" altLang="en-US" sz="1400" b="1" dirty="0">
                  <a:solidFill>
                    <a:schemeClr val="hlink"/>
                  </a:solidFill>
                  <a:latin typeface="Tahoma" panose="020B0604030504040204" pitchFamily="34" charset="0"/>
                  <a:ea typeface="楷体_GB2312" pitchFamily="1" charset="-122"/>
                </a:rPr>
                <a:t>页表长度（</a:t>
              </a:r>
              <a:r>
                <a:rPr lang="en-US" altLang="zh-CN" sz="1400" b="1" dirty="0">
                  <a:solidFill>
                    <a:schemeClr val="hlink"/>
                  </a:solidFill>
                  <a:latin typeface="Tahoma" panose="020B0604030504040204" pitchFamily="34" charset="0"/>
                  <a:ea typeface="楷体_GB2312" pitchFamily="1" charset="-122"/>
                </a:rPr>
                <a:t>5</a:t>
              </a:r>
              <a:r>
                <a:rPr lang="zh-CN" altLang="en-US" sz="1400" b="1" dirty="0">
                  <a:solidFill>
                    <a:schemeClr val="hlink"/>
                  </a:solidFill>
                  <a:latin typeface="Tahoma" panose="020B0604030504040204" pitchFamily="34" charset="0"/>
                  <a:ea typeface="楷体_GB2312" pitchFamily="1" charset="-122"/>
                </a:rPr>
                <a:t>）</a:t>
              </a:r>
              <a:endParaRPr lang="zh-CN" altLang="en-US" sz="1400" b="1" dirty="0">
                <a:solidFill>
                  <a:schemeClr val="hlink"/>
                </a:solidFill>
                <a:latin typeface="Tahoma" panose="020B0604030504040204" pitchFamily="34" charset="0"/>
                <a:ea typeface="楷体_GB2312" pitchFamily="1" charset="-122"/>
              </a:endParaRPr>
            </a:p>
          </p:txBody>
        </p:sp>
        <p:sp>
          <p:nvSpPr>
            <p:cNvPr id="169989" name="Rectangle 43"/>
            <p:cNvSpPr/>
            <p:nvPr/>
          </p:nvSpPr>
          <p:spPr>
            <a:xfrm>
              <a:off x="528" y="1238"/>
              <a:ext cx="813" cy="22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zh-CN" altLang="en-US" sz="1800" b="1" dirty="0">
                  <a:solidFill>
                    <a:schemeClr val="hlink"/>
                  </a:solidFill>
                  <a:latin typeface="Tahoma" panose="020B0604030504040204" pitchFamily="34" charset="0"/>
                  <a:ea typeface="楷体_GB2312" pitchFamily="1" charset="-122"/>
                </a:rPr>
                <a:t>页表始址</a:t>
              </a:r>
              <a:endParaRPr lang="zh-CN" altLang="en-US" sz="1800" b="1" dirty="0">
                <a:solidFill>
                  <a:schemeClr val="hlink"/>
                </a:solidFill>
                <a:latin typeface="Tahoma" panose="020B0604030504040204" pitchFamily="34" charset="0"/>
                <a:ea typeface="楷体_GB2312" pitchFamily="1" charset="-122"/>
              </a:endParaRPr>
            </a:p>
          </p:txBody>
        </p:sp>
        <p:sp>
          <p:nvSpPr>
            <p:cNvPr id="169990" name="Line 44"/>
            <p:cNvSpPr/>
            <p:nvPr/>
          </p:nvSpPr>
          <p:spPr>
            <a:xfrm>
              <a:off x="528" y="1238"/>
              <a:ext cx="1625"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1" name="Line 45"/>
            <p:cNvSpPr/>
            <p:nvPr/>
          </p:nvSpPr>
          <p:spPr>
            <a:xfrm>
              <a:off x="528" y="1462"/>
              <a:ext cx="1625"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2" name="Line 46"/>
            <p:cNvSpPr/>
            <p:nvPr/>
          </p:nvSpPr>
          <p:spPr>
            <a:xfrm>
              <a:off x="528" y="1238"/>
              <a:ext cx="0" cy="224"/>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3" name="Line 47"/>
            <p:cNvSpPr/>
            <p:nvPr/>
          </p:nvSpPr>
          <p:spPr>
            <a:xfrm>
              <a:off x="1341" y="1238"/>
              <a:ext cx="0" cy="224"/>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4" name="Line 48"/>
            <p:cNvSpPr/>
            <p:nvPr/>
          </p:nvSpPr>
          <p:spPr>
            <a:xfrm>
              <a:off x="2153" y="1238"/>
              <a:ext cx="0" cy="224"/>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5" name="Rectangle 49"/>
            <p:cNvSpPr/>
            <p:nvPr/>
          </p:nvSpPr>
          <p:spPr>
            <a:xfrm>
              <a:off x="4029" y="1270"/>
              <a:ext cx="847" cy="22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zh-CN" altLang="en-US" sz="1600" b="1" dirty="0">
                  <a:solidFill>
                    <a:schemeClr val="hlink"/>
                  </a:solidFill>
                  <a:latin typeface="Tahoma" panose="020B0604030504040204" pitchFamily="34" charset="0"/>
                  <a:ea typeface="楷体_GB2312" pitchFamily="1" charset="-122"/>
                </a:rPr>
                <a:t>页内地址</a:t>
              </a:r>
              <a:r>
                <a:rPr lang="en-US" altLang="zh-CN" sz="1600" b="1" dirty="0">
                  <a:solidFill>
                    <a:schemeClr val="hlink"/>
                  </a:solidFill>
                  <a:latin typeface="Tahoma" panose="020B0604030504040204" pitchFamily="34" charset="0"/>
                  <a:ea typeface="楷体_GB2312" pitchFamily="1" charset="-122"/>
                </a:rPr>
                <a:t>w</a:t>
              </a:r>
              <a:endParaRPr lang="en-US" altLang="zh-CN" sz="1600" b="1" dirty="0">
                <a:solidFill>
                  <a:schemeClr val="hlink"/>
                </a:solidFill>
                <a:latin typeface="Tahoma" panose="020B0604030504040204" pitchFamily="34" charset="0"/>
                <a:ea typeface="楷体_GB2312" pitchFamily="1" charset="-122"/>
              </a:endParaRPr>
            </a:p>
          </p:txBody>
        </p:sp>
        <p:sp>
          <p:nvSpPr>
            <p:cNvPr id="169996" name="Rectangle 50"/>
            <p:cNvSpPr/>
            <p:nvPr/>
          </p:nvSpPr>
          <p:spPr>
            <a:xfrm>
              <a:off x="3047" y="1270"/>
              <a:ext cx="982" cy="22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zh-CN" altLang="en-US" sz="2000" b="1" dirty="0">
                  <a:solidFill>
                    <a:schemeClr val="hlink"/>
                  </a:solidFill>
                  <a:latin typeface="Tahoma" panose="020B0604030504040204" pitchFamily="34" charset="0"/>
                  <a:ea typeface="楷体_GB2312" pitchFamily="1" charset="-122"/>
                </a:rPr>
                <a:t>页号（</a:t>
              </a:r>
              <a:r>
                <a:rPr lang="en-US" altLang="zh-CN" sz="2000" b="1" dirty="0">
                  <a:solidFill>
                    <a:schemeClr val="hlink"/>
                  </a:solidFill>
                  <a:latin typeface="Tahoma" panose="020B0604030504040204" pitchFamily="34" charset="0"/>
                  <a:ea typeface="楷体_GB2312" pitchFamily="1" charset="-122"/>
                </a:rPr>
                <a:t>3</a:t>
              </a:r>
              <a:r>
                <a:rPr lang="zh-CN" altLang="en-US" sz="2000" b="1" dirty="0">
                  <a:solidFill>
                    <a:schemeClr val="hlink"/>
                  </a:solidFill>
                  <a:latin typeface="Tahoma" panose="020B0604030504040204" pitchFamily="34" charset="0"/>
                  <a:ea typeface="楷体_GB2312" pitchFamily="1" charset="-122"/>
                </a:rPr>
                <a:t>）</a:t>
              </a:r>
              <a:endParaRPr lang="zh-CN" altLang="en-US" sz="2000" b="1" dirty="0">
                <a:solidFill>
                  <a:schemeClr val="hlink"/>
                </a:solidFill>
                <a:latin typeface="Tahoma" panose="020B0604030504040204" pitchFamily="34" charset="0"/>
                <a:ea typeface="楷体_GB2312" pitchFamily="1" charset="-122"/>
              </a:endParaRPr>
            </a:p>
          </p:txBody>
        </p:sp>
        <p:sp>
          <p:nvSpPr>
            <p:cNvPr id="169997" name="Line 51"/>
            <p:cNvSpPr/>
            <p:nvPr/>
          </p:nvSpPr>
          <p:spPr>
            <a:xfrm>
              <a:off x="3047" y="1270"/>
              <a:ext cx="1829"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8" name="Line 52"/>
            <p:cNvSpPr/>
            <p:nvPr/>
          </p:nvSpPr>
          <p:spPr>
            <a:xfrm>
              <a:off x="3047" y="1494"/>
              <a:ext cx="1829"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69999" name="Line 53"/>
            <p:cNvSpPr/>
            <p:nvPr/>
          </p:nvSpPr>
          <p:spPr>
            <a:xfrm>
              <a:off x="3047" y="1270"/>
              <a:ext cx="0" cy="224"/>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0" name="Line 54"/>
            <p:cNvSpPr/>
            <p:nvPr/>
          </p:nvSpPr>
          <p:spPr>
            <a:xfrm>
              <a:off x="4029" y="1270"/>
              <a:ext cx="0" cy="224"/>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1" name="Line 55"/>
            <p:cNvSpPr/>
            <p:nvPr/>
          </p:nvSpPr>
          <p:spPr>
            <a:xfrm>
              <a:off x="4876" y="1270"/>
              <a:ext cx="0" cy="224"/>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2" name="Rectangle 56"/>
            <p:cNvSpPr/>
            <p:nvPr/>
          </p:nvSpPr>
          <p:spPr>
            <a:xfrm>
              <a:off x="3903" y="3346"/>
              <a:ext cx="892" cy="27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en-US" altLang="zh-CN" b="1" dirty="0">
                  <a:solidFill>
                    <a:schemeClr val="hlink"/>
                  </a:solidFill>
                  <a:latin typeface="Tahoma" panose="020B0604030504040204" pitchFamily="34" charset="0"/>
                  <a:ea typeface="楷体_GB2312" pitchFamily="1" charset="-122"/>
                </a:rPr>
                <a:t>w</a:t>
              </a:r>
              <a:endParaRPr lang="en-US" altLang="zh-CN" b="1" dirty="0">
                <a:solidFill>
                  <a:schemeClr val="hlink"/>
                </a:solidFill>
                <a:latin typeface="Tahoma" panose="020B0604030504040204" pitchFamily="34" charset="0"/>
                <a:ea typeface="楷体_GB2312" pitchFamily="1" charset="-122"/>
              </a:endParaRPr>
            </a:p>
          </p:txBody>
        </p:sp>
        <p:sp>
          <p:nvSpPr>
            <p:cNvPr id="170003" name="Rectangle 57"/>
            <p:cNvSpPr/>
            <p:nvPr/>
          </p:nvSpPr>
          <p:spPr>
            <a:xfrm>
              <a:off x="3556" y="3346"/>
              <a:ext cx="347" cy="27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en-US" altLang="zh-CN" b="1" dirty="0">
                  <a:solidFill>
                    <a:schemeClr val="hlink"/>
                  </a:solidFill>
                  <a:latin typeface="Tahoma" panose="020B0604030504040204" pitchFamily="34" charset="0"/>
                  <a:ea typeface="楷体_GB2312" pitchFamily="1" charset="-122"/>
                </a:rPr>
                <a:t>b</a:t>
              </a:r>
              <a:endParaRPr lang="en-US" altLang="zh-CN" b="1" dirty="0">
                <a:solidFill>
                  <a:schemeClr val="hlink"/>
                </a:solidFill>
                <a:latin typeface="Tahoma" panose="020B0604030504040204" pitchFamily="34" charset="0"/>
                <a:ea typeface="楷体_GB2312" pitchFamily="1" charset="-122"/>
              </a:endParaRPr>
            </a:p>
          </p:txBody>
        </p:sp>
        <p:sp>
          <p:nvSpPr>
            <p:cNvPr id="170004" name="Line 58"/>
            <p:cNvSpPr/>
            <p:nvPr/>
          </p:nvSpPr>
          <p:spPr>
            <a:xfrm>
              <a:off x="3556" y="3346"/>
              <a:ext cx="1239"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5" name="Line 59"/>
            <p:cNvSpPr/>
            <p:nvPr/>
          </p:nvSpPr>
          <p:spPr>
            <a:xfrm>
              <a:off x="3556" y="3620"/>
              <a:ext cx="1239"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6" name="Line 60"/>
            <p:cNvSpPr/>
            <p:nvPr/>
          </p:nvSpPr>
          <p:spPr>
            <a:xfrm>
              <a:off x="3556" y="3346"/>
              <a:ext cx="0" cy="274"/>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7" name="Line 61"/>
            <p:cNvSpPr/>
            <p:nvPr/>
          </p:nvSpPr>
          <p:spPr>
            <a:xfrm>
              <a:off x="3903" y="3346"/>
              <a:ext cx="0" cy="274"/>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8" name="Line 62"/>
            <p:cNvSpPr/>
            <p:nvPr/>
          </p:nvSpPr>
          <p:spPr>
            <a:xfrm>
              <a:off x="4795" y="3346"/>
              <a:ext cx="0" cy="274"/>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09" name="Rectangle 63"/>
            <p:cNvSpPr/>
            <p:nvPr/>
          </p:nvSpPr>
          <p:spPr>
            <a:xfrm>
              <a:off x="1870" y="3611"/>
              <a:ext cx="772" cy="266"/>
            </a:xfrm>
            <a:prstGeom prst="rect">
              <a:avLst/>
            </a:prstGeom>
            <a:noFill/>
            <a:ln w="38100">
              <a:noFill/>
            </a:ln>
          </p:spPr>
          <p:txBody>
            <a:bodyPr anchor="t" anchorCtr="0"/>
            <a:p>
              <a:pPr>
                <a:spcBef>
                  <a:spcPct val="20000"/>
                </a:spcBef>
                <a:buClr>
                  <a:srgbClr val="FF00FF"/>
                </a:buClr>
                <a:buFont typeface="Wingdings" panose="05000000000000000000" pitchFamily="2" charset="2"/>
              </a:pPr>
              <a:endParaRPr lang="zh-CN" altLang="zh-CN" b="1" dirty="0">
                <a:solidFill>
                  <a:schemeClr val="hlink"/>
                </a:solidFill>
                <a:latin typeface="Tahoma" panose="020B0604030504040204" pitchFamily="34" charset="0"/>
                <a:ea typeface="楷体_GB2312" pitchFamily="1" charset="-122"/>
              </a:endParaRPr>
            </a:p>
          </p:txBody>
        </p:sp>
        <p:sp>
          <p:nvSpPr>
            <p:cNvPr id="170010" name="Rectangle 64"/>
            <p:cNvSpPr/>
            <p:nvPr/>
          </p:nvSpPr>
          <p:spPr>
            <a:xfrm>
              <a:off x="1870" y="3347"/>
              <a:ext cx="772" cy="264"/>
            </a:xfrm>
            <a:prstGeom prst="rect">
              <a:avLst/>
            </a:prstGeom>
            <a:noFill/>
            <a:ln w="38100">
              <a:noFill/>
            </a:ln>
          </p:spPr>
          <p:txBody>
            <a:bodyPr anchor="t" anchorCtr="0"/>
            <a:p>
              <a:pPr algn="ctr">
                <a:spcBef>
                  <a:spcPct val="20000"/>
                </a:spcBef>
                <a:buClr>
                  <a:srgbClr val="FF00FF"/>
                </a:buClr>
                <a:buFont typeface="Wingdings" panose="05000000000000000000" pitchFamily="2" charset="2"/>
              </a:pPr>
              <a:r>
                <a:rPr lang="en-US" altLang="zh-CN" b="1" dirty="0">
                  <a:solidFill>
                    <a:schemeClr val="hlink"/>
                  </a:solidFill>
                  <a:latin typeface="Tahoma" panose="020B0604030504040204" pitchFamily="34" charset="0"/>
                  <a:ea typeface="楷体_GB2312" pitchFamily="1" charset="-122"/>
                </a:rPr>
                <a:t>b</a:t>
              </a:r>
              <a:endParaRPr lang="en-US" altLang="zh-CN" b="1" dirty="0">
                <a:solidFill>
                  <a:schemeClr val="hlink"/>
                </a:solidFill>
                <a:latin typeface="Tahoma" panose="020B0604030504040204" pitchFamily="34" charset="0"/>
                <a:ea typeface="楷体_GB2312" pitchFamily="1" charset="-122"/>
              </a:endParaRPr>
            </a:p>
          </p:txBody>
        </p:sp>
        <p:sp>
          <p:nvSpPr>
            <p:cNvPr id="170011" name="Rectangle 65"/>
            <p:cNvSpPr/>
            <p:nvPr/>
          </p:nvSpPr>
          <p:spPr>
            <a:xfrm>
              <a:off x="1870" y="3084"/>
              <a:ext cx="772" cy="263"/>
            </a:xfrm>
            <a:prstGeom prst="rect">
              <a:avLst/>
            </a:prstGeom>
            <a:noFill/>
            <a:ln w="38100">
              <a:noFill/>
            </a:ln>
          </p:spPr>
          <p:txBody>
            <a:bodyPr anchor="t" anchorCtr="0"/>
            <a:p>
              <a:pPr>
                <a:spcBef>
                  <a:spcPct val="20000"/>
                </a:spcBef>
                <a:buClr>
                  <a:srgbClr val="FF00FF"/>
                </a:buClr>
                <a:buFont typeface="Wingdings" panose="05000000000000000000" pitchFamily="2" charset="2"/>
              </a:pPr>
              <a:endParaRPr lang="zh-CN" altLang="zh-CN" b="1" dirty="0">
                <a:solidFill>
                  <a:schemeClr val="hlink"/>
                </a:solidFill>
                <a:latin typeface="Tahoma" panose="020B0604030504040204" pitchFamily="34" charset="0"/>
                <a:ea typeface="楷体_GB2312" pitchFamily="1" charset="-122"/>
              </a:endParaRPr>
            </a:p>
          </p:txBody>
        </p:sp>
        <p:sp>
          <p:nvSpPr>
            <p:cNvPr id="170012" name="Rectangle 66"/>
            <p:cNvSpPr/>
            <p:nvPr/>
          </p:nvSpPr>
          <p:spPr>
            <a:xfrm>
              <a:off x="1870" y="2821"/>
              <a:ext cx="772" cy="263"/>
            </a:xfrm>
            <a:prstGeom prst="rect">
              <a:avLst/>
            </a:prstGeom>
            <a:noFill/>
            <a:ln w="38100">
              <a:noFill/>
            </a:ln>
          </p:spPr>
          <p:txBody>
            <a:bodyPr anchor="t" anchorCtr="0"/>
            <a:p>
              <a:pPr>
                <a:spcBef>
                  <a:spcPct val="20000"/>
                </a:spcBef>
                <a:buClr>
                  <a:srgbClr val="FF00FF"/>
                </a:buClr>
                <a:buFont typeface="Wingdings" panose="05000000000000000000" pitchFamily="2" charset="2"/>
              </a:pPr>
              <a:endParaRPr lang="zh-CN" altLang="zh-CN" b="1" dirty="0">
                <a:solidFill>
                  <a:schemeClr val="hlink"/>
                </a:solidFill>
                <a:latin typeface="Tahoma" panose="020B0604030504040204" pitchFamily="34" charset="0"/>
                <a:ea typeface="楷体_GB2312" pitchFamily="1" charset="-122"/>
              </a:endParaRPr>
            </a:p>
          </p:txBody>
        </p:sp>
        <p:sp>
          <p:nvSpPr>
            <p:cNvPr id="170013" name="Rectangle 67"/>
            <p:cNvSpPr/>
            <p:nvPr/>
          </p:nvSpPr>
          <p:spPr>
            <a:xfrm>
              <a:off x="1870" y="2557"/>
              <a:ext cx="772" cy="264"/>
            </a:xfrm>
            <a:prstGeom prst="rect">
              <a:avLst/>
            </a:prstGeom>
            <a:noFill/>
            <a:ln w="38100">
              <a:noFill/>
            </a:ln>
          </p:spPr>
          <p:txBody>
            <a:bodyPr anchor="t" anchorCtr="0"/>
            <a:p>
              <a:pPr>
                <a:spcBef>
                  <a:spcPct val="20000"/>
                </a:spcBef>
                <a:buClr>
                  <a:srgbClr val="FF00FF"/>
                </a:buClr>
                <a:buFont typeface="Wingdings" panose="05000000000000000000" pitchFamily="2" charset="2"/>
              </a:pPr>
              <a:endParaRPr lang="zh-CN" altLang="zh-CN" b="1" dirty="0">
                <a:solidFill>
                  <a:schemeClr val="hlink"/>
                </a:solidFill>
                <a:latin typeface="Tahoma" panose="020B0604030504040204" pitchFamily="34" charset="0"/>
                <a:ea typeface="楷体_GB2312" pitchFamily="1" charset="-122"/>
              </a:endParaRPr>
            </a:p>
          </p:txBody>
        </p:sp>
        <p:sp>
          <p:nvSpPr>
            <p:cNvPr id="170014" name="Line 68"/>
            <p:cNvSpPr/>
            <p:nvPr/>
          </p:nvSpPr>
          <p:spPr>
            <a:xfrm>
              <a:off x="1870" y="2557"/>
              <a:ext cx="772"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15" name="Line 69"/>
            <p:cNvSpPr/>
            <p:nvPr/>
          </p:nvSpPr>
          <p:spPr>
            <a:xfrm>
              <a:off x="1870" y="2821"/>
              <a:ext cx="772" cy="0"/>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16" name="Line 70"/>
            <p:cNvSpPr/>
            <p:nvPr/>
          </p:nvSpPr>
          <p:spPr>
            <a:xfrm>
              <a:off x="1870" y="3084"/>
              <a:ext cx="772" cy="0"/>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17" name="Line 71"/>
            <p:cNvSpPr/>
            <p:nvPr/>
          </p:nvSpPr>
          <p:spPr>
            <a:xfrm>
              <a:off x="1870" y="3347"/>
              <a:ext cx="772" cy="0"/>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18" name="Line 72"/>
            <p:cNvSpPr/>
            <p:nvPr/>
          </p:nvSpPr>
          <p:spPr>
            <a:xfrm>
              <a:off x="1870" y="3611"/>
              <a:ext cx="772" cy="0"/>
            </a:xfrm>
            <a:prstGeom prst="line">
              <a:avLst/>
            </a:prstGeom>
            <a:ln w="38100" cap="flat"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19" name="Line 73"/>
            <p:cNvSpPr/>
            <p:nvPr/>
          </p:nvSpPr>
          <p:spPr>
            <a:xfrm>
              <a:off x="1870" y="3877"/>
              <a:ext cx="772" cy="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20" name="Line 74"/>
            <p:cNvSpPr/>
            <p:nvPr/>
          </p:nvSpPr>
          <p:spPr>
            <a:xfrm>
              <a:off x="1870" y="2557"/>
              <a:ext cx="0" cy="132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21" name="Line 75"/>
            <p:cNvSpPr/>
            <p:nvPr/>
          </p:nvSpPr>
          <p:spPr>
            <a:xfrm>
              <a:off x="2642" y="2557"/>
              <a:ext cx="0" cy="1320"/>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22" name="Text Box 76"/>
            <p:cNvSpPr txBox="1"/>
            <p:nvPr/>
          </p:nvSpPr>
          <p:spPr>
            <a:xfrm>
              <a:off x="3007" y="1238"/>
              <a:ext cx="325" cy="288"/>
            </a:xfrm>
            <a:prstGeom prst="rect">
              <a:avLst/>
            </a:prstGeom>
            <a:noFill/>
            <a:ln w="38100">
              <a:noFill/>
            </a:ln>
          </p:spPr>
          <p:txBody>
            <a:bodyPr anchor="t" anchorCtr="0">
              <a:spAutoFit/>
            </a:bodyPr>
            <a:p>
              <a:pPr>
                <a:spcBef>
                  <a:spcPct val="50000"/>
                </a:spcBef>
              </a:pPr>
              <a:endParaRPr lang="zh-CN" altLang="zh-CN" b="1" dirty="0">
                <a:solidFill>
                  <a:schemeClr val="bg2"/>
                </a:solidFill>
                <a:latin typeface="Times New Roman" panose="02020603050405020304" pitchFamily="18" charset="0"/>
                <a:ea typeface="宋体" panose="02010600030101010101" pitchFamily="2" charset="-122"/>
              </a:endParaRPr>
            </a:p>
          </p:txBody>
        </p:sp>
        <p:sp>
          <p:nvSpPr>
            <p:cNvPr id="170023" name="Text Box 77"/>
            <p:cNvSpPr txBox="1"/>
            <p:nvPr/>
          </p:nvSpPr>
          <p:spPr>
            <a:xfrm>
              <a:off x="1579" y="2557"/>
              <a:ext cx="289" cy="1319"/>
            </a:xfrm>
            <a:prstGeom prst="rect">
              <a:avLst/>
            </a:prstGeom>
            <a:noFill/>
            <a:ln w="38100">
              <a:noFill/>
            </a:ln>
          </p:spPr>
          <p:txBody>
            <a:bodyPr vert="eaVert" anchor="t" anchorCtr="0">
              <a:spAutoFit/>
            </a:bodyPr>
            <a:p>
              <a:pPr>
                <a:spcBef>
                  <a:spcPct val="50000"/>
                </a:spcBef>
              </a:pPr>
              <a:r>
                <a:rPr lang="en-US" altLang="zh-CN" sz="1800" b="1" dirty="0">
                  <a:latin typeface="Times New Roman" panose="02020603050405020304" pitchFamily="18" charset="0"/>
                  <a:ea typeface="宋体" panose="02010600030101010101" pitchFamily="2" charset="-122"/>
                </a:rPr>
                <a:t>0   1   2  3  4</a:t>
              </a:r>
              <a:endParaRPr lang="en-US" altLang="zh-CN" sz="1800" b="1" dirty="0">
                <a:latin typeface="Times New Roman" panose="02020603050405020304" pitchFamily="18" charset="0"/>
                <a:ea typeface="宋体" panose="02010600030101010101" pitchFamily="2" charset="-122"/>
              </a:endParaRPr>
            </a:p>
          </p:txBody>
        </p:sp>
        <p:sp>
          <p:nvSpPr>
            <p:cNvPr id="170024" name="Oval 78"/>
            <p:cNvSpPr/>
            <p:nvPr/>
          </p:nvSpPr>
          <p:spPr>
            <a:xfrm>
              <a:off x="2536" y="1265"/>
              <a:ext cx="243" cy="219"/>
            </a:xfrm>
            <a:prstGeom prst="ellipse">
              <a:avLst/>
            </a:prstGeom>
            <a:solidFill>
              <a:schemeClr val="accent1"/>
            </a:solidFill>
            <a:ln w="38100" cap="sq" cmpd="sng">
              <a:solidFill>
                <a:schemeClr val="tx1"/>
              </a:solidFill>
              <a:prstDash val="solid"/>
              <a:round/>
              <a:headEnd type="none" w="sm" len="sm"/>
              <a:tailEnd type="none" w="sm" len="sm"/>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70025" name="Oval 79"/>
            <p:cNvSpPr/>
            <p:nvPr/>
          </p:nvSpPr>
          <p:spPr>
            <a:xfrm>
              <a:off x="732" y="1799"/>
              <a:ext cx="244" cy="220"/>
            </a:xfrm>
            <a:prstGeom prst="ellipse">
              <a:avLst/>
            </a:prstGeom>
            <a:solidFill>
              <a:schemeClr val="accent1"/>
            </a:solidFill>
            <a:ln w="38100" cap="sq" cmpd="sng">
              <a:solidFill>
                <a:schemeClr val="tx1"/>
              </a:solidFill>
              <a:prstDash val="solid"/>
              <a:round/>
              <a:headEnd type="none" w="sm" len="sm"/>
              <a:tailEnd type="none" w="sm" len="sm"/>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70026" name="Text Box 80"/>
            <p:cNvSpPr txBox="1"/>
            <p:nvPr/>
          </p:nvSpPr>
          <p:spPr>
            <a:xfrm>
              <a:off x="855" y="981"/>
              <a:ext cx="1056" cy="231"/>
            </a:xfrm>
            <a:prstGeom prst="rect">
              <a:avLst/>
            </a:prstGeom>
            <a:noFill/>
            <a:ln w="38100">
              <a:noFill/>
            </a:ln>
          </p:spPr>
          <p:txBody>
            <a:bodyPr anchor="t" anchorCtr="0">
              <a:spAutoFit/>
            </a:bodyPr>
            <a:p>
              <a:pPr algn="ctr">
                <a:spcBef>
                  <a:spcPct val="50000"/>
                </a:spcBef>
              </a:pPr>
              <a:r>
                <a:rPr lang="zh-CN" altLang="en-US" sz="1800" b="1" dirty="0">
                  <a:latin typeface="Times New Roman" panose="02020603050405020304" pitchFamily="18" charset="0"/>
                  <a:ea typeface="宋体" panose="02010600030101010101" pitchFamily="2" charset="-122"/>
                </a:rPr>
                <a:t>页表寄存器</a:t>
              </a:r>
              <a:endParaRPr lang="zh-CN" altLang="en-US" sz="1800" b="1" dirty="0">
                <a:latin typeface="Times New Roman" panose="02020603050405020304" pitchFamily="18" charset="0"/>
                <a:ea typeface="宋体" panose="02010600030101010101" pitchFamily="2" charset="-122"/>
              </a:endParaRPr>
            </a:p>
          </p:txBody>
        </p:sp>
        <p:sp>
          <p:nvSpPr>
            <p:cNvPr id="170027" name="Text Box 81"/>
            <p:cNvSpPr txBox="1"/>
            <p:nvPr/>
          </p:nvSpPr>
          <p:spPr>
            <a:xfrm>
              <a:off x="3341" y="1001"/>
              <a:ext cx="1333" cy="231"/>
            </a:xfrm>
            <a:prstGeom prst="rect">
              <a:avLst/>
            </a:prstGeom>
            <a:noFill/>
            <a:ln w="38100">
              <a:noFill/>
            </a:ln>
          </p:spPr>
          <p:txBody>
            <a:bodyPr anchor="t" anchorCtr="0">
              <a:spAutoFit/>
            </a:bodyPr>
            <a:p>
              <a:pPr algn="ctr">
                <a:spcBef>
                  <a:spcPct val="50000"/>
                </a:spcBef>
              </a:pPr>
              <a:r>
                <a:rPr lang="zh-CN" altLang="en-US" sz="1800" b="1" dirty="0">
                  <a:latin typeface="Times New Roman" panose="02020603050405020304" pitchFamily="18" charset="0"/>
                  <a:ea typeface="宋体" panose="02010600030101010101" pitchFamily="2" charset="-122"/>
                </a:rPr>
                <a:t>逻辑地址</a:t>
              </a:r>
              <a:endParaRPr lang="zh-CN" altLang="en-US" sz="1800" b="1" dirty="0">
                <a:latin typeface="Times New Roman" panose="02020603050405020304" pitchFamily="18" charset="0"/>
                <a:ea typeface="宋体" panose="02010600030101010101" pitchFamily="2" charset="-122"/>
              </a:endParaRPr>
            </a:p>
          </p:txBody>
        </p:sp>
        <p:sp>
          <p:nvSpPr>
            <p:cNvPr id="170028" name="Text Box 82"/>
            <p:cNvSpPr txBox="1"/>
            <p:nvPr/>
          </p:nvSpPr>
          <p:spPr>
            <a:xfrm>
              <a:off x="1666" y="3863"/>
              <a:ext cx="1097" cy="231"/>
            </a:xfrm>
            <a:prstGeom prst="rect">
              <a:avLst/>
            </a:prstGeom>
            <a:noFill/>
            <a:ln w="38100">
              <a:noFill/>
            </a:ln>
          </p:spPr>
          <p:txBody>
            <a:bodyPr anchor="t" anchorCtr="0">
              <a:spAutoFit/>
            </a:bodyPr>
            <a:p>
              <a:pPr algn="ctr">
                <a:spcBef>
                  <a:spcPct val="50000"/>
                </a:spcBef>
              </a:pPr>
              <a:r>
                <a:rPr lang="zh-CN" altLang="en-US" sz="1800" b="1" dirty="0">
                  <a:latin typeface="Times New Roman" panose="02020603050405020304" pitchFamily="18" charset="0"/>
                  <a:ea typeface="宋体" panose="02010600030101010101" pitchFamily="2" charset="-122"/>
                </a:rPr>
                <a:t>页表</a:t>
              </a:r>
              <a:endParaRPr lang="zh-CN" altLang="en-US" sz="1800" b="1" dirty="0">
                <a:latin typeface="Times New Roman" panose="02020603050405020304" pitchFamily="18" charset="0"/>
                <a:ea typeface="宋体" panose="02010600030101010101" pitchFamily="2" charset="-122"/>
              </a:endParaRPr>
            </a:p>
          </p:txBody>
        </p:sp>
        <p:sp>
          <p:nvSpPr>
            <p:cNvPr id="170029" name="Text Box 83"/>
            <p:cNvSpPr txBox="1"/>
            <p:nvPr/>
          </p:nvSpPr>
          <p:spPr>
            <a:xfrm>
              <a:off x="3536" y="3619"/>
              <a:ext cx="1334" cy="231"/>
            </a:xfrm>
            <a:prstGeom prst="rect">
              <a:avLst/>
            </a:prstGeom>
            <a:noFill/>
            <a:ln w="38100">
              <a:noFill/>
            </a:ln>
          </p:spPr>
          <p:txBody>
            <a:bodyPr anchor="t" anchorCtr="0">
              <a:spAutoFit/>
            </a:bodyPr>
            <a:p>
              <a:pPr algn="ctr">
                <a:spcBef>
                  <a:spcPct val="50000"/>
                </a:spcBef>
              </a:pPr>
              <a:r>
                <a:rPr lang="zh-CN" altLang="en-US" sz="1800" b="1" dirty="0">
                  <a:latin typeface="Times New Roman" panose="02020603050405020304" pitchFamily="18" charset="0"/>
                  <a:ea typeface="宋体" panose="02010600030101010101" pitchFamily="2" charset="-122"/>
                </a:rPr>
                <a:t>物理地址</a:t>
              </a:r>
              <a:endParaRPr lang="zh-CN" altLang="en-US" sz="1800" b="1" dirty="0">
                <a:latin typeface="Times New Roman" panose="02020603050405020304" pitchFamily="18" charset="0"/>
                <a:ea typeface="宋体" panose="02010600030101010101" pitchFamily="2" charset="-122"/>
              </a:endParaRPr>
            </a:p>
          </p:txBody>
        </p:sp>
        <p:sp>
          <p:nvSpPr>
            <p:cNvPr id="170030" name="Text Box 84"/>
            <p:cNvSpPr txBox="1"/>
            <p:nvPr/>
          </p:nvSpPr>
          <p:spPr>
            <a:xfrm>
              <a:off x="1870" y="2300"/>
              <a:ext cx="772" cy="231"/>
            </a:xfrm>
            <a:prstGeom prst="rect">
              <a:avLst/>
            </a:prstGeom>
            <a:noFill/>
            <a:ln w="38100">
              <a:noFill/>
            </a:ln>
          </p:spPr>
          <p:txBody>
            <a:bodyPr anchor="t" anchorCtr="0">
              <a:spAutoFit/>
            </a:bodyPr>
            <a:p>
              <a:pPr algn="ctr">
                <a:spcBef>
                  <a:spcPct val="50000"/>
                </a:spcBef>
              </a:pPr>
              <a:r>
                <a:rPr lang="zh-CN" altLang="en-US" sz="1800" b="1" dirty="0">
                  <a:latin typeface="Times New Roman" panose="02020603050405020304" pitchFamily="18" charset="0"/>
                  <a:ea typeface="宋体" panose="02010600030101010101" pitchFamily="2" charset="-122"/>
                </a:rPr>
                <a:t>块号</a:t>
              </a:r>
              <a:endParaRPr lang="zh-CN" altLang="en-US" sz="1800" b="1" dirty="0">
                <a:latin typeface="Times New Roman" panose="02020603050405020304" pitchFamily="18" charset="0"/>
                <a:ea typeface="宋体" panose="02010600030101010101" pitchFamily="2" charset="-122"/>
              </a:endParaRPr>
            </a:p>
          </p:txBody>
        </p:sp>
        <p:sp>
          <p:nvSpPr>
            <p:cNvPr id="170031" name="Text Box 85"/>
            <p:cNvSpPr txBox="1"/>
            <p:nvPr/>
          </p:nvSpPr>
          <p:spPr>
            <a:xfrm>
              <a:off x="1503" y="2300"/>
              <a:ext cx="488" cy="231"/>
            </a:xfrm>
            <a:prstGeom prst="rect">
              <a:avLst/>
            </a:prstGeom>
            <a:noFill/>
            <a:ln w="38100">
              <a:noFill/>
            </a:ln>
          </p:spPr>
          <p:txBody>
            <a:bodyPr anchor="t" anchorCtr="0">
              <a:spAutoFit/>
            </a:bodyPr>
            <a:p>
              <a:pPr>
                <a:spcBef>
                  <a:spcPct val="50000"/>
                </a:spcBef>
              </a:pPr>
              <a:r>
                <a:rPr lang="zh-CN" altLang="en-US" sz="1800" b="1" dirty="0">
                  <a:latin typeface="Times New Roman" panose="02020603050405020304" pitchFamily="18" charset="0"/>
                  <a:ea typeface="宋体" panose="02010600030101010101" pitchFamily="2" charset="-122"/>
                </a:rPr>
                <a:t>页号</a:t>
              </a:r>
              <a:endParaRPr lang="zh-CN" altLang="en-US" sz="1800" b="1" dirty="0">
                <a:latin typeface="Times New Roman" panose="02020603050405020304" pitchFamily="18" charset="0"/>
                <a:ea typeface="宋体" panose="02010600030101010101" pitchFamily="2" charset="-122"/>
              </a:endParaRPr>
            </a:p>
          </p:txBody>
        </p:sp>
        <p:sp>
          <p:nvSpPr>
            <p:cNvPr id="170032" name="Text Box 86"/>
            <p:cNvSpPr txBox="1"/>
            <p:nvPr/>
          </p:nvSpPr>
          <p:spPr>
            <a:xfrm>
              <a:off x="716" y="1787"/>
              <a:ext cx="365" cy="288"/>
            </a:xfrm>
            <a:prstGeom prst="rect">
              <a:avLst/>
            </a:prstGeom>
            <a:noFill/>
            <a:ln w="38100">
              <a:noFill/>
            </a:ln>
          </p:spPr>
          <p:txBody>
            <a:bodyPr anchor="t" anchorCtr="0">
              <a:spAutoFit/>
            </a:bodyPr>
            <a:p>
              <a:pPr>
                <a:spcBef>
                  <a:spcPct val="50000"/>
                </a:spcBef>
              </a:pPr>
              <a:r>
                <a:rPr lang="zh-CN" altLang="en-US" b="1" dirty="0">
                  <a:solidFill>
                    <a:srgbClr val="663300"/>
                  </a:solidFill>
                  <a:latin typeface="Times New Roman" panose="02020603050405020304" pitchFamily="18" charset="0"/>
                  <a:ea typeface="宋体" panose="02010600030101010101" pitchFamily="2" charset="-122"/>
                </a:rPr>
                <a:t>＋</a:t>
              </a:r>
              <a:endParaRPr lang="zh-CN" altLang="en-US" b="1" dirty="0">
                <a:solidFill>
                  <a:srgbClr val="663300"/>
                </a:solidFill>
                <a:latin typeface="Times New Roman" panose="02020603050405020304" pitchFamily="18" charset="0"/>
                <a:ea typeface="宋体" panose="02010600030101010101" pitchFamily="2" charset="-122"/>
              </a:endParaRPr>
            </a:p>
          </p:txBody>
        </p:sp>
        <p:sp>
          <p:nvSpPr>
            <p:cNvPr id="170033" name="Text Box 87"/>
            <p:cNvSpPr txBox="1"/>
            <p:nvPr/>
          </p:nvSpPr>
          <p:spPr>
            <a:xfrm>
              <a:off x="2523" y="1252"/>
              <a:ext cx="325" cy="250"/>
            </a:xfrm>
            <a:prstGeom prst="rect">
              <a:avLst/>
            </a:prstGeom>
            <a:noFill/>
            <a:ln w="38100">
              <a:noFill/>
            </a:ln>
          </p:spPr>
          <p:txBody>
            <a:bodyPr anchor="t" anchorCtr="0">
              <a:spAutoFit/>
            </a:bodyPr>
            <a:p>
              <a:pPr>
                <a:spcBef>
                  <a:spcPct val="50000"/>
                </a:spcBef>
              </a:pPr>
              <a:r>
                <a:rPr lang="en-US" altLang="zh-CN" sz="2000" b="1" dirty="0">
                  <a:solidFill>
                    <a:srgbClr val="663300"/>
                  </a:solidFill>
                  <a:latin typeface="Times New Roman" panose="02020603050405020304" pitchFamily="18" charset="0"/>
                  <a:ea typeface="宋体" panose="02010600030101010101" pitchFamily="2" charset="-122"/>
                </a:rPr>
                <a:t>≥</a:t>
              </a:r>
              <a:endParaRPr lang="en-US" altLang="zh-CN" sz="2000" b="1" dirty="0">
                <a:solidFill>
                  <a:srgbClr val="663300"/>
                </a:solidFill>
                <a:latin typeface="Times New Roman" panose="02020603050405020304" pitchFamily="18" charset="0"/>
                <a:ea typeface="Times New Roman" panose="02020603050405020304" pitchFamily="18" charset="0"/>
              </a:endParaRPr>
            </a:p>
          </p:txBody>
        </p:sp>
        <p:sp>
          <p:nvSpPr>
            <p:cNvPr id="170034" name="Line 88"/>
            <p:cNvSpPr/>
            <p:nvPr/>
          </p:nvSpPr>
          <p:spPr>
            <a:xfrm>
              <a:off x="2147" y="1374"/>
              <a:ext cx="406"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35" name="Line 89"/>
            <p:cNvSpPr/>
            <p:nvPr/>
          </p:nvSpPr>
          <p:spPr>
            <a:xfrm rot="5400000">
              <a:off x="665" y="1667"/>
              <a:ext cx="366"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36" name="Line 90"/>
            <p:cNvSpPr/>
            <p:nvPr/>
          </p:nvSpPr>
          <p:spPr>
            <a:xfrm rot="10800000">
              <a:off x="970" y="1924"/>
              <a:ext cx="2435"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37" name="Line 91"/>
            <p:cNvSpPr/>
            <p:nvPr/>
          </p:nvSpPr>
          <p:spPr>
            <a:xfrm rot="-5400000">
              <a:off x="2398" y="1679"/>
              <a:ext cx="490"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38" name="Line 92"/>
            <p:cNvSpPr/>
            <p:nvPr/>
          </p:nvSpPr>
          <p:spPr>
            <a:xfrm>
              <a:off x="3415" y="1528"/>
              <a:ext cx="0" cy="393"/>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39" name="Line 93"/>
            <p:cNvSpPr/>
            <p:nvPr/>
          </p:nvSpPr>
          <p:spPr>
            <a:xfrm>
              <a:off x="848" y="2034"/>
              <a:ext cx="0" cy="1483"/>
            </a:xfrm>
            <a:prstGeom prst="line">
              <a:avLst/>
            </a:prstGeom>
            <a:ln w="38100" cap="sq" cmpd="sng">
              <a:solidFill>
                <a:schemeClr val="tx1"/>
              </a:solidFill>
              <a:prstDash val="solid"/>
              <a:round/>
              <a:headEnd type="none" w="sm" len="sm"/>
              <a:tailEnd type="none" w="sm" len="sm"/>
            </a:ln>
          </p:spPr>
          <p:txBody>
            <a:bodyPr anchor="t" anchorCtr="0"/>
            <a:p>
              <a:endParaRPr lang="zh-CN" altLang="en-US">
                <a:latin typeface="Tahoma" panose="020B0604030504040204" pitchFamily="34" charset="0"/>
                <a:ea typeface="宋体" panose="02010600030101010101" pitchFamily="2" charset="-122"/>
              </a:endParaRPr>
            </a:p>
          </p:txBody>
        </p:sp>
        <p:sp>
          <p:nvSpPr>
            <p:cNvPr id="170040" name="Line 94"/>
            <p:cNvSpPr/>
            <p:nvPr/>
          </p:nvSpPr>
          <p:spPr>
            <a:xfrm>
              <a:off x="864" y="3507"/>
              <a:ext cx="1015"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41" name="Line 95"/>
            <p:cNvSpPr/>
            <p:nvPr/>
          </p:nvSpPr>
          <p:spPr>
            <a:xfrm>
              <a:off x="2635" y="3500"/>
              <a:ext cx="914"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42" name="Line 96"/>
            <p:cNvSpPr/>
            <p:nvPr/>
          </p:nvSpPr>
          <p:spPr>
            <a:xfrm rot="5400000">
              <a:off x="3415" y="2463"/>
              <a:ext cx="1868"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sp>
          <p:nvSpPr>
            <p:cNvPr id="170043" name="Line 97"/>
            <p:cNvSpPr/>
            <p:nvPr/>
          </p:nvSpPr>
          <p:spPr>
            <a:xfrm rot="-5400000">
              <a:off x="2492" y="1091"/>
              <a:ext cx="317" cy="0"/>
            </a:xfrm>
            <a:prstGeom prst="line">
              <a:avLst/>
            </a:prstGeom>
            <a:ln w="38100" cap="sq" cmpd="sng">
              <a:solidFill>
                <a:schemeClr val="tx1"/>
              </a:solidFill>
              <a:prstDash val="solid"/>
              <a:round/>
              <a:headEnd type="none" w="sm" len="sm"/>
              <a:tailEnd type="arrow" w="sm" len="lg"/>
            </a:ln>
          </p:spPr>
          <p:txBody>
            <a:bodyPr anchor="t" anchorCtr="0"/>
            <a:p>
              <a:endParaRPr lang="zh-CN" altLang="en-US">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1699">
                                            <p:txEl>
                                              <p:charRg st="0" end="19"/>
                                            </p:txEl>
                                          </p:spTgt>
                                        </p:tgtEl>
                                        <p:attrNameLst>
                                          <p:attrName>style.visibility</p:attrName>
                                        </p:attrNameLst>
                                      </p:cBhvr>
                                      <p:to>
                                        <p:strVal val="visible"/>
                                      </p:to>
                                    </p:set>
                                    <p:animEffect transition="in" filter="blinds(horizontal)">
                                      <p:cBhvr>
                                        <p:cTn id="7" dur="500"/>
                                        <p:tgtEl>
                                          <p:spTgt spid="541699">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Rectangle 1026"/>
          <p:cNvSpPr>
            <a:spLocks noGrp="1"/>
          </p:cNvSpPr>
          <p:nvPr>
            <p:ph type="title"/>
          </p:nvPr>
        </p:nvSpPr>
        <p:spPr>
          <a:xfrm>
            <a:off x="1646238" y="333375"/>
            <a:ext cx="6165850" cy="617538"/>
          </a:xfrm>
          <a:ln/>
        </p:spPr>
        <p:txBody>
          <a:bodyPr wrap="square" lIns="91440" tIns="45720" rIns="91440" bIns="45720" anchor="b" anchorCtr="0"/>
          <a:p>
            <a:pPr eaLnBrk="1" hangingPunct="1"/>
            <a:r>
              <a:rPr lang="zh-CN" altLang="en-US" sz="3600" b="1" dirty="0">
                <a:ea typeface="黑体" panose="02010609060101010101" pitchFamily="49" charset="-122"/>
              </a:rPr>
              <a:t>地址变换例题</a:t>
            </a:r>
            <a:endParaRPr lang="zh-CN" altLang="en-US" sz="3600" b="1" dirty="0">
              <a:ea typeface="黑体" panose="02010609060101010101" pitchFamily="49" charset="-122"/>
            </a:endParaRPr>
          </a:p>
        </p:txBody>
      </p:sp>
      <p:sp>
        <p:nvSpPr>
          <p:cNvPr id="475139" name="Rectangle 1027"/>
          <p:cNvSpPr>
            <a:spLocks noGrp="1"/>
          </p:cNvSpPr>
          <p:nvPr>
            <p:ph idx="1"/>
          </p:nvPr>
        </p:nvSpPr>
        <p:spPr>
          <a:xfrm>
            <a:off x="250825" y="1052513"/>
            <a:ext cx="7750175" cy="5334000"/>
          </a:xfrm>
          <a:ln/>
        </p:spPr>
        <p:txBody>
          <a:bodyPr wrap="square" lIns="91440" tIns="45720" rIns="91440" bIns="45720" anchor="t" anchorCtr="0"/>
          <a:p>
            <a:pPr eaLnBrk="1" hangingPunct="1">
              <a:lnSpc>
                <a:spcPct val="110000"/>
              </a:lnSpc>
              <a:buNone/>
            </a:pPr>
            <a:r>
              <a:rPr lang="zh-CN" altLang="en-US" sz="2200" dirty="0">
                <a:solidFill>
                  <a:schemeClr val="tx1"/>
                </a:solidFill>
                <a:latin typeface="黑体" panose="02010609060101010101" pitchFamily="49" charset="-122"/>
                <a:ea typeface="黑体" panose="02010609060101010101" pitchFamily="49" charset="-122"/>
              </a:rPr>
              <a:t>例</a:t>
            </a:r>
            <a:r>
              <a:rPr lang="en-US" altLang="zh-CN" sz="2200" dirty="0">
                <a:solidFill>
                  <a:schemeClr val="tx1"/>
                </a:solidFill>
                <a:latin typeface="黑体" panose="02010609060101010101" pitchFamily="49" charset="-122"/>
                <a:ea typeface="黑体" panose="02010609060101010101" pitchFamily="49" charset="-122"/>
              </a:rPr>
              <a:t>1</a:t>
            </a:r>
            <a:r>
              <a:rPr lang="zh-CN" altLang="en-US" sz="2200" dirty="0">
                <a:solidFill>
                  <a:schemeClr val="tx1"/>
                </a:solidFill>
                <a:latin typeface="黑体" panose="02010609060101010101" pitchFamily="49" charset="-122"/>
                <a:ea typeface="黑体" panose="02010609060101010101" pitchFamily="49" charset="-122"/>
              </a:rPr>
              <a:t>：若在一分页存储管理系统中，某作业的页表如表所示，已知页面大小为</a:t>
            </a:r>
            <a:r>
              <a:rPr lang="en-US" altLang="zh-CN" sz="2200" dirty="0">
                <a:solidFill>
                  <a:schemeClr val="tx1"/>
                </a:solidFill>
                <a:latin typeface="黑体" panose="02010609060101010101" pitchFamily="49" charset="-122"/>
                <a:ea typeface="黑体" panose="02010609060101010101" pitchFamily="49" charset="-122"/>
              </a:rPr>
              <a:t>1024B</a:t>
            </a:r>
            <a:r>
              <a:rPr lang="zh-CN" altLang="en-US" sz="2200" dirty="0">
                <a:solidFill>
                  <a:schemeClr val="tx1"/>
                </a:solidFill>
                <a:latin typeface="黑体" panose="02010609060101010101" pitchFamily="49" charset="-122"/>
                <a:ea typeface="黑体" panose="02010609060101010101" pitchFamily="49" charset="-122"/>
              </a:rPr>
              <a:t>，试将逻辑地址（十进制）</a:t>
            </a:r>
            <a:r>
              <a:rPr lang="en-US" altLang="zh-CN" sz="2200" dirty="0">
                <a:solidFill>
                  <a:schemeClr val="tx1"/>
                </a:solidFill>
                <a:latin typeface="黑体" panose="02010609060101010101" pitchFamily="49" charset="-122"/>
                <a:ea typeface="黑体" panose="02010609060101010101" pitchFamily="49" charset="-122"/>
              </a:rPr>
              <a:t>1011</a:t>
            </a:r>
            <a:r>
              <a:rPr lang="zh-CN" altLang="en-US" sz="2200" dirty="0">
                <a:solidFill>
                  <a:schemeClr val="tx1"/>
                </a:solidFill>
                <a:latin typeface="黑体" panose="02010609060101010101" pitchFamily="49" charset="-122"/>
                <a:ea typeface="黑体" panose="02010609060101010101" pitchFamily="49" charset="-122"/>
              </a:rPr>
              <a:t>，</a:t>
            </a:r>
            <a:r>
              <a:rPr lang="en-US" altLang="zh-CN" sz="2200" dirty="0">
                <a:solidFill>
                  <a:schemeClr val="tx1"/>
                </a:solidFill>
                <a:latin typeface="黑体" panose="02010609060101010101" pitchFamily="49" charset="-122"/>
                <a:ea typeface="黑体" panose="02010609060101010101" pitchFamily="49" charset="-122"/>
              </a:rPr>
              <a:t>2148</a:t>
            </a:r>
            <a:r>
              <a:rPr lang="zh-CN" altLang="en-US" sz="2200" dirty="0">
                <a:solidFill>
                  <a:schemeClr val="tx1"/>
                </a:solidFill>
                <a:latin typeface="黑体" panose="02010609060101010101" pitchFamily="49" charset="-122"/>
                <a:ea typeface="黑体" panose="02010609060101010101" pitchFamily="49" charset="-122"/>
              </a:rPr>
              <a:t>，</a:t>
            </a:r>
            <a:r>
              <a:rPr lang="en-US" altLang="zh-CN" sz="2200" dirty="0">
                <a:solidFill>
                  <a:schemeClr val="tx1"/>
                </a:solidFill>
                <a:latin typeface="黑体" panose="02010609060101010101" pitchFamily="49" charset="-122"/>
                <a:ea typeface="黑体" panose="02010609060101010101" pitchFamily="49" charset="-122"/>
              </a:rPr>
              <a:t>5012</a:t>
            </a:r>
            <a:r>
              <a:rPr lang="zh-CN" altLang="en-US" sz="2200" dirty="0">
                <a:solidFill>
                  <a:schemeClr val="tx1"/>
                </a:solidFill>
                <a:latin typeface="黑体" panose="02010609060101010101" pitchFamily="49" charset="-122"/>
                <a:ea typeface="黑体" panose="02010609060101010101" pitchFamily="49" charset="-122"/>
              </a:rPr>
              <a:t>转化为相应的物理地址，画出其地址转换图。</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zh-CN" altLang="en-US" sz="2200" dirty="0">
                <a:latin typeface="黑体" panose="02010609060101010101" pitchFamily="49" charset="-122"/>
                <a:ea typeface="黑体" panose="02010609060101010101" pitchFamily="49" charset="-122"/>
              </a:rPr>
              <a:t>解：</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由题知</a:t>
            </a:r>
            <a:r>
              <a:rPr lang="zh-CN" altLang="en-US" sz="2200" dirty="0">
                <a:solidFill>
                  <a:schemeClr val="tx1"/>
                </a:solidFill>
                <a:latin typeface="黑体" panose="02010609060101010101" pitchFamily="49" charset="-122"/>
                <a:ea typeface="黑体" panose="02010609060101010101" pitchFamily="49" charset="-122"/>
              </a:rPr>
              <a:t>逻辑地址为：</a:t>
            </a:r>
            <a:endPar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110000"/>
              </a:lnSpc>
              <a:buNone/>
            </a:pPr>
            <a:r>
              <a:rPr lang="zh-CN" altLang="en-US" sz="2200" dirty="0">
                <a:solidFill>
                  <a:schemeClr val="tx1"/>
                </a:solidFill>
                <a:latin typeface="黑体" panose="02010609060101010101" pitchFamily="49" charset="-122"/>
                <a:ea typeface="黑体" panose="02010609060101010101" pitchFamily="49" charset="-122"/>
              </a:rPr>
              <a:t>    物理地址为：</a:t>
            </a:r>
            <a:endPar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110000"/>
              </a:lnSpc>
              <a:buNone/>
            </a:pP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en-US" altLang="zh-CN" sz="2200"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zh-CN" altLang="en-US" sz="2200" dirty="0">
                <a:solidFill>
                  <a:schemeClr val="tx1"/>
                </a:solidFill>
                <a:latin typeface="黑体" panose="02010609060101010101" pitchFamily="49" charset="-122"/>
                <a:ea typeface="黑体" panose="02010609060101010101" pitchFamily="49" charset="-122"/>
                <a:sym typeface="Wingdings" panose="05000000000000000000" pitchFamily="2" charset="2"/>
              </a:rPr>
              <a:t>）逻辑地址</a:t>
            </a:r>
            <a:r>
              <a:rPr lang="en-US" altLang="zh-CN" sz="2200" dirty="0">
                <a:solidFill>
                  <a:schemeClr val="tx1"/>
                </a:solidFill>
                <a:latin typeface="黑体" panose="02010609060101010101" pitchFamily="49" charset="-122"/>
                <a:ea typeface="黑体" panose="02010609060101010101" pitchFamily="49" charset="-122"/>
              </a:rPr>
              <a:t>1011</a:t>
            </a:r>
            <a:r>
              <a:rPr lang="zh-CN" altLang="en-US" sz="2200" dirty="0">
                <a:solidFill>
                  <a:schemeClr val="tx1"/>
                </a:solidFill>
                <a:latin typeface="黑体" panose="02010609060101010101" pitchFamily="49" charset="-122"/>
                <a:ea typeface="黑体" panose="02010609060101010101" pitchFamily="49" charset="-122"/>
              </a:rPr>
              <a:t>的二进制表示为  </a:t>
            </a:r>
            <a:r>
              <a:rPr lang="en-US" altLang="zh-CN" sz="2200" dirty="0">
                <a:solidFill>
                  <a:schemeClr val="tx1"/>
                </a:solidFill>
                <a:latin typeface="黑体" panose="02010609060101010101" pitchFamily="49" charset="-122"/>
                <a:ea typeface="黑体" panose="02010609060101010101" pitchFamily="49" charset="-122"/>
              </a:rPr>
              <a:t>00  1111110011</a:t>
            </a:r>
            <a:endParaRPr lang="en-US" altLang="zh-CN"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由此可知逻辑地址</a:t>
            </a:r>
            <a:r>
              <a:rPr lang="en-US" altLang="zh-CN" sz="2200" dirty="0">
                <a:solidFill>
                  <a:schemeClr val="tx1"/>
                </a:solidFill>
                <a:latin typeface="黑体" panose="02010609060101010101" pitchFamily="49" charset="-122"/>
                <a:ea typeface="黑体" panose="02010609060101010101" pitchFamily="49" charset="-122"/>
              </a:rPr>
              <a:t>1011</a:t>
            </a:r>
            <a:r>
              <a:rPr lang="zh-CN" altLang="en-US" sz="2200" dirty="0">
                <a:solidFill>
                  <a:schemeClr val="tx1"/>
                </a:solidFill>
                <a:latin typeface="黑体" panose="02010609060101010101" pitchFamily="49" charset="-122"/>
                <a:ea typeface="黑体" panose="02010609060101010101" pitchFamily="49" charset="-122"/>
              </a:rPr>
              <a:t>的页号</a:t>
            </a:r>
            <a:r>
              <a:rPr lang="en-US" altLang="zh-CN" sz="2200" dirty="0">
                <a:solidFill>
                  <a:schemeClr val="tx1"/>
                </a:solidFill>
                <a:latin typeface="黑体" panose="02010609060101010101" pitchFamily="49" charset="-122"/>
                <a:ea typeface="黑体" panose="02010609060101010101" pitchFamily="49" charset="-122"/>
              </a:rPr>
              <a:t>0</a:t>
            </a:r>
            <a:r>
              <a:rPr lang="zh-CN" altLang="en-US" sz="2200" dirty="0">
                <a:solidFill>
                  <a:schemeClr val="tx1"/>
                </a:solidFill>
                <a:latin typeface="黑体" panose="02010609060101010101" pitchFamily="49" charset="-122"/>
                <a:ea typeface="黑体" panose="02010609060101010101" pitchFamily="49" charset="-122"/>
              </a:rPr>
              <a:t>，查页表知该页放在第</a:t>
            </a:r>
            <a:r>
              <a:rPr lang="en-US" altLang="zh-CN" sz="2200" dirty="0">
                <a:solidFill>
                  <a:schemeClr val="tx1"/>
                </a:solidFill>
                <a:latin typeface="黑体" panose="02010609060101010101" pitchFamily="49" charset="-122"/>
                <a:ea typeface="黑体" panose="02010609060101010101" pitchFamily="49" charset="-122"/>
              </a:rPr>
              <a:t>2</a:t>
            </a:r>
            <a:r>
              <a:rPr lang="zh-CN" altLang="en-US" sz="2200" dirty="0">
                <a:solidFill>
                  <a:schemeClr val="tx1"/>
                </a:solidFill>
                <a:latin typeface="黑体" panose="02010609060101010101" pitchFamily="49" charset="-122"/>
                <a:ea typeface="黑体" panose="02010609060101010101" pitchFamily="49" charset="-122"/>
              </a:rPr>
              <a:t>物理块中，其物理地址的二进制表示为 </a:t>
            </a:r>
            <a:r>
              <a:rPr lang="en-US" altLang="zh-CN" sz="2200" dirty="0">
                <a:solidFill>
                  <a:schemeClr val="tx1"/>
                </a:solidFill>
                <a:latin typeface="黑体" panose="02010609060101010101" pitchFamily="49" charset="-122"/>
                <a:ea typeface="黑体" panose="02010609060101010101" pitchFamily="49" charset="-122"/>
              </a:rPr>
              <a:t>010  1111110011</a:t>
            </a:r>
            <a:endParaRPr lang="en-US" altLang="zh-CN"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所以逻辑地址</a:t>
            </a:r>
            <a:r>
              <a:rPr lang="en-US" altLang="zh-CN" sz="2200" dirty="0">
                <a:solidFill>
                  <a:schemeClr val="tx1"/>
                </a:solidFill>
                <a:latin typeface="黑体" panose="02010609060101010101" pitchFamily="49" charset="-122"/>
                <a:ea typeface="黑体" panose="02010609060101010101" pitchFamily="49" charset="-122"/>
              </a:rPr>
              <a:t>1011</a:t>
            </a:r>
            <a:r>
              <a:rPr lang="zh-CN" altLang="en-US" sz="2200" dirty="0">
                <a:solidFill>
                  <a:schemeClr val="tx1"/>
                </a:solidFill>
                <a:latin typeface="黑体" panose="02010609060101010101" pitchFamily="49" charset="-122"/>
                <a:ea typeface="黑体" panose="02010609060101010101" pitchFamily="49" charset="-122"/>
              </a:rPr>
              <a:t>对应的物理地址为</a:t>
            </a:r>
            <a:r>
              <a:rPr lang="en-US" altLang="zh-CN" sz="2200" dirty="0">
                <a:solidFill>
                  <a:schemeClr val="tx1"/>
                </a:solidFill>
                <a:latin typeface="黑体" panose="02010609060101010101" pitchFamily="49" charset="-122"/>
                <a:ea typeface="黑体" panose="02010609060101010101" pitchFamily="49" charset="-122"/>
              </a:rPr>
              <a:t>0BF3H.</a:t>
            </a:r>
            <a:r>
              <a:rPr lang="zh-CN" altLang="en-US" sz="2200" dirty="0">
                <a:solidFill>
                  <a:schemeClr val="tx1"/>
                </a:solidFill>
                <a:latin typeface="黑体" panose="02010609060101010101" pitchFamily="49" charset="-122"/>
                <a:ea typeface="黑体" panose="02010609060101010101" pitchFamily="49" charset="-122"/>
              </a:rPr>
              <a:t>其地址转换图如下页所示。</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zh-CN" altLang="en-US" sz="2200" dirty="0">
                <a:solidFill>
                  <a:schemeClr val="tx1"/>
                </a:solidFill>
                <a:latin typeface="黑体" panose="02010609060101010101" pitchFamily="49" charset="-122"/>
                <a:ea typeface="黑体" panose="02010609060101010101" pitchFamily="49" charset="-122"/>
              </a:rPr>
              <a:t> （</a:t>
            </a:r>
            <a:r>
              <a:rPr lang="en-US" altLang="zh-CN" sz="2200" dirty="0">
                <a:solidFill>
                  <a:schemeClr val="tx1"/>
                </a:solidFill>
                <a:latin typeface="黑体" panose="02010609060101010101" pitchFamily="49" charset="-122"/>
                <a:ea typeface="黑体" panose="02010609060101010101" pitchFamily="49" charset="-122"/>
              </a:rPr>
              <a:t>2</a:t>
            </a:r>
            <a:r>
              <a:rPr lang="zh-CN" altLang="en-US" sz="2200" dirty="0">
                <a:solidFill>
                  <a:schemeClr val="tx1"/>
                </a:solidFill>
                <a:latin typeface="黑体" panose="02010609060101010101" pitchFamily="49" charset="-122"/>
                <a:ea typeface="黑体" panose="02010609060101010101" pitchFamily="49" charset="-122"/>
              </a:rPr>
              <a:t>）略</a:t>
            </a:r>
            <a:endParaRPr lang="zh-CN" altLang="en-US"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zh-CN" altLang="en-US" sz="2200" dirty="0">
                <a:solidFill>
                  <a:schemeClr val="tx1"/>
                </a:solidFill>
                <a:latin typeface="黑体" panose="02010609060101010101" pitchFamily="49" charset="-122"/>
                <a:ea typeface="黑体" panose="02010609060101010101" pitchFamily="49" charset="-122"/>
              </a:rPr>
              <a:t> （</a:t>
            </a:r>
            <a:r>
              <a:rPr lang="en-US" altLang="zh-CN" sz="2200" dirty="0">
                <a:solidFill>
                  <a:schemeClr val="tx1"/>
                </a:solidFill>
                <a:latin typeface="黑体" panose="02010609060101010101" pitchFamily="49" charset="-122"/>
                <a:ea typeface="黑体" panose="02010609060101010101" pitchFamily="49" charset="-122"/>
              </a:rPr>
              <a:t>3</a:t>
            </a:r>
            <a:r>
              <a:rPr lang="zh-CN" altLang="en-US" sz="2200" dirty="0">
                <a:solidFill>
                  <a:schemeClr val="tx1"/>
                </a:solidFill>
                <a:latin typeface="黑体" panose="02010609060101010101" pitchFamily="49" charset="-122"/>
                <a:ea typeface="黑体" panose="02010609060101010101" pitchFamily="49" charset="-122"/>
              </a:rPr>
              <a:t>）逻辑地址</a:t>
            </a:r>
            <a:r>
              <a:rPr lang="en-US" altLang="zh-CN" sz="2200" dirty="0">
                <a:solidFill>
                  <a:schemeClr val="tx1"/>
                </a:solidFill>
                <a:latin typeface="黑体" panose="02010609060101010101" pitchFamily="49" charset="-122"/>
                <a:ea typeface="黑体" panose="02010609060101010101" pitchFamily="49" charset="-122"/>
              </a:rPr>
              <a:t>5012</a:t>
            </a:r>
            <a:r>
              <a:rPr lang="zh-CN" altLang="en-US" sz="2200" dirty="0">
                <a:solidFill>
                  <a:schemeClr val="tx1"/>
                </a:solidFill>
                <a:latin typeface="黑体" panose="02010609060101010101" pitchFamily="49" charset="-122"/>
                <a:ea typeface="黑体" panose="02010609060101010101" pitchFamily="49" charset="-122"/>
              </a:rPr>
              <a:t>的二进制表示为：</a:t>
            </a:r>
            <a:r>
              <a:rPr lang="en-US" altLang="zh-CN" sz="2200" dirty="0">
                <a:solidFill>
                  <a:schemeClr val="tx1"/>
                </a:solidFill>
                <a:latin typeface="黑体" panose="02010609060101010101" pitchFamily="49" charset="-122"/>
                <a:ea typeface="黑体" panose="02010609060101010101" pitchFamily="49" charset="-122"/>
              </a:rPr>
              <a:t>100 1110010100</a:t>
            </a:r>
            <a:endParaRPr lang="en-US" altLang="zh-CN" sz="2200"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en-US" altLang="zh-CN" sz="2200" dirty="0">
                <a:solidFill>
                  <a:schemeClr val="tx1"/>
                </a:solidFill>
                <a:latin typeface="黑体" panose="02010609060101010101" pitchFamily="49" charset="-122"/>
                <a:ea typeface="黑体" panose="02010609060101010101" pitchFamily="49" charset="-122"/>
              </a:rPr>
              <a:t>      </a:t>
            </a:r>
            <a:r>
              <a:rPr lang="zh-CN" altLang="en-US" sz="2200" dirty="0">
                <a:solidFill>
                  <a:schemeClr val="tx1"/>
                </a:solidFill>
                <a:latin typeface="黑体" panose="02010609060101010101" pitchFamily="49" charset="-122"/>
                <a:ea typeface="黑体" panose="02010609060101010101" pitchFamily="49" charset="-122"/>
              </a:rPr>
              <a:t>可知该逻辑地址的页号为</a:t>
            </a:r>
            <a:r>
              <a:rPr lang="en-US" altLang="zh-CN" sz="2200" dirty="0">
                <a:solidFill>
                  <a:schemeClr val="tx1"/>
                </a:solidFill>
                <a:latin typeface="黑体" panose="02010609060101010101" pitchFamily="49" charset="-122"/>
                <a:ea typeface="黑体" panose="02010609060101010101" pitchFamily="49" charset="-122"/>
              </a:rPr>
              <a:t>4</a:t>
            </a:r>
            <a:r>
              <a:rPr lang="zh-CN" altLang="en-US" sz="2200" dirty="0">
                <a:solidFill>
                  <a:schemeClr val="tx1"/>
                </a:solidFill>
                <a:latin typeface="黑体" panose="02010609060101010101" pitchFamily="49" charset="-122"/>
                <a:ea typeface="黑体" panose="02010609060101010101" pitchFamily="49" charset="-122"/>
              </a:rPr>
              <a:t>，查页表知该页为不合法页，则产生越界中断。</a:t>
            </a:r>
            <a:endParaRPr lang="zh-CN" altLang="en-US" sz="2200" dirty="0">
              <a:solidFill>
                <a:schemeClr val="tx1"/>
              </a:solidFill>
              <a:latin typeface="黑体" panose="02010609060101010101" pitchFamily="49" charset="-122"/>
              <a:ea typeface="黑体" panose="02010609060101010101" pitchFamily="49" charset="-122"/>
            </a:endParaRPr>
          </a:p>
        </p:txBody>
      </p:sp>
      <p:graphicFrame>
        <p:nvGraphicFramePr>
          <p:cNvPr id="475182" name="Group 1070"/>
          <p:cNvGraphicFramePr>
            <a:graphicFrameLocks noGrp="1"/>
          </p:cNvGraphicFramePr>
          <p:nvPr/>
        </p:nvGraphicFramePr>
        <p:xfrm>
          <a:off x="3429000" y="2373313"/>
          <a:ext cx="3352800" cy="334963"/>
        </p:xfrm>
        <a:graphic>
          <a:graphicData uri="http://schemas.openxmlformats.org/drawingml/2006/table">
            <a:tbl>
              <a:tblPr/>
              <a:tblGrid>
                <a:gridCol w="1371600"/>
                <a:gridCol w="1981200"/>
              </a:tblGrid>
              <a:tr h="2270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页号</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p(2</a:t>
                      </a: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位</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位移量</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w(10</a:t>
                      </a: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位</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475183" name="Group 1071"/>
          <p:cNvGraphicFramePr>
            <a:graphicFrameLocks noGrp="1"/>
          </p:cNvGraphicFramePr>
          <p:nvPr/>
        </p:nvGraphicFramePr>
        <p:xfrm>
          <a:off x="2895600" y="2806700"/>
          <a:ext cx="3657600" cy="334963"/>
        </p:xfrm>
        <a:graphic>
          <a:graphicData uri="http://schemas.openxmlformats.org/drawingml/2006/table">
            <a:tbl>
              <a:tblPr/>
              <a:tblGrid>
                <a:gridCol w="1676400"/>
                <a:gridCol w="1981200"/>
              </a:tblGrid>
              <a:tr h="2286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块号</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b(3</a:t>
                      </a: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位</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块内位移</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d(10</a:t>
                      </a:r>
                      <a:r>
                        <a:rPr kumimoji="1" lang="zh-CN" altLang="en-US"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位</a:t>
                      </a:r>
                      <a:r>
                        <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endParaRPr kumimoji="1" lang="en-US" altLang="zh-CN" sz="16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graphicFrame>
        <p:nvGraphicFramePr>
          <p:cNvPr id="475177" name="Group 1065"/>
          <p:cNvGraphicFramePr>
            <a:graphicFrameLocks noGrp="1"/>
          </p:cNvGraphicFramePr>
          <p:nvPr/>
        </p:nvGraphicFramePr>
        <p:xfrm>
          <a:off x="8045450" y="990600"/>
          <a:ext cx="990600" cy="2103438"/>
        </p:xfrm>
        <a:graphic>
          <a:graphicData uri="http://schemas.openxmlformats.org/drawingml/2006/table">
            <a:tbl>
              <a:tblPr/>
              <a:tblGrid>
                <a:gridCol w="527050"/>
                <a:gridCol w="463550"/>
              </a:tblGrid>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块号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3</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3</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6</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5139">
                                            <p:txEl>
                                              <p:charRg st="86" end="98"/>
                                            </p:txEl>
                                          </p:spTgt>
                                        </p:tgtEl>
                                        <p:attrNameLst>
                                          <p:attrName>style.visibility</p:attrName>
                                        </p:attrNameLst>
                                      </p:cBhvr>
                                      <p:to>
                                        <p:strVal val="visible"/>
                                      </p:to>
                                    </p:set>
                                    <p:animEffect transition="in" filter="blinds(horizontal)">
                                      <p:cBhvr>
                                        <p:cTn id="7" dur="500"/>
                                        <p:tgtEl>
                                          <p:spTgt spid="475139">
                                            <p:txEl>
                                              <p:charRg st="86" end="9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5182"/>
                                        </p:tgtEl>
                                        <p:attrNameLst>
                                          <p:attrName>style.visibility</p:attrName>
                                        </p:attrNameLst>
                                      </p:cBhvr>
                                      <p:to>
                                        <p:strVal val="visible"/>
                                      </p:to>
                                    </p:set>
                                    <p:animEffect transition="in" filter="blinds(horizontal)">
                                      <p:cBhvr>
                                        <p:cTn id="12" dur="500"/>
                                        <p:tgtEl>
                                          <p:spTgt spid="47518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5139">
                                            <p:txEl>
                                              <p:charRg st="98" end="109"/>
                                            </p:txEl>
                                          </p:spTgt>
                                        </p:tgtEl>
                                        <p:attrNameLst>
                                          <p:attrName>style.visibility</p:attrName>
                                        </p:attrNameLst>
                                      </p:cBhvr>
                                      <p:to>
                                        <p:strVal val="visible"/>
                                      </p:to>
                                    </p:set>
                                    <p:animEffect transition="in" filter="blinds(horizontal)">
                                      <p:cBhvr>
                                        <p:cTn id="17" dur="500"/>
                                        <p:tgtEl>
                                          <p:spTgt spid="475139">
                                            <p:txEl>
                                              <p:charRg st="98" end="1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5183"/>
                                        </p:tgtEl>
                                        <p:attrNameLst>
                                          <p:attrName>style.visibility</p:attrName>
                                        </p:attrNameLst>
                                      </p:cBhvr>
                                      <p:to>
                                        <p:strVal val="visible"/>
                                      </p:to>
                                    </p:set>
                                    <p:animEffect transition="in" filter="blinds(horizontal)">
                                      <p:cBhvr>
                                        <p:cTn id="22" dur="500"/>
                                        <p:tgtEl>
                                          <p:spTgt spid="4751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5139">
                                            <p:txEl>
                                              <p:charRg st="109" end="144"/>
                                            </p:txEl>
                                          </p:spTgt>
                                        </p:tgtEl>
                                        <p:attrNameLst>
                                          <p:attrName>style.visibility</p:attrName>
                                        </p:attrNameLst>
                                      </p:cBhvr>
                                      <p:to>
                                        <p:strVal val="visible"/>
                                      </p:to>
                                    </p:set>
                                    <p:animEffect transition="in" filter="blinds(horizontal)">
                                      <p:cBhvr>
                                        <p:cTn id="27" dur="500"/>
                                        <p:tgtEl>
                                          <p:spTgt spid="475139">
                                            <p:txEl>
                                              <p:charRg st="109"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5139">
                                            <p:txEl>
                                              <p:charRg st="144" end="211"/>
                                            </p:txEl>
                                          </p:spTgt>
                                        </p:tgtEl>
                                        <p:attrNameLst>
                                          <p:attrName>style.visibility</p:attrName>
                                        </p:attrNameLst>
                                      </p:cBhvr>
                                      <p:to>
                                        <p:strVal val="visible"/>
                                      </p:to>
                                    </p:set>
                                    <p:animEffect transition="in" filter="blinds(horizontal)">
                                      <p:cBhvr>
                                        <p:cTn id="32" dur="500"/>
                                        <p:tgtEl>
                                          <p:spTgt spid="475139">
                                            <p:txEl>
                                              <p:charRg st="144" end="2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5139">
                                            <p:txEl>
                                              <p:charRg st="211" end="254"/>
                                            </p:txEl>
                                          </p:spTgt>
                                        </p:tgtEl>
                                        <p:attrNameLst>
                                          <p:attrName>style.visibility</p:attrName>
                                        </p:attrNameLst>
                                      </p:cBhvr>
                                      <p:to>
                                        <p:strVal val="visible"/>
                                      </p:to>
                                    </p:set>
                                    <p:animEffect transition="in" filter="blinds(horizontal)">
                                      <p:cBhvr>
                                        <p:cTn id="37" dur="500"/>
                                        <p:tgtEl>
                                          <p:spTgt spid="475139">
                                            <p:txEl>
                                              <p:charRg st="211" end="2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5139">
                                            <p:txEl>
                                              <p:charRg st="254" end="260"/>
                                            </p:txEl>
                                          </p:spTgt>
                                        </p:tgtEl>
                                        <p:attrNameLst>
                                          <p:attrName>style.visibility</p:attrName>
                                        </p:attrNameLst>
                                      </p:cBhvr>
                                      <p:to>
                                        <p:strVal val="visible"/>
                                      </p:to>
                                    </p:set>
                                    <p:animEffect transition="in" filter="blinds(horizontal)">
                                      <p:cBhvr>
                                        <p:cTn id="42" dur="500"/>
                                        <p:tgtEl>
                                          <p:spTgt spid="475139">
                                            <p:txEl>
                                              <p:charRg st="254" end="26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5139">
                                            <p:txEl>
                                              <p:charRg st="260" end="295"/>
                                            </p:txEl>
                                          </p:spTgt>
                                        </p:tgtEl>
                                        <p:attrNameLst>
                                          <p:attrName>style.visibility</p:attrName>
                                        </p:attrNameLst>
                                      </p:cBhvr>
                                      <p:to>
                                        <p:strVal val="visible"/>
                                      </p:to>
                                    </p:set>
                                    <p:animEffect transition="in" filter="blinds(horizontal)">
                                      <p:cBhvr>
                                        <p:cTn id="47" dur="500"/>
                                        <p:tgtEl>
                                          <p:spTgt spid="475139">
                                            <p:txEl>
                                              <p:charRg st="260" end="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5139">
                                            <p:txEl>
                                              <p:charRg st="295" end="335"/>
                                            </p:txEl>
                                          </p:spTgt>
                                        </p:tgtEl>
                                        <p:attrNameLst>
                                          <p:attrName>style.visibility</p:attrName>
                                        </p:attrNameLst>
                                      </p:cBhvr>
                                      <p:to>
                                        <p:strVal val="visible"/>
                                      </p:to>
                                    </p:set>
                                    <p:animEffect transition="in" filter="blinds(horizontal)">
                                      <p:cBhvr>
                                        <p:cTn id="52" dur="500"/>
                                        <p:tgtEl>
                                          <p:spTgt spid="475139">
                                            <p:txEl>
                                              <p:charRg st="295" end="3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Text Box 71"/>
          <p:cNvSpPr txBox="1"/>
          <p:nvPr/>
        </p:nvSpPr>
        <p:spPr>
          <a:xfrm>
            <a:off x="2438400" y="5911850"/>
            <a:ext cx="4648200" cy="396875"/>
          </a:xfrm>
          <a:prstGeom prst="rect">
            <a:avLst/>
          </a:prstGeom>
          <a:noFill/>
          <a:ln w="9525">
            <a:noFill/>
          </a:ln>
        </p:spPr>
        <p:txBody>
          <a:bodyPr anchor="t" anchorCtr="0">
            <a:spAutoFit/>
          </a:bodyPr>
          <a:p>
            <a:pPr algn="ctr">
              <a:spcBef>
                <a:spcPct val="50000"/>
              </a:spcBef>
            </a:pPr>
            <a:r>
              <a:rPr lang="zh-CN" altLang="en-US" sz="2000" b="1" dirty="0">
                <a:latin typeface="Times New Roman" panose="02020603050405020304" pitchFamily="18" charset="0"/>
                <a:ea typeface="黑体" panose="02010609060101010101" pitchFamily="49" charset="-122"/>
              </a:rPr>
              <a:t>地址变换过程</a:t>
            </a:r>
            <a:endParaRPr lang="zh-CN" altLang="en-US" sz="2000" b="1" dirty="0">
              <a:latin typeface="Times New Roman" panose="02020603050405020304" pitchFamily="18" charset="0"/>
              <a:ea typeface="黑体" panose="02010609060101010101" pitchFamily="49" charset="-122"/>
            </a:endParaRPr>
          </a:p>
        </p:txBody>
      </p:sp>
      <p:sp>
        <p:nvSpPr>
          <p:cNvPr id="255032" name="Oval 56"/>
          <p:cNvSpPr/>
          <p:nvPr/>
        </p:nvSpPr>
        <p:spPr>
          <a:xfrm>
            <a:off x="1331913" y="3255963"/>
            <a:ext cx="869950" cy="390525"/>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en-US" altLang="zh-CN" b="1" dirty="0">
                <a:latin typeface="Times New Roman" panose="02020603050405020304" pitchFamily="18" charset="0"/>
                <a:ea typeface="华文隶书" pitchFamily="2" charset="-122"/>
              </a:rPr>
              <a:t>+</a:t>
            </a:r>
            <a:endParaRPr lang="en-US" altLang="zh-CN" b="1" dirty="0">
              <a:latin typeface="Times New Roman" panose="02020603050405020304" pitchFamily="18" charset="0"/>
              <a:ea typeface="华文隶书" pitchFamily="2" charset="-122"/>
            </a:endParaRPr>
          </a:p>
        </p:txBody>
      </p:sp>
      <p:sp>
        <p:nvSpPr>
          <p:cNvPr id="255038" name="Oval 62"/>
          <p:cNvSpPr/>
          <p:nvPr/>
        </p:nvSpPr>
        <p:spPr>
          <a:xfrm>
            <a:off x="4879975" y="2406650"/>
            <a:ext cx="723900" cy="392113"/>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en-US" altLang="zh-CN" b="1" dirty="0">
                <a:latin typeface="Times New Roman" panose="02020603050405020304" pitchFamily="18" charset="0"/>
                <a:ea typeface="华文隶书" pitchFamily="2" charset="-122"/>
              </a:rPr>
              <a:t>≥</a:t>
            </a:r>
            <a:endParaRPr lang="en-US" altLang="zh-CN" b="1" dirty="0">
              <a:latin typeface="Times New Roman" panose="02020603050405020304" pitchFamily="18" charset="0"/>
              <a:ea typeface="华文隶书" pitchFamily="2" charset="-122"/>
            </a:endParaRPr>
          </a:p>
        </p:txBody>
      </p:sp>
      <p:sp>
        <p:nvSpPr>
          <p:cNvPr id="254980" name="Rectangle 4"/>
          <p:cNvSpPr/>
          <p:nvPr/>
        </p:nvSpPr>
        <p:spPr>
          <a:xfrm>
            <a:off x="2717800" y="2341563"/>
            <a:ext cx="1438275" cy="390525"/>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b="1" dirty="0">
                <a:solidFill>
                  <a:schemeClr val="hlink"/>
                </a:solidFill>
                <a:latin typeface="Tahoma" panose="020B0604030504040204" pitchFamily="34" charset="0"/>
                <a:ea typeface="楷体_GB2312" pitchFamily="1" charset="-122"/>
              </a:rPr>
              <a:t>页表长度</a:t>
            </a:r>
            <a:endParaRPr lang="zh-CN" altLang="en-US" b="1" dirty="0">
              <a:solidFill>
                <a:schemeClr val="hlink"/>
              </a:solidFill>
              <a:latin typeface="Tahoma" panose="020B0604030504040204" pitchFamily="34" charset="0"/>
              <a:ea typeface="楷体_GB2312" pitchFamily="1" charset="-122"/>
            </a:endParaRPr>
          </a:p>
        </p:txBody>
      </p:sp>
      <p:sp>
        <p:nvSpPr>
          <p:cNvPr id="254979" name="Rectangle 3"/>
          <p:cNvSpPr/>
          <p:nvPr/>
        </p:nvSpPr>
        <p:spPr>
          <a:xfrm>
            <a:off x="1042988" y="2341563"/>
            <a:ext cx="1674812" cy="390525"/>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zh-CN" altLang="en-US" b="1" dirty="0">
                <a:solidFill>
                  <a:schemeClr val="hlink"/>
                </a:solidFill>
                <a:latin typeface="Tahoma" panose="020B0604030504040204" pitchFamily="34" charset="0"/>
                <a:ea typeface="楷体_GB2312" pitchFamily="1" charset="-122"/>
              </a:rPr>
              <a:t>页表始址</a:t>
            </a:r>
            <a:endParaRPr lang="zh-CN" altLang="en-US" b="1" dirty="0">
              <a:solidFill>
                <a:schemeClr val="hlink"/>
              </a:solidFill>
              <a:latin typeface="Tahoma" panose="020B0604030504040204" pitchFamily="34" charset="0"/>
              <a:ea typeface="楷体_GB2312" pitchFamily="1" charset="-122"/>
            </a:endParaRPr>
          </a:p>
        </p:txBody>
      </p:sp>
      <p:sp>
        <p:nvSpPr>
          <p:cNvPr id="254981" name="Line 5"/>
          <p:cNvSpPr/>
          <p:nvPr/>
        </p:nvSpPr>
        <p:spPr>
          <a:xfrm>
            <a:off x="1042988" y="2341563"/>
            <a:ext cx="3113087"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82" name="Line 6"/>
          <p:cNvSpPr/>
          <p:nvPr/>
        </p:nvSpPr>
        <p:spPr>
          <a:xfrm>
            <a:off x="1042988" y="2732088"/>
            <a:ext cx="3113087"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83" name="Line 7"/>
          <p:cNvSpPr/>
          <p:nvPr/>
        </p:nvSpPr>
        <p:spPr>
          <a:xfrm>
            <a:off x="1042988" y="2341563"/>
            <a:ext cx="0" cy="390525"/>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84" name="Line 8"/>
          <p:cNvSpPr/>
          <p:nvPr/>
        </p:nvSpPr>
        <p:spPr>
          <a:xfrm>
            <a:off x="2717800" y="2341563"/>
            <a:ext cx="0" cy="390525"/>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85" name="Line 9"/>
          <p:cNvSpPr/>
          <p:nvPr/>
        </p:nvSpPr>
        <p:spPr>
          <a:xfrm>
            <a:off x="4156075" y="2341563"/>
            <a:ext cx="0" cy="390525"/>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94" name="Rectangle 18"/>
          <p:cNvSpPr/>
          <p:nvPr/>
        </p:nvSpPr>
        <p:spPr>
          <a:xfrm>
            <a:off x="7146925" y="2341563"/>
            <a:ext cx="700088" cy="390525"/>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000" b="1" dirty="0">
                <a:solidFill>
                  <a:schemeClr val="hlink"/>
                </a:solidFill>
                <a:latin typeface="Tahoma" panose="020B0604030504040204" pitchFamily="34" charset="0"/>
                <a:ea typeface="楷体_GB2312" pitchFamily="1" charset="-122"/>
              </a:rPr>
              <a:t>3F3</a:t>
            </a:r>
            <a:endParaRPr lang="en-US" altLang="zh-CN" sz="2000" b="1" dirty="0">
              <a:solidFill>
                <a:schemeClr val="hlink"/>
              </a:solidFill>
              <a:latin typeface="Tahoma" panose="020B0604030504040204" pitchFamily="34" charset="0"/>
              <a:ea typeface="楷体_GB2312" pitchFamily="1" charset="-122"/>
            </a:endParaRPr>
          </a:p>
        </p:txBody>
      </p:sp>
      <p:sp>
        <p:nvSpPr>
          <p:cNvPr id="254995" name="Rectangle 19"/>
          <p:cNvSpPr/>
          <p:nvPr/>
        </p:nvSpPr>
        <p:spPr>
          <a:xfrm>
            <a:off x="6327775" y="2341563"/>
            <a:ext cx="819150" cy="390525"/>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b="1" dirty="0">
                <a:solidFill>
                  <a:schemeClr val="hlink"/>
                </a:solidFill>
                <a:latin typeface="Tahoma" panose="020B0604030504040204" pitchFamily="34" charset="0"/>
                <a:ea typeface="楷体_GB2312" pitchFamily="1" charset="-122"/>
              </a:rPr>
              <a:t>0</a:t>
            </a:r>
            <a:endParaRPr lang="en-US" altLang="zh-CN" b="1" dirty="0">
              <a:solidFill>
                <a:schemeClr val="hlink"/>
              </a:solidFill>
              <a:latin typeface="Tahoma" panose="020B0604030504040204" pitchFamily="34" charset="0"/>
              <a:ea typeface="楷体_GB2312" pitchFamily="1" charset="-122"/>
            </a:endParaRPr>
          </a:p>
        </p:txBody>
      </p:sp>
      <p:sp>
        <p:nvSpPr>
          <p:cNvPr id="254996" name="Line 20"/>
          <p:cNvSpPr/>
          <p:nvPr/>
        </p:nvSpPr>
        <p:spPr>
          <a:xfrm>
            <a:off x="6327775" y="2341563"/>
            <a:ext cx="1519238"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97" name="Line 21"/>
          <p:cNvSpPr/>
          <p:nvPr/>
        </p:nvSpPr>
        <p:spPr>
          <a:xfrm>
            <a:off x="6327775" y="2732088"/>
            <a:ext cx="1519238"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98" name="Line 22"/>
          <p:cNvSpPr/>
          <p:nvPr/>
        </p:nvSpPr>
        <p:spPr>
          <a:xfrm>
            <a:off x="6327775" y="2341563"/>
            <a:ext cx="0" cy="390525"/>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4999" name="Line 23"/>
          <p:cNvSpPr/>
          <p:nvPr/>
        </p:nvSpPr>
        <p:spPr>
          <a:xfrm>
            <a:off x="7146925" y="2341563"/>
            <a:ext cx="0" cy="390525"/>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00" name="Line 24"/>
          <p:cNvSpPr/>
          <p:nvPr/>
        </p:nvSpPr>
        <p:spPr>
          <a:xfrm>
            <a:off x="7847013" y="2341563"/>
            <a:ext cx="0" cy="390525"/>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30" name="Line 54"/>
          <p:cNvSpPr/>
          <p:nvPr/>
        </p:nvSpPr>
        <p:spPr>
          <a:xfrm>
            <a:off x="6761163" y="2733675"/>
            <a:ext cx="0" cy="71755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31" name="Line 55"/>
          <p:cNvSpPr/>
          <p:nvPr/>
        </p:nvSpPr>
        <p:spPr>
          <a:xfrm flipH="1">
            <a:off x="2273300" y="3451225"/>
            <a:ext cx="4487863"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33" name="Line 57"/>
          <p:cNvSpPr/>
          <p:nvPr/>
        </p:nvSpPr>
        <p:spPr>
          <a:xfrm>
            <a:off x="1766888" y="2733675"/>
            <a:ext cx="0" cy="522288"/>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35" name="Line 59"/>
          <p:cNvSpPr/>
          <p:nvPr/>
        </p:nvSpPr>
        <p:spPr>
          <a:xfrm>
            <a:off x="1728788" y="4224338"/>
            <a:ext cx="2133600"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37" name="Line 61"/>
          <p:cNvSpPr/>
          <p:nvPr/>
        </p:nvSpPr>
        <p:spPr>
          <a:xfrm flipV="1">
            <a:off x="5241925" y="2798763"/>
            <a:ext cx="0" cy="652462"/>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39" name="Line 63"/>
          <p:cNvSpPr/>
          <p:nvPr/>
        </p:nvSpPr>
        <p:spPr>
          <a:xfrm>
            <a:off x="4156075" y="2601913"/>
            <a:ext cx="723900"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40" name="Line 64"/>
          <p:cNvSpPr/>
          <p:nvPr/>
        </p:nvSpPr>
        <p:spPr>
          <a:xfrm flipV="1">
            <a:off x="5241925" y="1884363"/>
            <a:ext cx="0" cy="522287"/>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41" name="Line 65"/>
          <p:cNvSpPr/>
          <p:nvPr/>
        </p:nvSpPr>
        <p:spPr>
          <a:xfrm>
            <a:off x="5386388" y="4148138"/>
            <a:ext cx="1157287"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043" name="Text Box 67"/>
          <p:cNvSpPr txBox="1"/>
          <p:nvPr/>
        </p:nvSpPr>
        <p:spPr>
          <a:xfrm>
            <a:off x="1622425" y="1884363"/>
            <a:ext cx="2243138" cy="457200"/>
          </a:xfrm>
          <a:prstGeom prst="rect">
            <a:avLst/>
          </a:prstGeom>
          <a:noFill/>
          <a:ln w="9525">
            <a:noFill/>
          </a:ln>
        </p:spPr>
        <p:txBody>
          <a:bodyPr anchor="t" anchorCtr="0">
            <a:spAutoFit/>
          </a:bodyPr>
          <a:p>
            <a:pPr algn="ctr">
              <a:spcBef>
                <a:spcPct val="50000"/>
              </a:spcBef>
            </a:pPr>
            <a:r>
              <a:rPr lang="zh-CN" altLang="en-US" b="1" dirty="0">
                <a:latin typeface="Times New Roman" panose="02020603050405020304" pitchFamily="18" charset="0"/>
                <a:ea typeface="黑体" panose="02010609060101010101" pitchFamily="49" charset="-122"/>
              </a:rPr>
              <a:t>页表寄存器</a:t>
            </a:r>
            <a:endParaRPr lang="zh-CN" altLang="en-US" b="1" dirty="0">
              <a:latin typeface="Times New Roman" panose="02020603050405020304" pitchFamily="18" charset="0"/>
              <a:ea typeface="黑体" panose="02010609060101010101" pitchFamily="49" charset="-122"/>
            </a:endParaRPr>
          </a:p>
        </p:txBody>
      </p:sp>
      <p:sp>
        <p:nvSpPr>
          <p:cNvPr id="255044" name="Text Box 68"/>
          <p:cNvSpPr txBox="1"/>
          <p:nvPr/>
        </p:nvSpPr>
        <p:spPr>
          <a:xfrm>
            <a:off x="5995988" y="1862138"/>
            <a:ext cx="3148012" cy="457200"/>
          </a:xfrm>
          <a:prstGeom prst="rect">
            <a:avLst/>
          </a:prstGeom>
          <a:noFill/>
          <a:ln w="9525">
            <a:noFill/>
          </a:ln>
        </p:spPr>
        <p:txBody>
          <a:bodyPr anchor="t" anchorCtr="0">
            <a:spAutoFit/>
          </a:bodyPr>
          <a:p>
            <a:pPr>
              <a:spcBef>
                <a:spcPct val="50000"/>
              </a:spcBef>
            </a:pPr>
            <a:r>
              <a:rPr lang="zh-CN" altLang="en-US" b="1" dirty="0">
                <a:latin typeface="黑体" panose="02010609060101010101" pitchFamily="49" charset="-122"/>
                <a:ea typeface="黑体" panose="02010609060101010101" pitchFamily="49" charset="-122"/>
              </a:rPr>
              <a:t>逻辑地址</a:t>
            </a:r>
            <a:r>
              <a:rPr lang="en-US" altLang="zh-CN" sz="1600" b="1" dirty="0">
                <a:latin typeface="黑体" panose="02010609060101010101" pitchFamily="49" charset="-122"/>
                <a:ea typeface="黑体" panose="02010609060101010101" pitchFamily="49" charset="-122"/>
              </a:rPr>
              <a:t>1011</a:t>
            </a:r>
            <a:r>
              <a:rPr lang="zh-CN" altLang="en-US" sz="1600" b="1" dirty="0">
                <a:latin typeface="黑体" panose="02010609060101010101" pitchFamily="49" charset="-122"/>
                <a:ea typeface="黑体" panose="02010609060101010101" pitchFamily="49" charset="-122"/>
              </a:rPr>
              <a:t>（</a:t>
            </a:r>
            <a:r>
              <a:rPr lang="en-US" altLang="zh-CN" sz="1600" b="1" dirty="0">
                <a:latin typeface="黑体" panose="02010609060101010101" pitchFamily="49" charset="-122"/>
                <a:ea typeface="黑体" panose="02010609060101010101" pitchFamily="49" charset="-122"/>
              </a:rPr>
              <a:t>03F3H</a:t>
            </a:r>
            <a:r>
              <a:rPr lang="zh-CN" altLang="en-US" sz="1600" b="1" dirty="0">
                <a:latin typeface="黑体" panose="02010609060101010101" pitchFamily="49" charset="-122"/>
                <a:ea typeface="黑体" panose="02010609060101010101" pitchFamily="49" charset="-122"/>
              </a:rPr>
              <a:t>）</a:t>
            </a:r>
            <a:endParaRPr lang="zh-CN" altLang="en-US" sz="1600" b="1" dirty="0">
              <a:latin typeface="黑体" panose="02010609060101010101" pitchFamily="49" charset="-122"/>
              <a:ea typeface="黑体" panose="02010609060101010101" pitchFamily="49" charset="-122"/>
            </a:endParaRPr>
          </a:p>
        </p:txBody>
      </p:sp>
      <p:sp>
        <p:nvSpPr>
          <p:cNvPr id="255045" name="Text Box 69"/>
          <p:cNvSpPr txBox="1"/>
          <p:nvPr/>
        </p:nvSpPr>
        <p:spPr>
          <a:xfrm>
            <a:off x="5892800" y="4365625"/>
            <a:ext cx="2693988" cy="457200"/>
          </a:xfrm>
          <a:prstGeom prst="rect">
            <a:avLst/>
          </a:prstGeom>
          <a:noFill/>
          <a:ln w="9525">
            <a:noFill/>
          </a:ln>
        </p:spPr>
        <p:txBody>
          <a:bodyPr anchor="t" anchorCtr="0">
            <a:spAutoFit/>
          </a:bodyPr>
          <a:p>
            <a:pPr>
              <a:spcBef>
                <a:spcPct val="50000"/>
              </a:spcBef>
            </a:pPr>
            <a:r>
              <a:rPr lang="zh-CN" altLang="en-US" b="1" dirty="0">
                <a:latin typeface="黑体" panose="02010609060101010101" pitchFamily="49" charset="-122"/>
                <a:ea typeface="黑体" panose="02010609060101010101" pitchFamily="49" charset="-122"/>
              </a:rPr>
              <a:t>物理地址</a:t>
            </a:r>
            <a:r>
              <a:rPr lang="en-US" altLang="zh-CN" b="1" dirty="0">
                <a:latin typeface="黑体" panose="02010609060101010101" pitchFamily="49" charset="-122"/>
                <a:ea typeface="黑体" panose="02010609060101010101" pitchFamily="49" charset="-122"/>
              </a:rPr>
              <a:t>0BF3H</a:t>
            </a:r>
            <a:endParaRPr lang="en-US" altLang="zh-CN" b="1" dirty="0">
              <a:latin typeface="黑体" panose="02010609060101010101" pitchFamily="49" charset="-122"/>
              <a:ea typeface="黑体" panose="02010609060101010101" pitchFamily="49" charset="-122"/>
            </a:endParaRPr>
          </a:p>
        </p:txBody>
      </p:sp>
      <p:sp>
        <p:nvSpPr>
          <p:cNvPr id="255046" name="Text Box 70"/>
          <p:cNvSpPr txBox="1"/>
          <p:nvPr/>
        </p:nvSpPr>
        <p:spPr>
          <a:xfrm>
            <a:off x="4227513" y="1458913"/>
            <a:ext cx="2244725" cy="457200"/>
          </a:xfrm>
          <a:prstGeom prst="rect">
            <a:avLst/>
          </a:prstGeom>
          <a:noFill/>
          <a:ln w="9525">
            <a:noFill/>
          </a:ln>
        </p:spPr>
        <p:txBody>
          <a:bodyPr anchor="t" anchorCtr="0">
            <a:spAutoFit/>
          </a:bodyPr>
          <a:p>
            <a:pPr algn="ctr">
              <a:spcBef>
                <a:spcPct val="50000"/>
              </a:spcBef>
            </a:pPr>
            <a:r>
              <a:rPr lang="zh-CN" altLang="en-US" b="1" dirty="0">
                <a:latin typeface="Times New Roman" panose="02020603050405020304" pitchFamily="18" charset="0"/>
                <a:ea typeface="黑体" panose="02010609060101010101" pitchFamily="49" charset="-122"/>
              </a:rPr>
              <a:t>越界中断</a:t>
            </a:r>
            <a:endParaRPr lang="zh-CN" altLang="en-US" b="1" dirty="0">
              <a:latin typeface="Times New Roman" panose="02020603050405020304" pitchFamily="18" charset="0"/>
              <a:ea typeface="黑体" panose="02010609060101010101" pitchFamily="49" charset="-122"/>
            </a:endParaRPr>
          </a:p>
        </p:txBody>
      </p:sp>
      <p:sp>
        <p:nvSpPr>
          <p:cNvPr id="255049" name="Text Box 73"/>
          <p:cNvSpPr txBox="1"/>
          <p:nvPr/>
        </p:nvSpPr>
        <p:spPr>
          <a:xfrm>
            <a:off x="3432175" y="2987675"/>
            <a:ext cx="1157288" cy="457200"/>
          </a:xfrm>
          <a:prstGeom prst="rect">
            <a:avLst/>
          </a:prstGeom>
          <a:noFill/>
          <a:ln w="9525">
            <a:noFill/>
          </a:ln>
        </p:spPr>
        <p:txBody>
          <a:bodyPr anchor="t" anchorCtr="0">
            <a:spAutoFit/>
          </a:bodyPr>
          <a:p>
            <a:pPr algn="r">
              <a:spcBef>
                <a:spcPct val="50000"/>
              </a:spcBef>
            </a:pPr>
            <a:r>
              <a:rPr lang="zh-CN" altLang="en-US" b="1" dirty="0">
                <a:latin typeface="Times New Roman" panose="02020603050405020304" pitchFamily="18" charset="0"/>
                <a:ea typeface="黑体" panose="02010609060101010101" pitchFamily="49" charset="-122"/>
              </a:rPr>
              <a:t>页合法</a:t>
            </a:r>
            <a:endParaRPr lang="zh-CN" altLang="en-US" b="1" dirty="0">
              <a:latin typeface="Times New Roman" panose="02020603050405020304" pitchFamily="18" charset="0"/>
              <a:ea typeface="黑体" panose="02010609060101010101" pitchFamily="49" charset="-122"/>
            </a:endParaRPr>
          </a:p>
        </p:txBody>
      </p:sp>
      <p:sp>
        <p:nvSpPr>
          <p:cNvPr id="255055" name="Line 79"/>
          <p:cNvSpPr/>
          <p:nvPr/>
        </p:nvSpPr>
        <p:spPr>
          <a:xfrm>
            <a:off x="1728788" y="3690938"/>
            <a:ext cx="0" cy="53340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aphicFrame>
        <p:nvGraphicFramePr>
          <p:cNvPr id="255076" name="Group 100"/>
          <p:cNvGraphicFramePr>
            <a:graphicFrameLocks noGrp="1"/>
          </p:cNvGraphicFramePr>
          <p:nvPr/>
        </p:nvGraphicFramePr>
        <p:xfrm>
          <a:off x="3862388" y="3614738"/>
          <a:ext cx="1524000" cy="1828800"/>
        </p:xfrm>
        <a:graphic>
          <a:graphicData uri="http://schemas.openxmlformats.org/drawingml/2006/table">
            <a:tbl>
              <a:tblPr/>
              <a:tblGrid>
                <a:gridCol w="811212"/>
                <a:gridCol w="712788"/>
              </a:tblGrid>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页号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rPr>
                        <a:t>块号</a:t>
                      </a:r>
                      <a:endParaRPr kumimoji="1" lang="zh-CN" altLang="en-US"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0</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3</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1</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3</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6</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255103" name="Group 127"/>
          <p:cNvGraphicFramePr>
            <a:graphicFrameLocks noGrp="1"/>
          </p:cNvGraphicFramePr>
          <p:nvPr/>
        </p:nvGraphicFramePr>
        <p:xfrm>
          <a:off x="6605588" y="3919538"/>
          <a:ext cx="1219200" cy="396875"/>
        </p:xfrm>
        <a:graphic>
          <a:graphicData uri="http://schemas.openxmlformats.org/drawingml/2006/table">
            <a:tbl>
              <a:tblPr/>
              <a:tblGrid>
                <a:gridCol w="533400"/>
                <a:gridCol w="685800"/>
              </a:tblGrid>
              <a:tr h="2238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rPr>
                        <a:t>2</a:t>
                      </a:r>
                      <a:endParaRPr kumimoji="1" lang="en-US" altLang="zh-CN" sz="18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2000" b="1" i="0" u="none" strike="noStrike" cap="none" normalizeH="0" baseline="0" smtClean="0">
                          <a:ln>
                            <a:noFill/>
                          </a:ln>
                          <a:solidFill>
                            <a:schemeClr val="hlink"/>
                          </a:solidFill>
                          <a:effectLst/>
                          <a:latin typeface="Tahoma" panose="020B0604030504040204" pitchFamily="34" charset="0"/>
                          <a:ea typeface="楷体_GB2312" pitchFamily="1" charset="-122"/>
                        </a:rPr>
                        <a:t>3F3</a:t>
                      </a:r>
                      <a:endParaRPr kumimoji="1" lang="en-US" altLang="zh-CN" sz="2000" b="1" i="0" u="none" strike="noStrike" cap="none" normalizeH="0" baseline="0" smtClean="0">
                        <a:ln>
                          <a:noFill/>
                        </a:ln>
                        <a:solidFill>
                          <a:schemeClr val="hlink"/>
                        </a:solidFill>
                        <a:effectLst/>
                        <a:latin typeface="Tahoma" panose="020B0604030504040204" pitchFamily="34" charset="0"/>
                        <a:ea typeface="楷体_GB2312" pitchFamily="1"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5098" name="Line 122"/>
          <p:cNvSpPr/>
          <p:nvPr/>
        </p:nvSpPr>
        <p:spPr>
          <a:xfrm>
            <a:off x="7519988" y="2700338"/>
            <a:ext cx="0" cy="121920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55105" name="AutoShape 129"/>
          <p:cNvSpPr/>
          <p:nvPr/>
        </p:nvSpPr>
        <p:spPr>
          <a:xfrm>
            <a:off x="6248400" y="1219200"/>
            <a:ext cx="2438400" cy="381000"/>
          </a:xfrm>
          <a:prstGeom prst="wedgeRoundRectCallout">
            <a:avLst>
              <a:gd name="adj1" fmla="val -43944"/>
              <a:gd name="adj2" fmla="val 151667"/>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en-US" altLang="zh-CN" sz="2000" b="1" dirty="0">
                <a:latin typeface="黑体" panose="02010609060101010101" pitchFamily="49" charset="-122"/>
                <a:ea typeface="黑体" panose="02010609060101010101" pitchFamily="49" charset="-122"/>
              </a:rPr>
              <a:t>00  1111110011</a:t>
            </a:r>
            <a:endParaRPr lang="en-US" altLang="zh-CN" sz="2000" b="1" dirty="0">
              <a:latin typeface="黑体" panose="02010609060101010101" pitchFamily="49" charset="-122"/>
              <a:ea typeface="黑体" panose="02010609060101010101" pitchFamily="49" charset="-122"/>
            </a:endParaRPr>
          </a:p>
        </p:txBody>
      </p:sp>
      <p:sp>
        <p:nvSpPr>
          <p:cNvPr id="255106" name="AutoShape 130"/>
          <p:cNvSpPr/>
          <p:nvPr/>
        </p:nvSpPr>
        <p:spPr>
          <a:xfrm>
            <a:off x="6400800" y="5105400"/>
            <a:ext cx="2438400" cy="381000"/>
          </a:xfrm>
          <a:prstGeom prst="wedgeRoundRectCallout">
            <a:avLst>
              <a:gd name="adj1" fmla="val -45310"/>
              <a:gd name="adj2" fmla="val -127500"/>
              <a:gd name="adj3" fmla="val 16667"/>
            </a:avLst>
          </a:prstGeom>
          <a:solidFill>
            <a:schemeClr val="accent1"/>
          </a:solidFill>
          <a:ln w="9525" cap="flat" cmpd="sng">
            <a:solidFill>
              <a:schemeClr val="tx1"/>
            </a:solidFill>
            <a:prstDash val="solid"/>
            <a:miter/>
            <a:headEnd type="none" w="med" len="med"/>
            <a:tailEnd type="none" w="med" len="med"/>
          </a:ln>
        </p:spPr>
        <p:txBody>
          <a:bodyPr anchor="t" anchorCtr="0"/>
          <a:p>
            <a:pPr algn="ctr"/>
            <a:r>
              <a:rPr lang="en-US" altLang="zh-CN" sz="2000" b="1" dirty="0">
                <a:latin typeface="黑体" panose="02010609060101010101" pitchFamily="49" charset="-122"/>
                <a:ea typeface="黑体" panose="02010609060101010101" pitchFamily="49" charset="-122"/>
              </a:rPr>
              <a:t>010  1111110011</a:t>
            </a:r>
            <a:endParaRPr lang="en-US" altLang="zh-CN" sz="20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94"/>
                                        </p:tgtEl>
                                        <p:attrNameLst>
                                          <p:attrName>style.visibility</p:attrName>
                                        </p:attrNameLst>
                                      </p:cBhvr>
                                      <p:to>
                                        <p:strVal val="visible"/>
                                      </p:to>
                                    </p:set>
                                    <p:anim calcmode="lin" valueType="num">
                                      <p:cBhvr additive="base">
                                        <p:cTn id="7" dur="500" fill="hold"/>
                                        <p:tgtEl>
                                          <p:spTgt spid="254994"/>
                                        </p:tgtEl>
                                        <p:attrNameLst>
                                          <p:attrName>ppt_x</p:attrName>
                                        </p:attrNameLst>
                                      </p:cBhvr>
                                      <p:tavLst>
                                        <p:tav tm="0">
                                          <p:val>
                                            <p:strVal val="#ppt_x"/>
                                          </p:val>
                                        </p:tav>
                                        <p:tav tm="100000">
                                          <p:val>
                                            <p:strVal val="#ppt_x"/>
                                          </p:val>
                                        </p:tav>
                                      </p:tavLst>
                                    </p:anim>
                                    <p:anim calcmode="lin" valueType="num">
                                      <p:cBhvr additive="base">
                                        <p:cTn id="8" dur="500" fill="hold"/>
                                        <p:tgtEl>
                                          <p:spTgt spid="2549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4995"/>
                                        </p:tgtEl>
                                        <p:attrNameLst>
                                          <p:attrName>style.visibility</p:attrName>
                                        </p:attrNameLst>
                                      </p:cBhvr>
                                      <p:to>
                                        <p:strVal val="visible"/>
                                      </p:to>
                                    </p:set>
                                    <p:anim calcmode="lin" valueType="num">
                                      <p:cBhvr additive="base">
                                        <p:cTn id="11" dur="500" fill="hold"/>
                                        <p:tgtEl>
                                          <p:spTgt spid="254995"/>
                                        </p:tgtEl>
                                        <p:attrNameLst>
                                          <p:attrName>ppt_x</p:attrName>
                                        </p:attrNameLst>
                                      </p:cBhvr>
                                      <p:tavLst>
                                        <p:tav tm="0">
                                          <p:val>
                                            <p:strVal val="#ppt_x"/>
                                          </p:val>
                                        </p:tav>
                                        <p:tav tm="100000">
                                          <p:val>
                                            <p:strVal val="#ppt_x"/>
                                          </p:val>
                                        </p:tav>
                                      </p:tavLst>
                                    </p:anim>
                                    <p:anim calcmode="lin" valueType="num">
                                      <p:cBhvr additive="base">
                                        <p:cTn id="12" dur="500" fill="hold"/>
                                        <p:tgtEl>
                                          <p:spTgt spid="25499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4996"/>
                                        </p:tgtEl>
                                        <p:attrNameLst>
                                          <p:attrName>style.visibility</p:attrName>
                                        </p:attrNameLst>
                                      </p:cBhvr>
                                      <p:to>
                                        <p:strVal val="visible"/>
                                      </p:to>
                                    </p:set>
                                    <p:anim calcmode="lin" valueType="num">
                                      <p:cBhvr additive="base">
                                        <p:cTn id="15" dur="500" fill="hold"/>
                                        <p:tgtEl>
                                          <p:spTgt spid="254996"/>
                                        </p:tgtEl>
                                        <p:attrNameLst>
                                          <p:attrName>ppt_x</p:attrName>
                                        </p:attrNameLst>
                                      </p:cBhvr>
                                      <p:tavLst>
                                        <p:tav tm="0">
                                          <p:val>
                                            <p:strVal val="#ppt_x"/>
                                          </p:val>
                                        </p:tav>
                                        <p:tav tm="100000">
                                          <p:val>
                                            <p:strVal val="#ppt_x"/>
                                          </p:val>
                                        </p:tav>
                                      </p:tavLst>
                                    </p:anim>
                                    <p:anim calcmode="lin" valueType="num">
                                      <p:cBhvr additive="base">
                                        <p:cTn id="16" dur="500" fill="hold"/>
                                        <p:tgtEl>
                                          <p:spTgt spid="25499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4997"/>
                                        </p:tgtEl>
                                        <p:attrNameLst>
                                          <p:attrName>style.visibility</p:attrName>
                                        </p:attrNameLst>
                                      </p:cBhvr>
                                      <p:to>
                                        <p:strVal val="visible"/>
                                      </p:to>
                                    </p:set>
                                    <p:anim calcmode="lin" valueType="num">
                                      <p:cBhvr additive="base">
                                        <p:cTn id="19" dur="500" fill="hold"/>
                                        <p:tgtEl>
                                          <p:spTgt spid="254997"/>
                                        </p:tgtEl>
                                        <p:attrNameLst>
                                          <p:attrName>ppt_x</p:attrName>
                                        </p:attrNameLst>
                                      </p:cBhvr>
                                      <p:tavLst>
                                        <p:tav tm="0">
                                          <p:val>
                                            <p:strVal val="#ppt_x"/>
                                          </p:val>
                                        </p:tav>
                                        <p:tav tm="100000">
                                          <p:val>
                                            <p:strVal val="#ppt_x"/>
                                          </p:val>
                                        </p:tav>
                                      </p:tavLst>
                                    </p:anim>
                                    <p:anim calcmode="lin" valueType="num">
                                      <p:cBhvr additive="base">
                                        <p:cTn id="20" dur="500" fill="hold"/>
                                        <p:tgtEl>
                                          <p:spTgt spid="25499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4998"/>
                                        </p:tgtEl>
                                        <p:attrNameLst>
                                          <p:attrName>style.visibility</p:attrName>
                                        </p:attrNameLst>
                                      </p:cBhvr>
                                      <p:to>
                                        <p:strVal val="visible"/>
                                      </p:to>
                                    </p:set>
                                    <p:anim calcmode="lin" valueType="num">
                                      <p:cBhvr additive="base">
                                        <p:cTn id="23" dur="500" fill="hold"/>
                                        <p:tgtEl>
                                          <p:spTgt spid="254998"/>
                                        </p:tgtEl>
                                        <p:attrNameLst>
                                          <p:attrName>ppt_x</p:attrName>
                                        </p:attrNameLst>
                                      </p:cBhvr>
                                      <p:tavLst>
                                        <p:tav tm="0">
                                          <p:val>
                                            <p:strVal val="#ppt_x"/>
                                          </p:val>
                                        </p:tav>
                                        <p:tav tm="100000">
                                          <p:val>
                                            <p:strVal val="#ppt_x"/>
                                          </p:val>
                                        </p:tav>
                                      </p:tavLst>
                                    </p:anim>
                                    <p:anim calcmode="lin" valueType="num">
                                      <p:cBhvr additive="base">
                                        <p:cTn id="24" dur="500" fill="hold"/>
                                        <p:tgtEl>
                                          <p:spTgt spid="25499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4999"/>
                                        </p:tgtEl>
                                        <p:attrNameLst>
                                          <p:attrName>style.visibility</p:attrName>
                                        </p:attrNameLst>
                                      </p:cBhvr>
                                      <p:to>
                                        <p:strVal val="visible"/>
                                      </p:to>
                                    </p:set>
                                    <p:anim calcmode="lin" valueType="num">
                                      <p:cBhvr additive="base">
                                        <p:cTn id="27" dur="500" fill="hold"/>
                                        <p:tgtEl>
                                          <p:spTgt spid="254999"/>
                                        </p:tgtEl>
                                        <p:attrNameLst>
                                          <p:attrName>ppt_x</p:attrName>
                                        </p:attrNameLst>
                                      </p:cBhvr>
                                      <p:tavLst>
                                        <p:tav tm="0">
                                          <p:val>
                                            <p:strVal val="#ppt_x"/>
                                          </p:val>
                                        </p:tav>
                                        <p:tav tm="100000">
                                          <p:val>
                                            <p:strVal val="#ppt_x"/>
                                          </p:val>
                                        </p:tav>
                                      </p:tavLst>
                                    </p:anim>
                                    <p:anim calcmode="lin" valueType="num">
                                      <p:cBhvr additive="base">
                                        <p:cTn id="28" dur="500" fill="hold"/>
                                        <p:tgtEl>
                                          <p:spTgt spid="25499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5000"/>
                                        </p:tgtEl>
                                        <p:attrNameLst>
                                          <p:attrName>style.visibility</p:attrName>
                                        </p:attrNameLst>
                                      </p:cBhvr>
                                      <p:to>
                                        <p:strVal val="visible"/>
                                      </p:to>
                                    </p:set>
                                    <p:anim calcmode="lin" valueType="num">
                                      <p:cBhvr additive="base">
                                        <p:cTn id="31" dur="500" fill="hold"/>
                                        <p:tgtEl>
                                          <p:spTgt spid="255000"/>
                                        </p:tgtEl>
                                        <p:attrNameLst>
                                          <p:attrName>ppt_x</p:attrName>
                                        </p:attrNameLst>
                                      </p:cBhvr>
                                      <p:tavLst>
                                        <p:tav tm="0">
                                          <p:val>
                                            <p:strVal val="#ppt_x"/>
                                          </p:val>
                                        </p:tav>
                                        <p:tav tm="100000">
                                          <p:val>
                                            <p:strVal val="#ppt_x"/>
                                          </p:val>
                                        </p:tav>
                                      </p:tavLst>
                                    </p:anim>
                                    <p:anim calcmode="lin" valueType="num">
                                      <p:cBhvr additive="base">
                                        <p:cTn id="32" dur="500" fill="hold"/>
                                        <p:tgtEl>
                                          <p:spTgt spid="25500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5105"/>
                                        </p:tgtEl>
                                        <p:attrNameLst>
                                          <p:attrName>style.visibility</p:attrName>
                                        </p:attrNameLst>
                                      </p:cBhvr>
                                      <p:to>
                                        <p:strVal val="visible"/>
                                      </p:to>
                                    </p:set>
                                    <p:anim calcmode="lin" valueType="num">
                                      <p:cBhvr additive="base">
                                        <p:cTn id="35" dur="500" fill="hold"/>
                                        <p:tgtEl>
                                          <p:spTgt spid="255105"/>
                                        </p:tgtEl>
                                        <p:attrNameLst>
                                          <p:attrName>ppt_x</p:attrName>
                                        </p:attrNameLst>
                                      </p:cBhvr>
                                      <p:tavLst>
                                        <p:tav tm="0">
                                          <p:val>
                                            <p:strVal val="#ppt_x"/>
                                          </p:val>
                                        </p:tav>
                                        <p:tav tm="100000">
                                          <p:val>
                                            <p:strVal val="#ppt_x"/>
                                          </p:val>
                                        </p:tav>
                                      </p:tavLst>
                                    </p:anim>
                                    <p:anim calcmode="lin" valueType="num">
                                      <p:cBhvr additive="base">
                                        <p:cTn id="36" dur="500" fill="hold"/>
                                        <p:tgtEl>
                                          <p:spTgt spid="25510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5044"/>
                                        </p:tgtEl>
                                        <p:attrNameLst>
                                          <p:attrName>style.visibility</p:attrName>
                                        </p:attrNameLst>
                                      </p:cBhvr>
                                      <p:to>
                                        <p:strVal val="visible"/>
                                      </p:to>
                                    </p:set>
                                    <p:anim calcmode="lin" valueType="num">
                                      <p:cBhvr additive="base">
                                        <p:cTn id="39" dur="500" fill="hold"/>
                                        <p:tgtEl>
                                          <p:spTgt spid="255044"/>
                                        </p:tgtEl>
                                        <p:attrNameLst>
                                          <p:attrName>ppt_x</p:attrName>
                                        </p:attrNameLst>
                                      </p:cBhvr>
                                      <p:tavLst>
                                        <p:tav tm="0">
                                          <p:val>
                                            <p:strVal val="#ppt_x"/>
                                          </p:val>
                                        </p:tav>
                                        <p:tav tm="100000">
                                          <p:val>
                                            <p:strVal val="#ppt_x"/>
                                          </p:val>
                                        </p:tav>
                                      </p:tavLst>
                                    </p:anim>
                                    <p:anim calcmode="lin" valueType="num">
                                      <p:cBhvr additive="base">
                                        <p:cTn id="40" dur="500" fill="hold"/>
                                        <p:tgtEl>
                                          <p:spTgt spid="25504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54980"/>
                                        </p:tgtEl>
                                        <p:attrNameLst>
                                          <p:attrName>style.visibility</p:attrName>
                                        </p:attrNameLst>
                                      </p:cBhvr>
                                      <p:to>
                                        <p:strVal val="visible"/>
                                      </p:to>
                                    </p:set>
                                    <p:anim calcmode="lin" valueType="num">
                                      <p:cBhvr additive="base">
                                        <p:cTn id="45" dur="500" fill="hold"/>
                                        <p:tgtEl>
                                          <p:spTgt spid="254980"/>
                                        </p:tgtEl>
                                        <p:attrNameLst>
                                          <p:attrName>ppt_x</p:attrName>
                                        </p:attrNameLst>
                                      </p:cBhvr>
                                      <p:tavLst>
                                        <p:tav tm="0">
                                          <p:val>
                                            <p:strVal val="#ppt_x"/>
                                          </p:val>
                                        </p:tav>
                                        <p:tav tm="100000">
                                          <p:val>
                                            <p:strVal val="#ppt_x"/>
                                          </p:val>
                                        </p:tav>
                                      </p:tavLst>
                                    </p:anim>
                                    <p:anim calcmode="lin" valueType="num">
                                      <p:cBhvr additive="base">
                                        <p:cTn id="46" dur="500" fill="hold"/>
                                        <p:tgtEl>
                                          <p:spTgt spid="25498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4979"/>
                                        </p:tgtEl>
                                        <p:attrNameLst>
                                          <p:attrName>style.visibility</p:attrName>
                                        </p:attrNameLst>
                                      </p:cBhvr>
                                      <p:to>
                                        <p:strVal val="visible"/>
                                      </p:to>
                                    </p:set>
                                    <p:anim calcmode="lin" valueType="num">
                                      <p:cBhvr additive="base">
                                        <p:cTn id="49" dur="500" fill="hold"/>
                                        <p:tgtEl>
                                          <p:spTgt spid="254979"/>
                                        </p:tgtEl>
                                        <p:attrNameLst>
                                          <p:attrName>ppt_x</p:attrName>
                                        </p:attrNameLst>
                                      </p:cBhvr>
                                      <p:tavLst>
                                        <p:tav tm="0">
                                          <p:val>
                                            <p:strVal val="#ppt_x"/>
                                          </p:val>
                                        </p:tav>
                                        <p:tav tm="100000">
                                          <p:val>
                                            <p:strVal val="#ppt_x"/>
                                          </p:val>
                                        </p:tav>
                                      </p:tavLst>
                                    </p:anim>
                                    <p:anim calcmode="lin" valueType="num">
                                      <p:cBhvr additive="base">
                                        <p:cTn id="50" dur="500" fill="hold"/>
                                        <p:tgtEl>
                                          <p:spTgt spid="25497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54981"/>
                                        </p:tgtEl>
                                        <p:attrNameLst>
                                          <p:attrName>style.visibility</p:attrName>
                                        </p:attrNameLst>
                                      </p:cBhvr>
                                      <p:to>
                                        <p:strVal val="visible"/>
                                      </p:to>
                                    </p:set>
                                    <p:anim calcmode="lin" valueType="num">
                                      <p:cBhvr additive="base">
                                        <p:cTn id="53" dur="500" fill="hold"/>
                                        <p:tgtEl>
                                          <p:spTgt spid="254981"/>
                                        </p:tgtEl>
                                        <p:attrNameLst>
                                          <p:attrName>ppt_x</p:attrName>
                                        </p:attrNameLst>
                                      </p:cBhvr>
                                      <p:tavLst>
                                        <p:tav tm="0">
                                          <p:val>
                                            <p:strVal val="#ppt_x"/>
                                          </p:val>
                                        </p:tav>
                                        <p:tav tm="100000">
                                          <p:val>
                                            <p:strVal val="#ppt_x"/>
                                          </p:val>
                                        </p:tav>
                                      </p:tavLst>
                                    </p:anim>
                                    <p:anim calcmode="lin" valueType="num">
                                      <p:cBhvr additive="base">
                                        <p:cTn id="54" dur="500" fill="hold"/>
                                        <p:tgtEl>
                                          <p:spTgt spid="254981"/>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4982"/>
                                        </p:tgtEl>
                                        <p:attrNameLst>
                                          <p:attrName>style.visibility</p:attrName>
                                        </p:attrNameLst>
                                      </p:cBhvr>
                                      <p:to>
                                        <p:strVal val="visible"/>
                                      </p:to>
                                    </p:set>
                                    <p:anim calcmode="lin" valueType="num">
                                      <p:cBhvr additive="base">
                                        <p:cTn id="57" dur="500" fill="hold"/>
                                        <p:tgtEl>
                                          <p:spTgt spid="254982"/>
                                        </p:tgtEl>
                                        <p:attrNameLst>
                                          <p:attrName>ppt_x</p:attrName>
                                        </p:attrNameLst>
                                      </p:cBhvr>
                                      <p:tavLst>
                                        <p:tav tm="0">
                                          <p:val>
                                            <p:strVal val="#ppt_x"/>
                                          </p:val>
                                        </p:tav>
                                        <p:tav tm="100000">
                                          <p:val>
                                            <p:strVal val="#ppt_x"/>
                                          </p:val>
                                        </p:tav>
                                      </p:tavLst>
                                    </p:anim>
                                    <p:anim calcmode="lin" valueType="num">
                                      <p:cBhvr additive="base">
                                        <p:cTn id="58" dur="500" fill="hold"/>
                                        <p:tgtEl>
                                          <p:spTgt spid="254982"/>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4983"/>
                                        </p:tgtEl>
                                        <p:attrNameLst>
                                          <p:attrName>style.visibility</p:attrName>
                                        </p:attrNameLst>
                                      </p:cBhvr>
                                      <p:to>
                                        <p:strVal val="visible"/>
                                      </p:to>
                                    </p:set>
                                    <p:anim calcmode="lin" valueType="num">
                                      <p:cBhvr additive="base">
                                        <p:cTn id="61" dur="500" fill="hold"/>
                                        <p:tgtEl>
                                          <p:spTgt spid="254983"/>
                                        </p:tgtEl>
                                        <p:attrNameLst>
                                          <p:attrName>ppt_x</p:attrName>
                                        </p:attrNameLst>
                                      </p:cBhvr>
                                      <p:tavLst>
                                        <p:tav tm="0">
                                          <p:val>
                                            <p:strVal val="#ppt_x"/>
                                          </p:val>
                                        </p:tav>
                                        <p:tav tm="100000">
                                          <p:val>
                                            <p:strVal val="#ppt_x"/>
                                          </p:val>
                                        </p:tav>
                                      </p:tavLst>
                                    </p:anim>
                                    <p:anim calcmode="lin" valueType="num">
                                      <p:cBhvr additive="base">
                                        <p:cTn id="62" dur="500" fill="hold"/>
                                        <p:tgtEl>
                                          <p:spTgt spid="25498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4984"/>
                                        </p:tgtEl>
                                        <p:attrNameLst>
                                          <p:attrName>style.visibility</p:attrName>
                                        </p:attrNameLst>
                                      </p:cBhvr>
                                      <p:to>
                                        <p:strVal val="visible"/>
                                      </p:to>
                                    </p:set>
                                    <p:anim calcmode="lin" valueType="num">
                                      <p:cBhvr additive="base">
                                        <p:cTn id="65" dur="500" fill="hold"/>
                                        <p:tgtEl>
                                          <p:spTgt spid="254984"/>
                                        </p:tgtEl>
                                        <p:attrNameLst>
                                          <p:attrName>ppt_x</p:attrName>
                                        </p:attrNameLst>
                                      </p:cBhvr>
                                      <p:tavLst>
                                        <p:tav tm="0">
                                          <p:val>
                                            <p:strVal val="#ppt_x"/>
                                          </p:val>
                                        </p:tav>
                                        <p:tav tm="100000">
                                          <p:val>
                                            <p:strVal val="#ppt_x"/>
                                          </p:val>
                                        </p:tav>
                                      </p:tavLst>
                                    </p:anim>
                                    <p:anim calcmode="lin" valueType="num">
                                      <p:cBhvr additive="base">
                                        <p:cTn id="66" dur="500" fill="hold"/>
                                        <p:tgtEl>
                                          <p:spTgt spid="254984"/>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54985"/>
                                        </p:tgtEl>
                                        <p:attrNameLst>
                                          <p:attrName>style.visibility</p:attrName>
                                        </p:attrNameLst>
                                      </p:cBhvr>
                                      <p:to>
                                        <p:strVal val="visible"/>
                                      </p:to>
                                    </p:set>
                                    <p:anim calcmode="lin" valueType="num">
                                      <p:cBhvr additive="base">
                                        <p:cTn id="69" dur="500" fill="hold"/>
                                        <p:tgtEl>
                                          <p:spTgt spid="254985"/>
                                        </p:tgtEl>
                                        <p:attrNameLst>
                                          <p:attrName>ppt_x</p:attrName>
                                        </p:attrNameLst>
                                      </p:cBhvr>
                                      <p:tavLst>
                                        <p:tav tm="0">
                                          <p:val>
                                            <p:strVal val="#ppt_x"/>
                                          </p:val>
                                        </p:tav>
                                        <p:tav tm="100000">
                                          <p:val>
                                            <p:strVal val="#ppt_x"/>
                                          </p:val>
                                        </p:tav>
                                      </p:tavLst>
                                    </p:anim>
                                    <p:anim calcmode="lin" valueType="num">
                                      <p:cBhvr additive="base">
                                        <p:cTn id="70" dur="500" fill="hold"/>
                                        <p:tgtEl>
                                          <p:spTgt spid="25498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55043"/>
                                        </p:tgtEl>
                                        <p:attrNameLst>
                                          <p:attrName>style.visibility</p:attrName>
                                        </p:attrNameLst>
                                      </p:cBhvr>
                                      <p:to>
                                        <p:strVal val="visible"/>
                                      </p:to>
                                    </p:set>
                                    <p:anim calcmode="lin" valueType="num">
                                      <p:cBhvr additive="base">
                                        <p:cTn id="73" dur="500" fill="hold"/>
                                        <p:tgtEl>
                                          <p:spTgt spid="255043"/>
                                        </p:tgtEl>
                                        <p:attrNameLst>
                                          <p:attrName>ppt_x</p:attrName>
                                        </p:attrNameLst>
                                      </p:cBhvr>
                                      <p:tavLst>
                                        <p:tav tm="0">
                                          <p:val>
                                            <p:strVal val="#ppt_x"/>
                                          </p:val>
                                        </p:tav>
                                        <p:tav tm="100000">
                                          <p:val>
                                            <p:strVal val="#ppt_x"/>
                                          </p:val>
                                        </p:tav>
                                      </p:tavLst>
                                    </p:anim>
                                    <p:anim calcmode="lin" valueType="num">
                                      <p:cBhvr additive="base">
                                        <p:cTn id="74" dur="500" fill="hold"/>
                                        <p:tgtEl>
                                          <p:spTgt spid="25504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55039"/>
                                        </p:tgtEl>
                                        <p:attrNameLst>
                                          <p:attrName>style.visibility</p:attrName>
                                        </p:attrNameLst>
                                      </p:cBhvr>
                                      <p:to>
                                        <p:strVal val="visible"/>
                                      </p:to>
                                    </p:set>
                                    <p:anim calcmode="lin" valueType="num">
                                      <p:cBhvr additive="base">
                                        <p:cTn id="79" dur="500" fill="hold"/>
                                        <p:tgtEl>
                                          <p:spTgt spid="255039"/>
                                        </p:tgtEl>
                                        <p:attrNameLst>
                                          <p:attrName>ppt_x</p:attrName>
                                        </p:attrNameLst>
                                      </p:cBhvr>
                                      <p:tavLst>
                                        <p:tav tm="0">
                                          <p:val>
                                            <p:strVal val="#ppt_x"/>
                                          </p:val>
                                        </p:tav>
                                        <p:tav tm="100000">
                                          <p:val>
                                            <p:strVal val="#ppt_x"/>
                                          </p:val>
                                        </p:tav>
                                      </p:tavLst>
                                    </p:anim>
                                    <p:anim calcmode="lin" valueType="num">
                                      <p:cBhvr additive="base">
                                        <p:cTn id="80" dur="500" fill="hold"/>
                                        <p:tgtEl>
                                          <p:spTgt spid="255039"/>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5038"/>
                                        </p:tgtEl>
                                        <p:attrNameLst>
                                          <p:attrName>style.visibility</p:attrName>
                                        </p:attrNameLst>
                                      </p:cBhvr>
                                      <p:to>
                                        <p:strVal val="visible"/>
                                      </p:to>
                                    </p:set>
                                    <p:anim calcmode="lin" valueType="num">
                                      <p:cBhvr additive="base">
                                        <p:cTn id="83" dur="500" fill="hold"/>
                                        <p:tgtEl>
                                          <p:spTgt spid="255038"/>
                                        </p:tgtEl>
                                        <p:attrNameLst>
                                          <p:attrName>ppt_x</p:attrName>
                                        </p:attrNameLst>
                                      </p:cBhvr>
                                      <p:tavLst>
                                        <p:tav tm="0">
                                          <p:val>
                                            <p:strVal val="#ppt_x"/>
                                          </p:val>
                                        </p:tav>
                                        <p:tav tm="100000">
                                          <p:val>
                                            <p:strVal val="#ppt_x"/>
                                          </p:val>
                                        </p:tav>
                                      </p:tavLst>
                                    </p:anim>
                                    <p:anim calcmode="lin" valueType="num">
                                      <p:cBhvr additive="base">
                                        <p:cTn id="84" dur="500" fill="hold"/>
                                        <p:tgtEl>
                                          <p:spTgt spid="25503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55040"/>
                                        </p:tgtEl>
                                        <p:attrNameLst>
                                          <p:attrName>style.visibility</p:attrName>
                                        </p:attrNameLst>
                                      </p:cBhvr>
                                      <p:to>
                                        <p:strVal val="visible"/>
                                      </p:to>
                                    </p:set>
                                    <p:anim calcmode="lin" valueType="num">
                                      <p:cBhvr additive="base">
                                        <p:cTn id="87" dur="500" fill="hold"/>
                                        <p:tgtEl>
                                          <p:spTgt spid="255040"/>
                                        </p:tgtEl>
                                        <p:attrNameLst>
                                          <p:attrName>ppt_x</p:attrName>
                                        </p:attrNameLst>
                                      </p:cBhvr>
                                      <p:tavLst>
                                        <p:tav tm="0">
                                          <p:val>
                                            <p:strVal val="#ppt_x"/>
                                          </p:val>
                                        </p:tav>
                                        <p:tav tm="100000">
                                          <p:val>
                                            <p:strVal val="#ppt_x"/>
                                          </p:val>
                                        </p:tav>
                                      </p:tavLst>
                                    </p:anim>
                                    <p:anim calcmode="lin" valueType="num">
                                      <p:cBhvr additive="base">
                                        <p:cTn id="88" dur="500" fill="hold"/>
                                        <p:tgtEl>
                                          <p:spTgt spid="25504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55046"/>
                                        </p:tgtEl>
                                        <p:attrNameLst>
                                          <p:attrName>style.visibility</p:attrName>
                                        </p:attrNameLst>
                                      </p:cBhvr>
                                      <p:to>
                                        <p:strVal val="visible"/>
                                      </p:to>
                                    </p:set>
                                    <p:anim calcmode="lin" valueType="num">
                                      <p:cBhvr additive="base">
                                        <p:cTn id="91" dur="500" fill="hold"/>
                                        <p:tgtEl>
                                          <p:spTgt spid="255046"/>
                                        </p:tgtEl>
                                        <p:attrNameLst>
                                          <p:attrName>ppt_x</p:attrName>
                                        </p:attrNameLst>
                                      </p:cBhvr>
                                      <p:tavLst>
                                        <p:tav tm="0">
                                          <p:val>
                                            <p:strVal val="#ppt_x"/>
                                          </p:val>
                                        </p:tav>
                                        <p:tav tm="100000">
                                          <p:val>
                                            <p:strVal val="#ppt_x"/>
                                          </p:val>
                                        </p:tav>
                                      </p:tavLst>
                                    </p:anim>
                                    <p:anim calcmode="lin" valueType="num">
                                      <p:cBhvr additive="base">
                                        <p:cTn id="92" dur="500" fill="hold"/>
                                        <p:tgtEl>
                                          <p:spTgt spid="25504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55037"/>
                                        </p:tgtEl>
                                        <p:attrNameLst>
                                          <p:attrName>style.visibility</p:attrName>
                                        </p:attrNameLst>
                                      </p:cBhvr>
                                      <p:to>
                                        <p:strVal val="visible"/>
                                      </p:to>
                                    </p:set>
                                    <p:anim calcmode="lin" valueType="num">
                                      <p:cBhvr additive="base">
                                        <p:cTn id="95" dur="500" fill="hold"/>
                                        <p:tgtEl>
                                          <p:spTgt spid="255037"/>
                                        </p:tgtEl>
                                        <p:attrNameLst>
                                          <p:attrName>ppt_x</p:attrName>
                                        </p:attrNameLst>
                                      </p:cBhvr>
                                      <p:tavLst>
                                        <p:tav tm="0">
                                          <p:val>
                                            <p:strVal val="#ppt_x"/>
                                          </p:val>
                                        </p:tav>
                                        <p:tav tm="100000">
                                          <p:val>
                                            <p:strVal val="#ppt_x"/>
                                          </p:val>
                                        </p:tav>
                                      </p:tavLst>
                                    </p:anim>
                                    <p:anim calcmode="lin" valueType="num">
                                      <p:cBhvr additive="base">
                                        <p:cTn id="96" dur="500" fill="hold"/>
                                        <p:tgtEl>
                                          <p:spTgt spid="255037"/>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255030"/>
                                        </p:tgtEl>
                                        <p:attrNameLst>
                                          <p:attrName>style.visibility</p:attrName>
                                        </p:attrNameLst>
                                      </p:cBhvr>
                                      <p:to>
                                        <p:strVal val="visible"/>
                                      </p:to>
                                    </p:set>
                                    <p:anim calcmode="lin" valueType="num">
                                      <p:cBhvr additive="base">
                                        <p:cTn id="99" dur="500" fill="hold"/>
                                        <p:tgtEl>
                                          <p:spTgt spid="255030"/>
                                        </p:tgtEl>
                                        <p:attrNameLst>
                                          <p:attrName>ppt_x</p:attrName>
                                        </p:attrNameLst>
                                      </p:cBhvr>
                                      <p:tavLst>
                                        <p:tav tm="0">
                                          <p:val>
                                            <p:strVal val="#ppt_x"/>
                                          </p:val>
                                        </p:tav>
                                        <p:tav tm="100000">
                                          <p:val>
                                            <p:strVal val="#ppt_x"/>
                                          </p:val>
                                        </p:tav>
                                      </p:tavLst>
                                    </p:anim>
                                    <p:anim calcmode="lin" valueType="num">
                                      <p:cBhvr additive="base">
                                        <p:cTn id="100" dur="500" fill="hold"/>
                                        <p:tgtEl>
                                          <p:spTgt spid="25503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55031"/>
                                        </p:tgtEl>
                                        <p:attrNameLst>
                                          <p:attrName>style.visibility</p:attrName>
                                        </p:attrNameLst>
                                      </p:cBhvr>
                                      <p:to>
                                        <p:strVal val="visible"/>
                                      </p:to>
                                    </p:set>
                                    <p:anim calcmode="lin" valueType="num">
                                      <p:cBhvr additive="base">
                                        <p:cTn id="103" dur="500" fill="hold"/>
                                        <p:tgtEl>
                                          <p:spTgt spid="255031"/>
                                        </p:tgtEl>
                                        <p:attrNameLst>
                                          <p:attrName>ppt_x</p:attrName>
                                        </p:attrNameLst>
                                      </p:cBhvr>
                                      <p:tavLst>
                                        <p:tav tm="0">
                                          <p:val>
                                            <p:strVal val="#ppt_x"/>
                                          </p:val>
                                        </p:tav>
                                        <p:tav tm="100000">
                                          <p:val>
                                            <p:strVal val="#ppt_x"/>
                                          </p:val>
                                        </p:tav>
                                      </p:tavLst>
                                    </p:anim>
                                    <p:anim calcmode="lin" valueType="num">
                                      <p:cBhvr additive="base">
                                        <p:cTn id="104" dur="500" fill="hold"/>
                                        <p:tgtEl>
                                          <p:spTgt spid="255031"/>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255049"/>
                                        </p:tgtEl>
                                        <p:attrNameLst>
                                          <p:attrName>style.visibility</p:attrName>
                                        </p:attrNameLst>
                                      </p:cBhvr>
                                      <p:to>
                                        <p:strVal val="visible"/>
                                      </p:to>
                                    </p:set>
                                    <p:anim calcmode="lin" valueType="num">
                                      <p:cBhvr additive="base">
                                        <p:cTn id="107" dur="500" fill="hold"/>
                                        <p:tgtEl>
                                          <p:spTgt spid="255049"/>
                                        </p:tgtEl>
                                        <p:attrNameLst>
                                          <p:attrName>ppt_x</p:attrName>
                                        </p:attrNameLst>
                                      </p:cBhvr>
                                      <p:tavLst>
                                        <p:tav tm="0">
                                          <p:val>
                                            <p:strVal val="#ppt_x"/>
                                          </p:val>
                                        </p:tav>
                                        <p:tav tm="100000">
                                          <p:val>
                                            <p:strVal val="#ppt_x"/>
                                          </p:val>
                                        </p:tav>
                                      </p:tavLst>
                                    </p:anim>
                                    <p:anim calcmode="lin" valueType="num">
                                      <p:cBhvr additive="base">
                                        <p:cTn id="108" dur="500" fill="hold"/>
                                        <p:tgtEl>
                                          <p:spTgt spid="255049"/>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255033"/>
                                        </p:tgtEl>
                                        <p:attrNameLst>
                                          <p:attrName>style.visibility</p:attrName>
                                        </p:attrNameLst>
                                      </p:cBhvr>
                                      <p:to>
                                        <p:strVal val="visible"/>
                                      </p:to>
                                    </p:set>
                                    <p:anim calcmode="lin" valueType="num">
                                      <p:cBhvr additive="base">
                                        <p:cTn id="113" dur="500" fill="hold"/>
                                        <p:tgtEl>
                                          <p:spTgt spid="255033"/>
                                        </p:tgtEl>
                                        <p:attrNameLst>
                                          <p:attrName>ppt_x</p:attrName>
                                        </p:attrNameLst>
                                      </p:cBhvr>
                                      <p:tavLst>
                                        <p:tav tm="0">
                                          <p:val>
                                            <p:strVal val="#ppt_x"/>
                                          </p:val>
                                        </p:tav>
                                        <p:tav tm="100000">
                                          <p:val>
                                            <p:strVal val="#ppt_x"/>
                                          </p:val>
                                        </p:tav>
                                      </p:tavLst>
                                    </p:anim>
                                    <p:anim calcmode="lin" valueType="num">
                                      <p:cBhvr additive="base">
                                        <p:cTn id="114" dur="500" fill="hold"/>
                                        <p:tgtEl>
                                          <p:spTgt spid="255033"/>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55032"/>
                                        </p:tgtEl>
                                        <p:attrNameLst>
                                          <p:attrName>style.visibility</p:attrName>
                                        </p:attrNameLst>
                                      </p:cBhvr>
                                      <p:to>
                                        <p:strVal val="visible"/>
                                      </p:to>
                                    </p:set>
                                    <p:anim calcmode="lin" valueType="num">
                                      <p:cBhvr additive="base">
                                        <p:cTn id="117" dur="500" fill="hold"/>
                                        <p:tgtEl>
                                          <p:spTgt spid="255032"/>
                                        </p:tgtEl>
                                        <p:attrNameLst>
                                          <p:attrName>ppt_x</p:attrName>
                                        </p:attrNameLst>
                                      </p:cBhvr>
                                      <p:tavLst>
                                        <p:tav tm="0">
                                          <p:val>
                                            <p:strVal val="#ppt_x"/>
                                          </p:val>
                                        </p:tav>
                                        <p:tav tm="100000">
                                          <p:val>
                                            <p:strVal val="#ppt_x"/>
                                          </p:val>
                                        </p:tav>
                                      </p:tavLst>
                                    </p:anim>
                                    <p:anim calcmode="lin" valueType="num">
                                      <p:cBhvr additive="base">
                                        <p:cTn id="118" dur="500" fill="hold"/>
                                        <p:tgtEl>
                                          <p:spTgt spid="255032"/>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255055"/>
                                        </p:tgtEl>
                                        <p:attrNameLst>
                                          <p:attrName>style.visibility</p:attrName>
                                        </p:attrNameLst>
                                      </p:cBhvr>
                                      <p:to>
                                        <p:strVal val="visible"/>
                                      </p:to>
                                    </p:set>
                                    <p:anim calcmode="lin" valueType="num">
                                      <p:cBhvr additive="base">
                                        <p:cTn id="121" dur="500" fill="hold"/>
                                        <p:tgtEl>
                                          <p:spTgt spid="255055"/>
                                        </p:tgtEl>
                                        <p:attrNameLst>
                                          <p:attrName>ppt_x</p:attrName>
                                        </p:attrNameLst>
                                      </p:cBhvr>
                                      <p:tavLst>
                                        <p:tav tm="0">
                                          <p:val>
                                            <p:strVal val="#ppt_x"/>
                                          </p:val>
                                        </p:tav>
                                        <p:tav tm="100000">
                                          <p:val>
                                            <p:strVal val="#ppt_x"/>
                                          </p:val>
                                        </p:tav>
                                      </p:tavLst>
                                    </p:anim>
                                    <p:anim calcmode="lin" valueType="num">
                                      <p:cBhvr additive="base">
                                        <p:cTn id="122" dur="500" fill="hold"/>
                                        <p:tgtEl>
                                          <p:spTgt spid="255055"/>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55035"/>
                                        </p:tgtEl>
                                        <p:attrNameLst>
                                          <p:attrName>style.visibility</p:attrName>
                                        </p:attrNameLst>
                                      </p:cBhvr>
                                      <p:to>
                                        <p:strVal val="visible"/>
                                      </p:to>
                                    </p:set>
                                    <p:anim calcmode="lin" valueType="num">
                                      <p:cBhvr additive="base">
                                        <p:cTn id="125" dur="500" fill="hold"/>
                                        <p:tgtEl>
                                          <p:spTgt spid="255035"/>
                                        </p:tgtEl>
                                        <p:attrNameLst>
                                          <p:attrName>ppt_x</p:attrName>
                                        </p:attrNameLst>
                                      </p:cBhvr>
                                      <p:tavLst>
                                        <p:tav tm="0">
                                          <p:val>
                                            <p:strVal val="#ppt_x"/>
                                          </p:val>
                                        </p:tav>
                                        <p:tav tm="100000">
                                          <p:val>
                                            <p:strVal val="#ppt_x"/>
                                          </p:val>
                                        </p:tav>
                                      </p:tavLst>
                                    </p:anim>
                                    <p:anim calcmode="lin" valueType="num">
                                      <p:cBhvr additive="base">
                                        <p:cTn id="126" dur="500" fill="hold"/>
                                        <p:tgtEl>
                                          <p:spTgt spid="25503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255076"/>
                                        </p:tgtEl>
                                        <p:attrNameLst>
                                          <p:attrName>style.visibility</p:attrName>
                                        </p:attrNameLst>
                                      </p:cBhvr>
                                      <p:to>
                                        <p:strVal val="visible"/>
                                      </p:to>
                                    </p:set>
                                    <p:anim calcmode="lin" valueType="num">
                                      <p:cBhvr additive="base">
                                        <p:cTn id="131" dur="500" fill="hold"/>
                                        <p:tgtEl>
                                          <p:spTgt spid="255076"/>
                                        </p:tgtEl>
                                        <p:attrNameLst>
                                          <p:attrName>ppt_x</p:attrName>
                                        </p:attrNameLst>
                                      </p:cBhvr>
                                      <p:tavLst>
                                        <p:tav tm="0">
                                          <p:val>
                                            <p:strVal val="#ppt_x"/>
                                          </p:val>
                                        </p:tav>
                                        <p:tav tm="100000">
                                          <p:val>
                                            <p:strVal val="#ppt_x"/>
                                          </p:val>
                                        </p:tav>
                                      </p:tavLst>
                                    </p:anim>
                                    <p:anim calcmode="lin" valueType="num">
                                      <p:cBhvr additive="base">
                                        <p:cTn id="132" dur="500" fill="hold"/>
                                        <p:tgtEl>
                                          <p:spTgt spid="255076"/>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255041"/>
                                        </p:tgtEl>
                                        <p:attrNameLst>
                                          <p:attrName>style.visibility</p:attrName>
                                        </p:attrNameLst>
                                      </p:cBhvr>
                                      <p:to>
                                        <p:strVal val="visible"/>
                                      </p:to>
                                    </p:set>
                                    <p:anim calcmode="lin" valueType="num">
                                      <p:cBhvr additive="base">
                                        <p:cTn id="137" dur="500" fill="hold"/>
                                        <p:tgtEl>
                                          <p:spTgt spid="255041"/>
                                        </p:tgtEl>
                                        <p:attrNameLst>
                                          <p:attrName>ppt_x</p:attrName>
                                        </p:attrNameLst>
                                      </p:cBhvr>
                                      <p:tavLst>
                                        <p:tav tm="0">
                                          <p:val>
                                            <p:strVal val="#ppt_x"/>
                                          </p:val>
                                        </p:tav>
                                        <p:tav tm="100000">
                                          <p:val>
                                            <p:strVal val="#ppt_x"/>
                                          </p:val>
                                        </p:tav>
                                      </p:tavLst>
                                    </p:anim>
                                    <p:anim calcmode="lin" valueType="num">
                                      <p:cBhvr additive="base">
                                        <p:cTn id="138" dur="500" fill="hold"/>
                                        <p:tgtEl>
                                          <p:spTgt spid="255041"/>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255098"/>
                                        </p:tgtEl>
                                        <p:attrNameLst>
                                          <p:attrName>style.visibility</p:attrName>
                                        </p:attrNameLst>
                                      </p:cBhvr>
                                      <p:to>
                                        <p:strVal val="visible"/>
                                      </p:to>
                                    </p:set>
                                    <p:anim calcmode="lin" valueType="num">
                                      <p:cBhvr additive="base">
                                        <p:cTn id="141" dur="500" fill="hold"/>
                                        <p:tgtEl>
                                          <p:spTgt spid="255098"/>
                                        </p:tgtEl>
                                        <p:attrNameLst>
                                          <p:attrName>ppt_x</p:attrName>
                                        </p:attrNameLst>
                                      </p:cBhvr>
                                      <p:tavLst>
                                        <p:tav tm="0">
                                          <p:val>
                                            <p:strVal val="#ppt_x"/>
                                          </p:val>
                                        </p:tav>
                                        <p:tav tm="100000">
                                          <p:val>
                                            <p:strVal val="#ppt_x"/>
                                          </p:val>
                                        </p:tav>
                                      </p:tavLst>
                                    </p:anim>
                                    <p:anim calcmode="lin" valueType="num">
                                      <p:cBhvr additive="base">
                                        <p:cTn id="142" dur="500" fill="hold"/>
                                        <p:tgtEl>
                                          <p:spTgt spid="255098"/>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255103"/>
                                        </p:tgtEl>
                                        <p:attrNameLst>
                                          <p:attrName>style.visibility</p:attrName>
                                        </p:attrNameLst>
                                      </p:cBhvr>
                                      <p:to>
                                        <p:strVal val="visible"/>
                                      </p:to>
                                    </p:set>
                                    <p:anim calcmode="lin" valueType="num">
                                      <p:cBhvr additive="base">
                                        <p:cTn id="145" dur="500" fill="hold"/>
                                        <p:tgtEl>
                                          <p:spTgt spid="255103"/>
                                        </p:tgtEl>
                                        <p:attrNameLst>
                                          <p:attrName>ppt_x</p:attrName>
                                        </p:attrNameLst>
                                      </p:cBhvr>
                                      <p:tavLst>
                                        <p:tav tm="0">
                                          <p:val>
                                            <p:strVal val="#ppt_x"/>
                                          </p:val>
                                        </p:tav>
                                        <p:tav tm="100000">
                                          <p:val>
                                            <p:strVal val="#ppt_x"/>
                                          </p:val>
                                        </p:tav>
                                      </p:tavLst>
                                    </p:anim>
                                    <p:anim calcmode="lin" valueType="num">
                                      <p:cBhvr additive="base">
                                        <p:cTn id="146" dur="500" fill="hold"/>
                                        <p:tgtEl>
                                          <p:spTgt spid="255103"/>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55045"/>
                                        </p:tgtEl>
                                        <p:attrNameLst>
                                          <p:attrName>style.visibility</p:attrName>
                                        </p:attrNameLst>
                                      </p:cBhvr>
                                      <p:to>
                                        <p:strVal val="visible"/>
                                      </p:to>
                                    </p:set>
                                    <p:anim calcmode="lin" valueType="num">
                                      <p:cBhvr additive="base">
                                        <p:cTn id="149" dur="500" fill="hold"/>
                                        <p:tgtEl>
                                          <p:spTgt spid="255045"/>
                                        </p:tgtEl>
                                        <p:attrNameLst>
                                          <p:attrName>ppt_x</p:attrName>
                                        </p:attrNameLst>
                                      </p:cBhvr>
                                      <p:tavLst>
                                        <p:tav tm="0">
                                          <p:val>
                                            <p:strVal val="#ppt_x"/>
                                          </p:val>
                                        </p:tav>
                                        <p:tav tm="100000">
                                          <p:val>
                                            <p:strVal val="#ppt_x"/>
                                          </p:val>
                                        </p:tav>
                                      </p:tavLst>
                                    </p:anim>
                                    <p:anim calcmode="lin" valueType="num">
                                      <p:cBhvr additive="base">
                                        <p:cTn id="150" dur="500" fill="hold"/>
                                        <p:tgtEl>
                                          <p:spTgt spid="255045"/>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55106"/>
                                        </p:tgtEl>
                                        <p:attrNameLst>
                                          <p:attrName>style.visibility</p:attrName>
                                        </p:attrNameLst>
                                      </p:cBhvr>
                                      <p:to>
                                        <p:strVal val="visible"/>
                                      </p:to>
                                    </p:set>
                                    <p:anim calcmode="lin" valueType="num">
                                      <p:cBhvr additive="base">
                                        <p:cTn id="153" dur="500" fill="hold"/>
                                        <p:tgtEl>
                                          <p:spTgt spid="255106"/>
                                        </p:tgtEl>
                                        <p:attrNameLst>
                                          <p:attrName>ppt_x</p:attrName>
                                        </p:attrNameLst>
                                      </p:cBhvr>
                                      <p:tavLst>
                                        <p:tav tm="0">
                                          <p:val>
                                            <p:strVal val="#ppt_x"/>
                                          </p:val>
                                        </p:tav>
                                        <p:tav tm="100000">
                                          <p:val>
                                            <p:strVal val="#ppt_x"/>
                                          </p:val>
                                        </p:tav>
                                      </p:tavLst>
                                    </p:anim>
                                    <p:anim calcmode="lin" valueType="num">
                                      <p:cBhvr additive="base">
                                        <p:cTn id="154" dur="500" fill="hold"/>
                                        <p:tgtEl>
                                          <p:spTgt spid="255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32" grpId="0" animBg="1"/>
      <p:bldP spid="255038" grpId="0" animBg="1"/>
      <p:bldP spid="254980" grpId="0"/>
      <p:bldP spid="254979" grpId="0"/>
      <p:bldP spid="254994" grpId="0"/>
      <p:bldP spid="254995" grpId="0"/>
      <p:bldP spid="255043" grpId="0"/>
      <p:bldP spid="255044" grpId="0"/>
      <p:bldP spid="255045" grpId="0"/>
      <p:bldP spid="255046" grpId="0"/>
      <p:bldP spid="255049" grpId="0"/>
      <p:bldP spid="255105" grpId="0" animBg="1"/>
      <p:bldP spid="25510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Rectangle 3"/>
          <p:cNvSpPr>
            <a:spLocks noGrp="1"/>
          </p:cNvSpPr>
          <p:nvPr>
            <p:ph idx="1"/>
          </p:nvPr>
        </p:nvSpPr>
        <p:spPr>
          <a:xfrm>
            <a:off x="827088" y="1196975"/>
            <a:ext cx="7777162" cy="5327650"/>
          </a:xfrm>
          <a:ln/>
        </p:spPr>
        <p:txBody>
          <a:bodyPr wrap="square" lIns="91440" tIns="45720" rIns="91440" bIns="45720" anchor="t" anchorCtr="0"/>
          <a:p>
            <a:pPr algn="just" eaLnBrk="1" hangingPunct="1">
              <a:lnSpc>
                <a:spcPct val="130000"/>
              </a:lnSpc>
              <a:buClr>
                <a:schemeClr val="hlink"/>
              </a:buClr>
              <a:buSzPct val="120000"/>
            </a:pPr>
            <a:r>
              <a:rPr lang="zh-CN" altLang="en-US" dirty="0">
                <a:solidFill>
                  <a:schemeClr val="tx1"/>
                </a:solidFill>
                <a:latin typeface="黑体" panose="02010609060101010101" pitchFamily="49" charset="-122"/>
                <a:ea typeface="黑体" panose="02010609060101010101" pitchFamily="49" charset="-122"/>
              </a:rPr>
              <a:t>例</a:t>
            </a:r>
            <a:r>
              <a:rPr lang="en-US" altLang="zh-CN" dirty="0">
                <a:solidFill>
                  <a:schemeClr val="tx1"/>
                </a:solidFill>
                <a:latin typeface="黑体" panose="02010609060101010101" pitchFamily="49" charset="-122"/>
                <a:ea typeface="黑体" panose="02010609060101010101" pitchFamily="49" charset="-122"/>
              </a:rPr>
              <a:t>2  </a:t>
            </a:r>
            <a:r>
              <a:rPr lang="zh-CN" altLang="en-US" dirty="0">
                <a:solidFill>
                  <a:schemeClr val="tx1"/>
                </a:solidFill>
                <a:latin typeface="黑体" panose="02010609060101010101" pitchFamily="49" charset="-122"/>
                <a:ea typeface="黑体" panose="02010609060101010101" pitchFamily="49" charset="-122"/>
              </a:rPr>
              <a:t>在一个页式存储管理系统中，页表内容如下所示，若页的大小为</a:t>
            </a:r>
            <a:r>
              <a:rPr lang="en-US" altLang="zh-CN" dirty="0">
                <a:solidFill>
                  <a:schemeClr val="tx1"/>
                </a:solidFill>
                <a:latin typeface="黑体" panose="02010609060101010101" pitchFamily="49" charset="-122"/>
                <a:ea typeface="黑体" panose="02010609060101010101" pitchFamily="49" charset="-122"/>
              </a:rPr>
              <a:t>4K</a:t>
            </a:r>
            <a:r>
              <a:rPr lang="zh-CN" altLang="en-US" dirty="0">
                <a:solidFill>
                  <a:schemeClr val="tx1"/>
                </a:solidFill>
                <a:latin typeface="黑体" panose="02010609060101010101" pitchFamily="49" charset="-122"/>
                <a:ea typeface="黑体" panose="02010609060101010101" pitchFamily="49" charset="-122"/>
              </a:rPr>
              <a:t>，则地址转换机构将逻辑地址</a:t>
            </a:r>
            <a:r>
              <a:rPr lang="en-US" altLang="zh-CN" dirty="0">
                <a:solidFill>
                  <a:schemeClr val="tx1"/>
                </a:solidFill>
                <a:latin typeface="黑体" panose="02010609060101010101" pitchFamily="49" charset="-122"/>
                <a:ea typeface="黑体" panose="02010609060101010101" pitchFamily="49" charset="-122"/>
              </a:rPr>
              <a:t>0</a:t>
            </a:r>
            <a:r>
              <a:rPr lang="zh-CN" altLang="en-US" dirty="0">
                <a:solidFill>
                  <a:schemeClr val="tx1"/>
                </a:solidFill>
                <a:latin typeface="黑体" panose="02010609060101010101" pitchFamily="49" charset="-122"/>
                <a:ea typeface="黑体" panose="02010609060101010101" pitchFamily="49" charset="-122"/>
              </a:rPr>
              <a:t>转换成的物理地址为多少？     </a:t>
            </a:r>
            <a:endParaRPr lang="zh-CN" altLang="en-US" dirty="0">
              <a:solidFill>
                <a:schemeClr val="tx1"/>
              </a:solidFill>
              <a:latin typeface="黑体" panose="02010609060101010101" pitchFamily="49" charset="-122"/>
              <a:ea typeface="黑体" panose="02010609060101010101" pitchFamily="49" charset="-122"/>
            </a:endParaRPr>
          </a:p>
          <a:p>
            <a:pPr lvl="4" algn="just" eaLnBrk="1" hangingPunct="1">
              <a:lnSpc>
                <a:spcPct val="130000"/>
              </a:lnSpc>
              <a:buClr>
                <a:schemeClr val="hlink"/>
              </a:buClr>
              <a:buSzPct val="120000"/>
              <a:buNone/>
            </a:pPr>
            <a:r>
              <a:rPr lang="zh-CN" altLang="en-US" sz="2800" dirty="0">
                <a:latin typeface="黑体" panose="02010609060101010101" pitchFamily="49" charset="-122"/>
                <a:ea typeface="黑体" panose="02010609060101010101" pitchFamily="49" charset="-122"/>
              </a:rPr>
              <a:t>页号          块号</a:t>
            </a:r>
            <a:endParaRPr lang="zh-CN" altLang="en-US" sz="2800" dirty="0">
              <a:latin typeface="黑体" panose="02010609060101010101" pitchFamily="49" charset="-122"/>
              <a:ea typeface="黑体" panose="02010609060101010101" pitchFamily="49" charset="-122"/>
            </a:endParaRPr>
          </a:p>
          <a:p>
            <a:pPr lvl="4" algn="just" eaLnBrk="1" hangingPunct="1">
              <a:lnSpc>
                <a:spcPct val="110000"/>
              </a:lnSpc>
              <a:buClr>
                <a:schemeClr val="hlink"/>
              </a:buClr>
              <a:buSzPct val="120000"/>
              <a:buNone/>
            </a:pPr>
            <a:r>
              <a:rPr lang="en-US" altLang="zh-CN" sz="2800" dirty="0">
                <a:latin typeface="黑体" panose="02010609060101010101" pitchFamily="49" charset="-122"/>
                <a:ea typeface="黑体" panose="02010609060101010101" pitchFamily="49" charset="-122"/>
              </a:rPr>
              <a:t>0              2</a:t>
            </a:r>
            <a:endParaRPr lang="en-US" altLang="zh-CN" sz="2800" dirty="0">
              <a:latin typeface="黑体" panose="02010609060101010101" pitchFamily="49" charset="-122"/>
              <a:ea typeface="黑体" panose="02010609060101010101" pitchFamily="49" charset="-122"/>
            </a:endParaRPr>
          </a:p>
          <a:p>
            <a:pPr lvl="4" algn="just" eaLnBrk="1" hangingPunct="1">
              <a:lnSpc>
                <a:spcPct val="110000"/>
              </a:lnSpc>
              <a:buClr>
                <a:schemeClr val="hlink"/>
              </a:buClr>
              <a:buSzPct val="120000"/>
              <a:buNone/>
            </a:pPr>
            <a:r>
              <a:rPr lang="en-US" altLang="zh-CN" sz="2800" dirty="0">
                <a:latin typeface="黑体" panose="02010609060101010101" pitchFamily="49" charset="-122"/>
                <a:ea typeface="黑体" panose="02010609060101010101" pitchFamily="49" charset="-122"/>
              </a:rPr>
              <a:t>1              1</a:t>
            </a:r>
            <a:endParaRPr lang="en-US" altLang="zh-CN" sz="2800" dirty="0">
              <a:latin typeface="黑体" panose="02010609060101010101" pitchFamily="49" charset="-122"/>
              <a:ea typeface="黑体" panose="02010609060101010101" pitchFamily="49" charset="-122"/>
            </a:endParaRPr>
          </a:p>
          <a:p>
            <a:pPr lvl="4" algn="just" eaLnBrk="1" hangingPunct="1">
              <a:lnSpc>
                <a:spcPct val="110000"/>
              </a:lnSpc>
              <a:buClr>
                <a:schemeClr val="hlink"/>
              </a:buClr>
              <a:buSzPct val="120000"/>
              <a:buNone/>
            </a:pPr>
            <a:r>
              <a:rPr lang="en-US" altLang="zh-CN" sz="2800" dirty="0">
                <a:latin typeface="黑体" panose="02010609060101010101" pitchFamily="49" charset="-122"/>
                <a:ea typeface="黑体" panose="02010609060101010101" pitchFamily="49" charset="-122"/>
              </a:rPr>
              <a:t>2              6</a:t>
            </a:r>
            <a:endParaRPr lang="en-US" altLang="zh-CN" sz="2800" dirty="0">
              <a:latin typeface="黑体" panose="02010609060101010101" pitchFamily="49" charset="-122"/>
              <a:ea typeface="黑体" panose="02010609060101010101" pitchFamily="49" charset="-122"/>
            </a:endParaRPr>
          </a:p>
          <a:p>
            <a:pPr lvl="1" eaLnBrk="1" hangingPunct="1">
              <a:lnSpc>
                <a:spcPct val="110000"/>
              </a:lnSpc>
              <a:buSzPct val="120000"/>
              <a:buNone/>
            </a:pPr>
            <a:r>
              <a:rPr lang="en-US" altLang="zh-CN" sz="2800" dirty="0">
                <a:latin typeface="黑体" panose="02010609060101010101" pitchFamily="49" charset="-122"/>
                <a:ea typeface="黑体" panose="02010609060101010101" pitchFamily="49" charset="-122"/>
              </a:rPr>
              <a:t>        3              3</a:t>
            </a:r>
            <a:endParaRPr lang="en-US" altLang="zh-CN" sz="2800" dirty="0">
              <a:latin typeface="黑体" panose="02010609060101010101" pitchFamily="49" charset="-122"/>
              <a:ea typeface="黑体" panose="02010609060101010101" pitchFamily="49" charset="-122"/>
            </a:endParaRPr>
          </a:p>
          <a:p>
            <a:pPr lvl="1" algn="just" eaLnBrk="1" hangingPunct="1">
              <a:lnSpc>
                <a:spcPct val="110000"/>
              </a:lnSpc>
              <a:buSzPct val="120000"/>
              <a:buNone/>
            </a:pPr>
            <a:r>
              <a:rPr lang="en-US" altLang="zh-CN" sz="2800" dirty="0">
                <a:latin typeface="黑体" panose="02010609060101010101" pitchFamily="49" charset="-122"/>
                <a:ea typeface="黑体" panose="02010609060101010101" pitchFamily="49" charset="-122"/>
              </a:rPr>
              <a:t>        4              7                 </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Rectangle 2"/>
          <p:cNvSpPr>
            <a:spLocks noGrp="1"/>
          </p:cNvSpPr>
          <p:nvPr>
            <p:ph type="body" sz="half" idx="1"/>
          </p:nvPr>
        </p:nvSpPr>
        <p:spPr>
          <a:xfrm>
            <a:off x="900113" y="1196975"/>
            <a:ext cx="7559675" cy="5184775"/>
          </a:xfrm>
          <a:ln/>
        </p:spPr>
        <p:txBody>
          <a:bodyPr wrap="square" lIns="91440" tIns="45720" rIns="91440" bIns="45720" anchor="t" anchorCtr="0"/>
          <a:p>
            <a:pPr algn="just" eaLnBrk="1" hangingPunct="1">
              <a:lnSpc>
                <a:spcPct val="120000"/>
              </a:lnSpc>
              <a:buClr>
                <a:schemeClr val="hlink"/>
              </a:buClr>
              <a:buSzPct val="120000"/>
              <a:buFont typeface="Wingdings" panose="05000000000000000000" pitchFamily="2" charset="2"/>
            </a:pPr>
            <a:r>
              <a:rPr lang="zh-CN" altLang="en-US" dirty="0">
                <a:solidFill>
                  <a:schemeClr val="tx1"/>
                </a:solidFill>
                <a:latin typeface="黑体" panose="02010609060101010101" pitchFamily="49" charset="-122"/>
                <a:ea typeface="黑体" panose="02010609060101010101" pitchFamily="49" charset="-122"/>
              </a:rPr>
              <a:t>例</a:t>
            </a:r>
            <a:r>
              <a:rPr lang="en-US" altLang="zh-CN" dirty="0">
                <a:solidFill>
                  <a:schemeClr val="tx1"/>
                </a:solidFill>
                <a:latin typeface="黑体" panose="02010609060101010101" pitchFamily="49" charset="-122"/>
                <a:ea typeface="黑体" panose="02010609060101010101" pitchFamily="49" charset="-122"/>
              </a:rPr>
              <a:t>3  </a:t>
            </a:r>
            <a:r>
              <a:rPr lang="zh-CN" altLang="en-US" dirty="0">
                <a:solidFill>
                  <a:schemeClr val="tx1"/>
                </a:solidFill>
                <a:latin typeface="黑体" panose="02010609060101010101" pitchFamily="49" charset="-122"/>
                <a:ea typeface="黑体" panose="02010609060101010101" pitchFamily="49" charset="-122"/>
              </a:rPr>
              <a:t>某虚拟存储器的用户编程空间共</a:t>
            </a:r>
            <a:r>
              <a:rPr lang="en-US" altLang="zh-CN" dirty="0">
                <a:solidFill>
                  <a:schemeClr val="tx1"/>
                </a:solidFill>
                <a:latin typeface="黑体" panose="02010609060101010101" pitchFamily="49" charset="-122"/>
                <a:ea typeface="黑体" panose="02010609060101010101" pitchFamily="49" charset="-122"/>
              </a:rPr>
              <a:t>32</a:t>
            </a:r>
            <a:r>
              <a:rPr lang="zh-CN" altLang="en-US" dirty="0">
                <a:solidFill>
                  <a:schemeClr val="tx1"/>
                </a:solidFill>
                <a:latin typeface="黑体" panose="02010609060101010101" pitchFamily="49" charset="-122"/>
                <a:ea typeface="黑体" panose="02010609060101010101" pitchFamily="49" charset="-122"/>
              </a:rPr>
              <a:t>个页面，每页为</a:t>
            </a:r>
            <a:r>
              <a:rPr lang="en-US" altLang="zh-CN" dirty="0">
                <a:solidFill>
                  <a:schemeClr val="tx1"/>
                </a:solidFill>
                <a:latin typeface="黑体" panose="02010609060101010101" pitchFamily="49" charset="-122"/>
                <a:ea typeface="黑体" panose="02010609060101010101" pitchFamily="49" charset="-122"/>
              </a:rPr>
              <a:t>1KB</a:t>
            </a:r>
            <a:r>
              <a:rPr lang="zh-CN" altLang="en-US" dirty="0">
                <a:solidFill>
                  <a:schemeClr val="tx1"/>
                </a:solidFill>
                <a:latin typeface="黑体" panose="02010609060101010101" pitchFamily="49" charset="-122"/>
                <a:ea typeface="黑体" panose="02010609060101010101" pitchFamily="49" charset="-122"/>
              </a:rPr>
              <a:t>，内存为</a:t>
            </a:r>
            <a:r>
              <a:rPr lang="en-US" altLang="zh-CN" dirty="0">
                <a:solidFill>
                  <a:schemeClr val="tx1"/>
                </a:solidFill>
                <a:latin typeface="黑体" panose="02010609060101010101" pitchFamily="49" charset="-122"/>
                <a:ea typeface="黑体" panose="02010609060101010101" pitchFamily="49" charset="-122"/>
              </a:rPr>
              <a:t>16KB</a:t>
            </a:r>
            <a:r>
              <a:rPr lang="zh-CN" altLang="en-US" dirty="0">
                <a:solidFill>
                  <a:schemeClr val="tx1"/>
                </a:solidFill>
                <a:latin typeface="黑体" panose="02010609060101010101" pitchFamily="49" charset="-122"/>
                <a:ea typeface="黑体" panose="02010609060101010101" pitchFamily="49" charset="-122"/>
              </a:rPr>
              <a:t>。假定某时刻一用户程序中已调入内存的页面对应的物理块号如下表： </a:t>
            </a: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20000"/>
              </a:lnSpc>
              <a:buClr>
                <a:schemeClr val="hlink"/>
              </a:buClr>
              <a:buSzPct val="120000"/>
              <a:buFont typeface="Wingdings" panose="05000000000000000000" pitchFamily="2" charset="2"/>
            </a:pP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20000"/>
              </a:lnSpc>
              <a:buClr>
                <a:schemeClr val="hlink"/>
              </a:buClr>
              <a:buSzPct val="120000"/>
              <a:buFont typeface="Wingdings" panose="05000000000000000000" pitchFamily="2" charset="2"/>
            </a:pP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20000"/>
              </a:lnSpc>
              <a:buClr>
                <a:schemeClr val="hlink"/>
              </a:buClr>
              <a:buSzPct val="120000"/>
              <a:buFont typeface="Wingdings" panose="05000000000000000000" pitchFamily="2" charset="2"/>
            </a:pP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20000"/>
              </a:lnSpc>
              <a:buClr>
                <a:schemeClr val="hlink"/>
              </a:buClr>
              <a:buSzPct val="120000"/>
              <a:buFont typeface="Wingdings" panose="05000000000000000000" pitchFamily="2" charset="2"/>
            </a:pP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20000"/>
              </a:lnSpc>
              <a:buClr>
                <a:schemeClr val="hlink"/>
              </a:buClr>
              <a:buSzPct val="120000"/>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则逻辑地址</a:t>
            </a:r>
            <a:r>
              <a:rPr lang="en-US" altLang="zh-CN" dirty="0">
                <a:solidFill>
                  <a:schemeClr val="tx1"/>
                </a:solidFill>
                <a:latin typeface="黑体" panose="02010609060101010101" pitchFamily="49" charset="-122"/>
                <a:ea typeface="黑体" panose="02010609060101010101" pitchFamily="49" charset="-122"/>
              </a:rPr>
              <a:t>0A5C</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H</a:t>
            </a:r>
            <a:r>
              <a:rPr lang="zh-CN" altLang="en-US" dirty="0">
                <a:solidFill>
                  <a:schemeClr val="tx1"/>
                </a:solidFill>
                <a:latin typeface="黑体" panose="02010609060101010101" pitchFamily="49" charset="-122"/>
                <a:ea typeface="黑体" panose="02010609060101010101" pitchFamily="49" charset="-122"/>
              </a:rPr>
              <a:t>）所对应的物理地址为 ：    </a:t>
            </a:r>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562250" name="Group 74"/>
          <p:cNvGraphicFramePr>
            <a:graphicFrameLocks noGrp="1"/>
          </p:cNvGraphicFramePr>
          <p:nvPr>
            <p:ph sz="half" idx="1"/>
          </p:nvPr>
        </p:nvGraphicFramePr>
        <p:xfrm>
          <a:off x="4140200" y="3190875"/>
          <a:ext cx="3810000" cy="2405063"/>
        </p:xfrm>
        <a:graphic>
          <a:graphicData uri="http://schemas.openxmlformats.org/drawingml/2006/table">
            <a:tbl>
              <a:tblPr/>
              <a:tblGrid>
                <a:gridCol w="1793875"/>
                <a:gridCol w="2016125"/>
              </a:tblGrid>
              <a:tr h="576263">
                <a:tc>
                  <a:txBody>
                    <a:bodyPr/>
                    <a:lstStyle/>
                    <a:p>
                      <a:pPr marL="342900" marR="0" lvl="0" indent="-342900" algn="l" defTabSz="914400" rtl="0" eaLnBrk="1" fontAlgn="t" latinLnBrk="0" hangingPunct="1">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页号</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物理块号</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r>
              <a:tr h="360363">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5</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10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r>
              <a:tr h="382588">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2</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4</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r>
              <a:tr h="393700">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楷体_GB2312" pitchFamily="1" charset="-122"/>
                          <a:ea typeface="楷体_GB2312" pitchFamily="1" charset="-122"/>
                          <a:cs typeface="Times New Roman" panose="02020603050405020304" pitchFamily="18" charset="0"/>
                        </a:rPr>
                        <a:t>7</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0" cap="flat" cmpd="sng" algn="ctr">
                      <a:solidFill>
                        <a:srgbClr val="000000"/>
                      </a:solidFill>
                      <a:prstDash val="solid"/>
                      <a:miter lim="800000"/>
                      <a:headEnd type="none" w="med" len="med"/>
                      <a:tailEnd type="none" w="med" len="med"/>
                    </a:lnL>
                    <a:lnR w="0" cap="flat" cmpd="sng" algn="ctr">
                      <a:solidFill>
                        <a:srgbClr val="000000"/>
                      </a:solidFill>
                      <a:prstDash val="solid"/>
                      <a:miter lim="800000"/>
                      <a:headEnd type="none" w="med" len="med"/>
                      <a:tailEnd type="none" w="med" len="med"/>
                    </a:lnR>
                    <a:lnT w="0" cap="flat" cmpd="sng" algn="ctr">
                      <a:solidFill>
                        <a:srgbClr val="000000"/>
                      </a:solidFill>
                      <a:prstDash val="solid"/>
                      <a:miter lim="800000"/>
                      <a:headEnd type="none" w="med" len="med"/>
                      <a:tailEnd type="none" w="med" len="med"/>
                    </a:lnT>
                    <a:lnB w="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7458" name="Rectangle 2"/>
          <p:cNvSpPr>
            <a:spLocks noGrp="1"/>
          </p:cNvSpPr>
          <p:nvPr>
            <p:ph type="body" sz="half" idx="1"/>
          </p:nvPr>
        </p:nvSpPr>
        <p:spPr>
          <a:xfrm>
            <a:off x="827088" y="1196975"/>
            <a:ext cx="8137525" cy="5661025"/>
          </a:xfrm>
          <a:ln/>
        </p:spPr>
        <p:txBody>
          <a:bodyPr wrap="square" lIns="91440" tIns="45720" rIns="91440" bIns="45720" anchor="t" anchorCtr="0"/>
          <a:p>
            <a:pPr algn="just" eaLnBrk="1" hangingPunct="1">
              <a:lnSpc>
                <a:spcPct val="110000"/>
              </a:lnSpc>
              <a:spcBef>
                <a:spcPct val="10000"/>
              </a:spcBef>
              <a:buClr>
                <a:schemeClr val="hlink"/>
              </a:buClr>
              <a:buSzPct val="120000"/>
              <a:buFont typeface="Wingdings" panose="05000000000000000000" pitchFamily="2" charset="2"/>
            </a:pPr>
            <a:r>
              <a:rPr lang="zh-CN" altLang="en-US" dirty="0">
                <a:solidFill>
                  <a:schemeClr val="tx1"/>
                </a:solidFill>
                <a:latin typeface="黑体" panose="02010609060101010101" pitchFamily="49" charset="-122"/>
                <a:ea typeface="黑体" panose="02010609060101010101" pitchFamily="49" charset="-122"/>
              </a:rPr>
              <a:t>例</a:t>
            </a:r>
            <a:r>
              <a:rPr lang="en-US" altLang="zh-CN" dirty="0">
                <a:solidFill>
                  <a:schemeClr val="tx1"/>
                </a:solidFill>
                <a:latin typeface="黑体" panose="02010609060101010101" pitchFamily="49" charset="-122"/>
                <a:ea typeface="黑体" panose="02010609060101010101" pitchFamily="49" charset="-122"/>
              </a:rPr>
              <a:t>4  </a:t>
            </a:r>
            <a:r>
              <a:rPr lang="zh-CN" altLang="en-US" dirty="0">
                <a:solidFill>
                  <a:schemeClr val="tx1"/>
                </a:solidFill>
                <a:latin typeface="黑体" panose="02010609060101010101" pitchFamily="49" charset="-122"/>
                <a:ea typeface="黑体" panose="02010609060101010101" pitchFamily="49" charset="-122"/>
              </a:rPr>
              <a:t>在一分页存储管理系统中，逻辑地址长度为</a:t>
            </a:r>
            <a:r>
              <a:rPr lang="en-US" altLang="zh-CN" dirty="0">
                <a:solidFill>
                  <a:schemeClr val="tx1"/>
                </a:solidFill>
                <a:latin typeface="黑体" panose="02010609060101010101" pitchFamily="49" charset="-122"/>
                <a:ea typeface="黑体" panose="02010609060101010101" pitchFamily="49" charset="-122"/>
              </a:rPr>
              <a:t>16</a:t>
            </a:r>
            <a:r>
              <a:rPr lang="zh-CN" altLang="en-US" dirty="0">
                <a:solidFill>
                  <a:schemeClr val="tx1"/>
                </a:solidFill>
                <a:latin typeface="黑体" panose="02010609060101010101" pitchFamily="49" charset="-122"/>
                <a:ea typeface="黑体" panose="02010609060101010101" pitchFamily="49" charset="-122"/>
              </a:rPr>
              <a:t>位，页面大小为</a:t>
            </a:r>
            <a:r>
              <a:rPr lang="en-US" altLang="zh-CN" dirty="0">
                <a:solidFill>
                  <a:schemeClr val="tx1"/>
                </a:solidFill>
                <a:latin typeface="黑体" panose="02010609060101010101" pitchFamily="49" charset="-122"/>
                <a:ea typeface="黑体" panose="02010609060101010101" pitchFamily="49" charset="-122"/>
              </a:rPr>
              <a:t>4096</a:t>
            </a:r>
            <a:r>
              <a:rPr lang="zh-CN" altLang="en-US" dirty="0">
                <a:solidFill>
                  <a:schemeClr val="tx1"/>
                </a:solidFill>
                <a:latin typeface="黑体" panose="02010609060101010101" pitchFamily="49" charset="-122"/>
                <a:ea typeface="黑体" panose="02010609060101010101" pitchFamily="49" charset="-122"/>
              </a:rPr>
              <a:t>字节，现有一逻辑地址为</a:t>
            </a:r>
            <a:r>
              <a:rPr lang="en-US" altLang="zh-CN" dirty="0">
                <a:solidFill>
                  <a:schemeClr val="tx1"/>
                </a:solidFill>
                <a:latin typeface="黑体" panose="02010609060101010101" pitchFamily="49" charset="-122"/>
                <a:ea typeface="黑体" panose="02010609060101010101" pitchFamily="49" charset="-122"/>
              </a:rPr>
              <a:t>2F6AH</a:t>
            </a:r>
            <a:r>
              <a:rPr lang="zh-CN" altLang="en-US" dirty="0">
                <a:solidFill>
                  <a:schemeClr val="tx1"/>
                </a:solidFill>
                <a:latin typeface="黑体" panose="02010609060101010101" pitchFamily="49" charset="-122"/>
                <a:ea typeface="黑体" panose="02010609060101010101" pitchFamily="49" charset="-122"/>
              </a:rPr>
              <a:t>，且第</a:t>
            </a:r>
            <a:r>
              <a:rPr lang="en-US" altLang="zh-CN" dirty="0">
                <a:solidFill>
                  <a:schemeClr val="tx1"/>
                </a:solidFill>
                <a:latin typeface="黑体" panose="02010609060101010101" pitchFamily="49" charset="-122"/>
                <a:ea typeface="黑体" panose="02010609060101010101" pitchFamily="49" charset="-122"/>
              </a:rPr>
              <a:t>0</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页依次放在物理块</a:t>
            </a:r>
            <a:r>
              <a:rPr lang="en-US" altLang="zh-CN" dirty="0">
                <a:solidFill>
                  <a:schemeClr val="tx1"/>
                </a:solidFill>
                <a:latin typeface="黑体" panose="02010609060101010101" pitchFamily="49" charset="-122"/>
                <a:ea typeface="黑体" panose="02010609060101010101" pitchFamily="49" charset="-122"/>
              </a:rPr>
              <a:t>10</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12</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14</a:t>
            </a:r>
            <a:r>
              <a:rPr lang="zh-CN" altLang="en-US" dirty="0">
                <a:solidFill>
                  <a:schemeClr val="tx1"/>
                </a:solidFill>
                <a:latin typeface="黑体" panose="02010609060101010101" pitchFamily="49" charset="-122"/>
                <a:ea typeface="黑体" panose="02010609060101010101" pitchFamily="49" charset="-122"/>
              </a:rPr>
              <a:t>号中，问相应的物理地址为多少？</a:t>
            </a: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10000"/>
              </a:lnSpc>
              <a:spcBef>
                <a:spcPct val="10000"/>
              </a:spcBef>
              <a:buClr>
                <a:schemeClr val="hlink"/>
              </a:buClr>
              <a:buSzPct val="120000"/>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解答：</a:t>
            </a: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10000"/>
              </a:lnSpc>
              <a:spcBef>
                <a:spcPct val="10000"/>
              </a:spcBef>
              <a:buClr>
                <a:schemeClr val="hlink"/>
              </a:buClr>
              <a:buSzPct val="120000"/>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    因逻辑地址长度为</a:t>
            </a:r>
            <a:r>
              <a:rPr lang="en-US" altLang="zh-CN" dirty="0">
                <a:solidFill>
                  <a:schemeClr val="tx1"/>
                </a:solidFill>
                <a:latin typeface="黑体" panose="02010609060101010101" pitchFamily="49" charset="-122"/>
                <a:ea typeface="黑体" panose="02010609060101010101" pitchFamily="49" charset="-122"/>
              </a:rPr>
              <a:t>16</a:t>
            </a:r>
            <a:r>
              <a:rPr lang="zh-CN" altLang="en-US" dirty="0">
                <a:solidFill>
                  <a:schemeClr val="tx1"/>
                </a:solidFill>
                <a:latin typeface="黑体" panose="02010609060101010101" pitchFamily="49" charset="-122"/>
                <a:ea typeface="黑体" panose="02010609060101010101" pitchFamily="49" charset="-122"/>
              </a:rPr>
              <a:t>位，页面大小</a:t>
            </a:r>
            <a:r>
              <a:rPr lang="en-US" altLang="zh-CN" dirty="0">
                <a:solidFill>
                  <a:schemeClr val="tx1"/>
                </a:solidFill>
                <a:latin typeface="黑体" panose="02010609060101010101" pitchFamily="49" charset="-122"/>
                <a:ea typeface="黑体" panose="02010609060101010101" pitchFamily="49" charset="-122"/>
              </a:rPr>
              <a:t>4096</a:t>
            </a:r>
            <a:r>
              <a:rPr lang="zh-CN" altLang="en-US" dirty="0">
                <a:solidFill>
                  <a:schemeClr val="tx1"/>
                </a:solidFill>
                <a:latin typeface="黑体" panose="02010609060101010101" pitchFamily="49" charset="-122"/>
                <a:ea typeface="黑体" panose="02010609060101010101" pitchFamily="49" charset="-122"/>
              </a:rPr>
              <a:t>字节，所以，前面的</a:t>
            </a: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位表示页号。</a:t>
            </a: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10000"/>
              </a:lnSpc>
              <a:spcBef>
                <a:spcPct val="10000"/>
              </a:spcBef>
              <a:buClr>
                <a:schemeClr val="hlink"/>
              </a:buClr>
              <a:buSzPct val="120000"/>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2F6AH</a:t>
            </a:r>
            <a:r>
              <a:rPr lang="zh-CN" altLang="en-US" dirty="0">
                <a:solidFill>
                  <a:schemeClr val="tx1"/>
                </a:solidFill>
                <a:latin typeface="黑体" panose="02010609060101010101" pitchFamily="49" charset="-122"/>
                <a:ea typeface="黑体" panose="02010609060101010101" pitchFamily="49" charset="-122"/>
              </a:rPr>
              <a:t>的二进制表示：</a:t>
            </a:r>
            <a:r>
              <a:rPr lang="en-US" altLang="zh-CN" dirty="0">
                <a:solidFill>
                  <a:schemeClr val="tx1"/>
                </a:solidFill>
                <a:latin typeface="黑体" panose="02010609060101010101" pitchFamily="49" charset="-122"/>
                <a:ea typeface="黑体" panose="02010609060101010101" pitchFamily="49" charset="-122"/>
              </a:rPr>
              <a:t>0010 1111 0110 1010</a:t>
            </a:r>
            <a:endParaRPr lang="en-US" altLang="zh-CN" dirty="0">
              <a:solidFill>
                <a:schemeClr val="tx1"/>
              </a:solidFill>
              <a:latin typeface="黑体" panose="02010609060101010101" pitchFamily="49" charset="-122"/>
              <a:ea typeface="黑体" panose="02010609060101010101" pitchFamily="49" charset="-122"/>
            </a:endParaRPr>
          </a:p>
          <a:p>
            <a:pPr algn="just" eaLnBrk="1" hangingPunct="1">
              <a:lnSpc>
                <a:spcPct val="110000"/>
              </a:lnSpc>
              <a:spcBef>
                <a:spcPct val="10000"/>
              </a:spcBef>
              <a:buClr>
                <a:schemeClr val="hlink"/>
              </a:buClr>
              <a:buSzPct val="120000"/>
              <a:buFont typeface="Wingdings" panose="05000000000000000000" pitchFamily="2" charset="2"/>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可知页号为</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，根据已知条件：该页放在</a:t>
            </a:r>
            <a:r>
              <a:rPr lang="en-US" altLang="zh-CN" dirty="0">
                <a:solidFill>
                  <a:schemeClr val="tx1"/>
                </a:solidFill>
                <a:latin typeface="黑体" panose="02010609060101010101" pitchFamily="49" charset="-122"/>
                <a:ea typeface="黑体" panose="02010609060101010101" pitchFamily="49" charset="-122"/>
              </a:rPr>
              <a:t>14</a:t>
            </a:r>
            <a:r>
              <a:rPr lang="zh-CN" altLang="en-US" dirty="0">
                <a:solidFill>
                  <a:schemeClr val="tx1"/>
                </a:solidFill>
                <a:latin typeface="黑体" panose="02010609060101010101" pitchFamily="49" charset="-122"/>
                <a:ea typeface="黑体" panose="02010609060101010101" pitchFamily="49" charset="-122"/>
              </a:rPr>
              <a:t>号物理块中。</a:t>
            </a:r>
            <a:endParaRPr lang="zh-CN" altLang="en-US" dirty="0">
              <a:solidFill>
                <a:schemeClr val="tx1"/>
              </a:solidFill>
              <a:latin typeface="黑体" panose="02010609060101010101" pitchFamily="49" charset="-122"/>
              <a:ea typeface="黑体" panose="02010609060101010101" pitchFamily="49" charset="-122"/>
            </a:endParaRPr>
          </a:p>
          <a:p>
            <a:pPr algn="just" eaLnBrk="1" hangingPunct="1">
              <a:lnSpc>
                <a:spcPct val="110000"/>
              </a:lnSpc>
              <a:spcBef>
                <a:spcPct val="10000"/>
              </a:spcBef>
              <a:buClr>
                <a:schemeClr val="hlink"/>
              </a:buClr>
              <a:buSzPct val="120000"/>
              <a:buFont typeface="Wingdings" panose="05000000000000000000" pitchFamily="2" charset="2"/>
              <a:buNone/>
            </a:pPr>
            <a:r>
              <a:rPr lang="zh-CN" altLang="en-US" dirty="0">
                <a:solidFill>
                  <a:schemeClr val="tx1"/>
                </a:solidFill>
                <a:latin typeface="黑体" panose="02010609060101010101" pitchFamily="49" charset="-122"/>
                <a:ea typeface="黑体" panose="02010609060101010101" pitchFamily="49" charset="-122"/>
              </a:rPr>
              <a:t>    物理地址的十六进制表示为：</a:t>
            </a:r>
            <a:r>
              <a:rPr lang="en-US" altLang="zh-CN" dirty="0">
                <a:solidFill>
                  <a:schemeClr val="tx1"/>
                </a:solidFill>
                <a:latin typeface="黑体" panose="02010609060101010101" pitchFamily="49" charset="-122"/>
                <a:ea typeface="黑体" panose="02010609060101010101" pitchFamily="49" charset="-122"/>
              </a:rPr>
              <a:t>EF6AH</a:t>
            </a:r>
            <a:endParaRPr lang="en-US" altLang="zh-CN"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58">
                                            <p:txEl>
                                              <p:charRg st="92" end="96"/>
                                            </p:txEl>
                                          </p:spTgt>
                                        </p:tgtEl>
                                        <p:attrNameLst>
                                          <p:attrName>style.visibility</p:attrName>
                                        </p:attrNameLst>
                                      </p:cBhvr>
                                      <p:to>
                                        <p:strVal val="visible"/>
                                      </p:to>
                                    </p:set>
                                    <p:animEffect transition="in" filter="blinds(horizontal)">
                                      <p:cBhvr>
                                        <p:cTn id="7" dur="500"/>
                                        <p:tgtEl>
                                          <p:spTgt spid="787458">
                                            <p:txEl>
                                              <p:charRg st="92" end="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7458">
                                            <p:txEl>
                                              <p:charRg st="96" end="137"/>
                                            </p:txEl>
                                          </p:spTgt>
                                        </p:tgtEl>
                                        <p:attrNameLst>
                                          <p:attrName>style.visibility</p:attrName>
                                        </p:attrNameLst>
                                      </p:cBhvr>
                                      <p:to>
                                        <p:strVal val="visible"/>
                                      </p:to>
                                    </p:set>
                                    <p:animEffect transition="in" filter="blinds(horizontal)">
                                      <p:cBhvr>
                                        <p:cTn id="12" dur="500"/>
                                        <p:tgtEl>
                                          <p:spTgt spid="787458">
                                            <p:txEl>
                                              <p:charRg st="96" end="1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7458">
                                            <p:txEl>
                                              <p:charRg st="137" end="173"/>
                                            </p:txEl>
                                          </p:spTgt>
                                        </p:tgtEl>
                                        <p:attrNameLst>
                                          <p:attrName>style.visibility</p:attrName>
                                        </p:attrNameLst>
                                      </p:cBhvr>
                                      <p:to>
                                        <p:strVal val="visible"/>
                                      </p:to>
                                    </p:set>
                                    <p:animEffect transition="in" filter="blinds(horizontal)">
                                      <p:cBhvr>
                                        <p:cTn id="17" dur="500"/>
                                        <p:tgtEl>
                                          <p:spTgt spid="787458">
                                            <p:txEl>
                                              <p:charRg st="137" end="1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87458">
                                            <p:txEl>
                                              <p:charRg st="173" end="204"/>
                                            </p:txEl>
                                          </p:spTgt>
                                        </p:tgtEl>
                                        <p:attrNameLst>
                                          <p:attrName>style.visibility</p:attrName>
                                        </p:attrNameLst>
                                      </p:cBhvr>
                                      <p:to>
                                        <p:strVal val="visible"/>
                                      </p:to>
                                    </p:set>
                                    <p:animEffect transition="in" filter="blinds(horizontal)">
                                      <p:cBhvr>
                                        <p:cTn id="22" dur="500"/>
                                        <p:tgtEl>
                                          <p:spTgt spid="787458">
                                            <p:txEl>
                                              <p:charRg st="173" end="2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87458">
                                            <p:txEl>
                                              <p:charRg st="204" end="227"/>
                                            </p:txEl>
                                          </p:spTgt>
                                        </p:tgtEl>
                                        <p:attrNameLst>
                                          <p:attrName>style.visibility</p:attrName>
                                        </p:attrNameLst>
                                      </p:cBhvr>
                                      <p:to>
                                        <p:strVal val="visible"/>
                                      </p:to>
                                    </p:set>
                                    <p:animEffect transition="in" filter="blinds(horizontal)">
                                      <p:cBhvr>
                                        <p:cTn id="27" dur="500"/>
                                        <p:tgtEl>
                                          <p:spTgt spid="787458">
                                            <p:txEl>
                                              <p:charRg st="204" end="2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Rectangle 1026"/>
          <p:cNvSpPr>
            <a:spLocks noGrp="1"/>
          </p:cNvSpPr>
          <p:nvPr>
            <p:ph type="title"/>
          </p:nvPr>
        </p:nvSpPr>
        <p:spPr>
          <a:xfrm>
            <a:off x="1150938" y="-26987"/>
            <a:ext cx="7793037" cy="11430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四、地址变换机构</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具有快表的地址变换机构</a:t>
            </a:r>
            <a:r>
              <a:rPr lang="en-US" altLang="zh-CN" sz="2400" b="1" dirty="0">
                <a:latin typeface="黑体" panose="02010609060101010101" pitchFamily="49" charset="-122"/>
                <a:ea typeface="黑体" panose="02010609060101010101" pitchFamily="49" charset="-122"/>
              </a:rPr>
              <a:t>(1)</a:t>
            </a:r>
            <a:endParaRPr lang="en-US" altLang="zh-CN" sz="2400" b="1" dirty="0">
              <a:latin typeface="黑体" panose="02010609060101010101" pitchFamily="49" charset="-122"/>
              <a:ea typeface="黑体" panose="02010609060101010101" pitchFamily="49" charset="-122"/>
            </a:endParaRPr>
          </a:p>
        </p:txBody>
      </p:sp>
      <p:sp>
        <p:nvSpPr>
          <p:cNvPr id="408579" name="Rectangle 1027"/>
          <p:cNvSpPr>
            <a:spLocks noGrp="1"/>
          </p:cNvSpPr>
          <p:nvPr>
            <p:ph idx="1"/>
          </p:nvPr>
        </p:nvSpPr>
        <p:spPr>
          <a:xfrm>
            <a:off x="395288" y="1341438"/>
            <a:ext cx="7993062" cy="4895850"/>
          </a:xfrm>
          <a:ln/>
        </p:spPr>
        <p:txBody>
          <a:bodyPr wrap="square" lIns="91440" tIns="45720" rIns="91440" bIns="45720" anchor="t" anchorCtr="0"/>
          <a:p>
            <a:pPr eaLnBrk="1" hangingPunct="1"/>
            <a:r>
              <a:rPr lang="zh-CN" altLang="en-US" sz="3200" dirty="0">
                <a:latin typeface="黑体" panose="02010609060101010101" pitchFamily="49" charset="-122"/>
                <a:ea typeface="黑体" panose="02010609060101010101" pitchFamily="49" charset="-122"/>
              </a:rPr>
              <a:t>基本的地址变换机构存在的问题</a:t>
            </a:r>
            <a:endParaRPr lang="zh-CN" altLang="en-US" sz="3200" dirty="0">
              <a:latin typeface="黑体" panose="02010609060101010101" pitchFamily="49" charset="-122"/>
              <a:ea typeface="黑体" panose="02010609060101010101" pitchFamily="49" charset="-122"/>
            </a:endParaRPr>
          </a:p>
          <a:p>
            <a:pPr lvl="2" eaLnBrk="1" hangingPunct="1">
              <a:lnSpc>
                <a:spcPct val="110000"/>
              </a:lnSpc>
              <a:buNone/>
            </a:pPr>
            <a:r>
              <a:rPr lang="zh-CN" altLang="en-US" sz="3200" dirty="0">
                <a:latin typeface="黑体" panose="02010609060101010101" pitchFamily="49" charset="-122"/>
                <a:ea typeface="黑体" panose="02010609060101010101" pitchFamily="49" charset="-122"/>
              </a:rPr>
              <a:t>地址变换速度降低（因页表放于内存中，</a:t>
            </a:r>
            <a:r>
              <a:rPr lang="en-US" altLang="zh-CN" sz="3200" dirty="0">
                <a:solidFill>
                  <a:schemeClr val="folHlink"/>
                </a:solidFill>
                <a:latin typeface="黑体" panose="02010609060101010101" pitchFamily="49" charset="-122"/>
                <a:ea typeface="黑体" panose="02010609060101010101" pitchFamily="49" charset="-122"/>
              </a:rPr>
              <a:t>CPU</a:t>
            </a:r>
            <a:r>
              <a:rPr lang="zh-CN" altLang="en-US" sz="3200" dirty="0">
                <a:solidFill>
                  <a:schemeClr val="folHlink"/>
                </a:solidFill>
                <a:latin typeface="黑体" panose="02010609060101010101" pitchFamily="49" charset="-122"/>
                <a:ea typeface="黑体" panose="02010609060101010101" pitchFamily="49" charset="-122"/>
              </a:rPr>
              <a:t>访问一个数据需两次访问内存</a:t>
            </a:r>
            <a:r>
              <a:rPr lang="zh-CN" altLang="en-US" sz="3200" dirty="0">
                <a:latin typeface="黑体" panose="02010609060101010101" pitchFamily="49" charset="-122"/>
                <a:ea typeface="黑体" panose="02010609060101010101" pitchFamily="49" charset="-122"/>
              </a:rPr>
              <a:t>：一次访页表，以确定所取数据或指令的物理地址；另一次是根据物理地址取数据或指令。）</a:t>
            </a:r>
            <a:endParaRPr lang="zh-CN" altLang="en-US" sz="3200" dirty="0">
              <a:latin typeface="黑体" panose="02010609060101010101" pitchFamily="49" charset="-122"/>
              <a:ea typeface="黑体" panose="02010609060101010101" pitchFamily="49" charset="-122"/>
            </a:endParaRPr>
          </a:p>
          <a:p>
            <a:pPr eaLnBrk="1" hangingPunct="1"/>
            <a:r>
              <a:rPr lang="zh-CN" altLang="en-US" sz="3200" dirty="0">
                <a:latin typeface="黑体" panose="02010609060101010101" pitchFamily="49" charset="-122"/>
                <a:ea typeface="黑体" panose="02010609060101010101" pitchFamily="49" charset="-122"/>
              </a:rPr>
              <a:t>目的：</a:t>
            </a:r>
            <a:endParaRPr lang="zh-CN" altLang="en-US" sz="3200" dirty="0">
              <a:latin typeface="黑体" panose="02010609060101010101" pitchFamily="49" charset="-122"/>
              <a:ea typeface="黑体" panose="02010609060101010101" pitchFamily="49" charset="-122"/>
            </a:endParaRPr>
          </a:p>
          <a:p>
            <a:pPr eaLnBrk="1" hangingPunct="1">
              <a:buNone/>
            </a:pPr>
            <a:r>
              <a:rPr lang="zh-CN" altLang="en-US" sz="3200" dirty="0">
                <a:solidFill>
                  <a:schemeClr val="tx1"/>
                </a:solidFill>
                <a:latin typeface="黑体" panose="02010609060101010101" pitchFamily="49" charset="-122"/>
                <a:ea typeface="黑体" panose="02010609060101010101" pitchFamily="49" charset="-122"/>
              </a:rPr>
              <a:t>     为了提高地址变换速度</a:t>
            </a:r>
            <a:endParaRPr lang="zh-CN" altLang="en-US" sz="32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8579">
                                            <p:txEl>
                                              <p:charRg st="0" end="15"/>
                                            </p:txEl>
                                          </p:spTgt>
                                        </p:tgtEl>
                                        <p:attrNameLst>
                                          <p:attrName>style.visibility</p:attrName>
                                        </p:attrNameLst>
                                      </p:cBhvr>
                                      <p:to>
                                        <p:strVal val="visible"/>
                                      </p:to>
                                    </p:set>
                                    <p:animEffect transition="in" filter="blinds(horizontal)">
                                      <p:cBhvr>
                                        <p:cTn id="7" dur="500"/>
                                        <p:tgtEl>
                                          <p:spTgt spid="4085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8579">
                                            <p:txEl>
                                              <p:charRg st="15" end="91"/>
                                            </p:txEl>
                                          </p:spTgt>
                                        </p:tgtEl>
                                        <p:attrNameLst>
                                          <p:attrName>style.visibility</p:attrName>
                                        </p:attrNameLst>
                                      </p:cBhvr>
                                      <p:to>
                                        <p:strVal val="visible"/>
                                      </p:to>
                                    </p:set>
                                    <p:animEffect transition="in" filter="blinds(horizontal)">
                                      <p:cBhvr>
                                        <p:cTn id="12" dur="500"/>
                                        <p:tgtEl>
                                          <p:spTgt spid="408579">
                                            <p:txEl>
                                              <p:charRg st="15"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8579">
                                            <p:txEl>
                                              <p:charRg st="91" end="95"/>
                                            </p:txEl>
                                          </p:spTgt>
                                        </p:tgtEl>
                                        <p:attrNameLst>
                                          <p:attrName>style.visibility</p:attrName>
                                        </p:attrNameLst>
                                      </p:cBhvr>
                                      <p:to>
                                        <p:strVal val="visible"/>
                                      </p:to>
                                    </p:set>
                                    <p:animEffect transition="in" filter="blinds(horizontal)">
                                      <p:cBhvr>
                                        <p:cTn id="17" dur="500"/>
                                        <p:tgtEl>
                                          <p:spTgt spid="408579">
                                            <p:txEl>
                                              <p:charRg st="91"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8579">
                                            <p:txEl>
                                              <p:charRg st="95" end="111"/>
                                            </p:txEl>
                                          </p:spTgt>
                                        </p:tgtEl>
                                        <p:attrNameLst>
                                          <p:attrName>style.visibility</p:attrName>
                                        </p:attrNameLst>
                                      </p:cBhvr>
                                      <p:to>
                                        <p:strVal val="visible"/>
                                      </p:to>
                                    </p:set>
                                    <p:animEffect transition="in" filter="blinds(horizontal)">
                                      <p:cBhvr>
                                        <p:cTn id="22" dur="500"/>
                                        <p:tgtEl>
                                          <p:spTgt spid="408579">
                                            <p:txEl>
                                              <p:charRg st="95"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5970" name="Rectangle 2"/>
          <p:cNvSpPr>
            <a:spLocks noGrp="1"/>
          </p:cNvSpPr>
          <p:nvPr>
            <p:ph idx="1"/>
          </p:nvPr>
        </p:nvSpPr>
        <p:spPr>
          <a:xfrm>
            <a:off x="684213" y="1341438"/>
            <a:ext cx="8064500" cy="5111750"/>
          </a:xfrm>
          <a:ln/>
        </p:spPr>
        <p:txBody>
          <a:bodyPr wrap="square" lIns="91440" tIns="45720" rIns="91440" bIns="45720" anchor="t" anchorCtr="0"/>
          <a:p>
            <a:pPr eaLnBrk="1" hangingPunct="1">
              <a:lnSpc>
                <a:spcPct val="110000"/>
              </a:lnSpc>
            </a:pPr>
            <a:r>
              <a:rPr lang="zh-CN" altLang="en-US" dirty="0">
                <a:solidFill>
                  <a:schemeClr val="tx1"/>
                </a:solidFill>
                <a:latin typeface="黑体" panose="02010609060101010101" pitchFamily="49" charset="-122"/>
                <a:ea typeface="黑体" panose="02010609060101010101" pitchFamily="49" charset="-122"/>
              </a:rPr>
              <a:t>逻辑地址（程序地址，相对地址，虚地址）</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buNone/>
            </a:pPr>
            <a:r>
              <a:rPr lang="zh-CN" altLang="en-US" dirty="0">
                <a:solidFill>
                  <a:schemeClr val="tx1"/>
                </a:solidFill>
                <a:latin typeface="黑体" panose="02010609060101010101" pitchFamily="49" charset="-122"/>
                <a:ea typeface="黑体" panose="02010609060101010101" pitchFamily="49" charset="-122"/>
              </a:rPr>
              <a:t>      用户编制的源程序，存在于程序员建立的符号名字空间内，经过汇编或编译后形成若干</a:t>
            </a:r>
            <a:r>
              <a:rPr lang="zh-CN" altLang="en-US" dirty="0">
                <a:solidFill>
                  <a:schemeClr val="folHlink"/>
                </a:solidFill>
                <a:latin typeface="黑体" panose="02010609060101010101" pitchFamily="49" charset="-122"/>
                <a:ea typeface="黑体" panose="02010609060101010101" pitchFamily="49" charset="-122"/>
              </a:rPr>
              <a:t>目标代码</a:t>
            </a:r>
            <a:r>
              <a:rPr lang="zh-CN" altLang="en-US" dirty="0">
                <a:solidFill>
                  <a:schemeClr val="tx1"/>
                </a:solidFill>
                <a:latin typeface="黑体" panose="02010609060101010101" pitchFamily="49" charset="-122"/>
                <a:ea typeface="黑体" panose="02010609060101010101" pitchFamily="49" charset="-122"/>
              </a:rPr>
              <a:t>，这些目标代码连接后形成</a:t>
            </a:r>
            <a:r>
              <a:rPr lang="zh-CN" altLang="en-US" dirty="0">
                <a:latin typeface="黑体" panose="02010609060101010101" pitchFamily="49" charset="-122"/>
                <a:ea typeface="黑体" panose="02010609060101010101" pitchFamily="49" charset="-122"/>
              </a:rPr>
              <a:t>可装入程序</a:t>
            </a:r>
            <a:r>
              <a:rPr lang="zh-CN" altLang="en-US" dirty="0">
                <a:solidFill>
                  <a:schemeClr val="tx1"/>
                </a:solidFill>
                <a:latin typeface="黑体" panose="02010609060101010101" pitchFamily="49" charset="-122"/>
                <a:ea typeface="黑体" panose="02010609060101010101" pitchFamily="49" charset="-122"/>
              </a:rPr>
              <a:t>，这些程序通常采用相对地址的形式，其首地址为</a:t>
            </a:r>
            <a:r>
              <a:rPr lang="en-US" altLang="zh-CN" dirty="0">
                <a:solidFill>
                  <a:schemeClr val="tx1"/>
                </a:solidFill>
                <a:latin typeface="黑体" panose="02010609060101010101" pitchFamily="49" charset="-122"/>
                <a:ea typeface="黑体" panose="02010609060101010101" pitchFamily="49" charset="-122"/>
              </a:rPr>
              <a:t>0</a:t>
            </a:r>
            <a:r>
              <a:rPr lang="zh-CN" altLang="en-US" dirty="0">
                <a:solidFill>
                  <a:schemeClr val="tx1"/>
                </a:solidFill>
                <a:latin typeface="黑体" panose="02010609060101010101" pitchFamily="49" charset="-122"/>
                <a:ea typeface="黑体" panose="02010609060101010101" pitchFamily="49" charset="-122"/>
              </a:rPr>
              <a:t>，其余指令中的地址都相对于首地址而编址。</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buNone/>
            </a:pPr>
            <a:r>
              <a:rPr lang="zh-CN" altLang="en-US" dirty="0">
                <a:solidFill>
                  <a:schemeClr val="tx1"/>
                </a:solidFill>
                <a:latin typeface="黑体" panose="02010609060101010101" pitchFamily="49" charset="-122"/>
                <a:ea typeface="黑体" panose="02010609060101010101" pitchFamily="49" charset="-122"/>
              </a:rPr>
              <a:t>      不能用逻辑地址在内存中读取信息</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10000"/>
              </a:lnSpc>
            </a:pPr>
            <a:r>
              <a:rPr lang="zh-CN" altLang="en-US" dirty="0">
                <a:solidFill>
                  <a:schemeClr val="tx1"/>
                </a:solidFill>
                <a:latin typeface="黑体" panose="02010609060101010101" pitchFamily="49" charset="-122"/>
                <a:ea typeface="黑体" panose="02010609060101010101" pitchFamily="49" charset="-122"/>
              </a:rPr>
              <a:t>作业地址空间（地址空间）：由逻辑地址组成的空间，也称为地址空间。</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434" name="Rectangle 3"/>
          <p:cNvSpPr>
            <a:spLocks noGrp="1"/>
          </p:cNvSpPr>
          <p:nvPr>
            <p:ph type="title"/>
          </p:nvPr>
        </p:nvSpPr>
        <p:spPr>
          <a:xfrm>
            <a:off x="1295400" y="404813"/>
            <a:ext cx="6781800" cy="6858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物理地址和逻辑地址（</a:t>
            </a:r>
            <a:r>
              <a:rPr lang="en-US" altLang="zh-CN" sz="3600" b="1" dirty="0">
                <a:latin typeface="黑体" panose="02010609060101010101" pitchFamily="49" charset="-122"/>
                <a:ea typeface="黑体" panose="02010609060101010101" pitchFamily="49" charset="-122"/>
              </a:rPr>
              <a:t>2</a:t>
            </a:r>
            <a:r>
              <a:rPr lang="zh-CN" altLang="en-US" sz="3600" b="1" dirty="0">
                <a:latin typeface="黑体" panose="02010609060101010101" pitchFamily="49" charset="-122"/>
                <a:ea typeface="黑体" panose="02010609060101010101" pitchFamily="49" charset="-122"/>
              </a:rPr>
              <a:t>）</a:t>
            </a:r>
            <a:endParaRPr lang="zh-CN" altLang="en-US" sz="36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5970">
                                            <p:txEl>
                                              <p:charRg st="0" end="20"/>
                                            </p:txEl>
                                          </p:spTgt>
                                        </p:tgtEl>
                                        <p:attrNameLst>
                                          <p:attrName>style.visibility</p:attrName>
                                        </p:attrNameLst>
                                      </p:cBhvr>
                                      <p:to>
                                        <p:strVal val="visible"/>
                                      </p:to>
                                    </p:set>
                                    <p:animEffect transition="in" filter="blinds(horizontal)">
                                      <p:cBhvr>
                                        <p:cTn id="7" dur="500"/>
                                        <p:tgtEl>
                                          <p:spTgt spid="595970">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5970">
                                            <p:txEl>
                                              <p:charRg st="20" end="129"/>
                                            </p:txEl>
                                          </p:spTgt>
                                        </p:tgtEl>
                                        <p:attrNameLst>
                                          <p:attrName>style.visibility</p:attrName>
                                        </p:attrNameLst>
                                      </p:cBhvr>
                                      <p:to>
                                        <p:strVal val="visible"/>
                                      </p:to>
                                    </p:set>
                                    <p:animEffect transition="in" filter="blinds(horizontal)">
                                      <p:cBhvr>
                                        <p:cTn id="12" dur="500"/>
                                        <p:tgtEl>
                                          <p:spTgt spid="595970">
                                            <p:txEl>
                                              <p:charRg st="20" end="1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5970">
                                            <p:txEl>
                                              <p:charRg st="129" end="151"/>
                                            </p:txEl>
                                          </p:spTgt>
                                        </p:tgtEl>
                                        <p:attrNameLst>
                                          <p:attrName>style.visibility</p:attrName>
                                        </p:attrNameLst>
                                      </p:cBhvr>
                                      <p:to>
                                        <p:strVal val="visible"/>
                                      </p:to>
                                    </p:set>
                                    <p:animEffect transition="in" filter="blinds(horizontal)">
                                      <p:cBhvr>
                                        <p:cTn id="17" dur="500"/>
                                        <p:tgtEl>
                                          <p:spTgt spid="595970">
                                            <p:txEl>
                                              <p:charRg st="129"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5970">
                                            <p:txEl>
                                              <p:charRg st="151" end="184"/>
                                            </p:txEl>
                                          </p:spTgt>
                                        </p:tgtEl>
                                        <p:attrNameLst>
                                          <p:attrName>style.visibility</p:attrName>
                                        </p:attrNameLst>
                                      </p:cBhvr>
                                      <p:to>
                                        <p:strVal val="visible"/>
                                      </p:to>
                                    </p:set>
                                    <p:animEffect transition="in" filter="blinds(horizontal)">
                                      <p:cBhvr>
                                        <p:cTn id="22" dur="500"/>
                                        <p:tgtEl>
                                          <p:spTgt spid="595970">
                                            <p:txEl>
                                              <p:charRg st="151"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Rectangle 2"/>
          <p:cNvSpPr>
            <a:spLocks noGrp="1"/>
          </p:cNvSpPr>
          <p:nvPr>
            <p:ph type="title"/>
          </p:nvPr>
        </p:nvSpPr>
        <p:spPr>
          <a:xfrm>
            <a:off x="1150938" y="-26987"/>
            <a:ext cx="7793037" cy="1143000"/>
          </a:xfrm>
          <a:ln/>
        </p:spPr>
        <p:txBody>
          <a:bodyPr wrap="square" lIns="91440" tIns="45720" rIns="91440" bIns="45720" anchor="b" anchorCtr="0"/>
          <a:p>
            <a:pPr eaLnBrk="1" hangingPunct="1"/>
            <a:r>
              <a:rPr lang="zh-CN" altLang="en-US" sz="3600" b="1" dirty="0">
                <a:latin typeface="黑体" panose="02010609060101010101" pitchFamily="49" charset="-122"/>
                <a:ea typeface="黑体" panose="02010609060101010101" pitchFamily="49" charset="-122"/>
              </a:rPr>
              <a:t>四、地址变换机构</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具有快表的地址变换机构</a:t>
            </a:r>
            <a:r>
              <a:rPr lang="en-US" altLang="zh-CN" sz="2400" b="1" dirty="0">
                <a:latin typeface="黑体" panose="02010609060101010101" pitchFamily="49" charset="-122"/>
                <a:ea typeface="黑体" panose="02010609060101010101" pitchFamily="49" charset="-122"/>
              </a:rPr>
              <a:t>(2)</a:t>
            </a:r>
            <a:endParaRPr lang="en-US" altLang="zh-CN" sz="2400" b="1" dirty="0">
              <a:latin typeface="黑体" panose="02010609060101010101" pitchFamily="49" charset="-122"/>
              <a:ea typeface="黑体" panose="02010609060101010101" pitchFamily="49" charset="-122"/>
            </a:endParaRPr>
          </a:p>
        </p:txBody>
      </p:sp>
      <p:sp>
        <p:nvSpPr>
          <p:cNvPr id="777219" name="Rectangle 3"/>
          <p:cNvSpPr>
            <a:spLocks noGrp="1"/>
          </p:cNvSpPr>
          <p:nvPr>
            <p:ph idx="1"/>
          </p:nvPr>
        </p:nvSpPr>
        <p:spPr>
          <a:xfrm>
            <a:off x="395288" y="1270000"/>
            <a:ext cx="8353425" cy="5327650"/>
          </a:xfrm>
          <a:ln/>
        </p:spPr>
        <p:txBody>
          <a:bodyPr wrap="square" lIns="91440" tIns="45720" rIns="91440" bIns="45720" anchor="t" anchorCtr="0"/>
          <a:p>
            <a:pPr eaLnBrk="1" hangingPunct="1"/>
            <a:r>
              <a:rPr lang="zh-CN" altLang="en-US" sz="3200" dirty="0">
                <a:latin typeface="黑体" panose="02010609060101010101" pitchFamily="49" charset="-122"/>
                <a:ea typeface="黑体" panose="02010609060101010101" pitchFamily="49" charset="-122"/>
              </a:rPr>
              <a:t>快表（联想寄存器、联想存储器、</a:t>
            </a:r>
            <a:r>
              <a:rPr lang="en-US" altLang="zh-CN" sz="3200" dirty="0">
                <a:latin typeface="黑体" panose="02010609060101010101" pitchFamily="49" charset="-122"/>
                <a:ea typeface="黑体" panose="02010609060101010101" pitchFamily="49" charset="-122"/>
              </a:rPr>
              <a:t>TLB</a:t>
            </a:r>
            <a:r>
              <a:rPr lang="zh-CN" altLang="en-US" sz="3200" dirty="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a:p>
            <a:pPr lvl="1" eaLnBrk="1" hangingPunct="1">
              <a:lnSpc>
                <a:spcPct val="140000"/>
              </a:lnSpc>
              <a:spcBef>
                <a:spcPct val="0"/>
              </a:spcBef>
              <a:buClr>
                <a:srgbClr val="FF0000"/>
              </a:buClr>
              <a:buSzPct val="105000"/>
              <a:buChar char="q"/>
            </a:pPr>
            <a:r>
              <a:rPr lang="zh-CN" altLang="en-US" sz="3200" dirty="0">
                <a:latin typeface="黑体" panose="02010609060101010101" pitchFamily="49" charset="-122"/>
                <a:ea typeface="黑体" panose="02010609060101010101" pitchFamily="49" charset="-122"/>
              </a:rPr>
              <a:t>是一种特殊高速缓冲存储器。</a:t>
            </a:r>
            <a:endParaRPr lang="zh-CN" altLang="en-US" sz="3200" dirty="0">
              <a:latin typeface="黑体" panose="02010609060101010101" pitchFamily="49" charset="-122"/>
              <a:ea typeface="黑体" panose="02010609060101010101" pitchFamily="49" charset="-122"/>
            </a:endParaRPr>
          </a:p>
          <a:p>
            <a:pPr lvl="1" eaLnBrk="1" hangingPunct="1">
              <a:lnSpc>
                <a:spcPct val="140000"/>
              </a:lnSpc>
              <a:spcBef>
                <a:spcPct val="0"/>
              </a:spcBef>
              <a:buClr>
                <a:srgbClr val="FF0000"/>
              </a:buClr>
              <a:buSzPct val="105000"/>
              <a:buChar char="q"/>
            </a:pPr>
            <a:r>
              <a:rPr lang="zh-CN" altLang="en-US" sz="3200" dirty="0">
                <a:latin typeface="黑体" panose="02010609060101010101" pitchFamily="49" charset="-122"/>
                <a:ea typeface="黑体" panose="02010609060101010101" pitchFamily="49" charset="-122"/>
              </a:rPr>
              <a:t>内容</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为页表中的一部分或全部</a:t>
            </a:r>
            <a:endParaRPr lang="zh-CN" altLang="en-US" sz="3200" dirty="0">
              <a:latin typeface="黑体" panose="02010609060101010101" pitchFamily="49" charset="-122"/>
              <a:ea typeface="黑体" panose="02010609060101010101" pitchFamily="49" charset="-122"/>
            </a:endParaRPr>
          </a:p>
          <a:p>
            <a:pPr lvl="1" eaLnBrk="1" hangingPunct="1">
              <a:lnSpc>
                <a:spcPct val="110000"/>
              </a:lnSpc>
              <a:spcBef>
                <a:spcPct val="0"/>
              </a:spcBef>
              <a:buClr>
                <a:srgbClr val="FF0000"/>
              </a:buClr>
              <a:buSzPct val="105000"/>
              <a:buChar char="q"/>
            </a:pPr>
            <a:r>
              <a:rPr lang="en-US" altLang="zh-CN" sz="3200" dirty="0">
                <a:latin typeface="黑体" panose="02010609060101010101" pitchFamily="49" charset="-122"/>
                <a:ea typeface="黑体" panose="02010609060101010101" pitchFamily="49" charset="-122"/>
              </a:rPr>
              <a:t>CPU</a:t>
            </a:r>
            <a:r>
              <a:rPr lang="zh-CN" altLang="en-US" sz="3200" dirty="0">
                <a:latin typeface="黑体" panose="02010609060101010101" pitchFamily="49" charset="-122"/>
                <a:ea typeface="黑体" panose="02010609060101010101" pitchFamily="49" charset="-122"/>
              </a:rPr>
              <a:t>产生的逻辑地址的页首先在快表中寻找，若找到（命中），就找出其对应的物理块；若未找到（未命中），再到页表中找其对应的物理块，并将之复制到快表。</a:t>
            </a:r>
            <a:endParaRPr lang="zh-CN" altLang="en-US" sz="3200" dirty="0">
              <a:latin typeface="黑体" panose="02010609060101010101" pitchFamily="49" charset="-122"/>
              <a:ea typeface="黑体" panose="02010609060101010101" pitchFamily="49" charset="-122"/>
            </a:endParaRPr>
          </a:p>
          <a:p>
            <a:pPr lvl="1" eaLnBrk="1" hangingPunct="1">
              <a:lnSpc>
                <a:spcPct val="140000"/>
              </a:lnSpc>
              <a:spcBef>
                <a:spcPct val="0"/>
              </a:spcBef>
              <a:buClr>
                <a:srgbClr val="FF0000"/>
              </a:buClr>
              <a:buSzPct val="105000"/>
              <a:buChar char="q"/>
            </a:pPr>
            <a:r>
              <a:rPr lang="zh-CN" altLang="en-US" sz="3200" dirty="0">
                <a:latin typeface="黑体" panose="02010609060101010101" pitchFamily="49" charset="-122"/>
                <a:ea typeface="黑体" panose="02010609060101010101" pitchFamily="49" charset="-122"/>
              </a:rPr>
              <a:t>若快表中内容满，则按某种算法淘汰某些页。</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7219">
                                            <p:txEl>
                                              <p:charRg st="0" end="20"/>
                                            </p:txEl>
                                          </p:spTgt>
                                        </p:tgtEl>
                                        <p:attrNameLst>
                                          <p:attrName>style.visibility</p:attrName>
                                        </p:attrNameLst>
                                      </p:cBhvr>
                                      <p:to>
                                        <p:strVal val="visible"/>
                                      </p:to>
                                    </p:set>
                                    <p:animEffect transition="in" filter="blinds(horizontal)">
                                      <p:cBhvr>
                                        <p:cTn id="7" dur="500"/>
                                        <p:tgtEl>
                                          <p:spTgt spid="77721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77219">
                                            <p:txEl>
                                              <p:charRg st="20" end="34"/>
                                            </p:txEl>
                                          </p:spTgt>
                                        </p:tgtEl>
                                        <p:attrNameLst>
                                          <p:attrName>style.visibility</p:attrName>
                                        </p:attrNameLst>
                                      </p:cBhvr>
                                      <p:to>
                                        <p:strVal val="visible"/>
                                      </p:to>
                                    </p:set>
                                    <p:animEffect transition="in" filter="blinds(horizontal)">
                                      <p:cBhvr>
                                        <p:cTn id="12" dur="500"/>
                                        <p:tgtEl>
                                          <p:spTgt spid="777219">
                                            <p:txEl>
                                              <p:charRg st="20"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77219">
                                            <p:txEl>
                                              <p:charRg st="34" end="50"/>
                                            </p:txEl>
                                          </p:spTgt>
                                        </p:tgtEl>
                                        <p:attrNameLst>
                                          <p:attrName>style.visibility</p:attrName>
                                        </p:attrNameLst>
                                      </p:cBhvr>
                                      <p:to>
                                        <p:strVal val="visible"/>
                                      </p:to>
                                    </p:set>
                                    <p:animEffect transition="in" filter="blinds(horizontal)">
                                      <p:cBhvr>
                                        <p:cTn id="17" dur="500"/>
                                        <p:tgtEl>
                                          <p:spTgt spid="777219">
                                            <p:txEl>
                                              <p:charRg st="34"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77219">
                                            <p:txEl>
                                              <p:charRg st="50" end="124"/>
                                            </p:txEl>
                                          </p:spTgt>
                                        </p:tgtEl>
                                        <p:attrNameLst>
                                          <p:attrName>style.visibility</p:attrName>
                                        </p:attrNameLst>
                                      </p:cBhvr>
                                      <p:to>
                                        <p:strVal val="visible"/>
                                      </p:to>
                                    </p:set>
                                    <p:animEffect transition="in" filter="blinds(horizontal)">
                                      <p:cBhvr>
                                        <p:cTn id="22" dur="500"/>
                                        <p:tgtEl>
                                          <p:spTgt spid="777219">
                                            <p:txEl>
                                              <p:charRg st="50"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77219">
                                            <p:txEl>
                                              <p:charRg st="124" end="145"/>
                                            </p:txEl>
                                          </p:spTgt>
                                        </p:tgtEl>
                                        <p:attrNameLst>
                                          <p:attrName>style.visibility</p:attrName>
                                        </p:attrNameLst>
                                      </p:cBhvr>
                                      <p:to>
                                        <p:strVal val="visible"/>
                                      </p:to>
                                    </p:set>
                                    <p:animEffect transition="in" filter="blinds(horizontal)">
                                      <p:cBhvr>
                                        <p:cTn id="27" dur="500"/>
                                        <p:tgtEl>
                                          <p:spTgt spid="777219">
                                            <p:txEl>
                                              <p:charRg st="124"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1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720" name="Rectangle 96"/>
          <p:cNvSpPr/>
          <p:nvPr/>
        </p:nvSpPr>
        <p:spPr>
          <a:xfrm>
            <a:off x="250825" y="4868863"/>
            <a:ext cx="8893175" cy="1531937"/>
          </a:xfrm>
          <a:prstGeom prst="rect">
            <a:avLst/>
          </a:prstGeom>
          <a:noFill/>
          <a:ln w="9525">
            <a:noFill/>
          </a:ln>
        </p:spPr>
        <p:txBody>
          <a:bodyPr anchor="t" anchorCtr="0">
            <a:spAutoFit/>
          </a:bodyPr>
          <a:p>
            <a:pPr>
              <a:lnSpc>
                <a:spcPct val="120000"/>
              </a:lnSpc>
              <a:spcBef>
                <a:spcPct val="20000"/>
              </a:spcBef>
              <a:buClr>
                <a:srgbClr val="FF00FF"/>
              </a:buClr>
              <a:buFont typeface="Wingdings" panose="05000000000000000000" pitchFamily="2" charset="2"/>
            </a:pPr>
            <a:r>
              <a:rPr lang="zh-CN" altLang="en-US" sz="2200" b="1" dirty="0">
                <a:solidFill>
                  <a:schemeClr val="hlink"/>
                </a:solidFill>
                <a:latin typeface="黑体" panose="02010609060101010101" pitchFamily="49" charset="-122"/>
                <a:ea typeface="黑体" panose="02010609060101010101" pitchFamily="49" charset="-122"/>
              </a:rPr>
              <a:t>有效访问内存的时间</a:t>
            </a:r>
            <a:endParaRPr lang="zh-CN" altLang="en-US" sz="2200" b="1" dirty="0">
              <a:solidFill>
                <a:schemeClr val="hlink"/>
              </a:solidFill>
              <a:latin typeface="黑体" panose="02010609060101010101" pitchFamily="49" charset="-122"/>
              <a:ea typeface="黑体" panose="02010609060101010101" pitchFamily="49" charset="-122"/>
            </a:endParaRPr>
          </a:p>
          <a:p>
            <a:pPr>
              <a:lnSpc>
                <a:spcPct val="120000"/>
              </a:lnSpc>
              <a:spcBef>
                <a:spcPct val="2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         </a:t>
            </a:r>
            <a:r>
              <a:rPr lang="en-US" altLang="zh-CN" sz="2200" b="1" dirty="0">
                <a:latin typeface="黑体" panose="02010609060101010101" pitchFamily="49" charset="-122"/>
                <a:ea typeface="黑体" panose="02010609060101010101" pitchFamily="49" charset="-122"/>
              </a:rPr>
              <a:t>T=P</a:t>
            </a:r>
            <a:r>
              <a:rPr lang="en-US" altLang="zh-CN" sz="2200" b="1" baseline="-25000" dirty="0">
                <a:latin typeface="黑体" panose="02010609060101010101" pitchFamily="49" charset="-122"/>
                <a:ea typeface="黑体" panose="02010609060101010101" pitchFamily="49" charset="-122"/>
              </a:rPr>
              <a:t>TLB</a:t>
            </a:r>
            <a:r>
              <a:rPr lang="en-US" altLang="zh-CN" sz="2200" b="1" dirty="0">
                <a:latin typeface="黑体" panose="02010609060101010101" pitchFamily="49" charset="-122"/>
                <a:ea typeface="黑体" panose="02010609060101010101" pitchFamily="49" charset="-122"/>
              </a:rPr>
              <a:t>*</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T</a:t>
            </a:r>
            <a:r>
              <a:rPr lang="en-US" altLang="zh-CN" sz="2200" b="1" baseline="-25000" dirty="0">
                <a:latin typeface="黑体" panose="02010609060101010101" pitchFamily="49" charset="-122"/>
                <a:ea typeface="黑体" panose="02010609060101010101" pitchFamily="49" charset="-122"/>
              </a:rPr>
              <a:t>TLB</a:t>
            </a:r>
            <a:r>
              <a:rPr lang="en-US" altLang="zh-CN" sz="2200" b="1" dirty="0">
                <a:latin typeface="黑体" panose="02010609060101010101" pitchFamily="49" charset="-122"/>
                <a:ea typeface="黑体" panose="02010609060101010101" pitchFamily="49" charset="-122"/>
              </a:rPr>
              <a:t>+T</a:t>
            </a:r>
            <a:r>
              <a:rPr lang="en-US" altLang="zh-CN" sz="2200" b="1" baseline="-25000" dirty="0">
                <a:latin typeface="黑体" panose="02010609060101010101" pitchFamily="49" charset="-122"/>
                <a:ea typeface="黑体" panose="02010609060101010101" pitchFamily="49" charset="-122"/>
              </a:rPr>
              <a:t>M</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a:t>
            </a:r>
            <a:r>
              <a:rPr lang="en-US" altLang="zh-CN" sz="2200" b="1" dirty="0">
                <a:latin typeface="黑体" panose="02010609060101010101" pitchFamily="49" charset="-122"/>
                <a:ea typeface="黑体" panose="02010609060101010101" pitchFamily="49" charset="-122"/>
              </a:rPr>
              <a:t>1-P</a:t>
            </a:r>
            <a:r>
              <a:rPr lang="en-US" altLang="zh-CN" sz="2200" b="1" baseline="-25000" dirty="0">
                <a:latin typeface="黑体" panose="02010609060101010101" pitchFamily="49" charset="-122"/>
                <a:ea typeface="黑体" panose="02010609060101010101" pitchFamily="49" charset="-122"/>
              </a:rPr>
              <a:t>TLB</a:t>
            </a: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 </a:t>
            </a:r>
            <a:r>
              <a:rPr lang="en-US" altLang="zh-CN" sz="2200" b="1" dirty="0">
                <a:latin typeface="黑体" panose="02010609060101010101" pitchFamily="49" charset="-122"/>
                <a:ea typeface="黑体" panose="02010609060101010101" pitchFamily="49" charset="-122"/>
              </a:rPr>
              <a:t>T</a:t>
            </a:r>
            <a:r>
              <a:rPr lang="en-US" altLang="zh-CN" sz="2200" b="1" baseline="-25000" dirty="0">
                <a:latin typeface="黑体" panose="02010609060101010101" pitchFamily="49" charset="-122"/>
                <a:ea typeface="黑体" panose="02010609060101010101" pitchFamily="49" charset="-122"/>
              </a:rPr>
              <a:t>TLB</a:t>
            </a:r>
            <a:r>
              <a:rPr lang="en-US" altLang="zh-CN" sz="2200" b="1" dirty="0">
                <a:latin typeface="黑体" panose="02010609060101010101" pitchFamily="49" charset="-122"/>
                <a:ea typeface="黑体" panose="02010609060101010101" pitchFamily="49" charset="-122"/>
              </a:rPr>
              <a:t> + 2T</a:t>
            </a:r>
            <a:r>
              <a:rPr lang="en-US" altLang="zh-CN" sz="2200" b="1" baseline="-25000" dirty="0">
                <a:latin typeface="黑体" panose="02010609060101010101" pitchFamily="49" charset="-122"/>
                <a:ea typeface="黑体" panose="02010609060101010101" pitchFamily="49" charset="-122"/>
              </a:rPr>
              <a:t>M</a:t>
            </a:r>
            <a:r>
              <a:rPr lang="en-US" altLang="zh-CN" sz="2200" b="1" dirty="0">
                <a:latin typeface="黑体" panose="02010609060101010101" pitchFamily="49" charset="-122"/>
                <a:ea typeface="黑体" panose="02010609060101010101" pitchFamily="49" charset="-122"/>
              </a:rPr>
              <a:t> </a:t>
            </a:r>
            <a:r>
              <a:rPr lang="zh-CN" altLang="en-US" sz="2200" b="1" dirty="0">
                <a:latin typeface="黑体" panose="02010609060101010101" pitchFamily="49" charset="-122"/>
                <a:ea typeface="黑体" panose="02010609060101010101" pitchFamily="49" charset="-122"/>
              </a:rPr>
              <a:t>）      </a:t>
            </a:r>
            <a:endParaRPr lang="zh-CN" altLang="en-US" sz="2200" b="1" dirty="0">
              <a:latin typeface="黑体" panose="02010609060101010101" pitchFamily="49" charset="-122"/>
              <a:ea typeface="黑体" panose="02010609060101010101" pitchFamily="49" charset="-122"/>
            </a:endParaRPr>
          </a:p>
          <a:p>
            <a:pPr>
              <a:lnSpc>
                <a:spcPct val="120000"/>
              </a:lnSpc>
              <a:spcBef>
                <a:spcPct val="50000"/>
              </a:spcBef>
              <a:buClr>
                <a:srgbClr val="FF00FF"/>
              </a:buClr>
              <a:buFont typeface="Wingdings" panose="05000000000000000000" pitchFamily="2" charset="2"/>
            </a:pPr>
            <a:r>
              <a:rPr lang="zh-CN" altLang="en-US" sz="2200" b="1" dirty="0">
                <a:latin typeface="黑体" panose="02010609060101010101" pitchFamily="49" charset="-122"/>
                <a:ea typeface="黑体" panose="02010609060101010101" pitchFamily="49" charset="-122"/>
              </a:rPr>
              <a:t> 其中</a:t>
            </a:r>
            <a:r>
              <a:rPr lang="en-US" altLang="zh-CN" sz="2200" b="1" dirty="0">
                <a:latin typeface="黑体" panose="02010609060101010101" pitchFamily="49" charset="-122"/>
                <a:ea typeface="黑体" panose="02010609060101010101" pitchFamily="49" charset="-122"/>
              </a:rPr>
              <a:t>,P</a:t>
            </a:r>
            <a:r>
              <a:rPr lang="en-US" altLang="zh-CN" sz="2200" b="1" baseline="-25000" dirty="0">
                <a:latin typeface="黑体" panose="02010609060101010101" pitchFamily="49" charset="-122"/>
                <a:ea typeface="黑体" panose="02010609060101010101" pitchFamily="49" charset="-122"/>
              </a:rPr>
              <a:t>TLB</a:t>
            </a:r>
            <a:r>
              <a:rPr lang="zh-CN" altLang="en-US" sz="2200" b="1" dirty="0">
                <a:latin typeface="黑体" panose="02010609060101010101" pitchFamily="49" charset="-122"/>
                <a:ea typeface="黑体" panose="02010609060101010101" pitchFamily="49" charset="-122"/>
              </a:rPr>
              <a:t>为快表的命中率</a:t>
            </a:r>
            <a:r>
              <a:rPr lang="en-US" altLang="zh-CN" sz="2200" b="1" dirty="0">
                <a:latin typeface="黑体" panose="02010609060101010101" pitchFamily="49" charset="-122"/>
                <a:ea typeface="黑体" panose="02010609060101010101" pitchFamily="49" charset="-122"/>
              </a:rPr>
              <a:t>,T</a:t>
            </a:r>
            <a:r>
              <a:rPr lang="en-US" altLang="zh-CN" sz="2200" b="1" baseline="-25000" dirty="0">
                <a:latin typeface="黑体" panose="02010609060101010101" pitchFamily="49" charset="-122"/>
                <a:ea typeface="黑体" panose="02010609060101010101" pitchFamily="49" charset="-122"/>
              </a:rPr>
              <a:t>TLB</a:t>
            </a:r>
            <a:r>
              <a:rPr lang="zh-CN" altLang="en-US" sz="2200" b="1" dirty="0">
                <a:latin typeface="黑体" panose="02010609060101010101" pitchFamily="49" charset="-122"/>
                <a:ea typeface="黑体" panose="02010609060101010101" pitchFamily="49" charset="-122"/>
              </a:rPr>
              <a:t>为快表的访问时间</a:t>
            </a:r>
            <a:r>
              <a:rPr lang="en-US" altLang="zh-CN" sz="2200" b="1" dirty="0">
                <a:latin typeface="黑体" panose="02010609060101010101" pitchFamily="49" charset="-122"/>
                <a:ea typeface="黑体" panose="02010609060101010101" pitchFamily="49" charset="-122"/>
              </a:rPr>
              <a:t>,T</a:t>
            </a:r>
            <a:r>
              <a:rPr lang="en-US" altLang="zh-CN" sz="2200" b="1" baseline="-25000" dirty="0">
                <a:latin typeface="黑体" panose="02010609060101010101" pitchFamily="49" charset="-122"/>
                <a:ea typeface="黑体" panose="02010609060101010101" pitchFamily="49" charset="-122"/>
              </a:rPr>
              <a:t>M</a:t>
            </a:r>
            <a:r>
              <a:rPr lang="zh-CN" altLang="en-US" sz="2200" b="1" dirty="0">
                <a:latin typeface="黑体" panose="02010609060101010101" pitchFamily="49" charset="-122"/>
                <a:ea typeface="黑体" panose="02010609060101010101" pitchFamily="49" charset="-122"/>
              </a:rPr>
              <a:t>为内存的访问时间</a:t>
            </a:r>
            <a:endParaRPr lang="zh-CN" altLang="en-US" sz="2200" b="1" dirty="0">
              <a:latin typeface="黑体" panose="02010609060101010101" pitchFamily="49" charset="-122"/>
              <a:ea typeface="黑体" panose="02010609060101010101" pitchFamily="49" charset="-122"/>
            </a:endParaRPr>
          </a:p>
        </p:txBody>
      </p:sp>
      <p:sp>
        <p:nvSpPr>
          <p:cNvPr id="410680" name="Text Box 56"/>
          <p:cNvSpPr txBox="1"/>
          <p:nvPr/>
        </p:nvSpPr>
        <p:spPr>
          <a:xfrm>
            <a:off x="1219200" y="4419600"/>
            <a:ext cx="6781800" cy="519113"/>
          </a:xfrm>
          <a:prstGeom prst="rect">
            <a:avLst/>
          </a:prstGeom>
          <a:noFill/>
          <a:ln w="9525">
            <a:noFill/>
          </a:ln>
        </p:spPr>
        <p:txBody>
          <a:bodyPr anchor="t" anchorCtr="0">
            <a:spAutoFit/>
          </a:bodyPr>
          <a:p>
            <a:pPr algn="ctr">
              <a:spcBef>
                <a:spcPct val="50000"/>
              </a:spcBef>
            </a:pPr>
            <a:r>
              <a:rPr lang="zh-CN" altLang="en-US" sz="2800" b="1" dirty="0">
                <a:solidFill>
                  <a:schemeClr val="folHlink"/>
                </a:solidFill>
                <a:latin typeface="Tahoma" panose="020B0604030504040204" pitchFamily="34" charset="0"/>
                <a:ea typeface="黑体" panose="02010609060101010101" pitchFamily="49" charset="-122"/>
              </a:rPr>
              <a:t>具有快表的地址变换机构</a:t>
            </a:r>
            <a:endParaRPr lang="zh-CN" altLang="en-US" sz="2800" b="1" dirty="0">
              <a:solidFill>
                <a:schemeClr val="folHlink"/>
              </a:solidFill>
              <a:latin typeface="Tahoma" panose="020B0604030504040204" pitchFamily="34" charset="0"/>
              <a:ea typeface="黑体" panose="02010609060101010101" pitchFamily="49" charset="-122"/>
            </a:endParaRPr>
          </a:p>
        </p:txBody>
      </p:sp>
      <p:grpSp>
        <p:nvGrpSpPr>
          <p:cNvPr id="2" name="Group 95"/>
          <p:cNvGrpSpPr/>
          <p:nvPr/>
        </p:nvGrpSpPr>
        <p:grpSpPr>
          <a:xfrm>
            <a:off x="990600" y="0"/>
            <a:ext cx="7924800" cy="4394200"/>
            <a:chOff x="624" y="192"/>
            <a:chExt cx="4992" cy="2768"/>
          </a:xfrm>
        </p:grpSpPr>
        <p:sp>
          <p:nvSpPr>
            <p:cNvPr id="186372" name="Rectangle 83"/>
            <p:cNvSpPr/>
            <p:nvPr/>
          </p:nvSpPr>
          <p:spPr>
            <a:xfrm>
              <a:off x="4051" y="2188"/>
              <a:ext cx="269" cy="23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9</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373" name="Rectangle 81"/>
            <p:cNvSpPr/>
            <p:nvPr/>
          </p:nvSpPr>
          <p:spPr>
            <a:xfrm>
              <a:off x="3744" y="2188"/>
              <a:ext cx="307" cy="23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3</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374" name="Rectangle 61"/>
            <p:cNvSpPr/>
            <p:nvPr/>
          </p:nvSpPr>
          <p:spPr>
            <a:xfrm>
              <a:off x="4051" y="1958"/>
              <a:ext cx="269" cy="23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8</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375" name="Rectangle 62"/>
            <p:cNvSpPr/>
            <p:nvPr/>
          </p:nvSpPr>
          <p:spPr>
            <a:xfrm>
              <a:off x="3744" y="1958"/>
              <a:ext cx="307" cy="23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2</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376" name="Rectangle 63"/>
            <p:cNvSpPr/>
            <p:nvPr/>
          </p:nvSpPr>
          <p:spPr>
            <a:xfrm>
              <a:off x="4051" y="1728"/>
              <a:ext cx="269" cy="23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2</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377" name="Rectangle 64"/>
            <p:cNvSpPr/>
            <p:nvPr/>
          </p:nvSpPr>
          <p:spPr>
            <a:xfrm>
              <a:off x="3744" y="1728"/>
              <a:ext cx="307" cy="230"/>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0</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378" name="Line 65"/>
            <p:cNvSpPr/>
            <p:nvPr/>
          </p:nvSpPr>
          <p:spPr>
            <a:xfrm>
              <a:off x="3744" y="1728"/>
              <a:ext cx="576"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79" name="Line 66"/>
            <p:cNvSpPr/>
            <p:nvPr/>
          </p:nvSpPr>
          <p:spPr>
            <a:xfrm>
              <a:off x="3744" y="2418"/>
              <a:ext cx="576"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0" name="Line 67"/>
            <p:cNvSpPr/>
            <p:nvPr/>
          </p:nvSpPr>
          <p:spPr>
            <a:xfrm>
              <a:off x="3744" y="1728"/>
              <a:ext cx="0" cy="69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1" name="Line 68"/>
            <p:cNvSpPr/>
            <p:nvPr/>
          </p:nvSpPr>
          <p:spPr>
            <a:xfrm>
              <a:off x="4051" y="1728"/>
              <a:ext cx="0" cy="690"/>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2" name="Line 69"/>
            <p:cNvSpPr/>
            <p:nvPr/>
          </p:nvSpPr>
          <p:spPr>
            <a:xfrm>
              <a:off x="4320" y="1728"/>
              <a:ext cx="0" cy="69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3" name="Line 70"/>
            <p:cNvSpPr/>
            <p:nvPr/>
          </p:nvSpPr>
          <p:spPr>
            <a:xfrm>
              <a:off x="3744" y="1958"/>
              <a:ext cx="576"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4" name="Line 71"/>
            <p:cNvSpPr/>
            <p:nvPr/>
          </p:nvSpPr>
          <p:spPr>
            <a:xfrm>
              <a:off x="3744" y="2188"/>
              <a:ext cx="576"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5" name="Rectangle 3"/>
            <p:cNvSpPr/>
            <p:nvPr/>
          </p:nvSpPr>
          <p:spPr>
            <a:xfrm>
              <a:off x="1779" y="789"/>
              <a:ext cx="992" cy="297"/>
            </a:xfrm>
            <a:prstGeom prst="rect">
              <a:avLst/>
            </a:prstGeom>
            <a:solidFill>
              <a:schemeClr val="bg1"/>
            </a:solidFill>
            <a:ln w="9525">
              <a:noFill/>
            </a:ln>
          </p:spPr>
          <p:txBody>
            <a:bodyPr anchor="t" anchorCtr="0"/>
            <a:p>
              <a:pPr algn="ctr">
                <a:spcBef>
                  <a:spcPct val="20000"/>
                </a:spcBef>
                <a:buClr>
                  <a:srgbClr val="FF00FF"/>
                </a:buClr>
                <a:buFont typeface="Wingdings" panose="05000000000000000000" pitchFamily="2" charset="2"/>
              </a:pPr>
              <a:r>
                <a:rPr lang="zh-CN" altLang="en-US" sz="2200" b="1" dirty="0">
                  <a:solidFill>
                    <a:schemeClr val="hlink"/>
                  </a:solidFill>
                  <a:latin typeface="黑体" panose="02010609060101010101" pitchFamily="49" charset="-122"/>
                  <a:ea typeface="黑体" panose="02010609060101010101" pitchFamily="49" charset="-122"/>
                </a:rPr>
                <a:t>页表长度</a:t>
              </a:r>
              <a:endParaRPr lang="zh-CN" altLang="en-US" sz="2200" b="1" dirty="0">
                <a:solidFill>
                  <a:schemeClr val="hlink"/>
                </a:solidFill>
                <a:latin typeface="黑体" panose="02010609060101010101" pitchFamily="49" charset="-122"/>
                <a:ea typeface="黑体" panose="02010609060101010101" pitchFamily="49" charset="-122"/>
              </a:endParaRPr>
            </a:p>
          </p:txBody>
        </p:sp>
        <p:sp>
          <p:nvSpPr>
            <p:cNvPr id="186386" name="Rectangle 4"/>
            <p:cNvSpPr/>
            <p:nvPr/>
          </p:nvSpPr>
          <p:spPr>
            <a:xfrm>
              <a:off x="624" y="789"/>
              <a:ext cx="1155" cy="297"/>
            </a:xfrm>
            <a:prstGeom prst="rect">
              <a:avLst/>
            </a:prstGeom>
            <a:solidFill>
              <a:schemeClr val="bg1"/>
            </a:solidFill>
            <a:ln w="9525">
              <a:noFill/>
            </a:ln>
          </p:spPr>
          <p:txBody>
            <a:bodyPr anchor="t" anchorCtr="0"/>
            <a:p>
              <a:pPr algn="ctr">
                <a:spcBef>
                  <a:spcPct val="20000"/>
                </a:spcBef>
                <a:buClr>
                  <a:srgbClr val="FF00FF"/>
                </a:buClr>
                <a:buFont typeface="Wingdings" panose="05000000000000000000" pitchFamily="2" charset="2"/>
              </a:pPr>
              <a:r>
                <a:rPr lang="zh-CN" altLang="en-US" sz="2200" b="1" dirty="0">
                  <a:solidFill>
                    <a:schemeClr val="hlink"/>
                  </a:solidFill>
                  <a:latin typeface="黑体" panose="02010609060101010101" pitchFamily="49" charset="-122"/>
                  <a:ea typeface="黑体" panose="02010609060101010101" pitchFamily="49" charset="-122"/>
                </a:rPr>
                <a:t>页表始址</a:t>
              </a:r>
              <a:endParaRPr lang="zh-CN" altLang="en-US" sz="2200" b="1" dirty="0">
                <a:solidFill>
                  <a:schemeClr val="hlink"/>
                </a:solidFill>
                <a:latin typeface="黑体" panose="02010609060101010101" pitchFamily="49" charset="-122"/>
                <a:ea typeface="黑体" panose="02010609060101010101" pitchFamily="49" charset="-122"/>
              </a:endParaRPr>
            </a:p>
          </p:txBody>
        </p:sp>
        <p:sp>
          <p:nvSpPr>
            <p:cNvPr id="186387" name="Line 5"/>
            <p:cNvSpPr/>
            <p:nvPr/>
          </p:nvSpPr>
          <p:spPr>
            <a:xfrm>
              <a:off x="624" y="789"/>
              <a:ext cx="2147"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8" name="Line 6"/>
            <p:cNvSpPr/>
            <p:nvPr/>
          </p:nvSpPr>
          <p:spPr>
            <a:xfrm>
              <a:off x="624" y="1086"/>
              <a:ext cx="2147"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89" name="Line 7"/>
            <p:cNvSpPr/>
            <p:nvPr/>
          </p:nvSpPr>
          <p:spPr>
            <a:xfrm>
              <a:off x="624" y="789"/>
              <a:ext cx="0" cy="297"/>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0" name="Line 8"/>
            <p:cNvSpPr/>
            <p:nvPr/>
          </p:nvSpPr>
          <p:spPr>
            <a:xfrm>
              <a:off x="1779" y="789"/>
              <a:ext cx="0" cy="297"/>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1" name="Line 9"/>
            <p:cNvSpPr/>
            <p:nvPr/>
          </p:nvSpPr>
          <p:spPr>
            <a:xfrm>
              <a:off x="2771" y="789"/>
              <a:ext cx="0" cy="297"/>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2" name="Rectangle 11"/>
            <p:cNvSpPr/>
            <p:nvPr/>
          </p:nvSpPr>
          <p:spPr>
            <a:xfrm>
              <a:off x="4833" y="789"/>
              <a:ext cx="483" cy="281"/>
            </a:xfrm>
            <a:prstGeom prst="rect">
              <a:avLst/>
            </a:prstGeom>
            <a:solidFill>
              <a:schemeClr val="bg1"/>
            </a:solidFill>
            <a:ln w="9525">
              <a:noFill/>
            </a:ln>
          </p:spPr>
          <p:txBody>
            <a:bodyPr anchor="t" anchorCtr="0"/>
            <a:p>
              <a:pPr algn="ctr">
                <a:spcBef>
                  <a:spcPct val="20000"/>
                </a:spcBef>
                <a:buClr>
                  <a:srgbClr val="FF00FF"/>
                </a:buClr>
                <a:buFont typeface="Wingdings" panose="05000000000000000000" pitchFamily="2" charset="2"/>
              </a:pPr>
              <a:r>
                <a:rPr lang="en-US" altLang="zh-CN" sz="2200" b="1" dirty="0">
                  <a:solidFill>
                    <a:schemeClr val="hlink"/>
                  </a:solidFill>
                  <a:latin typeface="黑体" panose="02010609060101010101" pitchFamily="49" charset="-122"/>
                  <a:ea typeface="黑体" panose="02010609060101010101" pitchFamily="49" charset="-122"/>
                </a:rPr>
                <a:t>452</a:t>
              </a:r>
              <a:endParaRPr lang="en-US" altLang="zh-CN" sz="2200" b="1" dirty="0">
                <a:solidFill>
                  <a:schemeClr val="hlink"/>
                </a:solidFill>
                <a:latin typeface="黑体" panose="02010609060101010101" pitchFamily="49" charset="-122"/>
                <a:ea typeface="黑体" panose="02010609060101010101" pitchFamily="49" charset="-122"/>
              </a:endParaRPr>
            </a:p>
          </p:txBody>
        </p:sp>
        <p:sp>
          <p:nvSpPr>
            <p:cNvPr id="186393" name="Rectangle 12"/>
            <p:cNvSpPr/>
            <p:nvPr/>
          </p:nvSpPr>
          <p:spPr>
            <a:xfrm>
              <a:off x="4268" y="789"/>
              <a:ext cx="565" cy="281"/>
            </a:xfrm>
            <a:prstGeom prst="rect">
              <a:avLst/>
            </a:prstGeom>
            <a:solidFill>
              <a:schemeClr val="bg1"/>
            </a:solidFill>
            <a:ln w="9525">
              <a:noFill/>
            </a:ln>
          </p:spPr>
          <p:txBody>
            <a:bodyPr anchor="t" anchorCtr="0"/>
            <a:p>
              <a:pPr algn="ctr">
                <a:spcBef>
                  <a:spcPct val="20000"/>
                </a:spcBef>
                <a:buClr>
                  <a:srgbClr val="FF00FF"/>
                </a:buClr>
                <a:buFont typeface="Wingdings" panose="05000000000000000000" pitchFamily="2" charset="2"/>
              </a:pPr>
              <a:r>
                <a:rPr lang="en-US" altLang="zh-CN" sz="2200" b="1" dirty="0">
                  <a:solidFill>
                    <a:schemeClr val="hlink"/>
                  </a:solidFill>
                  <a:latin typeface="黑体" panose="02010609060101010101" pitchFamily="49" charset="-122"/>
                  <a:ea typeface="黑体" panose="02010609060101010101" pitchFamily="49" charset="-122"/>
                </a:rPr>
                <a:t>2</a:t>
              </a:r>
              <a:endParaRPr lang="en-US" altLang="zh-CN" sz="2200" b="1" dirty="0">
                <a:solidFill>
                  <a:schemeClr val="hlink"/>
                </a:solidFill>
                <a:latin typeface="黑体" panose="02010609060101010101" pitchFamily="49" charset="-122"/>
                <a:ea typeface="黑体" panose="02010609060101010101" pitchFamily="49" charset="-122"/>
              </a:endParaRPr>
            </a:p>
          </p:txBody>
        </p:sp>
        <p:sp>
          <p:nvSpPr>
            <p:cNvPr id="186394" name="Line 13"/>
            <p:cNvSpPr/>
            <p:nvPr/>
          </p:nvSpPr>
          <p:spPr>
            <a:xfrm>
              <a:off x="4268" y="789"/>
              <a:ext cx="1048"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5" name="Line 14"/>
            <p:cNvSpPr/>
            <p:nvPr/>
          </p:nvSpPr>
          <p:spPr>
            <a:xfrm>
              <a:off x="4268" y="1070"/>
              <a:ext cx="1048"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6" name="Line 15"/>
            <p:cNvSpPr/>
            <p:nvPr/>
          </p:nvSpPr>
          <p:spPr>
            <a:xfrm>
              <a:off x="4268" y="789"/>
              <a:ext cx="0" cy="281"/>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7" name="Line 16"/>
            <p:cNvSpPr/>
            <p:nvPr/>
          </p:nvSpPr>
          <p:spPr>
            <a:xfrm>
              <a:off x="4833" y="789"/>
              <a:ext cx="0" cy="281"/>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8" name="Line 17"/>
            <p:cNvSpPr/>
            <p:nvPr/>
          </p:nvSpPr>
          <p:spPr>
            <a:xfrm>
              <a:off x="5316" y="789"/>
              <a:ext cx="0" cy="281"/>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399" name="Rectangle 19"/>
            <p:cNvSpPr/>
            <p:nvPr/>
          </p:nvSpPr>
          <p:spPr>
            <a:xfrm>
              <a:off x="4783" y="2678"/>
              <a:ext cx="484" cy="282"/>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200" b="1" dirty="0">
                  <a:solidFill>
                    <a:schemeClr val="hlink"/>
                  </a:solidFill>
                  <a:latin typeface="黑体" panose="02010609060101010101" pitchFamily="49" charset="-122"/>
                  <a:ea typeface="黑体" panose="02010609060101010101" pitchFamily="49" charset="-122"/>
                </a:rPr>
                <a:t>452</a:t>
              </a:r>
              <a:endParaRPr lang="en-US" altLang="zh-CN" sz="2200" b="1" dirty="0">
                <a:solidFill>
                  <a:schemeClr val="hlink"/>
                </a:solidFill>
                <a:latin typeface="黑体" panose="02010609060101010101" pitchFamily="49" charset="-122"/>
                <a:ea typeface="黑体" panose="02010609060101010101" pitchFamily="49" charset="-122"/>
              </a:endParaRPr>
            </a:p>
          </p:txBody>
        </p:sp>
        <p:sp>
          <p:nvSpPr>
            <p:cNvPr id="186400" name="Rectangle 20"/>
            <p:cNvSpPr/>
            <p:nvPr/>
          </p:nvSpPr>
          <p:spPr>
            <a:xfrm>
              <a:off x="4218" y="2678"/>
              <a:ext cx="565" cy="282"/>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2200" b="1" dirty="0">
                  <a:solidFill>
                    <a:schemeClr val="hlink"/>
                  </a:solidFill>
                  <a:latin typeface="黑体" panose="02010609060101010101" pitchFamily="49" charset="-122"/>
                  <a:ea typeface="黑体" panose="02010609060101010101" pitchFamily="49" charset="-122"/>
                </a:rPr>
                <a:t>8</a:t>
              </a:r>
              <a:endParaRPr lang="en-US" altLang="zh-CN" sz="2200" b="1" dirty="0">
                <a:solidFill>
                  <a:schemeClr val="hlink"/>
                </a:solidFill>
                <a:latin typeface="黑体" panose="02010609060101010101" pitchFamily="49" charset="-122"/>
                <a:ea typeface="黑体" panose="02010609060101010101" pitchFamily="49" charset="-122"/>
              </a:endParaRPr>
            </a:p>
          </p:txBody>
        </p:sp>
        <p:sp>
          <p:nvSpPr>
            <p:cNvPr id="186401" name="Line 21"/>
            <p:cNvSpPr/>
            <p:nvPr/>
          </p:nvSpPr>
          <p:spPr>
            <a:xfrm>
              <a:off x="4218" y="2678"/>
              <a:ext cx="1049"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02" name="Line 22"/>
            <p:cNvSpPr/>
            <p:nvPr/>
          </p:nvSpPr>
          <p:spPr>
            <a:xfrm>
              <a:off x="4218" y="2960"/>
              <a:ext cx="1049"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03" name="Line 23"/>
            <p:cNvSpPr/>
            <p:nvPr/>
          </p:nvSpPr>
          <p:spPr>
            <a:xfrm>
              <a:off x="4218" y="2678"/>
              <a:ext cx="0" cy="282"/>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04" name="Line 24"/>
            <p:cNvSpPr/>
            <p:nvPr/>
          </p:nvSpPr>
          <p:spPr>
            <a:xfrm>
              <a:off x="4783" y="2678"/>
              <a:ext cx="0" cy="282"/>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05" name="Line 25"/>
            <p:cNvSpPr/>
            <p:nvPr/>
          </p:nvSpPr>
          <p:spPr>
            <a:xfrm>
              <a:off x="5267" y="2678"/>
              <a:ext cx="0" cy="282"/>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06" name="Rectangle 27"/>
            <p:cNvSpPr/>
            <p:nvPr/>
          </p:nvSpPr>
          <p:spPr>
            <a:xfrm>
              <a:off x="3070" y="2627"/>
              <a:ext cx="350" cy="298"/>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8</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407" name="Rectangle 28"/>
            <p:cNvSpPr/>
            <p:nvPr/>
          </p:nvSpPr>
          <p:spPr>
            <a:xfrm>
              <a:off x="2671" y="2627"/>
              <a:ext cx="399" cy="298"/>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2</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408" name="Rectangle 29"/>
            <p:cNvSpPr/>
            <p:nvPr/>
          </p:nvSpPr>
          <p:spPr>
            <a:xfrm>
              <a:off x="3070" y="2330"/>
              <a:ext cx="350" cy="297"/>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3</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409" name="Rectangle 30"/>
            <p:cNvSpPr/>
            <p:nvPr/>
          </p:nvSpPr>
          <p:spPr>
            <a:xfrm>
              <a:off x="2671" y="2330"/>
              <a:ext cx="399" cy="297"/>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1</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410" name="Rectangle 31"/>
            <p:cNvSpPr/>
            <p:nvPr/>
          </p:nvSpPr>
          <p:spPr>
            <a:xfrm>
              <a:off x="3070" y="2032"/>
              <a:ext cx="350" cy="298"/>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2</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411" name="Rectangle 32"/>
            <p:cNvSpPr/>
            <p:nvPr/>
          </p:nvSpPr>
          <p:spPr>
            <a:xfrm>
              <a:off x="2671" y="2032"/>
              <a:ext cx="399" cy="298"/>
            </a:xfrm>
            <a:prstGeom prst="rect">
              <a:avLst/>
            </a:prstGeom>
            <a:noFill/>
            <a:ln w="9525">
              <a:noFill/>
            </a:ln>
          </p:spPr>
          <p:txBody>
            <a:bodyPr anchor="t" anchorCtr="0"/>
            <a:p>
              <a:pPr>
                <a:spcBef>
                  <a:spcPct val="20000"/>
                </a:spcBef>
                <a:buClr>
                  <a:srgbClr val="FF00FF"/>
                </a:buClr>
                <a:buFont typeface="Wingdings" panose="05000000000000000000" pitchFamily="2" charset="2"/>
              </a:pPr>
              <a:r>
                <a:rPr lang="en-US" altLang="zh-CN" sz="1800" b="1" dirty="0">
                  <a:solidFill>
                    <a:schemeClr val="hlink"/>
                  </a:solidFill>
                  <a:latin typeface="黑体" panose="02010609060101010101" pitchFamily="49" charset="-122"/>
                  <a:ea typeface="黑体" panose="02010609060101010101" pitchFamily="49" charset="-122"/>
                </a:rPr>
                <a:t>0</a:t>
              </a:r>
              <a:endParaRPr lang="en-US" altLang="zh-CN" sz="1800" b="1" dirty="0">
                <a:solidFill>
                  <a:schemeClr val="hlink"/>
                </a:solidFill>
                <a:latin typeface="黑体" panose="02010609060101010101" pitchFamily="49" charset="-122"/>
                <a:ea typeface="黑体" panose="02010609060101010101" pitchFamily="49" charset="-122"/>
              </a:endParaRPr>
            </a:p>
          </p:txBody>
        </p:sp>
        <p:sp>
          <p:nvSpPr>
            <p:cNvPr id="186412" name="Line 33"/>
            <p:cNvSpPr/>
            <p:nvPr/>
          </p:nvSpPr>
          <p:spPr>
            <a:xfrm>
              <a:off x="2671" y="2032"/>
              <a:ext cx="749"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3" name="Line 34"/>
            <p:cNvSpPr/>
            <p:nvPr/>
          </p:nvSpPr>
          <p:spPr>
            <a:xfrm>
              <a:off x="2671" y="2925"/>
              <a:ext cx="749" cy="0"/>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4" name="Line 35"/>
            <p:cNvSpPr/>
            <p:nvPr/>
          </p:nvSpPr>
          <p:spPr>
            <a:xfrm>
              <a:off x="2671" y="2032"/>
              <a:ext cx="0" cy="893"/>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5" name="Line 36"/>
            <p:cNvSpPr/>
            <p:nvPr/>
          </p:nvSpPr>
          <p:spPr>
            <a:xfrm>
              <a:off x="3070" y="2032"/>
              <a:ext cx="0" cy="893"/>
            </a:xfrm>
            <a:prstGeom prst="line">
              <a:avLst/>
            </a:prstGeom>
            <a:ln w="12700"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6" name="Line 37"/>
            <p:cNvSpPr/>
            <p:nvPr/>
          </p:nvSpPr>
          <p:spPr>
            <a:xfrm>
              <a:off x="3420" y="2032"/>
              <a:ext cx="0" cy="893"/>
            </a:xfrm>
            <a:prstGeom prst="line">
              <a:avLst/>
            </a:prstGeom>
            <a:ln w="28575" cap="sq"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7" name="Line 38"/>
            <p:cNvSpPr/>
            <p:nvPr/>
          </p:nvSpPr>
          <p:spPr>
            <a:xfrm>
              <a:off x="2671" y="2330"/>
              <a:ext cx="749"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8" name="Line 39"/>
            <p:cNvSpPr/>
            <p:nvPr/>
          </p:nvSpPr>
          <p:spPr>
            <a:xfrm>
              <a:off x="2671" y="2627"/>
              <a:ext cx="749" cy="0"/>
            </a:xfrm>
            <a:prstGeom prst="line">
              <a:avLst/>
            </a:prstGeom>
            <a:ln w="2857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19" name="Line 40"/>
            <p:cNvSpPr/>
            <p:nvPr/>
          </p:nvSpPr>
          <p:spPr>
            <a:xfrm>
              <a:off x="4568" y="1087"/>
              <a:ext cx="0" cy="547"/>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0" name="Line 41"/>
            <p:cNvSpPr/>
            <p:nvPr/>
          </p:nvSpPr>
          <p:spPr>
            <a:xfrm flipH="1">
              <a:off x="1473" y="1634"/>
              <a:ext cx="3095"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1" name="Oval 42"/>
            <p:cNvSpPr/>
            <p:nvPr/>
          </p:nvSpPr>
          <p:spPr>
            <a:xfrm>
              <a:off x="824" y="1485"/>
              <a:ext cx="599" cy="298"/>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en-US" altLang="zh-CN" sz="1800" b="1" dirty="0">
                  <a:latin typeface="黑体" panose="02010609060101010101" pitchFamily="49" charset="-122"/>
                  <a:ea typeface="黑体" panose="02010609060101010101" pitchFamily="49" charset="-122"/>
                </a:rPr>
                <a:t>+</a:t>
              </a:r>
              <a:endParaRPr lang="en-US" altLang="zh-CN" sz="1800" b="1" dirty="0">
                <a:latin typeface="黑体" panose="02010609060101010101" pitchFamily="49" charset="-122"/>
                <a:ea typeface="黑体" panose="02010609060101010101" pitchFamily="49" charset="-122"/>
              </a:endParaRPr>
            </a:p>
          </p:txBody>
        </p:sp>
        <p:sp>
          <p:nvSpPr>
            <p:cNvPr id="186422" name="Line 43"/>
            <p:cNvSpPr/>
            <p:nvPr/>
          </p:nvSpPr>
          <p:spPr>
            <a:xfrm>
              <a:off x="1123" y="1087"/>
              <a:ext cx="0" cy="398"/>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3" name="Line 44"/>
            <p:cNvSpPr/>
            <p:nvPr/>
          </p:nvSpPr>
          <p:spPr>
            <a:xfrm>
              <a:off x="1123" y="1783"/>
              <a:ext cx="0" cy="1044"/>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4" name="Line 45"/>
            <p:cNvSpPr/>
            <p:nvPr/>
          </p:nvSpPr>
          <p:spPr>
            <a:xfrm>
              <a:off x="1123" y="2827"/>
              <a:ext cx="154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5" name="Line 46"/>
            <p:cNvSpPr/>
            <p:nvPr/>
          </p:nvSpPr>
          <p:spPr>
            <a:xfrm flipV="1">
              <a:off x="3519" y="1137"/>
              <a:ext cx="0" cy="497"/>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6" name="Oval 47"/>
            <p:cNvSpPr/>
            <p:nvPr/>
          </p:nvSpPr>
          <p:spPr>
            <a:xfrm>
              <a:off x="3270" y="838"/>
              <a:ext cx="499" cy="299"/>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en-US" altLang="zh-CN" sz="1800" b="1" dirty="0">
                  <a:latin typeface="黑体" panose="02010609060101010101" pitchFamily="49" charset="-122"/>
                  <a:ea typeface="黑体" panose="02010609060101010101" pitchFamily="49" charset="-122"/>
                </a:rPr>
                <a:t>≥</a:t>
              </a:r>
              <a:endParaRPr lang="en-US" altLang="zh-CN" sz="1800" b="1" dirty="0">
                <a:latin typeface="黑体" panose="02010609060101010101" pitchFamily="49" charset="-122"/>
                <a:ea typeface="黑体" panose="02010609060101010101" pitchFamily="49" charset="-122"/>
              </a:endParaRPr>
            </a:p>
          </p:txBody>
        </p:sp>
        <p:sp>
          <p:nvSpPr>
            <p:cNvPr id="186427" name="Line 48"/>
            <p:cNvSpPr/>
            <p:nvPr/>
          </p:nvSpPr>
          <p:spPr>
            <a:xfrm>
              <a:off x="2771" y="988"/>
              <a:ext cx="499"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8" name="Line 49"/>
            <p:cNvSpPr/>
            <p:nvPr/>
          </p:nvSpPr>
          <p:spPr>
            <a:xfrm flipV="1">
              <a:off x="3519" y="441"/>
              <a:ext cx="0" cy="397"/>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29" name="Line 50"/>
            <p:cNvSpPr/>
            <p:nvPr/>
          </p:nvSpPr>
          <p:spPr>
            <a:xfrm>
              <a:off x="3420" y="2778"/>
              <a:ext cx="798" cy="0"/>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30" name="Line 51"/>
            <p:cNvSpPr/>
            <p:nvPr/>
          </p:nvSpPr>
          <p:spPr>
            <a:xfrm>
              <a:off x="5117" y="1087"/>
              <a:ext cx="0" cy="1591"/>
            </a:xfrm>
            <a:prstGeom prst="line">
              <a:avLst/>
            </a:prstGeom>
            <a:ln w="9525" cap="flat" cmpd="sng">
              <a:solidFill>
                <a:schemeClr val="tx1"/>
              </a:solidFill>
              <a:prstDash val="solid"/>
              <a:round/>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31" name="Text Box 52"/>
            <p:cNvSpPr txBox="1"/>
            <p:nvPr/>
          </p:nvSpPr>
          <p:spPr>
            <a:xfrm>
              <a:off x="1023" y="441"/>
              <a:ext cx="1548" cy="231"/>
            </a:xfrm>
            <a:prstGeom prst="rect">
              <a:avLst/>
            </a:prstGeom>
            <a:noFill/>
            <a:ln w="9525">
              <a:noFill/>
            </a:ln>
          </p:spPr>
          <p:txBody>
            <a:bodyPr anchor="t" anchorCtr="0">
              <a:spAutoFit/>
            </a:bodyPr>
            <a:p>
              <a:pPr algn="ctr">
                <a:spcBef>
                  <a:spcPct val="50000"/>
                </a:spcBef>
              </a:pPr>
              <a:r>
                <a:rPr lang="zh-CN" altLang="en-US" sz="1800" b="1" dirty="0">
                  <a:latin typeface="黑体" panose="02010609060101010101" pitchFamily="49" charset="-122"/>
                  <a:ea typeface="黑体" panose="02010609060101010101" pitchFamily="49" charset="-122"/>
                </a:rPr>
                <a:t>页表寄存器</a:t>
              </a:r>
              <a:endParaRPr lang="zh-CN" altLang="en-US" sz="1800" b="1" dirty="0">
                <a:latin typeface="黑体" panose="02010609060101010101" pitchFamily="49" charset="-122"/>
                <a:ea typeface="黑体" panose="02010609060101010101" pitchFamily="49" charset="-122"/>
              </a:endParaRPr>
            </a:p>
          </p:txBody>
        </p:sp>
        <p:sp>
          <p:nvSpPr>
            <p:cNvPr id="186432" name="Text Box 53"/>
            <p:cNvSpPr txBox="1"/>
            <p:nvPr/>
          </p:nvSpPr>
          <p:spPr>
            <a:xfrm>
              <a:off x="4068" y="489"/>
              <a:ext cx="1548" cy="231"/>
            </a:xfrm>
            <a:prstGeom prst="rect">
              <a:avLst/>
            </a:prstGeom>
            <a:noFill/>
            <a:ln w="9525">
              <a:noFill/>
            </a:ln>
          </p:spPr>
          <p:txBody>
            <a:bodyPr anchor="t" anchorCtr="0">
              <a:spAutoFit/>
            </a:bodyPr>
            <a:p>
              <a:pPr algn="ctr">
                <a:spcBef>
                  <a:spcPct val="50000"/>
                </a:spcBef>
              </a:pPr>
              <a:r>
                <a:rPr lang="zh-CN" altLang="en-US" sz="1800" b="1" dirty="0">
                  <a:latin typeface="黑体" panose="02010609060101010101" pitchFamily="49" charset="-122"/>
                  <a:ea typeface="黑体" panose="02010609060101010101" pitchFamily="49" charset="-122"/>
                </a:rPr>
                <a:t>逻辑地址</a:t>
              </a:r>
              <a:endParaRPr lang="zh-CN" altLang="en-US" sz="1800" b="1" dirty="0">
                <a:latin typeface="黑体" panose="02010609060101010101" pitchFamily="49" charset="-122"/>
                <a:ea typeface="黑体" panose="02010609060101010101" pitchFamily="49" charset="-122"/>
              </a:endParaRPr>
            </a:p>
          </p:txBody>
        </p:sp>
        <p:sp>
          <p:nvSpPr>
            <p:cNvPr id="186433" name="Text Box 54"/>
            <p:cNvSpPr txBox="1"/>
            <p:nvPr/>
          </p:nvSpPr>
          <p:spPr>
            <a:xfrm>
              <a:off x="3969" y="2330"/>
              <a:ext cx="1547" cy="231"/>
            </a:xfrm>
            <a:prstGeom prst="rect">
              <a:avLst/>
            </a:prstGeom>
            <a:noFill/>
            <a:ln w="9525">
              <a:noFill/>
            </a:ln>
          </p:spPr>
          <p:txBody>
            <a:bodyPr anchor="t" anchorCtr="0">
              <a:spAutoFit/>
            </a:bodyPr>
            <a:p>
              <a:pPr algn="ctr">
                <a:spcBef>
                  <a:spcPct val="50000"/>
                </a:spcBef>
              </a:pPr>
              <a:r>
                <a:rPr lang="zh-CN" altLang="en-US" sz="1800" b="1" dirty="0">
                  <a:latin typeface="黑体" panose="02010609060101010101" pitchFamily="49" charset="-122"/>
                  <a:ea typeface="黑体" panose="02010609060101010101" pitchFamily="49" charset="-122"/>
                </a:rPr>
                <a:t>物理地址</a:t>
              </a:r>
              <a:endParaRPr lang="zh-CN" altLang="en-US" sz="1800" b="1" dirty="0">
                <a:latin typeface="黑体" panose="02010609060101010101" pitchFamily="49" charset="-122"/>
                <a:ea typeface="黑体" panose="02010609060101010101" pitchFamily="49" charset="-122"/>
              </a:endParaRPr>
            </a:p>
          </p:txBody>
        </p:sp>
        <p:sp>
          <p:nvSpPr>
            <p:cNvPr id="186434" name="Text Box 55"/>
            <p:cNvSpPr txBox="1"/>
            <p:nvPr/>
          </p:nvSpPr>
          <p:spPr>
            <a:xfrm>
              <a:off x="2820" y="192"/>
              <a:ext cx="1548" cy="231"/>
            </a:xfrm>
            <a:prstGeom prst="rect">
              <a:avLst/>
            </a:prstGeom>
            <a:noFill/>
            <a:ln w="9525">
              <a:noFill/>
            </a:ln>
          </p:spPr>
          <p:txBody>
            <a:bodyPr anchor="t" anchorCtr="0">
              <a:spAutoFit/>
            </a:bodyPr>
            <a:p>
              <a:pPr algn="ctr">
                <a:spcBef>
                  <a:spcPct val="50000"/>
                </a:spcBef>
              </a:pPr>
              <a:r>
                <a:rPr lang="zh-CN" altLang="en-US" sz="1800" b="1" dirty="0">
                  <a:latin typeface="黑体" panose="02010609060101010101" pitchFamily="49" charset="-122"/>
                  <a:ea typeface="黑体" panose="02010609060101010101" pitchFamily="49" charset="-122"/>
                </a:rPr>
                <a:t>越界中断</a:t>
              </a:r>
              <a:endParaRPr lang="zh-CN" altLang="en-US" sz="1800" b="1" dirty="0">
                <a:latin typeface="黑体" panose="02010609060101010101" pitchFamily="49" charset="-122"/>
                <a:ea typeface="黑体" panose="02010609060101010101" pitchFamily="49" charset="-122"/>
              </a:endParaRPr>
            </a:p>
          </p:txBody>
        </p:sp>
        <p:sp>
          <p:nvSpPr>
            <p:cNvPr id="186435" name="Text Box 57"/>
            <p:cNvSpPr txBox="1"/>
            <p:nvPr/>
          </p:nvSpPr>
          <p:spPr>
            <a:xfrm>
              <a:off x="2271" y="1435"/>
              <a:ext cx="799" cy="231"/>
            </a:xfrm>
            <a:prstGeom prst="rect">
              <a:avLst/>
            </a:prstGeom>
            <a:noFill/>
            <a:ln w="9525">
              <a:noFill/>
            </a:ln>
          </p:spPr>
          <p:txBody>
            <a:bodyPr anchor="t" anchorCtr="0">
              <a:spAutoFit/>
            </a:bodyPr>
            <a:p>
              <a:pPr algn="r">
                <a:spcBef>
                  <a:spcPct val="50000"/>
                </a:spcBef>
              </a:pPr>
              <a:r>
                <a:rPr lang="zh-CN" altLang="en-US" sz="1800" b="1" dirty="0">
                  <a:latin typeface="黑体" panose="02010609060101010101" pitchFamily="49" charset="-122"/>
                  <a:ea typeface="黑体" panose="02010609060101010101" pitchFamily="49" charset="-122"/>
                </a:rPr>
                <a:t>页合法</a:t>
              </a:r>
              <a:endParaRPr lang="zh-CN" altLang="en-US" sz="1800" b="1" dirty="0">
                <a:latin typeface="黑体" panose="02010609060101010101" pitchFamily="49" charset="-122"/>
                <a:ea typeface="黑体" panose="02010609060101010101" pitchFamily="49" charset="-122"/>
              </a:endParaRPr>
            </a:p>
          </p:txBody>
        </p:sp>
        <p:sp>
          <p:nvSpPr>
            <p:cNvPr id="186436" name="Line 72"/>
            <p:cNvSpPr/>
            <p:nvPr/>
          </p:nvSpPr>
          <p:spPr>
            <a:xfrm>
              <a:off x="3569" y="1634"/>
              <a:ext cx="0" cy="398"/>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37" name="Line 73"/>
            <p:cNvSpPr/>
            <p:nvPr/>
          </p:nvSpPr>
          <p:spPr>
            <a:xfrm>
              <a:off x="3569" y="2032"/>
              <a:ext cx="15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38" name="Line 75"/>
            <p:cNvSpPr/>
            <p:nvPr/>
          </p:nvSpPr>
          <p:spPr>
            <a:xfrm>
              <a:off x="4318" y="2131"/>
              <a:ext cx="150" cy="0"/>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39" name="Line 76"/>
            <p:cNvSpPr/>
            <p:nvPr/>
          </p:nvSpPr>
          <p:spPr>
            <a:xfrm>
              <a:off x="4468" y="2131"/>
              <a:ext cx="0" cy="547"/>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86440" name="Text Box 77"/>
            <p:cNvSpPr txBox="1"/>
            <p:nvPr/>
          </p:nvSpPr>
          <p:spPr>
            <a:xfrm>
              <a:off x="2771" y="1783"/>
              <a:ext cx="449" cy="231"/>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页表</a:t>
              </a:r>
              <a:endParaRPr lang="zh-CN" altLang="en-US" sz="1800" b="1" dirty="0">
                <a:latin typeface="黑体" panose="02010609060101010101" pitchFamily="49" charset="-122"/>
                <a:ea typeface="黑体" panose="02010609060101010101" pitchFamily="49" charset="-122"/>
              </a:endParaRPr>
            </a:p>
          </p:txBody>
        </p:sp>
        <p:sp>
          <p:nvSpPr>
            <p:cNvPr id="186441" name="Text Box 78"/>
            <p:cNvSpPr txBox="1"/>
            <p:nvPr/>
          </p:nvSpPr>
          <p:spPr>
            <a:xfrm>
              <a:off x="3840" y="1536"/>
              <a:ext cx="432" cy="231"/>
            </a:xfrm>
            <a:prstGeom prst="rect">
              <a:avLst/>
            </a:prstGeom>
            <a:noFill/>
            <a:ln w="9525">
              <a:noFill/>
            </a:ln>
          </p:spPr>
          <p:txBody>
            <a:bodyPr anchor="t" anchorCtr="0">
              <a:spAutoFit/>
            </a:bodyPr>
            <a:p>
              <a:pPr>
                <a:spcBef>
                  <a:spcPct val="50000"/>
                </a:spcBef>
              </a:pPr>
              <a:r>
                <a:rPr lang="zh-CN" altLang="en-US" sz="1800" b="1" dirty="0">
                  <a:latin typeface="黑体" panose="02010609060101010101" pitchFamily="49" charset="-122"/>
                  <a:ea typeface="黑体" panose="02010609060101010101" pitchFamily="49" charset="-122"/>
                </a:rPr>
                <a:t>快表</a:t>
              </a:r>
              <a:endParaRPr lang="zh-CN" altLang="en-US" sz="1800" b="1" dirty="0">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10680"/>
                                        </p:tgtEl>
                                        <p:attrNameLst>
                                          <p:attrName>style.visibility</p:attrName>
                                        </p:attrNameLst>
                                      </p:cBhvr>
                                      <p:to>
                                        <p:strVal val="visible"/>
                                      </p:to>
                                    </p:set>
                                    <p:animEffect transition="in" filter="blinds(horizontal)">
                                      <p:cBhvr>
                                        <p:cTn id="13" dur="500"/>
                                        <p:tgtEl>
                                          <p:spTgt spid="41068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10720">
                                            <p:txEl>
                                              <p:charRg st="0" end="10"/>
                                            </p:txEl>
                                          </p:spTgt>
                                        </p:tgtEl>
                                        <p:attrNameLst>
                                          <p:attrName>style.visibility</p:attrName>
                                        </p:attrNameLst>
                                      </p:cBhvr>
                                      <p:to>
                                        <p:strVal val="visible"/>
                                      </p:to>
                                    </p:set>
                                    <p:animEffect transition="in" filter="blinds(horizontal)">
                                      <p:cBhvr>
                                        <p:cTn id="18" dur="500"/>
                                        <p:tgtEl>
                                          <p:spTgt spid="410720">
                                            <p:txEl>
                                              <p:charRg st="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0720">
                                            <p:txEl>
                                              <p:charRg st="10" end="68"/>
                                            </p:txEl>
                                          </p:spTgt>
                                        </p:tgtEl>
                                        <p:attrNameLst>
                                          <p:attrName>style.visibility</p:attrName>
                                        </p:attrNameLst>
                                      </p:cBhvr>
                                      <p:to>
                                        <p:strVal val="visible"/>
                                      </p:to>
                                    </p:set>
                                    <p:animEffect transition="in" filter="blinds(horizontal)">
                                      <p:cBhvr>
                                        <p:cTn id="23" dur="500"/>
                                        <p:tgtEl>
                                          <p:spTgt spid="410720">
                                            <p:txEl>
                                              <p:charRg st="10" end="6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10720">
                                            <p:txEl>
                                              <p:charRg st="68" end="108"/>
                                            </p:txEl>
                                          </p:spTgt>
                                        </p:tgtEl>
                                        <p:attrNameLst>
                                          <p:attrName>style.visibility</p:attrName>
                                        </p:attrNameLst>
                                      </p:cBhvr>
                                      <p:to>
                                        <p:strVal val="visible"/>
                                      </p:to>
                                    </p:set>
                                    <p:animEffect transition="in" filter="blinds(horizontal)">
                                      <p:cBhvr>
                                        <p:cTn id="28" dur="500"/>
                                        <p:tgtEl>
                                          <p:spTgt spid="410720">
                                            <p:txEl>
                                              <p:charRg st="68"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720" grpId="0" build="p"/>
      <p:bldP spid="41068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05" name="Text Box 5"/>
          <p:cNvSpPr txBox="1"/>
          <p:nvPr/>
        </p:nvSpPr>
        <p:spPr>
          <a:xfrm>
            <a:off x="395288" y="1341438"/>
            <a:ext cx="8604250" cy="5349875"/>
          </a:xfrm>
          <a:prstGeom prst="rect">
            <a:avLst/>
          </a:prstGeom>
          <a:noFill/>
          <a:ln w="9525">
            <a:noFill/>
          </a:ln>
        </p:spPr>
        <p:txBody>
          <a:bodyPr anchor="t" anchorCtr="0">
            <a:spAutoFit/>
          </a:bodyPr>
          <a:p>
            <a:pPr>
              <a:lnSpc>
                <a:spcPct val="120000"/>
              </a:lnSpc>
              <a:buClr>
                <a:srgbClr val="FF00FF"/>
              </a:buClr>
              <a:buFont typeface="Wingdings" panose="05000000000000000000" pitchFamily="2" charset="2"/>
            </a:pPr>
            <a:r>
              <a:rPr lang="zh-CN" altLang="en-US" b="1" dirty="0">
                <a:solidFill>
                  <a:schemeClr val="hlink"/>
                </a:solidFill>
                <a:latin typeface="黑体" panose="02010609060101010101" pitchFamily="49" charset="-122"/>
                <a:ea typeface="黑体" panose="02010609060101010101" pitchFamily="49" charset="-122"/>
              </a:rPr>
              <a:t>例： </a:t>
            </a:r>
            <a:r>
              <a:rPr lang="zh-CN" altLang="en-US" b="1" dirty="0">
                <a:latin typeface="黑体" panose="02010609060101010101" pitchFamily="49" charset="-122"/>
                <a:ea typeface="黑体" panose="02010609060101010101" pitchFamily="49" charset="-122"/>
              </a:rPr>
              <a:t>有一页式系统，其页表存放在主存中。</a:t>
            </a:r>
            <a:endParaRPr lang="zh-CN" altLang="en-US" b="1" dirty="0">
              <a:latin typeface="黑体" panose="02010609060101010101" pitchFamily="49" charset="-122"/>
              <a:ea typeface="黑体" panose="02010609060101010101" pitchFamily="49" charset="-122"/>
            </a:endParaRPr>
          </a:p>
          <a:p>
            <a:pPr>
              <a:lnSpc>
                <a:spcPct val="120000"/>
              </a:lnSpc>
              <a:buClr>
                <a:srgbClr val="FF00FF"/>
              </a:buClr>
              <a:buFont typeface="Wingdings" panose="05000000000000000000" pitchFamily="2" charset="2"/>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1</a:t>
            </a:r>
            <a:r>
              <a:rPr lang="zh-CN" altLang="en-US" b="1" dirty="0">
                <a:latin typeface="黑体" panose="02010609060101010101" pitchFamily="49" charset="-122"/>
                <a:ea typeface="黑体" panose="02010609060101010101" pitchFamily="49" charset="-122"/>
              </a:rPr>
              <a:t>）如果对主存的一次存取需要</a:t>
            </a:r>
            <a:r>
              <a:rPr lang="en-US" altLang="zh-CN" b="1" dirty="0">
                <a:latin typeface="黑体" panose="02010609060101010101" pitchFamily="49" charset="-122"/>
                <a:ea typeface="黑体" panose="02010609060101010101" pitchFamily="49" charset="-122"/>
              </a:rPr>
              <a:t>100ns</a:t>
            </a:r>
            <a:r>
              <a:rPr lang="zh-CN" altLang="en-US" b="1" dirty="0">
                <a:latin typeface="黑体" panose="02010609060101010101" pitchFamily="49" charset="-122"/>
                <a:ea typeface="黑体" panose="02010609060101010101" pitchFamily="49" charset="-122"/>
              </a:rPr>
              <a:t>，试问实现一次页面访问的存取时间是多少？</a:t>
            </a:r>
            <a:endParaRPr lang="zh-CN" altLang="en-US" b="1" dirty="0">
              <a:latin typeface="黑体" panose="02010609060101010101" pitchFamily="49" charset="-122"/>
              <a:ea typeface="黑体" panose="02010609060101010101" pitchFamily="49" charset="-122"/>
            </a:endParaRPr>
          </a:p>
          <a:p>
            <a:pPr>
              <a:lnSpc>
                <a:spcPct val="120000"/>
              </a:lnSpc>
              <a:buClr>
                <a:srgbClr val="FF00FF"/>
              </a:buClr>
              <a:buFont typeface="Wingdings" panose="05000000000000000000" pitchFamily="2" charset="2"/>
            </a:pP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2</a:t>
            </a:r>
            <a:r>
              <a:rPr lang="zh-CN" altLang="en-US" b="1" dirty="0">
                <a:latin typeface="黑体" panose="02010609060101010101" pitchFamily="49" charset="-122"/>
                <a:ea typeface="黑体" panose="02010609060101010101" pitchFamily="49" charset="-122"/>
              </a:rPr>
              <a:t>）如果系统加有快表，对快表的一次存取需要</a:t>
            </a:r>
            <a:r>
              <a:rPr lang="en-US" altLang="zh-CN" b="1" dirty="0">
                <a:latin typeface="黑体" panose="02010609060101010101" pitchFamily="49" charset="-122"/>
                <a:ea typeface="黑体" panose="02010609060101010101" pitchFamily="49" charset="-122"/>
              </a:rPr>
              <a:t>20ns,</a:t>
            </a:r>
            <a:r>
              <a:rPr lang="zh-CN" altLang="en-US" b="1" dirty="0">
                <a:latin typeface="黑体" panose="02010609060101010101" pitchFamily="49" charset="-122"/>
                <a:ea typeface="黑体" panose="02010609060101010101" pitchFamily="49" charset="-122"/>
              </a:rPr>
              <a:t>若平均命中率为</a:t>
            </a:r>
            <a:r>
              <a:rPr lang="en-US" altLang="zh-CN" b="1" dirty="0">
                <a:latin typeface="黑体" panose="02010609060101010101" pitchFamily="49" charset="-122"/>
                <a:ea typeface="黑体" panose="02010609060101010101" pitchFamily="49" charset="-122"/>
              </a:rPr>
              <a:t>85%</a:t>
            </a:r>
            <a:r>
              <a:rPr lang="zh-CN" altLang="en-US" b="1" dirty="0">
                <a:latin typeface="黑体" panose="02010609060101010101" pitchFamily="49" charset="-122"/>
                <a:ea typeface="黑体" panose="02010609060101010101" pitchFamily="49" charset="-122"/>
              </a:rPr>
              <a:t>，试问此时的存取时间为多少？</a:t>
            </a:r>
            <a:endParaRPr lang="zh-CN" altLang="en-US" b="1" dirty="0">
              <a:latin typeface="黑体" panose="02010609060101010101" pitchFamily="49" charset="-122"/>
              <a:ea typeface="黑体" panose="02010609060101010101" pitchFamily="49" charset="-122"/>
            </a:endParaRPr>
          </a:p>
          <a:p>
            <a:pPr>
              <a:lnSpc>
                <a:spcPct val="120000"/>
              </a:lnSpc>
              <a:buClr>
                <a:srgbClr val="FF00FF"/>
              </a:buClr>
              <a:buFont typeface="Wingdings" panose="05000000000000000000" pitchFamily="2" charset="2"/>
            </a:pPr>
            <a:r>
              <a:rPr lang="zh-CN" altLang="en-US" b="1" dirty="0">
                <a:latin typeface="黑体" panose="02010609060101010101" pitchFamily="49" charset="-122"/>
                <a:ea typeface="黑体" panose="02010609060101010101" pitchFamily="49" charset="-122"/>
              </a:rPr>
              <a:t>解：</a:t>
            </a:r>
            <a:r>
              <a:rPr lang="zh-CN" altLang="en-US" b="1" dirty="0">
                <a:latin typeface="黑体" panose="02010609060101010101" pitchFamily="49" charset="-122"/>
                <a:ea typeface="黑体" panose="02010609060101010101" pitchFamily="49" charset="-122"/>
                <a:sym typeface="Wingdings" panose="05000000000000000000" pitchFamily="2" charset="2"/>
              </a:rPr>
              <a:t>（</a:t>
            </a:r>
            <a:r>
              <a:rPr lang="en-US" altLang="zh-CN" b="1" dirty="0">
                <a:latin typeface="黑体" panose="02010609060101010101" pitchFamily="49" charset="-122"/>
                <a:ea typeface="黑体" panose="02010609060101010101" pitchFamily="49" charset="-122"/>
                <a:sym typeface="Wingdings" panose="05000000000000000000" pitchFamily="2" charset="2"/>
              </a:rPr>
              <a:t>1</a:t>
            </a:r>
            <a:r>
              <a:rPr lang="zh-CN" altLang="en-US" b="1" dirty="0">
                <a:latin typeface="黑体" panose="02010609060101010101" pitchFamily="49" charset="-122"/>
                <a:ea typeface="黑体" panose="02010609060101010101" pitchFamily="49" charset="-122"/>
                <a:sym typeface="Wingdings" panose="05000000000000000000" pitchFamily="2" charset="2"/>
              </a:rPr>
              <a:t>）页表放主存中，则实现一次页面访问需</a:t>
            </a:r>
            <a:r>
              <a:rPr lang="en-US" altLang="zh-CN" b="1" dirty="0">
                <a:latin typeface="黑体" panose="02010609060101010101" pitchFamily="49" charset="-122"/>
                <a:ea typeface="黑体" panose="02010609060101010101" pitchFamily="49" charset="-122"/>
                <a:sym typeface="Wingdings" panose="05000000000000000000" pitchFamily="2" charset="2"/>
              </a:rPr>
              <a:t>2</a:t>
            </a:r>
            <a:r>
              <a:rPr lang="zh-CN" altLang="en-US" b="1" dirty="0">
                <a:latin typeface="黑体" panose="02010609060101010101" pitchFamily="49" charset="-122"/>
                <a:ea typeface="黑体" panose="02010609060101010101" pitchFamily="49" charset="-122"/>
                <a:sym typeface="Wingdings" panose="05000000000000000000" pitchFamily="2" charset="2"/>
              </a:rPr>
              <a:t>次访问主存，一次是访问页表，确定所存取页面的物理块，从而得到其物理地址，一次根据物理地址存取页面数据。所以实现一次页面访问的存取时间为：       </a:t>
            </a:r>
            <a:r>
              <a:rPr lang="en-US" altLang="zh-CN" b="1" dirty="0">
                <a:latin typeface="黑体" panose="02010609060101010101" pitchFamily="49" charset="-122"/>
                <a:ea typeface="黑体" panose="02010609060101010101" pitchFamily="49" charset="-122"/>
                <a:sym typeface="Wingdings" panose="05000000000000000000" pitchFamily="2" charset="2"/>
              </a:rPr>
              <a:t>100ns*2=200ns</a:t>
            </a:r>
            <a:endParaRPr lang="en-US" altLang="zh-CN" b="1" dirty="0">
              <a:latin typeface="黑体" panose="02010609060101010101" pitchFamily="49" charset="-122"/>
              <a:ea typeface="黑体" panose="02010609060101010101" pitchFamily="49" charset="-122"/>
              <a:sym typeface="Wingdings" panose="05000000000000000000" pitchFamily="2" charset="2"/>
            </a:endParaRPr>
          </a:p>
          <a:p>
            <a:pPr>
              <a:lnSpc>
                <a:spcPct val="120000"/>
              </a:lnSpc>
              <a:buClr>
                <a:srgbClr val="FF00FF"/>
              </a:buClr>
              <a:buFont typeface="Wingdings" panose="05000000000000000000" pitchFamily="2" charset="2"/>
            </a:pPr>
            <a:r>
              <a:rPr lang="en-US" altLang="zh-CN" b="1" dirty="0">
                <a:latin typeface="黑体" panose="02010609060101010101" pitchFamily="49" charset="-122"/>
                <a:ea typeface="黑体" panose="02010609060101010101" pitchFamily="49" charset="-122"/>
                <a:sym typeface="Wingdings" panose="05000000000000000000" pitchFamily="2" charset="2"/>
              </a:rPr>
              <a:t>   </a:t>
            </a:r>
            <a:r>
              <a:rPr lang="zh-CN" altLang="en-US" b="1" dirty="0">
                <a:latin typeface="黑体" panose="02010609060101010101" pitchFamily="49" charset="-122"/>
                <a:ea typeface="黑体" panose="02010609060101010101" pitchFamily="49" charset="-122"/>
                <a:sym typeface="Wingdings" panose="05000000000000000000" pitchFamily="2" charset="2"/>
              </a:rPr>
              <a:t>（</a:t>
            </a:r>
            <a:r>
              <a:rPr lang="en-US" altLang="zh-CN" b="1" dirty="0">
                <a:latin typeface="黑体" panose="02010609060101010101" pitchFamily="49" charset="-122"/>
                <a:ea typeface="黑体" panose="02010609060101010101" pitchFamily="49" charset="-122"/>
                <a:sym typeface="Wingdings" panose="05000000000000000000" pitchFamily="2" charset="2"/>
              </a:rPr>
              <a:t>2</a:t>
            </a:r>
            <a:r>
              <a:rPr lang="zh-CN" altLang="en-US" b="1" dirty="0">
                <a:latin typeface="黑体" panose="02010609060101010101" pitchFamily="49" charset="-122"/>
                <a:ea typeface="黑体" panose="02010609060101010101" pitchFamily="49" charset="-122"/>
                <a:sym typeface="Wingdings" panose="05000000000000000000" pitchFamily="2" charset="2"/>
              </a:rPr>
              <a:t>）系统加有快表，则实现一次页面访问的存取时间为：</a:t>
            </a:r>
            <a:endParaRPr lang="zh-CN" altLang="en-US" b="1" dirty="0">
              <a:latin typeface="黑体" panose="02010609060101010101" pitchFamily="49" charset="-122"/>
              <a:ea typeface="黑体" panose="02010609060101010101" pitchFamily="49" charset="-122"/>
              <a:sym typeface="Wingdings" panose="05000000000000000000" pitchFamily="2" charset="2"/>
            </a:endParaRPr>
          </a:p>
          <a:p>
            <a:pPr>
              <a:lnSpc>
                <a:spcPct val="120000"/>
              </a:lnSpc>
              <a:buClr>
                <a:srgbClr val="FF00FF"/>
              </a:buClr>
              <a:buFont typeface="Wingdings" panose="05000000000000000000" pitchFamily="2" charset="2"/>
            </a:pPr>
            <a:r>
              <a:rPr lang="zh-CN" altLang="en-US" b="1" dirty="0">
                <a:latin typeface="黑体" panose="02010609060101010101" pitchFamily="49" charset="-122"/>
                <a:ea typeface="黑体" panose="02010609060101010101" pitchFamily="49" charset="-122"/>
                <a:sym typeface="Wingdings" panose="05000000000000000000" pitchFamily="2" charset="2"/>
              </a:rPr>
              <a:t>     </a:t>
            </a:r>
            <a:r>
              <a:rPr lang="en-US" altLang="zh-CN" b="1" dirty="0">
                <a:latin typeface="黑体" panose="02010609060101010101" pitchFamily="49" charset="-122"/>
                <a:ea typeface="黑体" panose="02010609060101010101" pitchFamily="49" charset="-122"/>
                <a:sym typeface="Wingdings" panose="05000000000000000000" pitchFamily="2" charset="2"/>
              </a:rPr>
              <a:t>0.85*(20ns+100ns)+(1-0.85)*(20ns+2*100ns)</a:t>
            </a:r>
            <a:r>
              <a:rPr lang="en-US" altLang="zh-CN" b="1" dirty="0">
                <a:latin typeface="黑体" panose="02010609060101010101" pitchFamily="49" charset="-122"/>
                <a:ea typeface="黑体" panose="02010609060101010101" pitchFamily="49" charset="-122"/>
              </a:rPr>
              <a:t>=135ns</a:t>
            </a:r>
            <a:endParaRPr lang="en-US" altLang="zh-CN" b="1" dirty="0">
              <a:latin typeface="黑体" panose="02010609060101010101" pitchFamily="49" charset="-122"/>
              <a:ea typeface="黑体" panose="02010609060101010101" pitchFamily="49" charset="-122"/>
              <a:sym typeface="Wingdings" panose="05000000000000000000" pitchFamily="2" charset="2"/>
            </a:endParaRPr>
          </a:p>
          <a:p>
            <a:pPr>
              <a:lnSpc>
                <a:spcPct val="120000"/>
              </a:lnSpc>
              <a:buClr>
                <a:srgbClr val="FF00FF"/>
              </a:buClr>
              <a:buFont typeface="Wingdings" panose="05000000000000000000" pitchFamily="2" charset="2"/>
            </a:pPr>
            <a:r>
              <a:rPr lang="en-US" altLang="zh-CN" b="1" dirty="0">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p:txBody>
      </p:sp>
      <p:sp>
        <p:nvSpPr>
          <p:cNvPr id="188418" name="Rectangle 6"/>
          <p:cNvSpPr/>
          <p:nvPr/>
        </p:nvSpPr>
        <p:spPr>
          <a:xfrm>
            <a:off x="1524000" y="188913"/>
            <a:ext cx="5856288" cy="860425"/>
          </a:xfrm>
          <a:prstGeom prst="rect">
            <a:avLst/>
          </a:prstGeom>
          <a:noFill/>
          <a:ln w="9525">
            <a:noFill/>
          </a:ln>
        </p:spPr>
        <p:txBody>
          <a:bodyPr anchor="t" anchorCtr="0">
            <a:spAutoFit/>
          </a:bodyPr>
          <a:p>
            <a:pPr>
              <a:lnSpc>
                <a:spcPct val="140000"/>
              </a:lnSpc>
              <a:buClr>
                <a:srgbClr val="FF0000"/>
              </a:buClr>
              <a:buSzPct val="105000"/>
              <a:buFont typeface="Wingdings" panose="05000000000000000000" pitchFamily="2" charset="2"/>
              <a:buChar char="q"/>
            </a:pPr>
            <a:r>
              <a:rPr lang="zh-CN" altLang="en-US" sz="3600" b="1" dirty="0">
                <a:solidFill>
                  <a:schemeClr val="tx2"/>
                </a:solidFill>
                <a:latin typeface="黑体" panose="02010609060101010101" pitchFamily="49" charset="-122"/>
                <a:ea typeface="黑体" panose="02010609060101010101" pitchFamily="49" charset="-122"/>
              </a:rPr>
              <a:t>有效内存访问时间</a:t>
            </a:r>
            <a:r>
              <a:rPr lang="en-US" altLang="zh-CN" sz="3600" b="1" dirty="0">
                <a:solidFill>
                  <a:schemeClr val="tx2"/>
                </a:solidFill>
                <a:latin typeface="黑体" panose="02010609060101010101" pitchFamily="49" charset="-122"/>
                <a:ea typeface="黑体" panose="02010609060101010101" pitchFamily="49" charset="-122"/>
              </a:rPr>
              <a:t>T</a:t>
            </a:r>
            <a:r>
              <a:rPr lang="zh-CN" altLang="en-US" sz="3600" b="1" dirty="0">
                <a:solidFill>
                  <a:schemeClr val="tx2"/>
                </a:solidFill>
                <a:latin typeface="黑体" panose="02010609060101010101" pitchFamily="49" charset="-122"/>
                <a:ea typeface="黑体" panose="02010609060101010101" pitchFamily="49" charset="-122"/>
              </a:rPr>
              <a:t>例题</a:t>
            </a:r>
            <a:endParaRPr lang="zh-CN" altLang="en-US" sz="3600" b="1"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05">
                                            <p:txEl>
                                              <p:charRg st="0" end="21"/>
                                            </p:txEl>
                                          </p:spTgt>
                                        </p:tgtEl>
                                        <p:attrNameLst>
                                          <p:attrName>style.visibility</p:attrName>
                                        </p:attrNameLst>
                                      </p:cBhvr>
                                      <p:to>
                                        <p:strVal val="visible"/>
                                      </p:to>
                                    </p:set>
                                    <p:animEffect transition="in" filter="blinds(horizontal)">
                                      <p:cBhvr>
                                        <p:cTn id="7" dur="500"/>
                                        <p:tgtEl>
                                          <p:spTgt spid="409605">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05">
                                            <p:txEl>
                                              <p:charRg st="21" end="62"/>
                                            </p:txEl>
                                          </p:spTgt>
                                        </p:tgtEl>
                                        <p:attrNameLst>
                                          <p:attrName>style.visibility</p:attrName>
                                        </p:attrNameLst>
                                      </p:cBhvr>
                                      <p:to>
                                        <p:strVal val="visible"/>
                                      </p:to>
                                    </p:set>
                                    <p:animEffect transition="in" filter="blinds(horizontal)">
                                      <p:cBhvr>
                                        <p:cTn id="12" dur="500"/>
                                        <p:tgtEl>
                                          <p:spTgt spid="409605">
                                            <p:txEl>
                                              <p:charRg st="21"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05">
                                            <p:txEl>
                                              <p:charRg st="114" end="226"/>
                                            </p:txEl>
                                          </p:spTgt>
                                        </p:tgtEl>
                                        <p:attrNameLst>
                                          <p:attrName>style.visibility</p:attrName>
                                        </p:attrNameLst>
                                      </p:cBhvr>
                                      <p:to>
                                        <p:strVal val="visible"/>
                                      </p:to>
                                    </p:set>
                                    <p:animEffect transition="in" filter="blinds(horizontal)">
                                      <p:cBhvr>
                                        <p:cTn id="17" dur="500"/>
                                        <p:tgtEl>
                                          <p:spTgt spid="409605">
                                            <p:txEl>
                                              <p:charRg st="114" end="2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05">
                                            <p:txEl>
                                              <p:charRg st="62" end="114"/>
                                            </p:txEl>
                                          </p:spTgt>
                                        </p:tgtEl>
                                        <p:attrNameLst>
                                          <p:attrName>style.visibility</p:attrName>
                                        </p:attrNameLst>
                                      </p:cBhvr>
                                      <p:to>
                                        <p:strVal val="visible"/>
                                      </p:to>
                                    </p:set>
                                    <p:animEffect transition="in" filter="blinds(horizontal)">
                                      <p:cBhvr>
                                        <p:cTn id="22" dur="500"/>
                                        <p:tgtEl>
                                          <p:spTgt spid="409605">
                                            <p:txEl>
                                              <p:charRg st="62"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05">
                                            <p:txEl>
                                              <p:charRg st="226" end="256"/>
                                            </p:txEl>
                                          </p:spTgt>
                                        </p:tgtEl>
                                        <p:attrNameLst>
                                          <p:attrName>style.visibility</p:attrName>
                                        </p:attrNameLst>
                                      </p:cBhvr>
                                      <p:to>
                                        <p:strVal val="visible"/>
                                      </p:to>
                                    </p:set>
                                    <p:animEffect transition="in" filter="blinds(horizontal)">
                                      <p:cBhvr>
                                        <p:cTn id="27" dur="500"/>
                                        <p:tgtEl>
                                          <p:spTgt spid="409605">
                                            <p:txEl>
                                              <p:charRg st="226" end="2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05">
                                            <p:txEl>
                                              <p:charRg st="256" end="309"/>
                                            </p:txEl>
                                          </p:spTgt>
                                        </p:tgtEl>
                                        <p:attrNameLst>
                                          <p:attrName>style.visibility</p:attrName>
                                        </p:attrNameLst>
                                      </p:cBhvr>
                                      <p:to>
                                        <p:strVal val="visible"/>
                                      </p:to>
                                    </p:set>
                                    <p:animEffect transition="in" filter="blinds(horizontal)">
                                      <p:cBhvr>
                                        <p:cTn id="32" dur="500"/>
                                        <p:tgtEl>
                                          <p:spTgt spid="409605">
                                            <p:txEl>
                                              <p:charRg st="256" end="3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1" name="Rectangle 3"/>
          <p:cNvSpPr>
            <a:spLocks noGrp="1"/>
          </p:cNvSpPr>
          <p:nvPr>
            <p:ph idx="1"/>
          </p:nvPr>
        </p:nvSpPr>
        <p:spPr>
          <a:xfrm>
            <a:off x="323850" y="1268413"/>
            <a:ext cx="8569325" cy="5400675"/>
          </a:xfrm>
          <a:ln/>
        </p:spPr>
        <p:txBody>
          <a:bodyPr wrap="square" lIns="91440" tIns="45720" rIns="91440" bIns="45720" anchor="t" anchorCtr="0"/>
          <a:p>
            <a:pPr eaLnBrk="1" hangingPunct="1">
              <a:lnSpc>
                <a:spcPct val="120000"/>
              </a:lnSpc>
              <a:spcBef>
                <a:spcPct val="0"/>
              </a:spcBef>
              <a:buClr>
                <a:srgbClr val="FF0000"/>
              </a:buClr>
              <a:buChar char="q"/>
            </a:pPr>
            <a:r>
              <a:rPr lang="zh-CN" altLang="en-US" dirty="0">
                <a:solidFill>
                  <a:srgbClr val="FF33CC"/>
                </a:solidFill>
                <a:latin typeface="黑体" panose="02010609060101010101" pitchFamily="49" charset="-122"/>
                <a:ea typeface="黑体" panose="02010609060101010101" pitchFamily="49" charset="-122"/>
              </a:rPr>
              <a:t>问题</a:t>
            </a:r>
            <a:endParaRPr lang="zh-CN" altLang="en-US"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现代计算机系统支持非常大的逻辑地址空间</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32</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64</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，则页表本身就变得非常大。若逻辑地址空间很大，则划分的页就很多，页表就很大，其占用的存储空间（要求连续）就大，实现较难。</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例如，</a:t>
            </a:r>
            <a:r>
              <a:rPr lang="en-US" altLang="zh-CN" dirty="0">
                <a:solidFill>
                  <a:schemeClr val="tx1"/>
                </a:solidFill>
                <a:latin typeface="黑体" panose="02010609060101010101" pitchFamily="49" charset="-122"/>
                <a:ea typeface="黑体" panose="02010609060101010101" pitchFamily="49" charset="-122"/>
              </a:rPr>
              <a:t>CPU</a:t>
            </a:r>
            <a:r>
              <a:rPr lang="zh-CN" altLang="en-US" dirty="0">
                <a:solidFill>
                  <a:schemeClr val="tx1"/>
                </a:solidFill>
                <a:latin typeface="黑体" panose="02010609060101010101" pitchFamily="49" charset="-122"/>
                <a:ea typeface="黑体" panose="02010609060101010101" pitchFamily="49" charset="-122"/>
              </a:rPr>
              <a:t>具有</a:t>
            </a:r>
            <a:r>
              <a:rPr lang="en-US" altLang="zh-CN" dirty="0">
                <a:solidFill>
                  <a:schemeClr val="tx1"/>
                </a:solidFill>
                <a:latin typeface="黑体" panose="02010609060101010101" pitchFamily="49" charset="-122"/>
                <a:ea typeface="黑体" panose="02010609060101010101" pitchFamily="49" charset="-122"/>
              </a:rPr>
              <a:t>32</a:t>
            </a:r>
            <a:r>
              <a:rPr lang="zh-CN" altLang="en-US" dirty="0">
                <a:solidFill>
                  <a:schemeClr val="tx1"/>
                </a:solidFill>
                <a:latin typeface="黑体" panose="02010609060101010101" pitchFamily="49" charset="-122"/>
                <a:ea typeface="黑体" panose="02010609060101010101" pitchFamily="49" charset="-122"/>
              </a:rPr>
              <a:t>位地址时，使用</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32 </a:t>
            </a:r>
            <a:r>
              <a:rPr lang="en-US" altLang="zh-CN" dirty="0">
                <a:solidFill>
                  <a:schemeClr val="tx1"/>
                </a:solidFill>
                <a:latin typeface="黑体" panose="02010609060101010101" pitchFamily="49" charset="-122"/>
                <a:ea typeface="黑体" panose="02010609060101010101" pitchFamily="49" charset="-122"/>
              </a:rPr>
              <a:t>B</a:t>
            </a:r>
            <a:r>
              <a:rPr lang="zh-CN" altLang="en-US" dirty="0">
                <a:solidFill>
                  <a:schemeClr val="tx1"/>
                </a:solidFill>
                <a:latin typeface="黑体" panose="02010609060101010101" pitchFamily="49" charset="-122"/>
                <a:ea typeface="黑体" panose="02010609060101010101" pitchFamily="49" charset="-122"/>
              </a:rPr>
              <a:t>逻辑地址空间的分页系统，如果规定页面大小为</a:t>
            </a:r>
            <a:r>
              <a:rPr lang="en-US" altLang="zh-CN" dirty="0">
                <a:solidFill>
                  <a:schemeClr val="tx1"/>
                </a:solidFill>
                <a:latin typeface="黑体" panose="02010609060101010101" pitchFamily="49" charset="-122"/>
                <a:ea typeface="黑体" panose="02010609060101010101" pitchFamily="49" charset="-122"/>
              </a:rPr>
              <a:t>4KB</a:t>
            </a:r>
            <a:r>
              <a:rPr lang="zh-CN" altLang="en-US" dirty="0">
                <a:solidFill>
                  <a:schemeClr val="tx1"/>
                </a:solidFill>
                <a:latin typeface="黑体" panose="02010609060101010101" pitchFamily="49" charset="-122"/>
                <a:ea typeface="黑体" panose="02010609060101010101" pitchFamily="49" charset="-122"/>
              </a:rPr>
              <a:t>时，每个进程页表的表项有</a:t>
            </a:r>
            <a:r>
              <a:rPr lang="en-US" altLang="zh-CN" dirty="0">
                <a:solidFill>
                  <a:schemeClr val="tx1"/>
                </a:solidFill>
                <a:latin typeface="黑体" panose="02010609060101010101" pitchFamily="49" charset="-122"/>
                <a:ea typeface="黑体" panose="02010609060101010101" pitchFamily="49" charset="-122"/>
              </a:rPr>
              <a:t>1M(2</a:t>
            </a:r>
            <a:r>
              <a:rPr lang="en-US" altLang="zh-CN" baseline="30000" dirty="0">
                <a:solidFill>
                  <a:schemeClr val="tx1"/>
                </a:solidFill>
                <a:latin typeface="黑体" panose="02010609060101010101" pitchFamily="49" charset="-122"/>
                <a:ea typeface="黑体" panose="02010609060101010101" pitchFamily="49" charset="-122"/>
              </a:rPr>
              <a:t>20</a:t>
            </a:r>
            <a:r>
              <a:rPr lang="en-US" altLang="zh-CN" dirty="0">
                <a:solidFill>
                  <a:schemeClr val="tx1"/>
                </a:solidFill>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个，若每个表项占用</a:t>
            </a:r>
            <a:r>
              <a:rPr lang="en-US" altLang="zh-CN" dirty="0">
                <a:solidFill>
                  <a:schemeClr val="tx1"/>
                </a:solidFill>
                <a:latin typeface="黑体" panose="02010609060101010101" pitchFamily="49" charset="-122"/>
                <a:ea typeface="黑体" panose="02010609060101010101" pitchFamily="49" charset="-122"/>
              </a:rPr>
              <a:t>4</a:t>
            </a:r>
            <a:r>
              <a:rPr lang="zh-CN" altLang="en-US" dirty="0">
                <a:solidFill>
                  <a:schemeClr val="tx1"/>
                </a:solidFill>
                <a:latin typeface="黑体" panose="02010609060101010101" pitchFamily="49" charset="-122"/>
                <a:ea typeface="黑体" panose="02010609060101010101" pitchFamily="49" charset="-122"/>
              </a:rPr>
              <a:t>个字节，则每个进程需要占用</a:t>
            </a:r>
            <a:r>
              <a:rPr lang="en-US" altLang="zh-CN" dirty="0">
                <a:latin typeface="黑体" panose="02010609060101010101" pitchFamily="49" charset="-122"/>
                <a:ea typeface="黑体" panose="02010609060101010101" pitchFamily="49" charset="-122"/>
              </a:rPr>
              <a:t>4MB</a:t>
            </a:r>
            <a:r>
              <a:rPr lang="zh-CN" altLang="en-US" dirty="0">
                <a:solidFill>
                  <a:schemeClr val="tx1"/>
                </a:solidFill>
                <a:latin typeface="黑体" panose="02010609060101010101" pitchFamily="49" charset="-122"/>
                <a:ea typeface="黑体" panose="02010609060101010101" pitchFamily="49" charset="-122"/>
              </a:rPr>
              <a:t>连续内存空间存放页表。</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0466" name="Rectangle 2"/>
          <p:cNvSpPr>
            <a:spLocks noGrp="1"/>
          </p:cNvSpPr>
          <p:nvPr>
            <p:ph type="title"/>
          </p:nvPr>
        </p:nvSpPr>
        <p:spPr>
          <a:xfrm>
            <a:off x="1295400" y="260350"/>
            <a:ext cx="6324600" cy="762000"/>
          </a:xfrm>
          <a:ln/>
        </p:spPr>
        <p:txBody>
          <a:bodyPr wrap="square" lIns="91440" tIns="45720" rIns="91440" bIns="45720" anchor="b" anchorCtr="0"/>
          <a:p>
            <a:pPr eaLnBrk="1" hangingPunct="1"/>
            <a:r>
              <a:rPr lang="zh-CN" altLang="en-US" sz="3600" b="1" dirty="0">
                <a:ea typeface="黑体" panose="02010609060101010101" pitchFamily="49" charset="-122"/>
              </a:rPr>
              <a:t>三、多级页表</a:t>
            </a:r>
            <a:endParaRPr lang="zh-CN" altLang="en-US" sz="36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charRg st="0" end="3"/>
                                            </p:txEl>
                                          </p:spTgt>
                                        </p:tgtEl>
                                        <p:attrNameLst>
                                          <p:attrName>style.visibility</p:attrName>
                                        </p:attrNameLst>
                                      </p:cBhvr>
                                      <p:to>
                                        <p:strVal val="visible"/>
                                      </p:to>
                                    </p:set>
                                    <p:animEffect transition="in" filter="blinds(horizontal)">
                                      <p:cBhvr>
                                        <p:cTn id="7" dur="500"/>
                                        <p:tgtEl>
                                          <p:spTgt spid="160771">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charRg st="3" end="98"/>
                                            </p:txEl>
                                          </p:spTgt>
                                        </p:tgtEl>
                                        <p:attrNameLst>
                                          <p:attrName>style.visibility</p:attrName>
                                        </p:attrNameLst>
                                      </p:cBhvr>
                                      <p:to>
                                        <p:strVal val="visible"/>
                                      </p:to>
                                    </p:set>
                                    <p:animEffect transition="in" filter="blinds(horizontal)">
                                      <p:cBhvr>
                                        <p:cTn id="12" dur="500"/>
                                        <p:tgtEl>
                                          <p:spTgt spid="160771">
                                            <p:txEl>
                                              <p:charRg st="3"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0771">
                                            <p:txEl>
                                              <p:charRg st="98" end="207"/>
                                            </p:txEl>
                                          </p:spTgt>
                                        </p:tgtEl>
                                        <p:attrNameLst>
                                          <p:attrName>style.visibility</p:attrName>
                                        </p:attrNameLst>
                                      </p:cBhvr>
                                      <p:to>
                                        <p:strVal val="visible"/>
                                      </p:to>
                                    </p:set>
                                    <p:animEffect transition="in" filter="blinds(horizontal)">
                                      <p:cBhvr>
                                        <p:cTn id="17" dur="500"/>
                                        <p:tgtEl>
                                          <p:spTgt spid="160771">
                                            <p:txEl>
                                              <p:charRg st="98"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3746" name="Rectangle 2"/>
          <p:cNvSpPr>
            <a:spLocks noGrp="1"/>
          </p:cNvSpPr>
          <p:nvPr>
            <p:ph idx="1"/>
          </p:nvPr>
        </p:nvSpPr>
        <p:spPr>
          <a:xfrm>
            <a:off x="539750" y="1268413"/>
            <a:ext cx="8070850" cy="5184775"/>
          </a:xfrm>
          <a:ln/>
        </p:spPr>
        <p:txBody>
          <a:bodyPr wrap="square" lIns="91440" tIns="45720" rIns="91440" bIns="45720" anchor="t" anchorCtr="0"/>
          <a:p>
            <a:pPr eaLnBrk="1" hangingPunct="1">
              <a:lnSpc>
                <a:spcPct val="120000"/>
              </a:lnSpc>
              <a:spcBef>
                <a:spcPct val="0"/>
              </a:spcBef>
              <a:buClr>
                <a:srgbClr val="FF0000"/>
              </a:buClr>
              <a:buChar char="q"/>
            </a:pPr>
            <a:r>
              <a:rPr lang="zh-CN" altLang="en-US" dirty="0">
                <a:solidFill>
                  <a:srgbClr val="FF33CC"/>
                </a:solidFill>
                <a:latin typeface="黑体" panose="02010609060101010101" pitchFamily="49" charset="-122"/>
                <a:ea typeface="黑体" panose="02010609060101010101" pitchFamily="49" charset="-122"/>
              </a:rPr>
              <a:t>解决问题的方法</a:t>
            </a:r>
            <a:endParaRPr lang="zh-CN" altLang="en-US"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、只将当前需要的部分页表项调入内存，其余的需要时再调入。</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dirty="0">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、多级页表</a:t>
            </a:r>
            <a:endParaRPr lang="zh-CN" altLang="en-US" dirty="0">
              <a:solidFill>
                <a:schemeClr val="tx1"/>
              </a:solidFill>
              <a:latin typeface="黑体" panose="02010609060101010101" pitchFamily="49" charset="-122"/>
              <a:ea typeface="黑体" panose="02010609060101010101" pitchFamily="49" charset="-122"/>
            </a:endParaRPr>
          </a:p>
          <a:p>
            <a:pPr lvl="2" eaLnBrk="1" hangingPunct="1">
              <a:lnSpc>
                <a:spcPct val="120000"/>
              </a:lnSpc>
              <a:spcBef>
                <a:spcPct val="0"/>
              </a:spcBef>
            </a:pPr>
            <a:r>
              <a:rPr lang="zh-CN" altLang="en-US" sz="2800" dirty="0">
                <a:solidFill>
                  <a:srgbClr val="FF33CC"/>
                </a:solidFill>
                <a:latin typeface="黑体" panose="02010609060101010101" pitchFamily="49" charset="-122"/>
                <a:ea typeface="黑体" panose="02010609060101010101" pitchFamily="49" charset="-122"/>
              </a:rPr>
              <a:t>二级页表</a:t>
            </a:r>
            <a:endParaRPr lang="zh-CN" altLang="en-US" sz="2800"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将页表再进行分页，并离散地将各个页表页面存放在不同的物理块中，同时也再建立一张页表（外层页表），用来记录页表页面对应的物理块号。         </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2514" name="Rectangle 3"/>
          <p:cNvSpPr>
            <a:spLocks noGrp="1"/>
          </p:cNvSpPr>
          <p:nvPr>
            <p:ph type="title"/>
          </p:nvPr>
        </p:nvSpPr>
        <p:spPr>
          <a:xfrm>
            <a:off x="1295400" y="260350"/>
            <a:ext cx="6324600" cy="762000"/>
          </a:xfrm>
          <a:ln/>
        </p:spPr>
        <p:txBody>
          <a:bodyPr wrap="square" lIns="91440" tIns="45720" rIns="91440" bIns="45720" anchor="b" anchorCtr="0"/>
          <a:p>
            <a:pPr eaLnBrk="1" hangingPunct="1"/>
            <a:r>
              <a:rPr lang="zh-CN" altLang="en-US" sz="3600" b="1" dirty="0">
                <a:ea typeface="黑体" panose="02010609060101010101" pitchFamily="49" charset="-122"/>
              </a:rPr>
              <a:t>三、多级页表</a:t>
            </a:r>
            <a:endParaRPr lang="zh-CN" altLang="en-US" sz="36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46">
                                            <p:txEl>
                                              <p:charRg st="0" end="8"/>
                                            </p:txEl>
                                          </p:spTgt>
                                        </p:tgtEl>
                                        <p:attrNameLst>
                                          <p:attrName>style.visibility</p:attrName>
                                        </p:attrNameLst>
                                      </p:cBhvr>
                                      <p:to>
                                        <p:strVal val="visible"/>
                                      </p:to>
                                    </p:set>
                                    <p:animEffect transition="in" filter="blinds(horizontal)">
                                      <p:cBhvr>
                                        <p:cTn id="7" dur="500"/>
                                        <p:tgtEl>
                                          <p:spTgt spid="543746">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3746">
                                            <p:txEl>
                                              <p:charRg st="8" end="43"/>
                                            </p:txEl>
                                          </p:spTgt>
                                        </p:tgtEl>
                                        <p:attrNameLst>
                                          <p:attrName>style.visibility</p:attrName>
                                        </p:attrNameLst>
                                      </p:cBhvr>
                                      <p:to>
                                        <p:strVal val="visible"/>
                                      </p:to>
                                    </p:set>
                                    <p:animEffect transition="in" filter="blinds(horizontal)">
                                      <p:cBhvr>
                                        <p:cTn id="12" dur="500"/>
                                        <p:tgtEl>
                                          <p:spTgt spid="543746">
                                            <p:txEl>
                                              <p:charRg st="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3746">
                                            <p:txEl>
                                              <p:charRg st="43" end="55"/>
                                            </p:txEl>
                                          </p:spTgt>
                                        </p:tgtEl>
                                        <p:attrNameLst>
                                          <p:attrName>style.visibility</p:attrName>
                                        </p:attrNameLst>
                                      </p:cBhvr>
                                      <p:to>
                                        <p:strVal val="visible"/>
                                      </p:to>
                                    </p:set>
                                    <p:animEffect transition="in" filter="blinds(horizontal)">
                                      <p:cBhvr>
                                        <p:cTn id="17" dur="500"/>
                                        <p:tgtEl>
                                          <p:spTgt spid="543746">
                                            <p:txEl>
                                              <p:charRg st="43" end="5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43746">
                                            <p:txEl>
                                              <p:charRg st="55" end="60"/>
                                            </p:txEl>
                                          </p:spTgt>
                                        </p:tgtEl>
                                        <p:attrNameLst>
                                          <p:attrName>style.visibility</p:attrName>
                                        </p:attrNameLst>
                                      </p:cBhvr>
                                      <p:to>
                                        <p:strVal val="visible"/>
                                      </p:to>
                                    </p:set>
                                    <p:animEffect transition="in" filter="blinds(horizontal)">
                                      <p:cBhvr>
                                        <p:cTn id="22" dur="500"/>
                                        <p:tgtEl>
                                          <p:spTgt spid="543746">
                                            <p:txEl>
                                              <p:charRg st="55" end="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43746">
                                            <p:txEl>
                                              <p:charRg st="60" end="142"/>
                                            </p:txEl>
                                          </p:spTgt>
                                        </p:tgtEl>
                                        <p:attrNameLst>
                                          <p:attrName>style.visibility</p:attrName>
                                        </p:attrNameLst>
                                      </p:cBhvr>
                                      <p:to>
                                        <p:strVal val="visible"/>
                                      </p:to>
                                    </p:set>
                                    <p:animEffect transition="in" filter="blinds(horizontal)">
                                      <p:cBhvr>
                                        <p:cTn id="27" dur="500"/>
                                        <p:tgtEl>
                                          <p:spTgt spid="543746">
                                            <p:txEl>
                                              <p:charRg st="60"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6"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Rectangle 2"/>
          <p:cNvSpPr>
            <a:spLocks noGrp="1"/>
          </p:cNvSpPr>
          <p:nvPr>
            <p:ph type="title"/>
          </p:nvPr>
        </p:nvSpPr>
        <p:spPr>
          <a:xfrm>
            <a:off x="1143000" y="260350"/>
            <a:ext cx="6477000" cy="882650"/>
          </a:xfrm>
          <a:ln/>
        </p:spPr>
        <p:txBody>
          <a:bodyPr wrap="square" lIns="91440" tIns="45720" rIns="91440" bIns="45720" anchor="b" anchorCtr="0"/>
          <a:p>
            <a:pPr eaLnBrk="1" hangingPunct="1">
              <a:lnSpc>
                <a:spcPct val="290000"/>
              </a:lnSpc>
            </a:pPr>
            <a:r>
              <a:rPr lang="zh-CN" altLang="en-US" sz="3600" b="1" dirty="0">
                <a:ea typeface="黑体" panose="02010609060101010101" pitchFamily="49" charset="-122"/>
              </a:rPr>
              <a:t>两级页表结构</a:t>
            </a:r>
            <a:endParaRPr lang="zh-CN" altLang="en-US" sz="3600" b="1" dirty="0">
              <a:ea typeface="黑体" panose="02010609060101010101" pitchFamily="49" charset="-122"/>
            </a:endParaRPr>
          </a:p>
        </p:txBody>
      </p:sp>
      <p:graphicFrame>
        <p:nvGraphicFramePr>
          <p:cNvPr id="161916" name="Group 124"/>
          <p:cNvGraphicFramePr>
            <a:graphicFrameLocks noGrp="1"/>
          </p:cNvGraphicFramePr>
          <p:nvPr/>
        </p:nvGraphicFramePr>
        <p:xfrm>
          <a:off x="1447800" y="2057400"/>
          <a:ext cx="914400" cy="1779588"/>
        </p:xfrm>
        <a:graphic>
          <a:graphicData uri="http://schemas.openxmlformats.org/drawingml/2006/table">
            <a:tbl>
              <a:tblPr/>
              <a:tblGrid>
                <a:gridCol w="914400"/>
              </a:tblGrid>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1011</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1078</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31775">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1742</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61921" name="Group 129"/>
          <p:cNvGraphicFramePr>
            <a:graphicFrameLocks noGrp="1"/>
          </p:cNvGraphicFramePr>
          <p:nvPr/>
        </p:nvGraphicFramePr>
        <p:xfrm>
          <a:off x="3657600" y="1524000"/>
          <a:ext cx="914400" cy="1524000"/>
        </p:xfrm>
        <a:graphic>
          <a:graphicData uri="http://schemas.openxmlformats.org/drawingml/2006/table">
            <a:tbl>
              <a:tblPr/>
              <a:tblGrid>
                <a:gridCol w="914400"/>
              </a:tblGrid>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4</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6</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imes New Roman" panose="02020603050405020304"/>
                          <a:ea typeface="楷体_GB2312" pitchFamily="1" charset="-122"/>
                        </a:rPr>
                        <a:t>…</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61925" name="Group 133"/>
          <p:cNvGraphicFramePr>
            <a:graphicFrameLocks noGrp="1"/>
          </p:cNvGraphicFramePr>
          <p:nvPr/>
        </p:nvGraphicFramePr>
        <p:xfrm>
          <a:off x="3733800" y="3276600"/>
          <a:ext cx="914400" cy="1524000"/>
        </p:xfrm>
        <a:graphic>
          <a:graphicData uri="http://schemas.openxmlformats.org/drawingml/2006/table">
            <a:tbl>
              <a:tblPr/>
              <a:tblGrid>
                <a:gridCol w="914400"/>
              </a:tblGrid>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114</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115</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61928" name="Group 136"/>
          <p:cNvGraphicFramePr>
            <a:graphicFrameLocks noGrp="1"/>
          </p:cNvGraphicFramePr>
          <p:nvPr/>
        </p:nvGraphicFramePr>
        <p:xfrm>
          <a:off x="3733800" y="5029200"/>
          <a:ext cx="914400" cy="1524000"/>
        </p:xfrm>
        <a:graphic>
          <a:graphicData uri="http://schemas.openxmlformats.org/drawingml/2006/table">
            <a:tbl>
              <a:tblPr/>
              <a:tblGrid>
                <a:gridCol w="914400"/>
              </a:tblGrid>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rPr>
                        <a:t>1468</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61938" name="Group 146"/>
          <p:cNvGraphicFramePr>
            <a:graphicFrameLocks noGrp="1"/>
          </p:cNvGraphicFramePr>
          <p:nvPr/>
        </p:nvGraphicFramePr>
        <p:xfrm>
          <a:off x="5943600" y="1981200"/>
          <a:ext cx="914400" cy="4256088"/>
        </p:xfrm>
        <a:graphic>
          <a:graphicData uri="http://schemas.openxmlformats.org/drawingml/2006/table">
            <a:tbl>
              <a:tblPr/>
              <a:tblGrid>
                <a:gridCol w="914400"/>
              </a:tblGrid>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1285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imes New Roman" panose="02020603050405020304"/>
                          <a:ea typeface="楷体_GB2312" pitchFamily="1" charset="-122"/>
                        </a:rPr>
                        <a:t>…</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909638">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imes New Roman" panose="02020603050405020304"/>
                          <a:ea typeface="楷体_GB2312" pitchFamily="1" charset="-122"/>
                        </a:rPr>
                        <a:t>…</a:t>
                      </a:r>
                      <a:endParaRPr kumimoji="1" lang="en-US"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03213">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52400">
                <a:tc>
                  <a:txBody>
                    <a:bodyPr/>
                    <a:lstStyle/>
                    <a:p>
                      <a:pPr marL="0" marR="0" lvl="0" indent="0" algn="ctr" defTabSz="914400" rtl="0" eaLnBrk="1" fontAlgn="base" latinLnBrk="0" hangingPunct="1">
                        <a:spcBef>
                          <a:spcPct val="20000"/>
                        </a:spcBef>
                        <a:spcAft>
                          <a:spcPct val="0"/>
                        </a:spcAft>
                        <a:buClr>
                          <a:srgbClr val="FF00FF"/>
                        </a:buClr>
                        <a:buSzTx/>
                        <a:buFont typeface="Wingdings" panose="05000000000000000000" pitchFamily="2" charset="2"/>
                        <a:buNone/>
                      </a:pPr>
                      <a:endParaRPr kumimoji="1" lang="zh-CN" altLang="zh-CN" sz="1400" b="1" i="0" u="none" strike="noStrike" cap="none" normalizeH="0" baseline="0" smtClean="0">
                        <a:ln>
                          <a:noFill/>
                        </a:ln>
                        <a:solidFill>
                          <a:schemeClr val="tx1"/>
                        </a:solidFill>
                        <a:effectLst/>
                        <a:latin typeface="Tahoma" panose="020B0604030504040204" pitchFamily="34" charset="0"/>
                        <a:ea typeface="楷体_GB2312" pitchFamily="1" charset="-122"/>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1917" name="Text Box 125"/>
          <p:cNvSpPr txBox="1"/>
          <p:nvPr/>
        </p:nvSpPr>
        <p:spPr>
          <a:xfrm>
            <a:off x="1066800" y="2057400"/>
            <a:ext cx="381000" cy="1960563"/>
          </a:xfrm>
          <a:prstGeom prst="rect">
            <a:avLst/>
          </a:prstGeom>
          <a:noFill/>
          <a:ln w="9525">
            <a:noFill/>
          </a:ln>
        </p:spPr>
        <p:txBody>
          <a:bodyPr anchor="t" anchorCtr="0">
            <a:spAutoFit/>
          </a:bodyPr>
          <a:p>
            <a:pPr>
              <a:lnSpc>
                <a:spcPct val="80000"/>
              </a:lnSpc>
            </a:pPr>
            <a:r>
              <a:rPr lang="en-US" altLang="zh-CN" sz="1400" b="1" dirty="0">
                <a:latin typeface="Tahoma" panose="020B0604030504040204" pitchFamily="34" charset="0"/>
                <a:ea typeface="宋体" panose="02010600030101010101" pitchFamily="2" charset="-122"/>
              </a:rPr>
              <a:t>0</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1</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2</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n</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p:txBody>
      </p:sp>
      <p:sp>
        <p:nvSpPr>
          <p:cNvPr id="161918" name="Text Box 126"/>
          <p:cNvSpPr txBox="1"/>
          <p:nvPr/>
        </p:nvSpPr>
        <p:spPr>
          <a:xfrm>
            <a:off x="2971800" y="1524000"/>
            <a:ext cx="685800" cy="1620838"/>
          </a:xfrm>
          <a:prstGeom prst="rect">
            <a:avLst/>
          </a:prstGeom>
          <a:noFill/>
          <a:ln w="9525">
            <a:noFill/>
          </a:ln>
        </p:spPr>
        <p:txBody>
          <a:bodyPr anchor="t" anchorCtr="0">
            <a:spAutoFit/>
          </a:bodyPr>
          <a:p>
            <a:pPr algn="r">
              <a:lnSpc>
                <a:spcPct val="80000"/>
              </a:lnSpc>
            </a:pPr>
            <a:r>
              <a:rPr lang="en-US" altLang="zh-CN" sz="1400" b="1" dirty="0">
                <a:latin typeface="Tahoma" panose="020B0604030504040204" pitchFamily="34" charset="0"/>
                <a:ea typeface="宋体" panose="02010600030101010101" pitchFamily="2" charset="-122"/>
              </a:rPr>
              <a:t>0</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1</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2</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1023</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p:txBody>
      </p:sp>
      <p:sp>
        <p:nvSpPr>
          <p:cNvPr id="161922" name="Text Box 130"/>
          <p:cNvSpPr txBox="1"/>
          <p:nvPr/>
        </p:nvSpPr>
        <p:spPr>
          <a:xfrm>
            <a:off x="2971800" y="3200400"/>
            <a:ext cx="685800" cy="1706563"/>
          </a:xfrm>
          <a:prstGeom prst="rect">
            <a:avLst/>
          </a:prstGeom>
          <a:noFill/>
          <a:ln w="9525">
            <a:noFill/>
          </a:ln>
        </p:spPr>
        <p:txBody>
          <a:bodyPr anchor="t" anchorCtr="0">
            <a:spAutoFit/>
          </a:bodyPr>
          <a:p>
            <a:pPr algn="r">
              <a:lnSpc>
                <a:spcPct val="80000"/>
              </a:lnSpc>
            </a:pPr>
            <a:r>
              <a:rPr lang="en-US" altLang="zh-CN" sz="1400" b="1" dirty="0">
                <a:latin typeface="Tahoma" panose="020B0604030504040204" pitchFamily="34" charset="0"/>
                <a:ea typeface="宋体" panose="02010600030101010101" pitchFamily="2" charset="-122"/>
              </a:rPr>
              <a:t>0</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1</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2</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120000"/>
              </a:lnSpc>
            </a:pPr>
            <a:r>
              <a:rPr lang="en-US" altLang="zh-CN" sz="1400" b="1" dirty="0">
                <a:latin typeface="Tahoma" panose="020B0604030504040204" pitchFamily="34" charset="0"/>
                <a:ea typeface="宋体" panose="02010600030101010101" pitchFamily="2" charset="-122"/>
              </a:rPr>
              <a:t>1023</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p:txBody>
      </p:sp>
      <p:sp>
        <p:nvSpPr>
          <p:cNvPr id="161929" name="Text Box 137"/>
          <p:cNvSpPr txBox="1"/>
          <p:nvPr/>
        </p:nvSpPr>
        <p:spPr>
          <a:xfrm>
            <a:off x="2895600" y="5029200"/>
            <a:ext cx="762000" cy="1620838"/>
          </a:xfrm>
          <a:prstGeom prst="rect">
            <a:avLst/>
          </a:prstGeom>
          <a:noFill/>
          <a:ln w="9525">
            <a:noFill/>
          </a:ln>
        </p:spPr>
        <p:txBody>
          <a:bodyPr anchor="t" anchorCtr="0">
            <a:spAutoFit/>
          </a:bodyPr>
          <a:p>
            <a:pPr algn="r">
              <a:lnSpc>
                <a:spcPct val="80000"/>
              </a:lnSpc>
            </a:pPr>
            <a:r>
              <a:rPr lang="en-US" altLang="zh-CN" sz="1400" b="1" dirty="0">
                <a:latin typeface="Tahoma" panose="020B0604030504040204" pitchFamily="34" charset="0"/>
                <a:ea typeface="宋体" panose="02010600030101010101" pitchFamily="2" charset="-122"/>
              </a:rPr>
              <a:t>0</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1</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2</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a:p>
            <a:pPr algn="r">
              <a:lnSpc>
                <a:spcPct val="80000"/>
              </a:lnSpc>
            </a:pPr>
            <a:r>
              <a:rPr lang="en-US" altLang="zh-CN" sz="1400" b="1" dirty="0">
                <a:latin typeface="Tahoma" panose="020B0604030504040204" pitchFamily="34" charset="0"/>
                <a:ea typeface="宋体" panose="02010600030101010101" pitchFamily="2" charset="-122"/>
              </a:rPr>
              <a:t>1023</a:t>
            </a:r>
            <a:endParaRPr lang="en-US" altLang="zh-CN" sz="1400" b="1" dirty="0">
              <a:latin typeface="Tahoma" panose="020B0604030504040204" pitchFamily="34" charset="0"/>
              <a:ea typeface="宋体" panose="02010600030101010101" pitchFamily="2" charset="-122"/>
            </a:endParaRPr>
          </a:p>
          <a:p>
            <a:pPr algn="r">
              <a:lnSpc>
                <a:spcPct val="80000"/>
              </a:lnSpc>
            </a:pPr>
            <a:endParaRPr lang="en-US" altLang="zh-CN" sz="1400" b="1" dirty="0">
              <a:latin typeface="Tahoma" panose="020B0604030504040204" pitchFamily="34" charset="0"/>
              <a:ea typeface="宋体" panose="02010600030101010101" pitchFamily="2" charset="-122"/>
            </a:endParaRPr>
          </a:p>
        </p:txBody>
      </p:sp>
      <p:sp>
        <p:nvSpPr>
          <p:cNvPr id="161930" name="Text Box 138"/>
          <p:cNvSpPr txBox="1"/>
          <p:nvPr/>
        </p:nvSpPr>
        <p:spPr>
          <a:xfrm>
            <a:off x="4648200" y="1600200"/>
            <a:ext cx="304800" cy="1111250"/>
          </a:xfrm>
          <a:prstGeom prst="rect">
            <a:avLst/>
          </a:prstGeom>
          <a:noFill/>
          <a:ln w="9525">
            <a:noFill/>
          </a:ln>
        </p:spPr>
        <p:txBody>
          <a:bodyPr anchor="t" anchorCtr="0">
            <a:spAutoFit/>
          </a:bodyPr>
          <a:p>
            <a:pPr>
              <a:lnSpc>
                <a:spcPct val="80000"/>
              </a:lnSpc>
            </a:pPr>
            <a:r>
              <a:rPr lang="zh-CN" altLang="en-US" sz="1400" b="1" dirty="0">
                <a:latin typeface="黑体" panose="02010609060101010101" pitchFamily="49" charset="-122"/>
                <a:ea typeface="黑体" panose="02010609060101010101" pitchFamily="49" charset="-122"/>
              </a:rPr>
              <a:t>第</a:t>
            </a:r>
            <a:endParaRPr lang="zh-CN" altLang="en-US" sz="1400" b="1" dirty="0">
              <a:latin typeface="黑体" panose="02010609060101010101" pitchFamily="49" charset="-122"/>
              <a:ea typeface="黑体" panose="02010609060101010101" pitchFamily="49" charset="-122"/>
            </a:endParaRPr>
          </a:p>
          <a:p>
            <a:pPr>
              <a:lnSpc>
                <a:spcPct val="80000"/>
              </a:lnSpc>
            </a:pPr>
            <a:r>
              <a:rPr lang="en-US" altLang="zh-CN" sz="1400" b="1" dirty="0">
                <a:latin typeface="黑体" panose="02010609060101010101" pitchFamily="49" charset="-122"/>
                <a:ea typeface="黑体" panose="02010609060101010101" pitchFamily="49" charset="-122"/>
              </a:rPr>
              <a:t>0</a:t>
            </a:r>
            <a:endParaRPr lang="en-US" altLang="zh-CN"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页</a:t>
            </a:r>
            <a:endParaRPr lang="zh-CN" altLang="en-US"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页</a:t>
            </a:r>
            <a:endParaRPr lang="zh-CN" altLang="en-US"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表</a:t>
            </a:r>
            <a:endParaRPr lang="zh-CN" altLang="en-US" sz="1400" b="1" dirty="0">
              <a:latin typeface="黑体" panose="02010609060101010101" pitchFamily="49" charset="-122"/>
              <a:ea typeface="黑体" panose="02010609060101010101" pitchFamily="49" charset="-122"/>
            </a:endParaRPr>
          </a:p>
          <a:p>
            <a:pPr>
              <a:lnSpc>
                <a:spcPct val="80000"/>
              </a:lnSpc>
            </a:pPr>
            <a:endParaRPr lang="en-US" altLang="zh-CN" sz="1400" b="1" dirty="0">
              <a:latin typeface="黑体" panose="02010609060101010101" pitchFamily="49" charset="-122"/>
              <a:ea typeface="黑体" panose="02010609060101010101" pitchFamily="49" charset="-122"/>
            </a:endParaRPr>
          </a:p>
        </p:txBody>
      </p:sp>
      <p:sp>
        <p:nvSpPr>
          <p:cNvPr id="161931" name="Text Box 139"/>
          <p:cNvSpPr txBox="1"/>
          <p:nvPr/>
        </p:nvSpPr>
        <p:spPr>
          <a:xfrm>
            <a:off x="4724400" y="3352800"/>
            <a:ext cx="304800" cy="1111250"/>
          </a:xfrm>
          <a:prstGeom prst="rect">
            <a:avLst/>
          </a:prstGeom>
          <a:noFill/>
          <a:ln w="9525">
            <a:noFill/>
          </a:ln>
        </p:spPr>
        <p:txBody>
          <a:bodyPr anchor="t" anchorCtr="0">
            <a:spAutoFit/>
          </a:bodyPr>
          <a:p>
            <a:pPr>
              <a:lnSpc>
                <a:spcPct val="80000"/>
              </a:lnSpc>
            </a:pPr>
            <a:r>
              <a:rPr lang="zh-CN" altLang="en-US" sz="1400" b="1" dirty="0">
                <a:latin typeface="黑体" panose="02010609060101010101" pitchFamily="49" charset="-122"/>
                <a:ea typeface="黑体" panose="02010609060101010101" pitchFamily="49" charset="-122"/>
              </a:rPr>
              <a:t>第</a:t>
            </a:r>
            <a:endParaRPr lang="zh-CN" altLang="en-US" sz="1400" b="1" dirty="0">
              <a:latin typeface="黑体" panose="02010609060101010101" pitchFamily="49" charset="-122"/>
              <a:ea typeface="黑体" panose="02010609060101010101" pitchFamily="49" charset="-122"/>
            </a:endParaRPr>
          </a:p>
          <a:p>
            <a:pPr>
              <a:lnSpc>
                <a:spcPct val="80000"/>
              </a:lnSpc>
            </a:pPr>
            <a:r>
              <a:rPr lang="en-US" altLang="zh-CN" sz="1400" b="1" dirty="0">
                <a:latin typeface="黑体" panose="02010609060101010101" pitchFamily="49" charset="-122"/>
                <a:ea typeface="黑体" panose="02010609060101010101" pitchFamily="49" charset="-122"/>
              </a:rPr>
              <a:t>1</a:t>
            </a:r>
            <a:endParaRPr lang="en-US" altLang="zh-CN"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页</a:t>
            </a:r>
            <a:endParaRPr lang="zh-CN" altLang="en-US"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页</a:t>
            </a:r>
            <a:endParaRPr lang="zh-CN" altLang="en-US"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表</a:t>
            </a:r>
            <a:endParaRPr lang="zh-CN" altLang="en-US" sz="1400" b="1" dirty="0">
              <a:latin typeface="黑体" panose="02010609060101010101" pitchFamily="49" charset="-122"/>
              <a:ea typeface="黑体" panose="02010609060101010101" pitchFamily="49" charset="-122"/>
            </a:endParaRPr>
          </a:p>
          <a:p>
            <a:pPr>
              <a:lnSpc>
                <a:spcPct val="80000"/>
              </a:lnSpc>
            </a:pPr>
            <a:endParaRPr lang="en-US" altLang="zh-CN" sz="1400" b="1" dirty="0">
              <a:latin typeface="黑体" panose="02010609060101010101" pitchFamily="49" charset="-122"/>
              <a:ea typeface="黑体" panose="02010609060101010101" pitchFamily="49" charset="-122"/>
            </a:endParaRPr>
          </a:p>
        </p:txBody>
      </p:sp>
      <p:sp>
        <p:nvSpPr>
          <p:cNvPr id="161932" name="Text Box 140"/>
          <p:cNvSpPr txBox="1"/>
          <p:nvPr/>
        </p:nvSpPr>
        <p:spPr>
          <a:xfrm>
            <a:off x="4648200" y="5029200"/>
            <a:ext cx="304800" cy="1111250"/>
          </a:xfrm>
          <a:prstGeom prst="rect">
            <a:avLst/>
          </a:prstGeom>
          <a:noFill/>
          <a:ln w="9525">
            <a:noFill/>
          </a:ln>
        </p:spPr>
        <p:txBody>
          <a:bodyPr anchor="t" anchorCtr="0">
            <a:spAutoFit/>
          </a:bodyPr>
          <a:p>
            <a:pPr>
              <a:lnSpc>
                <a:spcPct val="80000"/>
              </a:lnSpc>
            </a:pPr>
            <a:r>
              <a:rPr lang="zh-CN" altLang="en-US" sz="1400" b="1" dirty="0">
                <a:latin typeface="黑体" panose="02010609060101010101" pitchFamily="49" charset="-122"/>
                <a:ea typeface="黑体" panose="02010609060101010101" pitchFamily="49" charset="-122"/>
              </a:rPr>
              <a:t>第</a:t>
            </a:r>
            <a:endParaRPr lang="zh-CN" altLang="en-US" sz="1400" b="1" dirty="0">
              <a:latin typeface="黑体" panose="02010609060101010101" pitchFamily="49" charset="-122"/>
              <a:ea typeface="黑体" panose="02010609060101010101" pitchFamily="49" charset="-122"/>
            </a:endParaRPr>
          </a:p>
          <a:p>
            <a:pPr>
              <a:lnSpc>
                <a:spcPct val="80000"/>
              </a:lnSpc>
            </a:pPr>
            <a:r>
              <a:rPr lang="en-US" altLang="zh-CN" sz="1400" b="1" dirty="0">
                <a:latin typeface="黑体" panose="02010609060101010101" pitchFamily="49" charset="-122"/>
                <a:ea typeface="黑体" panose="02010609060101010101" pitchFamily="49" charset="-122"/>
              </a:rPr>
              <a:t>n</a:t>
            </a:r>
            <a:endParaRPr lang="en-US" altLang="zh-CN"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页</a:t>
            </a:r>
            <a:endParaRPr lang="zh-CN" altLang="en-US"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页</a:t>
            </a:r>
            <a:endParaRPr lang="zh-CN" altLang="en-US" sz="1400" b="1" dirty="0">
              <a:latin typeface="黑体" panose="02010609060101010101" pitchFamily="49" charset="-122"/>
              <a:ea typeface="黑体" panose="02010609060101010101" pitchFamily="49" charset="-122"/>
            </a:endParaRPr>
          </a:p>
          <a:p>
            <a:pPr>
              <a:lnSpc>
                <a:spcPct val="80000"/>
              </a:lnSpc>
            </a:pPr>
            <a:r>
              <a:rPr lang="zh-CN" altLang="en-US" sz="1400" b="1" dirty="0">
                <a:latin typeface="黑体" panose="02010609060101010101" pitchFamily="49" charset="-122"/>
                <a:ea typeface="黑体" panose="02010609060101010101" pitchFamily="49" charset="-122"/>
              </a:rPr>
              <a:t>表</a:t>
            </a:r>
            <a:endParaRPr lang="zh-CN" altLang="en-US" sz="1400" b="1" dirty="0">
              <a:latin typeface="黑体" panose="02010609060101010101" pitchFamily="49" charset="-122"/>
              <a:ea typeface="黑体" panose="02010609060101010101" pitchFamily="49" charset="-122"/>
            </a:endParaRPr>
          </a:p>
          <a:p>
            <a:pPr>
              <a:lnSpc>
                <a:spcPct val="80000"/>
              </a:lnSpc>
            </a:pPr>
            <a:endParaRPr lang="en-US" altLang="zh-CN" sz="1400" b="1" dirty="0">
              <a:latin typeface="黑体" panose="02010609060101010101" pitchFamily="49" charset="-122"/>
              <a:ea typeface="黑体" panose="02010609060101010101" pitchFamily="49" charset="-122"/>
            </a:endParaRPr>
          </a:p>
        </p:txBody>
      </p:sp>
      <p:sp>
        <p:nvSpPr>
          <p:cNvPr id="161934" name="Text Box 142"/>
          <p:cNvSpPr txBox="1"/>
          <p:nvPr/>
        </p:nvSpPr>
        <p:spPr>
          <a:xfrm>
            <a:off x="6858000" y="1981200"/>
            <a:ext cx="914400" cy="4254500"/>
          </a:xfrm>
          <a:prstGeom prst="rect">
            <a:avLst/>
          </a:prstGeom>
          <a:noFill/>
          <a:ln w="9525">
            <a:noFill/>
          </a:ln>
        </p:spPr>
        <p:txBody>
          <a:bodyPr anchor="t" anchorCtr="0">
            <a:spAutoFit/>
          </a:bodyPr>
          <a:p>
            <a:pPr>
              <a:lnSpc>
                <a:spcPct val="80000"/>
              </a:lnSpc>
            </a:pPr>
            <a:r>
              <a:rPr lang="en-US" altLang="zh-CN" sz="1400" b="1" dirty="0">
                <a:latin typeface="Tahoma" panose="020B0604030504040204" pitchFamily="34" charset="0"/>
                <a:ea typeface="宋体" panose="02010600030101010101" pitchFamily="2" charset="-122"/>
              </a:rPr>
              <a:t>0</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1</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2</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120000"/>
              </a:lnSpc>
            </a:pPr>
            <a:r>
              <a:rPr lang="en-US" altLang="zh-CN" sz="1400" b="1" dirty="0">
                <a:latin typeface="Tahoma" panose="020B0604030504040204" pitchFamily="34" charset="0"/>
                <a:ea typeface="宋体" panose="02010600030101010101" pitchFamily="2" charset="-122"/>
              </a:rPr>
              <a:t>114</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115</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r>
              <a:rPr lang="en-US" altLang="zh-CN" sz="1400" b="1" dirty="0">
                <a:latin typeface="Tahoma" panose="020B0604030504040204" pitchFamily="34" charset="0"/>
                <a:ea typeface="宋体" panose="02010600030101010101" pitchFamily="2" charset="-122"/>
              </a:rPr>
              <a:t>1468</a:t>
            </a: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a:p>
            <a:pPr>
              <a:lnSpc>
                <a:spcPct val="80000"/>
              </a:lnSpc>
            </a:pPr>
            <a:endParaRPr lang="en-US" altLang="zh-CN" sz="1400" b="1" dirty="0">
              <a:latin typeface="Tahoma" panose="020B0604030504040204" pitchFamily="34" charset="0"/>
              <a:ea typeface="宋体" panose="02010600030101010101" pitchFamily="2" charset="-122"/>
            </a:endParaRPr>
          </a:p>
        </p:txBody>
      </p:sp>
      <p:sp>
        <p:nvSpPr>
          <p:cNvPr id="161939" name="Line 147"/>
          <p:cNvSpPr/>
          <p:nvPr/>
        </p:nvSpPr>
        <p:spPr>
          <a:xfrm flipV="1">
            <a:off x="2209800" y="1524000"/>
            <a:ext cx="1371600" cy="685800"/>
          </a:xfrm>
          <a:prstGeom prst="line">
            <a:avLst/>
          </a:prstGeom>
          <a:ln w="9525" cap="flat" cmpd="sng">
            <a:solidFill>
              <a:srgbClr val="FF6600"/>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940" name="Line 148"/>
          <p:cNvSpPr/>
          <p:nvPr/>
        </p:nvSpPr>
        <p:spPr>
          <a:xfrm>
            <a:off x="2286000" y="2590800"/>
            <a:ext cx="1447800" cy="685800"/>
          </a:xfrm>
          <a:prstGeom prst="line">
            <a:avLst/>
          </a:prstGeom>
          <a:ln w="9525" cap="flat" cmpd="sng">
            <a:solidFill>
              <a:srgbClr val="FF6600"/>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941" name="Line 149"/>
          <p:cNvSpPr/>
          <p:nvPr/>
        </p:nvSpPr>
        <p:spPr>
          <a:xfrm>
            <a:off x="2286000" y="3733800"/>
            <a:ext cx="1447800" cy="1295400"/>
          </a:xfrm>
          <a:prstGeom prst="line">
            <a:avLst/>
          </a:prstGeom>
          <a:ln w="9525" cap="flat" cmpd="sng">
            <a:solidFill>
              <a:schemeClr val="hlink"/>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942" name="Line 150"/>
          <p:cNvSpPr/>
          <p:nvPr/>
        </p:nvSpPr>
        <p:spPr>
          <a:xfrm>
            <a:off x="4495800" y="1676400"/>
            <a:ext cx="1447800" cy="762000"/>
          </a:xfrm>
          <a:prstGeom prst="line">
            <a:avLst/>
          </a:prstGeom>
          <a:ln w="9525" cap="flat" cmpd="sng">
            <a:solidFill>
              <a:schemeClr val="hlink"/>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943" name="Line 151"/>
          <p:cNvSpPr/>
          <p:nvPr/>
        </p:nvSpPr>
        <p:spPr>
          <a:xfrm>
            <a:off x="4495800" y="3505200"/>
            <a:ext cx="1447800" cy="762000"/>
          </a:xfrm>
          <a:prstGeom prst="line">
            <a:avLst/>
          </a:prstGeom>
          <a:ln w="9525" cap="flat" cmpd="sng">
            <a:solidFill>
              <a:schemeClr val="hlink"/>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944" name="Line 152"/>
          <p:cNvSpPr/>
          <p:nvPr/>
        </p:nvSpPr>
        <p:spPr>
          <a:xfrm>
            <a:off x="4572000" y="5181600"/>
            <a:ext cx="1371600" cy="457200"/>
          </a:xfrm>
          <a:prstGeom prst="line">
            <a:avLst/>
          </a:prstGeom>
          <a:ln w="9525" cap="flat" cmpd="sng">
            <a:solidFill>
              <a:schemeClr val="hlink"/>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61945" name="Text Box 153"/>
          <p:cNvSpPr txBox="1"/>
          <p:nvPr/>
        </p:nvSpPr>
        <p:spPr>
          <a:xfrm>
            <a:off x="5943600" y="6324600"/>
            <a:ext cx="1143000" cy="366713"/>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黑体" panose="02010609060101010101" pitchFamily="49" charset="-122"/>
              </a:rPr>
              <a:t>内存空间</a:t>
            </a:r>
            <a:endParaRPr lang="zh-CN" altLang="en-US" sz="1800" b="1" dirty="0">
              <a:latin typeface="Tahoma" panose="020B0604030504040204" pitchFamily="34" charset="0"/>
              <a:ea typeface="黑体" panose="02010609060101010101" pitchFamily="49" charset="-122"/>
            </a:endParaRPr>
          </a:p>
        </p:txBody>
      </p:sp>
      <p:sp>
        <p:nvSpPr>
          <p:cNvPr id="161946" name="Text Box 154"/>
          <p:cNvSpPr txBox="1"/>
          <p:nvPr/>
        </p:nvSpPr>
        <p:spPr>
          <a:xfrm>
            <a:off x="1219200" y="4191000"/>
            <a:ext cx="1143000" cy="366713"/>
          </a:xfrm>
          <a:prstGeom prst="rect">
            <a:avLst/>
          </a:prstGeom>
          <a:noFill/>
          <a:ln w="9525">
            <a:noFill/>
          </a:ln>
        </p:spPr>
        <p:txBody>
          <a:bodyPr anchor="t" anchorCtr="0">
            <a:spAutoFit/>
          </a:bodyPr>
          <a:p>
            <a:pPr>
              <a:spcBef>
                <a:spcPct val="50000"/>
              </a:spcBef>
            </a:pPr>
            <a:r>
              <a:rPr lang="zh-CN" altLang="en-US" sz="1800" b="1" dirty="0">
                <a:latin typeface="Tahoma" panose="020B0604030504040204" pitchFamily="34" charset="0"/>
                <a:ea typeface="黑体" panose="02010609060101010101" pitchFamily="49" charset="-122"/>
              </a:rPr>
              <a:t>外部页表</a:t>
            </a:r>
            <a:endParaRPr lang="zh-CN" altLang="en-US" sz="1800" b="1" dirty="0">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916"/>
                                        </p:tgtEl>
                                        <p:attrNameLst>
                                          <p:attrName>style.visibility</p:attrName>
                                        </p:attrNameLst>
                                      </p:cBhvr>
                                      <p:to>
                                        <p:strVal val="visible"/>
                                      </p:to>
                                    </p:set>
                                    <p:anim calcmode="lin" valueType="num">
                                      <p:cBhvr additive="base">
                                        <p:cTn id="7" dur="500" fill="hold"/>
                                        <p:tgtEl>
                                          <p:spTgt spid="161916"/>
                                        </p:tgtEl>
                                        <p:attrNameLst>
                                          <p:attrName>ppt_x</p:attrName>
                                        </p:attrNameLst>
                                      </p:cBhvr>
                                      <p:tavLst>
                                        <p:tav tm="0">
                                          <p:val>
                                            <p:strVal val="#ppt_x"/>
                                          </p:val>
                                        </p:tav>
                                        <p:tav tm="100000">
                                          <p:val>
                                            <p:strVal val="#ppt_x"/>
                                          </p:val>
                                        </p:tav>
                                      </p:tavLst>
                                    </p:anim>
                                    <p:anim calcmode="lin" valueType="num">
                                      <p:cBhvr additive="base">
                                        <p:cTn id="8" dur="500" fill="hold"/>
                                        <p:tgtEl>
                                          <p:spTgt spid="16191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921"/>
                                        </p:tgtEl>
                                        <p:attrNameLst>
                                          <p:attrName>style.visibility</p:attrName>
                                        </p:attrNameLst>
                                      </p:cBhvr>
                                      <p:to>
                                        <p:strVal val="visible"/>
                                      </p:to>
                                    </p:set>
                                    <p:anim calcmode="lin" valueType="num">
                                      <p:cBhvr additive="base">
                                        <p:cTn id="11" dur="500" fill="hold"/>
                                        <p:tgtEl>
                                          <p:spTgt spid="161921"/>
                                        </p:tgtEl>
                                        <p:attrNameLst>
                                          <p:attrName>ppt_x</p:attrName>
                                        </p:attrNameLst>
                                      </p:cBhvr>
                                      <p:tavLst>
                                        <p:tav tm="0">
                                          <p:val>
                                            <p:strVal val="#ppt_x"/>
                                          </p:val>
                                        </p:tav>
                                        <p:tav tm="100000">
                                          <p:val>
                                            <p:strVal val="#ppt_x"/>
                                          </p:val>
                                        </p:tav>
                                      </p:tavLst>
                                    </p:anim>
                                    <p:anim calcmode="lin" valueType="num">
                                      <p:cBhvr additive="base">
                                        <p:cTn id="12" dur="500" fill="hold"/>
                                        <p:tgtEl>
                                          <p:spTgt spid="1619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925"/>
                                        </p:tgtEl>
                                        <p:attrNameLst>
                                          <p:attrName>style.visibility</p:attrName>
                                        </p:attrNameLst>
                                      </p:cBhvr>
                                      <p:to>
                                        <p:strVal val="visible"/>
                                      </p:to>
                                    </p:set>
                                    <p:anim calcmode="lin" valueType="num">
                                      <p:cBhvr additive="base">
                                        <p:cTn id="15" dur="500" fill="hold"/>
                                        <p:tgtEl>
                                          <p:spTgt spid="161925"/>
                                        </p:tgtEl>
                                        <p:attrNameLst>
                                          <p:attrName>ppt_x</p:attrName>
                                        </p:attrNameLst>
                                      </p:cBhvr>
                                      <p:tavLst>
                                        <p:tav tm="0">
                                          <p:val>
                                            <p:strVal val="#ppt_x"/>
                                          </p:val>
                                        </p:tav>
                                        <p:tav tm="100000">
                                          <p:val>
                                            <p:strVal val="#ppt_x"/>
                                          </p:val>
                                        </p:tav>
                                      </p:tavLst>
                                    </p:anim>
                                    <p:anim calcmode="lin" valueType="num">
                                      <p:cBhvr additive="base">
                                        <p:cTn id="16" dur="500" fill="hold"/>
                                        <p:tgtEl>
                                          <p:spTgt spid="16192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928"/>
                                        </p:tgtEl>
                                        <p:attrNameLst>
                                          <p:attrName>style.visibility</p:attrName>
                                        </p:attrNameLst>
                                      </p:cBhvr>
                                      <p:to>
                                        <p:strVal val="visible"/>
                                      </p:to>
                                    </p:set>
                                    <p:anim calcmode="lin" valueType="num">
                                      <p:cBhvr additive="base">
                                        <p:cTn id="19" dur="500" fill="hold"/>
                                        <p:tgtEl>
                                          <p:spTgt spid="161928"/>
                                        </p:tgtEl>
                                        <p:attrNameLst>
                                          <p:attrName>ppt_x</p:attrName>
                                        </p:attrNameLst>
                                      </p:cBhvr>
                                      <p:tavLst>
                                        <p:tav tm="0">
                                          <p:val>
                                            <p:strVal val="#ppt_x"/>
                                          </p:val>
                                        </p:tav>
                                        <p:tav tm="100000">
                                          <p:val>
                                            <p:strVal val="#ppt_x"/>
                                          </p:val>
                                        </p:tav>
                                      </p:tavLst>
                                    </p:anim>
                                    <p:anim calcmode="lin" valueType="num">
                                      <p:cBhvr additive="base">
                                        <p:cTn id="20" dur="500" fill="hold"/>
                                        <p:tgtEl>
                                          <p:spTgt spid="16192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938"/>
                                        </p:tgtEl>
                                        <p:attrNameLst>
                                          <p:attrName>style.visibility</p:attrName>
                                        </p:attrNameLst>
                                      </p:cBhvr>
                                      <p:to>
                                        <p:strVal val="visible"/>
                                      </p:to>
                                    </p:set>
                                    <p:anim calcmode="lin" valueType="num">
                                      <p:cBhvr additive="base">
                                        <p:cTn id="23" dur="500" fill="hold"/>
                                        <p:tgtEl>
                                          <p:spTgt spid="161938"/>
                                        </p:tgtEl>
                                        <p:attrNameLst>
                                          <p:attrName>ppt_x</p:attrName>
                                        </p:attrNameLst>
                                      </p:cBhvr>
                                      <p:tavLst>
                                        <p:tav tm="0">
                                          <p:val>
                                            <p:strVal val="#ppt_x"/>
                                          </p:val>
                                        </p:tav>
                                        <p:tav tm="100000">
                                          <p:val>
                                            <p:strVal val="#ppt_x"/>
                                          </p:val>
                                        </p:tav>
                                      </p:tavLst>
                                    </p:anim>
                                    <p:anim calcmode="lin" valueType="num">
                                      <p:cBhvr additive="base">
                                        <p:cTn id="24" dur="500" fill="hold"/>
                                        <p:tgtEl>
                                          <p:spTgt spid="16193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1917"/>
                                        </p:tgtEl>
                                        <p:attrNameLst>
                                          <p:attrName>style.visibility</p:attrName>
                                        </p:attrNameLst>
                                      </p:cBhvr>
                                      <p:to>
                                        <p:strVal val="visible"/>
                                      </p:to>
                                    </p:set>
                                    <p:anim calcmode="lin" valueType="num">
                                      <p:cBhvr additive="base">
                                        <p:cTn id="27" dur="500" fill="hold"/>
                                        <p:tgtEl>
                                          <p:spTgt spid="161917"/>
                                        </p:tgtEl>
                                        <p:attrNameLst>
                                          <p:attrName>ppt_x</p:attrName>
                                        </p:attrNameLst>
                                      </p:cBhvr>
                                      <p:tavLst>
                                        <p:tav tm="0">
                                          <p:val>
                                            <p:strVal val="#ppt_x"/>
                                          </p:val>
                                        </p:tav>
                                        <p:tav tm="100000">
                                          <p:val>
                                            <p:strVal val="#ppt_x"/>
                                          </p:val>
                                        </p:tav>
                                      </p:tavLst>
                                    </p:anim>
                                    <p:anim calcmode="lin" valueType="num">
                                      <p:cBhvr additive="base">
                                        <p:cTn id="28" dur="500" fill="hold"/>
                                        <p:tgtEl>
                                          <p:spTgt spid="16191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1918"/>
                                        </p:tgtEl>
                                        <p:attrNameLst>
                                          <p:attrName>style.visibility</p:attrName>
                                        </p:attrNameLst>
                                      </p:cBhvr>
                                      <p:to>
                                        <p:strVal val="visible"/>
                                      </p:to>
                                    </p:set>
                                    <p:anim calcmode="lin" valueType="num">
                                      <p:cBhvr additive="base">
                                        <p:cTn id="31" dur="500" fill="hold"/>
                                        <p:tgtEl>
                                          <p:spTgt spid="161918"/>
                                        </p:tgtEl>
                                        <p:attrNameLst>
                                          <p:attrName>ppt_x</p:attrName>
                                        </p:attrNameLst>
                                      </p:cBhvr>
                                      <p:tavLst>
                                        <p:tav tm="0">
                                          <p:val>
                                            <p:strVal val="#ppt_x"/>
                                          </p:val>
                                        </p:tav>
                                        <p:tav tm="100000">
                                          <p:val>
                                            <p:strVal val="#ppt_x"/>
                                          </p:val>
                                        </p:tav>
                                      </p:tavLst>
                                    </p:anim>
                                    <p:anim calcmode="lin" valueType="num">
                                      <p:cBhvr additive="base">
                                        <p:cTn id="32" dur="500" fill="hold"/>
                                        <p:tgtEl>
                                          <p:spTgt spid="16191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1922"/>
                                        </p:tgtEl>
                                        <p:attrNameLst>
                                          <p:attrName>style.visibility</p:attrName>
                                        </p:attrNameLst>
                                      </p:cBhvr>
                                      <p:to>
                                        <p:strVal val="visible"/>
                                      </p:to>
                                    </p:set>
                                    <p:anim calcmode="lin" valueType="num">
                                      <p:cBhvr additive="base">
                                        <p:cTn id="35" dur="500" fill="hold"/>
                                        <p:tgtEl>
                                          <p:spTgt spid="161922"/>
                                        </p:tgtEl>
                                        <p:attrNameLst>
                                          <p:attrName>ppt_x</p:attrName>
                                        </p:attrNameLst>
                                      </p:cBhvr>
                                      <p:tavLst>
                                        <p:tav tm="0">
                                          <p:val>
                                            <p:strVal val="#ppt_x"/>
                                          </p:val>
                                        </p:tav>
                                        <p:tav tm="100000">
                                          <p:val>
                                            <p:strVal val="#ppt_x"/>
                                          </p:val>
                                        </p:tav>
                                      </p:tavLst>
                                    </p:anim>
                                    <p:anim calcmode="lin" valueType="num">
                                      <p:cBhvr additive="base">
                                        <p:cTn id="36" dur="500" fill="hold"/>
                                        <p:tgtEl>
                                          <p:spTgt spid="16192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1929"/>
                                        </p:tgtEl>
                                        <p:attrNameLst>
                                          <p:attrName>style.visibility</p:attrName>
                                        </p:attrNameLst>
                                      </p:cBhvr>
                                      <p:to>
                                        <p:strVal val="visible"/>
                                      </p:to>
                                    </p:set>
                                    <p:anim calcmode="lin" valueType="num">
                                      <p:cBhvr additive="base">
                                        <p:cTn id="39" dur="500" fill="hold"/>
                                        <p:tgtEl>
                                          <p:spTgt spid="161929"/>
                                        </p:tgtEl>
                                        <p:attrNameLst>
                                          <p:attrName>ppt_x</p:attrName>
                                        </p:attrNameLst>
                                      </p:cBhvr>
                                      <p:tavLst>
                                        <p:tav tm="0">
                                          <p:val>
                                            <p:strVal val="#ppt_x"/>
                                          </p:val>
                                        </p:tav>
                                        <p:tav tm="100000">
                                          <p:val>
                                            <p:strVal val="#ppt_x"/>
                                          </p:val>
                                        </p:tav>
                                      </p:tavLst>
                                    </p:anim>
                                    <p:anim calcmode="lin" valueType="num">
                                      <p:cBhvr additive="base">
                                        <p:cTn id="40" dur="500" fill="hold"/>
                                        <p:tgtEl>
                                          <p:spTgt spid="1619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1930"/>
                                        </p:tgtEl>
                                        <p:attrNameLst>
                                          <p:attrName>style.visibility</p:attrName>
                                        </p:attrNameLst>
                                      </p:cBhvr>
                                      <p:to>
                                        <p:strVal val="visible"/>
                                      </p:to>
                                    </p:set>
                                    <p:anim calcmode="lin" valueType="num">
                                      <p:cBhvr additive="base">
                                        <p:cTn id="43" dur="500" fill="hold"/>
                                        <p:tgtEl>
                                          <p:spTgt spid="161930"/>
                                        </p:tgtEl>
                                        <p:attrNameLst>
                                          <p:attrName>ppt_x</p:attrName>
                                        </p:attrNameLst>
                                      </p:cBhvr>
                                      <p:tavLst>
                                        <p:tav tm="0">
                                          <p:val>
                                            <p:strVal val="#ppt_x"/>
                                          </p:val>
                                        </p:tav>
                                        <p:tav tm="100000">
                                          <p:val>
                                            <p:strVal val="#ppt_x"/>
                                          </p:val>
                                        </p:tav>
                                      </p:tavLst>
                                    </p:anim>
                                    <p:anim calcmode="lin" valueType="num">
                                      <p:cBhvr additive="base">
                                        <p:cTn id="44" dur="500" fill="hold"/>
                                        <p:tgtEl>
                                          <p:spTgt spid="1619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1931"/>
                                        </p:tgtEl>
                                        <p:attrNameLst>
                                          <p:attrName>style.visibility</p:attrName>
                                        </p:attrNameLst>
                                      </p:cBhvr>
                                      <p:to>
                                        <p:strVal val="visible"/>
                                      </p:to>
                                    </p:set>
                                    <p:anim calcmode="lin" valueType="num">
                                      <p:cBhvr additive="base">
                                        <p:cTn id="47" dur="500" fill="hold"/>
                                        <p:tgtEl>
                                          <p:spTgt spid="161931"/>
                                        </p:tgtEl>
                                        <p:attrNameLst>
                                          <p:attrName>ppt_x</p:attrName>
                                        </p:attrNameLst>
                                      </p:cBhvr>
                                      <p:tavLst>
                                        <p:tav tm="0">
                                          <p:val>
                                            <p:strVal val="#ppt_x"/>
                                          </p:val>
                                        </p:tav>
                                        <p:tav tm="100000">
                                          <p:val>
                                            <p:strVal val="#ppt_x"/>
                                          </p:val>
                                        </p:tav>
                                      </p:tavLst>
                                    </p:anim>
                                    <p:anim calcmode="lin" valueType="num">
                                      <p:cBhvr additive="base">
                                        <p:cTn id="48" dur="500" fill="hold"/>
                                        <p:tgtEl>
                                          <p:spTgt spid="1619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1932"/>
                                        </p:tgtEl>
                                        <p:attrNameLst>
                                          <p:attrName>style.visibility</p:attrName>
                                        </p:attrNameLst>
                                      </p:cBhvr>
                                      <p:to>
                                        <p:strVal val="visible"/>
                                      </p:to>
                                    </p:set>
                                    <p:anim calcmode="lin" valueType="num">
                                      <p:cBhvr additive="base">
                                        <p:cTn id="51" dur="500" fill="hold"/>
                                        <p:tgtEl>
                                          <p:spTgt spid="161932"/>
                                        </p:tgtEl>
                                        <p:attrNameLst>
                                          <p:attrName>ppt_x</p:attrName>
                                        </p:attrNameLst>
                                      </p:cBhvr>
                                      <p:tavLst>
                                        <p:tav tm="0">
                                          <p:val>
                                            <p:strVal val="#ppt_x"/>
                                          </p:val>
                                        </p:tav>
                                        <p:tav tm="100000">
                                          <p:val>
                                            <p:strVal val="#ppt_x"/>
                                          </p:val>
                                        </p:tav>
                                      </p:tavLst>
                                    </p:anim>
                                    <p:anim calcmode="lin" valueType="num">
                                      <p:cBhvr additive="base">
                                        <p:cTn id="52" dur="500" fill="hold"/>
                                        <p:tgtEl>
                                          <p:spTgt spid="1619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1934"/>
                                        </p:tgtEl>
                                        <p:attrNameLst>
                                          <p:attrName>style.visibility</p:attrName>
                                        </p:attrNameLst>
                                      </p:cBhvr>
                                      <p:to>
                                        <p:strVal val="visible"/>
                                      </p:to>
                                    </p:set>
                                    <p:anim calcmode="lin" valueType="num">
                                      <p:cBhvr additive="base">
                                        <p:cTn id="55" dur="500" fill="hold"/>
                                        <p:tgtEl>
                                          <p:spTgt spid="161934"/>
                                        </p:tgtEl>
                                        <p:attrNameLst>
                                          <p:attrName>ppt_x</p:attrName>
                                        </p:attrNameLst>
                                      </p:cBhvr>
                                      <p:tavLst>
                                        <p:tav tm="0">
                                          <p:val>
                                            <p:strVal val="#ppt_x"/>
                                          </p:val>
                                        </p:tav>
                                        <p:tav tm="100000">
                                          <p:val>
                                            <p:strVal val="#ppt_x"/>
                                          </p:val>
                                        </p:tav>
                                      </p:tavLst>
                                    </p:anim>
                                    <p:anim calcmode="lin" valueType="num">
                                      <p:cBhvr additive="base">
                                        <p:cTn id="56" dur="500" fill="hold"/>
                                        <p:tgtEl>
                                          <p:spTgt spid="161934"/>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1939"/>
                                        </p:tgtEl>
                                        <p:attrNameLst>
                                          <p:attrName>style.visibility</p:attrName>
                                        </p:attrNameLst>
                                      </p:cBhvr>
                                      <p:to>
                                        <p:strVal val="visible"/>
                                      </p:to>
                                    </p:set>
                                    <p:anim calcmode="lin" valueType="num">
                                      <p:cBhvr additive="base">
                                        <p:cTn id="59" dur="500" fill="hold"/>
                                        <p:tgtEl>
                                          <p:spTgt spid="161939"/>
                                        </p:tgtEl>
                                        <p:attrNameLst>
                                          <p:attrName>ppt_x</p:attrName>
                                        </p:attrNameLst>
                                      </p:cBhvr>
                                      <p:tavLst>
                                        <p:tav tm="0">
                                          <p:val>
                                            <p:strVal val="#ppt_x"/>
                                          </p:val>
                                        </p:tav>
                                        <p:tav tm="100000">
                                          <p:val>
                                            <p:strVal val="#ppt_x"/>
                                          </p:val>
                                        </p:tav>
                                      </p:tavLst>
                                    </p:anim>
                                    <p:anim calcmode="lin" valueType="num">
                                      <p:cBhvr additive="base">
                                        <p:cTn id="60" dur="500" fill="hold"/>
                                        <p:tgtEl>
                                          <p:spTgt spid="16193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1940"/>
                                        </p:tgtEl>
                                        <p:attrNameLst>
                                          <p:attrName>style.visibility</p:attrName>
                                        </p:attrNameLst>
                                      </p:cBhvr>
                                      <p:to>
                                        <p:strVal val="visible"/>
                                      </p:to>
                                    </p:set>
                                    <p:anim calcmode="lin" valueType="num">
                                      <p:cBhvr additive="base">
                                        <p:cTn id="63" dur="500" fill="hold"/>
                                        <p:tgtEl>
                                          <p:spTgt spid="161940"/>
                                        </p:tgtEl>
                                        <p:attrNameLst>
                                          <p:attrName>ppt_x</p:attrName>
                                        </p:attrNameLst>
                                      </p:cBhvr>
                                      <p:tavLst>
                                        <p:tav tm="0">
                                          <p:val>
                                            <p:strVal val="#ppt_x"/>
                                          </p:val>
                                        </p:tav>
                                        <p:tav tm="100000">
                                          <p:val>
                                            <p:strVal val="#ppt_x"/>
                                          </p:val>
                                        </p:tav>
                                      </p:tavLst>
                                    </p:anim>
                                    <p:anim calcmode="lin" valueType="num">
                                      <p:cBhvr additive="base">
                                        <p:cTn id="64" dur="500" fill="hold"/>
                                        <p:tgtEl>
                                          <p:spTgt spid="16194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1941"/>
                                        </p:tgtEl>
                                        <p:attrNameLst>
                                          <p:attrName>style.visibility</p:attrName>
                                        </p:attrNameLst>
                                      </p:cBhvr>
                                      <p:to>
                                        <p:strVal val="visible"/>
                                      </p:to>
                                    </p:set>
                                    <p:anim calcmode="lin" valueType="num">
                                      <p:cBhvr additive="base">
                                        <p:cTn id="67" dur="500" fill="hold"/>
                                        <p:tgtEl>
                                          <p:spTgt spid="161941"/>
                                        </p:tgtEl>
                                        <p:attrNameLst>
                                          <p:attrName>ppt_x</p:attrName>
                                        </p:attrNameLst>
                                      </p:cBhvr>
                                      <p:tavLst>
                                        <p:tav tm="0">
                                          <p:val>
                                            <p:strVal val="#ppt_x"/>
                                          </p:val>
                                        </p:tav>
                                        <p:tav tm="100000">
                                          <p:val>
                                            <p:strVal val="#ppt_x"/>
                                          </p:val>
                                        </p:tav>
                                      </p:tavLst>
                                    </p:anim>
                                    <p:anim calcmode="lin" valueType="num">
                                      <p:cBhvr additive="base">
                                        <p:cTn id="68" dur="500" fill="hold"/>
                                        <p:tgtEl>
                                          <p:spTgt spid="16194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1942"/>
                                        </p:tgtEl>
                                        <p:attrNameLst>
                                          <p:attrName>style.visibility</p:attrName>
                                        </p:attrNameLst>
                                      </p:cBhvr>
                                      <p:to>
                                        <p:strVal val="visible"/>
                                      </p:to>
                                    </p:set>
                                    <p:anim calcmode="lin" valueType="num">
                                      <p:cBhvr additive="base">
                                        <p:cTn id="71" dur="500" fill="hold"/>
                                        <p:tgtEl>
                                          <p:spTgt spid="161942"/>
                                        </p:tgtEl>
                                        <p:attrNameLst>
                                          <p:attrName>ppt_x</p:attrName>
                                        </p:attrNameLst>
                                      </p:cBhvr>
                                      <p:tavLst>
                                        <p:tav tm="0">
                                          <p:val>
                                            <p:strVal val="#ppt_x"/>
                                          </p:val>
                                        </p:tav>
                                        <p:tav tm="100000">
                                          <p:val>
                                            <p:strVal val="#ppt_x"/>
                                          </p:val>
                                        </p:tav>
                                      </p:tavLst>
                                    </p:anim>
                                    <p:anim calcmode="lin" valueType="num">
                                      <p:cBhvr additive="base">
                                        <p:cTn id="72" dur="500" fill="hold"/>
                                        <p:tgtEl>
                                          <p:spTgt spid="16194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61943"/>
                                        </p:tgtEl>
                                        <p:attrNameLst>
                                          <p:attrName>style.visibility</p:attrName>
                                        </p:attrNameLst>
                                      </p:cBhvr>
                                      <p:to>
                                        <p:strVal val="visible"/>
                                      </p:to>
                                    </p:set>
                                    <p:anim calcmode="lin" valueType="num">
                                      <p:cBhvr additive="base">
                                        <p:cTn id="75" dur="500" fill="hold"/>
                                        <p:tgtEl>
                                          <p:spTgt spid="161943"/>
                                        </p:tgtEl>
                                        <p:attrNameLst>
                                          <p:attrName>ppt_x</p:attrName>
                                        </p:attrNameLst>
                                      </p:cBhvr>
                                      <p:tavLst>
                                        <p:tav tm="0">
                                          <p:val>
                                            <p:strVal val="#ppt_x"/>
                                          </p:val>
                                        </p:tav>
                                        <p:tav tm="100000">
                                          <p:val>
                                            <p:strVal val="#ppt_x"/>
                                          </p:val>
                                        </p:tav>
                                      </p:tavLst>
                                    </p:anim>
                                    <p:anim calcmode="lin" valueType="num">
                                      <p:cBhvr additive="base">
                                        <p:cTn id="76" dur="500" fill="hold"/>
                                        <p:tgtEl>
                                          <p:spTgt spid="16194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1944"/>
                                        </p:tgtEl>
                                        <p:attrNameLst>
                                          <p:attrName>style.visibility</p:attrName>
                                        </p:attrNameLst>
                                      </p:cBhvr>
                                      <p:to>
                                        <p:strVal val="visible"/>
                                      </p:to>
                                    </p:set>
                                    <p:anim calcmode="lin" valueType="num">
                                      <p:cBhvr additive="base">
                                        <p:cTn id="79" dur="500" fill="hold"/>
                                        <p:tgtEl>
                                          <p:spTgt spid="161944"/>
                                        </p:tgtEl>
                                        <p:attrNameLst>
                                          <p:attrName>ppt_x</p:attrName>
                                        </p:attrNameLst>
                                      </p:cBhvr>
                                      <p:tavLst>
                                        <p:tav tm="0">
                                          <p:val>
                                            <p:strVal val="#ppt_x"/>
                                          </p:val>
                                        </p:tav>
                                        <p:tav tm="100000">
                                          <p:val>
                                            <p:strVal val="#ppt_x"/>
                                          </p:val>
                                        </p:tav>
                                      </p:tavLst>
                                    </p:anim>
                                    <p:anim calcmode="lin" valueType="num">
                                      <p:cBhvr additive="base">
                                        <p:cTn id="80" dur="500" fill="hold"/>
                                        <p:tgtEl>
                                          <p:spTgt spid="16194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1945"/>
                                        </p:tgtEl>
                                        <p:attrNameLst>
                                          <p:attrName>style.visibility</p:attrName>
                                        </p:attrNameLst>
                                      </p:cBhvr>
                                      <p:to>
                                        <p:strVal val="visible"/>
                                      </p:to>
                                    </p:set>
                                    <p:anim calcmode="lin" valueType="num">
                                      <p:cBhvr additive="base">
                                        <p:cTn id="83" dur="500" fill="hold"/>
                                        <p:tgtEl>
                                          <p:spTgt spid="161945"/>
                                        </p:tgtEl>
                                        <p:attrNameLst>
                                          <p:attrName>ppt_x</p:attrName>
                                        </p:attrNameLst>
                                      </p:cBhvr>
                                      <p:tavLst>
                                        <p:tav tm="0">
                                          <p:val>
                                            <p:strVal val="#ppt_x"/>
                                          </p:val>
                                        </p:tav>
                                        <p:tav tm="100000">
                                          <p:val>
                                            <p:strVal val="#ppt_x"/>
                                          </p:val>
                                        </p:tav>
                                      </p:tavLst>
                                    </p:anim>
                                    <p:anim calcmode="lin" valueType="num">
                                      <p:cBhvr additive="base">
                                        <p:cTn id="84" dur="500" fill="hold"/>
                                        <p:tgtEl>
                                          <p:spTgt spid="16194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1946"/>
                                        </p:tgtEl>
                                        <p:attrNameLst>
                                          <p:attrName>style.visibility</p:attrName>
                                        </p:attrNameLst>
                                      </p:cBhvr>
                                      <p:to>
                                        <p:strVal val="visible"/>
                                      </p:to>
                                    </p:set>
                                    <p:anim calcmode="lin" valueType="num">
                                      <p:cBhvr additive="base">
                                        <p:cTn id="87" dur="500" fill="hold"/>
                                        <p:tgtEl>
                                          <p:spTgt spid="161946"/>
                                        </p:tgtEl>
                                        <p:attrNameLst>
                                          <p:attrName>ppt_x</p:attrName>
                                        </p:attrNameLst>
                                      </p:cBhvr>
                                      <p:tavLst>
                                        <p:tav tm="0">
                                          <p:val>
                                            <p:strVal val="#ppt_x"/>
                                          </p:val>
                                        </p:tav>
                                        <p:tav tm="100000">
                                          <p:val>
                                            <p:strVal val="#ppt_x"/>
                                          </p:val>
                                        </p:tav>
                                      </p:tavLst>
                                    </p:anim>
                                    <p:anim calcmode="lin" valueType="num">
                                      <p:cBhvr additive="base">
                                        <p:cTn id="88" dur="500" fill="hold"/>
                                        <p:tgtEl>
                                          <p:spTgt spid="161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917" grpId="0"/>
      <p:bldP spid="161918" grpId="0"/>
      <p:bldP spid="161922" grpId="0"/>
      <p:bldP spid="161929" grpId="0"/>
      <p:bldP spid="161930" grpId="0"/>
      <p:bldP spid="161931" grpId="0"/>
      <p:bldP spid="161932" grpId="0"/>
      <p:bldP spid="161934" grpId="0"/>
      <p:bldP spid="161945" grpId="0"/>
      <p:bldP spid="16194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7" name="Rectangle 1027"/>
          <p:cNvSpPr>
            <a:spLocks noGrp="1"/>
          </p:cNvSpPr>
          <p:nvPr>
            <p:ph idx="1"/>
          </p:nvPr>
        </p:nvSpPr>
        <p:spPr>
          <a:xfrm>
            <a:off x="468313" y="1295400"/>
            <a:ext cx="8064500" cy="4941888"/>
          </a:xfrm>
          <a:ln/>
        </p:spPr>
        <p:txBody>
          <a:bodyPr wrap="square" lIns="91440" tIns="45720" rIns="91440" bIns="45720" anchor="t" anchorCtr="0"/>
          <a:p>
            <a:pPr eaLnBrk="1" hangingPunct="1">
              <a:lnSpc>
                <a:spcPct val="120000"/>
              </a:lnSpc>
              <a:spcBef>
                <a:spcPct val="0"/>
              </a:spcBef>
              <a:buNone/>
            </a:pPr>
            <a:r>
              <a:rPr lang="en-US" altLang="zh-CN" sz="2400" dirty="0">
                <a:solidFill>
                  <a:srgbClr val="FF33CC"/>
                </a:solidFill>
                <a:latin typeface="黑体" panose="02010609060101010101" pitchFamily="49" charset="-122"/>
                <a:ea typeface="黑体" panose="02010609060101010101" pitchFamily="49" charset="-122"/>
              </a:rPr>
              <a:t>(2)</a:t>
            </a:r>
            <a:r>
              <a:rPr lang="zh-CN" altLang="en-US" sz="2400" dirty="0">
                <a:solidFill>
                  <a:srgbClr val="FF33CC"/>
                </a:solidFill>
                <a:latin typeface="黑体" panose="02010609060101010101" pitchFamily="49" charset="-122"/>
                <a:ea typeface="黑体" panose="02010609060101010101" pitchFamily="49" charset="-122"/>
              </a:rPr>
              <a:t>逻辑地址：</a:t>
            </a:r>
            <a:endParaRPr lang="zh-CN" altLang="en-US" sz="2400" dirty="0">
              <a:solidFill>
                <a:srgbClr val="FF33CC"/>
              </a:solidFill>
              <a:latin typeface="黑体" panose="02010609060101010101" pitchFamily="49" charset="-122"/>
              <a:ea typeface="黑体" panose="02010609060101010101" pitchFamily="49" charset="-122"/>
            </a:endParaRPr>
          </a:p>
          <a:p>
            <a:pPr eaLnBrk="1" hangingPunct="1">
              <a:lnSpc>
                <a:spcPct val="120000"/>
              </a:lnSpc>
              <a:spcBef>
                <a:spcPct val="0"/>
              </a:spcBef>
              <a:buNone/>
            </a:pPr>
            <a:endParaRPr lang="zh-CN" altLang="en-US" sz="2400" b="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endParaRPr lang="zh-CN" altLang="en-US" sz="2400" b="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endParaRPr lang="zh-CN" altLang="en-US" sz="2400" b="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en-US" altLang="zh-CN" sz="2400" dirty="0">
                <a:solidFill>
                  <a:srgbClr val="FF33CC"/>
                </a:solidFill>
                <a:latin typeface="黑体" panose="02010609060101010101" pitchFamily="49" charset="-122"/>
                <a:ea typeface="黑体" panose="02010609060101010101" pitchFamily="49" charset="-122"/>
              </a:rPr>
              <a:t>(3)</a:t>
            </a:r>
            <a:r>
              <a:rPr lang="zh-CN" altLang="en-US" sz="2400" dirty="0">
                <a:solidFill>
                  <a:srgbClr val="FF33CC"/>
                </a:solidFill>
                <a:latin typeface="黑体" panose="02010609060101010101" pitchFamily="49" charset="-122"/>
                <a:ea typeface="黑体" panose="02010609060101010101" pitchFamily="49" charset="-122"/>
              </a:rPr>
              <a:t>地址转换</a:t>
            </a:r>
            <a:endParaRPr lang="zh-CN" altLang="en-US" sz="2400" dirty="0">
              <a:solidFill>
                <a:srgbClr val="FF33CC"/>
              </a:solidFill>
              <a:latin typeface="黑体" panose="02010609060101010101" pitchFamily="49" charset="-122"/>
              <a:ea typeface="黑体" panose="02010609060101010101" pitchFamily="49" charset="-122"/>
            </a:endParaRPr>
          </a:p>
        </p:txBody>
      </p:sp>
      <p:grpSp>
        <p:nvGrpSpPr>
          <p:cNvPr id="2" name="Group 1113"/>
          <p:cNvGrpSpPr/>
          <p:nvPr/>
        </p:nvGrpSpPr>
        <p:grpSpPr>
          <a:xfrm>
            <a:off x="1295400" y="3530600"/>
            <a:ext cx="7543800" cy="2851150"/>
            <a:chOff x="816" y="1872"/>
            <a:chExt cx="4752" cy="1796"/>
          </a:xfrm>
        </p:grpSpPr>
        <p:grpSp>
          <p:nvGrpSpPr>
            <p:cNvPr id="196611" name="Group 1107"/>
            <p:cNvGrpSpPr/>
            <p:nvPr/>
          </p:nvGrpSpPr>
          <p:grpSpPr>
            <a:xfrm>
              <a:off x="1632" y="1872"/>
              <a:ext cx="3360" cy="560"/>
              <a:chOff x="1632" y="1872"/>
              <a:chExt cx="3360" cy="560"/>
            </a:xfrm>
          </p:grpSpPr>
          <p:sp>
            <p:nvSpPr>
              <p:cNvPr id="196612" name="Rectangle 1052"/>
              <p:cNvSpPr/>
              <p:nvPr/>
            </p:nvSpPr>
            <p:spPr>
              <a:xfrm>
                <a:off x="3840" y="2112"/>
                <a:ext cx="1104" cy="320"/>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b="1" dirty="0">
                    <a:latin typeface="Tahoma" panose="020B0604030504040204" pitchFamily="34" charset="0"/>
                    <a:ea typeface="楷体_GB2312" pitchFamily="1" charset="-122"/>
                  </a:rPr>
                  <a:t>d</a:t>
                </a:r>
                <a:endParaRPr lang="en-US" altLang="zh-CN" b="1" dirty="0">
                  <a:latin typeface="Tahoma" panose="020B0604030504040204" pitchFamily="34" charset="0"/>
                  <a:ea typeface="楷体_GB2312" pitchFamily="1" charset="-122"/>
                </a:endParaRPr>
              </a:p>
            </p:txBody>
          </p:sp>
          <p:sp>
            <p:nvSpPr>
              <p:cNvPr id="196613" name="Rectangle 1051"/>
              <p:cNvSpPr/>
              <p:nvPr/>
            </p:nvSpPr>
            <p:spPr>
              <a:xfrm>
                <a:off x="2736" y="2112"/>
                <a:ext cx="1104" cy="320"/>
              </a:xfrm>
              <a:prstGeom prst="rect">
                <a:avLst/>
              </a:prstGeom>
              <a:noFill/>
              <a:ln w="9525">
                <a:noFill/>
              </a:ln>
            </p:spPr>
            <p:txBody>
              <a:bodyPr anchor="t" anchorCtr="0"/>
              <a:p>
                <a:pPr algn="ctr" eaLnBrk="0" hangingPunct="0">
                  <a:lnSpc>
                    <a:spcPct val="110000"/>
                  </a:lnSpc>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2</a:t>
                </a:r>
                <a:endParaRPr lang="en-US" altLang="zh-CN" b="1" dirty="0">
                  <a:solidFill>
                    <a:schemeClr val="hlink"/>
                  </a:solidFill>
                  <a:latin typeface="Tahoma" panose="020B0604030504040204" pitchFamily="34" charset="0"/>
                  <a:ea typeface="楷体_GB2312" pitchFamily="1" charset="-122"/>
                </a:endParaRPr>
              </a:p>
            </p:txBody>
          </p:sp>
          <p:sp>
            <p:nvSpPr>
              <p:cNvPr id="196614" name="Rectangle 1050"/>
              <p:cNvSpPr/>
              <p:nvPr/>
            </p:nvSpPr>
            <p:spPr>
              <a:xfrm>
                <a:off x="1632" y="2112"/>
                <a:ext cx="1104" cy="320"/>
              </a:xfrm>
              <a:prstGeom prst="rect">
                <a:avLst/>
              </a:prstGeom>
              <a:noFill/>
              <a:ln w="9525">
                <a:noFill/>
              </a:ln>
            </p:spPr>
            <p:txBody>
              <a:bodyPr anchor="t" anchorCtr="0"/>
              <a:p>
                <a:pPr algn="ctr">
                  <a:lnSpc>
                    <a:spcPct val="110000"/>
                  </a:lnSpc>
                  <a:spcBef>
                    <a:spcPct val="20000"/>
                  </a:spcBef>
                  <a:buClr>
                    <a:srgbClr val="FF00FF"/>
                  </a:buClr>
                  <a:buFont typeface="Wingdings" panose="05000000000000000000" pitchFamily="2" charset="2"/>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1</a:t>
                </a:r>
                <a:endParaRPr lang="en-US" altLang="zh-CN" sz="1800" b="1" baseline="-25000" dirty="0">
                  <a:latin typeface="Helvetica" pitchFamily="34" charset="0"/>
                  <a:ea typeface="宋体" panose="02010600030101010101" pitchFamily="2" charset="-122"/>
                </a:endParaRPr>
              </a:p>
            </p:txBody>
          </p:sp>
          <p:sp>
            <p:nvSpPr>
              <p:cNvPr id="196615" name="Line 1053"/>
              <p:cNvSpPr/>
              <p:nvPr/>
            </p:nvSpPr>
            <p:spPr>
              <a:xfrm>
                <a:off x="1632" y="2112"/>
                <a:ext cx="3312"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16" name="Line 1054"/>
              <p:cNvSpPr/>
              <p:nvPr/>
            </p:nvSpPr>
            <p:spPr>
              <a:xfrm>
                <a:off x="1632" y="2432"/>
                <a:ext cx="3312"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17" name="Line 1055"/>
              <p:cNvSpPr/>
              <p:nvPr/>
            </p:nvSpPr>
            <p:spPr>
              <a:xfrm>
                <a:off x="1632" y="2112"/>
                <a:ext cx="0" cy="32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18" name="Line 1056"/>
              <p:cNvSpPr/>
              <p:nvPr/>
            </p:nvSpPr>
            <p:spPr>
              <a:xfrm>
                <a:off x="2736" y="2112"/>
                <a:ext cx="0" cy="32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19" name="Line 1057"/>
              <p:cNvSpPr/>
              <p:nvPr/>
            </p:nvSpPr>
            <p:spPr>
              <a:xfrm>
                <a:off x="3840" y="2112"/>
                <a:ext cx="0" cy="32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20" name="Line 1058"/>
              <p:cNvSpPr/>
              <p:nvPr/>
            </p:nvSpPr>
            <p:spPr>
              <a:xfrm>
                <a:off x="4944" y="2112"/>
                <a:ext cx="0" cy="32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21" name="Text Box 1063"/>
              <p:cNvSpPr txBox="1"/>
              <p:nvPr/>
            </p:nvSpPr>
            <p:spPr>
              <a:xfrm>
                <a:off x="1872" y="1872"/>
                <a:ext cx="3120"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外层页号             外层页内地址           页内地址</a:t>
                </a:r>
                <a:endParaRPr lang="zh-CN" altLang="en-US" sz="1600" b="1" dirty="0">
                  <a:latin typeface="Tahoma" panose="020B0604030504040204" pitchFamily="34" charset="0"/>
                  <a:ea typeface="宋体" panose="02010600030101010101" pitchFamily="2" charset="-122"/>
                </a:endParaRPr>
              </a:p>
            </p:txBody>
          </p:sp>
        </p:grpSp>
        <p:sp>
          <p:nvSpPr>
            <p:cNvPr id="196622" name="Text Box 1064"/>
            <p:cNvSpPr txBox="1"/>
            <p:nvPr/>
          </p:nvSpPr>
          <p:spPr>
            <a:xfrm>
              <a:off x="816" y="2736"/>
              <a:ext cx="1152" cy="218"/>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1600" b="1" dirty="0">
                  <a:latin typeface="Tahoma" panose="020B0604030504040204" pitchFamily="34" charset="0"/>
                  <a:ea typeface="宋体" panose="02010600030101010101" pitchFamily="2" charset="-122"/>
                </a:rPr>
                <a:t>外部页表寄存器</a:t>
              </a:r>
              <a:endParaRPr lang="zh-CN" altLang="en-US" sz="1600" b="1" dirty="0">
                <a:latin typeface="Tahoma" panose="020B0604030504040204" pitchFamily="34" charset="0"/>
                <a:ea typeface="宋体" panose="02010600030101010101" pitchFamily="2" charset="-122"/>
              </a:endParaRPr>
            </a:p>
          </p:txBody>
        </p:sp>
        <p:grpSp>
          <p:nvGrpSpPr>
            <p:cNvPr id="196623" name="Group 1108"/>
            <p:cNvGrpSpPr/>
            <p:nvPr/>
          </p:nvGrpSpPr>
          <p:grpSpPr>
            <a:xfrm>
              <a:off x="2544" y="2592"/>
              <a:ext cx="432" cy="764"/>
              <a:chOff x="2544" y="2592"/>
              <a:chExt cx="432" cy="764"/>
            </a:xfrm>
          </p:grpSpPr>
          <p:sp>
            <p:nvSpPr>
              <p:cNvPr id="196624" name="Rectangle 1067"/>
              <p:cNvSpPr/>
              <p:nvPr/>
            </p:nvSpPr>
            <p:spPr>
              <a:xfrm>
                <a:off x="2544" y="3165"/>
                <a:ext cx="432"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400" b="1" dirty="0">
                    <a:latin typeface="Times New Roman" panose="02020603050405020304" pitchFamily="18" charset="0"/>
                    <a:ea typeface="楷体_GB2312" pitchFamily="1" charset="-122"/>
                  </a:rPr>
                  <a:t>…</a:t>
                </a:r>
                <a:endParaRPr lang="en-US" altLang="zh-CN" sz="1400" b="1" dirty="0">
                  <a:latin typeface="Tahoma" panose="020B0604030504040204" pitchFamily="34" charset="0"/>
                  <a:ea typeface="楷体_GB2312" pitchFamily="1" charset="-122"/>
                </a:endParaRPr>
              </a:p>
            </p:txBody>
          </p:sp>
          <p:sp>
            <p:nvSpPr>
              <p:cNvPr id="196625" name="Rectangle 1068"/>
              <p:cNvSpPr/>
              <p:nvPr/>
            </p:nvSpPr>
            <p:spPr>
              <a:xfrm>
                <a:off x="2544" y="2974"/>
                <a:ext cx="432"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400" b="1" dirty="0">
                  <a:latin typeface="Tahoma" panose="020B0604030504040204" pitchFamily="34" charset="0"/>
                  <a:ea typeface="楷体_GB2312" pitchFamily="1" charset="-122"/>
                </a:endParaRPr>
              </a:p>
            </p:txBody>
          </p:sp>
          <p:sp>
            <p:nvSpPr>
              <p:cNvPr id="196626" name="Rectangle 1069"/>
              <p:cNvSpPr/>
              <p:nvPr/>
            </p:nvSpPr>
            <p:spPr>
              <a:xfrm>
                <a:off x="2544" y="2783"/>
                <a:ext cx="432"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400" b="1" dirty="0">
                  <a:latin typeface="Tahoma" panose="020B0604030504040204" pitchFamily="34" charset="0"/>
                  <a:ea typeface="楷体_GB2312" pitchFamily="1" charset="-122"/>
                </a:endParaRPr>
              </a:p>
            </p:txBody>
          </p:sp>
          <p:sp>
            <p:nvSpPr>
              <p:cNvPr id="196627" name="Rectangle 1070"/>
              <p:cNvSpPr/>
              <p:nvPr/>
            </p:nvSpPr>
            <p:spPr>
              <a:xfrm>
                <a:off x="2544" y="2592"/>
                <a:ext cx="432"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400" b="1" dirty="0">
                    <a:latin typeface="Tahoma" panose="020B0604030504040204" pitchFamily="34" charset="0"/>
                    <a:ea typeface="楷体_GB2312" pitchFamily="1" charset="-122"/>
                  </a:rPr>
                  <a:t> </a:t>
                </a:r>
                <a:endParaRPr lang="en-US" altLang="zh-CN" sz="1400" b="1" dirty="0">
                  <a:latin typeface="Tahoma" panose="020B0604030504040204" pitchFamily="34" charset="0"/>
                  <a:ea typeface="楷体_GB2312" pitchFamily="1" charset="-122"/>
                </a:endParaRPr>
              </a:p>
            </p:txBody>
          </p:sp>
          <p:sp>
            <p:nvSpPr>
              <p:cNvPr id="196628" name="Line 1071"/>
              <p:cNvSpPr/>
              <p:nvPr/>
            </p:nvSpPr>
            <p:spPr>
              <a:xfrm>
                <a:off x="2544" y="2592"/>
                <a:ext cx="432"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29" name="Line 1072"/>
              <p:cNvSpPr/>
              <p:nvPr/>
            </p:nvSpPr>
            <p:spPr>
              <a:xfrm>
                <a:off x="2544" y="2783"/>
                <a:ext cx="432"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30" name="Line 1073"/>
              <p:cNvSpPr/>
              <p:nvPr/>
            </p:nvSpPr>
            <p:spPr>
              <a:xfrm>
                <a:off x="2544" y="2974"/>
                <a:ext cx="432"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31" name="Line 1074"/>
              <p:cNvSpPr/>
              <p:nvPr/>
            </p:nvSpPr>
            <p:spPr>
              <a:xfrm>
                <a:off x="2544" y="3165"/>
                <a:ext cx="432"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32" name="Line 1075"/>
              <p:cNvSpPr/>
              <p:nvPr/>
            </p:nvSpPr>
            <p:spPr>
              <a:xfrm>
                <a:off x="2544" y="3356"/>
                <a:ext cx="432"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33" name="Line 1076"/>
              <p:cNvSpPr/>
              <p:nvPr/>
            </p:nvSpPr>
            <p:spPr>
              <a:xfrm>
                <a:off x="2544" y="2592"/>
                <a:ext cx="0" cy="76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34" name="Line 1077"/>
              <p:cNvSpPr/>
              <p:nvPr/>
            </p:nvSpPr>
            <p:spPr>
              <a:xfrm>
                <a:off x="2976" y="2592"/>
                <a:ext cx="0" cy="76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grpSp>
          <p:nvGrpSpPr>
            <p:cNvPr id="196635" name="Group 1109"/>
            <p:cNvGrpSpPr/>
            <p:nvPr/>
          </p:nvGrpSpPr>
          <p:grpSpPr>
            <a:xfrm>
              <a:off x="3696" y="2592"/>
              <a:ext cx="384" cy="764"/>
              <a:chOff x="3696" y="2592"/>
              <a:chExt cx="384" cy="764"/>
            </a:xfrm>
          </p:grpSpPr>
          <p:sp>
            <p:nvSpPr>
              <p:cNvPr id="196636" name="Rectangle 1081"/>
              <p:cNvSpPr/>
              <p:nvPr/>
            </p:nvSpPr>
            <p:spPr>
              <a:xfrm>
                <a:off x="3696" y="3165"/>
                <a:ext cx="384"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400" b="1" dirty="0">
                    <a:latin typeface="Times New Roman" panose="02020603050405020304" pitchFamily="18" charset="0"/>
                    <a:ea typeface="楷体_GB2312" pitchFamily="1" charset="-122"/>
                  </a:rPr>
                  <a:t>…</a:t>
                </a:r>
                <a:endParaRPr lang="en-US" altLang="zh-CN" sz="1400" b="1" dirty="0">
                  <a:latin typeface="Tahoma" panose="020B0604030504040204" pitchFamily="34" charset="0"/>
                  <a:ea typeface="楷体_GB2312" pitchFamily="1" charset="-122"/>
                </a:endParaRPr>
              </a:p>
            </p:txBody>
          </p:sp>
          <p:sp>
            <p:nvSpPr>
              <p:cNvPr id="196637" name="Rectangle 1082"/>
              <p:cNvSpPr/>
              <p:nvPr/>
            </p:nvSpPr>
            <p:spPr>
              <a:xfrm>
                <a:off x="3696" y="2974"/>
                <a:ext cx="384"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endParaRPr lang="zh-CN" altLang="zh-CN" sz="1400" b="1" dirty="0">
                  <a:latin typeface="Tahoma" panose="020B0604030504040204" pitchFamily="34" charset="0"/>
                  <a:ea typeface="楷体_GB2312" pitchFamily="1" charset="-122"/>
                </a:endParaRPr>
              </a:p>
            </p:txBody>
          </p:sp>
          <p:sp>
            <p:nvSpPr>
              <p:cNvPr id="196638" name="Rectangle 1083"/>
              <p:cNvSpPr/>
              <p:nvPr/>
            </p:nvSpPr>
            <p:spPr>
              <a:xfrm>
                <a:off x="3696" y="2783"/>
                <a:ext cx="384"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600" b="1" dirty="0">
                    <a:latin typeface="Tahoma" panose="020B0604030504040204" pitchFamily="34" charset="0"/>
                    <a:ea typeface="楷体_GB2312" pitchFamily="1" charset="-122"/>
                  </a:rPr>
                  <a:t>b</a:t>
                </a:r>
                <a:endParaRPr lang="en-US" altLang="zh-CN" sz="1600" b="1" dirty="0">
                  <a:latin typeface="Tahoma" panose="020B0604030504040204" pitchFamily="34" charset="0"/>
                  <a:ea typeface="楷体_GB2312" pitchFamily="1" charset="-122"/>
                </a:endParaRPr>
              </a:p>
            </p:txBody>
          </p:sp>
          <p:sp>
            <p:nvSpPr>
              <p:cNvPr id="196639" name="Rectangle 1084"/>
              <p:cNvSpPr/>
              <p:nvPr/>
            </p:nvSpPr>
            <p:spPr>
              <a:xfrm>
                <a:off x="3696" y="2592"/>
                <a:ext cx="384" cy="191"/>
              </a:xfrm>
              <a:prstGeom prst="rect">
                <a:avLst/>
              </a:prstGeom>
              <a:noFill/>
              <a:ln w="9525">
                <a:noFill/>
              </a:ln>
            </p:spPr>
            <p:txBody>
              <a:bodyPr anchor="t" anchorCtr="0"/>
              <a:p>
                <a:pPr algn="ctr">
                  <a:spcBef>
                    <a:spcPct val="20000"/>
                  </a:spcBef>
                  <a:buClr>
                    <a:srgbClr val="FF00FF"/>
                  </a:buClr>
                  <a:buFont typeface="Wingdings" panose="05000000000000000000" pitchFamily="2" charset="2"/>
                </a:pPr>
                <a:r>
                  <a:rPr lang="en-US" altLang="zh-CN" sz="1400" b="1" dirty="0">
                    <a:latin typeface="Tahoma" panose="020B0604030504040204" pitchFamily="34" charset="0"/>
                    <a:ea typeface="楷体_GB2312" pitchFamily="1" charset="-122"/>
                  </a:rPr>
                  <a:t> </a:t>
                </a:r>
                <a:endParaRPr lang="en-US" altLang="zh-CN" sz="1400" b="1" dirty="0">
                  <a:latin typeface="Tahoma" panose="020B0604030504040204" pitchFamily="34" charset="0"/>
                  <a:ea typeface="楷体_GB2312" pitchFamily="1" charset="-122"/>
                </a:endParaRPr>
              </a:p>
            </p:txBody>
          </p:sp>
          <p:sp>
            <p:nvSpPr>
              <p:cNvPr id="196640" name="Line 1085"/>
              <p:cNvSpPr/>
              <p:nvPr/>
            </p:nvSpPr>
            <p:spPr>
              <a:xfrm>
                <a:off x="3696" y="2592"/>
                <a:ext cx="384"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41" name="Line 1086"/>
              <p:cNvSpPr/>
              <p:nvPr/>
            </p:nvSpPr>
            <p:spPr>
              <a:xfrm>
                <a:off x="3696" y="2783"/>
                <a:ext cx="38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42" name="Line 1087"/>
              <p:cNvSpPr/>
              <p:nvPr/>
            </p:nvSpPr>
            <p:spPr>
              <a:xfrm>
                <a:off x="3696" y="2974"/>
                <a:ext cx="38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43" name="Line 1088"/>
              <p:cNvSpPr/>
              <p:nvPr/>
            </p:nvSpPr>
            <p:spPr>
              <a:xfrm>
                <a:off x="3696" y="3165"/>
                <a:ext cx="384" cy="0"/>
              </a:xfrm>
              <a:prstGeom prst="line">
                <a:avLst/>
              </a:prstGeom>
              <a:ln w="12700"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44" name="Line 1089"/>
              <p:cNvSpPr/>
              <p:nvPr/>
            </p:nvSpPr>
            <p:spPr>
              <a:xfrm>
                <a:off x="3696" y="3356"/>
                <a:ext cx="384" cy="0"/>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45" name="Line 1090"/>
              <p:cNvSpPr/>
              <p:nvPr/>
            </p:nvSpPr>
            <p:spPr>
              <a:xfrm>
                <a:off x="3696" y="2592"/>
                <a:ext cx="0" cy="76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46" name="Line 1091"/>
              <p:cNvSpPr/>
              <p:nvPr/>
            </p:nvSpPr>
            <p:spPr>
              <a:xfrm>
                <a:off x="4080" y="2592"/>
                <a:ext cx="0" cy="764"/>
              </a:xfrm>
              <a:prstGeom prst="line">
                <a:avLst/>
              </a:prstGeom>
              <a:ln w="28575" cap="sq"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196647" name="Text Box 1101"/>
            <p:cNvSpPr txBox="1"/>
            <p:nvPr/>
          </p:nvSpPr>
          <p:spPr>
            <a:xfrm>
              <a:off x="2496" y="3456"/>
              <a:ext cx="672"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外部页表</a:t>
              </a:r>
              <a:endParaRPr lang="zh-CN" altLang="en-US" sz="1600" b="1" dirty="0">
                <a:latin typeface="Tahoma" panose="020B0604030504040204" pitchFamily="34" charset="0"/>
                <a:ea typeface="宋体" panose="02010600030101010101" pitchFamily="2" charset="-122"/>
              </a:endParaRPr>
            </a:p>
          </p:txBody>
        </p:sp>
        <p:grpSp>
          <p:nvGrpSpPr>
            <p:cNvPr id="196648" name="Group 1106"/>
            <p:cNvGrpSpPr/>
            <p:nvPr/>
          </p:nvGrpSpPr>
          <p:grpSpPr>
            <a:xfrm>
              <a:off x="1968" y="2448"/>
              <a:ext cx="1728" cy="480"/>
              <a:chOff x="1968" y="2448"/>
              <a:chExt cx="1728" cy="480"/>
            </a:xfrm>
          </p:grpSpPr>
          <p:sp>
            <p:nvSpPr>
              <p:cNvPr id="196649" name="Oval 1094"/>
              <p:cNvSpPr/>
              <p:nvPr/>
            </p:nvSpPr>
            <p:spPr>
              <a:xfrm>
                <a:off x="2160" y="2784"/>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latin typeface="Tahoma" panose="020B0604030504040204" pitchFamily="34" charset="0"/>
                    <a:ea typeface="宋体" panose="02010600030101010101" pitchFamily="2" charset="-122"/>
                  </a:rPr>
                  <a:t>+</a:t>
                </a:r>
                <a:endParaRPr lang="en-US" altLang="zh-CN" b="1" dirty="0">
                  <a:latin typeface="Tahoma" panose="020B0604030504040204" pitchFamily="34" charset="0"/>
                  <a:ea typeface="宋体" panose="02010600030101010101" pitchFamily="2" charset="-122"/>
                </a:endParaRPr>
              </a:p>
            </p:txBody>
          </p:sp>
          <p:sp>
            <p:nvSpPr>
              <p:cNvPr id="196650" name="Line 1096"/>
              <p:cNvSpPr/>
              <p:nvPr/>
            </p:nvSpPr>
            <p:spPr>
              <a:xfrm>
                <a:off x="2208" y="2448"/>
                <a:ext cx="0" cy="336"/>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51" name="Line 1097"/>
              <p:cNvSpPr/>
              <p:nvPr/>
            </p:nvSpPr>
            <p:spPr>
              <a:xfrm>
                <a:off x="1968" y="2832"/>
                <a:ext cx="192"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52" name="Line 1098"/>
              <p:cNvSpPr/>
              <p:nvPr/>
            </p:nvSpPr>
            <p:spPr>
              <a:xfrm>
                <a:off x="2304" y="2832"/>
                <a:ext cx="240"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pSp>
            <p:nvGrpSpPr>
              <p:cNvPr id="196653" name="Group 1105"/>
              <p:cNvGrpSpPr/>
              <p:nvPr/>
            </p:nvGrpSpPr>
            <p:grpSpPr>
              <a:xfrm>
                <a:off x="2976" y="2448"/>
                <a:ext cx="720" cy="480"/>
                <a:chOff x="2976" y="2448"/>
                <a:chExt cx="720" cy="480"/>
              </a:xfrm>
            </p:grpSpPr>
            <p:sp>
              <p:nvSpPr>
                <p:cNvPr id="196654" name="Oval 1095"/>
                <p:cNvSpPr/>
                <p:nvPr/>
              </p:nvSpPr>
              <p:spPr>
                <a:xfrm>
                  <a:off x="3264" y="2784"/>
                  <a:ext cx="144" cy="144"/>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latin typeface="Tahoma" panose="020B0604030504040204" pitchFamily="34" charset="0"/>
                      <a:ea typeface="宋体" panose="02010600030101010101" pitchFamily="2" charset="-122"/>
                    </a:rPr>
                    <a:t>+</a:t>
                  </a:r>
                  <a:endParaRPr lang="en-US" altLang="zh-CN" b="1" dirty="0">
                    <a:latin typeface="Tahoma" panose="020B0604030504040204" pitchFamily="34" charset="0"/>
                    <a:ea typeface="宋体" panose="02010600030101010101" pitchFamily="2" charset="-122"/>
                  </a:endParaRPr>
                </a:p>
              </p:txBody>
            </p:sp>
            <p:sp>
              <p:nvSpPr>
                <p:cNvPr id="196655" name="Line 1099"/>
                <p:cNvSpPr/>
                <p:nvPr/>
              </p:nvSpPr>
              <p:spPr>
                <a:xfrm>
                  <a:off x="3360" y="2448"/>
                  <a:ext cx="0" cy="336"/>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56" name="Line 1100"/>
                <p:cNvSpPr/>
                <p:nvPr/>
              </p:nvSpPr>
              <p:spPr>
                <a:xfrm>
                  <a:off x="2976" y="2880"/>
                  <a:ext cx="288"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57" name="Line 1102"/>
                <p:cNvSpPr/>
                <p:nvPr/>
              </p:nvSpPr>
              <p:spPr>
                <a:xfrm>
                  <a:off x="3408" y="2880"/>
                  <a:ext cx="288"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grpSp>
        </p:grpSp>
        <p:sp>
          <p:nvSpPr>
            <p:cNvPr id="196658" name="Line 1103"/>
            <p:cNvSpPr/>
            <p:nvPr/>
          </p:nvSpPr>
          <p:spPr>
            <a:xfrm>
              <a:off x="4080" y="2880"/>
              <a:ext cx="336" cy="0"/>
            </a:xfrm>
            <a:prstGeom prst="line">
              <a:avLst/>
            </a:prstGeom>
            <a:ln w="9525" cap="flat" cmpd="sng">
              <a:solidFill>
                <a:schemeClr val="tx1"/>
              </a:solidFill>
              <a:prstDash val="solid"/>
              <a:miter/>
              <a:headEnd type="none" w="med" len="med"/>
              <a:tailEnd type="triangl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59" name="Text Box 1110"/>
            <p:cNvSpPr txBox="1"/>
            <p:nvPr/>
          </p:nvSpPr>
          <p:spPr>
            <a:xfrm>
              <a:off x="3696" y="3456"/>
              <a:ext cx="480" cy="212"/>
            </a:xfrm>
            <a:prstGeom prst="rect">
              <a:avLst/>
            </a:prstGeom>
            <a:noFill/>
            <a:ln w="9525">
              <a:noFill/>
            </a:ln>
          </p:spPr>
          <p:txBody>
            <a:bodyPr anchor="t" anchorCtr="0">
              <a:spAutoFit/>
            </a:bodyPr>
            <a:p>
              <a:pPr>
                <a:spcBef>
                  <a:spcPct val="50000"/>
                </a:spcBef>
              </a:pPr>
              <a:r>
                <a:rPr lang="en-US" altLang="zh-CN" sz="1600" b="1" dirty="0">
                  <a:latin typeface="Tahoma" panose="020B0604030504040204" pitchFamily="34" charset="0"/>
                  <a:ea typeface="宋体" panose="02010600030101010101" pitchFamily="2" charset="-122"/>
                </a:rPr>
                <a:t> </a:t>
              </a:r>
              <a:r>
                <a:rPr lang="zh-CN" altLang="en-US" sz="1600" b="1" dirty="0">
                  <a:latin typeface="Tahoma" panose="020B0604030504040204" pitchFamily="34" charset="0"/>
                  <a:ea typeface="宋体" panose="02010600030101010101" pitchFamily="2" charset="-122"/>
                </a:rPr>
                <a:t>页表</a:t>
              </a:r>
              <a:endParaRPr lang="zh-CN" altLang="en-US" sz="1600" b="1" dirty="0">
                <a:latin typeface="Tahoma" panose="020B0604030504040204" pitchFamily="34" charset="0"/>
                <a:ea typeface="宋体" panose="02010600030101010101" pitchFamily="2" charset="-122"/>
              </a:endParaRPr>
            </a:p>
          </p:txBody>
        </p:sp>
        <p:grpSp>
          <p:nvGrpSpPr>
            <p:cNvPr id="196660" name="Group 1112"/>
            <p:cNvGrpSpPr/>
            <p:nvPr/>
          </p:nvGrpSpPr>
          <p:grpSpPr>
            <a:xfrm>
              <a:off x="4416" y="2784"/>
              <a:ext cx="1152" cy="452"/>
              <a:chOff x="4416" y="2784"/>
              <a:chExt cx="1152" cy="452"/>
            </a:xfrm>
          </p:grpSpPr>
          <p:grpSp>
            <p:nvGrpSpPr>
              <p:cNvPr id="196661" name="Group 1104"/>
              <p:cNvGrpSpPr/>
              <p:nvPr/>
            </p:nvGrpSpPr>
            <p:grpSpPr>
              <a:xfrm>
                <a:off x="4416" y="2784"/>
                <a:ext cx="1152" cy="218"/>
                <a:chOff x="4416" y="2784"/>
                <a:chExt cx="1152" cy="218"/>
              </a:xfrm>
            </p:grpSpPr>
            <p:sp>
              <p:nvSpPr>
                <p:cNvPr id="196662" name="Text Box 1092"/>
                <p:cNvSpPr txBox="1"/>
                <p:nvPr/>
              </p:nvSpPr>
              <p:spPr>
                <a:xfrm>
                  <a:off x="4416" y="2784"/>
                  <a:ext cx="1152" cy="218"/>
                </a:xfrm>
                <a:prstGeom prst="rect">
                  <a:avLst/>
                </a:prstGeom>
                <a:noFill/>
                <a:ln w="9525" cap="flat" cmpd="sng">
                  <a:solidFill>
                    <a:schemeClr val="tx1"/>
                  </a:solidFill>
                  <a:prstDash val="solid"/>
                  <a:miter/>
                  <a:headEnd type="none" w="med" len="med"/>
                  <a:tailEnd type="none" w="med" len="med"/>
                </a:ln>
              </p:spPr>
              <p:txBody>
                <a:bodyPr anchor="t" anchorCtr="0">
                  <a:spAutoFit/>
                </a:bodyPr>
                <a:p>
                  <a:pPr>
                    <a:spcBef>
                      <a:spcPct val="50000"/>
                    </a:spcBef>
                  </a:pPr>
                  <a:r>
                    <a:rPr lang="en-US" altLang="zh-CN" sz="1600" b="1" dirty="0">
                      <a:latin typeface="Tahoma" panose="020B0604030504040204" pitchFamily="34" charset="0"/>
                      <a:ea typeface="宋体" panose="02010600030101010101" pitchFamily="2" charset="-122"/>
                    </a:rPr>
                    <a:t>b                   d</a:t>
                  </a:r>
                  <a:endParaRPr lang="en-US" altLang="zh-CN" sz="1600" b="1" dirty="0">
                    <a:latin typeface="Tahoma" panose="020B0604030504040204" pitchFamily="34" charset="0"/>
                    <a:ea typeface="宋体" panose="02010600030101010101" pitchFamily="2" charset="-122"/>
                  </a:endParaRPr>
                </a:p>
              </p:txBody>
            </p:sp>
            <p:sp>
              <p:nvSpPr>
                <p:cNvPr id="196663" name="Line 1093"/>
                <p:cNvSpPr/>
                <p:nvPr/>
              </p:nvSpPr>
              <p:spPr>
                <a:xfrm>
                  <a:off x="4944" y="2784"/>
                  <a:ext cx="0" cy="192"/>
                </a:xfrm>
                <a:prstGeom prst="line">
                  <a:avLst/>
                </a:prstGeom>
                <a:ln w="9525" cap="flat" cmpd="sng">
                  <a:solidFill>
                    <a:schemeClr val="tx1"/>
                  </a:solidFill>
                  <a:prstDash val="solid"/>
                  <a:miter/>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grpSp>
          <p:sp>
            <p:nvSpPr>
              <p:cNvPr id="196664" name="Text Box 1111"/>
              <p:cNvSpPr txBox="1"/>
              <p:nvPr/>
            </p:nvSpPr>
            <p:spPr>
              <a:xfrm>
                <a:off x="4656" y="3024"/>
                <a:ext cx="672" cy="212"/>
              </a:xfrm>
              <a:prstGeom prst="rect">
                <a:avLst/>
              </a:prstGeom>
              <a:noFill/>
              <a:ln w="9525">
                <a:noFill/>
              </a:ln>
            </p:spPr>
            <p:txBody>
              <a:bodyPr anchor="t" anchorCtr="0">
                <a:spAutoFit/>
              </a:bodyPr>
              <a:p>
                <a:pPr>
                  <a:spcBef>
                    <a:spcPct val="50000"/>
                  </a:spcBef>
                </a:pPr>
                <a:r>
                  <a:rPr lang="zh-CN" altLang="en-US" sz="1600" b="1" dirty="0">
                    <a:latin typeface="Tahoma" panose="020B0604030504040204" pitchFamily="34" charset="0"/>
                    <a:ea typeface="宋体" panose="02010600030101010101" pitchFamily="2" charset="-122"/>
                  </a:rPr>
                  <a:t>物理地址</a:t>
                </a:r>
                <a:endParaRPr lang="zh-CN" altLang="en-US" sz="1600" b="1" dirty="0">
                  <a:latin typeface="Tahoma" panose="020B0604030504040204" pitchFamily="34" charset="0"/>
                  <a:ea typeface="宋体" panose="02010600030101010101" pitchFamily="2" charset="-122"/>
                </a:endParaRPr>
              </a:p>
            </p:txBody>
          </p:sp>
        </p:grpSp>
      </p:grpSp>
      <p:grpSp>
        <p:nvGrpSpPr>
          <p:cNvPr id="10" name="Group 80"/>
          <p:cNvGrpSpPr/>
          <p:nvPr/>
        </p:nvGrpSpPr>
        <p:grpSpPr>
          <a:xfrm>
            <a:off x="2555875" y="1981200"/>
            <a:ext cx="5826125" cy="1076325"/>
            <a:chOff x="1610" y="1248"/>
            <a:chExt cx="3670" cy="678"/>
          </a:xfrm>
        </p:grpSpPr>
        <p:grpSp>
          <p:nvGrpSpPr>
            <p:cNvPr id="196666" name="Group 1037"/>
            <p:cNvGrpSpPr/>
            <p:nvPr/>
          </p:nvGrpSpPr>
          <p:grpSpPr>
            <a:xfrm>
              <a:off x="1632" y="1248"/>
              <a:ext cx="3648" cy="480"/>
              <a:chOff x="1632" y="1056"/>
              <a:chExt cx="2688" cy="480"/>
            </a:xfrm>
          </p:grpSpPr>
          <p:grpSp>
            <p:nvGrpSpPr>
              <p:cNvPr id="196667" name="Group 1028"/>
              <p:cNvGrpSpPr/>
              <p:nvPr/>
            </p:nvGrpSpPr>
            <p:grpSpPr>
              <a:xfrm>
                <a:off x="1728" y="1248"/>
                <a:ext cx="1824" cy="288"/>
                <a:chOff x="2208" y="2832"/>
                <a:chExt cx="1824" cy="288"/>
              </a:xfrm>
            </p:grpSpPr>
            <p:sp>
              <p:nvSpPr>
                <p:cNvPr id="196668" name="Rectangle 1029"/>
                <p:cNvSpPr/>
                <p:nvPr/>
              </p:nvSpPr>
              <p:spPr>
                <a:xfrm>
                  <a:off x="2208" y="2832"/>
                  <a:ext cx="1824"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96669" name="Text Box 1030"/>
                <p:cNvSpPr txBox="1"/>
                <p:nvPr/>
              </p:nvSpPr>
              <p:spPr>
                <a:xfrm>
                  <a:off x="2381" y="2832"/>
                  <a:ext cx="189"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1</a:t>
                  </a:r>
                  <a:endParaRPr lang="en-US" altLang="zh-CN" sz="1800" b="1" dirty="0">
                    <a:latin typeface="Helvetica" pitchFamily="34" charset="0"/>
                    <a:ea typeface="宋体" panose="02010600030101010101" pitchFamily="2" charset="-122"/>
                  </a:endParaRPr>
                </a:p>
              </p:txBody>
            </p:sp>
            <p:sp>
              <p:nvSpPr>
                <p:cNvPr id="196670" name="Text Box 1031"/>
                <p:cNvSpPr txBox="1"/>
                <p:nvPr/>
              </p:nvSpPr>
              <p:spPr>
                <a:xfrm>
                  <a:off x="2861" y="2832"/>
                  <a:ext cx="189"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2</a:t>
                  </a:r>
                  <a:endParaRPr lang="en-US" altLang="zh-CN" sz="1800" b="1" dirty="0">
                    <a:latin typeface="Helvetica" pitchFamily="34" charset="0"/>
                    <a:ea typeface="宋体" panose="02010600030101010101" pitchFamily="2" charset="-122"/>
                  </a:endParaRPr>
                </a:p>
              </p:txBody>
            </p:sp>
            <p:sp>
              <p:nvSpPr>
                <p:cNvPr id="196671" name="Text Box 1032"/>
                <p:cNvSpPr txBox="1"/>
                <p:nvPr/>
              </p:nvSpPr>
              <p:spPr>
                <a:xfrm>
                  <a:off x="3479" y="2880"/>
                  <a:ext cx="150"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d</a:t>
                  </a:r>
                  <a:endParaRPr lang="en-US" altLang="zh-CN" sz="1800" b="1" dirty="0">
                    <a:latin typeface="Helvetica" pitchFamily="34" charset="0"/>
                    <a:ea typeface="宋体" panose="02010600030101010101" pitchFamily="2" charset="-122"/>
                  </a:endParaRPr>
                </a:p>
              </p:txBody>
            </p:sp>
          </p:grpSp>
          <p:grpSp>
            <p:nvGrpSpPr>
              <p:cNvPr id="196672" name="Group 1033"/>
              <p:cNvGrpSpPr/>
              <p:nvPr/>
            </p:nvGrpSpPr>
            <p:grpSpPr>
              <a:xfrm>
                <a:off x="1632" y="1056"/>
                <a:ext cx="2688" cy="480"/>
                <a:chOff x="2448" y="2928"/>
                <a:chExt cx="2688" cy="480"/>
              </a:xfrm>
            </p:grpSpPr>
            <p:sp>
              <p:nvSpPr>
                <p:cNvPr id="196673" name="Line 1034"/>
                <p:cNvSpPr/>
                <p:nvPr/>
              </p:nvSpPr>
              <p:spPr>
                <a:xfrm>
                  <a:off x="3600" y="3120"/>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74" name="Line 1035"/>
                <p:cNvSpPr/>
                <p:nvPr/>
              </p:nvSpPr>
              <p:spPr>
                <a:xfrm>
                  <a:off x="3024" y="3120"/>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6675" name="Text Box 1036"/>
                <p:cNvSpPr txBox="1"/>
                <p:nvPr/>
              </p:nvSpPr>
              <p:spPr>
                <a:xfrm>
                  <a:off x="2448" y="2928"/>
                  <a:ext cx="2688" cy="212"/>
                </a:xfrm>
                <a:prstGeom prst="rect">
                  <a:avLst/>
                </a:prstGeom>
                <a:noFill/>
                <a:ln w="9525">
                  <a:noFill/>
                </a:ln>
              </p:spPr>
              <p:txBody>
                <a:bodyPr anchor="t" anchorCtr="0">
                  <a:spAutoFit/>
                </a:bodyPr>
                <a:p>
                  <a:pPr>
                    <a:spcBef>
                      <a:spcPct val="50000"/>
                    </a:spcBef>
                  </a:pPr>
                  <a:r>
                    <a:rPr lang="zh-CN" altLang="en-US" sz="1600" b="1" dirty="0">
                      <a:latin typeface="Times New Roman" panose="02020603050405020304" pitchFamily="18" charset="0"/>
                      <a:ea typeface="宋体" panose="02010600030101010101" pitchFamily="2" charset="-122"/>
                    </a:rPr>
                    <a:t>外层页号       外层页内地址    页内偏移地址</a:t>
                  </a:r>
                  <a:endParaRPr lang="zh-CN" altLang="en-US" sz="1600" b="1" dirty="0">
                    <a:latin typeface="Times New Roman" panose="02020603050405020304" pitchFamily="18" charset="0"/>
                    <a:ea typeface="宋体" panose="02010600030101010101" pitchFamily="2" charset="-122"/>
                  </a:endParaRPr>
                </a:p>
              </p:txBody>
            </p:sp>
          </p:grpSp>
        </p:grpSp>
        <p:sp>
          <p:nvSpPr>
            <p:cNvPr id="196676" name="Text Box 74"/>
            <p:cNvSpPr txBox="1"/>
            <p:nvPr/>
          </p:nvSpPr>
          <p:spPr>
            <a:xfrm>
              <a:off x="4137" y="1714"/>
              <a:ext cx="195" cy="21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0</a:t>
              </a:r>
              <a:endParaRPr lang="en-US" altLang="zh-CN" sz="1600" b="1" dirty="0">
                <a:latin typeface="Tahoma" panose="020B0604030504040204" pitchFamily="34" charset="0"/>
                <a:ea typeface="宋体" panose="02010600030101010101" pitchFamily="2" charset="-122"/>
              </a:endParaRPr>
            </a:p>
          </p:txBody>
        </p:sp>
        <p:sp>
          <p:nvSpPr>
            <p:cNvPr id="196677" name="Text Box 75"/>
            <p:cNvSpPr txBox="1"/>
            <p:nvPr/>
          </p:nvSpPr>
          <p:spPr>
            <a:xfrm>
              <a:off x="3152" y="1706"/>
              <a:ext cx="318" cy="21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11</a:t>
              </a:r>
              <a:endParaRPr lang="en-US" altLang="zh-CN" sz="1600" b="1" dirty="0">
                <a:latin typeface="Tahoma" panose="020B0604030504040204" pitchFamily="34" charset="0"/>
                <a:ea typeface="宋体" panose="02010600030101010101" pitchFamily="2" charset="-122"/>
              </a:endParaRPr>
            </a:p>
          </p:txBody>
        </p:sp>
        <p:sp>
          <p:nvSpPr>
            <p:cNvPr id="196678" name="Text Box 76"/>
            <p:cNvSpPr txBox="1"/>
            <p:nvPr/>
          </p:nvSpPr>
          <p:spPr>
            <a:xfrm>
              <a:off x="2925" y="1706"/>
              <a:ext cx="318" cy="21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12</a:t>
              </a:r>
              <a:endParaRPr lang="en-US" altLang="zh-CN" sz="1600" b="1" dirty="0">
                <a:latin typeface="Tahoma" panose="020B0604030504040204" pitchFamily="34" charset="0"/>
                <a:ea typeface="宋体" panose="02010600030101010101" pitchFamily="2" charset="-122"/>
              </a:endParaRPr>
            </a:p>
          </p:txBody>
        </p:sp>
        <p:sp>
          <p:nvSpPr>
            <p:cNvPr id="196679" name="Text Box 77"/>
            <p:cNvSpPr txBox="1"/>
            <p:nvPr/>
          </p:nvSpPr>
          <p:spPr>
            <a:xfrm>
              <a:off x="2381" y="1706"/>
              <a:ext cx="318" cy="21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21</a:t>
              </a:r>
              <a:endParaRPr lang="en-US" altLang="zh-CN" sz="1600" b="1" dirty="0">
                <a:latin typeface="Tahoma" panose="020B0604030504040204" pitchFamily="34" charset="0"/>
                <a:ea typeface="宋体" panose="02010600030101010101" pitchFamily="2" charset="-122"/>
              </a:endParaRPr>
            </a:p>
          </p:txBody>
        </p:sp>
        <p:sp>
          <p:nvSpPr>
            <p:cNvPr id="196680" name="Text Box 78"/>
            <p:cNvSpPr txBox="1"/>
            <p:nvPr/>
          </p:nvSpPr>
          <p:spPr>
            <a:xfrm>
              <a:off x="2154" y="1706"/>
              <a:ext cx="318" cy="21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22</a:t>
              </a:r>
              <a:endParaRPr lang="en-US" altLang="zh-CN" sz="1600" b="1" dirty="0">
                <a:latin typeface="Tahoma" panose="020B0604030504040204" pitchFamily="34" charset="0"/>
                <a:ea typeface="宋体" panose="02010600030101010101" pitchFamily="2" charset="-122"/>
              </a:endParaRPr>
            </a:p>
          </p:txBody>
        </p:sp>
        <p:sp>
          <p:nvSpPr>
            <p:cNvPr id="196681" name="Text Box 79"/>
            <p:cNvSpPr txBox="1"/>
            <p:nvPr/>
          </p:nvSpPr>
          <p:spPr>
            <a:xfrm>
              <a:off x="1610" y="1706"/>
              <a:ext cx="318" cy="212"/>
            </a:xfrm>
            <a:prstGeom prst="rect">
              <a:avLst/>
            </a:prstGeom>
            <a:noFill/>
            <a:ln w="9525">
              <a:noFill/>
            </a:ln>
          </p:spPr>
          <p:txBody>
            <a:bodyPr anchor="t" anchorCtr="0">
              <a:spAutoFit/>
            </a:bodyPr>
            <a:p>
              <a:r>
                <a:rPr lang="en-US" altLang="zh-CN" sz="1600" b="1" dirty="0">
                  <a:latin typeface="Tahoma" panose="020B0604030504040204" pitchFamily="34" charset="0"/>
                  <a:ea typeface="宋体" panose="02010600030101010101" pitchFamily="2" charset="-122"/>
                </a:rPr>
                <a:t>31</a:t>
              </a:r>
              <a:endParaRPr lang="en-US" altLang="zh-CN" sz="16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187">
                                            <p:txEl>
                                              <p:charRg st="0" end="9"/>
                                            </p:txEl>
                                          </p:spTgt>
                                        </p:tgtEl>
                                        <p:attrNameLst>
                                          <p:attrName>style.visibility</p:attrName>
                                        </p:attrNameLst>
                                      </p:cBhvr>
                                      <p:to>
                                        <p:strVal val="visible"/>
                                      </p:to>
                                    </p:set>
                                    <p:animEffect transition="in" filter="blinds(horizontal)">
                                      <p:cBhvr>
                                        <p:cTn id="7" dur="500"/>
                                        <p:tgtEl>
                                          <p:spTgt spid="47718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7187">
                                            <p:txEl>
                                              <p:charRg st="12" end="20"/>
                                            </p:txEl>
                                          </p:spTgt>
                                        </p:tgtEl>
                                        <p:attrNameLst>
                                          <p:attrName>style.visibility</p:attrName>
                                        </p:attrNameLst>
                                      </p:cBhvr>
                                      <p:to>
                                        <p:strVal val="visible"/>
                                      </p:to>
                                    </p:set>
                                    <p:animEffect transition="in" filter="blinds(horizontal)">
                                      <p:cBhvr>
                                        <p:cTn id="17" dur="500"/>
                                        <p:tgtEl>
                                          <p:spTgt spid="477187">
                                            <p:txEl>
                                              <p:charRg st="12"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3362" name="Rectangle 2"/>
          <p:cNvSpPr>
            <a:spLocks noGrp="1"/>
          </p:cNvSpPr>
          <p:nvPr>
            <p:ph idx="1"/>
          </p:nvPr>
        </p:nvSpPr>
        <p:spPr>
          <a:xfrm>
            <a:off x="323850" y="1339850"/>
            <a:ext cx="8496300" cy="5184775"/>
          </a:xfrm>
          <a:ln/>
        </p:spPr>
        <p:txBody>
          <a:bodyPr wrap="square" lIns="91440" tIns="45720" rIns="91440" bIns="45720" anchor="t" anchorCtr="0"/>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一个计算机系统有</a:t>
            </a:r>
            <a:r>
              <a:rPr lang="en-US" altLang="zh-CN" dirty="0">
                <a:solidFill>
                  <a:schemeClr val="tx1"/>
                </a:solidFill>
                <a:latin typeface="黑体" panose="02010609060101010101" pitchFamily="49" charset="-122"/>
                <a:ea typeface="黑体" panose="02010609060101010101" pitchFamily="49" charset="-122"/>
              </a:rPr>
              <a:t>32</a:t>
            </a:r>
            <a:r>
              <a:rPr lang="zh-CN" altLang="en-US" dirty="0">
                <a:solidFill>
                  <a:schemeClr val="tx1"/>
                </a:solidFill>
                <a:latin typeface="黑体" panose="02010609060101010101" pitchFamily="49" charset="-122"/>
                <a:ea typeface="黑体" panose="02010609060101010101" pitchFamily="49" charset="-122"/>
              </a:rPr>
              <a:t>位虚拟地址空间和</a:t>
            </a:r>
            <a:r>
              <a:rPr lang="en-US" altLang="zh-CN" dirty="0">
                <a:solidFill>
                  <a:schemeClr val="tx1"/>
                </a:solidFill>
                <a:latin typeface="黑体" panose="02010609060101010101" pitchFamily="49" charset="-122"/>
                <a:ea typeface="黑体" panose="02010609060101010101" pitchFamily="49" charset="-122"/>
              </a:rPr>
              <a:t>20</a:t>
            </a:r>
            <a:r>
              <a:rPr lang="zh-CN" altLang="en-US" dirty="0">
                <a:solidFill>
                  <a:schemeClr val="tx1"/>
                </a:solidFill>
                <a:latin typeface="黑体" panose="02010609060101010101" pitchFamily="49" charset="-122"/>
                <a:ea typeface="黑体" panose="02010609060101010101" pitchFamily="49" charset="-122"/>
              </a:rPr>
              <a:t>位物理地址空间，采用两级页表机制，一级页表域（外层页号）长为</a:t>
            </a:r>
            <a:r>
              <a:rPr lang="en-US" altLang="zh-CN" dirty="0">
                <a:solidFill>
                  <a:schemeClr val="tx1"/>
                </a:solidFill>
                <a:latin typeface="黑体" panose="02010609060101010101" pitchFamily="49" charset="-122"/>
                <a:ea typeface="黑体" panose="02010609060101010101" pitchFamily="49" charset="-122"/>
              </a:rPr>
              <a:t>10</a:t>
            </a:r>
            <a:r>
              <a:rPr lang="zh-CN" altLang="en-US" dirty="0">
                <a:solidFill>
                  <a:schemeClr val="tx1"/>
                </a:solidFill>
                <a:latin typeface="黑体" panose="02010609060101010101" pitchFamily="49" charset="-122"/>
                <a:ea typeface="黑体" panose="02010609060101010101" pitchFamily="49" charset="-122"/>
              </a:rPr>
              <a:t>位，二级页表域（外层页内地址）长为</a:t>
            </a:r>
            <a:r>
              <a:rPr lang="en-US" altLang="zh-CN" dirty="0">
                <a:solidFill>
                  <a:schemeClr val="tx1"/>
                </a:solidFill>
                <a:latin typeface="黑体" panose="02010609060101010101" pitchFamily="49" charset="-122"/>
                <a:ea typeface="黑体" panose="02010609060101010101" pitchFamily="49" charset="-122"/>
              </a:rPr>
              <a:t>10</a:t>
            </a:r>
            <a:r>
              <a:rPr lang="zh-CN" altLang="en-US" dirty="0">
                <a:solidFill>
                  <a:schemeClr val="tx1"/>
                </a:solidFill>
                <a:latin typeface="黑体" panose="02010609060101010101" pitchFamily="49" charset="-122"/>
                <a:ea typeface="黑体" panose="02010609060101010101" pitchFamily="49" charset="-122"/>
              </a:rPr>
              <a:t>位。请问页面容量为多少？有多少个页框？</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endParaRPr lang="en-US" altLang="zh-CN" dirty="0">
              <a:solidFill>
                <a:schemeClr val="tx1"/>
              </a:solidFill>
              <a:latin typeface="黑体" panose="02010609060101010101" pitchFamily="49" charset="-122"/>
              <a:ea typeface="黑体" panose="02010609060101010101" pitchFamily="49" charset="-122"/>
            </a:endParaRPr>
          </a:p>
        </p:txBody>
      </p:sp>
      <p:sp>
        <p:nvSpPr>
          <p:cNvPr id="198658" name="Rectangle 3"/>
          <p:cNvSpPr>
            <a:spLocks noGrp="1"/>
          </p:cNvSpPr>
          <p:nvPr>
            <p:ph type="title"/>
          </p:nvPr>
        </p:nvSpPr>
        <p:spPr>
          <a:xfrm>
            <a:off x="1295400" y="260350"/>
            <a:ext cx="6324600" cy="762000"/>
          </a:xfrm>
          <a:ln/>
        </p:spPr>
        <p:txBody>
          <a:bodyPr wrap="square" lIns="91440" tIns="45720" rIns="91440" bIns="45720" anchor="b" anchorCtr="0"/>
          <a:p>
            <a:pPr eaLnBrk="1" hangingPunct="1"/>
            <a:r>
              <a:rPr lang="zh-CN" altLang="en-US" sz="3600" b="1" dirty="0">
                <a:ea typeface="黑体" panose="02010609060101010101" pitchFamily="49" charset="-122"/>
              </a:rPr>
              <a:t>二级页表例题</a:t>
            </a:r>
            <a:r>
              <a:rPr lang="en-US" altLang="zh-CN" sz="3600" b="1" dirty="0">
                <a:ea typeface="黑体" panose="02010609060101010101" pitchFamily="49" charset="-122"/>
              </a:rPr>
              <a:t>1</a:t>
            </a:r>
            <a:endParaRPr lang="en-US" altLang="zh-CN" sz="3600" b="1" dirty="0">
              <a:ea typeface="黑体" panose="02010609060101010101" pitchFamily="49" charset="-122"/>
            </a:endParaRPr>
          </a:p>
        </p:txBody>
      </p:sp>
      <p:grpSp>
        <p:nvGrpSpPr>
          <p:cNvPr id="2" name="Group 21"/>
          <p:cNvGrpSpPr/>
          <p:nvPr/>
        </p:nvGrpSpPr>
        <p:grpSpPr>
          <a:xfrm>
            <a:off x="1403350" y="4076700"/>
            <a:ext cx="7705725" cy="1106488"/>
            <a:chOff x="906" y="2296"/>
            <a:chExt cx="4854" cy="697"/>
          </a:xfrm>
        </p:grpSpPr>
        <p:grpSp>
          <p:nvGrpSpPr>
            <p:cNvPr id="198660" name="Group 5"/>
            <p:cNvGrpSpPr/>
            <p:nvPr/>
          </p:nvGrpSpPr>
          <p:grpSpPr>
            <a:xfrm>
              <a:off x="906" y="2296"/>
              <a:ext cx="4854" cy="480"/>
              <a:chOff x="1632" y="1056"/>
              <a:chExt cx="2688" cy="480"/>
            </a:xfrm>
          </p:grpSpPr>
          <p:grpSp>
            <p:nvGrpSpPr>
              <p:cNvPr id="198661" name="Group 6"/>
              <p:cNvGrpSpPr/>
              <p:nvPr/>
            </p:nvGrpSpPr>
            <p:grpSpPr>
              <a:xfrm>
                <a:off x="1728" y="1248"/>
                <a:ext cx="1824" cy="288"/>
                <a:chOff x="2208" y="2832"/>
                <a:chExt cx="1824" cy="288"/>
              </a:xfrm>
            </p:grpSpPr>
            <p:sp>
              <p:nvSpPr>
                <p:cNvPr id="198662" name="Rectangle 7"/>
                <p:cNvSpPr/>
                <p:nvPr/>
              </p:nvSpPr>
              <p:spPr>
                <a:xfrm>
                  <a:off x="2208" y="2832"/>
                  <a:ext cx="1824"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98663" name="Text Box 8"/>
                <p:cNvSpPr txBox="1"/>
                <p:nvPr/>
              </p:nvSpPr>
              <p:spPr>
                <a:xfrm>
                  <a:off x="2405" y="2832"/>
                  <a:ext cx="142"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1</a:t>
                  </a:r>
                  <a:endParaRPr lang="en-US" altLang="zh-CN" sz="1800" b="1" dirty="0">
                    <a:latin typeface="Helvetica" pitchFamily="34" charset="0"/>
                    <a:ea typeface="宋体" panose="02010600030101010101" pitchFamily="2" charset="-122"/>
                  </a:endParaRPr>
                </a:p>
              </p:txBody>
            </p:sp>
            <p:sp>
              <p:nvSpPr>
                <p:cNvPr id="198664" name="Text Box 9"/>
                <p:cNvSpPr txBox="1"/>
                <p:nvPr/>
              </p:nvSpPr>
              <p:spPr>
                <a:xfrm>
                  <a:off x="2884" y="2832"/>
                  <a:ext cx="142"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2</a:t>
                  </a:r>
                  <a:endParaRPr lang="en-US" altLang="zh-CN" sz="1800" b="1" dirty="0">
                    <a:latin typeface="Helvetica" pitchFamily="34" charset="0"/>
                    <a:ea typeface="宋体" panose="02010600030101010101" pitchFamily="2" charset="-122"/>
                  </a:endParaRPr>
                </a:p>
              </p:txBody>
            </p:sp>
            <p:sp>
              <p:nvSpPr>
                <p:cNvPr id="198665" name="Text Box 10"/>
                <p:cNvSpPr txBox="1"/>
                <p:nvPr/>
              </p:nvSpPr>
              <p:spPr>
                <a:xfrm>
                  <a:off x="3497" y="2880"/>
                  <a:ext cx="113"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d</a:t>
                  </a:r>
                  <a:endParaRPr lang="en-US" altLang="zh-CN" sz="1800" b="1" dirty="0">
                    <a:latin typeface="Helvetica" pitchFamily="34" charset="0"/>
                    <a:ea typeface="宋体" panose="02010600030101010101" pitchFamily="2" charset="-122"/>
                  </a:endParaRPr>
                </a:p>
              </p:txBody>
            </p:sp>
          </p:grpSp>
          <p:grpSp>
            <p:nvGrpSpPr>
              <p:cNvPr id="198666" name="Group 11"/>
              <p:cNvGrpSpPr/>
              <p:nvPr/>
            </p:nvGrpSpPr>
            <p:grpSpPr>
              <a:xfrm>
                <a:off x="1632" y="1056"/>
                <a:ext cx="2688" cy="480"/>
                <a:chOff x="2448" y="2928"/>
                <a:chExt cx="2688" cy="480"/>
              </a:xfrm>
            </p:grpSpPr>
            <p:sp>
              <p:nvSpPr>
                <p:cNvPr id="198667" name="Line 12"/>
                <p:cNvSpPr/>
                <p:nvPr/>
              </p:nvSpPr>
              <p:spPr>
                <a:xfrm>
                  <a:off x="3600" y="3120"/>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8668" name="Line 13"/>
                <p:cNvSpPr/>
                <p:nvPr/>
              </p:nvSpPr>
              <p:spPr>
                <a:xfrm>
                  <a:off x="3024" y="3120"/>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198669" name="Text Box 14"/>
                <p:cNvSpPr txBox="1"/>
                <p:nvPr/>
              </p:nvSpPr>
              <p:spPr>
                <a:xfrm>
                  <a:off x="2448" y="2928"/>
                  <a:ext cx="2688" cy="231"/>
                </a:xfrm>
                <a:prstGeom prst="rect">
                  <a:avLst/>
                </a:prstGeom>
                <a:noFill/>
                <a:ln w="9525">
                  <a:noFill/>
                </a:ln>
              </p:spPr>
              <p:txBody>
                <a:bodyPr anchor="t" anchorCtr="0">
                  <a:spAutoFit/>
                </a:bodyPr>
                <a:p>
                  <a:pPr>
                    <a:spcBef>
                      <a:spcPct val="50000"/>
                    </a:spcBef>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外层页号              外层页内地址            页内偏移地址</a:t>
                  </a:r>
                  <a:endParaRPr lang="zh-CN" altLang="en-US" sz="1800" b="1" dirty="0">
                    <a:latin typeface="Times New Roman" panose="02020603050405020304" pitchFamily="18" charset="0"/>
                    <a:ea typeface="宋体" panose="02010600030101010101" pitchFamily="2" charset="-122"/>
                  </a:endParaRPr>
                </a:p>
              </p:txBody>
            </p:sp>
          </p:grpSp>
        </p:grpSp>
        <p:sp>
          <p:nvSpPr>
            <p:cNvPr id="198670" name="Text Box 15"/>
            <p:cNvSpPr txBox="1"/>
            <p:nvPr/>
          </p:nvSpPr>
          <p:spPr>
            <a:xfrm>
              <a:off x="4182" y="2762"/>
              <a:ext cx="195" cy="231"/>
            </a:xfrm>
            <a:prstGeom prst="rect">
              <a:avLst/>
            </a:prstGeom>
            <a:noFill/>
            <a:ln w="9525">
              <a:noFill/>
            </a:ln>
          </p:spPr>
          <p:txBody>
            <a:bodyPr anchor="t" anchorCtr="0">
              <a:spAutoFit/>
            </a:bodyPr>
            <a:p>
              <a:r>
                <a:rPr lang="en-US" altLang="zh-CN" sz="1800" b="1" dirty="0">
                  <a:latin typeface="Tahoma" panose="020B0604030504040204" pitchFamily="34" charset="0"/>
                  <a:ea typeface="宋体" panose="02010600030101010101" pitchFamily="2" charset="-122"/>
                </a:rPr>
                <a:t>0</a:t>
              </a:r>
              <a:endParaRPr lang="en-US" altLang="zh-CN" sz="1800" b="1" dirty="0">
                <a:latin typeface="Tahoma" panose="020B0604030504040204" pitchFamily="34" charset="0"/>
                <a:ea typeface="宋体" panose="02010600030101010101" pitchFamily="2" charset="-122"/>
              </a:endParaRPr>
            </a:p>
          </p:txBody>
        </p:sp>
        <p:sp>
          <p:nvSpPr>
            <p:cNvPr id="198671" name="Text Box 16"/>
            <p:cNvSpPr txBox="1"/>
            <p:nvPr/>
          </p:nvSpPr>
          <p:spPr>
            <a:xfrm>
              <a:off x="2925" y="2754"/>
              <a:ext cx="318" cy="231"/>
            </a:xfrm>
            <a:prstGeom prst="rect">
              <a:avLst/>
            </a:prstGeom>
            <a:noFill/>
            <a:ln w="9525">
              <a:noFill/>
            </a:ln>
          </p:spPr>
          <p:txBody>
            <a:bodyPr anchor="t" anchorCtr="0">
              <a:spAutoFit/>
            </a:bodyPr>
            <a:p>
              <a:r>
                <a:rPr lang="en-US" altLang="zh-CN" sz="1800" b="1" dirty="0">
                  <a:latin typeface="Tahoma" panose="020B0604030504040204" pitchFamily="34" charset="0"/>
                  <a:ea typeface="宋体" panose="02010600030101010101" pitchFamily="2" charset="-122"/>
                </a:rPr>
                <a:t>11</a:t>
              </a:r>
              <a:endParaRPr lang="en-US" altLang="zh-CN" sz="1800" b="1" dirty="0">
                <a:latin typeface="Tahoma" panose="020B0604030504040204" pitchFamily="34" charset="0"/>
                <a:ea typeface="宋体" panose="02010600030101010101" pitchFamily="2" charset="-122"/>
              </a:endParaRPr>
            </a:p>
          </p:txBody>
        </p:sp>
        <p:sp>
          <p:nvSpPr>
            <p:cNvPr id="198672" name="Text Box 17"/>
            <p:cNvSpPr txBox="1"/>
            <p:nvPr/>
          </p:nvSpPr>
          <p:spPr>
            <a:xfrm>
              <a:off x="2698" y="2754"/>
              <a:ext cx="318" cy="231"/>
            </a:xfrm>
            <a:prstGeom prst="rect">
              <a:avLst/>
            </a:prstGeom>
            <a:noFill/>
            <a:ln w="9525">
              <a:noFill/>
            </a:ln>
          </p:spPr>
          <p:txBody>
            <a:bodyPr anchor="t" anchorCtr="0">
              <a:spAutoFit/>
            </a:bodyPr>
            <a:p>
              <a:r>
                <a:rPr lang="en-US" altLang="zh-CN" sz="1800" b="1" dirty="0">
                  <a:latin typeface="Tahoma" panose="020B0604030504040204" pitchFamily="34" charset="0"/>
                  <a:ea typeface="宋体" panose="02010600030101010101" pitchFamily="2" charset="-122"/>
                </a:rPr>
                <a:t>12</a:t>
              </a:r>
              <a:endParaRPr lang="en-US" altLang="zh-CN" sz="1800" b="1" dirty="0">
                <a:latin typeface="Tahoma" panose="020B0604030504040204" pitchFamily="34" charset="0"/>
                <a:ea typeface="宋体" panose="02010600030101010101" pitchFamily="2" charset="-122"/>
              </a:endParaRPr>
            </a:p>
          </p:txBody>
        </p:sp>
        <p:sp>
          <p:nvSpPr>
            <p:cNvPr id="198673" name="Text Box 18"/>
            <p:cNvSpPr txBox="1"/>
            <p:nvPr/>
          </p:nvSpPr>
          <p:spPr>
            <a:xfrm>
              <a:off x="1882" y="2754"/>
              <a:ext cx="318" cy="231"/>
            </a:xfrm>
            <a:prstGeom prst="rect">
              <a:avLst/>
            </a:prstGeom>
            <a:noFill/>
            <a:ln w="9525">
              <a:noFill/>
            </a:ln>
          </p:spPr>
          <p:txBody>
            <a:bodyPr anchor="t" anchorCtr="0">
              <a:spAutoFit/>
            </a:bodyPr>
            <a:p>
              <a:r>
                <a:rPr lang="en-US" altLang="zh-CN" sz="1800" b="1" dirty="0">
                  <a:latin typeface="Tahoma" panose="020B0604030504040204" pitchFamily="34" charset="0"/>
                  <a:ea typeface="宋体" panose="02010600030101010101" pitchFamily="2" charset="-122"/>
                </a:rPr>
                <a:t>21</a:t>
              </a:r>
              <a:endParaRPr lang="en-US" altLang="zh-CN" sz="1800" b="1" dirty="0">
                <a:latin typeface="Tahoma" panose="020B0604030504040204" pitchFamily="34" charset="0"/>
                <a:ea typeface="宋体" panose="02010600030101010101" pitchFamily="2" charset="-122"/>
              </a:endParaRPr>
            </a:p>
          </p:txBody>
        </p:sp>
        <p:sp>
          <p:nvSpPr>
            <p:cNvPr id="198674" name="Text Box 19"/>
            <p:cNvSpPr txBox="1"/>
            <p:nvPr/>
          </p:nvSpPr>
          <p:spPr>
            <a:xfrm>
              <a:off x="1655" y="2754"/>
              <a:ext cx="318" cy="231"/>
            </a:xfrm>
            <a:prstGeom prst="rect">
              <a:avLst/>
            </a:prstGeom>
            <a:noFill/>
            <a:ln w="9525">
              <a:noFill/>
            </a:ln>
          </p:spPr>
          <p:txBody>
            <a:bodyPr anchor="t" anchorCtr="0">
              <a:spAutoFit/>
            </a:bodyPr>
            <a:p>
              <a:r>
                <a:rPr lang="en-US" altLang="zh-CN" sz="1800" b="1" dirty="0">
                  <a:latin typeface="Tahoma" panose="020B0604030504040204" pitchFamily="34" charset="0"/>
                  <a:ea typeface="宋体" panose="02010600030101010101" pitchFamily="2" charset="-122"/>
                </a:rPr>
                <a:t>22</a:t>
              </a:r>
              <a:endParaRPr lang="en-US" altLang="zh-CN" sz="1800" b="1" dirty="0">
                <a:latin typeface="Tahoma" panose="020B0604030504040204" pitchFamily="34" charset="0"/>
                <a:ea typeface="宋体" panose="02010600030101010101" pitchFamily="2" charset="-122"/>
              </a:endParaRPr>
            </a:p>
          </p:txBody>
        </p:sp>
        <p:sp>
          <p:nvSpPr>
            <p:cNvPr id="198675" name="Text Box 20"/>
            <p:cNvSpPr txBox="1"/>
            <p:nvPr/>
          </p:nvSpPr>
          <p:spPr>
            <a:xfrm>
              <a:off x="1020" y="2754"/>
              <a:ext cx="318" cy="231"/>
            </a:xfrm>
            <a:prstGeom prst="rect">
              <a:avLst/>
            </a:prstGeom>
            <a:noFill/>
            <a:ln w="9525">
              <a:noFill/>
            </a:ln>
          </p:spPr>
          <p:txBody>
            <a:bodyPr anchor="t" anchorCtr="0">
              <a:spAutoFit/>
            </a:bodyPr>
            <a:p>
              <a:r>
                <a:rPr lang="en-US" altLang="zh-CN" sz="1800" b="1" dirty="0">
                  <a:latin typeface="Tahoma" panose="020B0604030504040204" pitchFamily="34" charset="0"/>
                  <a:ea typeface="宋体" panose="02010600030101010101" pitchFamily="2" charset="-122"/>
                </a:rPr>
                <a:t>31</a:t>
              </a:r>
              <a:endParaRPr lang="en-US" altLang="zh-CN" sz="1800" b="1" dirty="0">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3362">
                                            <p:txEl>
                                              <p:charRg st="0" end="91"/>
                                            </p:txEl>
                                          </p:spTgt>
                                        </p:tgtEl>
                                        <p:attrNameLst>
                                          <p:attrName>style.visibility</p:attrName>
                                        </p:attrNameLst>
                                      </p:cBhvr>
                                      <p:to>
                                        <p:strVal val="visible"/>
                                      </p:to>
                                    </p:set>
                                    <p:animEffect transition="in" filter="blinds(horizontal)">
                                      <p:cBhvr>
                                        <p:cTn id="7" dur="500"/>
                                        <p:tgtEl>
                                          <p:spTgt spid="783362">
                                            <p:txEl>
                                              <p:charRg st="0" end="9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2"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1314" name="Rectangle 2"/>
          <p:cNvSpPr>
            <a:spLocks noGrp="1"/>
          </p:cNvSpPr>
          <p:nvPr>
            <p:ph idx="1"/>
          </p:nvPr>
        </p:nvSpPr>
        <p:spPr>
          <a:xfrm>
            <a:off x="323850" y="1339850"/>
            <a:ext cx="8496300" cy="5184775"/>
          </a:xfrm>
          <a:ln/>
        </p:spPr>
        <p:txBody>
          <a:bodyPr wrap="square" lIns="91440" tIns="45720" rIns="91440" bIns="45720" anchor="t" anchorCtr="0"/>
          <a:p>
            <a:pPr eaLnBrk="1" hangingPunct="1">
              <a:lnSpc>
                <a:spcPct val="120000"/>
              </a:lnSpc>
              <a:spcBef>
                <a:spcPct val="0"/>
              </a:spcBef>
              <a:buClr>
                <a:srgbClr val="FF0000"/>
              </a:buClr>
              <a:buNone/>
            </a:pP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某计算机采用二级页表的分页储存管理方式，按字节编址，页大小为</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10</a:t>
            </a:r>
            <a:r>
              <a:rPr lang="zh-CN" altLang="en-US" dirty="0">
                <a:solidFill>
                  <a:schemeClr val="tx1"/>
                </a:solidFill>
                <a:latin typeface="黑体" panose="02010609060101010101" pitchFamily="49" charset="-122"/>
                <a:ea typeface="黑体" panose="02010609060101010101" pitchFamily="49" charset="-122"/>
              </a:rPr>
              <a:t>字节，页表项大小为</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字节，逻辑地址结构为：</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逻辑地址空间大小为</a:t>
            </a:r>
            <a:r>
              <a:rPr lang="en-US" altLang="zh-CN" dirty="0">
                <a:solidFill>
                  <a:schemeClr val="tx1"/>
                </a:solidFill>
                <a:latin typeface="黑体" panose="02010609060101010101" pitchFamily="49" charset="-122"/>
                <a:ea typeface="黑体" panose="02010609060101010101" pitchFamily="49" charset="-122"/>
              </a:rPr>
              <a:t>2</a:t>
            </a:r>
            <a:r>
              <a:rPr lang="en-US" altLang="zh-CN" baseline="30000" dirty="0">
                <a:solidFill>
                  <a:schemeClr val="tx1"/>
                </a:solidFill>
                <a:latin typeface="黑体" panose="02010609060101010101" pitchFamily="49" charset="-122"/>
                <a:ea typeface="黑体" panose="02010609060101010101" pitchFamily="49" charset="-122"/>
              </a:rPr>
              <a:t>16</a:t>
            </a:r>
            <a:r>
              <a:rPr lang="zh-CN" altLang="en-US" dirty="0">
                <a:solidFill>
                  <a:schemeClr val="tx1"/>
                </a:solidFill>
                <a:latin typeface="黑体" panose="02010609060101010101" pitchFamily="49" charset="-122"/>
                <a:ea typeface="黑体" panose="02010609060101010101" pitchFamily="49" charset="-122"/>
              </a:rPr>
              <a:t>页，则表示整个逻辑地址空间的页目录表（外层页表）中包含表项的个数至少是（   ）。</a:t>
            </a:r>
            <a:endParaRPr lang="zh-CN" altLang="en-US"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A.64     B.128     C.256    D.512</a:t>
            </a:r>
            <a:endParaRPr lang="en-US" altLang="zh-CN"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Clr>
                <a:srgbClr val="FF0000"/>
              </a:buClr>
              <a:buNone/>
            </a:pPr>
            <a:endParaRPr lang="en-US" altLang="zh-CN" dirty="0">
              <a:solidFill>
                <a:schemeClr val="tx1"/>
              </a:solidFill>
              <a:latin typeface="黑体" panose="02010609060101010101" pitchFamily="49" charset="-122"/>
              <a:ea typeface="黑体" panose="02010609060101010101" pitchFamily="49" charset="-122"/>
            </a:endParaRPr>
          </a:p>
        </p:txBody>
      </p:sp>
      <p:sp>
        <p:nvSpPr>
          <p:cNvPr id="200706" name="Rectangle 3"/>
          <p:cNvSpPr>
            <a:spLocks noGrp="1"/>
          </p:cNvSpPr>
          <p:nvPr>
            <p:ph type="title"/>
          </p:nvPr>
        </p:nvSpPr>
        <p:spPr>
          <a:xfrm>
            <a:off x="1295400" y="260350"/>
            <a:ext cx="6324600" cy="762000"/>
          </a:xfrm>
          <a:ln/>
        </p:spPr>
        <p:txBody>
          <a:bodyPr wrap="square" lIns="91440" tIns="45720" rIns="91440" bIns="45720" anchor="b" anchorCtr="0"/>
          <a:p>
            <a:pPr eaLnBrk="1" hangingPunct="1"/>
            <a:r>
              <a:rPr lang="zh-CN" altLang="en-US" sz="3600" b="1" dirty="0">
                <a:ea typeface="黑体" panose="02010609060101010101" pitchFamily="49" charset="-122"/>
              </a:rPr>
              <a:t>二级页表例题</a:t>
            </a:r>
            <a:r>
              <a:rPr lang="en-US" altLang="zh-CN" sz="3600" b="1" dirty="0">
                <a:ea typeface="黑体" panose="02010609060101010101" pitchFamily="49" charset="-122"/>
              </a:rPr>
              <a:t>2</a:t>
            </a:r>
            <a:endParaRPr lang="en-US" altLang="zh-CN" sz="3600" b="1" dirty="0">
              <a:ea typeface="黑体" panose="02010609060101010101" pitchFamily="49" charset="-122"/>
            </a:endParaRPr>
          </a:p>
        </p:txBody>
      </p:sp>
      <p:grpSp>
        <p:nvGrpSpPr>
          <p:cNvPr id="2" name="Group 5"/>
          <p:cNvGrpSpPr/>
          <p:nvPr/>
        </p:nvGrpSpPr>
        <p:grpSpPr>
          <a:xfrm>
            <a:off x="1438275" y="2924175"/>
            <a:ext cx="7705725" cy="762000"/>
            <a:chOff x="1632" y="1056"/>
            <a:chExt cx="2688" cy="480"/>
          </a:xfrm>
        </p:grpSpPr>
        <p:grpSp>
          <p:nvGrpSpPr>
            <p:cNvPr id="200708" name="Group 6"/>
            <p:cNvGrpSpPr/>
            <p:nvPr/>
          </p:nvGrpSpPr>
          <p:grpSpPr>
            <a:xfrm>
              <a:off x="1728" y="1248"/>
              <a:ext cx="1824" cy="288"/>
              <a:chOff x="2208" y="2832"/>
              <a:chExt cx="1824" cy="288"/>
            </a:xfrm>
          </p:grpSpPr>
          <p:sp>
            <p:nvSpPr>
              <p:cNvPr id="200709" name="Rectangle 7"/>
              <p:cNvSpPr/>
              <p:nvPr/>
            </p:nvSpPr>
            <p:spPr>
              <a:xfrm>
                <a:off x="2208" y="2832"/>
                <a:ext cx="1824"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00710" name="Text Box 8"/>
              <p:cNvSpPr txBox="1"/>
              <p:nvPr/>
            </p:nvSpPr>
            <p:spPr>
              <a:xfrm>
                <a:off x="2405" y="2832"/>
                <a:ext cx="142"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1</a:t>
                </a:r>
                <a:endParaRPr lang="en-US" altLang="zh-CN" sz="1800" b="1" dirty="0">
                  <a:latin typeface="Helvetica" pitchFamily="34" charset="0"/>
                  <a:ea typeface="宋体" panose="02010600030101010101" pitchFamily="2" charset="-122"/>
                </a:endParaRPr>
              </a:p>
            </p:txBody>
          </p:sp>
          <p:sp>
            <p:nvSpPr>
              <p:cNvPr id="200711" name="Text Box 9"/>
              <p:cNvSpPr txBox="1"/>
              <p:nvPr/>
            </p:nvSpPr>
            <p:spPr>
              <a:xfrm>
                <a:off x="2884" y="2832"/>
                <a:ext cx="142"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p</a:t>
                </a:r>
                <a:r>
                  <a:rPr lang="en-US" altLang="zh-CN" sz="1800" b="1" baseline="-25000" dirty="0">
                    <a:latin typeface="Helvetica" pitchFamily="34" charset="0"/>
                    <a:ea typeface="宋体" panose="02010600030101010101" pitchFamily="2" charset="-122"/>
                  </a:rPr>
                  <a:t>2</a:t>
                </a:r>
                <a:endParaRPr lang="en-US" altLang="zh-CN" sz="1800" b="1" dirty="0">
                  <a:latin typeface="Helvetica" pitchFamily="34" charset="0"/>
                  <a:ea typeface="宋体" panose="02010600030101010101" pitchFamily="2" charset="-122"/>
                </a:endParaRPr>
              </a:p>
            </p:txBody>
          </p:sp>
          <p:sp>
            <p:nvSpPr>
              <p:cNvPr id="200712" name="Text Box 10"/>
              <p:cNvSpPr txBox="1"/>
              <p:nvPr/>
            </p:nvSpPr>
            <p:spPr>
              <a:xfrm>
                <a:off x="3497" y="2880"/>
                <a:ext cx="113" cy="231"/>
              </a:xfrm>
              <a:prstGeom prst="rect">
                <a:avLst/>
              </a:prstGeom>
              <a:noFill/>
              <a:ln w="9525">
                <a:noFill/>
              </a:ln>
            </p:spPr>
            <p:txBody>
              <a:bodyPr wrap="none" anchor="ctr" anchorCtr="0">
                <a:spAutoFit/>
              </a:bodyPr>
              <a:p>
                <a:pPr algn="ctr" eaLnBrk="0" hangingPunct="0">
                  <a:spcBef>
                    <a:spcPct val="50000"/>
                  </a:spcBef>
                </a:pPr>
                <a:r>
                  <a:rPr lang="en-US" altLang="zh-CN" sz="1800" b="1" i="1" dirty="0">
                    <a:latin typeface="Helvetica" pitchFamily="34" charset="0"/>
                    <a:ea typeface="宋体" panose="02010600030101010101" pitchFamily="2" charset="-122"/>
                  </a:rPr>
                  <a:t>d</a:t>
                </a:r>
                <a:endParaRPr lang="en-US" altLang="zh-CN" sz="1800" b="1" dirty="0">
                  <a:latin typeface="Helvetica" pitchFamily="34" charset="0"/>
                  <a:ea typeface="宋体" panose="02010600030101010101" pitchFamily="2" charset="-122"/>
                </a:endParaRPr>
              </a:p>
            </p:txBody>
          </p:sp>
        </p:grpSp>
        <p:grpSp>
          <p:nvGrpSpPr>
            <p:cNvPr id="200713" name="Group 11"/>
            <p:cNvGrpSpPr/>
            <p:nvPr/>
          </p:nvGrpSpPr>
          <p:grpSpPr>
            <a:xfrm>
              <a:off x="1632" y="1056"/>
              <a:ext cx="2688" cy="480"/>
              <a:chOff x="2448" y="2928"/>
              <a:chExt cx="2688" cy="480"/>
            </a:xfrm>
          </p:grpSpPr>
          <p:sp>
            <p:nvSpPr>
              <p:cNvPr id="200714" name="Line 12"/>
              <p:cNvSpPr/>
              <p:nvPr/>
            </p:nvSpPr>
            <p:spPr>
              <a:xfrm>
                <a:off x="3600" y="3120"/>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0715" name="Line 13"/>
              <p:cNvSpPr/>
              <p:nvPr/>
            </p:nvSpPr>
            <p:spPr>
              <a:xfrm>
                <a:off x="3024" y="3120"/>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0716" name="Text Box 14"/>
              <p:cNvSpPr txBox="1"/>
              <p:nvPr/>
            </p:nvSpPr>
            <p:spPr>
              <a:xfrm>
                <a:off x="2448" y="2928"/>
                <a:ext cx="2688" cy="231"/>
              </a:xfrm>
              <a:prstGeom prst="rect">
                <a:avLst/>
              </a:prstGeom>
              <a:noFill/>
              <a:ln w="9525">
                <a:noFill/>
              </a:ln>
            </p:spPr>
            <p:txBody>
              <a:bodyPr anchor="t" anchorCtr="0">
                <a:spAutoFit/>
              </a:bodyPr>
              <a:p>
                <a:pPr>
                  <a:spcBef>
                    <a:spcPct val="50000"/>
                  </a:spcBef>
                </a:pPr>
                <a:r>
                  <a:rPr lang="en-US" altLang="zh-CN" sz="1800" b="1" dirty="0">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外层页号              外层页内地址            页内偏移地址</a:t>
                </a:r>
                <a:endParaRPr lang="zh-CN" altLang="en-US" sz="1800" b="1" dirty="0">
                  <a:latin typeface="Times New Roman" panose="02020603050405020304" pitchFamily="18" charset="0"/>
                  <a:ea typeface="宋体" panose="02010600030101010101" pitchFamily="2" charset="-122"/>
                </a:endParaRPr>
              </a:p>
            </p:txBody>
          </p:sp>
        </p:grpSp>
      </p:grpSp>
      <p:sp>
        <p:nvSpPr>
          <p:cNvPr id="781327" name="Text Box 15"/>
          <p:cNvSpPr txBox="1"/>
          <p:nvPr/>
        </p:nvSpPr>
        <p:spPr>
          <a:xfrm>
            <a:off x="6638925" y="3663950"/>
            <a:ext cx="309563" cy="366713"/>
          </a:xfrm>
          <a:prstGeom prst="rect">
            <a:avLst/>
          </a:prstGeom>
          <a:noFill/>
          <a:ln w="9525">
            <a:noFill/>
          </a:ln>
        </p:spPr>
        <p:txBody>
          <a:bodyPr anchor="t" anchorCtr="0">
            <a:spAutoFit/>
          </a:bodyPr>
          <a:p>
            <a:r>
              <a:rPr lang="en-US" altLang="zh-CN" sz="1800" b="1" dirty="0">
                <a:solidFill>
                  <a:schemeClr val="folHlink"/>
                </a:solidFill>
                <a:latin typeface="Tahoma" panose="020B0604030504040204" pitchFamily="34" charset="0"/>
                <a:ea typeface="宋体" panose="02010600030101010101" pitchFamily="2" charset="-122"/>
              </a:rPr>
              <a:t>0</a:t>
            </a:r>
            <a:endParaRPr lang="en-US" altLang="zh-CN" sz="1800" b="1" dirty="0">
              <a:solidFill>
                <a:schemeClr val="folHlink"/>
              </a:solidFill>
              <a:latin typeface="Tahoma" panose="020B0604030504040204" pitchFamily="34" charset="0"/>
              <a:ea typeface="宋体" panose="02010600030101010101" pitchFamily="2" charset="-122"/>
            </a:endParaRPr>
          </a:p>
        </p:txBody>
      </p:sp>
      <p:sp>
        <p:nvSpPr>
          <p:cNvPr id="781328" name="Text Box 16"/>
          <p:cNvSpPr txBox="1"/>
          <p:nvPr/>
        </p:nvSpPr>
        <p:spPr>
          <a:xfrm>
            <a:off x="4643438" y="3651250"/>
            <a:ext cx="504825" cy="366713"/>
          </a:xfrm>
          <a:prstGeom prst="rect">
            <a:avLst/>
          </a:prstGeom>
          <a:noFill/>
          <a:ln w="9525">
            <a:noFill/>
          </a:ln>
        </p:spPr>
        <p:txBody>
          <a:bodyPr anchor="t" anchorCtr="0">
            <a:spAutoFit/>
          </a:bodyPr>
          <a:p>
            <a:r>
              <a:rPr lang="en-US" altLang="zh-CN" sz="1800" b="1" dirty="0">
                <a:solidFill>
                  <a:schemeClr val="folHlink"/>
                </a:solidFill>
                <a:latin typeface="Tahoma" panose="020B0604030504040204" pitchFamily="34" charset="0"/>
                <a:ea typeface="宋体" panose="02010600030101010101" pitchFamily="2" charset="-122"/>
              </a:rPr>
              <a:t>9</a:t>
            </a:r>
            <a:endParaRPr lang="en-US" altLang="zh-CN" sz="1800" b="1" dirty="0">
              <a:solidFill>
                <a:schemeClr val="folHlink"/>
              </a:solidFill>
              <a:latin typeface="Tahoma" panose="020B0604030504040204" pitchFamily="34" charset="0"/>
              <a:ea typeface="宋体" panose="02010600030101010101" pitchFamily="2" charset="-122"/>
            </a:endParaRPr>
          </a:p>
        </p:txBody>
      </p:sp>
      <p:sp>
        <p:nvSpPr>
          <p:cNvPr id="781329" name="Text Box 17"/>
          <p:cNvSpPr txBox="1"/>
          <p:nvPr/>
        </p:nvSpPr>
        <p:spPr>
          <a:xfrm>
            <a:off x="4283075" y="3651250"/>
            <a:ext cx="504825" cy="366713"/>
          </a:xfrm>
          <a:prstGeom prst="rect">
            <a:avLst/>
          </a:prstGeom>
          <a:noFill/>
          <a:ln w="9525">
            <a:noFill/>
          </a:ln>
        </p:spPr>
        <p:txBody>
          <a:bodyPr anchor="t" anchorCtr="0">
            <a:spAutoFit/>
          </a:bodyPr>
          <a:p>
            <a:r>
              <a:rPr lang="en-US" altLang="zh-CN" sz="1800" b="1" dirty="0">
                <a:solidFill>
                  <a:schemeClr val="folHlink"/>
                </a:solidFill>
                <a:latin typeface="Tahoma" panose="020B0604030504040204" pitchFamily="34" charset="0"/>
                <a:ea typeface="宋体" panose="02010600030101010101" pitchFamily="2" charset="-122"/>
              </a:rPr>
              <a:t>10</a:t>
            </a:r>
            <a:endParaRPr lang="en-US" altLang="zh-CN" sz="1800" b="1" dirty="0">
              <a:solidFill>
                <a:schemeClr val="folHlink"/>
              </a:solidFill>
              <a:latin typeface="Tahoma" panose="020B0604030504040204" pitchFamily="34" charset="0"/>
              <a:ea typeface="宋体" panose="02010600030101010101" pitchFamily="2" charset="-122"/>
            </a:endParaRPr>
          </a:p>
        </p:txBody>
      </p:sp>
      <p:sp>
        <p:nvSpPr>
          <p:cNvPr id="781330" name="Text Box 18"/>
          <p:cNvSpPr txBox="1"/>
          <p:nvPr/>
        </p:nvSpPr>
        <p:spPr>
          <a:xfrm>
            <a:off x="2987675" y="3651250"/>
            <a:ext cx="504825" cy="366713"/>
          </a:xfrm>
          <a:prstGeom prst="rect">
            <a:avLst/>
          </a:prstGeom>
          <a:noFill/>
          <a:ln w="9525">
            <a:noFill/>
          </a:ln>
        </p:spPr>
        <p:txBody>
          <a:bodyPr anchor="t" anchorCtr="0">
            <a:spAutoFit/>
          </a:bodyPr>
          <a:p>
            <a:r>
              <a:rPr lang="en-US" altLang="zh-CN" sz="1800" b="1" dirty="0">
                <a:solidFill>
                  <a:schemeClr val="folHlink"/>
                </a:solidFill>
                <a:latin typeface="Tahoma" panose="020B0604030504040204" pitchFamily="34" charset="0"/>
                <a:ea typeface="宋体" panose="02010600030101010101" pitchFamily="2" charset="-122"/>
              </a:rPr>
              <a:t>18</a:t>
            </a:r>
            <a:endParaRPr lang="en-US" altLang="zh-CN" sz="1800" b="1" dirty="0">
              <a:solidFill>
                <a:schemeClr val="folHlink"/>
              </a:solidFill>
              <a:latin typeface="Tahoma" panose="020B0604030504040204" pitchFamily="34" charset="0"/>
              <a:ea typeface="宋体" panose="02010600030101010101" pitchFamily="2" charset="-122"/>
            </a:endParaRPr>
          </a:p>
        </p:txBody>
      </p:sp>
      <p:sp>
        <p:nvSpPr>
          <p:cNvPr id="781331" name="Text Box 19"/>
          <p:cNvSpPr txBox="1"/>
          <p:nvPr/>
        </p:nvSpPr>
        <p:spPr>
          <a:xfrm>
            <a:off x="2627313" y="3651250"/>
            <a:ext cx="504825" cy="366713"/>
          </a:xfrm>
          <a:prstGeom prst="rect">
            <a:avLst/>
          </a:prstGeom>
          <a:noFill/>
          <a:ln w="9525">
            <a:noFill/>
          </a:ln>
        </p:spPr>
        <p:txBody>
          <a:bodyPr anchor="t" anchorCtr="0">
            <a:spAutoFit/>
          </a:bodyPr>
          <a:p>
            <a:r>
              <a:rPr lang="en-US" altLang="zh-CN" sz="1800" b="1" dirty="0">
                <a:solidFill>
                  <a:schemeClr val="folHlink"/>
                </a:solidFill>
                <a:latin typeface="Tahoma" panose="020B0604030504040204" pitchFamily="34" charset="0"/>
                <a:ea typeface="宋体" panose="02010600030101010101" pitchFamily="2" charset="-122"/>
              </a:rPr>
              <a:t>19</a:t>
            </a:r>
            <a:endParaRPr lang="en-US" altLang="zh-CN" sz="1800" b="1" dirty="0">
              <a:solidFill>
                <a:schemeClr val="folHlink"/>
              </a:solidFill>
              <a:latin typeface="Tahoma" panose="020B0604030504040204" pitchFamily="34" charset="0"/>
              <a:ea typeface="宋体" panose="02010600030101010101" pitchFamily="2" charset="-122"/>
            </a:endParaRPr>
          </a:p>
        </p:txBody>
      </p:sp>
      <p:sp>
        <p:nvSpPr>
          <p:cNvPr id="781332" name="Text Box 20"/>
          <p:cNvSpPr txBox="1"/>
          <p:nvPr/>
        </p:nvSpPr>
        <p:spPr>
          <a:xfrm>
            <a:off x="1619250" y="3651250"/>
            <a:ext cx="504825" cy="366713"/>
          </a:xfrm>
          <a:prstGeom prst="rect">
            <a:avLst/>
          </a:prstGeom>
          <a:noFill/>
          <a:ln w="9525">
            <a:noFill/>
          </a:ln>
        </p:spPr>
        <p:txBody>
          <a:bodyPr anchor="t" anchorCtr="0">
            <a:spAutoFit/>
          </a:bodyPr>
          <a:p>
            <a:r>
              <a:rPr lang="en-US" altLang="zh-CN" sz="1800" b="1" dirty="0">
                <a:solidFill>
                  <a:schemeClr val="folHlink"/>
                </a:solidFill>
                <a:latin typeface="Tahoma" panose="020B0604030504040204" pitchFamily="34" charset="0"/>
                <a:ea typeface="宋体" panose="02010600030101010101" pitchFamily="2" charset="-122"/>
              </a:rPr>
              <a:t>25</a:t>
            </a:r>
            <a:endParaRPr lang="en-US" altLang="zh-CN" sz="1800" b="1" dirty="0">
              <a:solidFill>
                <a:schemeClr val="folHlink"/>
              </a:solidFill>
              <a:latin typeface="Tahoma" panose="020B0604030504040204" pitchFamily="34" charset="0"/>
              <a:ea typeface="宋体" panose="02010600030101010101" pitchFamily="2" charset="-122"/>
            </a:endParaRPr>
          </a:p>
        </p:txBody>
      </p:sp>
      <p:sp>
        <p:nvSpPr>
          <p:cNvPr id="781333" name="Text Box 21"/>
          <p:cNvSpPr txBox="1"/>
          <p:nvPr/>
        </p:nvSpPr>
        <p:spPr>
          <a:xfrm>
            <a:off x="2339975" y="5013325"/>
            <a:ext cx="363538" cy="519113"/>
          </a:xfrm>
          <a:prstGeom prst="rect">
            <a:avLst/>
          </a:prstGeom>
          <a:noFill/>
          <a:ln w="9525">
            <a:noFill/>
          </a:ln>
        </p:spPr>
        <p:txBody>
          <a:bodyPr wrap="none" anchor="t" anchorCtr="0">
            <a:spAutoFit/>
          </a:bodyPr>
          <a:p>
            <a:r>
              <a:rPr lang="en-US" altLang="zh-CN" sz="2800" b="1" dirty="0">
                <a:solidFill>
                  <a:schemeClr val="hlink"/>
                </a:solidFill>
                <a:latin typeface="黑体" panose="02010609060101010101" pitchFamily="49" charset="-122"/>
                <a:ea typeface="黑体" panose="02010609060101010101" pitchFamily="49" charset="-122"/>
              </a:rPr>
              <a:t>B</a:t>
            </a:r>
            <a:endParaRPr lang="en-US" altLang="zh-CN" sz="2800" b="1" dirty="0">
              <a:solidFill>
                <a:schemeClr val="hlink"/>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1314">
                                            <p:txEl>
                                              <p:charRg st="0" end="61"/>
                                            </p:txEl>
                                          </p:spTgt>
                                        </p:tgtEl>
                                        <p:attrNameLst>
                                          <p:attrName>style.visibility</p:attrName>
                                        </p:attrNameLst>
                                      </p:cBhvr>
                                      <p:to>
                                        <p:strVal val="visible"/>
                                      </p:to>
                                    </p:set>
                                    <p:animEffect transition="in" filter="blinds(horizontal)">
                                      <p:cBhvr>
                                        <p:cTn id="7" dur="500"/>
                                        <p:tgtEl>
                                          <p:spTgt spid="781314">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1314">
                                            <p:txEl>
                                              <p:charRg st="63" end="123"/>
                                            </p:txEl>
                                          </p:spTgt>
                                        </p:tgtEl>
                                        <p:attrNameLst>
                                          <p:attrName>style.visibility</p:attrName>
                                        </p:attrNameLst>
                                      </p:cBhvr>
                                      <p:to>
                                        <p:strVal val="visible"/>
                                      </p:to>
                                    </p:set>
                                    <p:animEffect transition="in" filter="blinds(horizontal)">
                                      <p:cBhvr>
                                        <p:cTn id="17" dur="500"/>
                                        <p:tgtEl>
                                          <p:spTgt spid="781314">
                                            <p:txEl>
                                              <p:charRg st="63" end="123"/>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81314">
                                            <p:txEl>
                                              <p:charRg st="123" end="162"/>
                                            </p:txEl>
                                          </p:spTgt>
                                        </p:tgtEl>
                                        <p:attrNameLst>
                                          <p:attrName>style.visibility</p:attrName>
                                        </p:attrNameLst>
                                      </p:cBhvr>
                                      <p:to>
                                        <p:strVal val="visible"/>
                                      </p:to>
                                    </p:set>
                                    <p:animEffect transition="in" filter="blinds(horizontal)">
                                      <p:cBhvr>
                                        <p:cTn id="20" dur="500"/>
                                        <p:tgtEl>
                                          <p:spTgt spid="781314">
                                            <p:txEl>
                                              <p:charRg st="123" end="16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81327"/>
                                        </p:tgtEl>
                                        <p:attrNameLst>
                                          <p:attrName>style.visibility</p:attrName>
                                        </p:attrNameLst>
                                      </p:cBhvr>
                                      <p:to>
                                        <p:strVal val="visible"/>
                                      </p:to>
                                    </p:set>
                                    <p:anim calcmode="lin" valueType="num">
                                      <p:cBhvr additive="base">
                                        <p:cTn id="25" dur="500" fill="hold"/>
                                        <p:tgtEl>
                                          <p:spTgt spid="781327"/>
                                        </p:tgtEl>
                                        <p:attrNameLst>
                                          <p:attrName>ppt_x</p:attrName>
                                        </p:attrNameLst>
                                      </p:cBhvr>
                                      <p:tavLst>
                                        <p:tav tm="0">
                                          <p:val>
                                            <p:strVal val="#ppt_x"/>
                                          </p:val>
                                        </p:tav>
                                        <p:tav tm="100000">
                                          <p:val>
                                            <p:strVal val="#ppt_x"/>
                                          </p:val>
                                        </p:tav>
                                      </p:tavLst>
                                    </p:anim>
                                    <p:anim calcmode="lin" valueType="num">
                                      <p:cBhvr additive="base">
                                        <p:cTn id="26" dur="500" fill="hold"/>
                                        <p:tgtEl>
                                          <p:spTgt spid="78132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81332"/>
                                        </p:tgtEl>
                                        <p:attrNameLst>
                                          <p:attrName>style.visibility</p:attrName>
                                        </p:attrNameLst>
                                      </p:cBhvr>
                                      <p:to>
                                        <p:strVal val="visible"/>
                                      </p:to>
                                    </p:set>
                                    <p:anim calcmode="lin" valueType="num">
                                      <p:cBhvr additive="base">
                                        <p:cTn id="29" dur="500" fill="hold"/>
                                        <p:tgtEl>
                                          <p:spTgt spid="781332"/>
                                        </p:tgtEl>
                                        <p:attrNameLst>
                                          <p:attrName>ppt_x</p:attrName>
                                        </p:attrNameLst>
                                      </p:cBhvr>
                                      <p:tavLst>
                                        <p:tav tm="0">
                                          <p:val>
                                            <p:strVal val="#ppt_x"/>
                                          </p:val>
                                        </p:tav>
                                        <p:tav tm="100000">
                                          <p:val>
                                            <p:strVal val="#ppt_x"/>
                                          </p:val>
                                        </p:tav>
                                      </p:tavLst>
                                    </p:anim>
                                    <p:anim calcmode="lin" valueType="num">
                                      <p:cBhvr additive="base">
                                        <p:cTn id="30" dur="500" fill="hold"/>
                                        <p:tgtEl>
                                          <p:spTgt spid="7813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81328"/>
                                        </p:tgtEl>
                                        <p:attrNameLst>
                                          <p:attrName>style.visibility</p:attrName>
                                        </p:attrNameLst>
                                      </p:cBhvr>
                                      <p:to>
                                        <p:strVal val="visible"/>
                                      </p:to>
                                    </p:set>
                                    <p:anim calcmode="lin" valueType="num">
                                      <p:cBhvr additive="base">
                                        <p:cTn id="35" dur="500" fill="hold"/>
                                        <p:tgtEl>
                                          <p:spTgt spid="781328"/>
                                        </p:tgtEl>
                                        <p:attrNameLst>
                                          <p:attrName>ppt_x</p:attrName>
                                        </p:attrNameLst>
                                      </p:cBhvr>
                                      <p:tavLst>
                                        <p:tav tm="0">
                                          <p:val>
                                            <p:strVal val="#ppt_x"/>
                                          </p:val>
                                        </p:tav>
                                        <p:tav tm="100000">
                                          <p:val>
                                            <p:strVal val="#ppt_x"/>
                                          </p:val>
                                        </p:tav>
                                      </p:tavLst>
                                    </p:anim>
                                    <p:anim calcmode="lin" valueType="num">
                                      <p:cBhvr additive="base">
                                        <p:cTn id="36" dur="500" fill="hold"/>
                                        <p:tgtEl>
                                          <p:spTgt spid="78132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781329"/>
                                        </p:tgtEl>
                                        <p:attrNameLst>
                                          <p:attrName>style.visibility</p:attrName>
                                        </p:attrNameLst>
                                      </p:cBhvr>
                                      <p:to>
                                        <p:strVal val="visible"/>
                                      </p:to>
                                    </p:set>
                                    <p:anim calcmode="lin" valueType="num">
                                      <p:cBhvr additive="base">
                                        <p:cTn id="41" dur="500" fill="hold"/>
                                        <p:tgtEl>
                                          <p:spTgt spid="781329"/>
                                        </p:tgtEl>
                                        <p:attrNameLst>
                                          <p:attrName>ppt_x</p:attrName>
                                        </p:attrNameLst>
                                      </p:cBhvr>
                                      <p:tavLst>
                                        <p:tav tm="0">
                                          <p:val>
                                            <p:strVal val="#ppt_x"/>
                                          </p:val>
                                        </p:tav>
                                        <p:tav tm="100000">
                                          <p:val>
                                            <p:strVal val="#ppt_x"/>
                                          </p:val>
                                        </p:tav>
                                      </p:tavLst>
                                    </p:anim>
                                    <p:anim calcmode="lin" valueType="num">
                                      <p:cBhvr additive="base">
                                        <p:cTn id="42" dur="500" fill="hold"/>
                                        <p:tgtEl>
                                          <p:spTgt spid="78132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81330"/>
                                        </p:tgtEl>
                                        <p:attrNameLst>
                                          <p:attrName>style.visibility</p:attrName>
                                        </p:attrNameLst>
                                      </p:cBhvr>
                                      <p:to>
                                        <p:strVal val="visible"/>
                                      </p:to>
                                    </p:set>
                                    <p:anim calcmode="lin" valueType="num">
                                      <p:cBhvr additive="base">
                                        <p:cTn id="45" dur="500" fill="hold"/>
                                        <p:tgtEl>
                                          <p:spTgt spid="781330"/>
                                        </p:tgtEl>
                                        <p:attrNameLst>
                                          <p:attrName>ppt_x</p:attrName>
                                        </p:attrNameLst>
                                      </p:cBhvr>
                                      <p:tavLst>
                                        <p:tav tm="0">
                                          <p:val>
                                            <p:strVal val="#ppt_x"/>
                                          </p:val>
                                        </p:tav>
                                        <p:tav tm="100000">
                                          <p:val>
                                            <p:strVal val="#ppt_x"/>
                                          </p:val>
                                        </p:tav>
                                      </p:tavLst>
                                    </p:anim>
                                    <p:anim calcmode="lin" valueType="num">
                                      <p:cBhvr additive="base">
                                        <p:cTn id="46" dur="500" fill="hold"/>
                                        <p:tgtEl>
                                          <p:spTgt spid="78133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81331"/>
                                        </p:tgtEl>
                                        <p:attrNameLst>
                                          <p:attrName>style.visibility</p:attrName>
                                        </p:attrNameLst>
                                      </p:cBhvr>
                                      <p:to>
                                        <p:strVal val="visible"/>
                                      </p:to>
                                    </p:set>
                                    <p:anim calcmode="lin" valueType="num">
                                      <p:cBhvr additive="base">
                                        <p:cTn id="51" dur="500" fill="hold"/>
                                        <p:tgtEl>
                                          <p:spTgt spid="781331"/>
                                        </p:tgtEl>
                                        <p:attrNameLst>
                                          <p:attrName>ppt_x</p:attrName>
                                        </p:attrNameLst>
                                      </p:cBhvr>
                                      <p:tavLst>
                                        <p:tav tm="0">
                                          <p:val>
                                            <p:strVal val="#ppt_x"/>
                                          </p:val>
                                        </p:tav>
                                        <p:tav tm="100000">
                                          <p:val>
                                            <p:strVal val="#ppt_x"/>
                                          </p:val>
                                        </p:tav>
                                      </p:tavLst>
                                    </p:anim>
                                    <p:anim calcmode="lin" valueType="num">
                                      <p:cBhvr additive="base">
                                        <p:cTn id="52" dur="500" fill="hold"/>
                                        <p:tgtEl>
                                          <p:spTgt spid="78133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81333"/>
                                        </p:tgtEl>
                                        <p:attrNameLst>
                                          <p:attrName>style.visibility</p:attrName>
                                        </p:attrNameLst>
                                      </p:cBhvr>
                                      <p:to>
                                        <p:strVal val="visible"/>
                                      </p:to>
                                    </p:set>
                                    <p:anim calcmode="lin" valueType="num">
                                      <p:cBhvr additive="base">
                                        <p:cTn id="57" dur="500" fill="hold"/>
                                        <p:tgtEl>
                                          <p:spTgt spid="781333"/>
                                        </p:tgtEl>
                                        <p:attrNameLst>
                                          <p:attrName>ppt_x</p:attrName>
                                        </p:attrNameLst>
                                      </p:cBhvr>
                                      <p:tavLst>
                                        <p:tav tm="0">
                                          <p:val>
                                            <p:strVal val="#ppt_x"/>
                                          </p:val>
                                        </p:tav>
                                        <p:tav tm="100000">
                                          <p:val>
                                            <p:strVal val="#ppt_x"/>
                                          </p:val>
                                        </p:tav>
                                      </p:tavLst>
                                    </p:anim>
                                    <p:anim calcmode="lin" valueType="num">
                                      <p:cBhvr additive="base">
                                        <p:cTn id="58" dur="500" fill="hold"/>
                                        <p:tgtEl>
                                          <p:spTgt spid="781333"/>
                                        </p:tgtEl>
                                        <p:attrNameLst>
                                          <p:attrName>ppt_y</p:attrName>
                                        </p:attrNameLst>
                                      </p:cBhvr>
                                      <p:tavLst>
                                        <p:tav tm="0">
                                          <p:val>
                                            <p:strVal val="1+#ppt_h/2"/>
                                          </p:val>
                                        </p:tav>
                                        <p:tav tm="100000">
                                          <p:val>
                                            <p:strVal val="#ppt_y"/>
                                          </p:val>
                                        </p:tav>
                                      </p:tavLst>
                                    </p:anim>
                                  </p:childTnLst>
                                </p:cTn>
                              </p:par>
                              <p:par>
                                <p:cTn id="59" presetID="6" presetClass="emph" presetSubtype="0" fill="hold" grpId="1" nodeType="withEffect">
                                  <p:stCondLst>
                                    <p:cond delay="0"/>
                                  </p:stCondLst>
                                  <p:childTnLst>
                                    <p:animScale>
                                      <p:cBhvr>
                                        <p:cTn id="60" dur="2000" fill="hold"/>
                                        <p:tgtEl>
                                          <p:spTgt spid="78133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4" grpId="0" build="p"/>
      <p:bldP spid="781327" grpId="0"/>
      <p:bldP spid="781328" grpId="0"/>
      <p:bldP spid="781329" grpId="0"/>
      <p:bldP spid="781330" grpId="0"/>
      <p:bldP spid="781331" grpId="0"/>
      <p:bldP spid="781332" grpId="0"/>
      <p:bldP spid="781333" grpId="0"/>
      <p:bldP spid="781333" grpId="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9" name="Rectangle 3"/>
          <p:cNvSpPr>
            <a:spLocks noGrp="1"/>
          </p:cNvSpPr>
          <p:nvPr>
            <p:ph idx="1"/>
          </p:nvPr>
        </p:nvSpPr>
        <p:spPr>
          <a:xfrm>
            <a:off x="1042988" y="333375"/>
            <a:ext cx="7921625" cy="5111750"/>
          </a:xfrm>
          <a:ln/>
        </p:spPr>
        <p:txBody>
          <a:bodyPr wrap="square" lIns="91440" tIns="45720" rIns="91440" bIns="45720" anchor="t" anchorCtr="0"/>
          <a:p>
            <a:pPr eaLnBrk="1" hangingPunct="1">
              <a:lnSpc>
                <a:spcPct val="130000"/>
              </a:lnSpc>
              <a:buClr>
                <a:srgbClr val="FF0000"/>
              </a:buClr>
              <a:buChar char="q"/>
            </a:pPr>
            <a:r>
              <a:rPr lang="zh-CN" altLang="en-US" sz="3600" dirty="0">
                <a:latin typeface="黑体" panose="02010609060101010101" pitchFamily="49" charset="-122"/>
                <a:ea typeface="黑体" panose="02010609060101010101" pitchFamily="49" charset="-122"/>
              </a:rPr>
              <a:t>多级页表</a:t>
            </a:r>
            <a:r>
              <a:rPr lang="zh-CN" alt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eaLnBrk="1" hangingPunct="1">
              <a:lnSpc>
                <a:spcPct val="120000"/>
              </a:lnSpc>
              <a:spcBef>
                <a:spcPct val="0"/>
              </a:spcBef>
              <a:buNone/>
            </a:pP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2400" dirty="0">
                <a:solidFill>
                  <a:schemeClr val="tx1"/>
                </a:solidFill>
                <a:latin typeface="黑体" panose="02010609060101010101" pitchFamily="49" charset="-122"/>
                <a:ea typeface="黑体" panose="02010609060101010101" pitchFamily="49" charset="-122"/>
              </a:rPr>
              <a:t>对于</a:t>
            </a:r>
            <a:r>
              <a:rPr lang="en-US" altLang="zh-CN" sz="2400" dirty="0">
                <a:solidFill>
                  <a:schemeClr val="tx1"/>
                </a:solidFill>
                <a:latin typeface="黑体" panose="02010609060101010101" pitchFamily="49" charset="-122"/>
                <a:ea typeface="黑体" panose="02010609060101010101" pitchFamily="49" charset="-122"/>
              </a:rPr>
              <a:t>32</a:t>
            </a:r>
            <a:r>
              <a:rPr lang="zh-CN" altLang="en-US" sz="2400" dirty="0">
                <a:solidFill>
                  <a:schemeClr val="tx1"/>
                </a:solidFill>
                <a:latin typeface="黑体" panose="02010609060101010101" pitchFamily="49" charset="-122"/>
                <a:ea typeface="黑体" panose="02010609060101010101" pitchFamily="49" charset="-122"/>
              </a:rPr>
              <a:t>位机器，采用两级页表结构是非常合适的；但对于</a:t>
            </a:r>
            <a:r>
              <a:rPr lang="en-US" altLang="zh-CN" sz="2400" dirty="0">
                <a:solidFill>
                  <a:schemeClr val="tx1"/>
                </a:solidFill>
                <a:latin typeface="黑体" panose="02010609060101010101" pitchFamily="49" charset="-122"/>
                <a:ea typeface="黑体" panose="02010609060101010101" pitchFamily="49" charset="-122"/>
              </a:rPr>
              <a:t>64</a:t>
            </a:r>
            <a:r>
              <a:rPr lang="zh-CN" altLang="en-US" sz="2400" dirty="0">
                <a:solidFill>
                  <a:schemeClr val="tx1"/>
                </a:solidFill>
                <a:latin typeface="黑体" panose="02010609060101010101" pitchFamily="49" charset="-122"/>
                <a:ea typeface="黑体" panose="02010609060101010101" pitchFamily="49" charset="-122"/>
              </a:rPr>
              <a:t>位的机器，若仍然采用两级页表结构，通过计算需要占用</a:t>
            </a:r>
            <a:r>
              <a:rPr lang="en-US" altLang="zh-CN" sz="2400" dirty="0">
                <a:latin typeface="黑体" panose="02010609060101010101" pitchFamily="49" charset="-122"/>
                <a:ea typeface="黑体" panose="02010609060101010101" pitchFamily="49" charset="-122"/>
              </a:rPr>
              <a:t>4B*2</a:t>
            </a:r>
            <a:r>
              <a:rPr lang="en-US" altLang="zh-CN" sz="2400" baseline="30000" dirty="0">
                <a:latin typeface="黑体" panose="02010609060101010101" pitchFamily="49" charset="-122"/>
                <a:ea typeface="黑体" panose="02010609060101010101" pitchFamily="49" charset="-122"/>
              </a:rPr>
              <a:t>42 </a:t>
            </a:r>
            <a:r>
              <a:rPr lang="zh-CN" altLang="en-US" sz="2400" dirty="0">
                <a:solidFill>
                  <a:schemeClr val="tx1"/>
                </a:solidFill>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16TB=16384GB</a:t>
            </a:r>
            <a:r>
              <a:rPr lang="zh-CN" altLang="en-US" sz="2400" dirty="0">
                <a:solidFill>
                  <a:schemeClr val="tx1"/>
                </a:solidFill>
                <a:latin typeface="黑体" panose="02010609060101010101" pitchFamily="49" charset="-122"/>
                <a:ea typeface="黑体" panose="02010609060101010101" pitchFamily="49" charset="-122"/>
              </a:rPr>
              <a:t>）的连续内存空间（若页表项占</a:t>
            </a:r>
            <a:r>
              <a:rPr lang="en-US" altLang="zh-CN" sz="2400" dirty="0">
                <a:solidFill>
                  <a:schemeClr val="tx1"/>
                </a:solidFill>
                <a:latin typeface="黑体" panose="02010609060101010101" pitchFamily="49" charset="-122"/>
                <a:ea typeface="黑体" panose="02010609060101010101" pitchFamily="49" charset="-122"/>
              </a:rPr>
              <a:t>4B</a:t>
            </a:r>
            <a:r>
              <a:rPr lang="zh-CN" altLang="en-US" sz="2400" dirty="0">
                <a:solidFill>
                  <a:schemeClr val="tx1"/>
                </a:solidFill>
                <a:latin typeface="黑体" panose="02010609060101010101" pitchFamily="49" charset="-122"/>
                <a:ea typeface="黑体" panose="02010609060101010101" pitchFamily="49" charset="-122"/>
              </a:rPr>
              <a:t>），因此必须采用多级页表结构。</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20000"/>
              </a:lnSpc>
              <a:spcBef>
                <a:spcPct val="0"/>
              </a:spcBef>
              <a:buNone/>
            </a:pPr>
            <a:r>
              <a:rPr lang="zh-CN" altLang="en-US" sz="2400" dirty="0">
                <a:solidFill>
                  <a:schemeClr val="tx1"/>
                </a:solidFill>
                <a:latin typeface="黑体" panose="02010609060101010101" pitchFamily="49" charset="-122"/>
                <a:ea typeface="黑体" panose="02010609060101010101" pitchFamily="49" charset="-122"/>
              </a:rPr>
              <a:t>将外层页表再进行分页，将各外层页表页面离散地存放在不相邻接的物理块中，再利用第</a:t>
            </a:r>
            <a:r>
              <a:rPr lang="en-US" altLang="zh-CN" sz="2400" dirty="0">
                <a:solidFill>
                  <a:schemeClr val="tx1"/>
                </a:solidFill>
                <a:latin typeface="黑体" panose="02010609060101010101" pitchFamily="49" charset="-122"/>
                <a:ea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rPr>
              <a:t>级的外层页表来记录它们之间的对应关系。</a:t>
            </a:r>
            <a:endParaRPr lang="zh-CN" altLang="en-US" sz="2400" dirty="0">
              <a:solidFill>
                <a:schemeClr val="tx1"/>
              </a:solidFill>
              <a:latin typeface="黑体" panose="02010609060101010101" pitchFamily="49" charset="-122"/>
              <a:ea typeface="黑体" panose="02010609060101010101" pitchFamily="49" charset="-122"/>
            </a:endParaRPr>
          </a:p>
          <a:p>
            <a:pPr eaLnBrk="1" hangingPunct="1">
              <a:lnSpc>
                <a:spcPct val="190000"/>
              </a:lnSpc>
              <a:spcBef>
                <a:spcPct val="0"/>
              </a:spcBef>
              <a:buNone/>
            </a:pPr>
            <a:r>
              <a:rPr lang="zh-CN" altLang="en-US" sz="2400" dirty="0">
                <a:solidFill>
                  <a:schemeClr val="tx1"/>
                </a:solidFill>
                <a:latin typeface="黑体" panose="02010609060101010101" pitchFamily="49" charset="-122"/>
                <a:ea typeface="黑体" panose="02010609060101010101" pitchFamily="49" charset="-122"/>
              </a:rPr>
              <a:t>逻辑地址：</a:t>
            </a:r>
            <a:endParaRPr lang="zh-CN" altLang="en-US" sz="2400" dirty="0">
              <a:solidFill>
                <a:schemeClr val="tx1"/>
              </a:solidFill>
              <a:latin typeface="黑体" panose="02010609060101010101" pitchFamily="49" charset="-122"/>
              <a:ea typeface="黑体" panose="02010609060101010101" pitchFamily="49" charset="-122"/>
            </a:endParaRPr>
          </a:p>
        </p:txBody>
      </p:sp>
      <p:grpSp>
        <p:nvGrpSpPr>
          <p:cNvPr id="2" name="Group 15"/>
          <p:cNvGrpSpPr/>
          <p:nvPr/>
        </p:nvGrpSpPr>
        <p:grpSpPr>
          <a:xfrm>
            <a:off x="1371600" y="5457825"/>
            <a:ext cx="7239000" cy="1066800"/>
            <a:chOff x="2016" y="2256"/>
            <a:chExt cx="3024" cy="480"/>
          </a:xfrm>
        </p:grpSpPr>
        <p:sp>
          <p:nvSpPr>
            <p:cNvPr id="202755" name="Rectangle 4"/>
            <p:cNvSpPr/>
            <p:nvPr/>
          </p:nvSpPr>
          <p:spPr>
            <a:xfrm>
              <a:off x="2256" y="2448"/>
              <a:ext cx="2448" cy="2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02756" name="Line 5"/>
            <p:cNvSpPr/>
            <p:nvPr/>
          </p:nvSpPr>
          <p:spPr>
            <a:xfrm>
              <a:off x="3408" y="2448"/>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2757" name="Line 6"/>
            <p:cNvSpPr/>
            <p:nvPr/>
          </p:nvSpPr>
          <p:spPr>
            <a:xfrm>
              <a:off x="2832" y="2448"/>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2758" name="Text Box 7"/>
            <p:cNvSpPr txBox="1"/>
            <p:nvPr/>
          </p:nvSpPr>
          <p:spPr>
            <a:xfrm>
              <a:off x="2385" y="2522"/>
              <a:ext cx="181" cy="178"/>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p</a:t>
              </a:r>
              <a:r>
                <a:rPr lang="en-US" altLang="zh-CN" sz="2000" b="1" baseline="-25000" dirty="0">
                  <a:latin typeface="Helvetica" pitchFamily="34" charset="0"/>
                  <a:ea typeface="宋体" panose="02010600030101010101" pitchFamily="2" charset="-122"/>
                </a:rPr>
                <a:t>1</a:t>
              </a:r>
              <a:endParaRPr lang="en-US" altLang="zh-CN" sz="2000" b="1" dirty="0">
                <a:latin typeface="Helvetica" pitchFamily="34" charset="0"/>
                <a:ea typeface="宋体" panose="02010600030101010101" pitchFamily="2" charset="-122"/>
              </a:endParaRPr>
            </a:p>
          </p:txBody>
        </p:sp>
        <p:sp>
          <p:nvSpPr>
            <p:cNvPr id="202759" name="Text Box 8"/>
            <p:cNvSpPr txBox="1"/>
            <p:nvPr/>
          </p:nvSpPr>
          <p:spPr>
            <a:xfrm>
              <a:off x="2866" y="2522"/>
              <a:ext cx="181" cy="178"/>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p</a:t>
              </a:r>
              <a:r>
                <a:rPr lang="en-US" altLang="zh-CN" sz="2000" b="1" baseline="-25000" dirty="0">
                  <a:latin typeface="Helvetica" pitchFamily="34" charset="0"/>
                  <a:ea typeface="宋体" panose="02010600030101010101" pitchFamily="2" charset="-122"/>
                </a:rPr>
                <a:t>2</a:t>
              </a:r>
              <a:endParaRPr lang="en-US" altLang="zh-CN" sz="2000" b="1" dirty="0">
                <a:latin typeface="Helvetica" pitchFamily="34" charset="0"/>
                <a:ea typeface="宋体" panose="02010600030101010101" pitchFamily="2" charset="-122"/>
              </a:endParaRPr>
            </a:p>
          </p:txBody>
        </p:sp>
        <p:sp>
          <p:nvSpPr>
            <p:cNvPr id="202760" name="Text Box 9"/>
            <p:cNvSpPr txBox="1"/>
            <p:nvPr/>
          </p:nvSpPr>
          <p:spPr>
            <a:xfrm>
              <a:off x="4157" y="2522"/>
              <a:ext cx="142" cy="178"/>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d</a:t>
              </a:r>
              <a:endParaRPr lang="en-US" altLang="zh-CN" sz="2000" b="1" dirty="0">
                <a:latin typeface="Helvetica" pitchFamily="34" charset="0"/>
                <a:ea typeface="宋体" panose="02010600030101010101" pitchFamily="2" charset="-122"/>
              </a:endParaRPr>
            </a:p>
          </p:txBody>
        </p:sp>
        <p:sp>
          <p:nvSpPr>
            <p:cNvPr id="202761" name="Text Box 10"/>
            <p:cNvSpPr txBox="1"/>
            <p:nvPr/>
          </p:nvSpPr>
          <p:spPr>
            <a:xfrm>
              <a:off x="2016" y="2256"/>
              <a:ext cx="3024" cy="179"/>
            </a:xfrm>
            <a:prstGeom prst="rect">
              <a:avLst/>
            </a:prstGeom>
            <a:noFill/>
            <a:ln w="9525">
              <a:noFill/>
            </a:ln>
          </p:spPr>
          <p:txBody>
            <a:bodyPr anchor="t" anchorCtr="0">
              <a:spAutoFit/>
            </a:bodyPr>
            <a:p>
              <a:pPr>
                <a:spcBef>
                  <a:spcPct val="50000"/>
                </a:spcBef>
              </a:pPr>
              <a:r>
                <a:rPr lang="zh-CN" altLang="en-US" sz="2000" b="1" dirty="0">
                  <a:latin typeface="Times New Roman" panose="02020603050405020304" pitchFamily="18" charset="0"/>
                  <a:ea typeface="宋体" panose="02010600030101010101" pitchFamily="2" charset="-122"/>
                </a:rPr>
                <a:t>外层页表页面号   页表页面号    页号         页内偏移地址</a:t>
              </a:r>
              <a:endParaRPr lang="zh-CN" altLang="en-US" sz="2000" b="1" dirty="0">
                <a:latin typeface="Times New Roman" panose="02020603050405020304" pitchFamily="18" charset="0"/>
                <a:ea typeface="宋体" panose="02010600030101010101" pitchFamily="2" charset="-122"/>
              </a:endParaRPr>
            </a:p>
          </p:txBody>
        </p:sp>
        <p:sp>
          <p:nvSpPr>
            <p:cNvPr id="202762" name="Line 11"/>
            <p:cNvSpPr/>
            <p:nvPr/>
          </p:nvSpPr>
          <p:spPr>
            <a:xfrm>
              <a:off x="4032" y="2448"/>
              <a:ext cx="0" cy="288"/>
            </a:xfrm>
            <a:prstGeom prst="line">
              <a:avLst/>
            </a:prstGeom>
            <a:ln w="9525" cap="flat" cmpd="sng">
              <a:solidFill>
                <a:schemeClr val="tx1"/>
              </a:solidFill>
              <a:prstDash val="solid"/>
              <a:round/>
              <a:headEnd type="none" w="med" len="med"/>
              <a:tailEnd type="none" w="med" len="med"/>
            </a:ln>
          </p:spPr>
          <p:txBody>
            <a:bodyPr anchor="t" anchorCtr="0"/>
            <a:p>
              <a:endParaRPr lang="zh-CN" altLang="en-US">
                <a:latin typeface="Tahoma" panose="020B0604030504040204" pitchFamily="34" charset="0"/>
                <a:ea typeface="宋体" panose="02010600030101010101" pitchFamily="2" charset="-122"/>
              </a:endParaRPr>
            </a:p>
          </p:txBody>
        </p:sp>
        <p:sp>
          <p:nvSpPr>
            <p:cNvPr id="202763" name="Text Box 12"/>
            <p:cNvSpPr txBox="1"/>
            <p:nvPr/>
          </p:nvSpPr>
          <p:spPr>
            <a:xfrm>
              <a:off x="3539" y="2522"/>
              <a:ext cx="180" cy="178"/>
            </a:xfrm>
            <a:prstGeom prst="rect">
              <a:avLst/>
            </a:prstGeom>
            <a:noFill/>
            <a:ln w="9525">
              <a:noFill/>
            </a:ln>
          </p:spPr>
          <p:txBody>
            <a:bodyPr wrap="none" anchor="ctr" anchorCtr="0">
              <a:spAutoFit/>
            </a:bodyPr>
            <a:p>
              <a:pPr algn="ctr" eaLnBrk="0" hangingPunct="0">
                <a:spcBef>
                  <a:spcPct val="50000"/>
                </a:spcBef>
              </a:pPr>
              <a:r>
                <a:rPr lang="en-US" altLang="zh-CN" sz="2000" b="1" i="1" dirty="0">
                  <a:latin typeface="Helvetica" pitchFamily="34" charset="0"/>
                  <a:ea typeface="宋体" panose="02010600030101010101" pitchFamily="2" charset="-122"/>
                </a:rPr>
                <a:t>p</a:t>
              </a:r>
              <a:r>
                <a:rPr lang="en-US" altLang="zh-CN" sz="2000" b="1" baseline="-25000" dirty="0">
                  <a:latin typeface="Helvetica" pitchFamily="34" charset="0"/>
                  <a:ea typeface="宋体" panose="02010600030101010101" pitchFamily="2" charset="-122"/>
                </a:rPr>
                <a:t>3</a:t>
              </a:r>
              <a:endParaRPr lang="en-US" altLang="zh-CN" sz="2000" b="1" dirty="0">
                <a:latin typeface="Helvetica"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xEl>
                                              <p:charRg st="15" end="121"/>
                                            </p:txEl>
                                          </p:spTgt>
                                        </p:tgtEl>
                                        <p:attrNameLst>
                                          <p:attrName>style.visibility</p:attrName>
                                        </p:attrNameLst>
                                      </p:cBhvr>
                                      <p:to>
                                        <p:strVal val="visible"/>
                                      </p:to>
                                    </p:set>
                                    <p:animEffect transition="in" filter="blinds(horizontal)">
                                      <p:cBhvr>
                                        <p:cTn id="7" dur="500"/>
                                        <p:tgtEl>
                                          <p:spTgt spid="162819">
                                            <p:txEl>
                                              <p:charRg st="15" end="1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2819">
                                            <p:txEl>
                                              <p:charRg st="121" end="181"/>
                                            </p:txEl>
                                          </p:spTgt>
                                        </p:tgtEl>
                                        <p:attrNameLst>
                                          <p:attrName>style.visibility</p:attrName>
                                        </p:attrNameLst>
                                      </p:cBhvr>
                                      <p:to>
                                        <p:strVal val="visible"/>
                                      </p:to>
                                    </p:set>
                                    <p:animEffect transition="in" filter="blinds(horizontal)">
                                      <p:cBhvr>
                                        <p:cTn id="12" dur="500"/>
                                        <p:tgtEl>
                                          <p:spTgt spid="162819">
                                            <p:txEl>
                                              <p:charRg st="121" end="1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2819">
                                            <p:txEl>
                                              <p:charRg st="181" end="187"/>
                                            </p:txEl>
                                          </p:spTgt>
                                        </p:tgtEl>
                                        <p:attrNameLst>
                                          <p:attrName>style.visibility</p:attrName>
                                        </p:attrNameLst>
                                      </p:cBhvr>
                                      <p:to>
                                        <p:strVal val="visible"/>
                                      </p:to>
                                    </p:set>
                                    <p:animEffect transition="in" filter="blinds(horizontal)">
                                      <p:cBhvr>
                                        <p:cTn id="17" dur="500"/>
                                        <p:tgtEl>
                                          <p:spTgt spid="162819">
                                            <p:txEl>
                                              <p:charRg st="181" end="1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FFFFCC"/>
      </a:accent1>
      <a:accent2>
        <a:srgbClr val="FFCF01"/>
      </a:accent2>
      <a:accent3>
        <a:srgbClr val="FFFFFF"/>
      </a:accent3>
      <a:accent4>
        <a:srgbClr val="000000"/>
      </a:accent4>
      <a:accent5>
        <a:srgbClr val="FFFFE2"/>
      </a:accent5>
      <a:accent6>
        <a:srgbClr val="E7BB01"/>
      </a:accent6>
      <a:hlink>
        <a:srgbClr val="FF0000"/>
      </a:hlink>
      <a:folHlink>
        <a:srgbClr val="3333CC"/>
      </a:folHlink>
    </a:clrScheme>
    <a:fontScheme name="Blends">
      <a:majorFont>
        <a:latin typeface="Tahoma"/>
        <a:ea typeface="华文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19925</Words>
  <Application>WPS 演示</Application>
  <PresentationFormat/>
  <Paragraphs>3076</Paragraphs>
  <Slides>118</Slides>
  <Notes>171</Notes>
  <HiddenSlides>1</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118</vt:i4>
      </vt:variant>
    </vt:vector>
  </HeadingPairs>
  <TitlesOfParts>
    <vt:vector size="137" baseType="lpstr">
      <vt:lpstr>Arial</vt:lpstr>
      <vt:lpstr>宋体</vt:lpstr>
      <vt:lpstr>Wingdings</vt:lpstr>
      <vt:lpstr>Tahoma</vt:lpstr>
      <vt:lpstr>华文隶书</vt:lpstr>
      <vt:lpstr>微软雅黑</vt:lpstr>
      <vt:lpstr>楷体_GB2312</vt:lpstr>
      <vt:lpstr>新宋体</vt:lpstr>
      <vt:lpstr>Times New Roman</vt:lpstr>
      <vt:lpstr>黑体</vt:lpstr>
      <vt:lpstr>Arial Unicode MS</vt:lpstr>
      <vt:lpstr>幼圆</vt:lpstr>
      <vt:lpstr>Symbol</vt:lpstr>
      <vt:lpstr>Helvetica</vt:lpstr>
      <vt:lpstr>Times New Roman</vt:lpstr>
      <vt:lpstr>楷体_GB2312</vt:lpstr>
      <vt:lpstr>Arial Unicode MS</vt:lpstr>
      <vt:lpstr>华文隶书</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存储器管理</dc:title>
  <dc:creator/>
  <cp:lastModifiedBy>xfeng</cp:lastModifiedBy>
  <cp:revision>1278</cp:revision>
  <dcterms:created xsi:type="dcterms:W3CDTF">1999-05-27T04:26:24Z</dcterms:created>
  <dcterms:modified xsi:type="dcterms:W3CDTF">2022-04-07T07:06:43Z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6E9F986147C34280AC1BF8E3D353D046</vt:lpwstr>
  </property>
</Properties>
</file>