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9"/>
  </p:notesMasterIdLst>
  <p:sldIdLst>
    <p:sldId id="258" r:id="rId3"/>
    <p:sldId id="379" r:id="rId4"/>
    <p:sldId id="380" r:id="rId5"/>
    <p:sldId id="381" r:id="rId6"/>
    <p:sldId id="417" r:id="rId7"/>
    <p:sldId id="383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8" r:id="rId21"/>
    <p:sldId id="399" r:id="rId22"/>
    <p:sldId id="400" r:id="rId23"/>
    <p:sldId id="402" r:id="rId24"/>
    <p:sldId id="403" r:id="rId25"/>
    <p:sldId id="404" r:id="rId26"/>
    <p:sldId id="405" r:id="rId27"/>
    <p:sldId id="416" r:id="rId28"/>
    <p:sldId id="406" r:id="rId29"/>
    <p:sldId id="407" r:id="rId30"/>
    <p:sldId id="408" r:id="rId31"/>
    <p:sldId id="409" r:id="rId32"/>
    <p:sldId id="412" r:id="rId33"/>
    <p:sldId id="413" r:id="rId34"/>
    <p:sldId id="414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7A93C-3455-4E4C-9121-582B06BBAA09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C87A8-CFBF-41D3-B6D1-EF07153A4B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06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87A8-CFBF-41D3-B6D1-EF07153A4B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60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26347-D297-4CC2-BB80-4979A5A3FD92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9E08B-41E4-42FF-B216-A0BA4194A96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D92B6-847C-404D-96FA-D82178555B9D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C0A82-4982-4DA8-BF14-BC0CDCACEA0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2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C4B31-90DE-4023-AB1D-CF006F4B909A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0CD8C8-3F49-4017-97DB-A35E4F4544F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22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48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5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63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1" y="1193800"/>
            <a:ext cx="3765550" cy="492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2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6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895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F50D-2DF5-441E-B595-31B65413CA0A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E32E0-4F7A-4C51-A07F-A32EBD8C5A5E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A3DD5-5396-4006-AB4C-87CAFA69FA87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881CA-77E4-47A2-BDBA-2EE13C56C49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61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49530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347D7-27DA-48B4-BE3E-3783A93D922F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13F82-F088-4D86-B756-41253263ACA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01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F618B-5690-4DCC-8755-C8992E9508AA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948D50-6558-47A0-9E43-173458B88CE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4E106-FB49-469E-ADBB-1CC2E09D2FC0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AC56E-9F38-4A2A-A655-530BFCF9D27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1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3B698-C342-4256-AF38-7F62A2A9D2D5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1F71B-101D-4B1E-8276-752D3DFB6DA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955F0-967F-4F95-8E53-8E00A8AD813A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35CD9-00FA-42F6-ADAB-D35EB55F2D9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153BF-35EB-4C2A-8FE5-138F9E90B205}" type="datetime3">
              <a:rPr lang="zh-CN" altLang="en-US" smtClean="0">
                <a:solidFill>
                  <a:srgbClr val="000000"/>
                </a:solidFill>
              </a:rPr>
              <a:t>2023年12月26日星期二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6B5B8-3781-4543-A153-270FB8735D9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3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2D2F4"/>
            </a:gs>
            <a:gs pos="50000">
              <a:srgbClr val="FFFFFF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244B10-186D-4C4E-AA9F-7F34D9AD7760}" type="datetime3">
              <a:rPr kumimoji="1" lang="zh-CN" altLang="en-US" smtClean="0">
                <a:solidFill>
                  <a:srgbClr val="000000"/>
                </a:solidFill>
              </a:rPr>
              <a:t>2023年12月26日星期二</a:t>
            </a:fld>
            <a:endParaRPr kumimoji="1"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477000"/>
            <a:ext cx="4038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>
                <a:solidFill>
                  <a:srgbClr val="000000"/>
                </a:solidFill>
              </a:rPr>
              <a:t>计算机系统结构      第五章  标量处理机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6109F8-6206-420F-ADE8-3F4B086AE4E7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0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F543C2CE-5AF7-8143-8A0A-0153F98C0316}" type="slidenum">
              <a:rPr lang="en-US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1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464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6pPr>
      <a:lvl7pPr marL="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7pPr>
      <a:lvl8pPr marL="10287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8pPr>
      <a:lvl9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332B7"/>
          </a:solidFill>
          <a:latin typeface="Arial" charset="0"/>
        </a:defRPr>
      </a:lvl9pPr>
    </p:titleStyle>
    <p:bodyStyle>
      <a:lvl1pPr marL="172641" indent="-172641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143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57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1572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500188" indent="-128588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8430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6pPr>
      <a:lvl7pPr marL="21859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7pPr>
      <a:lvl8pPr marL="25288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8pPr>
      <a:lvl9pPr marL="2871788" indent="-1285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05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04665" y="542499"/>
            <a:ext cx="6670344" cy="685799"/>
          </a:xfr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第五章 数据级并行性</a:t>
            </a:r>
            <a:endParaRPr lang="zh-CN" altLang="en-US" sz="4000" b="1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1504665" y="2452982"/>
            <a:ext cx="6670344" cy="1750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5.1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向量机</a:t>
            </a:r>
            <a:endParaRPr lang="en-US" altLang="zh-CN" sz="2800" dirty="0" smtClean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5.2 SIMD 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多媒体扩展</a:t>
            </a:r>
            <a:endParaRPr lang="zh-CN" altLang="en-US" sz="2800" dirty="0">
              <a:latin typeface="+mn-ea"/>
              <a:ea typeface="+mn-ea"/>
            </a:endParaRPr>
          </a:p>
          <a:p>
            <a:pPr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dirty="0" smtClean="0">
                <a:latin typeface="+mn-lt"/>
                <a:ea typeface="楷体_GB2312" pitchFamily="49" charset="-122"/>
              </a:rPr>
              <a:t>5.3 </a:t>
            </a:r>
            <a:r>
              <a:rPr lang="en-US" altLang="zh-CN" sz="2800" dirty="0" smtClean="0">
                <a:latin typeface="+mn-lt"/>
                <a:ea typeface="+mn-ea"/>
              </a:rPr>
              <a:t>GPU</a:t>
            </a:r>
            <a:endParaRPr lang="zh-CN" altLang="en-US" sz="2800" dirty="0"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1100" y="5900212"/>
            <a:ext cx="7307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Readings:  </a:t>
            </a:r>
            <a:r>
              <a:rPr lang="en-US" altLang="zh-CN" dirty="0" smtClean="0"/>
              <a:t>Chapter 4.1--4.5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0" y="140159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向量执行时间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87355"/>
            <a:ext cx="9144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执行时间依赖三个因素</a:t>
            </a:r>
            <a:endParaRPr lang="en-US" altLang="zh-CN" sz="28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操作数向量的长度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结构冒险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数据依赖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VMIPS</a:t>
            </a:r>
            <a:r>
              <a:rPr lang="zh-CN" altLang="en-US" sz="2800" dirty="0" smtClean="0"/>
              <a:t>功能部件每个时钟周期处理一个向量元素</a:t>
            </a:r>
            <a:endParaRPr lang="en-US" altLang="zh-CN" sz="28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执行时间大概等于向量长度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护航指令组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编队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dirty="0" smtClean="0">
                <a:ea typeface="宋体" panose="02010600030101010101" pitchFamily="2" charset="-122"/>
              </a:rPr>
              <a:t>Convoy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可以放在一起执行的向量指令集合。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指令间不能存在结构冒险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，如果有的话，需要将指令分到不同的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Convoy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组中。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18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91418" y="249342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链接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662417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通过</a:t>
            </a:r>
            <a:r>
              <a:rPr lang="en-US" altLang="zh-CN" sz="2400" dirty="0" smtClean="0"/>
              <a:t>chaining</a:t>
            </a:r>
            <a:r>
              <a:rPr lang="zh-CN" altLang="en-US" sz="2400" dirty="0" smtClean="0"/>
              <a:t>链接操作，存在</a:t>
            </a:r>
            <a:r>
              <a:rPr lang="en-US" altLang="zh-CN" sz="2400" dirty="0" smtClean="0"/>
              <a:t>RAW</a:t>
            </a:r>
            <a:r>
              <a:rPr lang="zh-CN" altLang="en-US" sz="2400" dirty="0" smtClean="0"/>
              <a:t>冒险的指令序列可以放在同一个护航指令组中。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链接</a:t>
            </a:r>
            <a:r>
              <a:rPr lang="en-US" altLang="zh-CN" sz="2400" dirty="0" smtClean="0"/>
              <a:t>chaining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只要源操作数向量的单个</a:t>
            </a:r>
            <a:r>
              <a:rPr lang="zh-CN" altLang="en-US" sz="2400" dirty="0"/>
              <a:t>元素准备好</a:t>
            </a:r>
            <a:r>
              <a:rPr lang="zh-CN" altLang="en-US" sz="2400" dirty="0" smtClean="0"/>
              <a:t>，就允许</a:t>
            </a:r>
            <a:r>
              <a:rPr lang="zh-CN" altLang="en-US" sz="2400" dirty="0"/>
              <a:t>向量操作开始</a:t>
            </a:r>
            <a:r>
              <a:rPr lang="zh-CN" altLang="en-US" sz="2400" dirty="0" smtClean="0"/>
              <a:t>进行：来自第一个功能部件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生产操作数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的结果及时转发给第二个功能部件。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连接实现：允许处理器同时读写同一个向量寄存器，读写不同的向量元素。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3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65400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例子：</a:t>
            </a:r>
            <a:endParaRPr lang="en-US" altLang="zh-CN" sz="2400" kern="0" dirty="0" smtClean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endParaRPr lang="en-US" altLang="zh-CN" sz="2000" kern="0" dirty="0" smtClean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 smtClean="0">
                <a:solidFill>
                  <a:srgbClr val="003399"/>
                </a:solidFill>
              </a:rPr>
              <a:t>LV</a:t>
            </a:r>
            <a:r>
              <a:rPr lang="en-US" altLang="zh-CN" sz="2000" kern="0" dirty="0">
                <a:solidFill>
                  <a:srgbClr val="003399"/>
                </a:solidFill>
              </a:rPr>
              <a:t>			V1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, Rx</a:t>
            </a:r>
            <a:r>
              <a:rPr lang="en-US" altLang="zh-CN" sz="2000" kern="0" dirty="0">
                <a:solidFill>
                  <a:srgbClr val="003399"/>
                </a:solidFill>
              </a:rPr>
              <a:t>			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读向量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X</a:t>
            </a:r>
            <a:endParaRPr lang="en-U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MULVS.D	V2,V1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, F0</a:t>
            </a:r>
            <a:r>
              <a:rPr lang="en-US" altLang="zh-CN" sz="2000" kern="0" dirty="0">
                <a:solidFill>
                  <a:srgbClr val="003399"/>
                </a:solidFill>
              </a:rPr>
              <a:t>		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向量标量相乘</a:t>
            </a:r>
            <a:endParaRPr lang="en-U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s-ES" altLang="zh-CN" sz="2000" kern="0" dirty="0">
                <a:solidFill>
                  <a:srgbClr val="003399"/>
                </a:solidFill>
              </a:rPr>
              <a:t>LV			V3</a:t>
            </a:r>
            <a:r>
              <a:rPr lang="es-ES" altLang="zh-CN" sz="2000" kern="0" dirty="0" smtClean="0">
                <a:solidFill>
                  <a:srgbClr val="003399"/>
                </a:solidFill>
              </a:rPr>
              <a:t>, Ry</a:t>
            </a:r>
            <a:r>
              <a:rPr lang="es-ES" altLang="zh-CN" sz="2000" kern="0" dirty="0">
                <a:solidFill>
                  <a:srgbClr val="003399"/>
                </a:solidFill>
              </a:rPr>
              <a:t>			</a:t>
            </a:r>
            <a:r>
              <a:rPr lang="es-ES" altLang="zh-CN" sz="2000" kern="0" dirty="0" smtClean="0">
                <a:solidFill>
                  <a:srgbClr val="003399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读向量</a:t>
            </a:r>
            <a:r>
              <a:rPr lang="es-ES" altLang="zh-CN" sz="2000" kern="0" dirty="0" smtClean="0">
                <a:solidFill>
                  <a:srgbClr val="003399"/>
                </a:solidFill>
              </a:rPr>
              <a:t>Y</a:t>
            </a:r>
            <a:endParaRPr lang="es-E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ADDVV.D	V4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, V2, V3</a:t>
            </a:r>
            <a:r>
              <a:rPr lang="en-US" altLang="zh-CN" sz="2000" kern="0" dirty="0">
                <a:solidFill>
                  <a:srgbClr val="003399"/>
                </a:solidFill>
              </a:rPr>
              <a:t>		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向量相加</a:t>
            </a:r>
            <a:endParaRPr lang="en-U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SV			Ry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, V4</a:t>
            </a:r>
            <a:r>
              <a:rPr lang="en-US" altLang="zh-CN" sz="2000" kern="0" dirty="0">
                <a:solidFill>
                  <a:srgbClr val="003399"/>
                </a:solidFill>
              </a:rPr>
              <a:t>			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;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保存结果</a:t>
            </a:r>
            <a:endParaRPr lang="en-U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endParaRPr lang="en-US" altLang="zh-CN" sz="2000" kern="0" dirty="0">
              <a:solidFill>
                <a:srgbClr val="003399"/>
              </a:solidFill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 smtClean="0">
                <a:solidFill>
                  <a:srgbClr val="003399"/>
                </a:solidFill>
              </a:rPr>
              <a:t>Convoys</a:t>
            </a:r>
            <a:r>
              <a:rPr lang="zh-CN" altLang="en-US" sz="2000" kern="0" dirty="0" smtClean="0">
                <a:solidFill>
                  <a:srgbClr val="003399"/>
                </a:solidFill>
              </a:rPr>
              <a:t>指令护航组</a:t>
            </a:r>
            <a:r>
              <a:rPr lang="en-US" altLang="zh-CN" sz="2000" kern="0" dirty="0" smtClean="0">
                <a:solidFill>
                  <a:srgbClr val="003399"/>
                </a:solidFill>
              </a:rPr>
              <a:t>:</a:t>
            </a:r>
            <a:endParaRPr lang="en-US" altLang="zh-CN" sz="2000" kern="0" dirty="0">
              <a:solidFill>
                <a:srgbClr val="003399"/>
              </a:solidFill>
            </a:endParaRP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1		LV		MULVS.D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2		LV		ADDVV.D</a:t>
            </a:r>
          </a:p>
          <a:p>
            <a:pPr marL="457200" lvl="0" indent="-4572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</a:rPr>
              <a:t>3		SV</a:t>
            </a:r>
          </a:p>
          <a:p>
            <a:endParaRPr lang="en-US" altLang="zh-CN" dirty="0" smtClean="0"/>
          </a:p>
          <a:p>
            <a:pPr algn="just"/>
            <a:r>
              <a:rPr lang="zh-CN" altLang="en-US" dirty="0"/>
              <a:t>第一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MUL</a:t>
            </a:r>
            <a:r>
              <a:rPr lang="zh-CN" altLang="en-US" dirty="0" smtClean="0"/>
              <a:t>存在读写依赖，需要放在一个</a:t>
            </a:r>
            <a:r>
              <a:rPr lang="en-US" altLang="zh-CN" dirty="0" smtClean="0"/>
              <a:t>Convoy</a:t>
            </a:r>
            <a:r>
              <a:rPr lang="zh-CN" altLang="en-US" dirty="0" smtClean="0"/>
              <a:t>。第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LV</a:t>
            </a:r>
            <a:r>
              <a:rPr lang="zh-CN" altLang="en-US" dirty="0" smtClean="0"/>
              <a:t>与第一个</a:t>
            </a:r>
            <a:r>
              <a:rPr lang="en-US" altLang="zh-CN" dirty="0" smtClean="0"/>
              <a:t>LV</a:t>
            </a:r>
            <a:r>
              <a:rPr lang="zh-CN" altLang="en-US" dirty="0" smtClean="0"/>
              <a:t>存在</a:t>
            </a:r>
            <a:r>
              <a:rPr lang="en-US" altLang="zh-CN" dirty="0" smtClean="0"/>
              <a:t>Load/ Store</a:t>
            </a:r>
            <a:r>
              <a:rPr lang="zh-CN" altLang="en-US" dirty="0" smtClean="0"/>
              <a:t>部件结构冒险，需要放到另外一个</a:t>
            </a:r>
            <a:r>
              <a:rPr lang="en-US" altLang="zh-CN" dirty="0" smtClean="0"/>
              <a:t>Convoy</a:t>
            </a:r>
            <a:r>
              <a:rPr lang="zh-CN" altLang="en-US" dirty="0" smtClean="0"/>
              <a:t>。第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LV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存在读写依赖，需要放在一个</a:t>
            </a:r>
            <a:r>
              <a:rPr lang="en-US" altLang="zh-CN" dirty="0" smtClean="0"/>
              <a:t>Convoy</a:t>
            </a:r>
            <a:r>
              <a:rPr lang="zh-CN" altLang="en-US" dirty="0" smtClean="0"/>
              <a:t>中。</a:t>
            </a:r>
            <a:r>
              <a:rPr lang="en-US" altLang="zh-CN" dirty="0" smtClean="0"/>
              <a:t>SV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LV</a:t>
            </a:r>
            <a:r>
              <a:rPr lang="zh-CN" altLang="en-US" dirty="0" smtClean="0"/>
              <a:t>存在结构冒险，需要放在另外一个</a:t>
            </a:r>
            <a:r>
              <a:rPr lang="en-US" altLang="zh-CN" dirty="0" smtClean="0"/>
              <a:t>Convoy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10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86952" y="140159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向量体系结构优化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25689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多通道</a:t>
            </a:r>
            <a:r>
              <a:rPr lang="en-US" altLang="zh-CN" sz="2400" dirty="0" smtClean="0"/>
              <a:t>multiple lanes: 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一个时钟周期处理多于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个元素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向量长度寄存器：处理向量长度不为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位的情况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向量掩码寄存器：向量代码中包含有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语句，只处理部分满足条件元素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存储器组块：优化存储系统，以支持向量处理器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步幅</a:t>
            </a:r>
            <a:r>
              <a:rPr lang="en-US" altLang="zh-CN" sz="2400" dirty="0" smtClean="0"/>
              <a:t>stride: </a:t>
            </a:r>
            <a:r>
              <a:rPr lang="zh-CN" altLang="en-US" sz="2400" dirty="0" smtClean="0"/>
              <a:t>处理向量体系结构中的多维矩阵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集中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分散：处理向量体系结构中的稀疏矩阵</a:t>
            </a:r>
            <a:r>
              <a:rPr lang="en-US" altLang="zh-CN" sz="2400" dirty="0"/>
              <a:t>(</a:t>
            </a:r>
            <a:r>
              <a:rPr lang="zh-CN" altLang="en-US" sz="2400" dirty="0"/>
              <a:t>很多元素为</a:t>
            </a:r>
            <a:r>
              <a:rPr lang="en-US" altLang="zh-CN" sz="2400" dirty="0"/>
              <a:t>0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向量体系结构编程：编译器反馈给程序某段代码是否可以向量化，程序员可以给编程器提示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182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6591"/>
            <a:ext cx="5762421" cy="51114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09182"/>
            <a:ext cx="914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70C0"/>
                </a:solidFill>
              </a:rPr>
              <a:t>多通道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zh-CN" altLang="en-US" sz="2000" dirty="0" smtClean="0"/>
              <a:t>向量运算时，向量寄存器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中元素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与向量寄存器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中的对应元素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一起执行对应运算。可以通过设置多条通道，让向量元素可以并行执行运算。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936776" y="1842448"/>
            <a:ext cx="3207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使用多通道来提高向量加法的指令</a:t>
            </a:r>
            <a:r>
              <a:rPr lang="en-US" altLang="zh-CN" sz="2000" dirty="0" smtClean="0"/>
              <a:t>C=A+B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100549" y="3330053"/>
            <a:ext cx="3043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 smtClean="0"/>
              <a:t>a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单条流水线，一个时钟周期完成一个加法操作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196084" y="4940490"/>
            <a:ext cx="2947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000" dirty="0" smtClean="0"/>
              <a:t>b</a:t>
            </a:r>
            <a:r>
              <a:rPr lang="en-US" altLang="zh-CN" sz="2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条通道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流水线，可以在一个时钟周期内完成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个加法操作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72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5834" cy="56880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24382" y="914400"/>
            <a:ext cx="171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一</a:t>
            </a:r>
            <a:r>
              <a:rPr lang="zh-CN" altLang="en-US" sz="2400" dirty="0" smtClean="0"/>
              <a:t>个向量单元包含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条通道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24382" y="4162567"/>
            <a:ext cx="1719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一个时钟周期处理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个向量元素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578865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向量寄存器里向量元素分配给各个通道。第一个通道处理第</a:t>
            </a:r>
            <a:r>
              <a:rPr lang="en-US" altLang="zh-CN" dirty="0" smtClean="0"/>
              <a:t>0,4,8….</a:t>
            </a:r>
            <a:r>
              <a:rPr lang="zh-CN" altLang="en-US" dirty="0" smtClean="0"/>
              <a:t>个元素，</a:t>
            </a:r>
            <a:r>
              <a:rPr lang="zh-CN" altLang="en-US" dirty="0" smtClean="0">
                <a:solidFill>
                  <a:srgbClr val="000000"/>
                </a:solidFill>
              </a:rPr>
              <a:t>第二个</a:t>
            </a:r>
            <a:r>
              <a:rPr lang="zh-CN" altLang="en-US" dirty="0">
                <a:solidFill>
                  <a:srgbClr val="000000"/>
                </a:solidFill>
              </a:rPr>
              <a:t>通道处理</a:t>
            </a:r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</a:rPr>
              <a:t>1,5,9….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</a:rPr>
              <a:t>元素，第</a:t>
            </a:r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en-US" dirty="0" smtClean="0">
                <a:solidFill>
                  <a:srgbClr val="000000"/>
                </a:solidFill>
              </a:rPr>
              <a:t>个</a:t>
            </a:r>
            <a:r>
              <a:rPr lang="zh-CN" altLang="en-US" dirty="0">
                <a:solidFill>
                  <a:srgbClr val="000000"/>
                </a:solidFill>
              </a:rPr>
              <a:t>通道处理</a:t>
            </a:r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</a:rPr>
              <a:t>2,6,10….</a:t>
            </a:r>
            <a:r>
              <a:rPr lang="zh-CN" altLang="en-US" dirty="0">
                <a:solidFill>
                  <a:srgbClr val="000000"/>
                </a:solidFill>
              </a:rPr>
              <a:t>个</a:t>
            </a:r>
            <a:r>
              <a:rPr lang="zh-CN" altLang="en-US" dirty="0" smtClean="0">
                <a:solidFill>
                  <a:srgbClr val="000000"/>
                </a:solidFill>
              </a:rPr>
              <a:t>元素，第四个</a:t>
            </a:r>
            <a:r>
              <a:rPr lang="zh-CN" altLang="en-US" dirty="0">
                <a:solidFill>
                  <a:srgbClr val="000000"/>
                </a:solidFill>
              </a:rPr>
              <a:t>通道处理</a:t>
            </a:r>
            <a:r>
              <a:rPr lang="zh-CN" altLang="en-US" dirty="0" smtClean="0">
                <a:solidFill>
                  <a:srgbClr val="000000"/>
                </a:solidFill>
              </a:rPr>
              <a:t>第</a:t>
            </a:r>
            <a:r>
              <a:rPr lang="en-US" altLang="zh-CN" dirty="0" smtClean="0">
                <a:solidFill>
                  <a:srgbClr val="000000"/>
                </a:solidFill>
              </a:rPr>
              <a:t>3,7,11….</a:t>
            </a:r>
            <a:r>
              <a:rPr lang="zh-CN" altLang="en-US" dirty="0">
                <a:solidFill>
                  <a:srgbClr val="000000"/>
                </a:solidFill>
              </a:rPr>
              <a:t>个元素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9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18715" y="14016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向量长度寄存器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8289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在编译阶段，向量的长度可能是未知的，有可能超过最大长度</a:t>
            </a:r>
            <a:r>
              <a:rPr lang="en-US" altLang="zh-CN" sz="2400" dirty="0" smtClean="0"/>
              <a:t>(MVL ,  Maximum Vector Length, 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VMIPS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MVL=64)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zh-CN" altLang="en-US" sz="2400" dirty="0" smtClean="0">
                <a:solidFill>
                  <a:srgbClr val="0070C0"/>
                </a:solidFill>
              </a:rPr>
              <a:t>向量长度寄存器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VLR, Vector Length Register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，该寄存器里的值不能大于</a:t>
            </a:r>
            <a:r>
              <a:rPr lang="en-US" altLang="zh-CN" sz="2400" dirty="0" smtClean="0">
                <a:ea typeface="宋体" panose="02010600030101010101" pitchFamily="2" charset="-122"/>
              </a:rPr>
              <a:t>MVL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步幅挖掘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>
                <a:ea typeface="宋体" panose="02010600030101010101" pitchFamily="2" charset="-122"/>
              </a:rPr>
              <a:t>strip mining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技术来处理长度超过最大长度的向量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39" y="4417476"/>
            <a:ext cx="4371211" cy="11827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53050" y="5791958"/>
            <a:ext cx="1837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&gt; MVL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242"/>
            <a:ext cx="9144000" cy="290697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2955" y="5213445"/>
            <a:ext cx="859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将向量分成长度为</a:t>
            </a:r>
            <a:r>
              <a:rPr lang="en-US" altLang="zh-CN" sz="2400" dirty="0" smtClean="0"/>
              <a:t>MVL</a:t>
            </a:r>
            <a:r>
              <a:rPr lang="zh-CN" altLang="en-US" sz="2400" dirty="0" smtClean="0"/>
              <a:t>的多组，剩余的一组包含元素少于</a:t>
            </a:r>
            <a:r>
              <a:rPr lang="en-US" altLang="zh-CN" sz="2400" dirty="0" smtClean="0"/>
              <a:t>MVL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46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1" y="20839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</a:t>
            </a:r>
            <a:r>
              <a:rPr lang="zh-CN" altLang="en-US" sz="4000" b="1" kern="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掩模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寄存器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78425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对于具备中低等级向量化的程序，加速比提高是很有限的。循环语句中出现的</a:t>
            </a:r>
            <a:r>
              <a:rPr lang="zh-CN" altLang="en-US" sz="2400" dirty="0" smtClean="0">
                <a:solidFill>
                  <a:srgbClr val="0070C0"/>
                </a:solidFill>
              </a:rPr>
              <a:t>条件指令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0070C0"/>
                </a:solidFill>
              </a:rPr>
              <a:t>稀疏矩阵</a:t>
            </a:r>
            <a:r>
              <a:rPr lang="zh-CN" altLang="en-US" sz="2400" dirty="0" smtClean="0"/>
              <a:t>是导致向量化等级降低的两个主要原因。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内部有条件指令的循环语句不能以向量模式运行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将其作为 一个向量来处理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，因为条件会在循环语句中引入控制相关。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向量掩模控制使用</a:t>
            </a:r>
            <a:r>
              <a:rPr lang="zh-CN" altLang="en-US" sz="2400" dirty="0" smtClean="0">
                <a:solidFill>
                  <a:srgbClr val="0070C0"/>
                </a:solidFill>
              </a:rPr>
              <a:t>向量掩模寄存器</a:t>
            </a:r>
            <a:r>
              <a:rPr lang="en-US" altLang="zh-CN" sz="2400" dirty="0" smtClean="0"/>
              <a:t>(Vector mask register)</a:t>
            </a:r>
            <a:r>
              <a:rPr lang="zh-CN" altLang="en-US" sz="2400" dirty="0" smtClean="0"/>
              <a:t>来控制向量指令的执行</a:t>
            </a:r>
            <a:r>
              <a:rPr lang="en-US" altLang="zh-CN" sz="2400" dirty="0" smtClean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在向量掩码寄存器里，每个元素有一个对应的二进制掩码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取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0)</a:t>
            </a:r>
            <a:r>
              <a:rPr lang="zh-CN" altLang="en-US" sz="2400" dirty="0" smtClean="0"/>
              <a:t>。向量指令只会操作那些对应的掩码为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的向量元素。那些对应的掩码为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的向量元素，不受到向量操作的影响。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94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32361" y="15380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内存组块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51128"/>
            <a:ext cx="9144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存储器系统设计需要提供足够高的带宽，以支持向量读写。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将访问分配到多个内存组块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内存块地址独立控制，以支持多个</a:t>
            </a:r>
            <a:r>
              <a:rPr lang="en-US" altLang="zh-CN" sz="2400" dirty="0" smtClean="0"/>
              <a:t>Load/Store</a:t>
            </a:r>
            <a:r>
              <a:rPr lang="zh-CN" altLang="en-US" sz="2400" dirty="0" smtClean="0"/>
              <a:t>操作同时访问内存组块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支持</a:t>
            </a:r>
            <a:r>
              <a:rPr lang="en-US" altLang="zh-CN" sz="2400" dirty="0" smtClean="0"/>
              <a:t>Load/Store</a:t>
            </a:r>
            <a:r>
              <a:rPr lang="zh-CN" altLang="en-US" sz="2400" dirty="0" smtClean="0"/>
              <a:t>不连续字节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支持多个处理器共享相同的存储器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例子</a:t>
            </a:r>
            <a:endParaRPr lang="en-US" altLang="zh-CN" sz="2400" dirty="0" smtClean="0"/>
          </a:p>
          <a:p>
            <a:r>
              <a:rPr lang="en-US" altLang="zh-CN" sz="2400" dirty="0" smtClean="0"/>
              <a:t>32</a:t>
            </a:r>
            <a:r>
              <a:rPr lang="zh-CN" altLang="en-US" sz="2400" dirty="0" smtClean="0"/>
              <a:t>个处理器，每个时钟周期内，每个处理器产生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Load</a:t>
            </a:r>
            <a:r>
              <a:rPr lang="zh-CN" altLang="en-US" sz="2400" dirty="0" smtClean="0"/>
              <a:t>操作</a:t>
            </a:r>
            <a:r>
              <a:rPr lang="en-US" altLang="zh-CN" sz="2400" dirty="0" smtClean="0"/>
              <a:t>+2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Store</a:t>
            </a:r>
            <a:r>
              <a:rPr lang="zh-CN" altLang="en-US" sz="2400" dirty="0" smtClean="0"/>
              <a:t>操作。处理器时钟周期为</a:t>
            </a:r>
            <a:r>
              <a:rPr lang="en-US" altLang="zh-CN" sz="2400" dirty="0" smtClean="0"/>
              <a:t>2.167 ns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SRAM </a:t>
            </a:r>
            <a:r>
              <a:rPr lang="zh-CN" altLang="en-US" sz="2400" dirty="0" smtClean="0"/>
              <a:t>时钟周期时</a:t>
            </a:r>
            <a:r>
              <a:rPr lang="en-US" altLang="zh-CN" sz="2400" dirty="0" smtClean="0"/>
              <a:t>15 ns</a:t>
            </a:r>
          </a:p>
          <a:p>
            <a:r>
              <a:rPr lang="zh-CN" altLang="en-US" sz="2400" dirty="0" smtClean="0"/>
              <a:t>需要多个内存组块？</a:t>
            </a:r>
            <a:endParaRPr lang="en-US" altLang="zh-CN" sz="2400" dirty="0" smtClean="0"/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32x6=192 accesses,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15/2.167≈7 processor cycles 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1344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/>
              </a:rPr>
              <a:t>!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弗林分类法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23833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单指令流单数据流 </a:t>
            </a:r>
            <a:r>
              <a:rPr lang="en-US" altLang="zh-CN" sz="2000" dirty="0"/>
              <a:t>Single instruction </a:t>
            </a:r>
            <a:r>
              <a:rPr lang="en-US" altLang="zh-CN" sz="2000" dirty="0" smtClean="0"/>
              <a:t>stream single </a:t>
            </a:r>
            <a:r>
              <a:rPr lang="en-US" altLang="zh-CN" sz="2000" dirty="0"/>
              <a:t>data stream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SISD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单指令流多数据流 </a:t>
            </a:r>
            <a:r>
              <a:rPr lang="en-US" altLang="zh-CN" sz="2000" dirty="0"/>
              <a:t>Single instruction </a:t>
            </a:r>
            <a:r>
              <a:rPr lang="en-US" altLang="zh-CN" sz="2000" dirty="0" smtClean="0"/>
              <a:t>stream multiple </a:t>
            </a:r>
            <a:r>
              <a:rPr lang="en-US" altLang="zh-CN" sz="2000" dirty="0"/>
              <a:t>data streams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SIMD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向量机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X86</a:t>
            </a:r>
            <a:r>
              <a:rPr lang="zh-CN" altLang="en-US" sz="2400" dirty="0" smtClean="0"/>
              <a:t>多媒体扩展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GPU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smtClean="0"/>
              <a:t>graphics processor unit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多指令流多数据流 </a:t>
            </a:r>
            <a:r>
              <a:rPr lang="en-US" altLang="zh-CN" sz="2000" dirty="0"/>
              <a:t>Multiple instruction streams, multiple data streams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MIMD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紧耦合</a:t>
            </a:r>
            <a:r>
              <a:rPr lang="en-US" altLang="zh-CN" sz="2400" dirty="0" smtClean="0"/>
              <a:t>MIMID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松散耦合</a:t>
            </a:r>
            <a:r>
              <a:rPr lang="en-US" altLang="zh-CN" sz="2400" dirty="0" smtClean="0"/>
              <a:t>MIMD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多指令流多数据流 </a:t>
            </a:r>
            <a:r>
              <a:rPr lang="en-US" altLang="zh-CN" sz="2000" dirty="0"/>
              <a:t>Multiple instruction streams, single data stream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MISD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没有商业产品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098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91419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步幅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(stride)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28299"/>
            <a:ext cx="9144000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kern="0" dirty="0" smtClean="0">
                <a:latin typeface="Arial"/>
              </a:rPr>
              <a:t>考虑以下例子：</a:t>
            </a:r>
            <a:endParaRPr lang="en-US" altLang="zh-CN" sz="2400" kern="0" dirty="0">
              <a:latin typeface="Arial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nn-NO" altLang="zh-CN" sz="2000" kern="0" dirty="0"/>
              <a:t>	for (i = 0; i &lt; 100; i=i+1)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/>
              <a:t>		for (j = 0; j &lt; 100; j=j+1) {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/>
              <a:t>			A[</a:t>
            </a:r>
            <a:r>
              <a:rPr lang="en-US" altLang="zh-CN" sz="2000" kern="0" dirty="0" err="1"/>
              <a:t>i</a:t>
            </a:r>
            <a:r>
              <a:rPr lang="en-US" altLang="zh-CN" sz="2000" kern="0" dirty="0"/>
              <a:t>][j] = 0.0;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nn-NO" altLang="zh-CN" sz="2000" kern="0" dirty="0"/>
              <a:t>			for (k = 0; k &lt; 100; k=k+1)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/>
              <a:t>			</a:t>
            </a:r>
            <a:r>
              <a:rPr lang="pl-PL" altLang="zh-CN" sz="2000" kern="0" dirty="0"/>
              <a:t>A[i][j] = A[i][j] + B[i][k] * D[k][j];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b="1" kern="0" dirty="0"/>
              <a:t>		</a:t>
            </a:r>
            <a:r>
              <a:rPr lang="en-US" altLang="zh-CN" sz="2000" b="1" kern="0" dirty="0" smtClean="0"/>
              <a:t>}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endParaRPr lang="en-US" altLang="zh-CN" sz="2000" b="1" kern="0" dirty="0">
              <a:latin typeface="Arial"/>
            </a:endParaRP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kern="0" dirty="0"/>
              <a:t>需要</a:t>
            </a:r>
            <a:r>
              <a:rPr lang="zh-CN" altLang="en-US" sz="2400" kern="0" dirty="0" smtClean="0"/>
              <a:t>让向量</a:t>
            </a:r>
            <a:r>
              <a:rPr lang="en-US" altLang="zh-CN" sz="2400" kern="0" dirty="0" smtClean="0"/>
              <a:t>B</a:t>
            </a:r>
            <a:r>
              <a:rPr lang="zh-CN" altLang="en-US" sz="2400" kern="0" dirty="0" smtClean="0"/>
              <a:t>的行和向量</a:t>
            </a:r>
            <a:r>
              <a:rPr lang="en-US" altLang="zh-CN" sz="2400" kern="0" dirty="0" smtClean="0"/>
              <a:t>D</a:t>
            </a:r>
            <a:r>
              <a:rPr lang="zh-CN" altLang="en-US" sz="2400" kern="0" dirty="0" smtClean="0"/>
              <a:t>的列相乘操作向量化</a:t>
            </a:r>
            <a:endParaRPr lang="en-US" altLang="zh-CN" sz="2400" kern="0" dirty="0" smtClean="0"/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kern="0" dirty="0" smtClean="0"/>
              <a:t>当一个向量</a:t>
            </a:r>
            <a:r>
              <a:rPr lang="en-US" altLang="zh-CN" sz="2400" kern="0" dirty="0" smtClean="0"/>
              <a:t>(</a:t>
            </a:r>
            <a:r>
              <a:rPr lang="zh-CN" altLang="en-US" sz="2400" kern="0" dirty="0" smtClean="0"/>
              <a:t>包含矩阵</a:t>
            </a:r>
            <a:r>
              <a:rPr lang="en-US" altLang="zh-CN" sz="2400" kern="0" dirty="0" smtClean="0"/>
              <a:t>)</a:t>
            </a:r>
            <a:r>
              <a:rPr lang="zh-CN" altLang="en-US" sz="2400" kern="0" dirty="0" smtClean="0"/>
              <a:t>在内存中存放时，需要按列线性存放或者按行线性存放</a:t>
            </a:r>
            <a:endParaRPr lang="en-US" altLang="zh-CN" sz="2400" kern="0" dirty="0" smtClean="0"/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sz="2400" kern="0" dirty="0"/>
              <a:t>向量</a:t>
            </a:r>
            <a:r>
              <a:rPr lang="zh-CN" altLang="en-US" sz="2400" kern="0" dirty="0" smtClean="0"/>
              <a:t>的线性存放导致不能同时满足</a:t>
            </a:r>
            <a:r>
              <a:rPr lang="en-US" altLang="zh-CN" sz="2400" kern="0" dirty="0" smtClean="0"/>
              <a:t>B</a:t>
            </a:r>
            <a:r>
              <a:rPr lang="zh-CN" altLang="en-US" sz="2400" kern="0" dirty="0" smtClean="0"/>
              <a:t>向量行元素和</a:t>
            </a:r>
            <a:r>
              <a:rPr lang="en-US" altLang="zh-CN" sz="2400" kern="0" dirty="0" smtClean="0"/>
              <a:t>D</a:t>
            </a:r>
            <a:r>
              <a:rPr lang="zh-CN" altLang="en-US" sz="2400" kern="0" dirty="0" smtClean="0"/>
              <a:t>向量的列元素在存储器中相邻存放。进而，导致</a:t>
            </a:r>
            <a:r>
              <a:rPr lang="en-US" altLang="zh-CN" sz="2400" kern="0" dirty="0" smtClean="0"/>
              <a:t>B</a:t>
            </a:r>
            <a:r>
              <a:rPr lang="zh-CN" altLang="en-US" sz="2400" kern="0" dirty="0" smtClean="0"/>
              <a:t>和</a:t>
            </a:r>
            <a:r>
              <a:rPr lang="en-US" altLang="zh-CN" sz="2400" kern="0" dirty="0" smtClean="0"/>
              <a:t>D</a:t>
            </a:r>
            <a:r>
              <a:rPr lang="zh-CN" altLang="en-US" sz="2400" kern="0" dirty="0" smtClean="0"/>
              <a:t>不在</a:t>
            </a:r>
            <a:r>
              <a:rPr lang="zh-CN" altLang="en-US" sz="2400" kern="0" dirty="0"/>
              <a:t>同</a:t>
            </a:r>
            <a:r>
              <a:rPr lang="zh-CN" altLang="en-US" sz="2400" kern="0" dirty="0" smtClean="0"/>
              <a:t>一个</a:t>
            </a:r>
            <a:r>
              <a:rPr lang="en-US" altLang="zh-CN" sz="2400" kern="0" dirty="0" smtClean="0"/>
              <a:t>Cache</a:t>
            </a:r>
            <a:r>
              <a:rPr lang="zh-CN" altLang="en-US" sz="2400" kern="0" dirty="0" smtClean="0"/>
              <a:t>块中，发生不命中，无法操作向量化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7984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05066" y="140159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步幅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16506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</a:rPr>
              <a:t>步幅</a:t>
            </a:r>
            <a:r>
              <a:rPr lang="en-US" altLang="zh-CN" sz="2400" dirty="0" smtClean="0">
                <a:solidFill>
                  <a:srgbClr val="0070C0"/>
                </a:solidFill>
              </a:rPr>
              <a:t>stride</a:t>
            </a:r>
            <a:r>
              <a:rPr lang="zh-CN" altLang="en-US" sz="2400" dirty="0" smtClean="0"/>
              <a:t>：按照一定的距离间隔将向量元素集中到单个寄存器中，这个距离间隔就是步幅。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当被读入向量寄存器后，向量元素被</a:t>
            </a:r>
            <a:r>
              <a:rPr lang="zh-CN" altLang="en-US" sz="2400" dirty="0"/>
              <a:t>认为</a:t>
            </a:r>
            <a:r>
              <a:rPr lang="zh-CN" altLang="en-US" sz="2400" dirty="0" smtClean="0"/>
              <a:t>是逻辑相邻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向量机可以处理步幅大于</a:t>
            </a:r>
            <a:r>
              <a:rPr lang="en-US" altLang="zh-CN" sz="2400" dirty="0" smtClean="0"/>
              <a:t>1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dirty="0"/>
              <a:t>非单位步幅</a:t>
            </a:r>
            <a:r>
              <a:rPr lang="en-US" altLang="zh-CN" sz="2400" dirty="0"/>
              <a:t>non-unit stride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400" dirty="0" smtClean="0"/>
              <a:t>的情况。按步幅执行向量读和向量写：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LVWS (load vector with stride)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SVWS </a:t>
            </a:r>
            <a:r>
              <a:rPr lang="en-US" altLang="zh-CN" sz="2400" dirty="0"/>
              <a:t>(store </a:t>
            </a:r>
            <a:r>
              <a:rPr lang="en-US" altLang="zh-CN" sz="2400" dirty="0" smtClean="0"/>
              <a:t>vector with </a:t>
            </a:r>
            <a:r>
              <a:rPr lang="en-US" altLang="zh-CN" sz="2400" dirty="0"/>
              <a:t>stride)</a:t>
            </a:r>
          </a:p>
          <a:p>
            <a:pPr algn="just"/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能够访问不连续内存单元，并将这些分散元素重新组合成连续的密集结构。这是向量机的一个重要优势。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支持非单位步幅会增加存储器系统的复杂度。当内存组块还没有访问结束，又被再次命中，会导致内存组块冲突。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0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67455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分散与集中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9678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稀疏矩阵需要按照向量模式执行。在稀疏矩阵中，向量元素通常用某种紧凑形式存放，然后使用非零元素索引来间接访问。</a:t>
            </a:r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集中分散操作</a:t>
            </a:r>
            <a:r>
              <a:rPr lang="en-US" altLang="zh-CN" sz="2400" dirty="0" smtClean="0"/>
              <a:t>gather-scatter operation: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集中操作</a:t>
            </a:r>
            <a:r>
              <a:rPr lang="zh-CN" altLang="en-US" sz="2400" dirty="0" smtClean="0"/>
              <a:t>：使用索引向量，取到稀疏矩阵中非零元素</a:t>
            </a:r>
            <a:endParaRPr lang="en-US" altLang="zh-CN" sz="2400" dirty="0" smtClean="0"/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---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LVI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vector indexed or gather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分散操作</a:t>
            </a:r>
            <a:r>
              <a:rPr lang="zh-CN" altLang="en-US" sz="2400" dirty="0" smtClean="0"/>
              <a:t>：当以紧凑形式完成操作处理之后，稀疏向量可以采用相同的索引向量，扩展回原来的分散形式</a:t>
            </a:r>
            <a:endParaRPr lang="en-US" altLang="zh-CN" sz="2400" dirty="0" smtClean="0"/>
          </a:p>
          <a:p>
            <a:pPr algn="just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---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vector indexed or scatter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分散与集中操作支持稀疏矩阵在紧凑压缩形式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不包含非零元素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latin typeface="+mn-ea"/>
              </a:rPr>
              <a:t>正常形式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zh-CN" altLang="en-US" sz="2400" dirty="0" smtClean="0">
                <a:latin typeface="+mn-ea"/>
              </a:rPr>
              <a:t>包含非零元素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之间转换。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36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39578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例子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algn="just"/>
            <a:r>
              <a:rPr lang="zh-CN" altLang="en-US" sz="2400" dirty="0" smtClean="0"/>
              <a:t>有稀疏向量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，以及向量索引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。并且，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有相同数目的非零元素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nn-NO" altLang="zh-CN" sz="2400" dirty="0"/>
              <a:t>for (i = 0; i &lt; n; i=i+1)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A[K[</a:t>
            </a:r>
            <a:r>
              <a:rPr lang="en-US" altLang="zh-CN" sz="2400" dirty="0" err="1" smtClean="0"/>
              <a:t>i</a:t>
            </a:r>
            <a:r>
              <a:rPr lang="en-US" altLang="zh-CN" sz="2400" dirty="0"/>
              <a:t>]] = A[K[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 + C[M[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]];   </a:t>
            </a:r>
          </a:p>
          <a:p>
            <a:endParaRPr lang="en-US" altLang="zh-CN" sz="3200" dirty="0"/>
          </a:p>
          <a:p>
            <a:r>
              <a:rPr lang="en-US" altLang="zh-CN" sz="2400" dirty="0"/>
              <a:t>Ra, </a:t>
            </a:r>
            <a:r>
              <a:rPr lang="en-US" altLang="zh-CN" sz="2400" dirty="0" err="1"/>
              <a:t>Rc</a:t>
            </a:r>
            <a:r>
              <a:rPr lang="en-US" altLang="zh-CN" sz="2400" dirty="0"/>
              <a:t>, </a:t>
            </a:r>
            <a:r>
              <a:rPr lang="en-US" altLang="zh-CN" sz="2400" dirty="0" err="1" smtClean="0"/>
              <a:t>Rk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Rm </a:t>
            </a:r>
            <a:r>
              <a:rPr lang="zh-CN" altLang="en-US" sz="2400" dirty="0" smtClean="0"/>
              <a:t>为向量的基地址</a:t>
            </a:r>
            <a:endParaRPr lang="en-US" altLang="zh-CN" sz="2400" dirty="0" smtClean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LV		</a:t>
            </a:r>
            <a:r>
              <a:rPr lang="en-US" altLang="zh-CN" sz="2400" dirty="0" err="1"/>
              <a:t>Vk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			;load K</a:t>
            </a:r>
          </a:p>
          <a:p>
            <a:pPr>
              <a:buNone/>
            </a:pPr>
            <a:r>
              <a:rPr lang="it-IT" altLang="zh-CN" sz="2400" dirty="0"/>
              <a:t>	LVI		Va, (Ra+Vk)		;load A[K[]]</a:t>
            </a:r>
          </a:p>
          <a:p>
            <a:pPr>
              <a:buNone/>
            </a:pPr>
            <a:r>
              <a:rPr lang="en-US" altLang="zh-CN" sz="2400" dirty="0"/>
              <a:t>	LV		</a:t>
            </a:r>
            <a:r>
              <a:rPr lang="en-US" altLang="zh-CN" sz="2400" dirty="0" err="1"/>
              <a:t>Vm</a:t>
            </a:r>
            <a:r>
              <a:rPr lang="en-US" altLang="zh-CN" sz="2400" dirty="0"/>
              <a:t>, Rm		;load M</a:t>
            </a:r>
          </a:p>
          <a:p>
            <a:pPr>
              <a:buNone/>
            </a:pPr>
            <a:r>
              <a:rPr lang="en-US" altLang="zh-CN" sz="2400" dirty="0"/>
              <a:t>	LVI		</a:t>
            </a:r>
            <a:r>
              <a:rPr lang="en-US" altLang="zh-CN" sz="2400" dirty="0" err="1"/>
              <a:t>Vc</a:t>
            </a:r>
            <a:r>
              <a:rPr lang="en-US" altLang="zh-CN" sz="2400" dirty="0"/>
              <a:t>, (</a:t>
            </a:r>
            <a:r>
              <a:rPr lang="en-US" altLang="zh-CN" sz="2400" dirty="0" err="1"/>
              <a:t>Rc+Vm</a:t>
            </a:r>
            <a:r>
              <a:rPr lang="en-US" altLang="zh-CN" sz="2400" dirty="0"/>
              <a:t>)		;load C[M[]]</a:t>
            </a:r>
          </a:p>
          <a:p>
            <a:pPr>
              <a:buNone/>
            </a:pPr>
            <a:r>
              <a:rPr lang="it-IT" altLang="zh-CN" sz="2400" dirty="0"/>
              <a:t>	ADDVV.D	Va, Va, Vc		;add them</a:t>
            </a:r>
          </a:p>
          <a:p>
            <a:pPr>
              <a:buNone/>
            </a:pPr>
            <a:r>
              <a:rPr lang="it-IT" altLang="zh-CN" sz="2400" dirty="0"/>
              <a:t>	SVI		(Ra+Vk), Va		;store A[K[]]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42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向量结构编程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14651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编译器能够给编程者提供反馈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编程者也可以给编译器提供线索，</a:t>
            </a:r>
            <a:r>
              <a:rPr lang="zh-CN" altLang="en-US" sz="2400" dirty="0"/>
              <a:t>代码哪里可以向量化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123" y="2322647"/>
            <a:ext cx="6187976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32362" y="140160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向量机结构总结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130155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多通道</a:t>
            </a:r>
            <a:r>
              <a:rPr lang="en-US" altLang="zh-CN" sz="2400" dirty="0">
                <a:solidFill>
                  <a:srgbClr val="000000"/>
                </a:solidFill>
              </a:rPr>
              <a:t>multiple lanes: </a:t>
            </a:r>
            <a:r>
              <a:rPr lang="zh-CN" altLang="en-US" sz="2400" dirty="0">
                <a:solidFill>
                  <a:srgbClr val="000000"/>
                </a:solidFill>
              </a:rPr>
              <a:t> 一个时钟周期处理多于</a:t>
            </a:r>
            <a:r>
              <a:rPr lang="en-US" altLang="zh-CN" sz="2400" dirty="0">
                <a:solidFill>
                  <a:srgbClr val="000000"/>
                </a:solidFill>
              </a:rPr>
              <a:t>1</a:t>
            </a:r>
            <a:r>
              <a:rPr lang="zh-CN" altLang="en-US" sz="2400" dirty="0">
                <a:solidFill>
                  <a:srgbClr val="000000"/>
                </a:solidFill>
              </a:rPr>
              <a:t>个元素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向量长度寄存器：处理向量长度不为</a:t>
            </a:r>
            <a:r>
              <a:rPr lang="en-US" altLang="zh-CN" sz="2400" dirty="0">
                <a:solidFill>
                  <a:srgbClr val="000000"/>
                </a:solidFill>
              </a:rPr>
              <a:t>64</a:t>
            </a:r>
            <a:r>
              <a:rPr lang="zh-CN" altLang="en-US" sz="2400" dirty="0">
                <a:solidFill>
                  <a:srgbClr val="000000"/>
                </a:solidFill>
              </a:rPr>
              <a:t>位的情况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向量掩码寄存器：向量代码中包含有</a:t>
            </a:r>
            <a:r>
              <a:rPr lang="en-US" altLang="zh-CN" sz="2400" dirty="0">
                <a:solidFill>
                  <a:srgbClr val="000000"/>
                </a:solidFill>
              </a:rPr>
              <a:t>IF</a:t>
            </a:r>
            <a:r>
              <a:rPr lang="zh-CN" altLang="en-US" sz="2400" dirty="0">
                <a:solidFill>
                  <a:srgbClr val="000000"/>
                </a:solidFill>
              </a:rPr>
              <a:t>语句，只处理部分满足条件</a:t>
            </a:r>
            <a:r>
              <a:rPr lang="zh-CN" altLang="en-US" sz="2400" dirty="0" smtClean="0">
                <a:solidFill>
                  <a:srgbClr val="000000"/>
                </a:solidFill>
              </a:rPr>
              <a:t>元素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存储器组块：优化存储系统，以支持向量处理器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步幅</a:t>
            </a:r>
            <a:r>
              <a:rPr lang="en-US" altLang="zh-CN" sz="2400" dirty="0">
                <a:solidFill>
                  <a:srgbClr val="000000"/>
                </a:solidFill>
              </a:rPr>
              <a:t>stride: </a:t>
            </a:r>
            <a:r>
              <a:rPr lang="zh-CN" altLang="en-US" sz="2400" dirty="0">
                <a:solidFill>
                  <a:srgbClr val="000000"/>
                </a:solidFill>
              </a:rPr>
              <a:t>处理向量体系结构中的多维矩阵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集中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>
                <a:solidFill>
                  <a:srgbClr val="000000"/>
                </a:solidFill>
              </a:rPr>
              <a:t>分散：处理向量体系结构中的稀疏矩阵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很多元素为</a:t>
            </a:r>
            <a:r>
              <a:rPr lang="en-US" altLang="zh-CN" sz="2400" dirty="0">
                <a:solidFill>
                  <a:srgbClr val="000000"/>
                </a:solidFill>
              </a:rPr>
              <a:t>0)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向量体系结构编程：编译器反馈给程序某段代码是否可以向量化，程序员可以给编程器提示</a:t>
            </a:r>
          </a:p>
        </p:txBody>
      </p:sp>
    </p:spTree>
    <p:extLst>
      <p:ext uri="{BB962C8B-B14F-4D97-AF65-F5344CB8AC3E}">
        <p14:creationId xmlns:p14="http://schemas.microsoft.com/office/powerpoint/2010/main" val="7743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68840" y="289700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多媒体扩展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7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19475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 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多媒体扩展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82890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多媒体应用的数据类型长度往往会小于字长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图形系统使用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位来表示三个原颜色比如</a:t>
            </a:r>
            <a:r>
              <a:rPr lang="en-US" altLang="zh-CN" sz="2400" dirty="0" err="1" smtClean="0"/>
              <a:t>rgb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声音采样通常用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位或者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位表示</a:t>
            </a: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如果一个处理器有</a:t>
            </a:r>
            <a:r>
              <a:rPr lang="zh-CN" altLang="en-US" sz="2400" dirty="0" smtClean="0">
                <a:solidFill>
                  <a:srgbClr val="0070C0"/>
                </a:solidFill>
              </a:rPr>
              <a:t>一个</a:t>
            </a:r>
            <a:r>
              <a:rPr lang="en-US" altLang="zh-CN" sz="2400" dirty="0" smtClean="0">
                <a:solidFill>
                  <a:srgbClr val="0070C0"/>
                </a:solidFill>
              </a:rPr>
              <a:t>256</a:t>
            </a:r>
            <a:r>
              <a:rPr lang="zh-CN" altLang="en-US" sz="2400" dirty="0" smtClean="0">
                <a:solidFill>
                  <a:srgbClr val="0070C0"/>
                </a:solidFill>
              </a:rPr>
              <a:t>位加法器</a:t>
            </a:r>
            <a:r>
              <a:rPr lang="zh-CN" altLang="en-US" sz="2400" dirty="0" smtClean="0"/>
              <a:t>，则它可以同时处理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位操作数，或者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位操作数，或者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位操作数，或者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位操作数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182" y="4137125"/>
            <a:ext cx="9144000" cy="2590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15654" y="3679503"/>
            <a:ext cx="4312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典型</a:t>
            </a:r>
            <a:r>
              <a:rPr lang="en-US" altLang="zh-CN" sz="2400" dirty="0" smtClean="0"/>
              <a:t>256</a:t>
            </a:r>
            <a:r>
              <a:rPr lang="zh-CN" altLang="en-US" sz="2400" dirty="0" smtClean="0"/>
              <a:t>位多媒体扩展操作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14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多媒体扩展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19869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与向量指令相比较，</a:t>
            </a:r>
            <a:r>
              <a:rPr lang="en-US" altLang="zh-CN" sz="2400" dirty="0" smtClean="0"/>
              <a:t>SIMD</a:t>
            </a:r>
            <a:r>
              <a:rPr lang="zh-CN" altLang="en-US" sz="2400" dirty="0" smtClean="0"/>
              <a:t>多媒体扩展：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将操作数数量固定，在</a:t>
            </a:r>
            <a:r>
              <a:rPr lang="en-US" altLang="zh-CN" sz="2400" dirty="0" smtClean="0"/>
              <a:t>X86</a:t>
            </a:r>
            <a:r>
              <a:rPr lang="zh-CN" altLang="en-US" sz="2400" dirty="0" smtClean="0"/>
              <a:t>结构的多媒体扩展集</a:t>
            </a:r>
            <a:r>
              <a:rPr lang="en-US" altLang="zh-CN" sz="2400" dirty="0" smtClean="0"/>
              <a:t>MMX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SSE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AVX</a:t>
            </a:r>
            <a:r>
              <a:rPr lang="zh-CN" altLang="en-US" sz="2400" dirty="0" smtClean="0"/>
              <a:t>中增加了几百条指令。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没有复杂的寻址方式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比如步幅访问、集中分散访问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没有掩模寄存器用于条件执行向量元素。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135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实现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295" y="1610435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/>
              <a:t>Intel </a:t>
            </a:r>
            <a:r>
              <a:rPr lang="en-US" altLang="zh-CN" sz="2400" dirty="0">
                <a:solidFill>
                  <a:srgbClr val="0070C0"/>
                </a:solidFill>
              </a:rPr>
              <a:t>MMX</a:t>
            </a:r>
            <a:r>
              <a:rPr lang="en-US" altLang="zh-CN" sz="2400" dirty="0"/>
              <a:t>(Multimedia </a:t>
            </a:r>
            <a:r>
              <a:rPr lang="en-US" altLang="zh-CN" sz="2400" dirty="0" smtClean="0"/>
              <a:t>Extensions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1996)</a:t>
            </a:r>
            <a:endParaRPr lang="en-US" altLang="zh-CN" sz="2400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位整型操作或者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位整型操作</a:t>
            </a: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SIMD Extensions (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(1999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位整型操作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位整型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浮点操作或者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Vector Extensions (2010)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 4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浮点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037230"/>
            <a:ext cx="9144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SIMD</a:t>
            </a:r>
            <a:r>
              <a:rPr lang="zh-CN" altLang="en-US" sz="2800" dirty="0" smtClean="0"/>
              <a:t>结构可以挖掘一些应用的数据并行性：</a:t>
            </a:r>
            <a:endParaRPr lang="en-US" altLang="zh-C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涉及大量矩阵运算的科学计算</a:t>
            </a:r>
            <a:endParaRPr lang="en-US" altLang="zh-CN" sz="24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多媒体数据：声音、图形、图像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SIMD</a:t>
            </a:r>
            <a:r>
              <a:rPr lang="zh-CN" altLang="en-US" sz="2800" dirty="0" smtClean="0"/>
              <a:t>结构比</a:t>
            </a:r>
            <a:r>
              <a:rPr lang="en-US" altLang="zh-CN" sz="2800" dirty="0" smtClean="0"/>
              <a:t>MIMD</a:t>
            </a:r>
            <a:r>
              <a:rPr lang="zh-CN" altLang="en-US" sz="2800" dirty="0" smtClean="0"/>
              <a:t>结构更加节能</a:t>
            </a:r>
            <a:endParaRPr lang="en-US" altLang="zh-CN" sz="2800" dirty="0" smtClean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每次操作只需要取一条指令，一条指令可以处理多个数据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zh-CN" altLang="en-US" sz="2400" dirty="0"/>
              <a:t>对</a:t>
            </a:r>
            <a:r>
              <a:rPr lang="en-US" altLang="zh-CN" sz="2400" dirty="0"/>
              <a:t>PMD</a:t>
            </a:r>
            <a:r>
              <a:rPr lang="zh-CN" altLang="en-US" sz="2400" dirty="0"/>
              <a:t>个人移动设备具有很大吸引力</a:t>
            </a:r>
            <a:endParaRPr lang="en-US" altLang="zh-CN" sz="24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SIMD</a:t>
            </a:r>
            <a:r>
              <a:rPr lang="zh-CN" altLang="en-US" sz="2800" dirty="0" smtClean="0"/>
              <a:t>允许程序员按习惯的顺序思维来编写代码，不必采用并行思维方式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832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1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扩展集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8314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dirty="0" smtClean="0"/>
              <a:t>与向量机相比较，</a:t>
            </a:r>
            <a:r>
              <a:rPr lang="en-US" altLang="zh-CN" sz="2800" dirty="0" smtClean="0"/>
              <a:t>SIMD</a:t>
            </a:r>
            <a:r>
              <a:rPr lang="zh-CN" altLang="en-US" sz="2800" dirty="0" smtClean="0"/>
              <a:t>多媒体扩展集优势：</a:t>
            </a:r>
            <a:endParaRPr lang="en-US" altLang="zh-CN" sz="2800" dirty="0" smtClean="0"/>
          </a:p>
          <a:p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很容易实现，只需要对标准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增加些许开销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只需要少许额外状态</a:t>
            </a:r>
            <a:r>
              <a:rPr lang="en-US" altLang="zh-CN" sz="2400" dirty="0" smtClean="0"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sym typeface="Wingdings" panose="05000000000000000000" pitchFamily="2" charset="2"/>
              </a:rPr>
              <a:t>易于上下文转换</a:t>
            </a:r>
            <a:r>
              <a:rPr lang="en-US" altLang="zh-CN" sz="2400" dirty="0" smtClean="0">
                <a:sym typeface="Wingdings" panose="05000000000000000000" pitchFamily="2" charset="2"/>
              </a:rPr>
              <a:t>context switch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ym typeface="Wingdings" panose="05000000000000000000" pitchFamily="2" charset="2"/>
              </a:rPr>
              <a:t>只需要增加少许的额外带宽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ym typeface="Wingdings" panose="05000000000000000000" pitchFamily="2" charset="2"/>
              </a:rPr>
              <a:t>没有虚拟存储器的页面错误、跨页访问等问题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ym typeface="Wingdings" panose="05000000000000000000" pitchFamily="2" charset="2"/>
              </a:rPr>
              <a:t>易于引入新的指令，支持新的多媒体数据标准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17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346010" y="153807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屋脊线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Roofline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性能模型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55594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基本</a:t>
            </a:r>
            <a:r>
              <a:rPr lang="zh-CN" altLang="en-US" sz="2400" dirty="0" smtClean="0"/>
              <a:t>思想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画</a:t>
            </a:r>
            <a:r>
              <a:rPr lang="zh-CN" altLang="en-US" sz="2400" dirty="0" smtClean="0"/>
              <a:t>出峰值浮点运算吞吐量随算术密度变化的曲线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将浮点性能、存储器性能、算术强度关系反映到</a:t>
            </a:r>
            <a:r>
              <a:rPr lang="en-US" altLang="zh-CN" sz="2400" dirty="0" smtClean="0"/>
              <a:t>2D</a:t>
            </a:r>
            <a:r>
              <a:rPr lang="zh-CN" altLang="en-US" sz="2400" dirty="0" smtClean="0"/>
              <a:t>图形中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这</a:t>
            </a:r>
            <a:r>
              <a:rPr lang="zh-CN" altLang="en-US" sz="2400" dirty="0" smtClean="0"/>
              <a:t>是一种比较各种</a:t>
            </a:r>
            <a:r>
              <a:rPr lang="en-US" altLang="zh-CN" sz="2400" dirty="0" smtClean="0"/>
              <a:t>SIMD</a:t>
            </a:r>
            <a:r>
              <a:rPr lang="zh-CN" altLang="en-US" sz="2400" dirty="0" smtClean="0"/>
              <a:t>体系结构性能的直观可视化方法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算术密度</a:t>
            </a:r>
            <a:r>
              <a:rPr lang="en-US" altLang="zh-CN" sz="2400" dirty="0" smtClean="0"/>
              <a:t>Arithmetic intensity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每访问存储器一个字节，包含的算术运算量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2" y="4349238"/>
            <a:ext cx="7045312" cy="16864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80001" y="6035647"/>
            <a:ext cx="3998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2400" dirty="0" smtClean="0"/>
              <a:t>几种情况下的算术密度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638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4408"/>
            <a:ext cx="4377337" cy="47317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08227" y="1804408"/>
            <a:ext cx="473577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屋脊线的倾斜部分表示性能受到存储器带宽的限制。斜线的斜率就是峰值存储器带宽</a:t>
            </a:r>
            <a:endParaRPr lang="en-US" altLang="zh-C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对于屋脊线的水平部分，表示性能受限于峰值浮点运算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处理器硬件限制</a:t>
            </a:r>
            <a:r>
              <a:rPr lang="en-US" altLang="zh-CN" sz="2000" dirty="0" smtClean="0"/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背脊点</a:t>
            </a:r>
            <a:r>
              <a:rPr lang="en-US" altLang="zh-CN" sz="2000" dirty="0" smtClean="0"/>
              <a:t>ridge point</a:t>
            </a:r>
            <a:r>
              <a:rPr lang="zh-CN" altLang="en-US" sz="2000" dirty="0" smtClean="0"/>
              <a:t>是水平线与倾斜线的交叉点。</a:t>
            </a:r>
            <a:endParaRPr lang="en-US" altLang="zh-C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如果该点很靠近右边，只有很高算术密度的核心代码集才能达到最高的运算性能；如果该点很靠近左边，那么几乎所有的核心代码集都能达到最高性能。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583930"/>
            <a:ext cx="9144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 smtClean="0">
                <a:solidFill>
                  <a:srgbClr val="0070C0"/>
                </a:solidFill>
                <a:latin typeface="+mn-ea"/>
              </a:rPr>
              <a:t>可获得的</a:t>
            </a:r>
            <a:r>
              <a:rPr lang="en-US" altLang="zh-CN" sz="2300" dirty="0" smtClean="0">
                <a:solidFill>
                  <a:srgbClr val="0070C0"/>
                </a:solidFill>
              </a:rPr>
              <a:t>GFLOP/s=Min </a:t>
            </a:r>
            <a:r>
              <a:rPr lang="en-US" altLang="zh-CN" sz="23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zh-CN" altLang="en-US" sz="2300" dirty="0" smtClean="0">
                <a:solidFill>
                  <a:srgbClr val="0070C0"/>
                </a:solidFill>
                <a:latin typeface="+mn-ea"/>
              </a:rPr>
              <a:t>峰值存储器带宽</a:t>
            </a:r>
            <a:r>
              <a:rPr lang="en-US" altLang="zh-CN" sz="2300" dirty="0" smtClean="0">
                <a:solidFill>
                  <a:srgbClr val="0070C0"/>
                </a:solidFill>
                <a:latin typeface="+mn-ea"/>
              </a:rPr>
              <a:t>×</a:t>
            </a:r>
            <a:r>
              <a:rPr lang="zh-CN" altLang="en-US" sz="2300" dirty="0" smtClean="0">
                <a:solidFill>
                  <a:srgbClr val="0070C0"/>
                </a:solidFill>
                <a:latin typeface="+mn-ea"/>
              </a:rPr>
              <a:t>运算密度，峰值浮点性能</a:t>
            </a:r>
            <a:r>
              <a:rPr lang="en-US" altLang="zh-CN" sz="2300" dirty="0" smtClean="0">
                <a:solidFill>
                  <a:srgbClr val="0070C0"/>
                </a:solidFill>
                <a:latin typeface="+mn-ea"/>
              </a:rPr>
              <a:t>)</a:t>
            </a:r>
            <a:endParaRPr lang="zh-CN" altLang="en-US" sz="230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49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54" y="272955"/>
            <a:ext cx="8029128" cy="399932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85860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 smtClean="0">
                <a:latin typeface="+mn-ea"/>
              </a:rPr>
              <a:t>SX-9</a:t>
            </a:r>
            <a:r>
              <a:rPr lang="zh-CN" altLang="en-US" sz="2400" dirty="0" smtClean="0">
                <a:latin typeface="+mn-ea"/>
              </a:rPr>
              <a:t>的峰值计算性能是</a:t>
            </a:r>
            <a:r>
              <a:rPr lang="en-US" altLang="zh-CN" sz="2400" dirty="0" smtClean="0">
                <a:latin typeface="+mn-ea"/>
              </a:rPr>
              <a:t>Core i7</a:t>
            </a:r>
            <a:r>
              <a:rPr lang="zh-CN" altLang="en-US" sz="2400" dirty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2.4</a:t>
            </a:r>
            <a:r>
              <a:rPr lang="zh-CN" altLang="en-US" sz="2400" dirty="0" smtClean="0">
                <a:latin typeface="+mn-ea"/>
              </a:rPr>
              <a:t>倍。</a:t>
            </a:r>
            <a:r>
              <a:rPr lang="en-US" altLang="zh-CN" sz="2400" dirty="0">
                <a:latin typeface="+mn-ea"/>
              </a:rPr>
              <a:t> SX-9</a:t>
            </a:r>
            <a:r>
              <a:rPr lang="zh-CN" altLang="en-US" sz="2400" dirty="0" smtClean="0">
                <a:latin typeface="+mn-ea"/>
              </a:rPr>
              <a:t>存储器</a:t>
            </a:r>
            <a:r>
              <a:rPr lang="zh-CN" altLang="en-US" sz="2400" dirty="0">
                <a:latin typeface="+mn-ea"/>
              </a:rPr>
              <a:t>性能</a:t>
            </a:r>
            <a:r>
              <a:rPr lang="zh-CN" altLang="en-US" sz="2400" dirty="0" smtClean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Core </a:t>
            </a:r>
            <a:r>
              <a:rPr lang="en-US" altLang="zh-CN" sz="2400" dirty="0" smtClean="0">
                <a:latin typeface="+mn-ea"/>
              </a:rPr>
              <a:t>i7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倍。当运算密度为</a:t>
            </a:r>
            <a:r>
              <a:rPr lang="en-US" altLang="zh-CN" sz="2400" dirty="0" smtClean="0">
                <a:latin typeface="+mn-ea"/>
              </a:rPr>
              <a:t>0.25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SX-9</a:t>
            </a:r>
            <a:r>
              <a:rPr lang="zh-CN" altLang="en-US" sz="2400" dirty="0" smtClean="0">
                <a:latin typeface="+mn-ea"/>
              </a:rPr>
              <a:t>运算性能是</a:t>
            </a:r>
            <a:r>
              <a:rPr lang="en-US" altLang="zh-CN" sz="2400" dirty="0" smtClean="0">
                <a:latin typeface="+mn-ea"/>
              </a:rPr>
              <a:t>Core i7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倍</a:t>
            </a:r>
            <a:r>
              <a:rPr lang="en-US" altLang="zh-CN" sz="2400" dirty="0" smtClean="0">
                <a:latin typeface="+mn-ea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40.5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GFLOP/sec</a:t>
            </a:r>
            <a:r>
              <a:rPr lang="en-US" altLang="zh-CN" sz="2400" dirty="0" smtClean="0">
                <a:latin typeface="+mn-ea"/>
              </a:rPr>
              <a:t>)</a:t>
            </a:r>
            <a:r>
              <a:rPr lang="zh-CN" altLang="en-US" sz="2400" dirty="0" smtClean="0">
                <a:latin typeface="+mn-ea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n-ea"/>
              </a:rPr>
              <a:t>SX-9</a:t>
            </a:r>
            <a:r>
              <a:rPr lang="zh-CN" altLang="en-US" sz="2400" dirty="0" smtClean="0">
                <a:latin typeface="+mn-ea"/>
              </a:rPr>
              <a:t>的背脊点为</a:t>
            </a:r>
            <a:r>
              <a:rPr lang="en-US" altLang="zh-CN" sz="2400" dirty="0" smtClean="0">
                <a:latin typeface="+mn-ea"/>
              </a:rPr>
              <a:t>0.6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smtClean="0">
                <a:latin typeface="+mn-ea"/>
              </a:rPr>
              <a:t>Core </a:t>
            </a:r>
            <a:r>
              <a:rPr lang="en-US" altLang="zh-CN" sz="2400" dirty="0">
                <a:latin typeface="+mn-ea"/>
              </a:rPr>
              <a:t>i7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背脊点</a:t>
            </a:r>
            <a:r>
              <a:rPr lang="zh-CN" altLang="en-US" sz="2400" dirty="0" smtClean="0">
                <a:latin typeface="+mn-ea"/>
              </a:rPr>
              <a:t>为</a:t>
            </a:r>
            <a:r>
              <a:rPr lang="en-US" altLang="zh-CN" sz="2400" dirty="0" smtClean="0">
                <a:latin typeface="+mn-ea"/>
              </a:rPr>
              <a:t>2.6</a:t>
            </a:r>
            <a:r>
              <a:rPr lang="zh-CN" altLang="en-US" sz="2400" dirty="0" smtClean="0">
                <a:latin typeface="+mn-ea"/>
              </a:rPr>
              <a:t>。这表明有更多的程序可以在向量机上</a:t>
            </a:r>
            <a:r>
              <a:rPr lang="en-US" altLang="zh-CN" sz="2400" dirty="0" smtClean="0">
                <a:latin typeface="+mn-ea"/>
              </a:rPr>
              <a:t>SX-9</a:t>
            </a:r>
            <a:r>
              <a:rPr lang="zh-CN" altLang="en-US" sz="2400" dirty="0" smtClean="0">
                <a:latin typeface="+mn-ea"/>
              </a:rPr>
              <a:t>达到最大性能。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41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791570" y="2392041"/>
            <a:ext cx="7451677" cy="1893356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GPU 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图形处理单元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(Graphical Processing Units)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61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GPU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23832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主要用来加快处理图形、游戏、视频，现在可以将其扩展到更广的应用</a:t>
            </a:r>
            <a:r>
              <a:rPr lang="en-US" altLang="zh-CN" sz="2400" dirty="0" smtClean="0">
                <a:solidFill>
                  <a:srgbClr val="000000"/>
                </a:solidFill>
              </a:rPr>
              <a:t>(AI </a:t>
            </a:r>
            <a:r>
              <a:rPr lang="zh-CN" altLang="en-US" sz="2400" dirty="0" smtClean="0">
                <a:solidFill>
                  <a:srgbClr val="000000"/>
                </a:solidFill>
              </a:rPr>
              <a:t>计算、深度学习训练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的主要思想：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</a:rPr>
              <a:t>混合执行模式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</a:rPr>
              <a:t>CPU</a:t>
            </a:r>
            <a:r>
              <a:rPr lang="zh-CN" altLang="en-US" sz="2400" dirty="0" smtClean="0">
                <a:solidFill>
                  <a:srgbClr val="000000"/>
                </a:solidFill>
              </a:rPr>
              <a:t>是主机，</a:t>
            </a: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是设备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</a:rPr>
              <a:t>开发了一种类似</a:t>
            </a:r>
            <a:r>
              <a:rPr lang="en-US" altLang="zh-CN" sz="2400" dirty="0" smtClean="0">
                <a:solidFill>
                  <a:srgbClr val="000000"/>
                </a:solidFill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</a:rPr>
              <a:t>的编程语言，集成开发环境</a:t>
            </a:r>
            <a:r>
              <a:rPr lang="en-US" altLang="zh-CN" sz="2400" dirty="0" smtClean="0">
                <a:solidFill>
                  <a:srgbClr val="000000"/>
                </a:solidFill>
              </a:rPr>
              <a:t>CUDA(Compute Unified Device Architecture)</a:t>
            </a: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</a:rPr>
              <a:t>将各种形式的</a:t>
            </a: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并行统一为</a:t>
            </a:r>
            <a:r>
              <a:rPr lang="en-US" altLang="zh-CN" sz="2400" dirty="0" smtClean="0">
                <a:solidFill>
                  <a:srgbClr val="0070C0"/>
                </a:solidFill>
              </a:rPr>
              <a:t>CUDA</a:t>
            </a:r>
            <a:r>
              <a:rPr lang="zh-CN" altLang="en-US" sz="2400" dirty="0" smtClean="0">
                <a:solidFill>
                  <a:srgbClr val="0070C0"/>
                </a:solidFill>
              </a:rPr>
              <a:t>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最低层次的并行性，</a:t>
            </a:r>
            <a:r>
              <a:rPr lang="en-US" altLang="zh-CN" sz="2400" dirty="0" smtClean="0">
                <a:solidFill>
                  <a:srgbClr val="000000"/>
                </a:solidFill>
              </a:rPr>
              <a:t>CUDA</a:t>
            </a:r>
            <a:r>
              <a:rPr lang="zh-CN" altLang="en-US" sz="2400" dirty="0" smtClean="0">
                <a:solidFill>
                  <a:srgbClr val="000000"/>
                </a:solidFill>
              </a:rPr>
              <a:t>编程的基元，</a:t>
            </a:r>
            <a:r>
              <a:rPr lang="zh-CN" altLang="en-US" sz="2400" dirty="0" smtClean="0">
                <a:solidFill>
                  <a:srgbClr val="0070C0"/>
                </a:solidFill>
              </a:rPr>
              <a:t>一个</a:t>
            </a:r>
            <a:r>
              <a:rPr lang="en-US" altLang="zh-CN" sz="2400" dirty="0" smtClean="0">
                <a:solidFill>
                  <a:srgbClr val="0070C0"/>
                </a:solidFill>
              </a:rPr>
              <a:t>CUDA</a:t>
            </a:r>
            <a:r>
              <a:rPr lang="zh-CN" altLang="en-US" sz="2400" dirty="0" smtClean="0">
                <a:solidFill>
                  <a:srgbClr val="0070C0"/>
                </a:solidFill>
              </a:rPr>
              <a:t>线程处理一个元素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000000"/>
                </a:solidFill>
              </a:rPr>
              <a:t>编程模式：</a:t>
            </a:r>
            <a:r>
              <a:rPr lang="en-US" altLang="zh-CN" sz="2400" dirty="0" smtClean="0">
                <a:solidFill>
                  <a:srgbClr val="000000"/>
                </a:solidFill>
              </a:rPr>
              <a:t>SIMT(Single Instruction Multiple Thread)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6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36828" y="194751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线程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thread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和线程块</a:t>
            </a:r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block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50877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70C0"/>
                </a:solidFill>
              </a:rPr>
              <a:t>SIMD</a:t>
            </a:r>
            <a:r>
              <a:rPr lang="zh-CN" altLang="en-US" sz="2400" dirty="0" smtClean="0">
                <a:solidFill>
                  <a:srgbClr val="0070C0"/>
                </a:solidFill>
              </a:rPr>
              <a:t>线程</a:t>
            </a:r>
            <a:r>
              <a:rPr lang="zh-CN" altLang="en-US" sz="2400" dirty="0" smtClean="0">
                <a:solidFill>
                  <a:srgbClr val="000000"/>
                </a:solidFill>
              </a:rPr>
              <a:t>：一个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指令序列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70C0"/>
                </a:solidFill>
              </a:rPr>
              <a:t>每个线程同时处理</a:t>
            </a:r>
            <a:r>
              <a:rPr lang="en-US" altLang="zh-CN" sz="2400" dirty="0">
                <a:solidFill>
                  <a:srgbClr val="0070C0"/>
                </a:solidFill>
              </a:rPr>
              <a:t>32</a:t>
            </a:r>
            <a:r>
              <a:rPr lang="zh-CN" altLang="en-US" sz="2400" dirty="0">
                <a:solidFill>
                  <a:srgbClr val="0070C0"/>
                </a:solidFill>
              </a:rPr>
              <a:t>个元素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在后文中，线程默认为</a:t>
            </a:r>
            <a:r>
              <a:rPr lang="en-US" altLang="zh-CN" sz="2400" dirty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线程，注意与</a:t>
            </a:r>
            <a:r>
              <a:rPr lang="en-US" altLang="zh-CN" sz="2400" dirty="0" smtClean="0">
                <a:solidFill>
                  <a:srgbClr val="000000"/>
                </a:solidFill>
              </a:rPr>
              <a:t>CUDA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线程区分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线程可以组成线程块</a:t>
            </a:r>
            <a:r>
              <a:rPr lang="en-US" altLang="zh-CN" sz="2400" dirty="0" smtClean="0">
                <a:solidFill>
                  <a:srgbClr val="000000"/>
                </a:solidFill>
              </a:rPr>
              <a:t>block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线程块最多可以</a:t>
            </a:r>
            <a:r>
              <a:rPr lang="zh-CN" altLang="en-US" sz="2400" dirty="0">
                <a:solidFill>
                  <a:srgbClr val="000000"/>
                </a:solidFill>
              </a:rPr>
              <a:t>处理</a:t>
            </a:r>
            <a:r>
              <a:rPr lang="en-US" altLang="zh-CN" sz="2400" dirty="0" smtClean="0">
                <a:solidFill>
                  <a:srgbClr val="000000"/>
                </a:solidFill>
              </a:rPr>
              <a:t>512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个元素，</a:t>
            </a:r>
            <a:r>
              <a:rPr lang="zh-CN" altLang="en-US" sz="2400" dirty="0" smtClean="0">
                <a:solidFill>
                  <a:srgbClr val="0070C0"/>
                </a:solidFill>
              </a:rPr>
              <a:t>每个线程同时处理</a:t>
            </a:r>
            <a:r>
              <a:rPr lang="en-US" altLang="zh-CN" sz="2400" dirty="0" smtClean="0">
                <a:solidFill>
                  <a:srgbClr val="0070C0"/>
                </a:solidFill>
              </a:rPr>
              <a:t>32</a:t>
            </a:r>
            <a:r>
              <a:rPr lang="zh-CN" altLang="en-US" sz="2400" dirty="0" smtClean="0">
                <a:solidFill>
                  <a:srgbClr val="0070C0"/>
                </a:solidFill>
              </a:rPr>
              <a:t>个元素</a:t>
            </a:r>
            <a:r>
              <a:rPr lang="zh-CN" altLang="en-US" sz="2400" dirty="0" smtClean="0">
                <a:solidFill>
                  <a:srgbClr val="000000"/>
                </a:solidFill>
              </a:rPr>
              <a:t>，线程块包含</a:t>
            </a:r>
            <a:r>
              <a:rPr lang="en-US" altLang="zh-CN" sz="2400" dirty="0" smtClean="0">
                <a:solidFill>
                  <a:srgbClr val="000000"/>
                </a:solidFill>
              </a:rPr>
              <a:t>16</a:t>
            </a:r>
            <a:r>
              <a:rPr lang="zh-CN" altLang="en-US" sz="2400" dirty="0" smtClean="0">
                <a:solidFill>
                  <a:srgbClr val="000000"/>
                </a:solidFill>
              </a:rPr>
              <a:t>个线程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FF0000"/>
                </a:solidFill>
              </a:rPr>
              <a:t>多</a:t>
            </a:r>
            <a:r>
              <a:rPr lang="zh-CN" altLang="en-US" sz="2400" dirty="0" smtClean="0">
                <a:solidFill>
                  <a:srgbClr val="FF0000"/>
                </a:solidFill>
              </a:rPr>
              <a:t>线程</a:t>
            </a:r>
            <a:r>
              <a:rPr lang="en-US" altLang="zh-CN" sz="2400" dirty="0" smtClean="0">
                <a:solidFill>
                  <a:srgbClr val="FF0000"/>
                </a:solidFill>
              </a:rPr>
              <a:t>SIMD</a:t>
            </a:r>
            <a:r>
              <a:rPr lang="zh-CN" altLang="en-US" sz="2400" dirty="0" smtClean="0">
                <a:solidFill>
                  <a:srgbClr val="FF0000"/>
                </a:solidFill>
              </a:rPr>
              <a:t>处理器</a:t>
            </a:r>
            <a:r>
              <a:rPr lang="zh-CN" altLang="en-US" sz="2400" dirty="0" smtClean="0">
                <a:solidFill>
                  <a:srgbClr val="000000"/>
                </a:solidFill>
              </a:rPr>
              <a:t>：执行整个线程块的硬件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线程块组成网格</a:t>
            </a:r>
            <a:r>
              <a:rPr lang="en-US" altLang="zh-CN" sz="2400" dirty="0" smtClean="0">
                <a:solidFill>
                  <a:srgbClr val="000000"/>
                </a:solidFill>
              </a:rPr>
              <a:t>(grid)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线程块可以按任意顺序独立执行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不同的线程块不能直接通信</a:t>
            </a:r>
            <a:r>
              <a:rPr lang="zh-CN" altLang="en-US" sz="2400" dirty="0" smtClean="0">
                <a:solidFill>
                  <a:srgbClr val="000000"/>
                </a:solidFill>
              </a:rPr>
              <a:t>，可以</a:t>
            </a:r>
            <a:r>
              <a:rPr lang="zh-CN" altLang="en-US" sz="2400" dirty="0" smtClean="0">
                <a:solidFill>
                  <a:srgbClr val="000000"/>
                </a:solidFill>
              </a:rPr>
              <a:t>通过</a:t>
            </a:r>
            <a:r>
              <a:rPr lang="zh-CN" altLang="en-US" sz="2400" dirty="0" smtClean="0">
                <a:solidFill>
                  <a:srgbClr val="000000"/>
                </a:solidFill>
              </a:rPr>
              <a:t>全局存储器来</a:t>
            </a:r>
            <a:r>
              <a:rPr lang="zh-CN" altLang="en-US" sz="2400" dirty="0" smtClean="0">
                <a:solidFill>
                  <a:srgbClr val="000000"/>
                </a:solidFill>
              </a:rPr>
              <a:t>协同工作。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硬件处理线程管理，不是应用程序或者操作系统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多处理器由多线程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处理器组成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2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70C0"/>
                </a:solidFill>
              </a:rPr>
              <a:t>线程块调度器</a:t>
            </a:r>
            <a:r>
              <a:rPr lang="en-US" altLang="zh-CN" sz="2400" dirty="0" smtClean="0">
                <a:solidFill>
                  <a:srgbClr val="0070C0"/>
                </a:solidFill>
              </a:rPr>
              <a:t>thread block scheduler</a:t>
            </a:r>
            <a:r>
              <a:rPr lang="en-US" altLang="zh-CN" sz="2400" dirty="0" smtClean="0">
                <a:solidFill>
                  <a:srgbClr val="000000"/>
                </a:solidFill>
              </a:rPr>
              <a:t>: </a:t>
            </a:r>
            <a:r>
              <a:rPr lang="zh-CN" altLang="en-US" sz="2400" dirty="0" smtClean="0">
                <a:solidFill>
                  <a:srgbClr val="000000"/>
                </a:solidFill>
              </a:rPr>
              <a:t>将线程块调度分配给不同的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5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27645" y="15380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1119116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两</a:t>
            </a:r>
            <a:r>
              <a:rPr lang="zh-CN" altLang="en-US" sz="2400" dirty="0" smtClean="0">
                <a:solidFill>
                  <a:srgbClr val="000000"/>
                </a:solidFill>
              </a:rPr>
              <a:t>个长度为</a:t>
            </a:r>
            <a:r>
              <a:rPr lang="en-US" altLang="zh-CN" sz="2400" dirty="0" smtClean="0">
                <a:solidFill>
                  <a:srgbClr val="000000"/>
                </a:solidFill>
              </a:rPr>
              <a:t>8192</a:t>
            </a:r>
            <a:r>
              <a:rPr lang="zh-CN" altLang="en-US" sz="2400" dirty="0" smtClean="0">
                <a:solidFill>
                  <a:srgbClr val="000000"/>
                </a:solidFill>
              </a:rPr>
              <a:t>的向量相乘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网格</a:t>
            </a:r>
            <a:r>
              <a:rPr lang="en-US" altLang="zh-CN" sz="2400" dirty="0" smtClean="0">
                <a:solidFill>
                  <a:srgbClr val="000000"/>
                </a:solidFill>
              </a:rPr>
              <a:t>grid: </a:t>
            </a:r>
            <a:r>
              <a:rPr lang="zh-CN" altLang="en-US" sz="2400" dirty="0" smtClean="0">
                <a:solidFill>
                  <a:srgbClr val="000000"/>
                </a:solidFill>
              </a:rPr>
              <a:t>执行所有元素操作的代码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线程块将网格分成可管理的尺寸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512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个元素</a:t>
            </a:r>
            <a:r>
              <a:rPr lang="en-US" altLang="zh-CN" sz="2400" dirty="0" smtClean="0">
                <a:solidFill>
                  <a:srgbClr val="000000"/>
                </a:solidFill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线程块，</a:t>
            </a:r>
            <a:r>
              <a:rPr lang="en-US" altLang="zh-CN" sz="2400" dirty="0" smtClean="0">
                <a:solidFill>
                  <a:srgbClr val="000000"/>
                </a:solidFill>
              </a:rPr>
              <a:t>16</a:t>
            </a:r>
            <a:r>
              <a:rPr lang="zh-CN" altLang="en-US" sz="2400" dirty="0" smtClean="0">
                <a:solidFill>
                  <a:srgbClr val="000000"/>
                </a:solidFill>
              </a:rPr>
              <a:t>个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线程块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32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个元素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线程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指令一次执行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个元素操作</a:t>
            </a: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网格大小</a:t>
            </a:r>
            <a:r>
              <a:rPr lang="en-US" altLang="zh-CN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=16</a:t>
            </a:r>
            <a:r>
              <a:rPr lang="zh-CN" altLang="en-US" sz="2400" dirty="0" smtClean="0">
                <a:solidFill>
                  <a:srgbClr val="000000"/>
                </a:solidFill>
                <a:sym typeface="Wingdings" panose="05000000000000000000" pitchFamily="2" charset="2"/>
              </a:rPr>
              <a:t>个线程块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通过线程块调度器</a:t>
            </a:r>
            <a:r>
              <a:rPr lang="en-US" altLang="zh-CN" sz="2400" dirty="0" smtClean="0">
                <a:solidFill>
                  <a:srgbClr val="000000"/>
                </a:solidFill>
              </a:rPr>
              <a:t>thread block scheduler,</a:t>
            </a:r>
            <a:r>
              <a:rPr lang="zh-CN" altLang="en-US" sz="2400" dirty="0" smtClean="0">
                <a:solidFill>
                  <a:srgbClr val="000000"/>
                </a:solidFill>
              </a:rPr>
              <a:t>将线程块分配给多线程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</a:t>
            </a:r>
            <a:endParaRPr lang="en-US" altLang="zh-CN" sz="2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88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1201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82185" y="1037230"/>
            <a:ext cx="311169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000000"/>
                </a:solidFill>
              </a:rPr>
              <a:t>一个线程操作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个向量元素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 smtClean="0">
                <a:solidFill>
                  <a:srgbClr val="000000"/>
                </a:solidFill>
              </a:rPr>
              <a:t>16</a:t>
            </a:r>
            <a:r>
              <a:rPr lang="zh-CN" altLang="en-US" sz="2400" dirty="0" smtClean="0">
                <a:solidFill>
                  <a:srgbClr val="000000"/>
                </a:solidFill>
              </a:rPr>
              <a:t>个线程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/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线程块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algn="just"/>
            <a:r>
              <a:rPr lang="zh-CN" altLang="en-US" sz="2400" dirty="0" smtClean="0">
                <a:solidFill>
                  <a:srgbClr val="000000"/>
                </a:solidFill>
              </a:rPr>
              <a:t>处理所有</a:t>
            </a:r>
            <a:r>
              <a:rPr lang="en-US" altLang="zh-CN" sz="2400" dirty="0" smtClean="0">
                <a:solidFill>
                  <a:srgbClr val="000000"/>
                </a:solidFill>
              </a:rPr>
              <a:t>8192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个元素的代码就叫做网格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1" y="181103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NVIDA GPU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体系结构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282890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与向量机相似之处：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处理数据并行性问题都做得很好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稀疏</a:t>
            </a:r>
            <a:r>
              <a:rPr lang="zh-CN" altLang="en-US" sz="2400" dirty="0" smtClean="0">
                <a:solidFill>
                  <a:srgbClr val="000000"/>
                </a:solidFill>
              </a:rPr>
              <a:t>向量的集中分散转换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向量掩模寄存器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00"/>
                </a:solidFill>
              </a:rPr>
              <a:t>大</a:t>
            </a:r>
            <a:r>
              <a:rPr lang="zh-CN" altLang="en-US" sz="2400" dirty="0" smtClean="0">
                <a:solidFill>
                  <a:srgbClr val="000000"/>
                </a:solidFill>
              </a:rPr>
              <a:t>容量寄存器堆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与向量机不同之处：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没有标量寄存器</a:t>
            </a:r>
            <a:r>
              <a:rPr lang="en-US" altLang="zh-CN" sz="2400" dirty="0"/>
              <a:t>(</a:t>
            </a:r>
            <a:r>
              <a:rPr lang="zh-CN" altLang="en-US" sz="2400" dirty="0"/>
              <a:t>向量机需要支持标量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×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向量操作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</a:rPr>
              <a:t>GPU</a:t>
            </a:r>
            <a:r>
              <a:rPr lang="zh-CN" altLang="en-US" sz="2400" dirty="0" smtClean="0">
                <a:solidFill>
                  <a:srgbClr val="000000"/>
                </a:solidFill>
              </a:rPr>
              <a:t>使用多线程隐藏存储器延迟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在处理一个线程的同时，从存储器读取另外一个线程的数据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拥有许多功能部件，不像向量机那样由少数深流水线部件构成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59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23180" y="181103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SIMD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并行性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3648" y="1637731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向量机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SIMD</a:t>
            </a:r>
            <a:r>
              <a:rPr lang="zh-CN" altLang="en-US" sz="2400" dirty="0" smtClean="0"/>
              <a:t>多媒体扩展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/>
              <a:t>MMX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/>
              <a:t>Multimedia Extensions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SSE </a:t>
            </a:r>
            <a:r>
              <a:rPr lang="en-US" altLang="zh-CN" sz="2400" dirty="0"/>
              <a:t>(Streaming SIMD Extensions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AVX(Advanced </a:t>
            </a:r>
            <a:r>
              <a:rPr lang="en-US" altLang="zh-CN" sz="2400" dirty="0"/>
              <a:t>Vector Extensions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Graphics Processor Units (GPUs</a:t>
            </a:r>
            <a:r>
              <a:rPr lang="en-US" altLang="zh-CN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882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45"/>
            <a:ext cx="6166229" cy="499208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5266" y="2338357"/>
            <a:ext cx="2838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Fermi GTX 480 GPU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322627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000000"/>
                </a:solidFill>
              </a:rPr>
              <a:t>有</a:t>
            </a:r>
            <a:r>
              <a:rPr lang="en-US" altLang="zh-CN" sz="2000" dirty="0" smtClean="0">
                <a:solidFill>
                  <a:srgbClr val="000000"/>
                </a:solidFill>
              </a:rPr>
              <a:t>16</a:t>
            </a:r>
            <a:r>
              <a:rPr lang="zh-CN" altLang="en-US" sz="2000" dirty="0" smtClean="0">
                <a:solidFill>
                  <a:srgbClr val="000000"/>
                </a:solidFill>
              </a:rPr>
              <a:t>个多线程</a:t>
            </a:r>
            <a:r>
              <a:rPr lang="en-US" altLang="zh-CN" sz="2000" dirty="0" smtClean="0">
                <a:solidFill>
                  <a:srgbClr val="000000"/>
                </a:solidFill>
              </a:rPr>
              <a:t>SIMD</a:t>
            </a:r>
            <a:r>
              <a:rPr lang="zh-CN" altLang="en-US" sz="2000" dirty="0" smtClean="0">
                <a:solidFill>
                  <a:srgbClr val="000000"/>
                </a:solidFill>
              </a:rPr>
              <a:t>处理器。线程块调度器</a:t>
            </a:r>
            <a:r>
              <a:rPr lang="en-US" altLang="zh-CN" sz="2000" dirty="0" smtClean="0">
                <a:solidFill>
                  <a:srgbClr val="000000"/>
                </a:solidFill>
              </a:rPr>
              <a:t>thread block scheduler</a:t>
            </a:r>
            <a:r>
              <a:rPr lang="zh-CN" altLang="en-US" sz="2000" dirty="0" smtClean="0">
                <a:solidFill>
                  <a:srgbClr val="000000"/>
                </a:solidFill>
              </a:rPr>
              <a:t>位于左边</a:t>
            </a:r>
            <a:r>
              <a:rPr lang="en-US" altLang="zh-CN" sz="2000" dirty="0" smtClean="0">
                <a:solidFill>
                  <a:srgbClr val="000000"/>
                </a:solidFill>
              </a:rPr>
              <a:t>(Giga Thread )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r>
              <a:rPr lang="en-US" altLang="zh-CN" sz="2000" dirty="0" smtClean="0">
                <a:solidFill>
                  <a:srgbClr val="000000"/>
                </a:solidFill>
              </a:rPr>
              <a:t>6</a:t>
            </a:r>
            <a:r>
              <a:rPr lang="zh-CN" altLang="en-US" sz="2000" dirty="0" smtClean="0">
                <a:solidFill>
                  <a:srgbClr val="000000"/>
                </a:solidFill>
              </a:rPr>
              <a:t>个</a:t>
            </a:r>
            <a:r>
              <a:rPr lang="en-US" altLang="zh-CN" sz="2000" dirty="0" smtClean="0">
                <a:solidFill>
                  <a:srgbClr val="000000"/>
                </a:solidFill>
              </a:rPr>
              <a:t>GDDR5</a:t>
            </a:r>
            <a:r>
              <a:rPr lang="zh-CN" altLang="en-US" sz="2000" dirty="0" smtClean="0">
                <a:solidFill>
                  <a:srgbClr val="000000"/>
                </a:solidFill>
              </a:rPr>
              <a:t>端口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dirty="0" smtClean="0">
                <a:solidFill>
                  <a:srgbClr val="000000"/>
                </a:solidFill>
              </a:rPr>
              <a:t>64</a:t>
            </a:r>
            <a:r>
              <a:rPr lang="zh-CN" altLang="en-US" sz="2000" dirty="0" smtClean="0">
                <a:solidFill>
                  <a:srgbClr val="000000"/>
                </a:solidFill>
              </a:rPr>
              <a:t>位宽，最高支持</a:t>
            </a:r>
            <a:r>
              <a:rPr lang="en-US" altLang="zh-CN" sz="2000" dirty="0" smtClean="0">
                <a:solidFill>
                  <a:srgbClr val="000000"/>
                </a:solidFill>
              </a:rPr>
              <a:t>6G</a:t>
            </a:r>
            <a:r>
              <a:rPr lang="zh-CN" altLang="en-US" sz="2000" smtClean="0">
                <a:solidFill>
                  <a:srgbClr val="000000"/>
                </a:solidFill>
              </a:rPr>
              <a:t>显存）。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algn="just"/>
            <a:r>
              <a:rPr lang="zh-CN" altLang="en-US" sz="2000" dirty="0" smtClean="0">
                <a:solidFill>
                  <a:srgbClr val="000000"/>
                </a:solidFill>
              </a:rPr>
              <a:t>线程块调度器将线程块分配给</a:t>
            </a:r>
            <a:r>
              <a:rPr lang="en-US" altLang="zh-CN" sz="2000" dirty="0" smtClean="0">
                <a:solidFill>
                  <a:srgbClr val="000000"/>
                </a:solidFill>
              </a:rPr>
              <a:t>SIMD</a:t>
            </a:r>
            <a:r>
              <a:rPr lang="zh-CN" altLang="en-US" sz="2000" dirty="0" smtClean="0">
                <a:solidFill>
                  <a:srgbClr val="000000"/>
                </a:solidFill>
              </a:rPr>
              <a:t>处理器。每个</a:t>
            </a:r>
            <a:r>
              <a:rPr lang="en-US" altLang="zh-CN" sz="2000" dirty="0" smtClean="0">
                <a:solidFill>
                  <a:srgbClr val="000000"/>
                </a:solidFill>
              </a:rPr>
              <a:t>SIMD</a:t>
            </a:r>
            <a:r>
              <a:rPr lang="zh-CN" altLang="en-US" sz="2000" dirty="0" smtClean="0">
                <a:solidFill>
                  <a:srgbClr val="000000"/>
                </a:solidFill>
              </a:rPr>
              <a:t>处理器由线程调度器</a:t>
            </a:r>
            <a:r>
              <a:rPr lang="en-US" altLang="zh-CN" sz="2000" dirty="0" smtClean="0">
                <a:solidFill>
                  <a:srgbClr val="000000"/>
                </a:solidFill>
              </a:rPr>
              <a:t>SIMD thread scheduler</a:t>
            </a:r>
            <a:r>
              <a:rPr lang="zh-CN" altLang="en-US" sz="2000" dirty="0" smtClean="0">
                <a:solidFill>
                  <a:srgbClr val="000000"/>
                </a:solidFill>
              </a:rPr>
              <a:t>来调度线程。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573206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指令线程</a:t>
            </a:r>
            <a:r>
              <a:rPr lang="en-US" altLang="zh-CN" sz="2400" dirty="0" smtClean="0">
                <a:solidFill>
                  <a:srgbClr val="000000"/>
                </a:solidFill>
              </a:rPr>
              <a:t>——SIMD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指令系列，一组指令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每个线程有自己的</a:t>
            </a:r>
            <a:r>
              <a:rPr lang="en-US" altLang="zh-CN" sz="2400" dirty="0" smtClean="0">
                <a:solidFill>
                  <a:srgbClr val="000000"/>
                </a:solidFill>
              </a:rPr>
              <a:t>PC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线程调度器 </a:t>
            </a:r>
            <a:r>
              <a:rPr lang="en-US" altLang="zh-CN" sz="2400" dirty="0" smtClean="0">
                <a:solidFill>
                  <a:srgbClr val="000000"/>
                </a:solidFill>
              </a:rPr>
              <a:t>thread scheduler</a:t>
            </a:r>
            <a:r>
              <a:rPr lang="zh-CN" altLang="en-US" sz="2400" dirty="0" smtClean="0">
                <a:solidFill>
                  <a:srgbClr val="000000"/>
                </a:solidFill>
              </a:rPr>
              <a:t>使用记分牌调度方法分派线程指令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线程之间不存在相关性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线程块调度器</a:t>
            </a:r>
            <a:r>
              <a:rPr lang="en-US" altLang="zh-CN" sz="2400" dirty="0" smtClean="0">
                <a:solidFill>
                  <a:srgbClr val="000000"/>
                </a:solidFill>
              </a:rPr>
              <a:t>thread block scheduler</a:t>
            </a:r>
            <a:r>
              <a:rPr lang="zh-CN" altLang="en-US" sz="2400" dirty="0" smtClean="0">
                <a:solidFill>
                  <a:srgbClr val="000000"/>
                </a:solidFill>
              </a:rPr>
              <a:t>调度分派线程块给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</a:rPr>
              <a:t>在每个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处理器中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含有</a:t>
            </a:r>
            <a:r>
              <a:rPr lang="en-US" altLang="zh-CN" sz="2400" dirty="0" smtClean="0">
                <a:solidFill>
                  <a:srgbClr val="000000"/>
                </a:solidFill>
              </a:rPr>
              <a:t>16</a:t>
            </a:r>
            <a:r>
              <a:rPr lang="zh-CN" altLang="en-US" sz="2400" dirty="0" smtClean="0">
                <a:solidFill>
                  <a:srgbClr val="000000"/>
                </a:solidFill>
              </a:rPr>
              <a:t>个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通道</a:t>
            </a:r>
            <a:r>
              <a:rPr lang="en-US" altLang="zh-CN" sz="2400" dirty="0" smtClean="0">
                <a:solidFill>
                  <a:srgbClr val="000000"/>
                </a:solidFill>
              </a:rPr>
              <a:t>lane</a:t>
            </a:r>
          </a:p>
          <a:p>
            <a:pPr algn="just"/>
            <a:r>
              <a:rPr lang="en-US" altLang="zh-CN" sz="2400" dirty="0" smtClean="0">
                <a:solidFill>
                  <a:srgbClr val="000000"/>
                </a:solidFill>
              </a:rPr>
              <a:t>     ——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线程由若干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指令组成，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处理器得有并行功能部件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(</a:t>
            </a:r>
            <a:r>
              <a:rPr lang="zh-CN" altLang="en-US" sz="2400" dirty="0" smtClean="0">
                <a:solidFill>
                  <a:srgbClr val="000000"/>
                </a:solidFill>
              </a:rPr>
              <a:t>多通道</a:t>
            </a:r>
            <a:r>
              <a:rPr lang="en-US" altLang="zh-CN" sz="2400" dirty="0" smtClean="0">
                <a:solidFill>
                  <a:srgbClr val="000000"/>
                </a:solidFill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</a:rPr>
              <a:t>来并行执行操作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FF0000"/>
                </a:solidFill>
              </a:rPr>
              <a:t>线程调度器</a:t>
            </a:r>
            <a:r>
              <a:rPr lang="en-US" altLang="zh-CN" sz="2400" dirty="0" smtClean="0">
                <a:solidFill>
                  <a:srgbClr val="000000"/>
                </a:solidFill>
              </a:rPr>
              <a:t>thread scheduler</a:t>
            </a:r>
            <a:r>
              <a:rPr lang="zh-CN" altLang="en-US" sz="2400" dirty="0" smtClean="0">
                <a:solidFill>
                  <a:srgbClr val="000000"/>
                </a:solidFill>
              </a:rPr>
              <a:t>选择一个线程中一条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指令在多通道上运行。</a:t>
            </a:r>
            <a:r>
              <a:rPr lang="zh-CN" altLang="en-US" sz="2400" dirty="0" smtClean="0">
                <a:solidFill>
                  <a:srgbClr val="0070C0"/>
                </a:solidFill>
              </a:rPr>
              <a:t>一个通道处理一个向量元素</a:t>
            </a:r>
            <a:r>
              <a:rPr lang="zh-CN" altLang="en-US" sz="2400" dirty="0" smtClean="0">
                <a:solidFill>
                  <a:srgbClr val="000000"/>
                </a:solidFill>
              </a:rPr>
              <a:t>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1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134"/>
            <a:ext cx="3926164" cy="619407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4579" y="696036"/>
            <a:ext cx="4367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    SIMD</a:t>
            </a:r>
            <a:r>
              <a:rPr lang="zh-CN" altLang="en-US" sz="2800" dirty="0" smtClean="0">
                <a:solidFill>
                  <a:srgbClr val="000000"/>
                </a:solidFill>
              </a:rPr>
              <a:t>指令线程的调度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94579" y="2333767"/>
            <a:ext cx="461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000000"/>
                </a:solidFill>
              </a:rPr>
              <a:t>调度器从一个线程中选取一条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指令，发射到所有通道上执行，一条通道处理一个元素。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94579" y="4648607"/>
            <a:ext cx="461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>
                <a:solidFill>
                  <a:srgbClr val="000000"/>
                </a:solidFill>
              </a:rPr>
              <a:t>线程与线程互相独立的，调度器每次可以选择不同的线程不同的指令。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9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0839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GPU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寄存器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224585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rgbClr val="000000"/>
                </a:solidFill>
              </a:rPr>
              <a:t>NVIDA GPU</a:t>
            </a:r>
            <a:r>
              <a:rPr lang="zh-CN" altLang="en-US" sz="2400" dirty="0" smtClean="0">
                <a:solidFill>
                  <a:srgbClr val="000000"/>
                </a:solidFill>
              </a:rPr>
              <a:t>有</a:t>
            </a:r>
            <a:r>
              <a:rPr lang="en-US" altLang="zh-CN" sz="2400" dirty="0" smtClean="0">
                <a:solidFill>
                  <a:srgbClr val="000000"/>
                </a:solidFill>
              </a:rPr>
              <a:t>32768</a:t>
            </a:r>
            <a:r>
              <a:rPr lang="zh-CN" altLang="en-US" sz="2400" dirty="0" smtClean="0">
                <a:solidFill>
                  <a:srgbClr val="000000"/>
                </a:solidFill>
              </a:rPr>
              <a:t>个寄存器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按通道分组，分配给各个通道使用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 smtClean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0000"/>
                </a:solidFill>
              </a:rPr>
              <a:t>每个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线程最多使用</a:t>
            </a:r>
            <a:r>
              <a:rPr lang="en-US" altLang="zh-CN" sz="2400" dirty="0" smtClean="0">
                <a:solidFill>
                  <a:srgbClr val="000000"/>
                </a:solidFill>
              </a:rPr>
              <a:t>64</a:t>
            </a:r>
            <a:r>
              <a:rPr lang="zh-CN" altLang="en-US" sz="2400" dirty="0" smtClean="0">
                <a:solidFill>
                  <a:srgbClr val="000000"/>
                </a:solidFill>
              </a:rPr>
              <a:t>个寄存器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线程最多可以使用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64</a:t>
            </a:r>
            <a:r>
              <a:rPr lang="zh-CN" altLang="en-US" sz="2400" dirty="0" smtClean="0">
                <a:solidFill>
                  <a:srgbClr val="000000"/>
                </a:solidFill>
              </a:rPr>
              <a:t>个寄存器：含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个元素，每个元素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</a:rPr>
              <a:t>位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个寄存器：含</a:t>
            </a:r>
            <a:r>
              <a:rPr lang="en-US" altLang="zh-CN" sz="2400" dirty="0" smtClean="0">
                <a:solidFill>
                  <a:srgbClr val="000000"/>
                </a:solidFill>
              </a:rPr>
              <a:t>32</a:t>
            </a:r>
            <a:r>
              <a:rPr lang="zh-CN" altLang="en-US" sz="2400" dirty="0" smtClean="0">
                <a:solidFill>
                  <a:srgbClr val="000000"/>
                </a:solidFill>
              </a:rPr>
              <a:t>个元素，每个元素</a:t>
            </a:r>
            <a:r>
              <a:rPr lang="en-US" altLang="zh-CN" sz="2400" dirty="0" smtClean="0">
                <a:solidFill>
                  <a:srgbClr val="000000"/>
                </a:solidFill>
              </a:rPr>
              <a:t>64</a:t>
            </a:r>
            <a:r>
              <a:rPr lang="zh-CN" altLang="en-US" sz="2400" dirty="0" smtClean="0">
                <a:solidFill>
                  <a:srgbClr val="000000"/>
                </a:solidFill>
              </a:rPr>
              <a:t>位</a:t>
            </a:r>
            <a:endParaRPr lang="en-US" altLang="zh-CN" sz="2400" dirty="0" smtClean="0">
              <a:solidFill>
                <a:srgbClr val="000000"/>
              </a:solidFill>
            </a:endParaRPr>
          </a:p>
          <a:p>
            <a:pPr algn="just"/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0" y="0"/>
            <a:ext cx="8279086" cy="60965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63189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多线程</a:t>
            </a:r>
            <a:r>
              <a:rPr lang="en-US" altLang="zh-CN" dirty="0" smtClean="0">
                <a:solidFill>
                  <a:srgbClr val="000000"/>
                </a:solidFill>
              </a:rPr>
              <a:t>SIMD</a:t>
            </a:r>
            <a:r>
              <a:rPr lang="zh-CN" altLang="en-US" dirty="0" smtClean="0">
                <a:solidFill>
                  <a:srgbClr val="000000"/>
                </a:solidFill>
              </a:rPr>
              <a:t>处理器。拥有</a:t>
            </a:r>
            <a:r>
              <a:rPr lang="en-US" altLang="zh-CN" dirty="0" smtClean="0">
                <a:solidFill>
                  <a:srgbClr val="000000"/>
                </a:solidFill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个通道。线程调度器可以调度</a:t>
            </a:r>
            <a:r>
              <a:rPr lang="en-US" altLang="zh-CN" dirty="0" smtClean="0">
                <a:solidFill>
                  <a:srgbClr val="000000"/>
                </a:solidFill>
              </a:rPr>
              <a:t>48</a:t>
            </a:r>
            <a:r>
              <a:rPr lang="zh-CN" altLang="en-US" dirty="0" smtClean="0">
                <a:solidFill>
                  <a:srgbClr val="000000"/>
                </a:solidFill>
              </a:rPr>
              <a:t>个独立</a:t>
            </a:r>
            <a:r>
              <a:rPr lang="en-US" altLang="zh-CN" dirty="0" smtClean="0">
                <a:solidFill>
                  <a:srgbClr val="000000"/>
                </a:solidFill>
              </a:rPr>
              <a:t>SIMD</a:t>
            </a:r>
            <a:r>
              <a:rPr lang="zh-CN" altLang="en-US" dirty="0" smtClean="0">
                <a:solidFill>
                  <a:srgbClr val="000000"/>
                </a:solidFill>
              </a:rPr>
              <a:t>指令线程。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8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2"/>
            <a:ext cx="6919560" cy="598069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13946" y="504967"/>
            <a:ext cx="3193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</a:rPr>
              <a:t>一</a:t>
            </a:r>
            <a:r>
              <a:rPr lang="zh-CN" altLang="en-US" dirty="0" smtClean="0">
                <a:solidFill>
                  <a:srgbClr val="000000"/>
                </a:solidFill>
              </a:rPr>
              <a:t>条</a:t>
            </a:r>
            <a:r>
              <a:rPr lang="en-US" altLang="zh-CN" dirty="0" smtClean="0">
                <a:solidFill>
                  <a:srgbClr val="000000"/>
                </a:solidFill>
              </a:rPr>
              <a:t>CUDA</a:t>
            </a:r>
            <a:r>
              <a:rPr lang="zh-CN" altLang="en-US" dirty="0" smtClean="0">
                <a:solidFill>
                  <a:srgbClr val="000000"/>
                </a:solidFill>
              </a:rPr>
              <a:t>线程拥有自己的私有存储器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9104" y="1992573"/>
            <a:ext cx="354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>
                <a:solidFill>
                  <a:srgbClr val="000000"/>
                </a:solidFill>
              </a:rPr>
              <a:t>局部存储能被线程块里的所有线程共享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19560" y="4080681"/>
            <a:ext cx="222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</a:rPr>
              <a:t>存储器被所有的网格共享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3702" y="6302161"/>
            <a:ext cx="286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</a:rPr>
              <a:t>GPU </a:t>
            </a:r>
            <a:r>
              <a:rPr lang="zh-CN" altLang="en-US" sz="2800" dirty="0" smtClean="0">
                <a:solidFill>
                  <a:srgbClr val="000000"/>
                </a:solidFill>
              </a:rPr>
              <a:t>存储器结构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48" y="0"/>
            <a:ext cx="7083552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518615"/>
            <a:ext cx="372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</a:rPr>
              <a:t>Fermi GPU</a:t>
            </a:r>
            <a:r>
              <a:rPr lang="zh-CN" altLang="en-US" sz="2400" dirty="0" smtClean="0">
                <a:solidFill>
                  <a:srgbClr val="000000"/>
                </a:solidFill>
              </a:rPr>
              <a:t>的</a:t>
            </a:r>
            <a:r>
              <a:rPr lang="en-US" altLang="zh-CN" sz="2400" dirty="0" smtClean="0">
                <a:solidFill>
                  <a:srgbClr val="000000"/>
                </a:solidFill>
              </a:rPr>
              <a:t>SIMD</a:t>
            </a:r>
            <a:r>
              <a:rPr lang="zh-CN" altLang="en-US" sz="2400" dirty="0" smtClean="0">
                <a:solidFill>
                  <a:srgbClr val="000000"/>
                </a:solidFill>
              </a:rPr>
              <a:t>处理器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5281684"/>
            <a:ext cx="38896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solidFill>
                  <a:srgbClr val="000000"/>
                </a:solidFill>
              </a:rPr>
              <a:t>四个特殊功能部件</a:t>
            </a:r>
            <a:r>
              <a:rPr lang="en-US" altLang="zh-CN" sz="2000" dirty="0" smtClean="0">
                <a:solidFill>
                  <a:srgbClr val="000000"/>
                </a:solidFill>
              </a:rPr>
              <a:t>(SFU</a:t>
            </a:r>
            <a:r>
              <a:rPr lang="zh-CN" altLang="en-US" sz="2000" dirty="0" smtClean="0">
                <a:solidFill>
                  <a:srgbClr val="000000"/>
                </a:solidFill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</a:rPr>
              <a:t>Special Function Unit)</a:t>
            </a:r>
            <a:r>
              <a:rPr lang="zh-CN" altLang="en-US" sz="2000" dirty="0" smtClean="0">
                <a:solidFill>
                  <a:srgbClr val="000000"/>
                </a:solidFill>
              </a:rPr>
              <a:t>用于计算平方根、倒数、</a:t>
            </a:r>
            <a:r>
              <a:rPr lang="en-US" altLang="zh-CN" sz="2000" dirty="0" smtClean="0">
                <a:solidFill>
                  <a:srgbClr val="000000"/>
                </a:solidFill>
              </a:rPr>
              <a:t>sin</a:t>
            </a:r>
            <a:r>
              <a:rPr lang="zh-CN" altLang="en-US" sz="2000" dirty="0" smtClean="0">
                <a:solidFill>
                  <a:srgbClr val="000000"/>
                </a:solidFill>
              </a:rPr>
              <a:t>、</a:t>
            </a:r>
            <a:r>
              <a:rPr lang="en-US" altLang="zh-CN" sz="2000" dirty="0" smtClean="0">
                <a:solidFill>
                  <a:srgbClr val="000000"/>
                </a:solidFill>
              </a:rPr>
              <a:t>cos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414249" y="3074428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向量机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17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64123" y="235694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向量机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842448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基本思想：</a:t>
            </a:r>
            <a:endParaRPr lang="en-US" altLang="zh-CN" sz="28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将数据元素集合读入向量寄存器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操作基于向量寄存器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将结果分散写回存储器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向量寄存器</a:t>
            </a:r>
            <a:endParaRPr lang="en-US" altLang="zh-CN" sz="28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用于隐藏存储器延迟</a:t>
            </a:r>
            <a:endParaRPr lang="en-US" altLang="zh-CN" sz="2400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sz="2400" dirty="0"/>
              <a:t>以</a:t>
            </a:r>
            <a:r>
              <a:rPr lang="zh-CN" altLang="en-US" sz="2400" dirty="0" smtClean="0"/>
              <a:t>杠杆作用方式扩大存储器带宽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54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9" y="243227"/>
            <a:ext cx="5335168" cy="494292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68287" y="409433"/>
            <a:ext cx="328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VMIPS</a:t>
            </a:r>
            <a:r>
              <a:rPr lang="zh-CN" altLang="en-US" sz="2400" dirty="0" smtClean="0"/>
              <a:t>向量机基本结构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5745708" y="3562066"/>
            <a:ext cx="3234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元素向量寄存器。所有的功能部件都是向量功能部件。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75564" y="5784292"/>
            <a:ext cx="6537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所有寄存器有很多的读写端口，允许同时执行多个操作。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742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77771" y="181102"/>
            <a:ext cx="6670344" cy="685799"/>
          </a:xfrm>
          <a:prstGeom prst="rect">
            <a:avLst/>
          </a:prstGeom>
          <a:noFill/>
          <a:ln cap="flat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3429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6858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0287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371600" algn="ctr" rtl="0" fontAlgn="base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VMIPS</a:t>
            </a:r>
            <a:r>
              <a:rPr lang="zh-CN" altLang="en-US" sz="4000" b="1" kern="0" dirty="0" smtClean="0">
                <a:solidFill>
                  <a:srgbClr val="8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指令</a:t>
            </a:r>
            <a:endParaRPr lang="zh-CN" altLang="en-US" sz="4000" b="1" kern="0" dirty="0">
              <a:solidFill>
                <a:srgbClr val="8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354955"/>
            <a:ext cx="9144000" cy="5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ADDVV.D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: </a:t>
            </a:r>
            <a:r>
              <a:rPr lang="zh-CN" altLang="en-US" sz="2400" kern="0" dirty="0">
                <a:solidFill>
                  <a:srgbClr val="003399"/>
                </a:solidFill>
                <a:latin typeface="Arial"/>
              </a:rPr>
              <a:t> 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两个向量相加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  </a:t>
            </a: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ADDVS.D</a:t>
            </a: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:  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向量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+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标量</a:t>
            </a: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LV/SV:  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读取向量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/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存储向量</a:t>
            </a: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zh-CN" altLang="en-US" sz="2400" kern="0" dirty="0">
                <a:solidFill>
                  <a:srgbClr val="003399"/>
                </a:solidFill>
                <a:latin typeface="Arial"/>
              </a:rPr>
              <a:t>例子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:  </a:t>
            </a: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DAXPY 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(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向量计算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 a*X+Y, X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和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Y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是包含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64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个元素，每个元素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64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位，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a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是标量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) </a:t>
            </a: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L.D		F0,a	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读标量</a:t>
            </a:r>
            <a:r>
              <a:rPr lang="en-US" altLang="zh-CN" sz="2400" kern="0" dirty="0" smtClean="0">
                <a:solidFill>
                  <a:srgbClr val="0033CC"/>
                </a:solidFill>
                <a:latin typeface="Arial"/>
              </a:rPr>
              <a:t>a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LV			V1,Rx	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读向量</a:t>
            </a:r>
            <a:r>
              <a:rPr lang="en-US" altLang="zh-CN" sz="2400" kern="0" dirty="0" smtClean="0">
                <a:solidFill>
                  <a:srgbClr val="0033CC"/>
                </a:solidFill>
                <a:latin typeface="Arial"/>
              </a:rPr>
              <a:t>X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MULVS.D		V2,V1,F0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向量标量相乘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LV			V3,Ry	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读向量</a:t>
            </a:r>
            <a:r>
              <a:rPr lang="en-US" altLang="zh-CN" sz="2400" kern="0" dirty="0" smtClean="0">
                <a:solidFill>
                  <a:srgbClr val="0033CC"/>
                </a:solidFill>
                <a:latin typeface="Arial"/>
              </a:rPr>
              <a:t>Y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ADDVV		V4,V2,V3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向量相加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SV			Ry,V4		; </a:t>
            </a:r>
            <a:r>
              <a:rPr lang="zh-CN" altLang="en-US" sz="2400" kern="0" dirty="0" smtClean="0">
                <a:solidFill>
                  <a:srgbClr val="0033CC"/>
                </a:solidFill>
                <a:latin typeface="Arial"/>
              </a:rPr>
              <a:t>存储结果</a:t>
            </a:r>
            <a:endParaRPr lang="en-US" altLang="zh-CN" sz="2400" kern="0" dirty="0">
              <a:solidFill>
                <a:srgbClr val="0033CC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仅仅需要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6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条指令</a:t>
            </a:r>
            <a:endParaRPr lang="en-US" altLang="zh-CN" sz="2800" kern="0" dirty="0">
              <a:solidFill>
                <a:srgbClr val="003399"/>
              </a:solidFill>
              <a:latin typeface="Arial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2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573206"/>
            <a:ext cx="9144000" cy="577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zh-CN" altLang="en-US" sz="2400" kern="0" dirty="0">
                <a:solidFill>
                  <a:srgbClr val="003399"/>
                </a:solidFill>
                <a:latin typeface="Arial"/>
              </a:rPr>
              <a:t>例子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:  </a:t>
            </a: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DAXPY 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( a*X+Y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， 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MIPS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代码，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X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和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Y</a:t>
            </a: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占用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64*8=512B)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endParaRPr lang="en-US" altLang="zh-CN" sz="2400" kern="0" dirty="0" smtClean="0">
              <a:solidFill>
                <a:srgbClr val="003399"/>
              </a:solidFill>
              <a:latin typeface="Arial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endParaRPr lang="en-US" altLang="zh-CN" sz="2400" kern="0" dirty="0">
              <a:solidFill>
                <a:srgbClr val="003399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400" kern="0" dirty="0">
                <a:solidFill>
                  <a:srgbClr val="0033CC"/>
                </a:solidFill>
                <a:latin typeface="Arial"/>
              </a:rPr>
              <a:t>		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L.D		F0,a	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读标量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a</a:t>
            </a: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DADDIU	R4,Rx,#512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向量最末元素地址，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Rx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基地址</a:t>
            </a: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</a:pPr>
            <a:r>
              <a:rPr lang="en-US" altLang="zh-CN" sz="2000" kern="0" dirty="0">
                <a:solidFill>
                  <a:srgbClr val="003399"/>
                </a:solidFill>
                <a:latin typeface="Arial"/>
              </a:rPr>
              <a:t>Loop: 	L.D		F2,0(Rx	)	; </a:t>
            </a:r>
            <a:r>
              <a:rPr lang="zh-CN" altLang="en-US" sz="2000" kern="0" dirty="0">
                <a:solidFill>
                  <a:srgbClr val="003399"/>
                </a:solidFill>
                <a:latin typeface="Arial"/>
              </a:rPr>
              <a:t>读</a:t>
            </a:r>
            <a:r>
              <a:rPr lang="en-US" altLang="zh-CN" sz="2000" kern="0" dirty="0" smtClean="0">
                <a:solidFill>
                  <a:srgbClr val="003399"/>
                </a:solidFill>
                <a:latin typeface="Arial"/>
              </a:rPr>
              <a:t> </a:t>
            </a:r>
            <a:r>
              <a:rPr lang="en-US" altLang="zh-CN" sz="2000" kern="0" dirty="0">
                <a:solidFill>
                  <a:srgbClr val="003399"/>
                </a:solidFill>
                <a:latin typeface="Arial"/>
              </a:rPr>
              <a:t>X[</a:t>
            </a:r>
            <a:r>
              <a:rPr lang="en-US" altLang="zh-CN" sz="2000" kern="0" dirty="0" err="1">
                <a:solidFill>
                  <a:srgbClr val="003399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99"/>
                </a:solidFill>
                <a:latin typeface="Arial"/>
              </a:rPr>
              <a:t>]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MUL.D		F2,F2,F0	; a x X[</a:t>
            </a:r>
            <a:r>
              <a:rPr lang="en-US" altLang="zh-CN" sz="2000" kern="0" dirty="0" err="1">
                <a:solidFill>
                  <a:srgbClr val="0033CC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]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L.D		F4,0(Ry)	; </a:t>
            </a:r>
            <a:r>
              <a:rPr lang="zh-CN" altLang="en-US" sz="2000" kern="0" dirty="0">
                <a:solidFill>
                  <a:srgbClr val="0033CC"/>
                </a:solidFill>
                <a:latin typeface="Arial"/>
              </a:rPr>
              <a:t>读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 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Y[</a:t>
            </a:r>
            <a:r>
              <a:rPr lang="en-US" altLang="zh-CN" sz="2000" kern="0" dirty="0" err="1">
                <a:solidFill>
                  <a:srgbClr val="0033CC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]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ADD.D		F4,F2,F2	; a x X[</a:t>
            </a:r>
            <a:r>
              <a:rPr lang="en-US" altLang="zh-CN" sz="2000" kern="0" dirty="0" err="1">
                <a:solidFill>
                  <a:srgbClr val="0033CC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] + Y[</a:t>
            </a:r>
            <a:r>
              <a:rPr lang="en-US" altLang="zh-CN" sz="2000" kern="0" dirty="0" err="1">
                <a:solidFill>
                  <a:srgbClr val="0033CC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]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S.D		F4,0(Ry)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结果存到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 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Y[</a:t>
            </a:r>
            <a:r>
              <a:rPr lang="en-US" altLang="zh-CN" sz="2000" kern="0" dirty="0" err="1">
                <a:solidFill>
                  <a:srgbClr val="0033CC"/>
                </a:solidFill>
                <a:latin typeface="Arial"/>
              </a:rPr>
              <a:t>i</a:t>
            </a: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]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DADDIU	Rx,Rx,#8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增加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 X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下标</a:t>
            </a: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DADDIU	Ry,Ry,#8	; </a:t>
            </a:r>
            <a:r>
              <a:rPr lang="zh-CN" altLang="en-US" sz="2000" kern="0" dirty="0">
                <a:solidFill>
                  <a:srgbClr val="0033CC"/>
                </a:solidFill>
                <a:latin typeface="Arial"/>
              </a:rPr>
              <a:t>增加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</a:rPr>
              <a:t> Y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下标</a:t>
            </a: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SUBBU		R20,R4,Rx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计算是否为末尾元素</a:t>
            </a: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r>
              <a:rPr lang="en-US" altLang="zh-CN" sz="2000" kern="0" dirty="0">
                <a:solidFill>
                  <a:srgbClr val="0033CC"/>
                </a:solidFill>
                <a:latin typeface="Arial"/>
              </a:rPr>
              <a:t>		BNEZ		R20,Loop	; </a:t>
            </a:r>
            <a:r>
              <a:rPr lang="zh-CN" altLang="en-US" sz="2000" kern="0" dirty="0" smtClean="0">
                <a:solidFill>
                  <a:srgbClr val="0033CC"/>
                </a:solidFill>
                <a:latin typeface="Arial"/>
              </a:rPr>
              <a:t>非零继续循环</a:t>
            </a:r>
            <a:endParaRPr lang="en-US" altLang="zh-CN" sz="2000" kern="0" dirty="0" smtClean="0">
              <a:solidFill>
                <a:srgbClr val="0033CC"/>
              </a:solidFill>
              <a:latin typeface="Arial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</a:pPr>
            <a:endParaRPr lang="en-US" altLang="zh-CN" sz="2000" kern="0" dirty="0">
              <a:solidFill>
                <a:srgbClr val="0033CC"/>
              </a:solidFill>
              <a:latin typeface="Arial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</a:pPr>
            <a:r>
              <a:rPr lang="zh-CN" altLang="en-US" sz="2400" kern="0" dirty="0" smtClean="0">
                <a:solidFill>
                  <a:srgbClr val="003399"/>
                </a:solidFill>
                <a:latin typeface="Arial"/>
              </a:rPr>
              <a:t>需要 </a:t>
            </a:r>
            <a:r>
              <a:rPr lang="en-US" altLang="zh-CN" sz="2400" kern="0" dirty="0" smtClean="0">
                <a:solidFill>
                  <a:srgbClr val="003399"/>
                </a:solidFill>
                <a:latin typeface="Arial"/>
              </a:rPr>
              <a:t>600 </a:t>
            </a:r>
            <a:r>
              <a:rPr lang="en-US" altLang="zh-CN" sz="2400" kern="0" dirty="0">
                <a:solidFill>
                  <a:srgbClr val="003399"/>
                </a:solidFill>
                <a:latin typeface="Arial"/>
              </a:rPr>
              <a:t>MIPS </a:t>
            </a:r>
            <a:r>
              <a:rPr lang="zh-CN" altLang="en-US" sz="2400" kern="0" dirty="0">
                <a:solidFill>
                  <a:srgbClr val="003399"/>
                </a:solidFill>
                <a:latin typeface="Arial"/>
              </a:rPr>
              <a:t>操作</a:t>
            </a:r>
            <a:endParaRPr lang="en-US" altLang="zh-CN" sz="2800" kern="0" dirty="0">
              <a:solidFill>
                <a:srgbClr val="00339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3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9506</TotalTime>
  <Words>2831</Words>
  <Application>Microsoft Office PowerPoint</Application>
  <PresentationFormat>全屏显示(4:3)</PresentationFormat>
  <Paragraphs>395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ＭＳ Ｐゴシック</vt:lpstr>
      <vt:lpstr>仿宋</vt:lpstr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9_CS252-template</vt:lpstr>
      <vt:lpstr>第五章 数据级并行性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量化分析设计的基础</dc:title>
  <dc:creator>a</dc:creator>
  <cp:lastModifiedBy>a</cp:lastModifiedBy>
  <cp:revision>586</cp:revision>
  <dcterms:created xsi:type="dcterms:W3CDTF">2021-08-20T13:01:56Z</dcterms:created>
  <dcterms:modified xsi:type="dcterms:W3CDTF">2023-12-26T09:12:20Z</dcterms:modified>
</cp:coreProperties>
</file>