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6"/>
  </p:notesMasterIdLst>
  <p:sldIdLst>
    <p:sldId id="258" r:id="rId3"/>
    <p:sldId id="351" r:id="rId4"/>
    <p:sldId id="352" r:id="rId5"/>
    <p:sldId id="353" r:id="rId6"/>
    <p:sldId id="354" r:id="rId7"/>
    <p:sldId id="355" r:id="rId8"/>
    <p:sldId id="380" r:id="rId9"/>
    <p:sldId id="356" r:id="rId10"/>
    <p:sldId id="357" r:id="rId11"/>
    <p:sldId id="358" r:id="rId12"/>
    <p:sldId id="383" r:id="rId13"/>
    <p:sldId id="382" r:id="rId14"/>
    <p:sldId id="359" r:id="rId15"/>
    <p:sldId id="360" r:id="rId16"/>
    <p:sldId id="361" r:id="rId17"/>
    <p:sldId id="362" r:id="rId18"/>
    <p:sldId id="363" r:id="rId19"/>
    <p:sldId id="364" r:id="rId20"/>
    <p:sldId id="367" r:id="rId21"/>
    <p:sldId id="366" r:id="rId22"/>
    <p:sldId id="365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8" r:id="rId33"/>
    <p:sldId id="377" r:id="rId34"/>
    <p:sldId id="37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7A93C-3455-4E4C-9121-582B06BBAA09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C87A8-CFBF-41D3-B6D1-EF07153A4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06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87A8-CFBF-41D3-B6D1-EF07153A4B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60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26347-D297-4CC2-BB80-4979A5A3FD92}" type="datetime3">
              <a:rPr lang="zh-CN" altLang="en-US" smtClean="0">
                <a:solidFill>
                  <a:srgbClr val="000000"/>
                </a:solidFill>
              </a:rPr>
              <a:t>2023年10月23日星期一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69E08B-41E4-42FF-B216-A0BA4194A96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02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D92B6-847C-404D-96FA-D82178555B9D}" type="datetime3">
              <a:rPr lang="zh-CN" altLang="en-US" smtClean="0">
                <a:solidFill>
                  <a:srgbClr val="000000"/>
                </a:solidFill>
              </a:rPr>
              <a:t>2023年10月23日星期一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C0A82-4982-4DA8-BF14-BC0CDCACEA0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22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145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912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C4B31-90DE-4023-AB1D-CF006F4B909A}" type="datetime3">
              <a:rPr lang="zh-CN" altLang="en-US" smtClean="0">
                <a:solidFill>
                  <a:srgbClr val="000000"/>
                </a:solidFill>
              </a:rPr>
              <a:t>2023年10月23日星期一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0CD8C8-3F49-4017-97DB-A35E4F4544F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722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485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50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563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1" y="1193800"/>
            <a:ext cx="3765550" cy="4927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1" y="1193800"/>
            <a:ext cx="3765550" cy="4927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25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96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895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63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8F50D-2DF5-441E-B595-31B65413CA0A}" type="datetime3">
              <a:rPr lang="zh-CN" altLang="en-US" smtClean="0">
                <a:solidFill>
                  <a:srgbClr val="000000"/>
                </a:solidFill>
              </a:rPr>
              <a:t>2023年10月23日星期一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E32E0-4F7A-4C51-A07F-A32EBD8C5A5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3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A3DD5-5396-4006-AB4C-87CAFA69FA87}" type="datetime3">
              <a:rPr lang="zh-CN" altLang="en-US" smtClean="0">
                <a:solidFill>
                  <a:srgbClr val="000000"/>
                </a:solidFill>
              </a:rPr>
              <a:t>2023年10月23日星期一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881CA-77E4-47A2-BDBA-2EE13C56C49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61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4953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4953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347D7-27DA-48B4-BE3E-3783A93D922F}" type="datetime3">
              <a:rPr lang="zh-CN" altLang="en-US" smtClean="0">
                <a:solidFill>
                  <a:srgbClr val="000000"/>
                </a:solidFill>
              </a:rPr>
              <a:t>2023年10月23日星期一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E13F82-F088-4D86-B756-41253263ACA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01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F618B-5690-4DCC-8755-C8992E9508AA}" type="datetime3">
              <a:rPr lang="zh-CN" altLang="en-US" smtClean="0">
                <a:solidFill>
                  <a:srgbClr val="000000"/>
                </a:solidFill>
              </a:rPr>
              <a:t>2023年10月23日星期一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948D50-6558-47A0-9E43-173458B88CE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66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4E106-FB49-469E-ADBB-1CC2E09D2FC0}" type="datetime3">
              <a:rPr lang="zh-CN" altLang="en-US" smtClean="0">
                <a:solidFill>
                  <a:srgbClr val="000000"/>
                </a:solidFill>
              </a:rPr>
              <a:t>2023年10月23日星期一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AC56E-9F38-4A2A-A655-530BFCF9D27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61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3B698-C342-4256-AF38-7F62A2A9D2D5}" type="datetime3">
              <a:rPr lang="zh-CN" altLang="en-US" smtClean="0">
                <a:solidFill>
                  <a:srgbClr val="000000"/>
                </a:solidFill>
              </a:rPr>
              <a:t>2023年10月23日星期一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C1F71B-101D-4B1E-8276-752D3DFB6DA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62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955F0-967F-4F95-8E53-8E00A8AD813A}" type="datetime3">
              <a:rPr lang="zh-CN" altLang="en-US" smtClean="0">
                <a:solidFill>
                  <a:srgbClr val="000000"/>
                </a:solidFill>
              </a:rPr>
              <a:t>2023年10月23日星期一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A35CD9-00FA-42F6-ADAB-D35EB55F2D9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7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153BF-35EB-4C2A-8FE5-138F9E90B205}" type="datetime3">
              <a:rPr lang="zh-CN" altLang="en-US" smtClean="0">
                <a:solidFill>
                  <a:srgbClr val="000000"/>
                </a:solidFill>
              </a:rPr>
              <a:t>2023年10月23日星期一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A6B5B8-3781-4543-A153-270FB8735D9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93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2D2F4"/>
            </a:gs>
            <a:gs pos="50000">
              <a:srgbClr val="FFFFFF"/>
            </a:gs>
            <a:gs pos="100000">
              <a:srgbClr val="FFFF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244B10-186D-4C4E-AA9F-7F34D9AD7760}" type="datetime3">
              <a:rPr kumimoji="1" lang="zh-CN" altLang="en-US" smtClean="0">
                <a:solidFill>
                  <a:srgbClr val="000000"/>
                </a:solidFill>
              </a:rPr>
              <a:t>2023年10月23日星期一</a:t>
            </a:fld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477000"/>
            <a:ext cx="4038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6109F8-6206-420F-ADE8-3F4B086AE4E7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90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F543C2CE-5AF7-8143-8A0A-0153F98C0316}" type="slidenum">
              <a:rPr lang="en-US" smtClean="0"/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1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464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6pPr>
      <a:lvl7pPr marL="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7pPr>
      <a:lvl8pPr marL="10287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8pPr>
      <a:lvl9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9pPr>
    </p:titleStyle>
    <p:bodyStyle>
      <a:lvl1pPr marL="172641" indent="-172641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8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5143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857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157288" indent="-128588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2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1500188" indent="-128588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2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18430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>
          <a:solidFill>
            <a:schemeClr val="tx1"/>
          </a:solidFill>
          <a:latin typeface="+mn-lt"/>
          <a:ea typeface="ＭＳ Ｐゴシック" charset="-128"/>
        </a:defRPr>
      </a:lvl6pPr>
      <a:lvl7pPr marL="21859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>
          <a:solidFill>
            <a:schemeClr val="tx1"/>
          </a:solidFill>
          <a:latin typeface="+mn-lt"/>
          <a:ea typeface="ＭＳ Ｐゴシック" charset="-128"/>
        </a:defRPr>
      </a:lvl7pPr>
      <a:lvl8pPr marL="25288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>
          <a:solidFill>
            <a:schemeClr val="tx1"/>
          </a:solidFill>
          <a:latin typeface="+mn-lt"/>
          <a:ea typeface="ＭＳ Ｐゴシック" charset="-128"/>
        </a:defRPr>
      </a:lvl8pPr>
      <a:lvl9pPr marL="28717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04665" y="542499"/>
            <a:ext cx="6670344" cy="685799"/>
          </a:xfr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第</a:t>
            </a:r>
            <a:r>
              <a:rPr lang="zh-CN" altLang="en-US" sz="4000" b="1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四</a:t>
            </a:r>
            <a:r>
              <a:rPr lang="zh-CN" altLang="en-US" sz="4000" b="1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章 存储器层次结构</a:t>
            </a:r>
            <a:endParaRPr lang="zh-CN" altLang="en-US" sz="4000" b="1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4755" name="Rectangle 4"/>
          <p:cNvSpPr>
            <a:spLocks noChangeArrowheads="1"/>
          </p:cNvSpPr>
          <p:nvPr/>
        </p:nvSpPr>
        <p:spPr bwMode="auto">
          <a:xfrm>
            <a:off x="1504665" y="1934367"/>
            <a:ext cx="6670344" cy="3292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 altLang="zh-CN" sz="2800" dirty="0" smtClean="0">
                <a:latin typeface="+mn-lt"/>
                <a:ea typeface="楷体_GB2312" pitchFamily="49" charset="-122"/>
              </a:rPr>
              <a:t>4.1 </a:t>
            </a:r>
            <a:r>
              <a:rPr lang="zh-CN" altLang="en-US" sz="2800" dirty="0" smtClean="0">
                <a:latin typeface="+mn-lt"/>
                <a:ea typeface="楷体_GB2312" pitchFamily="49" charset="-122"/>
              </a:rPr>
              <a:t>存储器层次结构基础</a:t>
            </a:r>
            <a:endParaRPr lang="en-US" altLang="zh-CN" sz="2800" dirty="0" smtClean="0">
              <a:latin typeface="+mn-ea"/>
              <a:ea typeface="+mn-ea"/>
            </a:endParaRPr>
          </a:p>
          <a:p>
            <a:pPr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 altLang="zh-CN" sz="2800" dirty="0" smtClean="0">
                <a:latin typeface="+mn-lt"/>
                <a:ea typeface="楷体_GB2312" pitchFamily="49" charset="-122"/>
              </a:rPr>
              <a:t>4.2 Cache</a:t>
            </a:r>
            <a:r>
              <a:rPr lang="zh-CN" altLang="en-US" sz="2800" dirty="0" smtClean="0">
                <a:latin typeface="+mn-lt"/>
                <a:ea typeface="楷体_GB2312" pitchFamily="49" charset="-122"/>
              </a:rPr>
              <a:t>优化方法</a:t>
            </a:r>
            <a:endParaRPr lang="zh-CN" altLang="en-US" sz="2800" dirty="0">
              <a:latin typeface="+mn-ea"/>
              <a:ea typeface="+mn-ea"/>
            </a:endParaRPr>
          </a:p>
          <a:p>
            <a:pPr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 altLang="zh-CN" sz="2800" dirty="0" smtClean="0">
                <a:latin typeface="+mn-lt"/>
                <a:ea typeface="楷体_GB2312" pitchFamily="49" charset="-122"/>
              </a:rPr>
              <a:t>4.3 </a:t>
            </a:r>
            <a:r>
              <a:rPr lang="zh-CN" altLang="en-US" sz="2800" dirty="0" smtClean="0">
                <a:latin typeface="+mn-ea"/>
                <a:ea typeface="+mn-ea"/>
              </a:rPr>
              <a:t>存储器技术与优化方法</a:t>
            </a:r>
            <a:endParaRPr lang="zh-CN" altLang="en-US" sz="2800" dirty="0">
              <a:latin typeface="+mn-ea"/>
              <a:ea typeface="+mn-ea"/>
            </a:endParaRPr>
          </a:p>
          <a:p>
            <a:pPr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 altLang="zh-CN" sz="2800" dirty="0" smtClean="0">
                <a:latin typeface="+mn-lt"/>
                <a:ea typeface="楷体_GB2312" pitchFamily="49" charset="-122"/>
              </a:rPr>
              <a:t>4.4 </a:t>
            </a:r>
            <a:r>
              <a:rPr lang="zh-CN" altLang="en-US" sz="2800" dirty="0" smtClean="0">
                <a:latin typeface="+mn-ea"/>
                <a:ea typeface="+mn-ea"/>
              </a:rPr>
              <a:t>虚拟内存与虚拟机</a:t>
            </a:r>
            <a:endParaRPr lang="en-US" altLang="zh-CN" sz="2800" dirty="0"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1100" y="5900212"/>
            <a:ext cx="730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Readings:  </a:t>
            </a:r>
            <a:r>
              <a:rPr lang="en-US" altLang="zh-CN" dirty="0"/>
              <a:t>Appendix </a:t>
            </a:r>
            <a:r>
              <a:rPr lang="en-US" altLang="zh-CN" dirty="0" smtClean="0"/>
              <a:t>B.1-B.5   Chapter 2.1--2.4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13647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问题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：数据查找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3441453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直接相联或者组相联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中地址组成：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70C0"/>
                </a:solidFill>
              </a:rPr>
              <a:t>标志</a:t>
            </a:r>
            <a:r>
              <a:rPr lang="en-US" altLang="zh-CN" sz="2400" dirty="0" smtClean="0">
                <a:solidFill>
                  <a:srgbClr val="0070C0"/>
                </a:solidFill>
              </a:rPr>
              <a:t>tag</a:t>
            </a:r>
            <a:r>
              <a:rPr lang="zh-CN" altLang="en-US" sz="2400" dirty="0" smtClean="0"/>
              <a:t>：通过比较标志字段，检查组内是否有匹配块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是否命中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70C0"/>
                </a:solidFill>
              </a:rPr>
              <a:t>索引</a:t>
            </a:r>
            <a:r>
              <a:rPr lang="en-US" altLang="zh-CN" sz="2400" dirty="0" smtClean="0">
                <a:solidFill>
                  <a:srgbClr val="0070C0"/>
                </a:solidFill>
              </a:rPr>
              <a:t>index</a:t>
            </a:r>
            <a:r>
              <a:rPr lang="zh-CN" altLang="en-US" sz="2400" dirty="0" smtClean="0"/>
              <a:t>：用来选择组别，直接相联没有这项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70C0"/>
                </a:solidFill>
              </a:rPr>
              <a:t>块偏移</a:t>
            </a:r>
            <a:r>
              <a:rPr lang="en-US" altLang="zh-CN" sz="2400" dirty="0" smtClean="0">
                <a:solidFill>
                  <a:srgbClr val="0070C0"/>
                </a:solidFill>
              </a:rPr>
              <a:t>block offset</a:t>
            </a:r>
            <a:r>
              <a:rPr lang="zh-CN" altLang="en-US" sz="2400" dirty="0" smtClean="0"/>
              <a:t>：块内偏移地址，确定需要访问数据在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块内的地址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747968"/>
              </p:ext>
            </p:extLst>
          </p:nvPr>
        </p:nvGraphicFramePr>
        <p:xfrm>
          <a:off x="1469409" y="1315114"/>
          <a:ext cx="6350758" cy="110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708"/>
                <a:gridCol w="1428131"/>
                <a:gridCol w="2116919"/>
              </a:tblGrid>
              <a:tr h="55027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ln>
                            <a:noFill/>
                          </a:ln>
                        </a:rPr>
                        <a:t>块地址</a:t>
                      </a:r>
                      <a:endParaRPr lang="zh-CN" altLang="en-US" sz="2000" b="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sz="2000" dirty="0" smtClean="0">
                        <a:ln>
                          <a:noFill/>
                        </a:ln>
                      </a:endParaRPr>
                    </a:p>
                    <a:p>
                      <a:pPr algn="ctr"/>
                      <a:r>
                        <a:rPr lang="zh-CN" altLang="en-US" sz="2000" dirty="0" smtClean="0">
                          <a:ln>
                            <a:noFill/>
                          </a:ln>
                        </a:rPr>
                        <a:t>块偏移</a:t>
                      </a:r>
                      <a:endParaRPr lang="zh-CN" altLang="en-US" sz="2000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2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n>
                            <a:noFill/>
                          </a:ln>
                        </a:rPr>
                        <a:t>标志</a:t>
                      </a:r>
                      <a:endParaRPr lang="zh-CN" altLang="en-US" sz="2000" b="1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ln>
                            <a:noFill/>
                          </a:ln>
                        </a:rPr>
                        <a:t>索引</a:t>
                      </a:r>
                      <a:endParaRPr lang="zh-CN" altLang="en-US" sz="2000" b="1" dirty="0">
                        <a:ln>
                          <a:noFill/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3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全相联查找</a:t>
            </a:r>
            <a:endParaRPr lang="zh-CN" altLang="en-US" sz="32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580495" y="4386772"/>
            <a:ext cx="228600" cy="685800"/>
            <a:chOff x="4512" y="2688"/>
            <a:chExt cx="144" cy="432"/>
          </a:xfrm>
        </p:grpSpPr>
        <p:sp>
          <p:nvSpPr>
            <p:cNvPr id="4" name="Line 3"/>
            <p:cNvSpPr>
              <a:spLocks noChangeShapeType="1"/>
            </p:cNvSpPr>
            <p:nvPr/>
          </p:nvSpPr>
          <p:spPr bwMode="auto">
            <a:xfrm>
              <a:off x="4512" y="3071"/>
              <a:ext cx="144" cy="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FC0128"/>
                </a:solidFill>
                <a:latin typeface="Arial"/>
                <a:ea typeface="ＭＳ Ｐゴシック" pitchFamily="34" charset="-128"/>
              </a:endParaRPr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V="1">
              <a:off x="4656" y="2688"/>
              <a:ext cx="0" cy="43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FC0128"/>
                </a:solidFill>
                <a:latin typeface="Arial"/>
                <a:ea typeface="ＭＳ Ｐゴシック" pitchFamily="34" charset="-128"/>
              </a:endParaRPr>
            </a:p>
          </p:txBody>
        </p:sp>
      </p:grp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24445" y="4832859"/>
            <a:ext cx="1219200" cy="304800"/>
          </a:xfrm>
          <a:prstGeom prst="rect">
            <a:avLst/>
          </a:prstGeom>
          <a:solidFill>
            <a:srgbClr val="FF990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Helvetica" charset="0"/>
                <a:ea typeface="ＭＳ Ｐゴシック" pitchFamily="34" charset="-128"/>
              </a:rPr>
              <a:t>tag 11110111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37295" y="4832859"/>
            <a:ext cx="2743200" cy="304800"/>
          </a:xfrm>
          <a:prstGeom prst="rect">
            <a:avLst/>
          </a:prstGeom>
          <a:solidFill>
            <a:srgbClr val="00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Helvetica" charset="0"/>
                <a:ea typeface="ＭＳ Ｐゴシック" pitchFamily="34" charset="-128"/>
              </a:rPr>
              <a:t>data 1111000011110000101011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857682" y="4375659"/>
            <a:ext cx="228600" cy="1524000"/>
            <a:chOff x="1152" y="2688"/>
            <a:chExt cx="144" cy="960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152" y="2880"/>
              <a:ext cx="144" cy="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FC0128"/>
                </a:solidFill>
                <a:latin typeface="Arial"/>
                <a:ea typeface="ＭＳ Ｐゴシック" pitchFamily="34" charset="-128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152" y="3071"/>
              <a:ext cx="144" cy="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FC0128"/>
                </a:solidFill>
                <a:latin typeface="Arial"/>
                <a:ea typeface="ＭＳ Ｐゴシック" pitchFamily="34" charset="-128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152" y="3262"/>
              <a:ext cx="144" cy="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FC0128"/>
                </a:solidFill>
                <a:latin typeface="Arial"/>
                <a:ea typeface="ＭＳ Ｐゴシック" pitchFamily="34" charset="-128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152" y="3453"/>
              <a:ext cx="144" cy="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FC0128"/>
                </a:solidFill>
                <a:latin typeface="Arial"/>
                <a:ea typeface="ＭＳ Ｐゴシック" pitchFamily="34" charset="-128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152" y="3644"/>
              <a:ext cx="144" cy="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FC0128"/>
                </a:solidFill>
                <a:latin typeface="Arial"/>
                <a:ea typeface="ＭＳ Ｐゴシック" pitchFamily="34" charset="-128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152" y="2688"/>
              <a:ext cx="0" cy="96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600" b="1">
                <a:solidFill>
                  <a:srgbClr val="FC0128"/>
                </a:solidFill>
                <a:latin typeface="Arial"/>
                <a:ea typeface="ＭＳ Ｐゴシック" pitchFamily="34" charset="-128"/>
              </a:endParaRPr>
            </a:p>
          </p:txBody>
        </p:sp>
      </p:grp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2092632" y="4832859"/>
            <a:ext cx="304800" cy="3048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Helvetica" charset="0"/>
                <a:ea typeface="ＭＳ Ｐゴシック" pitchFamily="34" charset="-128"/>
              </a:rPr>
              <a:t>=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2624445" y="4528059"/>
            <a:ext cx="1219200" cy="304800"/>
          </a:xfrm>
          <a:prstGeom prst="rect">
            <a:avLst/>
          </a:prstGeom>
          <a:solidFill>
            <a:srgbClr val="FF990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Helvetica" charset="0"/>
                <a:ea typeface="ＭＳ Ｐゴシック" pitchFamily="34" charset="-128"/>
              </a:rPr>
              <a:t>tag 00011100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837295" y="4528059"/>
            <a:ext cx="2743200" cy="304800"/>
          </a:xfrm>
          <a:prstGeom prst="rect">
            <a:avLst/>
          </a:prstGeom>
          <a:solidFill>
            <a:srgbClr val="00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Helvetica" charset="0"/>
                <a:ea typeface="ＭＳ Ｐゴシック" pitchFamily="34" charset="-128"/>
              </a:rPr>
              <a:t>data 0000111100001111111101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2092632" y="4528059"/>
            <a:ext cx="304800" cy="3048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Helvetica" charset="0"/>
                <a:ea typeface="ＭＳ Ｐゴシック" pitchFamily="34" charset="-128"/>
              </a:rPr>
              <a:t>=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2092632" y="4832859"/>
            <a:ext cx="304800" cy="3048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Helvetica" charset="0"/>
                <a:ea typeface="ＭＳ Ｐゴシック" pitchFamily="34" charset="-128"/>
              </a:rPr>
              <a:t>=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2092632" y="5137659"/>
            <a:ext cx="304800" cy="3048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Helvetica" charset="0"/>
                <a:ea typeface="ＭＳ Ｐゴシック" pitchFamily="34" charset="-128"/>
              </a:rPr>
              <a:t>=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2092632" y="5442459"/>
            <a:ext cx="304800" cy="3048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Helvetica" charset="0"/>
                <a:ea typeface="ＭＳ Ｐゴシック" pitchFamily="34" charset="-128"/>
              </a:rPr>
              <a:t>=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2092632" y="5747259"/>
            <a:ext cx="304800" cy="3048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Helvetica" charset="0"/>
                <a:ea typeface="ＭＳ Ｐゴシック" pitchFamily="34" charset="-128"/>
              </a:rPr>
              <a:t>=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2624445" y="5137659"/>
            <a:ext cx="1219200" cy="304800"/>
          </a:xfrm>
          <a:prstGeom prst="rect">
            <a:avLst/>
          </a:prstGeom>
          <a:solidFill>
            <a:srgbClr val="FF990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Helvetica" charset="0"/>
                <a:ea typeface="ＭＳ Ｐゴシック" pitchFamily="34" charset="-128"/>
              </a:rPr>
              <a:t>tag 11111110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2624445" y="5442459"/>
            <a:ext cx="1219200" cy="304800"/>
          </a:xfrm>
          <a:prstGeom prst="rect">
            <a:avLst/>
          </a:prstGeom>
          <a:solidFill>
            <a:srgbClr val="FF990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Helvetica" charset="0"/>
                <a:ea typeface="ＭＳ Ｐゴシック" pitchFamily="34" charset="-128"/>
              </a:rPr>
              <a:t>tag 00000011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2624445" y="5747259"/>
            <a:ext cx="1219200" cy="304800"/>
          </a:xfrm>
          <a:prstGeom prst="rect">
            <a:avLst/>
          </a:prstGeom>
          <a:solidFill>
            <a:srgbClr val="FF990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Helvetica" charset="0"/>
                <a:ea typeface="ＭＳ Ｐゴシック" pitchFamily="34" charset="-128"/>
              </a:rPr>
              <a:t>tag 11100110</a:t>
            </a: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2397432" y="4680459"/>
            <a:ext cx="22860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ＭＳ Ｐゴシック" pitchFamily="34" charset="-128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2397432" y="5899659"/>
            <a:ext cx="22860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ＭＳ Ｐゴシック" pitchFamily="34" charset="-128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2397432" y="5594859"/>
            <a:ext cx="22860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ＭＳ Ｐゴシック" pitchFamily="34" charset="-128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2397432" y="4985259"/>
            <a:ext cx="22860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ＭＳ Ｐゴシック" pitchFamily="34" charset="-128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2397432" y="5290059"/>
            <a:ext cx="228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ＭＳ Ｐゴシック" pitchFamily="34" charset="-128"/>
            </a:endParaRPr>
          </a:p>
        </p:txBody>
      </p:sp>
      <p:grpSp>
        <p:nvGrpSpPr>
          <p:cNvPr id="31" name="Group 32"/>
          <p:cNvGrpSpPr>
            <a:grpSpLocks/>
          </p:cNvGrpSpPr>
          <p:nvPr/>
        </p:nvGrpSpPr>
        <p:grpSpPr bwMode="auto">
          <a:xfrm>
            <a:off x="2618095" y="4836034"/>
            <a:ext cx="3962400" cy="304800"/>
            <a:chOff x="1632" y="2976"/>
            <a:chExt cx="2496" cy="192"/>
          </a:xfrm>
        </p:grpSpPr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1632" y="2976"/>
              <a:ext cx="768" cy="19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Helvetica" charset="0"/>
                  <a:ea typeface="ＭＳ Ｐゴシック" pitchFamily="34" charset="-128"/>
                </a:rPr>
                <a:t>tag 11110111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2400" y="2976"/>
              <a:ext cx="1728" cy="192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Helvetica" charset="0"/>
                  <a:ea typeface="ＭＳ Ｐゴシック" pitchFamily="34" charset="-128"/>
                </a:rPr>
                <a:t>data 1111000011110000101011</a:t>
              </a:r>
            </a:p>
          </p:txBody>
        </p:sp>
      </p:grp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3837295" y="5137659"/>
            <a:ext cx="2743200" cy="304800"/>
          </a:xfrm>
          <a:prstGeom prst="rect">
            <a:avLst/>
          </a:prstGeom>
          <a:solidFill>
            <a:srgbClr val="00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Helvetica" charset="0"/>
                <a:ea typeface="ＭＳ Ｐゴシック" pitchFamily="34" charset="-128"/>
              </a:rPr>
              <a:t>data 0000000000001111111100</a:t>
            </a: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3837295" y="5442459"/>
            <a:ext cx="2743200" cy="304800"/>
          </a:xfrm>
          <a:prstGeom prst="rect">
            <a:avLst/>
          </a:prstGeom>
          <a:solidFill>
            <a:srgbClr val="00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Helvetica" charset="0"/>
                <a:ea typeface="ＭＳ Ｐゴシック" pitchFamily="34" charset="-128"/>
              </a:rPr>
              <a:t>data 1110111100001110000001</a:t>
            </a: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3837295" y="5747259"/>
            <a:ext cx="2743200" cy="304800"/>
          </a:xfrm>
          <a:prstGeom prst="rect">
            <a:avLst/>
          </a:prstGeom>
          <a:solidFill>
            <a:srgbClr val="00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Helvetica" charset="0"/>
                <a:ea typeface="ＭＳ Ｐゴシック" pitchFamily="34" charset="-128"/>
              </a:rPr>
              <a:t>data 1111111111111111111111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943283" y="4054776"/>
            <a:ext cx="16443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6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6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6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6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FC0128"/>
                </a:solidFill>
                <a:latin typeface="Helvetica" charset="0"/>
              </a:rPr>
              <a:t>tag in 11110111</a:t>
            </a: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>
            <a:off x="6580495" y="4680459"/>
            <a:ext cx="22860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ＭＳ Ｐゴシック" pitchFamily="34" charset="-128"/>
            </a:endParaRPr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>
            <a:off x="6580495" y="4983673"/>
            <a:ext cx="228600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ＭＳ Ｐゴシック" pitchFamily="34" charset="-128"/>
            </a:endParaRPr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>
            <a:off x="6580495" y="5286884"/>
            <a:ext cx="22860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ＭＳ Ｐゴシック" pitchFamily="34" charset="-128"/>
            </a:endParaRPr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>
            <a:off x="6580495" y="5590098"/>
            <a:ext cx="228600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ＭＳ Ｐゴシック" pitchFamily="34" charset="-128"/>
            </a:endParaRPr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6580495" y="5893309"/>
            <a:ext cx="228600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ＭＳ Ｐゴシック" pitchFamily="34" charset="-128"/>
            </a:endParaRPr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 flipV="1">
            <a:off x="6809095" y="4375659"/>
            <a:ext cx="0" cy="1524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rgbClr val="FC0128"/>
              </a:solidFill>
              <a:effectLst/>
              <a:uLnTx/>
              <a:uFillTx/>
              <a:latin typeface="Arial"/>
              <a:ea typeface="ＭＳ Ｐゴシック" pitchFamily="34" charset="-128"/>
            </a:endParaRPr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4861232" y="4054776"/>
            <a:ext cx="346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16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6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6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6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FC0128"/>
                </a:solidFill>
                <a:latin typeface="Helvetica" charset="0"/>
              </a:rPr>
              <a:t>data out 1111000011110000101011</a:t>
            </a:r>
          </a:p>
        </p:txBody>
      </p:sp>
      <p:grpSp>
        <p:nvGrpSpPr>
          <p:cNvPr id="45" name="Group 46"/>
          <p:cNvGrpSpPr>
            <a:grpSpLocks/>
          </p:cNvGrpSpPr>
          <p:nvPr/>
        </p:nvGrpSpPr>
        <p:grpSpPr bwMode="auto">
          <a:xfrm>
            <a:off x="1864032" y="4375659"/>
            <a:ext cx="228600" cy="1524000"/>
            <a:chOff x="1152" y="2688"/>
            <a:chExt cx="144" cy="960"/>
          </a:xfrm>
        </p:grpSpPr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1152" y="2880"/>
              <a:ext cx="14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ＭＳ Ｐゴシック" pitchFamily="34" charset="-128"/>
              </a:endParaRPr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1152" y="3071"/>
              <a:ext cx="14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ＭＳ Ｐゴシック" pitchFamily="34" charset="-128"/>
              </a:endParaRPr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>
              <a:off x="1152" y="3262"/>
              <a:ext cx="14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ＭＳ Ｐゴシック" pitchFamily="34" charset="-128"/>
              </a:endParaRP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1152" y="3453"/>
              <a:ext cx="14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ＭＳ Ｐゴシック" pitchFamily="34" charset="-128"/>
              </a:endParaRPr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1152" y="3644"/>
              <a:ext cx="14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ＭＳ Ｐゴシック" pitchFamily="34" charset="-128"/>
              </a:endParaRPr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 flipV="1">
              <a:off x="1152" y="2688"/>
              <a:ext cx="0" cy="9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ＭＳ Ｐゴシック" pitchFamily="34" charset="-128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0" y="1681396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每个</a:t>
            </a:r>
            <a:r>
              <a:rPr lang="en-US" altLang="zh-CN" sz="2400" dirty="0" smtClean="0"/>
              <a:t>block</a:t>
            </a:r>
            <a:r>
              <a:rPr lang="zh-CN" altLang="en-US" sz="2400" dirty="0" smtClean="0"/>
              <a:t>都要进行标志</a:t>
            </a:r>
            <a:r>
              <a:rPr lang="en-US" altLang="zh-CN" sz="2400" dirty="0" smtClean="0"/>
              <a:t>tag</a:t>
            </a:r>
            <a:r>
              <a:rPr lang="zh-CN" altLang="en-US" sz="2400" dirty="0" smtClean="0"/>
              <a:t>比较，为了速度需要并行比较。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需要给每个 </a:t>
            </a:r>
            <a:r>
              <a:rPr lang="en-US" altLang="zh-CN" sz="2400" dirty="0" smtClean="0"/>
              <a:t>block</a:t>
            </a:r>
            <a:r>
              <a:rPr lang="zh-CN" altLang="en-US" sz="2400" dirty="0" smtClean="0"/>
              <a:t>配置一个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比较器</a:t>
            </a:r>
            <a:r>
              <a:rPr lang="zh-CN" altLang="en-US" sz="2400" dirty="0" smtClean="0"/>
              <a:t>，用于标志比较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不需要地址译码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没有索引字段，只有标志字段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全相联只适用于小容量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390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  <p:bldP spid="37" grpId="0" autoUpdateAnimBg="0"/>
      <p:bldP spid="4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368489"/>
            <a:ext cx="914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问题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：数据块替换</a:t>
            </a:r>
            <a:endParaRPr lang="en-US" altLang="zh-CN" sz="2800" b="1" dirty="0" smtClean="0"/>
          </a:p>
          <a:p>
            <a:endParaRPr lang="en-US" altLang="zh-CN" sz="28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对于直接相联，利用模运算直接映射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对于组相联和全相联：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随机算法：随机选择一块被替换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solidFill>
                  <a:srgbClr val="0070C0"/>
                </a:solidFill>
              </a:rPr>
              <a:t>LRU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 smtClean="0"/>
              <a:t>近期最久没用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/>
              <a:t>算法：基本思想是近期被用到的块大概率还会被再次使用，所以选择近期最久没用的块当做被替换的块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400" b="1" dirty="0" smtClean="0">
                <a:solidFill>
                  <a:srgbClr val="0070C0"/>
                </a:solidFill>
              </a:rPr>
              <a:t>FIFO</a:t>
            </a:r>
            <a:r>
              <a:rPr lang="zh-CN" altLang="en-US" sz="2400" dirty="0" smtClean="0"/>
              <a:t>先进先出算法：最先进来的块被替换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518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1256"/>
            <a:ext cx="9144000" cy="178363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21475" y="518830"/>
            <a:ext cx="6701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不同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大小，不同相联度下各种替换算法性能比较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每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条指令出现</a:t>
            </a:r>
            <a:r>
              <a:rPr lang="en-US" altLang="zh-CN" sz="2400" dirty="0" smtClean="0">
                <a:ea typeface="宋体" panose="02010600030101010101" pitchFamily="2" charset="-122"/>
              </a:rPr>
              <a:t>Cache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不命中次数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3911382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相同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大小情况下，相联度增加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每组包含的</a:t>
            </a:r>
            <a:r>
              <a:rPr lang="en-US" altLang="zh-CN" sz="2400" dirty="0" smtClean="0">
                <a:ea typeface="宋体" panose="02010600030101010101" pitchFamily="2" charset="-122"/>
              </a:rPr>
              <a:t>Cache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块数增加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/>
              <a:t>，不命中次数下降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对于大尺寸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LRU</a:t>
            </a:r>
            <a:r>
              <a:rPr lang="zh-CN" altLang="en-US" sz="2400" dirty="0" smtClean="0"/>
              <a:t>与随机算法性能差不多。但是，对于小尺寸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LRU</a:t>
            </a:r>
            <a:r>
              <a:rPr lang="zh-CN" altLang="en-US" sz="2400" dirty="0" smtClean="0"/>
              <a:t>性能优于其他两种算法。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对于小尺寸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FIFO</a:t>
            </a:r>
            <a:r>
              <a:rPr lang="zh-CN" altLang="en-US" sz="2400" dirty="0" smtClean="0"/>
              <a:t>性能优于随机算法。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919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300250"/>
            <a:ext cx="91440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问题</a:t>
            </a:r>
            <a:r>
              <a:rPr lang="en-US" altLang="zh-CN" sz="2800" b="1" dirty="0" smtClean="0"/>
              <a:t>4 </a:t>
            </a:r>
          </a:p>
          <a:p>
            <a:endParaRPr lang="en-US" altLang="zh-CN" sz="28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Cache</a:t>
            </a:r>
            <a:r>
              <a:rPr lang="zh-CN" altLang="en-US" sz="2400" dirty="0" smtClean="0"/>
              <a:t>数据更新策略：</a:t>
            </a:r>
            <a:endParaRPr lang="en-US" altLang="zh-CN" sz="2400" dirty="0" smtClean="0"/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写直达法</a:t>
            </a:r>
            <a:r>
              <a:rPr lang="en-US" altLang="zh-CN" sz="2400" dirty="0" smtClean="0"/>
              <a:t>write-through</a:t>
            </a:r>
            <a:r>
              <a:rPr lang="zh-CN" altLang="en-US" sz="2400" dirty="0" smtClean="0"/>
              <a:t>：在更新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数据时，同步更新内存数据</a:t>
            </a:r>
            <a:endParaRPr lang="en-US" altLang="zh-CN" sz="2400" dirty="0"/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写回法</a:t>
            </a:r>
            <a:r>
              <a:rPr lang="en-US" altLang="zh-CN" sz="2400" dirty="0" smtClean="0"/>
              <a:t>write-back</a:t>
            </a:r>
            <a:r>
              <a:rPr lang="zh-CN" altLang="en-US" sz="2400" dirty="0" smtClean="0"/>
              <a:t>：只有当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块被替换时，才更新内存的相应数据</a:t>
            </a:r>
            <a:endParaRPr lang="en-US" altLang="zh-CN" sz="2400" dirty="0" smtClean="0"/>
          </a:p>
          <a:p>
            <a:pPr algn="just"/>
            <a:endParaRPr lang="en-US" altLang="zh-CN" dirty="0" smtClean="0"/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两种策略比较：</a:t>
            </a:r>
            <a:endParaRPr lang="en-US" altLang="zh-CN" sz="2400" dirty="0" smtClean="0"/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、如果数据改变多次，写直达法多次会写内存，写回法则不会。</a:t>
            </a:r>
            <a:endParaRPr lang="en-US" altLang="zh-CN" sz="2400" dirty="0" smtClean="0"/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、写直达法与内存通信量大，写回法与内存通信量小，比较适合嵌入式应用</a:t>
            </a:r>
            <a:endParaRPr lang="en-US" altLang="zh-CN" sz="2400" dirty="0" smtClean="0"/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、写直达法能较好保持数据一致性，更加适合多级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 algn="just"/>
            <a:r>
              <a:rPr lang="en-US" altLang="zh-CN" sz="2400" dirty="0"/>
              <a:t> </a:t>
            </a:r>
            <a:r>
              <a:rPr lang="en-US" altLang="zh-CN" sz="2400" dirty="0" smtClean="0"/>
              <a:t>    --</a:t>
            </a:r>
            <a:r>
              <a:rPr lang="zh-CN" altLang="en-US" sz="2400" dirty="0" smtClean="0"/>
              <a:t>只需要保持与相邻级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数据一致，不用一直追溯到内存</a:t>
            </a:r>
            <a:endParaRPr lang="en-US" altLang="zh-CN" sz="2400" dirty="0" smtClean="0"/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、写直达法实现比较容易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3598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364776" y="721813"/>
            <a:ext cx="5596340" cy="1489123"/>
            <a:chOff x="1134" y="616"/>
            <a:chExt cx="3152" cy="793"/>
          </a:xfrm>
        </p:grpSpPr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1134" y="616"/>
              <a:ext cx="800" cy="608"/>
            </a:xfrm>
            <a:custGeom>
              <a:avLst/>
              <a:gdLst>
                <a:gd name="T0" fmla="*/ 0 w 10000"/>
                <a:gd name="T1" fmla="*/ 0 h 10000"/>
                <a:gd name="T2" fmla="*/ 0 w 10000"/>
                <a:gd name="T3" fmla="*/ 0 h 10000"/>
                <a:gd name="T4" fmla="*/ 0 w 10000"/>
                <a:gd name="T5" fmla="*/ 0 h 10000"/>
                <a:gd name="T6" fmla="*/ 0 w 10000"/>
                <a:gd name="T7" fmla="*/ 0 h 10000"/>
                <a:gd name="T8" fmla="*/ 0 w 10000"/>
                <a:gd name="T9" fmla="*/ 0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00"/>
                <a:gd name="T16" fmla="*/ 0 h 10000"/>
                <a:gd name="T17" fmla="*/ 10000 w 10000"/>
                <a:gd name="T18" fmla="*/ 10000 h 1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1226" y="824"/>
              <a:ext cx="537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0" algn="l"/>
                  <a:tab pos="91440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0" algn="l"/>
                  <a:tab pos="91440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0" algn="l"/>
                  <a:tab pos="91440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0" algn="l"/>
                  <a:tab pos="91440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ts val="19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</a:tabLst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34" charset="-128"/>
                </a:rPr>
                <a:t>Processor</a:t>
              </a: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2670" y="616"/>
              <a:ext cx="560" cy="368"/>
            </a:xfrm>
            <a:custGeom>
              <a:avLst/>
              <a:gdLst>
                <a:gd name="T0" fmla="*/ 0 w 10000"/>
                <a:gd name="T1" fmla="*/ 0 h 10000"/>
                <a:gd name="T2" fmla="*/ 0 w 10000"/>
                <a:gd name="T3" fmla="*/ 0 h 10000"/>
                <a:gd name="T4" fmla="*/ 0 w 10000"/>
                <a:gd name="T5" fmla="*/ 0 h 10000"/>
                <a:gd name="T6" fmla="*/ 0 w 10000"/>
                <a:gd name="T7" fmla="*/ 0 h 10000"/>
                <a:gd name="T8" fmla="*/ 0 w 10000"/>
                <a:gd name="T9" fmla="*/ 0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00"/>
                <a:gd name="T16" fmla="*/ 0 h 10000"/>
                <a:gd name="T17" fmla="*/ 10000 w 10000"/>
                <a:gd name="T18" fmla="*/ 10000 h 1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2738" y="728"/>
              <a:ext cx="34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tabLst>
                  <a:tab pos="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tabLst>
                  <a:tab pos="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tabLst>
                  <a:tab pos="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tabLst>
                  <a:tab pos="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ts val="19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34" charset="-128"/>
                </a:rPr>
                <a:t>Cache</a:t>
              </a: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2670" y="1048"/>
              <a:ext cx="560" cy="176"/>
            </a:xfrm>
            <a:custGeom>
              <a:avLst/>
              <a:gdLst>
                <a:gd name="T0" fmla="*/ 0 w 10000"/>
                <a:gd name="T1" fmla="*/ 0 h 10000"/>
                <a:gd name="T2" fmla="*/ 0 w 10000"/>
                <a:gd name="T3" fmla="*/ 0 h 10000"/>
                <a:gd name="T4" fmla="*/ 0 w 10000"/>
                <a:gd name="T5" fmla="*/ 0 h 10000"/>
                <a:gd name="T6" fmla="*/ 0 w 10000"/>
                <a:gd name="T7" fmla="*/ 0 h 10000"/>
                <a:gd name="T8" fmla="*/ 0 w 10000"/>
                <a:gd name="T9" fmla="*/ 0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00"/>
                <a:gd name="T16" fmla="*/ 0 h 10000"/>
                <a:gd name="T17" fmla="*/ 10000 w 10000"/>
                <a:gd name="T18" fmla="*/ 10000 h 1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2802" y="1048"/>
              <a:ext cx="8" cy="1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2946" y="1048"/>
              <a:ext cx="8" cy="1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090" y="1048"/>
              <a:ext cx="8" cy="1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2382" y="1132"/>
              <a:ext cx="272" cy="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1950" y="796"/>
              <a:ext cx="704" cy="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2618" y="1256"/>
              <a:ext cx="714" cy="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tabLst>
                  <a:tab pos="0" algn="l"/>
                  <a:tab pos="91440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tabLst>
                  <a:tab pos="0" algn="l"/>
                  <a:tab pos="91440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tabLst>
                  <a:tab pos="0" algn="l"/>
                  <a:tab pos="91440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tabLst>
                  <a:tab pos="0" algn="l"/>
                  <a:tab pos="91440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0" algn="l"/>
                  <a:tab pos="91440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0" algn="l"/>
                  <a:tab pos="91440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0" algn="l"/>
                  <a:tab pos="91440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0" algn="l"/>
                  <a:tab pos="91440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ts val="19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</a:tabLst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34" charset="-128"/>
                </a:rPr>
                <a:t>Write Buffer</a:t>
              </a: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3630" y="616"/>
              <a:ext cx="656" cy="608"/>
            </a:xfrm>
            <a:custGeom>
              <a:avLst/>
              <a:gdLst>
                <a:gd name="T0" fmla="*/ 0 w 10000"/>
                <a:gd name="T1" fmla="*/ 0 h 10000"/>
                <a:gd name="T2" fmla="*/ 0 w 10000"/>
                <a:gd name="T3" fmla="*/ 0 h 10000"/>
                <a:gd name="T4" fmla="*/ 0 w 10000"/>
                <a:gd name="T5" fmla="*/ 0 h 10000"/>
                <a:gd name="T6" fmla="*/ 0 w 10000"/>
                <a:gd name="T7" fmla="*/ 0 h 10000"/>
                <a:gd name="T8" fmla="*/ 0 w 10000"/>
                <a:gd name="T9" fmla="*/ 0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00"/>
                <a:gd name="T16" fmla="*/ 0 h 10000"/>
                <a:gd name="T17" fmla="*/ 10000 w 10000"/>
                <a:gd name="T18" fmla="*/ 10000 h 1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666" y="696"/>
              <a:ext cx="572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tabLst>
                  <a:tab pos="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tabLst>
                  <a:tab pos="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tabLst>
                  <a:tab pos="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tabLst>
                  <a:tab pos="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ts val="19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</a:tabLst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pitchFamily="34" charset="-128"/>
                </a:rPr>
                <a:t>Lower Level Memory</a:t>
              </a: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3246" y="1132"/>
              <a:ext cx="368" cy="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246" y="796"/>
              <a:ext cx="368" cy="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2370" y="808"/>
              <a:ext cx="8" cy="3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</a:endParaRPr>
            </a:p>
          </p:txBody>
        </p:sp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217626" y="1204414"/>
            <a:ext cx="8216961" cy="2151999"/>
            <a:chOff x="660" y="882"/>
            <a:chExt cx="4628" cy="1146"/>
          </a:xfrm>
        </p:grpSpPr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2681" y="882"/>
              <a:ext cx="824" cy="568"/>
            </a:xfrm>
            <a:custGeom>
              <a:avLst/>
              <a:gdLst>
                <a:gd name="T0" fmla="*/ 0 w 9111"/>
                <a:gd name="T1" fmla="*/ 0 h 9111"/>
                <a:gd name="T2" fmla="*/ 0 w 9111"/>
                <a:gd name="T3" fmla="*/ 0 h 9111"/>
                <a:gd name="T4" fmla="*/ 0 w 9111"/>
                <a:gd name="T5" fmla="*/ 0 h 9111"/>
                <a:gd name="T6" fmla="*/ 0 w 9111"/>
                <a:gd name="T7" fmla="*/ 0 h 9111"/>
                <a:gd name="T8" fmla="*/ 0 w 9111"/>
                <a:gd name="T9" fmla="*/ 0 h 9111"/>
                <a:gd name="T10" fmla="*/ 0 w 9111"/>
                <a:gd name="T11" fmla="*/ 0 h 91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11"/>
                <a:gd name="T19" fmla="*/ 0 h 9111"/>
                <a:gd name="T20" fmla="*/ 9111 w 9111"/>
                <a:gd name="T21" fmla="*/ 9111 h 91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11" h="9111">
                  <a:moveTo>
                    <a:pt x="7777" y="1334"/>
                  </a:moveTo>
                  <a:cubicBezTo>
                    <a:pt x="9556" y="3113"/>
                    <a:pt x="9556" y="5998"/>
                    <a:pt x="7777" y="7777"/>
                  </a:cubicBezTo>
                  <a:cubicBezTo>
                    <a:pt x="5998" y="9556"/>
                    <a:pt x="3113" y="9556"/>
                    <a:pt x="1334" y="7777"/>
                  </a:cubicBezTo>
                  <a:cubicBezTo>
                    <a:pt x="-445" y="5998"/>
                    <a:pt x="-445" y="3113"/>
                    <a:pt x="1334" y="1334"/>
                  </a:cubicBezTo>
                  <a:cubicBezTo>
                    <a:pt x="3113" y="-445"/>
                    <a:pt x="5998" y="-445"/>
                    <a:pt x="7777" y="1334"/>
                  </a:cubicBezTo>
                  <a:close/>
                  <a:moveTo>
                    <a:pt x="7777" y="1334"/>
                  </a:moveTo>
                </a:path>
              </a:pathLst>
            </a:custGeom>
            <a:noFill/>
            <a:ln w="25400">
              <a:solidFill>
                <a:srgbClr val="053DE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sz="1600" b="1">
                <a:solidFill>
                  <a:srgbClr val="FC0128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rot="10800000" flipH="1">
              <a:off x="2361" y="1346"/>
              <a:ext cx="312" cy="224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>
              <a:outerShdw dist="76199" dir="3420002" algn="ctr" rotWithShape="0">
                <a:srgbClr val="053DE8">
                  <a:alpha val="2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hangingPunct="0">
                <a:spcBef>
                  <a:spcPct val="50000"/>
                </a:spcBef>
              </a:pPr>
              <a:endParaRPr lang="en-US" sz="1600" b="1">
                <a:solidFill>
                  <a:srgbClr val="FC0128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660" y="1795"/>
              <a:ext cx="46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1600" b="1">
                  <a:solidFill>
                    <a:schemeClr val="hlink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2400" dirty="0" smtClean="0">
                  <a:solidFill>
                    <a:srgbClr val="000000"/>
                  </a:solidFill>
                  <a:latin typeface="+mn-ea"/>
                  <a:ea typeface="+mn-ea"/>
                </a:rPr>
                <a:t>写缓冲器保存要同步更新到内存数据</a:t>
              </a:r>
              <a:endParaRPr 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7063" y="434039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 smtClean="0"/>
              <a:t>利用写缓冲器，采用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写直达更新数据时，可以不用让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停顿下来去更新数据。由于</a:t>
            </a:r>
            <a:r>
              <a:rPr lang="zh-CN" altLang="en-US" sz="2400" dirty="0"/>
              <a:t>有时会突然冒出很多</a:t>
            </a:r>
            <a:r>
              <a:rPr lang="zh-CN" altLang="en-US" sz="2400" dirty="0" smtClean="0"/>
              <a:t>写内存操作，所以采用</a:t>
            </a:r>
            <a:r>
              <a:rPr lang="zh-CN" altLang="en-US" sz="2400" b="1" dirty="0" smtClean="0"/>
              <a:t>缓冲器</a:t>
            </a:r>
            <a:r>
              <a:rPr lang="zh-CN" altLang="en-US" sz="2400" dirty="0" smtClean="0"/>
              <a:t>，而不用寄存器。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9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kern="0" dirty="0" smtClean="0">
                <a:solidFill>
                  <a:srgbClr val="800000"/>
                </a:solidFill>
                <a:latin typeface="+mn-lt"/>
                <a:ea typeface="黑体" panose="02010609060101010101" pitchFamily="49" charset="-122"/>
              </a:rPr>
              <a:t>Cache</a:t>
            </a:r>
            <a:r>
              <a:rPr lang="zh-CN" altLang="en-US" sz="3200" b="1" kern="0" dirty="0" smtClean="0">
                <a:solidFill>
                  <a:srgbClr val="800000"/>
                </a:solidFill>
                <a:latin typeface="+mn-lt"/>
                <a:ea typeface="黑体" panose="02010609060101010101" pitchFamily="49" charset="-122"/>
              </a:rPr>
              <a:t>基本</a:t>
            </a:r>
            <a:r>
              <a:rPr lang="zh-CN" altLang="en-US" sz="32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优化方法</a:t>
            </a:r>
            <a:endParaRPr lang="zh-CN" altLang="en-US" sz="32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992573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70C0"/>
                </a:solidFill>
              </a:rPr>
              <a:t>更大的块尺寸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减少首次访问不命中。更大的块尺寸可以利用程序的时间局部性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空间邻近指令被访问的时间也会比较接近。块尺寸更大，取入更多相邻数据，它们有很大概率会很快被访问，由于被取入</a:t>
            </a:r>
            <a:r>
              <a:rPr lang="en-US" altLang="zh-CN" sz="2000" dirty="0" smtClean="0">
                <a:ea typeface="宋体" panose="02010600030101010101" pitchFamily="2" charset="-122"/>
              </a:rPr>
              <a:t>Cache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，避免了这些相邻数据的首次访问不命中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增加冲突不命中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smtClean="0">
                <a:ea typeface="宋体" panose="02010600030101010101" pitchFamily="2" charset="-122"/>
              </a:rPr>
              <a:t>Cache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块变大，数量变少，映射冲突加剧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，增加容量不命中，增加不命中时间开销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容量</a:t>
            </a:r>
            <a:r>
              <a:rPr lang="zh-CN" altLang="en-US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减少不命中率</a:t>
            </a: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将更多数据装入</a:t>
            </a:r>
            <a:r>
              <a:rPr lang="en-US" altLang="zh-CN" sz="2000" dirty="0" smtClean="0">
                <a:solidFill>
                  <a:srgbClr val="0070C0"/>
                </a:solidFill>
                <a:ea typeface="宋体" panose="02010600030101010101" pitchFamily="2" charset="-122"/>
              </a:rPr>
              <a:t>Cache</a:t>
            </a: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会增加命中时间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smtClean="0">
                <a:ea typeface="宋体" panose="02010600030101010101" pitchFamily="2" charset="-122"/>
              </a:rPr>
              <a:t>Cache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变大查找比较时间增多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，增加能耗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更高的相联度</a:t>
            </a: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每组包含更多块</a:t>
            </a: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减少冲突导致的不命中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每组块数量增加，冲突减少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增加命中时间，增加能耗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012" y="1269242"/>
            <a:ext cx="6365975" cy="59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1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kern="0" dirty="0" smtClean="0">
                <a:solidFill>
                  <a:srgbClr val="800000"/>
                </a:solidFill>
                <a:latin typeface="+mn-lt"/>
              </a:rPr>
              <a:t>Cache</a:t>
            </a:r>
            <a:r>
              <a:rPr lang="zh-CN" altLang="en-US" sz="3200" b="1" kern="0" dirty="0" smtClean="0">
                <a:solidFill>
                  <a:srgbClr val="800000"/>
                </a:solidFill>
                <a:latin typeface="+mn-lt"/>
              </a:rPr>
              <a:t>基本</a:t>
            </a:r>
            <a:r>
              <a:rPr lang="zh-CN" altLang="en-US" sz="3200" b="1" kern="0" dirty="0" smtClean="0">
                <a:solidFill>
                  <a:srgbClr val="800000"/>
                </a:solidFill>
                <a:latin typeface="+mj-ea"/>
              </a:rPr>
              <a:t>优化方法</a:t>
            </a:r>
            <a:endParaRPr lang="zh-CN" altLang="en-US" sz="3200" b="1" kern="0" dirty="0">
              <a:solidFill>
                <a:srgbClr val="800000"/>
              </a:solidFill>
              <a:latin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487606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70C0"/>
                </a:solidFill>
              </a:rPr>
              <a:t>更多</a:t>
            </a:r>
            <a:r>
              <a:rPr lang="en-US" altLang="zh-CN" sz="2400" dirty="0" smtClean="0">
                <a:solidFill>
                  <a:srgbClr val="0070C0"/>
                </a:solidFill>
              </a:rPr>
              <a:t>Cache</a:t>
            </a:r>
            <a:r>
              <a:rPr lang="zh-CN" altLang="en-US" sz="2400" dirty="0" smtClean="0">
                <a:solidFill>
                  <a:srgbClr val="0070C0"/>
                </a:solidFill>
              </a:rPr>
              <a:t>级数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减少整体存储器访问时间，增加硬件开销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70C0"/>
                </a:solidFill>
              </a:rPr>
              <a:t>避免在</a:t>
            </a:r>
            <a:r>
              <a:rPr lang="en-US" altLang="zh-CN" sz="2400" dirty="0" smtClean="0">
                <a:solidFill>
                  <a:srgbClr val="0070C0"/>
                </a:solidFill>
              </a:rPr>
              <a:t>Cache</a:t>
            </a:r>
            <a:r>
              <a:rPr lang="zh-CN" altLang="en-US" sz="2400" dirty="0" smtClean="0">
                <a:solidFill>
                  <a:srgbClr val="0070C0"/>
                </a:solidFill>
              </a:rPr>
              <a:t>检索时采用地址译码</a:t>
            </a:r>
            <a:r>
              <a:rPr lang="zh-CN" altLang="en-US" sz="2400" dirty="0">
                <a:solidFill>
                  <a:srgbClr val="0070C0"/>
                </a:solidFill>
              </a:rPr>
              <a:t>，</a:t>
            </a:r>
            <a:r>
              <a:rPr lang="zh-CN" altLang="en-US" sz="2400" dirty="0" smtClean="0">
                <a:solidFill>
                  <a:srgbClr val="0070C0"/>
                </a:solidFill>
              </a:rPr>
              <a:t>减少命中时间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endParaRPr lang="en-US" altLang="zh-CN" sz="2400" dirty="0" smtClean="0">
              <a:solidFill>
                <a:srgbClr val="0070C0"/>
              </a:solidFill>
            </a:endParaRPr>
          </a:p>
          <a:p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70C0"/>
                </a:solidFill>
              </a:rPr>
              <a:t>给读不命中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Read miss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赋予高于写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W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riter buffer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更新内存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的优先级，减少不命中时间开销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400" dirty="0" smtClean="0">
                <a:solidFill>
                  <a:srgbClr val="0070C0"/>
                </a:solidFill>
                <a:ea typeface="宋体" panose="02010600030101010101" pitchFamily="2" charset="-122"/>
              </a:rPr>
              <a:t>iss penalty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有时发生读不命中时，需要的数据在写缓冲器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smtClean="0">
                <a:ea typeface="宋体" panose="02010600030101010101" pitchFamily="2" charset="-122"/>
              </a:rPr>
              <a:t>Writer buffer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中，先检查写缓冲器内容以满足读命中需要。</a:t>
            </a:r>
            <a:endParaRPr lang="en-US" altLang="zh-CN" sz="24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030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kern="0" dirty="0" smtClean="0">
                <a:solidFill>
                  <a:srgbClr val="800000"/>
                </a:solidFill>
                <a:latin typeface="+mn-lt"/>
                <a:ea typeface="黑体" panose="02010609060101010101" pitchFamily="49" charset="-122"/>
              </a:rPr>
              <a:t>Cache</a:t>
            </a:r>
            <a:r>
              <a:rPr lang="zh-CN" altLang="en-US" sz="36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高级优化方法</a:t>
            </a:r>
            <a:endParaRPr lang="zh-CN" altLang="en-US" sz="36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295" y="2553630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减少命中时间</a:t>
            </a:r>
            <a:endParaRPr lang="en-US" altLang="zh-CN" sz="2000" dirty="0" smtClean="0"/>
          </a:p>
          <a:p>
            <a:pPr algn="just"/>
            <a:r>
              <a:rPr lang="zh-CN" altLang="en-US" sz="2000" dirty="0" smtClean="0"/>
              <a:t>小容量</a:t>
            </a:r>
            <a:r>
              <a:rPr lang="en-US" altLang="zh-CN" sz="2000" dirty="0" smtClean="0"/>
              <a:t>L1 Cache</a:t>
            </a:r>
            <a:r>
              <a:rPr lang="zh-CN" altLang="en-US" sz="2000" dirty="0" smtClean="0"/>
              <a:t>； 组内块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增加</a:t>
            </a:r>
            <a:r>
              <a:rPr lang="en-US" altLang="zh-CN" sz="2000" dirty="0" smtClean="0">
                <a:ea typeface="宋体" panose="02010600030101010101" pitchFamily="2" charset="-122"/>
              </a:rPr>
              <a:t>Cache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带宽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流水线结构</a:t>
            </a:r>
            <a:r>
              <a:rPr lang="en-US" altLang="zh-CN" sz="2000" dirty="0" smtClean="0">
                <a:ea typeface="宋体" panose="02010600030101010101" pitchFamily="2" charset="-122"/>
              </a:rPr>
              <a:t>Cache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；多缓存组</a:t>
            </a:r>
            <a:r>
              <a:rPr lang="en-US" altLang="zh-CN" sz="2000" dirty="0" smtClean="0">
                <a:ea typeface="宋体" panose="02010600030101010101" pitchFamily="2" charset="-122"/>
              </a:rPr>
              <a:t>Cache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；无阻塞</a:t>
            </a:r>
            <a:r>
              <a:rPr lang="en-US" altLang="zh-CN" sz="2000" dirty="0" smtClean="0">
                <a:ea typeface="宋体" panose="02010600030101010101" pitchFamily="2" charset="-122"/>
              </a:rPr>
              <a:t>Cache</a:t>
            </a:r>
          </a:p>
          <a:p>
            <a:pPr algn="just"/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减少不命中时间开销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sz="2000" dirty="0" smtClean="0"/>
              <a:t>关键字优先；合并写缓冲器</a:t>
            </a:r>
            <a:endParaRPr lang="en-US" altLang="zh-CN" sz="2000" dirty="0" smtClean="0"/>
          </a:p>
          <a:p>
            <a:pPr algn="just"/>
            <a:endParaRPr lang="en-US" altLang="zh-CN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000" dirty="0"/>
              <a:t>减少</a:t>
            </a:r>
            <a:r>
              <a:rPr lang="zh-CN" altLang="en-US" sz="2000" dirty="0" smtClean="0"/>
              <a:t>不命中率</a:t>
            </a:r>
            <a:endParaRPr lang="en-US" altLang="zh-CN" sz="2000" dirty="0" smtClean="0"/>
          </a:p>
          <a:p>
            <a:pPr algn="just"/>
            <a:r>
              <a:rPr lang="zh-CN" altLang="en-US" sz="2000" dirty="0" smtClean="0"/>
              <a:t>编译器优化</a:t>
            </a:r>
            <a:endParaRPr lang="en-US" altLang="zh-CN" sz="2000" dirty="0" smtClean="0"/>
          </a:p>
          <a:p>
            <a:pPr algn="just"/>
            <a:endParaRPr lang="en-US" altLang="zh-CN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利用并行性减少不命中时间开销和不命中率</a:t>
            </a:r>
            <a:endParaRPr lang="en-US" altLang="zh-CN" sz="2000" dirty="0" smtClean="0"/>
          </a:p>
          <a:p>
            <a:pPr algn="just"/>
            <a:r>
              <a:rPr lang="zh-CN" altLang="en-US" sz="2000" dirty="0" smtClean="0"/>
              <a:t>硬件预取；编译器预取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39" y="1853327"/>
            <a:ext cx="8775511" cy="41314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295" y="1187355"/>
            <a:ext cx="4135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考虑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不命中后，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运行时间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695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764274"/>
            <a:ext cx="9144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程序员希望拥有无限大的存储器，访问速度又很快</a:t>
            </a:r>
            <a:endParaRPr lang="en-US" altLang="zh-CN" sz="2400" dirty="0" smtClean="0"/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速度快的存储总是比速度慢的存储器贵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按每位</a:t>
            </a:r>
            <a:r>
              <a:rPr lang="en-US" altLang="zh-CN" sz="2400" dirty="0" smtClean="0">
                <a:ea typeface="宋体" panose="02010600030101010101" pitchFamily="2" charset="-122"/>
              </a:rPr>
              <a:t>bit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价格来衡量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285750" indent="-285750" algn="just">
              <a:buFont typeface="Wingdings" panose="05000000000000000000" pitchFamily="2" charset="2"/>
              <a:buChar char="l"/>
            </a:pP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解决矛盾的方法：构建存储器层次结构</a:t>
            </a:r>
            <a:endParaRPr lang="en-US" altLang="zh-CN" sz="2400" dirty="0" smtClean="0"/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整个寻址空间由容量最大、速度最慢的那个存储器决定</a:t>
            </a:r>
            <a:endParaRPr lang="en-US" altLang="zh-CN" sz="2400" dirty="0" smtClean="0"/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从底往上，存储器速度增加，容量减少，只包含下一层存储器的一部分内容，最上面一层的存储器直接面向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，直接与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交换数据。</a:t>
            </a:r>
            <a:endParaRPr lang="en-US" altLang="zh-CN" sz="2400" dirty="0" smtClean="0"/>
          </a:p>
          <a:p>
            <a:pPr algn="just"/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程序的</a:t>
            </a:r>
            <a:r>
              <a:rPr lang="zh-CN" altLang="en-US" sz="2400" dirty="0" smtClean="0">
                <a:solidFill>
                  <a:srgbClr val="0070C0"/>
                </a:solidFill>
              </a:rPr>
              <a:t>空间局部性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rgbClr val="0070C0"/>
                </a:solidFill>
              </a:rPr>
              <a:t>时间局部性</a:t>
            </a:r>
            <a:r>
              <a:rPr lang="zh-CN" altLang="en-US" sz="2400" dirty="0" smtClean="0"/>
              <a:t>保证了几乎所有的数据访问都能在小容量快速存储器里被找到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命中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相当于给</a:t>
            </a:r>
            <a:r>
              <a:rPr lang="en-US" altLang="zh-CN" sz="2400" dirty="0" smtClean="0">
                <a:ea typeface="宋体" panose="02010600030101010101" pitchFamily="2" charset="-122"/>
              </a:rPr>
              <a:t>CPU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提供了一个快速大容量的存储器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637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kern="0" dirty="0" smtClean="0">
                <a:solidFill>
                  <a:srgbClr val="800000"/>
                </a:solidFill>
                <a:latin typeface="+mj-ea"/>
              </a:rPr>
              <a:t>小容量简单</a:t>
            </a:r>
            <a:r>
              <a:rPr lang="en-US" altLang="zh-CN" sz="3600" b="1" kern="0" dirty="0" smtClean="0">
                <a:solidFill>
                  <a:srgbClr val="800000"/>
                </a:solidFill>
                <a:latin typeface="+mn-lt"/>
              </a:rPr>
              <a:t>L1 Cache</a:t>
            </a:r>
            <a:endParaRPr lang="zh-CN" altLang="en-US" sz="3600" b="1" kern="0" dirty="0">
              <a:solidFill>
                <a:srgbClr val="800000"/>
              </a:solidFill>
              <a:latin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1379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快速的时钟周期和功率消耗要求限制第一级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容量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采用低相联度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减少每组块数量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/>
              <a:t>会减少功耗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3667"/>
            <a:ext cx="6528748" cy="45643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10810" y="4575833"/>
            <a:ext cx="2447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zh-CN" altLang="en-US" sz="2000" dirty="0" smtClean="0"/>
              <a:t>随着相联度和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容量增加，存储器访问时间增加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14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81321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</a:t>
            </a:r>
            <a:r>
              <a:rPr lang="zh-CN" altLang="en-US" sz="2000" dirty="0" smtClean="0"/>
              <a:t>随着相联度和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容量增加，存储器读消耗的能量增加。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路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要读出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个标签和相应数据，再选择正确的数据，需要消耗很多能量。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15" y="487430"/>
            <a:ext cx="7090169" cy="484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7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08398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利用路预测减少命中时间</a:t>
            </a:r>
            <a:endParaRPr lang="zh-CN" altLang="en-US" sz="32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228299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对于</a:t>
            </a:r>
            <a:r>
              <a:rPr lang="zh-CN" altLang="en-US" sz="2400" dirty="0"/>
              <a:t>组相联</a:t>
            </a:r>
            <a:r>
              <a:rPr lang="en-US" altLang="zh-CN" sz="2400" dirty="0"/>
              <a:t>Cache</a:t>
            </a:r>
            <a:r>
              <a:rPr lang="zh-CN" altLang="en-US" sz="2400" dirty="0"/>
              <a:t>，为了减少命中时间， 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需要保留一些额外位，用来预测下次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访问会命中组内的哪一个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块。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选择器根据预测的组内命中块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路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/>
              <a:t>，很早就可以选中需要的块。仅仅需要进行一个标记比较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验证预测是否正确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/>
              <a:t>同时并行读取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数据。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如果预测错误，会导致更长的命中时间。在下一个时钟周期检查组内</a:t>
            </a:r>
            <a:r>
              <a:rPr lang="zh-CN" altLang="en-US" sz="2400" dirty="0"/>
              <a:t>其他</a:t>
            </a:r>
            <a:r>
              <a:rPr lang="zh-CN" altLang="en-US" sz="2400" dirty="0" smtClean="0"/>
              <a:t>块，并</a:t>
            </a:r>
            <a:r>
              <a:rPr lang="zh-CN" altLang="en-US" sz="2400" dirty="0"/>
              <a:t>调整</a:t>
            </a:r>
            <a:r>
              <a:rPr lang="zh-CN" altLang="en-US" sz="2400" dirty="0" smtClean="0"/>
              <a:t>路预测</a:t>
            </a:r>
            <a:r>
              <a:rPr lang="zh-CN" altLang="en-US" sz="2400" dirty="0"/>
              <a:t>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预测正确率：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对于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路 </a:t>
            </a:r>
            <a:r>
              <a:rPr lang="en-US" altLang="zh-CN" sz="2400" dirty="0" smtClean="0"/>
              <a:t>&gt;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90%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&gt; 80%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  <a:r>
              <a:rPr lang="en-US" altLang="zh-CN" sz="2400" dirty="0" smtClean="0">
                <a:ea typeface="宋体" panose="02010600030101010101" pitchFamily="2" charset="-122"/>
              </a:rPr>
              <a:t>Cache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的预测正确率大于数据</a:t>
            </a:r>
            <a:r>
              <a:rPr lang="en-US" altLang="zh-CN" sz="2400" dirty="0" smtClean="0">
                <a:ea typeface="宋体" panose="02010600030101010101" pitchFamily="2" charset="-122"/>
              </a:rPr>
              <a:t>Cache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的预测正确率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路预测方法可以节约能耗</a:t>
            </a:r>
            <a:r>
              <a:rPr lang="zh-CN" altLang="en-US" sz="2400" dirty="0" smtClean="0"/>
              <a:t>。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路预测方法应用于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ARM Cortex-A8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104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kern="0" dirty="0" smtClean="0">
                <a:solidFill>
                  <a:srgbClr val="800000"/>
                </a:solidFill>
                <a:latin typeface="+mj-ea"/>
              </a:rPr>
              <a:t>将</a:t>
            </a:r>
            <a:r>
              <a:rPr lang="en-US" altLang="zh-CN" sz="3200" b="1" kern="0" dirty="0" smtClean="0">
                <a:solidFill>
                  <a:srgbClr val="800000"/>
                </a:solidFill>
                <a:latin typeface="+mn-lt"/>
              </a:rPr>
              <a:t>Cache</a:t>
            </a:r>
            <a:r>
              <a:rPr lang="zh-CN" altLang="en-US" sz="3200" b="1" kern="0" dirty="0" smtClean="0">
                <a:solidFill>
                  <a:srgbClr val="800000"/>
                </a:solidFill>
                <a:latin typeface="+mj-ea"/>
              </a:rPr>
              <a:t>访问流水线化提高带宽</a:t>
            </a:r>
            <a:endParaRPr lang="zh-CN" altLang="en-US" sz="3200" b="1" kern="0" dirty="0">
              <a:solidFill>
                <a:srgbClr val="800000"/>
              </a:solidFill>
              <a:latin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419367"/>
            <a:ext cx="9144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将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访问流水线化，分成多个流水步，在多个时钟周期内完成，从而可以采用更快的时钟周期，提高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的带宽</a:t>
            </a:r>
            <a:endParaRPr lang="en-US" altLang="zh-CN" sz="2400" dirty="0" smtClean="0"/>
          </a:p>
          <a:p>
            <a:endParaRPr lang="en-US" altLang="zh-CN" sz="2800" dirty="0" smtClean="0"/>
          </a:p>
          <a:p>
            <a:r>
              <a:rPr lang="zh-CN" altLang="en-US" sz="2400" dirty="0"/>
              <a:t>例如：</a:t>
            </a:r>
          </a:p>
          <a:p>
            <a:r>
              <a:rPr lang="en-US" altLang="zh-CN" sz="2400" dirty="0" smtClean="0"/>
              <a:t>Pentium:    Cache</a:t>
            </a:r>
            <a:r>
              <a:rPr lang="zh-CN" altLang="en-US" sz="2400" dirty="0" smtClean="0"/>
              <a:t>访问要 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个周期 </a:t>
            </a:r>
            <a:endParaRPr lang="en-US" altLang="zh-CN" sz="2400" dirty="0" smtClean="0"/>
          </a:p>
          <a:p>
            <a:r>
              <a:rPr lang="en-US" altLang="zh-CN" sz="2400" dirty="0" smtClean="0"/>
              <a:t>Pentium Pro---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Pentium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III:  Cache</a:t>
            </a:r>
            <a:r>
              <a:rPr lang="zh-CN" altLang="en-US" sz="2400" dirty="0"/>
              <a:t>访问要 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个周期  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个流水步</a:t>
            </a:r>
            <a:endParaRPr lang="en-US" altLang="zh-CN" sz="2400" dirty="0"/>
          </a:p>
          <a:p>
            <a:r>
              <a:rPr lang="en-US" altLang="zh-CN" sz="2400" dirty="0" smtClean="0"/>
              <a:t>Pentium 4---Core i7:  Cache</a:t>
            </a:r>
            <a:r>
              <a:rPr lang="zh-CN" altLang="en-US" sz="2400" dirty="0"/>
              <a:t>访问要 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个周期    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个流水步</a:t>
            </a:r>
            <a:endParaRPr lang="en-US" altLang="zh-CN" sz="24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Cache</a:t>
            </a:r>
            <a:r>
              <a:rPr lang="zh-CN" altLang="en-US" sz="2400" dirty="0" smtClean="0"/>
              <a:t>访问流水化使得增加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相联度更容易，但是会增加分支预测错误的时间开销</a:t>
            </a:r>
            <a:endParaRPr lang="en-US" altLang="zh-CN" sz="2400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27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194750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用无阻塞</a:t>
            </a:r>
            <a:r>
              <a:rPr lang="en-US" altLang="zh-CN" sz="32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Cache</a:t>
            </a:r>
            <a:r>
              <a:rPr lang="zh-CN" altLang="en-US" sz="32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提高带宽</a:t>
            </a:r>
            <a:endParaRPr lang="zh-CN" altLang="en-US" sz="32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937982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对于采用乱序执行的流水线处理机，当发生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不命中时，不需要因为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不命中而停顿。无阻塞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允许正当发生不命中时，继续提供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命中，也就是</a:t>
            </a:r>
            <a:r>
              <a:rPr lang="zh-CN" altLang="en-US" sz="2400" dirty="0" smtClean="0">
                <a:solidFill>
                  <a:srgbClr val="0070C0"/>
                </a:solidFill>
              </a:rPr>
              <a:t>在不命中没处理完成前允许后续命中进行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L2</a:t>
            </a:r>
            <a:r>
              <a:rPr lang="zh-CN" altLang="en-US" sz="2400" dirty="0" smtClean="0"/>
              <a:t>二级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需要支持无阻塞。一般而言，处理器可以隐藏</a:t>
            </a:r>
            <a:r>
              <a:rPr lang="en-US" altLang="zh-CN" sz="2400" dirty="0" smtClean="0"/>
              <a:t>L1</a:t>
            </a:r>
            <a:r>
              <a:rPr lang="zh-CN" altLang="en-US" sz="2400" dirty="0" smtClean="0"/>
              <a:t>级的不命中时间开销，但不能隐藏</a:t>
            </a:r>
            <a:r>
              <a:rPr lang="en-US" altLang="zh-CN" sz="2400" dirty="0" smtClean="0"/>
              <a:t>L2</a:t>
            </a:r>
            <a:r>
              <a:rPr lang="zh-CN" altLang="en-US" sz="2400" dirty="0" smtClean="0"/>
              <a:t>的不命中时间开销。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797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50" y="362182"/>
            <a:ext cx="8376630" cy="38408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4763069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非阻塞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的有效性评估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 smtClean="0"/>
              <a:t>在一个不命中发生时允许后续命中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次、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次或者</a:t>
            </a:r>
            <a:r>
              <a:rPr lang="en-US" altLang="zh-CN" sz="2000" dirty="0" smtClean="0"/>
              <a:t>64</a:t>
            </a:r>
            <a:r>
              <a:rPr lang="zh-CN" altLang="en-US" sz="2000" dirty="0" smtClean="0"/>
              <a:t>次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551853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Miss</a:t>
            </a:r>
            <a:r>
              <a:rPr lang="zh-CN" altLang="en-US" sz="2000" dirty="0" smtClean="0"/>
              <a:t>时允许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次命中，可以让整型基准集整体不命中惩罚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不命中时间开销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减少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9%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，浮点基准集整体不命中开销减少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12.5%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。如果允许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次命中，则将不命中开销减少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10%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16%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。允许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次命中仅仅带来少量额外减少。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672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多组结构</a:t>
            </a:r>
            <a:r>
              <a:rPr lang="en-US" altLang="zh-CN" sz="36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Cache</a:t>
            </a:r>
            <a:r>
              <a:rPr lang="zh-CN" altLang="en-US" sz="36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提高带宽</a:t>
            </a:r>
            <a:endParaRPr lang="zh-CN" altLang="en-US" sz="36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392072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将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组织成多个独立的、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支持同时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访问</a:t>
            </a:r>
            <a:r>
              <a:rPr lang="zh-CN" altLang="en-US" sz="2400" dirty="0" smtClean="0"/>
              <a:t>的缓存组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smtClean="0"/>
              <a:t>multi-bank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ea typeface="宋体" panose="02010600030101010101" pitchFamily="2" charset="-122"/>
              </a:rPr>
              <a:t>ARM Cortex-A8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smtClean="0">
                <a:ea typeface="宋体" panose="02010600030101010101" pitchFamily="2" charset="-122"/>
              </a:rPr>
              <a:t>L2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1-4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个缓存组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smtClean="0">
                <a:ea typeface="宋体" panose="02010600030101010101" pitchFamily="2" charset="-122"/>
              </a:rPr>
              <a:t>bank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ea typeface="宋体" panose="02010600030101010101" pitchFamily="2" charset="-122"/>
              </a:rPr>
              <a:t>Intel i7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 smtClean="0">
                <a:ea typeface="宋体" panose="02010600030101010101" pitchFamily="2" charset="-122"/>
              </a:rPr>
              <a:t>L1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个缓存组，</a:t>
            </a:r>
            <a:r>
              <a:rPr lang="en-US" altLang="zh-CN" sz="2400" dirty="0" smtClean="0">
                <a:ea typeface="宋体" panose="02010600030101010101" pitchFamily="2" charset="-122"/>
              </a:rPr>
              <a:t>L2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个缓存组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37" y="3173105"/>
            <a:ext cx="8790326" cy="29979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13545" y="6171043"/>
            <a:ext cx="3971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            4</a:t>
            </a:r>
            <a:r>
              <a:rPr lang="zh-CN" altLang="en-US" sz="2400" dirty="0" smtClean="0"/>
              <a:t>路交错缓存组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230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45660" y="235694"/>
            <a:ext cx="8775510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kern="0" dirty="0" smtClean="0">
                <a:solidFill>
                  <a:srgbClr val="800000"/>
                </a:solidFill>
                <a:latin typeface="+mn-lt"/>
                <a:ea typeface="黑体" panose="02010609060101010101" pitchFamily="49" charset="-122"/>
              </a:rPr>
              <a:t>关键字节优先</a:t>
            </a:r>
            <a:r>
              <a:rPr lang="zh-CN" altLang="en-US" sz="3200" b="1" kern="0" dirty="0">
                <a:solidFill>
                  <a:srgbClr val="800000"/>
                </a:solidFill>
                <a:latin typeface="+mn-lt"/>
                <a:ea typeface="黑体" panose="02010609060101010101" pitchFamily="49" charset="-122"/>
              </a:rPr>
              <a:t>和</a:t>
            </a:r>
            <a:r>
              <a:rPr lang="zh-CN" altLang="en-US" sz="3200" b="1" kern="0" dirty="0" smtClean="0">
                <a:solidFill>
                  <a:srgbClr val="800000"/>
                </a:solidFill>
                <a:latin typeface="+mn-lt"/>
                <a:ea typeface="黑体" panose="02010609060101010101" pitchFamily="49" charset="-122"/>
              </a:rPr>
              <a:t>提前重启动减少不命中时间开销</a:t>
            </a:r>
            <a:endParaRPr lang="zh-CN" altLang="en-US" sz="3200" b="1" kern="0" dirty="0">
              <a:solidFill>
                <a:srgbClr val="80000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201003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这种技术基于这样的观察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一般情况下，处理器一次只需要一个数据块里的一个字节。这种策略不用等到载入整个数据块，一旦得到需要的字节，立即</a:t>
            </a:r>
            <a:r>
              <a:rPr lang="zh-CN" altLang="en-US" sz="2400" dirty="0" smtClean="0"/>
              <a:t>发送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并重</a:t>
            </a:r>
            <a:r>
              <a:rPr lang="zh-CN" altLang="en-US" sz="2400" dirty="0" smtClean="0"/>
              <a:t>新启动</a:t>
            </a:r>
            <a:r>
              <a:rPr lang="zh-CN" altLang="en-US" sz="2400" dirty="0"/>
              <a:t>处理器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70C0"/>
                </a:solidFill>
              </a:rPr>
              <a:t>关键字优先</a:t>
            </a:r>
            <a:r>
              <a:rPr lang="en-US" altLang="zh-CN" sz="2400" dirty="0" smtClean="0"/>
              <a:t>Critical word first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首先从内存请求缺失的字，一旦缺失字到达就将其送给处理器</a:t>
            </a:r>
            <a:r>
              <a:rPr lang="zh-CN" altLang="en-US" sz="2400" dirty="0"/>
              <a:t>。</a:t>
            </a:r>
            <a:r>
              <a:rPr lang="zh-CN" altLang="en-US" sz="2400" dirty="0" smtClean="0"/>
              <a:t>当在读入数据块的其他字的同时，让处理器继续执行缺失字处理。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</a:rPr>
              <a:t>提前</a:t>
            </a:r>
            <a:r>
              <a:rPr lang="zh-CN" altLang="en-US" sz="2400" dirty="0" smtClean="0">
                <a:solidFill>
                  <a:srgbClr val="0070C0"/>
                </a:solidFill>
              </a:rPr>
              <a:t>重启动</a:t>
            </a:r>
            <a:r>
              <a:rPr lang="en-US" altLang="zh-CN" sz="2400" dirty="0" smtClean="0"/>
              <a:t>Early restart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按正常顺序提取字，缺失字一旦到达立即送给处理器，重启动处理器继续执行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这些技术只有在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块尺寸比较大时才有用武之地。这些策略的效果依赖于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块的大小，以及数据块其他未取到部分也被访问的几率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优先处理关键字，其他部分出现不命中，削弱该技术的效果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54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140160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合并写缓冲器减少不命中时间开销</a:t>
            </a:r>
            <a:endParaRPr lang="zh-CN" altLang="en-US" sz="32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023581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70C0"/>
                </a:solidFill>
              </a:rPr>
              <a:t>写合并</a:t>
            </a:r>
            <a:r>
              <a:rPr lang="en-US" altLang="zh-CN" sz="2400" dirty="0" smtClean="0"/>
              <a:t>write merging: </a:t>
            </a:r>
            <a:r>
              <a:rPr lang="zh-CN" altLang="en-US" sz="2400" dirty="0" smtClean="0"/>
              <a:t>写直达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依赖于写缓冲器</a:t>
            </a:r>
            <a:r>
              <a:rPr lang="en-US" altLang="zh-CN" sz="2400" dirty="0" smtClean="0"/>
              <a:t>Writer buffer</a:t>
            </a:r>
            <a:r>
              <a:rPr lang="zh-CN" altLang="en-US" sz="2400" dirty="0" smtClean="0"/>
              <a:t>来同步更新内存里的数据。当需要更新内存数据时，数据先是送到写缓冲器，检查该数据的地址是否与写缓冲器某个记录项地址匹配，如果匹配将该数据合并到该表项。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写合并可以减少写缓冲器满造成的停顿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6660"/>
            <a:ext cx="5308979" cy="3791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08979" y="3353957"/>
            <a:ext cx="37258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写缓冲器左边是对应地址，右边有个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个字，每个字</a:t>
            </a:r>
            <a:r>
              <a:rPr lang="en-US" altLang="zh-CN" dirty="0" smtClean="0"/>
              <a:t>8</a:t>
            </a:r>
            <a:r>
              <a:rPr lang="zh-CN" altLang="en-US" dirty="0" smtClean="0"/>
              <a:t>字节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(64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表示对应字是否有效。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上图没有采用写合并，四个连续地址写占满了整个写缓冲器。尽管还有很多空位，却不能再让新数据进来。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下</a:t>
            </a:r>
            <a:r>
              <a:rPr lang="zh-CN" altLang="en-US" dirty="0" smtClean="0"/>
              <a:t>图采用写合并，四个连续地址写合并到一行，一次写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个字，</a:t>
            </a:r>
            <a:r>
              <a:rPr lang="zh-CN" altLang="en-US" dirty="0" smtClean="0">
                <a:solidFill>
                  <a:srgbClr val="0070C0"/>
                </a:solidFill>
              </a:rPr>
              <a:t>效果一样</a:t>
            </a:r>
            <a:r>
              <a:rPr lang="zh-CN" altLang="en-US" dirty="0" smtClean="0"/>
              <a:t>。但是，一次写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个字速度快于一次写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个字写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98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194751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编译器优化</a:t>
            </a:r>
            <a:endParaRPr lang="zh-CN" altLang="en-US" sz="36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1" y="127606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循环交换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smtClean="0">
                <a:solidFill>
                  <a:srgbClr val="0070C0"/>
                </a:solidFill>
              </a:rPr>
              <a:t>loop interchange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/>
              <a:t>： 交换嵌套内外层循环，以能够顺序访问内存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0914"/>
            <a:ext cx="6303810" cy="19813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0" y="4342739"/>
            <a:ext cx="6113469" cy="17131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50924" y="2197290"/>
            <a:ext cx="2593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5000*100</a:t>
            </a:r>
            <a:r>
              <a:rPr lang="zh-CN" altLang="en-US" dirty="0" smtClean="0"/>
              <a:t>二维数组</a:t>
            </a:r>
            <a:r>
              <a:rPr lang="en-US" altLang="zh-CN" dirty="0" smtClean="0"/>
              <a:t>X</a:t>
            </a:r>
            <a:r>
              <a:rPr lang="zh-CN" altLang="en-US" dirty="0" smtClean="0"/>
              <a:t>按行存放元素，</a:t>
            </a:r>
            <a:r>
              <a:rPr lang="en-US" altLang="zh-CN" dirty="0" smtClean="0"/>
              <a:t>X[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,j</a:t>
            </a:r>
            <a:r>
              <a:rPr lang="en-US" altLang="zh-CN" dirty="0" smtClean="0"/>
              <a:t>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X[i,j+1]</a:t>
            </a:r>
            <a:r>
              <a:rPr lang="zh-CN" altLang="en-US" dirty="0" smtClean="0"/>
              <a:t>紧邻排放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32810" y="4022286"/>
            <a:ext cx="24293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源代码按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间距访问元素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同一列元素可能存放在不同数据块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 smtClean="0"/>
              <a:t>。修改后代码访问连续存放在同一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里的同行数组元素。</a:t>
            </a:r>
            <a:endParaRPr lang="en-US" altLang="zh-CN" dirty="0" smtClean="0"/>
          </a:p>
          <a:p>
            <a:r>
              <a:rPr lang="zh-CN" altLang="en-US" dirty="0" smtClean="0"/>
              <a:t>修改后的代码减少不命中概率，提高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性能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67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99217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存储器层次结构</a:t>
            </a:r>
            <a:endParaRPr lang="zh-CN" altLang="en-US" sz="32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5" y="921493"/>
            <a:ext cx="9144000" cy="591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47936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0070C0"/>
                </a:solidFill>
              </a:rPr>
              <a:t>分块</a:t>
            </a:r>
            <a:r>
              <a:rPr lang="en-US" altLang="zh-CN" sz="2800" dirty="0" smtClean="0">
                <a:solidFill>
                  <a:srgbClr val="0070C0"/>
                </a:solidFill>
              </a:rPr>
              <a:t>blocking</a:t>
            </a:r>
            <a:r>
              <a:rPr lang="en-US" altLang="zh-CN" sz="2400" dirty="0" smtClean="0"/>
              <a:t>: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将矩阵分成小块，而不是整行整列访问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在被替换之前，最大化访问载入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的数据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会需要更多访问内存，但是会提高访问的局部性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5196"/>
            <a:ext cx="6148147" cy="24018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67034"/>
            <a:ext cx="6148147" cy="279096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67649" y="2142867"/>
            <a:ext cx="27568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/>
              <a:t>Y</a:t>
            </a:r>
            <a:r>
              <a:rPr lang="zh-CN" altLang="en-US" sz="2000" dirty="0" smtClean="0"/>
              <a:t>按列访问，</a:t>
            </a:r>
            <a:r>
              <a:rPr lang="en-US" altLang="zh-CN" sz="2000" dirty="0" smtClean="0"/>
              <a:t>Z</a:t>
            </a:r>
            <a:r>
              <a:rPr lang="zh-CN" altLang="en-US" sz="2000" dirty="0" smtClean="0"/>
              <a:t>按行访问，无法通过循环交换减少不命中。当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不够大时，或者矩阵过大时，无法在一个块能包含</a:t>
            </a:r>
            <a:r>
              <a:rPr lang="en-US" altLang="zh-CN" sz="2000" dirty="0" smtClean="0"/>
              <a:t>X Y Z</a:t>
            </a:r>
            <a:r>
              <a:rPr lang="zh-CN" altLang="en-US" sz="2000" dirty="0" smtClean="0"/>
              <a:t>所有元素，会发生不命中</a:t>
            </a:r>
            <a:endParaRPr lang="en-US" altLang="zh-CN" sz="2000" dirty="0" smtClean="0"/>
          </a:p>
          <a:p>
            <a:pPr algn="just"/>
            <a:endParaRPr lang="en-US" altLang="zh-CN" sz="2000" dirty="0"/>
          </a:p>
          <a:p>
            <a:pPr algn="just"/>
            <a:r>
              <a:rPr lang="zh-CN" altLang="en-US" sz="2000" dirty="0" smtClean="0"/>
              <a:t>可以将矩阵分成小块 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，这样保证每次计算矩阵小块，同时将</a:t>
            </a:r>
            <a:r>
              <a:rPr lang="zh-CN" altLang="en-US" sz="2000" dirty="0"/>
              <a:t>三</a:t>
            </a:r>
            <a:r>
              <a:rPr lang="zh-CN" altLang="en-US" sz="2000" dirty="0" smtClean="0"/>
              <a:t>个矩阵都读入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块，减少不命中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269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硬件预取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29653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70C0"/>
                </a:solidFill>
              </a:rPr>
              <a:t>硬件预取</a:t>
            </a:r>
            <a:r>
              <a:rPr lang="en-US" altLang="zh-CN" sz="2400" dirty="0" smtClean="0">
                <a:solidFill>
                  <a:srgbClr val="0070C0"/>
                </a:solidFill>
              </a:rPr>
              <a:t>hardware prefetching 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当发生不命中时，不仅仅取包含需要数据的块，还要预取按顺序排列的下一个块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通过预取数据，可以让指令执行与内存访问重叠，减少不命中和命中时间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04" y="2852550"/>
            <a:ext cx="7126842" cy="35209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93576" y="6373504"/>
            <a:ext cx="375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Pentium 4</a:t>
            </a:r>
            <a:r>
              <a:rPr lang="zh-CN" altLang="en-US" dirty="0" smtClean="0"/>
              <a:t>采用预取后性能提升情况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67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153807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编译器预取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228299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70C0"/>
                </a:solidFill>
              </a:rPr>
              <a:t>编译器预取</a:t>
            </a:r>
            <a:r>
              <a:rPr lang="en-US" altLang="zh-CN" sz="2400" dirty="0" smtClean="0">
                <a:solidFill>
                  <a:srgbClr val="0070C0"/>
                </a:solidFill>
              </a:rPr>
              <a:t>Compiler prefetching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编译在插入预取指令，在处理器需要某个数据之前取到该数据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寄存器预取：</a:t>
            </a:r>
            <a:endParaRPr lang="en-US" altLang="zh-CN" sz="2400" dirty="0" smtClean="0"/>
          </a:p>
          <a:p>
            <a:r>
              <a:rPr lang="zh-CN" altLang="en-US" sz="2400" dirty="0" smtClean="0"/>
              <a:t>     将</a:t>
            </a:r>
            <a:r>
              <a:rPr lang="zh-CN" altLang="en-US" sz="2400" dirty="0" smtClean="0"/>
              <a:t>数据预</a:t>
            </a:r>
            <a:r>
              <a:rPr lang="zh-CN" altLang="en-US" sz="2400" dirty="0" smtClean="0"/>
              <a:t>取入寄存器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Cache</a:t>
            </a:r>
            <a:r>
              <a:rPr lang="zh-CN" altLang="en-US" sz="2400" dirty="0" smtClean="0"/>
              <a:t>预取：</a:t>
            </a:r>
            <a:endParaRPr lang="en-US" altLang="zh-CN" sz="2400" dirty="0" smtClean="0"/>
          </a:p>
          <a:p>
            <a:r>
              <a:rPr lang="zh-CN" altLang="en-US" sz="2400" dirty="0" smtClean="0"/>
              <a:t>     将</a:t>
            </a:r>
            <a:r>
              <a:rPr lang="zh-CN" altLang="en-US" sz="2400" dirty="0" smtClean="0"/>
              <a:t>数据预取入</a:t>
            </a:r>
            <a:r>
              <a:rPr lang="en-US" altLang="zh-CN" sz="2400" dirty="0" smtClean="0"/>
              <a:t>Cache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只有当处理器在预取数据时能够继续工作，预取才具有意义。也就是，当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等待预取数据返回的同时继续提供指令和数据。预取经常跟循环展开</a:t>
            </a:r>
            <a:r>
              <a:rPr lang="en-US" altLang="zh-CN" sz="2400" dirty="0" smtClean="0"/>
              <a:t>loop unrolling</a:t>
            </a:r>
            <a:r>
              <a:rPr lang="zh-CN" altLang="en-US" sz="2400" dirty="0" smtClean="0"/>
              <a:t>结合使用。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672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9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194751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存储器性能差距</a:t>
            </a:r>
            <a:endParaRPr lang="zh-CN" altLang="en-US" sz="36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9113"/>
            <a:ext cx="9144000" cy="486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存储器层次结构设计</a:t>
            </a:r>
            <a:endParaRPr lang="zh-CN" altLang="en-US" sz="36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269242"/>
            <a:ext cx="9144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随着多核处理器的发展，存储器层次结构设计变得越来越关键。</a:t>
            </a:r>
            <a:endParaRPr lang="en-US" altLang="zh-CN" sz="2400" dirty="0" smtClean="0"/>
          </a:p>
          <a:p>
            <a:pPr algn="just"/>
            <a:endParaRPr lang="en-US" altLang="zh-CN" dirty="0" smtClean="0"/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总峰值带宽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smtClean="0">
                <a:ea typeface="宋体" panose="02010600030101010101" pitchFamily="2" charset="-122"/>
              </a:rPr>
              <a:t>CPU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与存储器交换数据速度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随</a:t>
            </a:r>
            <a:r>
              <a:rPr lang="en-US" altLang="zh-CN" sz="2400" dirty="0" smtClean="0">
                <a:ea typeface="宋体" panose="02010600030101010101" pitchFamily="2" charset="-122"/>
              </a:rPr>
              <a:t>CPU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核芯增加而增加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ea typeface="宋体" panose="02010600030101010101" pitchFamily="2" charset="-122"/>
              </a:rPr>
              <a:t>Intel Core i7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每个时钟周期每个核产生两次访存需求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四核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400" dirty="0" smtClean="0">
                <a:ea typeface="宋体" panose="02010600030101010101" pitchFamily="2" charset="-122"/>
              </a:rPr>
              <a:t>3.2GHZ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 algn="just"/>
            <a:r>
              <a:rPr lang="en-US" altLang="zh-CN" sz="2400" dirty="0" smtClean="0">
                <a:ea typeface="宋体" panose="02010600030101010101" pitchFamily="2" charset="-122"/>
              </a:rPr>
              <a:t>      25.6 billion 64-bit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数据访问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秒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12.8 </a:t>
            </a:r>
            <a:r>
              <a:rPr lang="en-US" altLang="zh-CN" sz="2400" dirty="0">
                <a:ea typeface="宋体" panose="02010600030101010101" pitchFamily="2" charset="-122"/>
              </a:rPr>
              <a:t>billion </a:t>
            </a:r>
            <a:r>
              <a:rPr lang="en-US" altLang="zh-CN" sz="2400" dirty="0" smtClean="0">
                <a:ea typeface="宋体" panose="02010600030101010101" pitchFamily="2" charset="-122"/>
              </a:rPr>
              <a:t>128-bit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指令访问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秒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= </a:t>
            </a:r>
            <a:r>
              <a:rPr lang="en-US" altLang="zh-CN" sz="2400" dirty="0" smtClean="0">
                <a:ea typeface="宋体" panose="02010600030101010101" pitchFamily="2" charset="-122"/>
              </a:rPr>
              <a:t>409.6GB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秒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endParaRPr lang="en-US" altLang="zh-CN" dirty="0" smtClean="0"/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DRAM</a:t>
            </a:r>
            <a:r>
              <a:rPr lang="zh-CN" altLang="en-US" sz="2400" dirty="0" smtClean="0"/>
              <a:t>带宽只满足</a:t>
            </a:r>
            <a:r>
              <a:rPr lang="en-US" altLang="zh-CN" sz="2400" dirty="0" smtClean="0"/>
              <a:t>6%</a:t>
            </a:r>
            <a:r>
              <a:rPr lang="zh-CN" altLang="en-US" sz="2400" dirty="0" smtClean="0"/>
              <a:t>的需求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smtClean="0">
                <a:ea typeface="宋体" panose="02010600030101010101" pitchFamily="2" charset="-122"/>
              </a:rPr>
              <a:t>25GB/S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因而需要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存储器采用多访问端口、流水线结构</a:t>
            </a:r>
            <a:r>
              <a:rPr lang="en-US" altLang="zh-CN" sz="2400" dirty="0" smtClean="0">
                <a:ea typeface="宋体" panose="02010600030101010101" pitchFamily="2" charset="-122"/>
              </a:rPr>
              <a:t>Cache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每个核采用两级</a:t>
            </a:r>
            <a:r>
              <a:rPr lang="en-US" altLang="zh-CN" sz="2400" dirty="0" smtClean="0">
                <a:ea typeface="宋体" panose="02010600030101010101" pitchFamily="2" charset="-122"/>
              </a:rPr>
              <a:t>Cache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多核共享</a:t>
            </a:r>
            <a:r>
              <a:rPr lang="en-US" altLang="zh-CN" sz="2400" dirty="0" smtClean="0">
                <a:ea typeface="宋体" panose="02010600030101010101" pitchFamily="2" charset="-122"/>
              </a:rPr>
              <a:t>L3 Cache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高端的处理器</a:t>
            </a:r>
            <a:r>
              <a:rPr lang="en-US" altLang="zh-CN" sz="2400" dirty="0" smtClean="0">
                <a:ea typeface="宋体" panose="02010600030101010101" pitchFamily="2" charset="-122"/>
              </a:rPr>
              <a:t>Cache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容量大于</a:t>
            </a:r>
            <a:r>
              <a:rPr lang="en-US" altLang="zh-CN" sz="2400" dirty="0" smtClean="0">
                <a:ea typeface="宋体" panose="02010600030101010101" pitchFamily="2" charset="-122"/>
              </a:rPr>
              <a:t>10M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，会占据很多面积和消耗大量的功耗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909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386953" y="126512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存储器层次结构基础</a:t>
            </a:r>
            <a:endParaRPr lang="zh-CN" altLang="en-US" sz="36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119116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70C0"/>
                </a:solidFill>
              </a:rPr>
              <a:t>命中</a:t>
            </a:r>
            <a:r>
              <a:rPr lang="zh-CN" altLang="en-US" sz="2000" dirty="0" smtClean="0"/>
              <a:t>：要访问的数据在上层存储器找到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比如下图的 </a:t>
            </a:r>
            <a:r>
              <a:rPr lang="en-US" altLang="zh-CN" sz="2000" dirty="0" smtClean="0">
                <a:ea typeface="宋体" panose="02010600030101010101" pitchFamily="2" charset="-122"/>
              </a:rPr>
              <a:t>block X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命中率</a:t>
            </a: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smtClean="0">
                <a:solidFill>
                  <a:srgbClr val="0070C0"/>
                </a:solidFill>
                <a:ea typeface="宋体" panose="02010600030101010101" pitchFamily="2" charset="-122"/>
              </a:rPr>
              <a:t>hit rate</a:t>
            </a: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：要访问数据在上层存储器找到的比率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命中时间</a:t>
            </a: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smtClean="0">
                <a:solidFill>
                  <a:srgbClr val="0070C0"/>
                </a:solidFill>
                <a:ea typeface="宋体" panose="02010600030101010101" pitchFamily="2" charset="-122"/>
              </a:rPr>
              <a:t>hit time</a:t>
            </a: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：进入上层存储器的时间，包含进入时间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判定命中与否时间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不命中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：要访问的数据不在上层存储器，需要从下层存储器读取送到上层存储器，再来访问，比如</a:t>
            </a:r>
            <a:r>
              <a:rPr lang="en-US" altLang="zh-CN" sz="2000" dirty="0" smtClean="0">
                <a:ea typeface="宋体" panose="02010600030101010101" pitchFamily="2" charset="-122"/>
              </a:rPr>
              <a:t>block Y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从下层读取数据时，读取包含要访问数据的一整块，根据程序局部性原理，有利于减少接下来的的数据访问不命中率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不命中时间开销</a:t>
            </a: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smtClean="0">
                <a:solidFill>
                  <a:srgbClr val="0070C0"/>
                </a:solidFill>
                <a:ea typeface="宋体" panose="02010600030101010101" pitchFamily="2" charset="-122"/>
              </a:rPr>
              <a:t>Miss penalty</a:t>
            </a: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：从下层将数据替换到上层的时间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将数据送给</a:t>
            </a:r>
            <a:r>
              <a:rPr lang="en-US" altLang="zh-CN" sz="2000" dirty="0" smtClean="0">
                <a:ea typeface="宋体" panose="02010600030101010101" pitchFamily="2" charset="-122"/>
              </a:rPr>
              <a:t>CPU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命中时间</a:t>
            </a:r>
            <a:r>
              <a:rPr lang="en-US" altLang="zh-CN" sz="2000" dirty="0" smtClean="0">
                <a:ea typeface="宋体" panose="02010600030101010101" pitchFamily="2" charset="-122"/>
              </a:rPr>
              <a:t>&lt;&lt;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不命中时间开销</a:t>
            </a:r>
            <a:endParaRPr lang="zh-CN" altLang="en-US" sz="2000" dirty="0"/>
          </a:p>
          <a:p>
            <a:pPr algn="just"/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89" y="4743469"/>
            <a:ext cx="5752750" cy="201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5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96419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不</a:t>
            </a:r>
            <a:r>
              <a:rPr lang="zh-CN" altLang="en-US" sz="2400" dirty="0" smtClean="0"/>
              <a:t>命中原因：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70C0"/>
                </a:solidFill>
              </a:rPr>
              <a:t>强制不命中</a:t>
            </a:r>
            <a:r>
              <a:rPr lang="zh-CN" altLang="en-US" sz="2400" dirty="0" smtClean="0"/>
              <a:t>：首次访问某个数据块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70C0"/>
                </a:solidFill>
              </a:rPr>
              <a:t>容量不命中</a:t>
            </a:r>
            <a:r>
              <a:rPr lang="zh-CN" altLang="en-US" sz="2400" dirty="0" smtClean="0"/>
              <a:t>：由于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容量有限，将某个数据块丢弃，而后又要访问该数据块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70C0"/>
                </a:solidFill>
              </a:rPr>
              <a:t>冲突不命中</a:t>
            </a:r>
            <a:r>
              <a:rPr lang="zh-CN" altLang="en-US" sz="2400" dirty="0" smtClean="0"/>
              <a:t>：不同的数据块可以映射到同一个</a:t>
            </a:r>
            <a:r>
              <a:rPr lang="en-US" altLang="zh-CN" sz="2400" dirty="0" smtClean="0"/>
              <a:t>Cache</a:t>
            </a:r>
            <a:r>
              <a:rPr lang="zh-CN" altLang="en-US" sz="2400" dirty="0"/>
              <a:t>位置</a:t>
            </a:r>
            <a:r>
              <a:rPr lang="zh-CN" altLang="en-US" sz="2400" dirty="0" smtClean="0"/>
              <a:t>，映射冲突也会导致不命中</a:t>
            </a:r>
            <a:endParaRPr lang="en-US" altLang="zh-CN" sz="2400" dirty="0"/>
          </a:p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每条</a:t>
            </a:r>
            <a:r>
              <a:rPr lang="zh-CN" altLang="en-US" sz="2400" dirty="0"/>
              <a:t>指令访存不</a:t>
            </a:r>
            <a:r>
              <a:rPr lang="zh-CN" altLang="en-US" sz="2400" dirty="0" smtClean="0"/>
              <a:t>命中次数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smtClean="0"/>
              <a:t>Misses </a:t>
            </a:r>
            <a:r>
              <a:rPr lang="en-US" altLang="zh-CN" sz="2400" dirty="0"/>
              <a:t>per </a:t>
            </a:r>
            <a:r>
              <a:rPr lang="en-US" altLang="zh-CN" sz="2400" dirty="0" smtClean="0"/>
              <a:t>instruction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400" dirty="0" smtClean="0"/>
              <a:t>:</a:t>
            </a:r>
            <a:endParaRPr lang="en-US" altLang="zh-CN" sz="24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269" y="4401403"/>
            <a:ext cx="8040916" cy="49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455" y="3195199"/>
            <a:ext cx="8950545" cy="105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7014950" y="5074365"/>
            <a:ext cx="196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命中时间开销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0"/>
          </p:cNvCxnSpPr>
          <p:nvPr/>
        </p:nvCxnSpPr>
        <p:spPr bwMode="auto">
          <a:xfrm flipV="1">
            <a:off x="7997589" y="4763070"/>
            <a:ext cx="163772" cy="3112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本框 8"/>
          <p:cNvSpPr txBox="1"/>
          <p:nvPr/>
        </p:nvSpPr>
        <p:spPr>
          <a:xfrm>
            <a:off x="4462818" y="50743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命中时间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9" idx="0"/>
          </p:cNvCxnSpPr>
          <p:nvPr/>
        </p:nvCxnSpPr>
        <p:spPr bwMode="auto">
          <a:xfrm flipH="1" flipV="1">
            <a:off x="4967785" y="4763070"/>
            <a:ext cx="122830" cy="3112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本框 13"/>
          <p:cNvSpPr txBox="1"/>
          <p:nvPr/>
        </p:nvSpPr>
        <p:spPr>
          <a:xfrm>
            <a:off x="0" y="570476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需要采用办法来减少访存不命中对性能的影响。带猜测机制和多线程处理器可以在发生访存不命中时，执行其他指令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617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关于存储器层次结构四个问题</a:t>
            </a:r>
            <a:endParaRPr lang="zh-CN" altLang="en-US" sz="32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446663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 smtClean="0">
                <a:solidFill>
                  <a:srgbClr val="0070C0"/>
                </a:solidFill>
              </a:rPr>
              <a:t>问题</a:t>
            </a:r>
            <a:r>
              <a:rPr lang="en-US" altLang="zh-CN" sz="2400" dirty="0" smtClean="0">
                <a:solidFill>
                  <a:srgbClr val="0070C0"/>
                </a:solidFill>
              </a:rPr>
              <a:t>1</a:t>
            </a:r>
            <a:r>
              <a:rPr lang="zh-CN" altLang="en-US" sz="2400" dirty="0" smtClean="0"/>
              <a:t>：数据块放到上层存储器的哪个位置？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 smtClean="0"/>
              <a:t>数据块放置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映射</a:t>
            </a:r>
            <a:r>
              <a:rPr lang="en-US" altLang="zh-CN" sz="2400" dirty="0" smtClean="0"/>
              <a:t>block placement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algn="just"/>
            <a:endParaRPr lang="en-US" altLang="zh-CN" sz="2400" dirty="0" smtClean="0"/>
          </a:p>
          <a:p>
            <a:pPr algn="just"/>
            <a:endParaRPr lang="en-US" altLang="zh-CN" sz="2400" dirty="0" smtClean="0"/>
          </a:p>
          <a:p>
            <a:pPr algn="just"/>
            <a:r>
              <a:rPr lang="zh-CN" altLang="en-US" sz="2400" dirty="0" smtClean="0">
                <a:solidFill>
                  <a:srgbClr val="0070C0"/>
                </a:solidFill>
              </a:rPr>
              <a:t>问题</a:t>
            </a:r>
            <a:r>
              <a:rPr lang="en-US" altLang="zh-CN" sz="2400" dirty="0" smtClean="0">
                <a:solidFill>
                  <a:srgbClr val="0070C0"/>
                </a:solidFill>
              </a:rPr>
              <a:t>2</a:t>
            </a:r>
            <a:r>
              <a:rPr lang="zh-CN" altLang="en-US" sz="2400" dirty="0" smtClean="0"/>
              <a:t>：如何在上层存储器找到数据块？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 smtClean="0"/>
              <a:t>数据块查找</a:t>
            </a:r>
            <a:r>
              <a:rPr lang="en-US" altLang="zh-CN" sz="2400" dirty="0" smtClean="0"/>
              <a:t>block identification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algn="just"/>
            <a:endParaRPr lang="en-US" altLang="zh-CN" sz="2400" dirty="0" smtClean="0"/>
          </a:p>
          <a:p>
            <a:pPr algn="just"/>
            <a:endParaRPr lang="en-US" altLang="zh-CN" sz="2400" dirty="0" smtClean="0"/>
          </a:p>
          <a:p>
            <a:pPr algn="just"/>
            <a:r>
              <a:rPr lang="zh-CN" altLang="en-US" sz="2400" dirty="0" smtClean="0">
                <a:solidFill>
                  <a:srgbClr val="0070C0"/>
                </a:solidFill>
              </a:rPr>
              <a:t>问题</a:t>
            </a:r>
            <a:r>
              <a:rPr lang="en-US" altLang="zh-CN" sz="2400" dirty="0" smtClean="0">
                <a:solidFill>
                  <a:srgbClr val="0070C0"/>
                </a:solidFill>
              </a:rPr>
              <a:t>3</a:t>
            </a:r>
            <a:r>
              <a:rPr lang="zh-CN" altLang="en-US" sz="2400" dirty="0" smtClean="0"/>
              <a:t>：当发生数据不命中时，从下层存储器读入数据后，如果没有空余位置，将哪一个数据块替换掉？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数据块替换</a:t>
            </a:r>
            <a:r>
              <a:rPr lang="en-US" altLang="zh-CN" sz="2400" dirty="0" smtClean="0">
                <a:ea typeface="宋体" panose="02010600030101010101" pitchFamily="2" charset="-122"/>
              </a:rPr>
              <a:t>block replacement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algn="just"/>
            <a:endParaRPr lang="en-US" altLang="zh-CN" sz="2400" dirty="0" smtClean="0"/>
          </a:p>
          <a:p>
            <a:pPr algn="just"/>
            <a:endParaRPr lang="en-US" altLang="zh-CN" sz="2400" dirty="0" smtClean="0"/>
          </a:p>
          <a:p>
            <a:pPr algn="just"/>
            <a:r>
              <a:rPr lang="zh-CN" altLang="en-US" sz="2400" dirty="0" smtClean="0">
                <a:solidFill>
                  <a:srgbClr val="0070C0"/>
                </a:solidFill>
              </a:rPr>
              <a:t>问题</a:t>
            </a:r>
            <a:r>
              <a:rPr lang="en-US" altLang="zh-CN" sz="2400" dirty="0" smtClean="0">
                <a:solidFill>
                  <a:srgbClr val="0070C0"/>
                </a:solidFill>
              </a:rPr>
              <a:t>4</a:t>
            </a:r>
            <a:r>
              <a:rPr lang="zh-CN" altLang="en-US" sz="2400" dirty="0" smtClean="0"/>
              <a:t>：如何处理数据更新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数据写策略</a:t>
            </a:r>
            <a:r>
              <a:rPr lang="en-US" altLang="zh-CN" sz="2400" dirty="0" smtClean="0">
                <a:ea typeface="宋体" panose="02010600030101010101" pitchFamily="2" charset="-122"/>
              </a:rPr>
              <a:t>write strategy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960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9144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问题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：数据块映射</a:t>
            </a:r>
            <a:endParaRPr lang="en-US" altLang="zh-CN" sz="2800" b="1" dirty="0" smtClean="0"/>
          </a:p>
          <a:p>
            <a:r>
              <a:rPr lang="zh-CN" altLang="en-US" sz="2400" dirty="0" smtClean="0"/>
              <a:t>将数据块</a:t>
            </a:r>
            <a:r>
              <a:rPr lang="en-US" altLang="zh-CN" sz="2400" dirty="0" smtClean="0"/>
              <a:t>Block 12</a:t>
            </a:r>
            <a:r>
              <a:rPr lang="zh-CN" altLang="en-US" sz="2400" dirty="0" smtClean="0"/>
              <a:t>放到有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个块</a:t>
            </a:r>
            <a:r>
              <a:rPr lang="en-US" altLang="zh-CN" sz="2400" dirty="0" smtClean="0"/>
              <a:t>block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Cache</a:t>
            </a:r>
          </a:p>
          <a:p>
            <a:r>
              <a:rPr lang="en-US" altLang="zh-CN" sz="2400" dirty="0" smtClean="0"/>
              <a:t>——</a:t>
            </a:r>
            <a:r>
              <a:rPr lang="zh-CN" altLang="en-US" sz="2400" dirty="0" smtClean="0"/>
              <a:t>全相联</a:t>
            </a:r>
            <a:r>
              <a:rPr lang="en-US" altLang="zh-CN" sz="2400" dirty="0" smtClean="0"/>
              <a:t>Fully associative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随意映射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/>
              <a:t>、直接相联</a:t>
            </a:r>
            <a:r>
              <a:rPr lang="en-US" altLang="zh-CN" sz="2400" dirty="0" smtClean="0"/>
              <a:t>direct mapped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模运算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/>
              <a:t>、组相联</a:t>
            </a:r>
            <a:r>
              <a:rPr lang="en-US" altLang="zh-CN" sz="2400" dirty="0" smtClean="0"/>
              <a:t>n-way set associative</a:t>
            </a:r>
          </a:p>
          <a:p>
            <a:r>
              <a:rPr lang="en-US" altLang="zh-CN" sz="2400" dirty="0" smtClean="0"/>
              <a:t>—— </a:t>
            </a:r>
            <a:r>
              <a:rPr lang="zh-CN" altLang="en-US" sz="2400" dirty="0" smtClean="0"/>
              <a:t>组相联，内存块与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组间采用直接相联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Block number 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MOD</a:t>
            </a:r>
            <a:r>
              <a:rPr lang="en-US" altLang="zh-CN" sz="2400" dirty="0" smtClean="0"/>
              <a:t> Number of sets</a:t>
            </a:r>
            <a:r>
              <a:rPr lang="zh-CN" altLang="en-US" sz="2400" dirty="0" smtClean="0"/>
              <a:t>，内存块在组内采用全相联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11" y="2488778"/>
            <a:ext cx="7362968" cy="436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3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9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7244</TotalTime>
  <Words>2866</Words>
  <Application>Microsoft Office PowerPoint</Application>
  <PresentationFormat>全屏显示(4:3)</PresentationFormat>
  <Paragraphs>259</Paragraphs>
  <Slides>33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ＭＳ Ｐゴシック</vt:lpstr>
      <vt:lpstr>黑体</vt:lpstr>
      <vt:lpstr>楷体_GB2312</vt:lpstr>
      <vt:lpstr>宋体</vt:lpstr>
      <vt:lpstr>Arial</vt:lpstr>
      <vt:lpstr>Calibri</vt:lpstr>
      <vt:lpstr>Helvetica</vt:lpstr>
      <vt:lpstr>Times New Roman</vt:lpstr>
      <vt:lpstr>Wingdings</vt:lpstr>
      <vt:lpstr>默认设计模板</vt:lpstr>
      <vt:lpstr>9_CS252-template</vt:lpstr>
      <vt:lpstr>第四章 存储器层次结构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aaa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量化分析设计的基础</dc:title>
  <dc:creator>a</dc:creator>
  <cp:lastModifiedBy>a</cp:lastModifiedBy>
  <cp:revision>451</cp:revision>
  <dcterms:created xsi:type="dcterms:W3CDTF">2021-08-20T13:01:56Z</dcterms:created>
  <dcterms:modified xsi:type="dcterms:W3CDTF">2023-10-23T14:31:54Z</dcterms:modified>
</cp:coreProperties>
</file>