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93" r:id="rId9"/>
    <p:sldId id="310" r:id="rId10"/>
    <p:sldId id="311" r:id="rId11"/>
    <p:sldId id="296" r:id="rId12"/>
    <p:sldId id="297" r:id="rId13"/>
    <p:sldId id="298" r:id="rId14"/>
    <p:sldId id="312" r:id="rId15"/>
    <p:sldId id="313" r:id="rId16"/>
    <p:sldId id="302" r:id="rId17"/>
    <p:sldId id="315" r:id="rId18"/>
    <p:sldId id="304" r:id="rId19"/>
    <p:sldId id="262" r:id="rId20"/>
    <p:sldId id="264" r:id="rId21"/>
    <p:sldId id="273" r:id="rId22"/>
    <p:sldId id="265" r:id="rId23"/>
    <p:sldId id="266" r:id="rId24"/>
    <p:sldId id="278" r:id="rId25"/>
    <p:sldId id="267" r:id="rId26"/>
    <p:sldId id="307" r:id="rId27"/>
    <p:sldId id="269" r:id="rId28"/>
    <p:sldId id="279" r:id="rId29"/>
    <p:sldId id="280" r:id="rId30"/>
    <p:sldId id="271" r:id="rId31"/>
    <p:sldId id="272" r:id="rId32"/>
    <p:sldId id="275" r:id="rId33"/>
    <p:sldId id="282" r:id="rId34"/>
    <p:sldId id="306" r:id="rId35"/>
    <p:sldId id="281" r:id="rId36"/>
    <p:sldId id="316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41" r:id="rId46"/>
    <p:sldId id="347" r:id="rId47"/>
    <p:sldId id="342" r:id="rId48"/>
    <p:sldId id="343" r:id="rId49"/>
    <p:sldId id="344" r:id="rId50"/>
    <p:sldId id="345" r:id="rId51"/>
    <p:sldId id="346" r:id="rId52"/>
    <p:sldId id="334" r:id="rId53"/>
    <p:sldId id="335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351B-46DE-4E50-B2FF-C6CD3F754CF1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8F20-0144-4E83-AFB8-7EFA40036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351B-46DE-4E50-B2FF-C6CD3F754CF1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8F20-0144-4E83-AFB8-7EFA40036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9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351B-46DE-4E50-B2FF-C6CD3F754CF1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8F20-0144-4E83-AFB8-7EFA40036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9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351B-46DE-4E50-B2FF-C6CD3F754CF1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8F20-0144-4E83-AFB8-7EFA40036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9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351B-46DE-4E50-B2FF-C6CD3F754CF1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8F20-0144-4E83-AFB8-7EFA40036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3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351B-46DE-4E50-B2FF-C6CD3F754CF1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8F20-0144-4E83-AFB8-7EFA40036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5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351B-46DE-4E50-B2FF-C6CD3F754CF1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8F20-0144-4E83-AFB8-7EFA40036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4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351B-46DE-4E50-B2FF-C6CD3F754CF1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8F20-0144-4E83-AFB8-7EFA40036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4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351B-46DE-4E50-B2FF-C6CD3F754CF1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8F20-0144-4E83-AFB8-7EFA40036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351B-46DE-4E50-B2FF-C6CD3F754CF1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8F20-0144-4E83-AFB8-7EFA40036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6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351B-46DE-4E50-B2FF-C6CD3F754CF1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8F20-0144-4E83-AFB8-7EFA40036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D351B-46DE-4E50-B2FF-C6CD3F754CF1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8F20-0144-4E83-AFB8-7EFA40036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9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8205" y="0"/>
            <a:ext cx="9144000" cy="2223458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extBox 5"/>
          <p:cNvSpPr txBox="1"/>
          <p:nvPr/>
        </p:nvSpPr>
        <p:spPr>
          <a:xfrm>
            <a:off x="1867399" y="3600190"/>
            <a:ext cx="6683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 第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章 统计学习及监督方法概论</a:t>
            </a:r>
            <a:endParaRPr lang="zh-CN" altLang="en-US" sz="3600" dirty="0">
              <a:latin typeface="PingFang SC Light" charset="-122"/>
              <a:ea typeface="PingFang SC Light" charset="-122"/>
              <a:cs typeface="PingFang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81131" y="5523423"/>
            <a:ext cx="318257" cy="318257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/>
        </p:nvCxnSpPr>
        <p:spPr>
          <a:xfrm>
            <a:off x="6874960" y="5834491"/>
            <a:ext cx="3306170" cy="0"/>
          </a:xfrm>
          <a:prstGeom prst="line">
            <a:avLst/>
          </a:prstGeom>
          <a:ln w="19050">
            <a:solidFill>
              <a:srgbClr val="782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77248" y="2255492"/>
            <a:ext cx="7050146" cy="38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8328711" y="2255408"/>
            <a:ext cx="2302809" cy="3859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TextBox 5"/>
          <p:cNvSpPr txBox="1"/>
          <p:nvPr/>
        </p:nvSpPr>
        <p:spPr>
          <a:xfrm>
            <a:off x="4251782" y="494405"/>
            <a:ext cx="36968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 </a:t>
            </a:r>
            <a:r>
              <a:rPr lang="zh-CN" altLang="en-US" sz="6600" dirty="0" smtClean="0">
                <a:solidFill>
                  <a:schemeClr val="bg1"/>
                </a:solidFill>
              </a:rPr>
              <a:t>机器学习</a:t>
            </a:r>
            <a:endParaRPr lang="zh-CN" altLang="en-US" sz="6600" dirty="0">
              <a:solidFill>
                <a:schemeClr val="bg1"/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3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58" y="497400"/>
            <a:ext cx="2038095" cy="5904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53" y="517613"/>
            <a:ext cx="1514286" cy="54285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688832" y="2055811"/>
            <a:ext cx="7722453" cy="3486859"/>
            <a:chOff x="1688833" y="2055812"/>
            <a:chExt cx="6378474" cy="29070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8833" y="2055812"/>
              <a:ext cx="3132409" cy="290705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03183" y="2960476"/>
              <a:ext cx="1821267" cy="466991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5078188" y="3058135"/>
              <a:ext cx="12806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-apple-system"/>
                </a:rPr>
                <a:t>预测系统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4450" y="2209340"/>
              <a:ext cx="1342857" cy="2600000"/>
            </a:xfrm>
            <a:prstGeom prst="rect">
              <a:avLst/>
            </a:prstGeom>
          </p:spPr>
        </p:pic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3947" y="4169165"/>
            <a:ext cx="1204717" cy="982092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4" idx="0"/>
          </p:cNvCxnSpPr>
          <p:nvPr/>
        </p:nvCxnSpPr>
        <p:spPr>
          <a:xfrm>
            <a:off x="6526306" y="3729752"/>
            <a:ext cx="0" cy="4394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58" y="497400"/>
            <a:ext cx="2038095" cy="590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53" y="482894"/>
            <a:ext cx="2404101" cy="6010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427" y="2566489"/>
            <a:ext cx="8360407" cy="243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97" y="2235097"/>
            <a:ext cx="8436429" cy="425714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486958" y="469471"/>
            <a:ext cx="4468321" cy="646331"/>
            <a:chOff x="3486958" y="469471"/>
            <a:chExt cx="4468321" cy="64633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6958" y="497400"/>
              <a:ext cx="2038095" cy="59047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3462" y="497399"/>
              <a:ext cx="2511817" cy="59047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317994" y="469471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/>
                  </a:solidFill>
                </a:rPr>
                <a:t>：模型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8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61" y="2650291"/>
            <a:ext cx="9333333" cy="262857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486958" y="469471"/>
            <a:ext cx="4468321" cy="646331"/>
            <a:chOff x="3486958" y="469471"/>
            <a:chExt cx="4468321" cy="64633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6958" y="497400"/>
              <a:ext cx="2038095" cy="5904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3462" y="497399"/>
              <a:ext cx="2511817" cy="590477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5317994" y="469471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/>
                  </a:solidFill>
                </a:rPr>
                <a:t>：模型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9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26" y="2055812"/>
            <a:ext cx="5399028" cy="34993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094" y="3078811"/>
            <a:ext cx="2662589" cy="63021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836777" y="3201197"/>
            <a:ext cx="1884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-apple-system"/>
              </a:rPr>
              <a:t>学习系统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30363" y="3704821"/>
            <a:ext cx="3502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-apple-system"/>
              </a:rPr>
              <a:t>（</a:t>
            </a:r>
            <a:r>
              <a:rPr lang="zh-CN" altLang="en-US" dirty="0">
                <a:solidFill>
                  <a:srgbClr val="C00000"/>
                </a:solidFill>
              </a:rPr>
              <a:t>学习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训练：</a:t>
            </a:r>
            <a:r>
              <a:rPr lang="zh-CN" altLang="en-US" dirty="0">
                <a:latin typeface="-apple-system"/>
              </a:rPr>
              <a:t>无监</a:t>
            </a:r>
            <a:r>
              <a:rPr lang="zh-CN" altLang="en-US" dirty="0" smtClean="0">
                <a:latin typeface="-apple-system"/>
              </a:rPr>
              <a:t>督学习算法）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500" y="3340684"/>
            <a:ext cx="985283" cy="32217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0589" y="2940983"/>
            <a:ext cx="1204717" cy="98209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157955" y="428913"/>
            <a:ext cx="5073269" cy="548144"/>
            <a:chOff x="1229763" y="365125"/>
            <a:chExt cx="5073269" cy="5481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79223" y="373365"/>
              <a:ext cx="2723809" cy="539904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29763" y="365125"/>
              <a:ext cx="2349460" cy="548144"/>
            </a:xfrm>
            <a:prstGeom prst="rect">
              <a:avLst/>
            </a:prstGeom>
          </p:spPr>
        </p:pic>
      </p:grpSp>
      <p:cxnSp>
        <p:nvCxnSpPr>
          <p:cNvPr id="22" name="直接连接符 21"/>
          <p:cNvCxnSpPr/>
          <p:nvPr/>
        </p:nvCxnSpPr>
        <p:spPr>
          <a:xfrm flipH="1">
            <a:off x="4801767" y="2677886"/>
            <a:ext cx="593034" cy="30617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829584" y="2677885"/>
            <a:ext cx="877945" cy="30617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5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257" y="428912"/>
            <a:ext cx="1514286" cy="54814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688832" y="2055811"/>
            <a:ext cx="7722453" cy="3486859"/>
            <a:chOff x="1688833" y="2055812"/>
            <a:chExt cx="6378474" cy="29070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833" y="2055812"/>
              <a:ext cx="3132409" cy="290705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3183" y="2960476"/>
              <a:ext cx="1821267" cy="466991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5078188" y="3058135"/>
              <a:ext cx="12806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-apple-system"/>
                </a:rPr>
                <a:t>预测系统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4450" y="2209340"/>
              <a:ext cx="1342857" cy="2600000"/>
            </a:xfrm>
            <a:prstGeom prst="rect">
              <a:avLst/>
            </a:prstGeom>
          </p:spPr>
        </p:pic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3947" y="4169165"/>
            <a:ext cx="1204717" cy="982092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4" idx="0"/>
          </p:cNvCxnSpPr>
          <p:nvPr/>
        </p:nvCxnSpPr>
        <p:spPr>
          <a:xfrm>
            <a:off x="6526306" y="3729752"/>
            <a:ext cx="0" cy="4394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7955" y="428913"/>
            <a:ext cx="2349460" cy="5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93" y="1567767"/>
            <a:ext cx="3695238" cy="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188" y="2830021"/>
            <a:ext cx="9342857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04" y="1390688"/>
            <a:ext cx="4123809" cy="60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04" y="2040473"/>
            <a:ext cx="8712986" cy="16232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08" y="3884961"/>
            <a:ext cx="2400000" cy="23111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905" y="4325265"/>
            <a:ext cx="1759699" cy="4141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906" y="5374144"/>
            <a:ext cx="1759699" cy="63254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605" y="4309582"/>
            <a:ext cx="1444381" cy="54264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533240" y="4350069"/>
            <a:ext cx="1423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-apple-system"/>
              </a:rPr>
              <a:t>学习系统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605" y="5481078"/>
            <a:ext cx="1444381" cy="54264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511605" y="5521565"/>
            <a:ext cx="1444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-apple-system"/>
              </a:rPr>
              <a:t>预测系统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984" y="4325265"/>
            <a:ext cx="1411467" cy="41414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984" y="5498108"/>
            <a:ext cx="1411467" cy="41414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6291" y="4309582"/>
            <a:ext cx="1226621" cy="18865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6596" y="5075456"/>
            <a:ext cx="3295238" cy="1180952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636516" y="4826077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训练</a:t>
            </a:r>
            <a:r>
              <a:rPr lang="en-US" altLang="zh-CN" dirty="0" smtClean="0"/>
              <a:t>/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933103" y="60114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8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85" y="1301526"/>
            <a:ext cx="4123809" cy="6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55812"/>
            <a:ext cx="9987365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9548" y="1303864"/>
            <a:ext cx="6827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i="0" dirty="0" smtClean="0">
                <a:solidFill>
                  <a:srgbClr val="212529"/>
                </a:solidFill>
                <a:effectLst/>
                <a:latin typeface="-apple-system"/>
              </a:rPr>
              <a:t>1.2.1 </a:t>
            </a:r>
            <a:r>
              <a:rPr lang="zh-CN" altLang="en-US" sz="2800" b="0" i="0" dirty="0" smtClean="0">
                <a:solidFill>
                  <a:srgbClr val="212529"/>
                </a:solidFill>
                <a:effectLst/>
                <a:latin typeface="-apple-system"/>
              </a:rPr>
              <a:t>监督学习（</a:t>
            </a:r>
            <a:r>
              <a:rPr lang="en-US" altLang="zh-CN" sz="2800" b="0" i="0" dirty="0" smtClean="0">
                <a:solidFill>
                  <a:srgbClr val="212529"/>
                </a:solidFill>
                <a:effectLst/>
                <a:latin typeface="-apple-system"/>
              </a:rPr>
              <a:t>supervised learning</a:t>
            </a:r>
            <a:r>
              <a:rPr lang="zh-CN" altLang="en-US" sz="2800" b="0" i="0" dirty="0" smtClean="0">
                <a:solidFill>
                  <a:srgbClr val="212529"/>
                </a:solidFill>
                <a:effectLst/>
                <a:latin typeface="-apple-system"/>
              </a:rPr>
              <a:t>）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63196" y="1838266"/>
            <a:ext cx="11879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 smtClean="0">
                <a:solidFill>
                  <a:srgbClr val="212529"/>
                </a:solidFill>
                <a:effectLst/>
                <a:latin typeface="-apple-system"/>
              </a:rPr>
              <a:t>监督学习是指从标注数据中学习预测模型的机器学习问题。</a:t>
            </a:r>
            <a:r>
              <a:rPr lang="en-US" altLang="zh-CN" sz="2800" b="0" i="0" dirty="0" smtClean="0">
                <a:solidFill>
                  <a:srgbClr val="212529"/>
                </a:solidFill>
                <a:effectLst/>
                <a:latin typeface="-apple-system"/>
              </a:rPr>
              <a:t> 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49548" y="2361486"/>
            <a:ext cx="12039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12529"/>
                </a:solidFill>
                <a:latin typeface="-apple-system"/>
              </a:rPr>
              <a:t>标注数据表述输入输出的对应关系，预测模型对给定的输入产生相应的输出。</a:t>
            </a:r>
          </a:p>
        </p:txBody>
      </p:sp>
      <p:sp>
        <p:nvSpPr>
          <p:cNvPr id="5" name="矩形 4"/>
          <p:cNvSpPr/>
          <p:nvPr/>
        </p:nvSpPr>
        <p:spPr>
          <a:xfrm>
            <a:off x="268781" y="3461625"/>
            <a:ext cx="880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212529"/>
                </a:solidFill>
                <a:latin typeface="-apple-system"/>
              </a:rPr>
              <a:t>监督学习的本质</a:t>
            </a:r>
            <a:r>
              <a:rPr lang="zh-CN" altLang="en-US" sz="2800" dirty="0">
                <a:solidFill>
                  <a:srgbClr val="212529"/>
                </a:solidFill>
                <a:latin typeface="-apple-system"/>
              </a:rPr>
              <a:t>是学习输入到输出的映射的统计</a:t>
            </a:r>
            <a:r>
              <a:rPr lang="zh-CN" altLang="en-US" sz="2800" dirty="0" smtClean="0">
                <a:solidFill>
                  <a:srgbClr val="212529"/>
                </a:solidFill>
                <a:latin typeface="-apple-system"/>
              </a:rPr>
              <a:t>规律。</a:t>
            </a:r>
            <a:endParaRPr lang="zh-CN" altLang="en-US" sz="2800" dirty="0"/>
          </a:p>
        </p:txBody>
      </p:sp>
      <p:pic>
        <p:nvPicPr>
          <p:cNvPr id="3074" name="Picture 2" descr="在这里插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53" y="4041663"/>
            <a:ext cx="6214286" cy="28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058256" y="2930034"/>
            <a:ext cx="8348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12529"/>
                </a:solidFill>
                <a:latin typeface="-apple-system"/>
              </a:rPr>
              <a:t>(</a:t>
            </a:r>
            <a:r>
              <a:rPr lang="zh-CN" altLang="en-US" sz="2800" dirty="0" smtClean="0">
                <a:solidFill>
                  <a:srgbClr val="212529"/>
                </a:solidFill>
                <a:latin typeface="-apple-system"/>
              </a:rPr>
              <a:t>标注数据往往是人工给出的，所以称为</a:t>
            </a:r>
            <a:r>
              <a:rPr lang="zh-CN" altLang="en-US" sz="2800" dirty="0" smtClean="0">
                <a:solidFill>
                  <a:srgbClr val="FF0000"/>
                </a:solidFill>
                <a:latin typeface="-apple-system"/>
              </a:rPr>
              <a:t>监督学习</a:t>
            </a:r>
            <a:r>
              <a:rPr lang="zh-CN" altLang="en-US" sz="2800" dirty="0" smtClean="0">
                <a:solidFill>
                  <a:srgbClr val="212529"/>
                </a:solidFill>
                <a:latin typeface="-apple-system"/>
              </a:rPr>
              <a:t>）</a:t>
            </a:r>
            <a:endParaRPr lang="zh-CN" altLang="en-US" sz="2800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806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326393" y="1914436"/>
            <a:ext cx="114563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0" i="0" dirty="0" smtClean="0">
                <a:solidFill>
                  <a:srgbClr val="4D4D4D"/>
                </a:solidFill>
                <a:effectLst/>
                <a:latin typeface="-apple-system"/>
              </a:rPr>
              <a:t>1.1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统计学习</a:t>
            </a:r>
          </a:p>
          <a:p>
            <a:pPr algn="just"/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统计学习是关于计算机</a:t>
            </a:r>
            <a:r>
              <a:rPr lang="zh-CN" altLang="en-US" sz="2800" b="0" i="0" dirty="0" smtClean="0">
                <a:solidFill>
                  <a:srgbClr val="7030A0"/>
                </a:solidFill>
                <a:effectLst/>
                <a:latin typeface="-apple-system"/>
              </a:rPr>
              <a:t>基于数据</a:t>
            </a:r>
            <a:r>
              <a:rPr lang="zh-CN" altLang="en-US" sz="2800" b="1" i="0" dirty="0" smtClean="0">
                <a:solidFill>
                  <a:schemeClr val="accent6"/>
                </a:solidFill>
                <a:effectLst/>
                <a:latin typeface="-apple-system"/>
              </a:rPr>
              <a:t>构建</a:t>
            </a:r>
            <a:r>
              <a:rPr lang="zh-CN" altLang="en-US" sz="2800" b="0" i="0" dirty="0" smtClean="0">
                <a:solidFill>
                  <a:srgbClr val="FF0000"/>
                </a:solidFill>
                <a:effectLst/>
                <a:latin typeface="-apple-system"/>
              </a:rPr>
              <a:t>概率统计模型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并</a:t>
            </a:r>
            <a:r>
              <a:rPr lang="zh-CN" altLang="en-US" sz="2800" b="0" i="0" dirty="0" smtClean="0">
                <a:solidFill>
                  <a:srgbClr val="7030A0"/>
                </a:solidFill>
                <a:effectLst/>
                <a:latin typeface="-apple-system"/>
              </a:rPr>
              <a:t>运用模型对数据进行预测与分析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的一门学科。统计学习也称为</a:t>
            </a:r>
            <a:r>
              <a:rPr lang="zh-CN" altLang="en-US" sz="2800" b="0" i="0" dirty="0" smtClean="0">
                <a:solidFill>
                  <a:srgbClr val="FF0000"/>
                </a:solidFill>
                <a:effectLst/>
                <a:latin typeface="-apple-system"/>
              </a:rPr>
              <a:t>统计机器学习</a:t>
            </a:r>
            <a:r>
              <a:rPr lang="zh-CN" altLang="en-US" sz="2800" b="0" i="0" dirty="0" smtClean="0">
                <a:solidFill>
                  <a:srgbClr val="7030A0"/>
                </a:solidFill>
                <a:effectLst/>
                <a:latin typeface="-apple-system"/>
              </a:rPr>
              <a:t>。</a:t>
            </a:r>
            <a:endParaRPr lang="en-US" altLang="zh-CN" sz="2800" b="0" i="0" dirty="0" smtClean="0">
              <a:solidFill>
                <a:srgbClr val="7030A0"/>
              </a:solidFill>
              <a:effectLst/>
              <a:latin typeface="-apple-system"/>
            </a:endParaRPr>
          </a:p>
          <a:p>
            <a:pPr algn="just"/>
            <a:r>
              <a:rPr lang="en-US" altLang="zh-CN" sz="2800" dirty="0">
                <a:solidFill>
                  <a:srgbClr val="7030A0"/>
                </a:solidFill>
                <a:latin typeface="-apple-system"/>
              </a:rPr>
              <a:t> </a:t>
            </a:r>
            <a:r>
              <a:rPr lang="en-US" altLang="zh-CN" sz="2800" dirty="0" smtClean="0">
                <a:solidFill>
                  <a:srgbClr val="7030A0"/>
                </a:solidFill>
                <a:latin typeface="-apple-system"/>
              </a:rPr>
              <a:t>  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当人们提及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机器学习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时，往往是指</a:t>
            </a:r>
            <a:r>
              <a:rPr lang="zh-CN" altLang="en-US" sz="2800" dirty="0">
                <a:solidFill>
                  <a:srgbClr val="7030A0"/>
                </a:solidFill>
                <a:latin typeface="-apple-system"/>
              </a:rPr>
              <a:t>统计机器学习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65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7060" y="1504827"/>
            <a:ext cx="6109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sz="2800" b="0" i="0" dirty="0" smtClean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）输入空间、特征空间和输出空间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114286" y="2055812"/>
            <a:ext cx="101842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输入与输出所有可能取值的集合分别称为</a:t>
            </a:r>
            <a:r>
              <a:rPr lang="zh-CN" altLang="en-US" sz="2800" b="0" i="0" dirty="0" smtClean="0">
                <a:solidFill>
                  <a:srgbClr val="7030A0"/>
                </a:solidFill>
                <a:effectLst/>
                <a:latin typeface="-apple-system"/>
              </a:rPr>
              <a:t>输入空间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zh-CN" altLang="en-US" sz="2800" b="0" i="0" dirty="0" smtClean="0">
                <a:solidFill>
                  <a:srgbClr val="7030A0"/>
                </a:solidFill>
                <a:effectLst/>
                <a:latin typeface="-apple-system"/>
              </a:rPr>
              <a:t>输出空间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4285" y="2749282"/>
            <a:ext cx="102395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每个具体的输入实例，通常由一个特征向量表示，所有特征向量存在的空间称为</a:t>
            </a:r>
            <a:r>
              <a:rPr lang="zh-CN" altLang="en-US" sz="2800" b="0" i="0" dirty="0" smtClean="0">
                <a:solidFill>
                  <a:srgbClr val="FF0000"/>
                </a:solidFill>
                <a:effectLst/>
                <a:latin typeface="-apple-system"/>
              </a:rPr>
              <a:t>特征空间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14285" y="3873639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FF0000"/>
                </a:solidFill>
                <a:effectLst/>
                <a:latin typeface="-apple-system"/>
              </a:rPr>
              <a:t>模型实际上都是定义在特征空间上的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1803602" y="4473490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（一般认为特征空间等同于输入空间）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72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在这里插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72" y="1766437"/>
            <a:ext cx="9539068" cy="432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0747" y="1539019"/>
            <a:ext cx="1180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 smtClean="0">
                <a:solidFill>
                  <a:srgbClr val="4D4D4D"/>
                </a:solidFill>
                <a:effectLst/>
                <a:latin typeface="-apple-system"/>
              </a:rPr>
              <a:t>习惯上输入输出变量用大写字母表示，输入输出变量的取值用小写字母表示，</a:t>
            </a:r>
            <a:endParaRPr lang="en-US" altLang="zh-CN" sz="2400" b="0" i="0" dirty="0" smtClean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2400" b="0" i="0" dirty="0" smtClean="0">
                <a:solidFill>
                  <a:srgbClr val="4D4D4D"/>
                </a:solidFill>
                <a:effectLst/>
                <a:latin typeface="-apple-system"/>
              </a:rPr>
              <a:t>一般</a:t>
            </a:r>
            <a:r>
              <a:rPr lang="en-US" altLang="zh-CN" sz="2400" b="0" i="0" dirty="0" smtClean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sz="2400" b="0" i="0" dirty="0" smtClean="0">
                <a:solidFill>
                  <a:srgbClr val="4D4D4D"/>
                </a:solidFill>
                <a:effectLst/>
                <a:latin typeface="-apple-system"/>
              </a:rPr>
              <a:t>表示输入变量，</a:t>
            </a:r>
            <a:r>
              <a:rPr lang="en-US" altLang="zh-CN" sz="2400" b="0" i="0" dirty="0" smtClean="0">
                <a:solidFill>
                  <a:srgbClr val="4D4D4D"/>
                </a:solidFill>
                <a:effectLst/>
                <a:latin typeface="-apple-system"/>
              </a:rPr>
              <a:t> Y</a:t>
            </a:r>
            <a:r>
              <a:rPr lang="zh-CN" altLang="en-US" sz="2400" b="0" i="0" dirty="0" smtClean="0">
                <a:solidFill>
                  <a:srgbClr val="4D4D4D"/>
                </a:solidFill>
                <a:effectLst/>
                <a:latin typeface="-apple-system"/>
              </a:rPr>
              <a:t>表示输出输入变量， </a:t>
            </a:r>
            <a:r>
              <a:rPr lang="en-US" altLang="zh-CN" sz="2400" b="0" i="0" dirty="0" smtClean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sz="2400" b="0" i="0" dirty="0" smtClean="0">
                <a:solidFill>
                  <a:srgbClr val="4D4D4D"/>
                </a:solidFill>
                <a:effectLst/>
                <a:latin typeface="-apple-system"/>
              </a:rPr>
              <a:t>表示输入变量取值，</a:t>
            </a:r>
            <a:r>
              <a:rPr lang="en-US" altLang="zh-CN" sz="2400" b="0" i="0" dirty="0" smtClean="0">
                <a:solidFill>
                  <a:srgbClr val="4D4D4D"/>
                </a:solidFill>
                <a:effectLst/>
                <a:latin typeface="-apple-system"/>
              </a:rPr>
              <a:t>y</a:t>
            </a:r>
            <a:r>
              <a:rPr lang="zh-CN" altLang="en-US" sz="2400" b="0" i="0" dirty="0" smtClean="0">
                <a:solidFill>
                  <a:srgbClr val="4D4D4D"/>
                </a:solidFill>
                <a:effectLst/>
                <a:latin typeface="-apple-system"/>
              </a:rPr>
              <a:t>表示输出变量取值。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38200" y="2788514"/>
            <a:ext cx="1031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每个具体的输入是一个</a:t>
            </a:r>
            <a:r>
              <a:rPr lang="zh-CN" altLang="en-US" sz="2800" b="1" i="0" dirty="0" smtClean="0">
                <a:solidFill>
                  <a:srgbClr val="4D4D4D"/>
                </a:solidFill>
                <a:effectLst/>
                <a:latin typeface="-apple-system"/>
              </a:rPr>
              <a:t>实例 </a:t>
            </a:r>
            <a:r>
              <a:rPr lang="en-US" altLang="zh-CN" sz="2800" b="1" i="0" dirty="0" smtClean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，用</a:t>
            </a:r>
            <a:r>
              <a:rPr lang="zh-CN" altLang="en-US" sz="2800" b="1" i="0" dirty="0" smtClean="0">
                <a:solidFill>
                  <a:srgbClr val="4D4D4D"/>
                </a:solidFill>
                <a:effectLst/>
                <a:latin typeface="-apple-system"/>
              </a:rPr>
              <a:t>特征向量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（列向量）表示</a:t>
            </a:r>
            <a:endParaRPr lang="zh-CN" altLang="en-US" sz="2800" dirty="0"/>
          </a:p>
        </p:txBody>
      </p:sp>
      <p:pic>
        <p:nvPicPr>
          <p:cNvPr id="4098" name="Picture 2" descr="在这里插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85" y="3311734"/>
            <a:ext cx="5796572" cy="77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263" y="4019391"/>
            <a:ext cx="3932843" cy="79108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051" y="4810479"/>
            <a:ext cx="609661" cy="57670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569032" y="4795088"/>
            <a:ext cx="5573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表示多个</a:t>
            </a:r>
            <a:r>
              <a:rPr lang="zh-CN" altLang="en-US" sz="2800" b="1" i="0" dirty="0" smtClean="0">
                <a:solidFill>
                  <a:srgbClr val="4D4D4D"/>
                </a:solidFill>
                <a:effectLst/>
                <a:latin typeface="-apple-system"/>
              </a:rPr>
              <a:t>输入变量</a:t>
            </a:r>
            <a:r>
              <a:rPr lang="en-US" altLang="zh-CN" sz="2800" b="1" i="0" dirty="0" smtClean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sz="2800" b="1" i="0" dirty="0" smtClean="0">
                <a:solidFill>
                  <a:srgbClr val="4D4D4D"/>
                </a:solidFill>
                <a:effectLst/>
                <a:latin typeface="-apple-system"/>
              </a:rPr>
              <a:t>中的第</a:t>
            </a:r>
            <a:r>
              <a:rPr lang="en-US" altLang="zh-CN" sz="2800" b="1" i="0" dirty="0" err="1" smtClean="0">
                <a:solidFill>
                  <a:srgbClr val="4D4D4D"/>
                </a:solidFill>
                <a:effectLst/>
                <a:latin typeface="-apple-system"/>
              </a:rPr>
              <a:t>i</a:t>
            </a:r>
            <a:r>
              <a:rPr lang="zh-CN" altLang="en-US" sz="2800" b="1" i="0" dirty="0" smtClean="0">
                <a:solidFill>
                  <a:srgbClr val="4D4D4D"/>
                </a:solidFill>
                <a:effectLst/>
                <a:latin typeface="-apple-system"/>
              </a:rPr>
              <a:t>个变量</a:t>
            </a:r>
            <a:endParaRPr lang="zh-CN" altLang="en-US" sz="2800" dirty="0"/>
          </a:p>
        </p:txBody>
      </p:sp>
      <p:pic>
        <p:nvPicPr>
          <p:cNvPr id="4100" name="Picture 4" descr="在这里插入图片描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20" y="5490882"/>
            <a:ext cx="5696585" cy="79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0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7060" y="1504827"/>
            <a:ext cx="5041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dirty="0" smtClean="0">
                <a:solidFill>
                  <a:srgbClr val="4D4D4D"/>
                </a:solidFill>
                <a:effectLst/>
                <a:latin typeface="+mn-ea"/>
              </a:rPr>
              <a:t>（</a:t>
            </a:r>
            <a:r>
              <a:rPr lang="en-US" altLang="zh-CN" sz="2800" i="0" dirty="0" smtClean="0">
                <a:solidFill>
                  <a:srgbClr val="4D4D4D"/>
                </a:solidFill>
                <a:effectLst/>
                <a:latin typeface="+mn-ea"/>
              </a:rPr>
              <a:t>2</a:t>
            </a:r>
            <a:r>
              <a:rPr lang="zh-CN" altLang="en-US" sz="2800" i="0" dirty="0" smtClean="0">
                <a:solidFill>
                  <a:srgbClr val="4D4D4D"/>
                </a:solidFill>
                <a:effectLst/>
                <a:latin typeface="+mn-ea"/>
              </a:rPr>
              <a:t>）</a:t>
            </a:r>
            <a:r>
              <a:rPr lang="zh-CN" altLang="en-US" sz="2800" i="0" dirty="0" smtClean="0">
                <a:solidFill>
                  <a:srgbClr val="4F4F4F"/>
                </a:solidFill>
                <a:effectLst/>
                <a:latin typeface="+mn-ea"/>
              </a:rPr>
              <a:t>训练集（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训练数据集合）</a:t>
            </a:r>
            <a:endParaRPr lang="zh-CN" altLang="en-US" sz="2800" i="0" dirty="0">
              <a:solidFill>
                <a:srgbClr val="4F4F4F"/>
              </a:solidFill>
              <a:effectLst/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6843" y="2203128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由</a:t>
            </a:r>
            <a:r>
              <a:rPr lang="zh-CN" altLang="en-US" sz="2800" b="1" i="0" dirty="0" smtClean="0">
                <a:solidFill>
                  <a:srgbClr val="4D4D4D"/>
                </a:solidFill>
                <a:effectLst/>
                <a:latin typeface="-apple-system"/>
              </a:rPr>
              <a:t>输入（或特征向量）与输出对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组成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176843" y="3901226"/>
            <a:ext cx="9763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监督学习从训练数据集合中学习模型，对测试数据进行预测。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229611" y="4769416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当然，测试数据集也是由输入输出对组成。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323074" y="5518799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输入输出对又称</a:t>
            </a:r>
            <a:r>
              <a:rPr lang="zh-CN" altLang="en-US" sz="2800" b="0" i="0" dirty="0" smtClean="0">
                <a:solidFill>
                  <a:srgbClr val="FF0000"/>
                </a:solidFill>
                <a:effectLst/>
                <a:latin typeface="-apple-system"/>
              </a:rPr>
              <a:t>样本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或样本点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95" y="5546964"/>
            <a:ext cx="1104762" cy="45714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43" y="2865566"/>
            <a:ext cx="7494356" cy="6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912" y="477005"/>
            <a:ext cx="3288182" cy="62403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976" y="2328715"/>
            <a:ext cx="8723019" cy="3732451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92640" y="1567767"/>
            <a:ext cx="6429106" cy="515594"/>
            <a:chOff x="680470" y="1690688"/>
            <a:chExt cx="6429106" cy="515594"/>
          </a:xfrm>
        </p:grpSpPr>
        <p:sp>
          <p:nvSpPr>
            <p:cNvPr id="62" name="矩形 61"/>
            <p:cNvSpPr/>
            <p:nvPr/>
          </p:nvSpPr>
          <p:spPr>
            <a:xfrm>
              <a:off x="680470" y="1789571"/>
              <a:ext cx="1213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4F4F4F"/>
                  </a:solidFill>
                  <a:latin typeface="+mn-ea"/>
                </a:rPr>
                <a:t>训练集</a:t>
              </a:r>
              <a:r>
                <a:rPr lang="en-US" altLang="zh-CN" dirty="0" smtClean="0">
                  <a:solidFill>
                    <a:srgbClr val="4F4F4F"/>
                  </a:solidFill>
                  <a:latin typeface="+mn-ea"/>
                </a:rPr>
                <a:t>T= </a:t>
              </a:r>
              <a:endParaRPr lang="zh-CN" altLang="en-US" dirty="0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1384" y="1711076"/>
              <a:ext cx="2476190" cy="419048"/>
            </a:xfrm>
            <a:prstGeom prst="rect">
              <a:avLst/>
            </a:prstGeom>
          </p:spPr>
        </p:pic>
        <p:grpSp>
          <p:nvGrpSpPr>
            <p:cNvPr id="64" name="组合 63"/>
            <p:cNvGrpSpPr/>
            <p:nvPr/>
          </p:nvGrpSpPr>
          <p:grpSpPr>
            <a:xfrm>
              <a:off x="4218503" y="1766437"/>
              <a:ext cx="1367798" cy="439845"/>
              <a:chOff x="4218503" y="1766437"/>
              <a:chExt cx="1367798" cy="439845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371094" y="1802568"/>
                <a:ext cx="443362" cy="403714"/>
                <a:chOff x="1338021" y="3024427"/>
                <a:chExt cx="443362" cy="403714"/>
              </a:xfrm>
            </p:grpSpPr>
            <p:pic>
              <p:nvPicPr>
                <p:cNvPr id="83" name="图片 8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38021" y="3024427"/>
                  <a:ext cx="190476" cy="219048"/>
                </a:xfrm>
                <a:prstGeom prst="rect">
                  <a:avLst/>
                </a:prstGeom>
              </p:spPr>
            </p:pic>
            <p:sp>
              <p:nvSpPr>
                <p:cNvPr id="84" name="矩形 83"/>
                <p:cNvSpPr/>
                <p:nvPr/>
              </p:nvSpPr>
              <p:spPr>
                <a:xfrm>
                  <a:off x="1433258" y="3058809"/>
                  <a:ext cx="34812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4F4F4F"/>
                      </a:solidFill>
                      <a:latin typeface="+mn-ea"/>
                    </a:rPr>
                    <a:t>3</a:t>
                  </a:r>
                  <a:endParaRPr lang="zh-CN" altLang="en-US" b="1" dirty="0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4909693" y="1802568"/>
                <a:ext cx="443782" cy="403125"/>
                <a:chOff x="2790908" y="3326300"/>
                <a:chExt cx="443782" cy="403125"/>
              </a:xfrm>
            </p:grpSpPr>
            <p:pic>
              <p:nvPicPr>
                <p:cNvPr id="81" name="图片 8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0908" y="3326300"/>
                  <a:ext cx="228571" cy="238095"/>
                </a:xfrm>
                <a:prstGeom prst="rect">
                  <a:avLst/>
                </a:prstGeom>
              </p:spPr>
            </p:pic>
            <p:sp>
              <p:nvSpPr>
                <p:cNvPr id="82" name="矩形 81"/>
                <p:cNvSpPr/>
                <p:nvPr/>
              </p:nvSpPr>
              <p:spPr>
                <a:xfrm>
                  <a:off x="2886565" y="3360093"/>
                  <a:ext cx="34812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4F4F4F"/>
                      </a:solidFill>
                      <a:latin typeface="+mn-ea"/>
                    </a:rPr>
                    <a:t>3</a:t>
                  </a:r>
                  <a:endParaRPr lang="zh-CN" altLang="en-US" b="1" dirty="0"/>
                </a:p>
              </p:txBody>
            </p:sp>
          </p:grpSp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8503" y="1778571"/>
                <a:ext cx="152381" cy="342857"/>
              </a:xfrm>
              <a:prstGeom prst="rect">
                <a:avLst/>
              </a:prstGeom>
            </p:spPr>
          </p:pic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9158" y="1766437"/>
                <a:ext cx="257143" cy="371429"/>
              </a:xfrm>
              <a:prstGeom prst="rect">
                <a:avLst/>
              </a:prstGeom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83592" y="1949999"/>
                <a:ext cx="161905" cy="161905"/>
              </a:xfrm>
              <a:prstGeom prst="rect">
                <a:avLst/>
              </a:prstGeom>
            </p:spPr>
          </p:pic>
        </p:grpSp>
        <p:grpSp>
          <p:nvGrpSpPr>
            <p:cNvPr id="65" name="组合 64"/>
            <p:cNvGrpSpPr/>
            <p:nvPr/>
          </p:nvGrpSpPr>
          <p:grpSpPr>
            <a:xfrm>
              <a:off x="5611590" y="1777982"/>
              <a:ext cx="1134972" cy="427711"/>
              <a:chOff x="4218503" y="1778571"/>
              <a:chExt cx="1134972" cy="427711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4371094" y="1802568"/>
                <a:ext cx="443362" cy="403714"/>
                <a:chOff x="1338021" y="3024427"/>
                <a:chExt cx="443362" cy="403714"/>
              </a:xfrm>
            </p:grpSpPr>
            <p:pic>
              <p:nvPicPr>
                <p:cNvPr id="74" name="图片 7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38021" y="3024427"/>
                  <a:ext cx="190476" cy="219048"/>
                </a:xfrm>
                <a:prstGeom prst="rect">
                  <a:avLst/>
                </a:prstGeom>
              </p:spPr>
            </p:pic>
            <p:sp>
              <p:nvSpPr>
                <p:cNvPr id="75" name="矩形 74"/>
                <p:cNvSpPr/>
                <p:nvPr/>
              </p:nvSpPr>
              <p:spPr>
                <a:xfrm>
                  <a:off x="1433258" y="3058809"/>
                  <a:ext cx="34812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4F4F4F"/>
                      </a:solidFill>
                      <a:latin typeface="+mn-ea"/>
                    </a:rPr>
                    <a:t>4</a:t>
                  </a:r>
                  <a:endParaRPr lang="zh-CN" altLang="en-US" b="1" dirty="0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4909693" y="1802568"/>
                <a:ext cx="443782" cy="403125"/>
                <a:chOff x="2790908" y="3326300"/>
                <a:chExt cx="443782" cy="403125"/>
              </a:xfrm>
            </p:grpSpPr>
            <p:pic>
              <p:nvPicPr>
                <p:cNvPr id="72" name="图片 7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0908" y="3326300"/>
                  <a:ext cx="228571" cy="238095"/>
                </a:xfrm>
                <a:prstGeom prst="rect">
                  <a:avLst/>
                </a:prstGeom>
              </p:spPr>
            </p:pic>
            <p:sp>
              <p:nvSpPr>
                <p:cNvPr id="73" name="矩形 72"/>
                <p:cNvSpPr/>
                <p:nvPr/>
              </p:nvSpPr>
              <p:spPr>
                <a:xfrm>
                  <a:off x="2886565" y="3360093"/>
                  <a:ext cx="34812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4F4F4F"/>
                      </a:solidFill>
                      <a:latin typeface="+mn-ea"/>
                    </a:rPr>
                    <a:t>4</a:t>
                  </a:r>
                  <a:endParaRPr lang="zh-CN" altLang="en-US" b="1" dirty="0"/>
                </a:p>
              </p:txBody>
            </p:sp>
          </p:grpSp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8503" y="1778571"/>
                <a:ext cx="152381" cy="342857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83592" y="1949999"/>
                <a:ext cx="161905" cy="161905"/>
              </a:xfrm>
              <a:prstGeom prst="rect">
                <a:avLst/>
              </a:prstGeom>
            </p:spPr>
          </p:pic>
        </p:grp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85800" y="1808193"/>
              <a:ext cx="192398" cy="312646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38147" y="1690688"/>
              <a:ext cx="171429" cy="419048"/>
            </a:xfrm>
            <a:prstGeom prst="rect">
              <a:avLst/>
            </a:prstGeom>
          </p:spPr>
        </p:pic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104" y="3370937"/>
            <a:ext cx="2761905" cy="466667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1247" y="4048394"/>
            <a:ext cx="2704762" cy="495238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</p:pic>
      <p:sp>
        <p:nvSpPr>
          <p:cNvPr id="2" name="矩形 1"/>
          <p:cNvSpPr/>
          <p:nvPr/>
        </p:nvSpPr>
        <p:spPr>
          <a:xfrm>
            <a:off x="92640" y="1463040"/>
            <a:ext cx="6673920" cy="8656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6554" y="2250592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监督学习的模型可以是概率模型或非概率模型，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26393" y="152855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sz="2800" b="0" i="0" dirty="0" smtClean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） 监督学习的模型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669365" y="3087411"/>
            <a:ext cx="81498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b="0" i="0" dirty="0" smtClean="0">
                <a:effectLst/>
                <a:latin typeface="-apple-system"/>
              </a:rPr>
              <a:t>概率模型：由条件概率分布</a:t>
            </a:r>
            <a:r>
              <a:rPr lang="en-US" altLang="zh-CN" sz="2800" b="0" i="0" dirty="0" smtClean="0">
                <a:effectLst/>
                <a:latin typeface="-apple-system"/>
              </a:rPr>
              <a:t>P(Y|X)</a:t>
            </a:r>
            <a:r>
              <a:rPr lang="zh-CN" altLang="en-US" sz="2800" b="0" i="0" dirty="0" smtClean="0">
                <a:effectLst/>
                <a:latin typeface="-apple-system"/>
              </a:rPr>
              <a:t>表示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0" i="0" dirty="0" smtClean="0">
                <a:effectLst/>
                <a:latin typeface="-apple-system"/>
              </a:rPr>
              <a:t>非概率模型：由决策函数</a:t>
            </a:r>
            <a:r>
              <a:rPr lang="en-US" altLang="zh-CN" sz="2800" b="0" i="0" dirty="0" smtClean="0">
                <a:effectLst/>
                <a:latin typeface="-apple-system"/>
              </a:rPr>
              <a:t>Y = f(X)</a:t>
            </a:r>
            <a:r>
              <a:rPr lang="zh-CN" altLang="en-US" sz="2800" b="0" i="0" dirty="0" smtClean="0">
                <a:effectLst/>
                <a:latin typeface="-apple-system"/>
              </a:rPr>
              <a:t>表示</a:t>
            </a:r>
            <a:endParaRPr lang="zh-CN" altLang="en-US" sz="2800" b="0" i="0" dirty="0">
              <a:effectLst/>
              <a:latin typeface="-apple-system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23074" y="4358337"/>
            <a:ext cx="9176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-apple-system"/>
              </a:rPr>
              <a:t>对具体的输入做相应输出预测时，写作</a:t>
            </a:r>
            <a:r>
              <a:rPr lang="en-US" altLang="zh-CN" sz="2800" b="0" i="0" dirty="0" smtClean="0">
                <a:effectLst/>
                <a:latin typeface="-apple-system"/>
              </a:rPr>
              <a:t>P(</a:t>
            </a:r>
            <a:r>
              <a:rPr lang="en-US" altLang="zh-CN" sz="2800" b="0" i="0" dirty="0" err="1" smtClean="0">
                <a:effectLst/>
                <a:latin typeface="-apple-system"/>
              </a:rPr>
              <a:t>y|x</a:t>
            </a:r>
            <a:r>
              <a:rPr lang="en-US" altLang="zh-CN" sz="2800" b="0" i="0" dirty="0" smtClean="0">
                <a:effectLst/>
                <a:latin typeface="-apple-system"/>
              </a:rPr>
              <a:t>)</a:t>
            </a:r>
            <a:r>
              <a:rPr lang="zh-CN" altLang="en-US" sz="2800" b="0" i="0" dirty="0" smtClean="0">
                <a:effectLst/>
                <a:latin typeface="-apple-system"/>
              </a:rPr>
              <a:t>或 </a:t>
            </a:r>
            <a:r>
              <a:rPr lang="en-US" altLang="zh-CN" sz="2800" b="0" i="0" dirty="0" smtClean="0">
                <a:effectLst/>
                <a:latin typeface="-apple-system"/>
              </a:rPr>
              <a:t>y=f(x)</a:t>
            </a:r>
            <a:endParaRPr lang="zh-CN" altLang="en-US" sz="28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053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1496934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sz="2800" b="0" i="0" dirty="0" smtClean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）问题的形式化</a:t>
            </a:r>
            <a:endParaRPr lang="zh-CN" altLang="en-US" sz="2800" dirty="0"/>
          </a:p>
        </p:txBody>
      </p:sp>
      <p:sp>
        <p:nvSpPr>
          <p:cNvPr id="18" name="AutoShape 4" descr="\hat{P}(\mathrm{Y} | \mathrm{X})"/>
          <p:cNvSpPr>
            <a:spLocks noChangeAspect="1" noChangeArrowheads="1"/>
          </p:cNvSpPr>
          <p:nvPr/>
        </p:nvSpPr>
        <p:spPr bwMode="auto">
          <a:xfrm>
            <a:off x="7753012" y="47291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5" descr="\mathrm{Y}=\hat{f}(\mathrm{X})"/>
          <p:cNvSpPr>
            <a:spLocks noChangeAspect="1" noChangeArrowheads="1"/>
          </p:cNvSpPr>
          <p:nvPr/>
        </p:nvSpPr>
        <p:spPr bwMode="auto">
          <a:xfrm>
            <a:off x="8700749" y="47291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6" descr="\hat{P}(\mathrm{Y} | \mathrm{X})"/>
          <p:cNvSpPr>
            <a:spLocks noChangeAspect="1" noChangeArrowheads="1"/>
          </p:cNvSpPr>
          <p:nvPr/>
        </p:nvSpPr>
        <p:spPr bwMode="auto">
          <a:xfrm>
            <a:off x="9975512" y="47291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7" descr="\mathrm{Y}=\hat{f}(\mathrm{X})"/>
          <p:cNvSpPr>
            <a:spLocks noChangeAspect="1" noChangeArrowheads="1"/>
          </p:cNvSpPr>
          <p:nvPr/>
        </p:nvSpPr>
        <p:spPr bwMode="auto">
          <a:xfrm>
            <a:off x="10923249" y="47291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38200" y="6226627"/>
            <a:ext cx="10004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b="0" i="0" dirty="0" smtClean="0">
                <a:effectLst/>
                <a:latin typeface="-apple-system"/>
              </a:rPr>
              <a:t>监督学习分为</a:t>
            </a:r>
            <a:r>
              <a:rPr lang="zh-CN" altLang="en-US" sz="2800" b="1" i="0" dirty="0" smtClean="0">
                <a:effectLst/>
                <a:latin typeface="-apple-system"/>
              </a:rPr>
              <a:t>学习和预测</a:t>
            </a:r>
            <a:r>
              <a:rPr lang="zh-CN" altLang="en-US" sz="2800" b="0" i="0" dirty="0" smtClean="0">
                <a:effectLst/>
                <a:latin typeface="-apple-system"/>
              </a:rPr>
              <a:t>过程，由学习系统与预测系统完成。</a:t>
            </a:r>
            <a:endParaRPr lang="zh-CN" altLang="en-US" sz="2800" b="0" i="0" dirty="0">
              <a:effectLst/>
              <a:latin typeface="-apple-system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87772" y="1579484"/>
            <a:ext cx="10366028" cy="4638436"/>
            <a:chOff x="1286041" y="1018903"/>
            <a:chExt cx="10366028" cy="4776186"/>
          </a:xfrm>
        </p:grpSpPr>
        <p:grpSp>
          <p:nvGrpSpPr>
            <p:cNvPr id="24" name="组合 23"/>
            <p:cNvGrpSpPr/>
            <p:nvPr/>
          </p:nvGrpSpPr>
          <p:grpSpPr>
            <a:xfrm>
              <a:off x="1286041" y="1018903"/>
              <a:ext cx="10366028" cy="4323805"/>
              <a:chOff x="1178185" y="1690687"/>
              <a:chExt cx="8351577" cy="3476625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2237" y="1690687"/>
                <a:ext cx="6867525" cy="3476625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8185" y="2335236"/>
                <a:ext cx="2968103" cy="395747"/>
              </a:xfrm>
              <a:prstGeom prst="rect">
                <a:avLst/>
              </a:prstGeom>
            </p:spPr>
          </p:pic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6180" y="4890327"/>
              <a:ext cx="2971429" cy="9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5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29653" y="4112968"/>
            <a:ext cx="12714149" cy="1042205"/>
            <a:chOff x="326393" y="3729786"/>
            <a:chExt cx="10604204" cy="1042205"/>
          </a:xfrm>
        </p:grpSpPr>
        <p:sp>
          <p:nvSpPr>
            <p:cNvPr id="2" name="矩形 1"/>
            <p:cNvSpPr/>
            <p:nvPr/>
          </p:nvSpPr>
          <p:spPr>
            <a:xfrm>
              <a:off x="326393" y="3817884"/>
              <a:ext cx="106042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预测系统：</a:t>
              </a:r>
              <a:r>
                <a:rPr lang="zh-CN" altLang="en-US" sz="2800" dirty="0"/>
                <a:t>在预测过程中，预测系统对于给定的测试样本集中的</a:t>
              </a:r>
              <a:r>
                <a:rPr lang="zh-CN" altLang="en-US" sz="2800" dirty="0" smtClean="0"/>
                <a:t>输入           ，</a:t>
              </a:r>
              <a:endParaRPr lang="zh-CN" altLang="en-US" sz="2800" dirty="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9812" y="3729786"/>
              <a:ext cx="951157" cy="756047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179408" y="4678119"/>
            <a:ext cx="11120778" cy="617274"/>
            <a:chOff x="326393" y="2446047"/>
            <a:chExt cx="11559610" cy="671423"/>
          </a:xfrm>
        </p:grpSpPr>
        <p:grpSp>
          <p:nvGrpSpPr>
            <p:cNvPr id="21" name="组合 20"/>
            <p:cNvGrpSpPr/>
            <p:nvPr/>
          </p:nvGrpSpPr>
          <p:grpSpPr>
            <a:xfrm>
              <a:off x="326393" y="2446047"/>
              <a:ext cx="11152844" cy="671423"/>
              <a:chOff x="326393" y="2433835"/>
              <a:chExt cx="11152844" cy="671423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26393" y="2582038"/>
                <a:ext cx="140393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由模型         </a:t>
                </a:r>
                <a:endParaRPr lang="zh-CN" altLang="en-US" sz="2800" dirty="0"/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3884" y="2433835"/>
                <a:ext cx="6954016" cy="671423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8419621" y="2520149"/>
                <a:ext cx="30596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给出相应的输出</a:t>
                </a:r>
                <a:endParaRPr lang="zh-CN" altLang="en-US" sz="2800" dirty="0"/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72471" y="2582038"/>
              <a:ext cx="813532" cy="413660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0" y="1775398"/>
            <a:ext cx="11868443" cy="2246769"/>
            <a:chOff x="154745" y="3671726"/>
            <a:chExt cx="11868443" cy="2246769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54745" y="3671726"/>
              <a:ext cx="11868443" cy="2246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-apple-system"/>
                </a:rPr>
                <a:t>学习系统：</a:t>
              </a:r>
              <a:r>
                <a:rPr lang="zh-CN" altLang="en-US" sz="2800" dirty="0">
                  <a:solidFill>
                    <a:srgbClr val="404040"/>
                  </a:solidFill>
                  <a:ea typeface="-apple-system"/>
                </a:rPr>
                <a:t>学习系统通过不断的尝试，选取最好的模型。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-apple-system"/>
                </a:rPr>
                <a:t>在学习过程中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，学习系统利用给定的训练数据集</a:t>
              </a: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T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，通过学习（或训练）得到一个模型，表示为条件概率分布 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 </a:t>
              </a: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         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或决策函数 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           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。</a:t>
              </a: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             </a:t>
              </a:r>
            </a:p>
            <a:p>
              <a:pPr lvl="0"/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（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条件概率分布 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 </a:t>
              </a: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         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或决策函数 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 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 </a:t>
              </a: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        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描述输入与输出随机变量之间的映射关系。</a:t>
              </a: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-apple-system"/>
                </a:rPr>
                <a:t>）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63994" y="4995358"/>
              <a:ext cx="1206604" cy="540270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4542" y="5047280"/>
              <a:ext cx="1278600" cy="475758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55588" y="4572841"/>
              <a:ext cx="1206604" cy="54027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921" y="4605097"/>
              <a:ext cx="1278600" cy="475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6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486958" y="497400"/>
            <a:ext cx="4711724" cy="590476"/>
            <a:chOff x="3486958" y="497400"/>
            <a:chExt cx="4711724" cy="59047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6958" y="497400"/>
              <a:ext cx="2038095" cy="59047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4873" y="517613"/>
              <a:ext cx="2723809" cy="542857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231" y="2055812"/>
            <a:ext cx="5399028" cy="34993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299" y="3242037"/>
            <a:ext cx="1821267" cy="46699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888304" y="3339696"/>
            <a:ext cx="128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-apple-system"/>
              </a:rPr>
              <a:t>学习系统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52445" y="370902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-apple-system"/>
              </a:rPr>
              <a:t>（监督学习算法）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8" idx="3"/>
          </p:cNvCxnSpPr>
          <p:nvPr/>
        </p:nvCxnSpPr>
        <p:spPr>
          <a:xfrm flipV="1">
            <a:off x="8534566" y="3475532"/>
            <a:ext cx="58833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1588" y="2445996"/>
            <a:ext cx="1771524" cy="25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58" y="497400"/>
            <a:ext cx="2038095" cy="5904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53" y="517613"/>
            <a:ext cx="1514286" cy="54285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688832" y="2055811"/>
            <a:ext cx="7722453" cy="3486859"/>
            <a:chOff x="1688833" y="2055812"/>
            <a:chExt cx="6378474" cy="29070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8833" y="2055812"/>
              <a:ext cx="3132409" cy="290705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03183" y="2960476"/>
              <a:ext cx="1821267" cy="466991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5078188" y="3058135"/>
              <a:ext cx="12806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-apple-system"/>
                </a:rPr>
                <a:t>预测系统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72619" y="3427467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-apple-system"/>
                </a:rPr>
                <a:t>（模型）</a:t>
              </a:r>
              <a:endParaRPr lang="zh-CN" altLang="en-US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4450" y="2209340"/>
              <a:ext cx="1342857" cy="2600000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3947" y="4144032"/>
            <a:ext cx="1259633" cy="18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326393" y="13297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机器学习的一个形象描述</a:t>
            </a:r>
            <a:endParaRPr lang="zh-CN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755" y="2321496"/>
            <a:ext cx="7504834" cy="439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-13648" y="1405495"/>
            <a:ext cx="8229600" cy="8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1.3 </a:t>
            </a:r>
            <a:r>
              <a:rPr lang="zh-CN" altLang="en-US" sz="3200" dirty="0" smtClean="0"/>
              <a:t>统计学习方法的三要素</a:t>
            </a:r>
            <a:endParaRPr lang="en-US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1570274" y="2821297"/>
            <a:ext cx="8017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0" i="0" dirty="0" smtClean="0">
                <a:solidFill>
                  <a:srgbClr val="FF0000"/>
                </a:solidFill>
                <a:effectLst/>
                <a:latin typeface="-apple-system"/>
              </a:rPr>
              <a:t>方法 </a:t>
            </a:r>
            <a:r>
              <a:rPr lang="en-US" altLang="zh-CN" sz="3600" b="0" i="0" dirty="0" smtClean="0">
                <a:solidFill>
                  <a:srgbClr val="FF0000"/>
                </a:solidFill>
                <a:effectLst/>
                <a:latin typeface="-apple-system"/>
              </a:rPr>
              <a:t>= </a:t>
            </a:r>
            <a:r>
              <a:rPr lang="zh-CN" altLang="en-US" sz="3600" b="0" i="0" dirty="0" smtClean="0">
                <a:solidFill>
                  <a:srgbClr val="FF0000"/>
                </a:solidFill>
                <a:effectLst/>
                <a:latin typeface="-apple-system"/>
              </a:rPr>
              <a:t>模型 </a:t>
            </a:r>
            <a:r>
              <a:rPr lang="en-US" altLang="zh-CN" sz="3600" b="0" i="0" dirty="0" smtClean="0">
                <a:solidFill>
                  <a:srgbClr val="FF0000"/>
                </a:solidFill>
                <a:effectLst/>
                <a:latin typeface="-apple-system"/>
              </a:rPr>
              <a:t>+ </a:t>
            </a:r>
            <a:r>
              <a:rPr lang="zh-CN" altLang="en-US" sz="3600" b="0" i="0" dirty="0" smtClean="0">
                <a:solidFill>
                  <a:srgbClr val="FF0000"/>
                </a:solidFill>
                <a:effectLst/>
                <a:latin typeface="-apple-system"/>
              </a:rPr>
              <a:t>策略</a:t>
            </a:r>
            <a:r>
              <a:rPr lang="zh-CN" altLang="en-US" b="1" dirty="0"/>
              <a:t>（</a:t>
            </a:r>
            <a:r>
              <a:rPr lang="zh-CN" altLang="en-US" sz="2800" b="1" dirty="0"/>
              <a:t>损失函数</a:t>
            </a:r>
            <a:r>
              <a:rPr lang="zh-CN" altLang="en-US" sz="2800" b="1" dirty="0" smtClean="0"/>
              <a:t>）</a:t>
            </a:r>
            <a:r>
              <a:rPr lang="en-US" altLang="zh-CN" sz="3600" b="0" i="0" dirty="0" smtClean="0">
                <a:solidFill>
                  <a:srgbClr val="FF0000"/>
                </a:solidFill>
                <a:effectLst/>
                <a:latin typeface="-apple-system"/>
              </a:rPr>
              <a:t>+ </a:t>
            </a:r>
            <a:r>
              <a:rPr lang="zh-CN" altLang="en-US" sz="3600" b="0" i="0" dirty="0" smtClean="0">
                <a:solidFill>
                  <a:srgbClr val="FF0000"/>
                </a:solidFill>
                <a:effectLst/>
                <a:latin typeface="-apple-system"/>
              </a:rPr>
              <a:t>算法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0449" y="1268709"/>
            <a:ext cx="3106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0" dirty="0" smtClean="0">
                <a:solidFill>
                  <a:srgbClr val="4F4F4F"/>
                </a:solidFill>
                <a:effectLst/>
                <a:latin typeface="PingFang SC"/>
              </a:rPr>
              <a:t>1.3.1 </a:t>
            </a:r>
            <a:r>
              <a:rPr lang="zh-CN" altLang="en-US" sz="3200" b="1" i="0" dirty="0" smtClean="0">
                <a:solidFill>
                  <a:srgbClr val="4F4F4F"/>
                </a:solidFill>
                <a:effectLst/>
                <a:latin typeface="PingFang SC"/>
              </a:rPr>
              <a:t>模型 </a:t>
            </a:r>
            <a:endParaRPr lang="zh-CN" altLang="en-US" sz="3200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2474" y="2659432"/>
            <a:ext cx="111603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    统计学习首要考虑的问题是学习什么样的模型。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在监督学习过程中，</a:t>
            </a:r>
            <a:r>
              <a:rPr lang="zh-CN" altLang="en-US" sz="2800" b="0" i="0" dirty="0" smtClean="0">
                <a:solidFill>
                  <a:srgbClr val="FF0000"/>
                </a:solidFill>
                <a:effectLst/>
                <a:latin typeface="-apple-system"/>
              </a:rPr>
              <a:t>模型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就是所要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学习的条件概率分布（概率模型）或决策函数（非概率模型）。模型的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假</a:t>
            </a:r>
            <a:r>
              <a:rPr lang="zh-CN" altLang="en-US" sz="2800" b="0" i="0" dirty="0" smtClean="0">
                <a:solidFill>
                  <a:srgbClr val="FF0000"/>
                </a:solidFill>
                <a:effectLst/>
                <a:latin typeface="-apple-system"/>
              </a:rPr>
              <a:t>设空间</a:t>
            </a:r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包含所有的条件概率分布或决策函数。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68381" y="4136672"/>
            <a:ext cx="107485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   例如：假设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决策函数是输入变量的线性函数，那么模型的假设空间就是所有这些线性函数构成的函数集合。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1153256" y="5905707"/>
            <a:ext cx="10868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模型的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确定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意味着在假设空间中学习到了一个模型（可能是最好的）。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1153256" y="5280862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假设空间的模型一般有无穷多个。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130449" y="1929233"/>
            <a:ext cx="49510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1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）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 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模型与假设空间 </a:t>
            </a:r>
          </a:p>
        </p:txBody>
      </p:sp>
    </p:spTree>
    <p:extLst>
      <p:ext uri="{BB962C8B-B14F-4D97-AF65-F5344CB8AC3E}">
        <p14:creationId xmlns:p14="http://schemas.microsoft.com/office/powerpoint/2010/main" val="19478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3" y="266242"/>
            <a:ext cx="1993362" cy="670160"/>
          </a:xfrm>
          <a:prstGeom prst="rect">
            <a:avLst/>
          </a:prstGeom>
        </p:spPr>
      </p:pic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9" name="矩形 18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21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smtClean="0"/>
              <a:t>提纲：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1  </a:t>
            </a:r>
            <a:r>
              <a:rPr lang="zh-CN" altLang="en-US" sz="2400" smtClean="0"/>
              <a:t>大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endParaRPr lang="zh-CN" altLang="en-US" sz="2400" dirty="0"/>
          </a:p>
        </p:txBody>
      </p:sp>
      <p:sp>
        <p:nvSpPr>
          <p:cNvPr id="24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13198" y="2118286"/>
            <a:ext cx="66479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sz="2800" b="0" i="0" dirty="0" smtClean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）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决策函数族：</a:t>
            </a:r>
            <a:endParaRPr lang="en-US" altLang="zh-CN" sz="2800" b="0" i="0" dirty="0" smtClean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  假设空间可以定义为决策函数的集合：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82" y="5088613"/>
            <a:ext cx="4985549" cy="5378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901" y="3402642"/>
            <a:ext cx="4549113" cy="5228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183" y="4180759"/>
            <a:ext cx="257143" cy="28571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96030" y="4052749"/>
            <a:ext cx="11236426" cy="954107"/>
            <a:chOff x="496030" y="4052749"/>
            <a:chExt cx="11236426" cy="954107"/>
          </a:xfrm>
        </p:grpSpPr>
        <p:sp>
          <p:nvSpPr>
            <p:cNvPr id="32" name="矩形 31"/>
            <p:cNvSpPr/>
            <p:nvPr/>
          </p:nvSpPr>
          <p:spPr>
            <a:xfrm>
              <a:off x="726831" y="4052749"/>
              <a:ext cx="1100562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/>
                <a:t>       其中  </a:t>
              </a:r>
              <a:r>
                <a:rPr lang="en-US" altLang="zh-CN" sz="2800" dirty="0" smtClean="0"/>
                <a:t> </a:t>
              </a:r>
              <a:r>
                <a:rPr lang="zh-CN" altLang="en-US" sz="2800" dirty="0" smtClean="0"/>
                <a:t>为假设空间，</a:t>
              </a:r>
              <a:r>
                <a:rPr lang="en-US" altLang="zh-CN" sz="2800" i="1" dirty="0" smtClean="0"/>
                <a:t>X </a:t>
              </a:r>
              <a:r>
                <a:rPr lang="zh-CN" altLang="en-US" sz="2800" dirty="0" smtClean="0"/>
                <a:t>和</a:t>
              </a:r>
              <a:r>
                <a:rPr lang="en-US" altLang="zh-CN" sz="2800" dirty="0" smtClean="0"/>
                <a:t>Y </a:t>
              </a:r>
              <a:r>
                <a:rPr lang="zh-CN" altLang="en-US" sz="2800" dirty="0" smtClean="0"/>
                <a:t>是定义在输入输出空间上的变量。此时</a:t>
              </a:r>
              <a:r>
                <a:rPr lang="en-US" altLang="zh-CN" sz="2800" dirty="0" smtClean="0"/>
                <a:t>  </a:t>
              </a:r>
              <a:r>
                <a:rPr lang="zh-CN" altLang="en-US" sz="2800" dirty="0" smtClean="0">
                  <a:solidFill>
                    <a:srgbClr val="FF0000"/>
                  </a:solidFill>
                </a:rPr>
                <a:t>通常是由一个参数向量决定的函数族</a:t>
              </a:r>
              <a:r>
                <a:rPr lang="zh-CN" altLang="en-US" sz="2800" dirty="0" smtClean="0"/>
                <a:t>：</a:t>
              </a:r>
              <a:r>
                <a:rPr lang="en-US" altLang="zh-CN" sz="2800" dirty="0" smtClean="0"/>
                <a:t> </a:t>
              </a:r>
              <a:endParaRPr lang="zh-CN" altLang="en-US" sz="2800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030" y="4603716"/>
              <a:ext cx="257143" cy="285714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1464348" y="5730737"/>
            <a:ext cx="8808081" cy="523220"/>
            <a:chOff x="772016" y="5706485"/>
            <a:chExt cx="8808081" cy="523220"/>
          </a:xfrm>
        </p:grpSpPr>
        <p:sp>
          <p:nvSpPr>
            <p:cNvPr id="6" name="矩形 5"/>
            <p:cNvSpPr/>
            <p:nvPr/>
          </p:nvSpPr>
          <p:spPr>
            <a:xfrm>
              <a:off x="772016" y="5706485"/>
              <a:ext cx="8808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/>
                <a:t>参数向量</a:t>
              </a:r>
              <a:r>
                <a:rPr lang="en-US" altLang="zh-CN" sz="2800" dirty="0"/>
                <a:t>θ </a:t>
              </a:r>
              <a:r>
                <a:rPr lang="zh-CN" altLang="en-US" sz="2800" dirty="0"/>
                <a:t>取决于</a:t>
              </a:r>
              <a:r>
                <a:rPr lang="en-US" altLang="zh-CN" sz="2800" dirty="0"/>
                <a:t>n</a:t>
              </a:r>
              <a:r>
                <a:rPr lang="zh-CN" altLang="en-US" sz="2800" dirty="0"/>
                <a:t>维欧式</a:t>
              </a:r>
              <a:r>
                <a:rPr lang="zh-CN" altLang="en-US" sz="2800" dirty="0" smtClean="0"/>
                <a:t>空间     ，</a:t>
              </a:r>
              <a:r>
                <a:rPr lang="zh-CN" altLang="en-US" sz="2800" dirty="0"/>
                <a:t>称为参数空间。</a:t>
              </a:r>
              <a:r>
                <a:rPr lang="en-US" altLang="zh-CN" sz="2800" dirty="0"/>
                <a:t> </a:t>
              </a:r>
              <a:endParaRPr lang="zh-CN" altLang="en-US" sz="2800" dirty="0"/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990" y="5788608"/>
              <a:ext cx="443186" cy="416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28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30031" y="1297582"/>
            <a:ext cx="66479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sz="2800" b="0" i="0" dirty="0" smtClean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）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条件概率分布族： 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 </a:t>
            </a:r>
            <a:endParaRPr lang="en-US" altLang="zh-CN" sz="2800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sz="2800" b="0" i="0" dirty="0" smtClean="0">
                <a:solidFill>
                  <a:srgbClr val="4D4D4D"/>
                </a:solidFill>
                <a:effectLst/>
                <a:latin typeface="-apple-system"/>
              </a:rPr>
              <a:t>  假设空间可以定义为条件概率的集合：</a:t>
            </a:r>
            <a:endParaRPr lang="zh-CN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860832" y="2997672"/>
            <a:ext cx="110056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其中 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为假设空间，</a:t>
            </a:r>
            <a:r>
              <a:rPr lang="en-US" altLang="zh-CN" sz="2800" i="1" dirty="0" smtClean="0"/>
              <a:t>X 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Y </a:t>
            </a:r>
            <a:r>
              <a:rPr lang="zh-CN" altLang="en-US" sz="2800" dirty="0" smtClean="0"/>
              <a:t>是定义在输入输出空间上的随机变量。</a:t>
            </a:r>
            <a:r>
              <a:rPr lang="zh-CN" altLang="en-US" sz="2800" dirty="0" smtClean="0">
                <a:solidFill>
                  <a:srgbClr val="FF0000"/>
                </a:solidFill>
              </a:rPr>
              <a:t>此时通常是由一个参数向量决定的</a:t>
            </a:r>
            <a:r>
              <a:rPr lang="zh-CN" altLang="en-US" sz="2800" dirty="0" smtClean="0">
                <a:solidFill>
                  <a:srgbClr val="FF0000"/>
                </a:solidFill>
                <a:latin typeface="-apple-system"/>
              </a:rPr>
              <a:t>条件概率分布</a:t>
            </a:r>
            <a:r>
              <a:rPr lang="zh-CN" altLang="en-US" sz="2800" dirty="0" smtClean="0">
                <a:solidFill>
                  <a:srgbClr val="FF0000"/>
                </a:solidFill>
              </a:rPr>
              <a:t>族：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84" y="3125682"/>
            <a:ext cx="257143" cy="2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31" y="3548639"/>
            <a:ext cx="257143" cy="28571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511211" y="4613750"/>
            <a:ext cx="8808081" cy="523220"/>
            <a:chOff x="772016" y="5706485"/>
            <a:chExt cx="8808081" cy="523220"/>
          </a:xfrm>
        </p:grpSpPr>
        <p:sp>
          <p:nvSpPr>
            <p:cNvPr id="6" name="矩形 5"/>
            <p:cNvSpPr/>
            <p:nvPr/>
          </p:nvSpPr>
          <p:spPr>
            <a:xfrm>
              <a:off x="772016" y="5706485"/>
              <a:ext cx="8808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/>
                <a:t>参数向量</a:t>
              </a:r>
              <a:r>
                <a:rPr lang="en-US" altLang="zh-CN" sz="2800" dirty="0"/>
                <a:t>θ </a:t>
              </a:r>
              <a:r>
                <a:rPr lang="zh-CN" altLang="en-US" sz="2800" dirty="0"/>
                <a:t>取决于</a:t>
              </a:r>
              <a:r>
                <a:rPr lang="en-US" altLang="zh-CN" sz="2800" dirty="0"/>
                <a:t>n</a:t>
              </a:r>
              <a:r>
                <a:rPr lang="zh-CN" altLang="en-US" sz="2800" dirty="0"/>
                <a:t>维欧式</a:t>
              </a:r>
              <a:r>
                <a:rPr lang="zh-CN" altLang="en-US" sz="2800" dirty="0" smtClean="0"/>
                <a:t>空间     ，</a:t>
              </a:r>
              <a:r>
                <a:rPr lang="zh-CN" altLang="en-US" sz="2800" dirty="0"/>
                <a:t>称为参数空间。</a:t>
              </a:r>
              <a:r>
                <a:rPr lang="en-US" altLang="zh-CN" sz="2800" dirty="0"/>
                <a:t> </a:t>
              </a:r>
              <a:endParaRPr lang="zh-CN" altLang="en-US" sz="2800" dirty="0"/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5990" y="5788608"/>
              <a:ext cx="443186" cy="416326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52" y="2395341"/>
            <a:ext cx="3304290" cy="51831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459" y="3985098"/>
            <a:ext cx="4672986" cy="6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398276"/>
            <a:ext cx="5262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）概率</a:t>
            </a:r>
            <a:r>
              <a:rPr lang="zh-CN" altLang="en-US" sz="280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模型和非概率模型</a:t>
            </a:r>
            <a:r>
              <a:rPr lang="zh-CN" altLang="en-US" sz="320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393" y="2384699"/>
            <a:ext cx="116390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用决策函数表示的模型为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非概率模型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，</a:t>
            </a:r>
            <a:endParaRPr lang="en-US" altLang="zh-CN" sz="2800" dirty="0" smtClean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用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条件概率表示的模型为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概率模型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。</a:t>
            </a:r>
            <a:endParaRPr lang="en-US" altLang="zh-CN" sz="2800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（提示：有时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模型兼有两种解释，既可以看作概率模型，也可以看作非概率模型。为了简便起见，当论及模型时，有时只用其中一种模型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。）</a:t>
            </a:r>
            <a:endParaRPr lang="zh-CN" altLang="en-US" sz="2800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050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26392" y="1329746"/>
            <a:ext cx="50474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0" dirty="0" smtClean="0">
                <a:solidFill>
                  <a:srgbClr val="4F4F4F"/>
                </a:solidFill>
                <a:effectLst/>
                <a:latin typeface="PingFang SC"/>
              </a:rPr>
              <a:t>1.3.2 </a:t>
            </a:r>
            <a:r>
              <a:rPr lang="zh-CN" altLang="en-US" sz="3200" b="1" dirty="0" smtClean="0"/>
              <a:t>策略 </a:t>
            </a:r>
            <a:endParaRPr lang="zh-CN" altLang="en-US" sz="3200" b="1" dirty="0"/>
          </a:p>
        </p:txBody>
      </p:sp>
      <p:sp>
        <p:nvSpPr>
          <p:cNvPr id="2" name="矩形 1"/>
          <p:cNvSpPr/>
          <p:nvPr/>
        </p:nvSpPr>
        <p:spPr>
          <a:xfrm>
            <a:off x="940400" y="2221747"/>
            <a:ext cx="10413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-apple-system"/>
              </a:rPr>
              <a:t>    有了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模型的假设空间，统计学习接着需要考虑的是按照</a:t>
            </a:r>
            <a:r>
              <a:rPr lang="zh-CN" altLang="en-US" sz="3200" dirty="0">
                <a:solidFill>
                  <a:srgbClr val="FF0000"/>
                </a:solidFill>
                <a:latin typeface="-apple-system"/>
              </a:rPr>
              <a:t>什么样的准则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学习或选择</a:t>
            </a:r>
            <a:r>
              <a:rPr lang="zh-CN" altLang="en-US" sz="3200" dirty="0">
                <a:solidFill>
                  <a:srgbClr val="FF0000"/>
                </a:solidFill>
                <a:latin typeface="-apple-system"/>
              </a:rPr>
              <a:t>最优模型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，</a:t>
            </a:r>
            <a:r>
              <a:rPr lang="zh-CN" altLang="en-US" sz="3200" dirty="0">
                <a:solidFill>
                  <a:srgbClr val="7030A0"/>
                </a:solidFill>
                <a:latin typeface="-apple-system"/>
              </a:rPr>
              <a:t>统计学习的目标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在于从假设空间中选取最优</a:t>
            </a:r>
            <a:r>
              <a:rPr lang="zh-CN" altLang="en-US" sz="3200" dirty="0" smtClean="0">
                <a:solidFill>
                  <a:srgbClr val="4D4D4D"/>
                </a:solidFill>
                <a:latin typeface="-apple-system"/>
              </a:rPr>
              <a:t>模型（先划定一个函数范围，再在此范围内搜索最优的函数）。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838200" y="4248918"/>
            <a:ext cx="1041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-apple-system"/>
              </a:rPr>
              <a:t>   （ 提示：模型范围先选定，例如模型是线性函数、三角函数还是指数函数，然后在这个范围内搜索最优函数。如果是线性函数，则求出它的系数。）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736000" y="5695546"/>
            <a:ext cx="1041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-apple-system"/>
              </a:rPr>
              <a:t>    那么根据什么来搜索最优函数（模型）？为此引入损失函数和风险函数。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15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52998" y="3230245"/>
            <a:ext cx="1807807" cy="81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学习系统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33250" y="140949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 smtClean="0">
                <a:solidFill>
                  <a:srgbClr val="C00000"/>
                </a:solidFill>
                <a:effectLst/>
                <a:latin typeface="-apple-system"/>
              </a:rPr>
              <a:t>一个典型的例子：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75802" y="4137165"/>
            <a:ext cx="1903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（学习</a:t>
            </a:r>
            <a:r>
              <a:rPr lang="en-US" altLang="zh-CN" sz="2400" dirty="0" smtClean="0">
                <a:solidFill>
                  <a:srgbClr val="C00000"/>
                </a:solidFill>
              </a:rPr>
              <a:t>/</a:t>
            </a:r>
            <a:r>
              <a:rPr lang="zh-CN" altLang="en-US" sz="2400" dirty="0" smtClean="0">
                <a:solidFill>
                  <a:srgbClr val="C00000"/>
                </a:solidFill>
              </a:rPr>
              <a:t>训练）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507" y="3545907"/>
            <a:ext cx="885714" cy="3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92" y="3212004"/>
            <a:ext cx="1204717" cy="98209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859" y="2476364"/>
            <a:ext cx="2065871" cy="476190"/>
          </a:xfrm>
          <a:prstGeom prst="rect">
            <a:avLst/>
          </a:prstGeom>
        </p:spPr>
      </p:pic>
      <p:cxnSp>
        <p:nvCxnSpPr>
          <p:cNvPr id="21" name="直接箭头连接符 20"/>
          <p:cNvCxnSpPr>
            <a:stCxn id="7" idx="2"/>
          </p:cNvCxnSpPr>
          <p:nvPr/>
        </p:nvCxnSpPr>
        <p:spPr>
          <a:xfrm flipH="1">
            <a:off x="7563634" y="4194096"/>
            <a:ext cx="1596017" cy="140246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725756" y="5290233"/>
            <a:ext cx="1807807" cy="81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预测系统</a:t>
            </a:r>
            <a:endParaRPr lang="zh-CN" altLang="en-US" sz="2800" dirty="0"/>
          </a:p>
        </p:txBody>
      </p:sp>
      <p:sp>
        <p:nvSpPr>
          <p:cNvPr id="24" name="流程图: 磁盘 23"/>
          <p:cNvSpPr/>
          <p:nvPr/>
        </p:nvSpPr>
        <p:spPr>
          <a:xfrm>
            <a:off x="1543884" y="5191073"/>
            <a:ext cx="1471488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测试数据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064" y="5945194"/>
            <a:ext cx="3679881" cy="79370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250" y="2022681"/>
            <a:ext cx="4180952" cy="26761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023" y="3475400"/>
            <a:ext cx="885714" cy="31428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088" y="5494218"/>
            <a:ext cx="885714" cy="3142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153" y="5596557"/>
            <a:ext cx="885714" cy="314286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8570297" y="55965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436689" y="2742568"/>
            <a:ext cx="1629189" cy="224676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-apple-system"/>
              </a:rPr>
              <a:t>什么样的</a:t>
            </a:r>
            <a:r>
              <a:rPr lang="zh-CN" altLang="en-US" sz="2800" dirty="0" smtClean="0">
                <a:solidFill>
                  <a:srgbClr val="FF0000"/>
                </a:solidFill>
                <a:latin typeface="-apple-system"/>
              </a:rPr>
              <a:t>准则</a:t>
            </a:r>
            <a:r>
              <a:rPr lang="zh-CN" altLang="en-US" sz="2800" dirty="0" smtClean="0">
                <a:solidFill>
                  <a:schemeClr val="tx2"/>
                </a:solidFill>
                <a:latin typeface="-apple-system"/>
              </a:rPr>
              <a:t>判断学习到的模型是最优的？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 flipH="1" flipV="1">
            <a:off x="9665170" y="3515768"/>
            <a:ext cx="667549" cy="222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80459" y="1035600"/>
            <a:ext cx="11929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-apple-system"/>
              </a:rPr>
              <a:t>    为了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评价模型的</a:t>
            </a:r>
            <a:r>
              <a:rPr lang="zh-CN" altLang="en-US" sz="3200" dirty="0" smtClean="0">
                <a:solidFill>
                  <a:srgbClr val="4D4D4D"/>
                </a:solidFill>
                <a:latin typeface="-apple-system"/>
              </a:rPr>
              <a:t>优劣</a:t>
            </a:r>
            <a:r>
              <a:rPr lang="en-US" altLang="zh-CN" sz="3200" dirty="0" smtClean="0">
                <a:solidFill>
                  <a:srgbClr val="4D4D4D"/>
                </a:solidFill>
                <a:latin typeface="-apple-system"/>
              </a:rPr>
              <a:t>(</a:t>
            </a:r>
            <a:r>
              <a:rPr lang="zh-CN" altLang="en-US" sz="3200" dirty="0" smtClean="0">
                <a:solidFill>
                  <a:srgbClr val="4D4D4D"/>
                </a:solidFill>
                <a:latin typeface="-apple-system"/>
              </a:rPr>
              <a:t>即评价模型优劣的准则），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引入</a:t>
            </a:r>
            <a:r>
              <a:rPr lang="zh-CN" altLang="en-US" sz="3200" dirty="0">
                <a:solidFill>
                  <a:srgbClr val="7030A0"/>
                </a:solidFill>
                <a:latin typeface="-apple-system"/>
              </a:rPr>
              <a:t>损失函数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与</a:t>
            </a:r>
            <a:r>
              <a:rPr lang="zh-CN" altLang="en-US" sz="3200" dirty="0">
                <a:solidFill>
                  <a:srgbClr val="7030A0"/>
                </a:solidFill>
                <a:latin typeface="-apple-system"/>
              </a:rPr>
              <a:t>风险函数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的概念。</a:t>
            </a:r>
          </a:p>
        </p:txBody>
      </p:sp>
      <p:sp>
        <p:nvSpPr>
          <p:cNvPr id="3" name="矩形 2"/>
          <p:cNvSpPr/>
          <p:nvPr/>
        </p:nvSpPr>
        <p:spPr>
          <a:xfrm>
            <a:off x="262521" y="2368588"/>
            <a:ext cx="11765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-apple-system"/>
              </a:rPr>
              <a:t>    </a:t>
            </a:r>
            <a:r>
              <a:rPr lang="zh-CN" altLang="en-US" sz="3200" dirty="0" smtClean="0">
                <a:solidFill>
                  <a:srgbClr val="FF0000"/>
                </a:solidFill>
                <a:latin typeface="-apple-system"/>
              </a:rPr>
              <a:t>损失函数</a:t>
            </a:r>
            <a:r>
              <a:rPr lang="zh-CN" altLang="en-US" sz="3200" dirty="0" smtClean="0">
                <a:solidFill>
                  <a:srgbClr val="4D4D4D"/>
                </a:solidFill>
                <a:latin typeface="-apple-system"/>
              </a:rPr>
              <a:t>度量模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型</a:t>
            </a:r>
            <a:r>
              <a:rPr lang="zh-CN" altLang="en-US" sz="3200" dirty="0">
                <a:solidFill>
                  <a:srgbClr val="7030A0"/>
                </a:solidFill>
                <a:latin typeface="-apple-system"/>
              </a:rPr>
              <a:t>一次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预测</a:t>
            </a:r>
            <a:r>
              <a:rPr lang="zh-CN" altLang="en-US" sz="3200" dirty="0" smtClean="0">
                <a:solidFill>
                  <a:srgbClr val="4D4D4D"/>
                </a:solidFill>
                <a:latin typeface="-apple-system"/>
              </a:rPr>
              <a:t>的好坏。</a:t>
            </a:r>
            <a:endParaRPr lang="en-US" altLang="zh-CN" sz="3200" dirty="0" smtClean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sz="3200" dirty="0">
                <a:solidFill>
                  <a:srgbClr val="4D4D4D"/>
                </a:solidFill>
                <a:latin typeface="-apple-system"/>
              </a:rPr>
              <a:t> </a:t>
            </a:r>
            <a:r>
              <a:rPr lang="en-US" altLang="zh-CN" sz="3200" dirty="0" smtClean="0">
                <a:solidFill>
                  <a:srgbClr val="4D4D4D"/>
                </a:solidFill>
                <a:latin typeface="-apple-system"/>
              </a:rPr>
              <a:t>   </a:t>
            </a:r>
            <a:r>
              <a:rPr lang="zh-CN" altLang="en-US" sz="3200" dirty="0" smtClean="0">
                <a:solidFill>
                  <a:srgbClr val="FF0000"/>
                </a:solidFill>
                <a:latin typeface="-apple-system"/>
              </a:rPr>
              <a:t>风险函数</a:t>
            </a:r>
            <a:r>
              <a:rPr lang="zh-CN" altLang="en-US" sz="3200" dirty="0" smtClean="0">
                <a:solidFill>
                  <a:srgbClr val="4D4D4D"/>
                </a:solidFill>
                <a:latin typeface="-apple-system"/>
              </a:rPr>
              <a:t>度量</a:t>
            </a:r>
            <a:r>
              <a:rPr lang="zh-CN" altLang="en-US" sz="3200" dirty="0" smtClean="0">
                <a:solidFill>
                  <a:srgbClr val="7030A0"/>
                </a:solidFill>
                <a:latin typeface="-apple-system"/>
              </a:rPr>
              <a:t>平均意义</a:t>
            </a:r>
            <a:r>
              <a:rPr lang="zh-CN" altLang="en-US" sz="3200" dirty="0" smtClean="0">
                <a:solidFill>
                  <a:srgbClr val="4D4D4D"/>
                </a:solidFill>
                <a:latin typeface="-apple-system"/>
              </a:rPr>
              <a:t>下模型预测的好坏。</a:t>
            </a:r>
            <a:endParaRPr lang="zh-CN" altLang="en-US" sz="3200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310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3037" y="915032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4D4D4D"/>
                </a:solidFill>
                <a:latin typeface="-apple-system"/>
              </a:rPr>
              <a:t>1.</a:t>
            </a:r>
            <a:r>
              <a:rPr lang="zh-CN" altLang="en-US" sz="3200" dirty="0" smtClean="0">
                <a:solidFill>
                  <a:srgbClr val="4D4D4D"/>
                </a:solidFill>
                <a:latin typeface="-apple-system"/>
              </a:rPr>
              <a:t>损失函数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sz="3200" dirty="0">
                <a:solidFill>
                  <a:srgbClr val="4D4D4D"/>
                </a:solidFill>
                <a:latin typeface="-apple-system"/>
              </a:rPr>
              <a:t>loss function</a:t>
            </a:r>
            <a:r>
              <a:rPr lang="zh-CN" altLang="en-US" sz="3200" dirty="0" smtClean="0">
                <a:solidFill>
                  <a:srgbClr val="4D4D4D"/>
                </a:solidFill>
                <a:latin typeface="-apple-system"/>
              </a:rPr>
              <a:t>）</a:t>
            </a:r>
            <a:r>
              <a:rPr lang="en-US" altLang="zh-CN" sz="3200" dirty="0" smtClean="0">
                <a:solidFill>
                  <a:srgbClr val="4D4D4D"/>
                </a:solidFill>
                <a:latin typeface="-apple-system"/>
              </a:rPr>
              <a:t> </a:t>
            </a:r>
            <a:endParaRPr lang="zh-CN" altLang="en-US" sz="32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434" y="2072533"/>
            <a:ext cx="118168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    监督学习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问题是在假设空间 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F 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中选取模型 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f 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作为决策函数，对于给定的输入 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X 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，由 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f(X)</a:t>
            </a:r>
            <a:r>
              <a:rPr lang="en-US" altLang="zh-CN" sz="2800" dirty="0" smtClean="0">
                <a:solidFill>
                  <a:srgbClr val="4D4D4D"/>
                </a:solidFill>
                <a:latin typeface="-apple-system"/>
              </a:rPr>
              <a:t> 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给出相应的输出 </a:t>
            </a:r>
            <a:r>
              <a:rPr lang="en-US" altLang="zh-CN" sz="2800" dirty="0" smtClean="0">
                <a:solidFill>
                  <a:srgbClr val="4D4D4D"/>
                </a:solidFill>
                <a:latin typeface="-apple-system"/>
              </a:rPr>
              <a:t>Y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。这个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输出的预测值 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f(X) 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与真实值 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Y 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可能一致也可能不一致， 用一个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损失函数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loss function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）或代价函数（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cost function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）来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度量预测错误的程度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，损失函数是 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f(X) 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和 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Y 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的非负实值函数， 记作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L(Y, f(X))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。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 </a:t>
            </a:r>
            <a:endParaRPr lang="zh-CN" altLang="en-US" sz="2800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514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7515" y="1281822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212529"/>
                </a:solidFill>
                <a:latin typeface="-apple-system"/>
              </a:rPr>
              <a:t>统计学习常用的损失函数：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2061" y="2122367"/>
            <a:ext cx="7058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212529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212529"/>
                </a:solidFill>
                <a:latin typeface="-apple-system"/>
              </a:rPr>
              <a:t>1</a:t>
            </a:r>
            <a:r>
              <a:rPr lang="zh-CN" altLang="en-US" sz="2800" dirty="0">
                <a:solidFill>
                  <a:srgbClr val="212529"/>
                </a:solidFill>
                <a:latin typeface="-apple-system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0-1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损失函数</a:t>
            </a:r>
            <a:r>
              <a:rPr lang="zh-CN" altLang="en-US" sz="2800" dirty="0">
                <a:solidFill>
                  <a:srgbClr val="212529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212529"/>
                </a:solidFill>
                <a:latin typeface="-apple-system"/>
              </a:rPr>
              <a:t>0-1 loss function</a:t>
            </a:r>
            <a:r>
              <a:rPr lang="zh-CN" altLang="en-US" sz="2800" dirty="0">
                <a:solidFill>
                  <a:srgbClr val="212529"/>
                </a:solidFill>
                <a:latin typeface="-apple-system"/>
              </a:rPr>
              <a:t>）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：</a:t>
            </a:r>
            <a:endParaRPr lang="zh-CN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14" y="2852429"/>
            <a:ext cx="4897677" cy="113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06874" y="4718185"/>
            <a:ext cx="808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-apple-system"/>
              </a:rPr>
              <a:t>2</a:t>
            </a:r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平方损失函数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-apple-system"/>
              </a:rPr>
              <a:t>quadratic loss function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）</a:t>
            </a:r>
            <a:endParaRPr lang="zh-CN" altLang="en-US" sz="280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30" y="5743396"/>
            <a:ext cx="4809064" cy="60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4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10"/>
          <p:cNvSpPr/>
          <p:nvPr/>
        </p:nvSpPr>
        <p:spPr>
          <a:xfrm>
            <a:off x="0" y="-39446"/>
            <a:ext cx="12205648" cy="758246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8"/>
          <p:cNvSpPr/>
          <p:nvPr/>
        </p:nvSpPr>
        <p:spPr>
          <a:xfrm>
            <a:off x="-1" y="706963"/>
            <a:ext cx="9071191" cy="514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9"/>
          <p:cNvSpPr/>
          <p:nvPr/>
        </p:nvSpPr>
        <p:spPr>
          <a:xfrm>
            <a:off x="9071191" y="706963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111560" y="758428"/>
            <a:ext cx="8229600" cy="8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1.2 </a:t>
            </a:r>
            <a:r>
              <a:rPr lang="zh-CN" altLang="en-US" sz="3200" dirty="0" smtClean="0"/>
              <a:t>统计</a:t>
            </a:r>
            <a:r>
              <a:rPr lang="zh-CN" altLang="en-US" sz="3200" dirty="0"/>
              <a:t>学习的方法</a:t>
            </a:r>
            <a:endParaRPr lang="en-US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289730" y="1369788"/>
            <a:ext cx="110468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 smtClean="0">
                <a:solidFill>
                  <a:srgbClr val="212529"/>
                </a:solidFill>
                <a:effectLst/>
                <a:latin typeface="-apple-system"/>
              </a:rPr>
              <a:t>    统计学习或机器学习是一个范围宽阔、内容繁多、应用广泛的领域，并不存在（至少现在不存在）一个统一的理论体系涵盖所有内容。从基本分类、算法等四个角度对统计学习方法分类可概括为下图：</a:t>
            </a:r>
            <a:endParaRPr lang="zh-CN" altLang="en-US" sz="2800" dirty="0"/>
          </a:p>
        </p:txBody>
      </p:sp>
      <p:pic>
        <p:nvPicPr>
          <p:cNvPr id="1026" name="Picture 2" descr="iam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032" y="2767687"/>
            <a:ext cx="6766217" cy="40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546252" y="2886891"/>
            <a:ext cx="2273942" cy="1685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67767" y="3264375"/>
            <a:ext cx="2273942" cy="407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5606" y="943268"/>
            <a:ext cx="790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-apple-system"/>
              </a:rPr>
              <a:t>3</a:t>
            </a:r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）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绝对损失函数（</a:t>
            </a:r>
            <a:r>
              <a:rPr lang="en-US" altLang="zh-CN" sz="2800" dirty="0">
                <a:solidFill>
                  <a:srgbClr val="404040"/>
                </a:solidFill>
                <a:latin typeface="-apple-system"/>
              </a:rPr>
              <a:t>absolute loss function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）</a:t>
            </a:r>
            <a:endParaRPr lang="zh-CN" altLang="en-US" sz="28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82" y="1517841"/>
            <a:ext cx="32150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82" y="4113226"/>
            <a:ext cx="4114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55612" y="3041870"/>
            <a:ext cx="107490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-apple-system"/>
              </a:rPr>
              <a:t>4</a:t>
            </a:r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</a:rPr>
              <a:t>对数损失函数 </a:t>
            </a:r>
            <a:r>
              <a:rPr lang="en-US" altLang="zh-CN" sz="2800" dirty="0"/>
              <a:t>logarithmic loss function </a:t>
            </a:r>
            <a:r>
              <a:rPr lang="zh-CN" altLang="en-US" sz="2800" dirty="0"/>
              <a:t>或对数似然损失函数 </a:t>
            </a:r>
            <a:r>
              <a:rPr lang="zh-CN" altLang="en-US" sz="2800" dirty="0" smtClean="0"/>
              <a:t> 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log-likelihood </a:t>
            </a:r>
            <a:r>
              <a:rPr lang="en-US" altLang="zh-CN" sz="2800" dirty="0"/>
              <a:t>loss function 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214452" y="5202027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212529"/>
                </a:solidFill>
                <a:latin typeface="-apple-system"/>
              </a:rPr>
              <a:t>损失函数值越小，模型就越好。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20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42399" y="994621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-apple-system"/>
              </a:rPr>
              <a:t>2.</a:t>
            </a:r>
            <a:r>
              <a:rPr lang="zh-CN" altLang="en-US" sz="2800" dirty="0" smtClean="0">
                <a:latin typeface="-apple-system"/>
              </a:rPr>
              <a:t>风险函数（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损失函数的</a:t>
            </a:r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期望）</a:t>
            </a:r>
            <a:endParaRPr lang="zh-CN" altLang="en-US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14" y="2792703"/>
            <a:ext cx="8462515" cy="73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42399" y="1701012"/>
            <a:ext cx="112822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    由于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模型的输入、输出（</a:t>
            </a:r>
            <a:r>
              <a:rPr lang="en-US" altLang="zh-CN" sz="2800" dirty="0">
                <a:solidFill>
                  <a:srgbClr val="404040"/>
                </a:solidFill>
                <a:latin typeface="-apple-system"/>
              </a:rPr>
              <a:t>X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，</a:t>
            </a:r>
            <a:r>
              <a:rPr lang="en-US" altLang="zh-CN" sz="2800" dirty="0">
                <a:solidFill>
                  <a:srgbClr val="404040"/>
                </a:solidFill>
                <a:latin typeface="-apple-system"/>
              </a:rPr>
              <a:t>Y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）是随机变量，遵循</a:t>
            </a:r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联合分布</a:t>
            </a:r>
            <a:r>
              <a:rPr lang="en-US" altLang="zh-CN" sz="2800" dirty="0"/>
              <a:t>P(X,Y) </a:t>
            </a:r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所以损失函数的期望是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76775" y="3952074"/>
            <a:ext cx="108180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   这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是理论上</a:t>
            </a:r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模型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f(X)</a:t>
            </a:r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关于联合分布</a:t>
            </a:r>
            <a:r>
              <a:rPr lang="en-US" altLang="zh-CN" sz="2800" dirty="0"/>
              <a:t>P(X,Y)</a:t>
            </a:r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平均意义下的损失，称为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风险函数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-apple-system"/>
              </a:rPr>
              <a:t>risk function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）或</a:t>
            </a:r>
            <a:r>
              <a:rPr lang="zh-CN" altLang="en-US" sz="2800" dirty="0">
                <a:solidFill>
                  <a:srgbClr val="7030A0"/>
                </a:solidFill>
                <a:latin typeface="-apple-system"/>
              </a:rPr>
              <a:t>期望损失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-apple-system"/>
              </a:rPr>
              <a:t>expected loss</a:t>
            </a:r>
            <a:r>
              <a:rPr lang="zh-CN" altLang="en-US" sz="2800" dirty="0" smtClean="0">
                <a:solidFill>
                  <a:srgbClr val="404040"/>
                </a:solidFill>
                <a:latin typeface="-apple-system"/>
              </a:rPr>
              <a:t>）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或</a:t>
            </a:r>
            <a:r>
              <a:rPr lang="zh-CN" altLang="en-US" sz="2800" dirty="0">
                <a:solidFill>
                  <a:srgbClr val="7030A0"/>
                </a:solidFill>
                <a:latin typeface="-apple-system"/>
              </a:rPr>
              <a:t>期望风险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-apple-system"/>
              </a:rPr>
              <a:t> expected risk)</a:t>
            </a:r>
            <a:endParaRPr lang="zh-CN" altLang="en-US" sz="2800" dirty="0">
              <a:solidFill>
                <a:srgbClr val="40404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416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17755" y="1319409"/>
            <a:ext cx="11879739" cy="3539430"/>
            <a:chOff x="117755" y="1319409"/>
            <a:chExt cx="11879739" cy="3539430"/>
          </a:xfrm>
        </p:grpSpPr>
        <p:sp>
          <p:nvSpPr>
            <p:cNvPr id="2" name="矩形 1"/>
            <p:cNvSpPr/>
            <p:nvPr/>
          </p:nvSpPr>
          <p:spPr>
            <a:xfrm>
              <a:off x="117755" y="1319409"/>
              <a:ext cx="11879739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/>
                <a:t>        学习</a:t>
              </a:r>
              <a:r>
                <a:rPr lang="zh-CN" altLang="en-US" sz="2800" dirty="0"/>
                <a:t>的目标就是选择期望</a:t>
              </a:r>
              <a:r>
                <a:rPr lang="zh-CN" altLang="en-US" sz="2800" dirty="0" smtClean="0"/>
                <a:t>风险          最小</a:t>
              </a:r>
              <a:r>
                <a:rPr lang="zh-CN" altLang="en-US" sz="2800" dirty="0"/>
                <a:t>的模型</a:t>
              </a:r>
              <a:r>
                <a:rPr lang="zh-CN" altLang="en-US" sz="2800" dirty="0" smtClean="0"/>
                <a:t>。   </a:t>
              </a:r>
              <a:endParaRPr lang="en-US" altLang="zh-CN" sz="2800" dirty="0" smtClean="0"/>
            </a:p>
            <a:p>
              <a:r>
                <a:rPr lang="en-US" altLang="zh-CN" sz="2800" dirty="0"/>
                <a:t> </a:t>
              </a:r>
              <a:r>
                <a:rPr lang="en-US" altLang="zh-CN" sz="2800" dirty="0" smtClean="0"/>
                <a:t>       </a:t>
              </a:r>
              <a:r>
                <a:rPr lang="zh-CN" altLang="en-US" sz="2800" dirty="0" smtClean="0"/>
                <a:t>由于联合分布</a:t>
              </a:r>
              <a:r>
                <a:rPr lang="en-US" altLang="zh-CN" sz="2800" dirty="0" smtClean="0"/>
                <a:t> </a:t>
              </a:r>
              <a:r>
                <a:rPr lang="en-US" altLang="zh-CN" sz="2800" dirty="0"/>
                <a:t>P(X,Y)</a:t>
              </a:r>
              <a:r>
                <a:rPr lang="en-US" altLang="zh-CN" sz="2800" dirty="0" smtClean="0"/>
                <a:t> </a:t>
              </a:r>
              <a:r>
                <a:rPr lang="zh-CN" altLang="en-US" sz="2800" dirty="0" smtClean="0"/>
                <a:t>是</a:t>
              </a:r>
              <a:r>
                <a:rPr lang="zh-CN" altLang="en-US" sz="2800" dirty="0"/>
                <a:t>未知的</a:t>
              </a:r>
              <a:r>
                <a:rPr lang="zh-CN" altLang="en-US" sz="2800" dirty="0" smtClean="0"/>
                <a:t>，</a:t>
              </a:r>
              <a:r>
                <a:rPr lang="en-US" altLang="zh-CN" sz="2800" dirty="0" smtClean="0"/>
                <a:t> </a:t>
              </a:r>
              <a:r>
                <a:rPr lang="zh-CN" altLang="en-US" sz="2800" dirty="0" smtClean="0"/>
                <a:t>不能</a:t>
              </a:r>
              <a:r>
                <a:rPr lang="zh-CN" altLang="en-US" sz="2800" dirty="0"/>
                <a:t>直接计算。实际上，如果知道</a:t>
              </a:r>
              <a:r>
                <a:rPr lang="zh-CN" altLang="en-US" sz="2800" dirty="0" smtClean="0"/>
                <a:t>联合分布</a:t>
              </a:r>
              <a:r>
                <a:rPr lang="en-US" altLang="zh-CN" sz="2800" dirty="0"/>
                <a:t>P(X,Y)</a:t>
              </a:r>
              <a:r>
                <a:rPr lang="en-US" altLang="zh-CN" sz="2800" dirty="0" smtClean="0"/>
                <a:t> </a:t>
              </a:r>
              <a:r>
                <a:rPr lang="zh-CN" altLang="en-US" sz="2800" dirty="0" smtClean="0"/>
                <a:t>，</a:t>
              </a:r>
              <a:r>
                <a:rPr lang="zh-CN" altLang="en-US" sz="2800" dirty="0"/>
                <a:t>可以从联合分布直接求出条件概率</a:t>
              </a:r>
              <a:r>
                <a:rPr lang="zh-CN" altLang="en-US" sz="2800" dirty="0" smtClean="0"/>
                <a:t>分布 </a:t>
              </a:r>
              <a:r>
                <a:rPr lang="en-US" altLang="zh-CN" sz="2800" dirty="0" smtClean="0"/>
                <a:t>          </a:t>
              </a:r>
              <a:r>
                <a:rPr lang="zh-CN" altLang="en-US" sz="2800" dirty="0" smtClean="0"/>
                <a:t>，也</a:t>
              </a:r>
              <a:r>
                <a:rPr lang="zh-CN" altLang="en-US" sz="2800" dirty="0"/>
                <a:t>就不需要学习了。正因为不知道联合概率</a:t>
              </a:r>
              <a:r>
                <a:rPr lang="zh-CN" altLang="en-US" sz="2800" dirty="0" smtClean="0"/>
                <a:t>分布</a:t>
              </a:r>
              <a:r>
                <a:rPr lang="en-US" altLang="zh-CN" sz="2800" dirty="0"/>
                <a:t>P(X,Y) </a:t>
              </a:r>
              <a:r>
                <a:rPr lang="zh-CN" altLang="en-US" sz="2800" dirty="0" smtClean="0"/>
                <a:t>，</a:t>
              </a:r>
              <a:r>
                <a:rPr lang="zh-CN" altLang="en-US" sz="2800" dirty="0"/>
                <a:t>所以才需要进行</a:t>
              </a:r>
              <a:r>
                <a:rPr lang="zh-CN" altLang="en-US" sz="2800" dirty="0" smtClean="0"/>
                <a:t>学习</a:t>
              </a:r>
              <a:r>
                <a:rPr lang="zh-CN" altLang="en-US" sz="2800" dirty="0"/>
                <a:t>（</a:t>
              </a:r>
              <a:r>
                <a:rPr lang="zh-CN" altLang="en-US" sz="2800" dirty="0" smtClean="0"/>
                <a:t>提示，学习</a:t>
              </a:r>
              <a:r>
                <a:rPr lang="zh-CN" altLang="en-US" sz="2800" dirty="0"/>
                <a:t>联合概率分布</a:t>
              </a:r>
              <a:r>
                <a:rPr lang="en-US" altLang="zh-CN" sz="2800" dirty="0"/>
                <a:t>P(X,Y)</a:t>
              </a:r>
              <a:r>
                <a:rPr lang="en-US" altLang="zh-CN" sz="2800" dirty="0" smtClean="0"/>
                <a:t>    </a:t>
              </a:r>
              <a:r>
                <a:rPr lang="zh-CN" altLang="en-US" sz="2800" dirty="0"/>
                <a:t>）</a:t>
              </a:r>
              <a:r>
                <a:rPr lang="zh-CN" altLang="en-US" sz="2800" dirty="0" smtClean="0"/>
                <a:t>。   </a:t>
              </a:r>
              <a:endParaRPr lang="en-US" altLang="zh-CN" sz="2800" dirty="0" smtClean="0"/>
            </a:p>
            <a:p>
              <a:r>
                <a:rPr lang="en-US" altLang="zh-CN" sz="2800" dirty="0"/>
                <a:t> </a:t>
              </a:r>
              <a:r>
                <a:rPr lang="en-US" altLang="zh-CN" sz="2800" dirty="0" smtClean="0"/>
                <a:t>      </a:t>
              </a:r>
              <a:r>
                <a:rPr lang="zh-CN" altLang="en-US" sz="2800" dirty="0" smtClean="0"/>
                <a:t>这样一来</a:t>
              </a:r>
              <a:r>
                <a:rPr lang="zh-CN" altLang="en-US" sz="2800" dirty="0"/>
                <a:t>，一方面根据期望风险最小学习模型要用到联合分布，另一方面联合分布又是未知的，所以监督学习就成为一个</a:t>
              </a:r>
              <a:r>
                <a:rPr lang="zh-CN" altLang="en-US" sz="2800" dirty="0">
                  <a:solidFill>
                    <a:srgbClr val="FF0000"/>
                  </a:solidFill>
                </a:rPr>
                <a:t>病态问题</a:t>
              </a:r>
              <a:r>
                <a:rPr lang="zh-CN" altLang="en-US" sz="2800" dirty="0"/>
                <a:t>（</a:t>
              </a:r>
              <a:r>
                <a:rPr lang="en-US" altLang="zh-CN" sz="2800" dirty="0"/>
                <a:t>ill-formed problem</a:t>
              </a:r>
              <a:r>
                <a:rPr lang="zh-CN" altLang="en-US" sz="2800" dirty="0" smtClean="0"/>
                <a:t>）。</a:t>
              </a:r>
              <a:endParaRPr lang="zh-CN" altLang="en-US" sz="2800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3776" y="1465018"/>
              <a:ext cx="838095" cy="33333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2907" y="2226305"/>
              <a:ext cx="1016004" cy="387049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177" y="4326940"/>
            <a:ext cx="4352381" cy="136190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390713" y="5707974"/>
            <a:ext cx="3826442" cy="646331"/>
            <a:chOff x="2489018" y="4494972"/>
            <a:chExt cx="3826442" cy="64633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9018" y="4600386"/>
              <a:ext cx="1201776" cy="45781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690794" y="4611929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=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998111" y="4494972"/>
              <a:ext cx="6463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/>
                <a:t>/</a:t>
              </a:r>
              <a:endParaRPr lang="zh-CN" altLang="en-US" sz="3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985417" y="4534985"/>
              <a:ext cx="11705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P(X,Y) </a:t>
              </a:r>
              <a:endParaRPr lang="zh-CN" altLang="en-US" sz="28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21277" y="4556528"/>
              <a:ext cx="9941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/>
                <a:t>P(X ) 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97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943268"/>
            <a:ext cx="9975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800" dirty="0" smtClean="0"/>
              <a:t>3 </a:t>
            </a:r>
            <a:r>
              <a:rPr lang="zh-CN" altLang="en-US" sz="2800" dirty="0" smtClean="0"/>
              <a:t>经验风险（ </a:t>
            </a:r>
            <a:r>
              <a:rPr lang="en-US" altLang="zh-CN" sz="2800" dirty="0"/>
              <a:t>empirical </a:t>
            </a:r>
            <a:r>
              <a:rPr lang="en-US" altLang="zh-CN" sz="2800" dirty="0" smtClean="0"/>
              <a:t>risk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，经验损失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empirical loss</a:t>
            </a:r>
            <a:r>
              <a:rPr lang="zh-CN" altLang="en-US" sz="2800" dirty="0" smtClean="0"/>
              <a:t>）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737696" y="1811608"/>
            <a:ext cx="1024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模型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f(X)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关于训练数据集的平均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损失称为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经验风险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或者</a:t>
            </a:r>
            <a:r>
              <a:rPr lang="zh-CN" altLang="en-US" sz="2800" dirty="0">
                <a:solidFill>
                  <a:srgbClr val="7030A0"/>
                </a:solidFill>
                <a:latin typeface="-apple-system"/>
              </a:rPr>
              <a:t>经验损失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2749" y="4656961"/>
            <a:ext cx="7900822" cy="621695"/>
            <a:chOff x="1234415" y="4448344"/>
            <a:chExt cx="7900822" cy="621695"/>
          </a:xfrm>
        </p:grpSpPr>
        <p:sp>
          <p:nvSpPr>
            <p:cNvPr id="11" name="矩形 10"/>
            <p:cNvSpPr/>
            <p:nvPr/>
          </p:nvSpPr>
          <p:spPr>
            <a:xfrm>
              <a:off x="1234415" y="4448344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D4D4D"/>
                  </a:solidFill>
                  <a:latin typeface="-apple-system"/>
                </a:rPr>
                <a:t>训练数据集</a:t>
              </a:r>
              <a:endParaRPr lang="zh-CN" altLang="en-US" sz="2800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9443" y="4546819"/>
              <a:ext cx="6035794" cy="523220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31" y="2964164"/>
            <a:ext cx="8893711" cy="11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2824" y="94326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期望风险和经验风险的关系：</a:t>
            </a: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50053" y="1629925"/>
            <a:ext cx="11107803" cy="1815882"/>
            <a:chOff x="853230" y="4531884"/>
            <a:chExt cx="10690230" cy="1815882"/>
          </a:xfrm>
        </p:grpSpPr>
        <p:sp>
          <p:nvSpPr>
            <p:cNvPr id="8" name="矩形 7"/>
            <p:cNvSpPr/>
            <p:nvPr/>
          </p:nvSpPr>
          <p:spPr>
            <a:xfrm>
              <a:off x="853230" y="4531884"/>
              <a:ext cx="1049918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D4D4D"/>
                  </a:solidFill>
                  <a:latin typeface="-apple-system"/>
                </a:rPr>
                <a:t>    期望风险</a:t>
              </a:r>
              <a:r>
                <a:rPr lang="en-US" altLang="zh-CN" sz="2800" dirty="0" smtClean="0">
                  <a:solidFill>
                    <a:srgbClr val="4D4D4D"/>
                  </a:solidFill>
                  <a:latin typeface="-apple-system"/>
                </a:rPr>
                <a:t>      </a:t>
              </a:r>
              <a:r>
                <a:rPr lang="zh-CN" altLang="en-US" sz="2800" dirty="0" smtClean="0">
                  <a:solidFill>
                    <a:srgbClr val="4D4D4D"/>
                  </a:solidFill>
                  <a:latin typeface="-apple-system"/>
                </a:rPr>
                <a:t>是</a:t>
              </a:r>
              <a:r>
                <a:rPr lang="zh-CN" altLang="en-US" sz="2800" dirty="0">
                  <a:solidFill>
                    <a:srgbClr val="4D4D4D"/>
                  </a:solidFill>
                  <a:latin typeface="-apple-system"/>
                </a:rPr>
                <a:t>模型关于联合分布的期望损失，</a:t>
              </a:r>
              <a:r>
                <a:rPr lang="zh-CN" altLang="en-US" sz="2800" dirty="0" smtClean="0">
                  <a:solidFill>
                    <a:srgbClr val="4D4D4D"/>
                  </a:solidFill>
                  <a:latin typeface="-apple-system"/>
                </a:rPr>
                <a:t>经验风险</a:t>
              </a:r>
              <a:r>
                <a:rPr lang="en-US" altLang="zh-CN" sz="2800" dirty="0" smtClean="0">
                  <a:solidFill>
                    <a:srgbClr val="4D4D4D"/>
                  </a:solidFill>
                  <a:latin typeface="-apple-system"/>
                </a:rPr>
                <a:t>     </a:t>
              </a:r>
              <a:r>
                <a:rPr lang="zh-CN" altLang="en-US" sz="2800" dirty="0" smtClean="0">
                  <a:solidFill>
                    <a:srgbClr val="4D4D4D"/>
                  </a:solidFill>
                  <a:latin typeface="-apple-system"/>
                </a:rPr>
                <a:t>是</a:t>
              </a:r>
              <a:r>
                <a:rPr lang="zh-CN" altLang="en-US" sz="2800" dirty="0">
                  <a:solidFill>
                    <a:srgbClr val="4D4D4D"/>
                  </a:solidFill>
                  <a:latin typeface="-apple-system"/>
                </a:rPr>
                <a:t>模型关于训练样本集的平均损失。</a:t>
              </a:r>
              <a:r>
                <a:rPr lang="zh-CN" altLang="en-US" sz="2800" dirty="0">
                  <a:solidFill>
                    <a:srgbClr val="7030A0"/>
                  </a:solidFill>
                  <a:latin typeface="-apple-system"/>
                </a:rPr>
                <a:t>根据大数定律</a:t>
              </a:r>
              <a:r>
                <a:rPr lang="zh-CN" altLang="en-US" sz="2800" dirty="0">
                  <a:solidFill>
                    <a:srgbClr val="4D4D4D"/>
                  </a:solidFill>
                  <a:latin typeface="-apple-system"/>
                </a:rPr>
                <a:t>，当样本容量</a:t>
              </a:r>
              <a:r>
                <a:rPr lang="en-US" altLang="zh-CN" sz="2800" dirty="0">
                  <a:solidFill>
                    <a:srgbClr val="4D4D4D"/>
                  </a:solidFill>
                  <a:latin typeface="-apple-system"/>
                </a:rPr>
                <a:t>N</a:t>
              </a:r>
              <a:r>
                <a:rPr lang="zh-CN" altLang="en-US" sz="2800" dirty="0">
                  <a:solidFill>
                    <a:srgbClr val="4D4D4D"/>
                  </a:solidFill>
                  <a:latin typeface="-apple-system"/>
                </a:rPr>
                <a:t>趋于无穷时，</a:t>
              </a:r>
              <a:r>
                <a:rPr lang="zh-CN" altLang="en-US" sz="2800" dirty="0" smtClean="0">
                  <a:solidFill>
                    <a:srgbClr val="4D4D4D"/>
                  </a:solidFill>
                  <a:latin typeface="-apple-system"/>
                </a:rPr>
                <a:t>经验风险</a:t>
              </a:r>
              <a:r>
                <a:rPr lang="en-US" altLang="zh-CN" sz="2800" dirty="0" smtClean="0">
                  <a:solidFill>
                    <a:srgbClr val="4D4D4D"/>
                  </a:solidFill>
                  <a:latin typeface="-apple-system"/>
                </a:rPr>
                <a:t>      </a:t>
              </a:r>
              <a:r>
                <a:rPr lang="zh-CN" altLang="en-US" sz="2800" dirty="0" smtClean="0">
                  <a:solidFill>
                    <a:srgbClr val="4D4D4D"/>
                  </a:solidFill>
                  <a:latin typeface="-apple-system"/>
                </a:rPr>
                <a:t>趋于</a:t>
              </a:r>
              <a:r>
                <a:rPr lang="zh-CN" altLang="en-US" sz="2800" dirty="0">
                  <a:solidFill>
                    <a:srgbClr val="4D4D4D"/>
                  </a:solidFill>
                  <a:latin typeface="-apple-system"/>
                </a:rPr>
                <a:t>期望</a:t>
              </a:r>
              <a:r>
                <a:rPr lang="zh-CN" altLang="en-US" sz="2800" dirty="0" smtClean="0">
                  <a:solidFill>
                    <a:srgbClr val="4D4D4D"/>
                  </a:solidFill>
                  <a:latin typeface="-apple-system"/>
                </a:rPr>
                <a:t>风险</a:t>
              </a:r>
              <a:r>
                <a:rPr lang="en-US" altLang="zh-CN" sz="2800" dirty="0" smtClean="0">
                  <a:solidFill>
                    <a:srgbClr val="4D4D4D"/>
                  </a:solidFill>
                  <a:latin typeface="-apple-system"/>
                </a:rPr>
                <a:t>     </a:t>
              </a:r>
              <a:r>
                <a:rPr lang="zh-CN" altLang="en-US" sz="2800" dirty="0" smtClean="0">
                  <a:solidFill>
                    <a:srgbClr val="4D4D4D"/>
                  </a:solidFill>
                  <a:latin typeface="-apple-system"/>
                </a:rPr>
                <a:t>。所以</a:t>
              </a:r>
              <a:r>
                <a:rPr lang="zh-CN" altLang="en-US" sz="2800" dirty="0">
                  <a:solidFill>
                    <a:srgbClr val="4D4D4D"/>
                  </a:solidFill>
                  <a:latin typeface="-apple-system"/>
                </a:rPr>
                <a:t>一个很自然的想法是用经验风险估计期望风险。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117" y="4652532"/>
              <a:ext cx="838095" cy="3333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19650" y="4622048"/>
              <a:ext cx="923810" cy="4000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224" y="5458062"/>
              <a:ext cx="923810" cy="4000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0158" y="5527579"/>
              <a:ext cx="838095" cy="333333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291943" y="3603403"/>
            <a:ext cx="10967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    但是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在现实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中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,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训练样本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数目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有限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,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甚至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很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小</a:t>
            </a:r>
            <a:r>
              <a:rPr lang="en-US" altLang="zh-CN" sz="2800" dirty="0" smtClean="0">
                <a:solidFill>
                  <a:srgbClr val="4D4D4D"/>
                </a:solidFill>
                <a:latin typeface="-apple-system"/>
              </a:rPr>
              <a:t>, 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所以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用经验风险估计期望风险常常并不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理想</a:t>
            </a:r>
            <a:r>
              <a:rPr lang="en-US" altLang="zh-CN" sz="2800" dirty="0" smtClean="0">
                <a:solidFill>
                  <a:srgbClr val="4D4D4D"/>
                </a:solidFill>
                <a:latin typeface="-apple-system"/>
              </a:rPr>
              <a:t>, 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要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对经验风险进行一定的矫正， 这就关系到监督学习的两个基本策略 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2800" dirty="0">
                <a:solidFill>
                  <a:srgbClr val="7030A0"/>
                </a:solidFill>
                <a:latin typeface="-apple-system"/>
              </a:rPr>
              <a:t>经验风险最小化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和</a:t>
            </a:r>
            <a:r>
              <a:rPr lang="zh-CN" altLang="en-US" sz="2800" dirty="0">
                <a:solidFill>
                  <a:srgbClr val="7030A0"/>
                </a:solidFill>
                <a:latin typeface="-apple-system"/>
              </a:rPr>
              <a:t>结构风险最小化</a:t>
            </a:r>
          </a:p>
        </p:txBody>
      </p:sp>
    </p:spTree>
    <p:extLst>
      <p:ext uri="{BB962C8B-B14F-4D97-AF65-F5344CB8AC3E}">
        <p14:creationId xmlns:p14="http://schemas.microsoft.com/office/powerpoint/2010/main" val="40925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648" y="766328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-apple-system"/>
              </a:rPr>
              <a:t>4 </a:t>
            </a:r>
            <a:r>
              <a:rPr lang="zh-CN" altLang="en-US" sz="2800" dirty="0" smtClean="0"/>
              <a:t>经验风险</a:t>
            </a:r>
            <a:r>
              <a:rPr lang="zh-CN" altLang="en-US" sz="2800" dirty="0"/>
              <a:t>最小化（</a:t>
            </a:r>
            <a:r>
              <a:rPr lang="en-US" altLang="zh-CN" sz="2800" dirty="0"/>
              <a:t>empirical risk minimization</a:t>
            </a:r>
            <a:r>
              <a:rPr lang="zh-CN" altLang="en-US" sz="2800" dirty="0"/>
              <a:t>，</a:t>
            </a:r>
            <a:r>
              <a:rPr lang="en-US" altLang="zh-CN" sz="2800" dirty="0"/>
              <a:t>ERM</a:t>
            </a:r>
            <a:r>
              <a:rPr lang="zh-CN" altLang="en-US" sz="2800" dirty="0"/>
              <a:t>）与结构风险最小化（</a:t>
            </a:r>
            <a:r>
              <a:rPr lang="en-US" altLang="zh-CN" sz="2800" dirty="0"/>
              <a:t>structural risk minimization</a:t>
            </a:r>
            <a:r>
              <a:rPr lang="zh-CN" altLang="en-US" sz="2800" dirty="0"/>
              <a:t>，</a:t>
            </a:r>
            <a:r>
              <a:rPr lang="en-US" altLang="zh-CN" sz="2800" dirty="0"/>
              <a:t>SRM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: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策略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456" y="2909935"/>
            <a:ext cx="112869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    在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假设空间、损失函数以及训练数据集确定的情况下， 经验风险函数式（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1.10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） 就可以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确定</a:t>
            </a:r>
            <a:r>
              <a:rPr lang="en-US" altLang="zh-CN" sz="2800" dirty="0" smtClean="0">
                <a:solidFill>
                  <a:srgbClr val="4D4D4D"/>
                </a:solidFill>
                <a:latin typeface="-apple-system"/>
              </a:rPr>
              <a:t>.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83698" y="4092965"/>
            <a:ext cx="113573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   </a:t>
            </a:r>
            <a:r>
              <a:rPr lang="zh-CN" altLang="en-US" sz="2800" b="1" dirty="0" smtClean="0">
                <a:solidFill>
                  <a:srgbClr val="7030A0"/>
                </a:solidFill>
                <a:latin typeface="-apple-system"/>
              </a:rPr>
              <a:t>经验风险</a:t>
            </a:r>
            <a:r>
              <a:rPr lang="zh-CN" altLang="en-US" sz="2800" b="1" dirty="0">
                <a:solidFill>
                  <a:srgbClr val="7030A0"/>
                </a:solidFill>
                <a:latin typeface="-apple-system"/>
              </a:rPr>
              <a:t>最小化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ERM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empirical risk minimization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）的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策略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认为， </a:t>
            </a:r>
            <a:r>
              <a:rPr lang="zh-CN" altLang="en-US" sz="2800" dirty="0">
                <a:solidFill>
                  <a:srgbClr val="7030A0"/>
                </a:solidFill>
                <a:latin typeface="-apple-system"/>
              </a:rPr>
              <a:t>经验风险最小的模型是最优的模型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6523" y="5251082"/>
            <a:ext cx="11019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根据这一策略，</a:t>
            </a:r>
            <a:r>
              <a:rPr lang="zh-CN" altLang="en-US" sz="2800" dirty="0"/>
              <a:t>按照经验风险最小化求最优模型就是求解最优化问题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。</a:t>
            </a:r>
            <a:endParaRPr lang="zh-CN" altLang="en-US" sz="28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31344" y="5860204"/>
            <a:ext cx="10139098" cy="815192"/>
            <a:chOff x="743215" y="5283428"/>
            <a:chExt cx="10139098" cy="81519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215" y="5283428"/>
              <a:ext cx="4325842" cy="81519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8376" y="5405440"/>
              <a:ext cx="1077622" cy="560954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6927384" y="5405440"/>
              <a:ext cx="3954929" cy="523220"/>
              <a:chOff x="565632" y="5928700"/>
              <a:chExt cx="3954929" cy="52322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65632" y="5928700"/>
                <a:ext cx="39549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4D4D4D"/>
                    </a:solidFill>
                    <a:latin typeface="-apple-system"/>
                  </a:rPr>
                  <a:t>其中，</a:t>
                </a:r>
                <a:r>
                  <a:rPr lang="zh-CN" altLang="en-US" sz="2800" dirty="0">
                    <a:solidFill>
                      <a:srgbClr val="4D4D4D"/>
                    </a:solidFill>
                    <a:latin typeface="-apple-system"/>
                  </a:rPr>
                  <a:t> </a:t>
                </a:r>
                <a:r>
                  <a:rPr lang="en-US" altLang="zh-CN" sz="2800" i="1" dirty="0" smtClean="0">
                    <a:solidFill>
                      <a:srgbClr val="4D4D4D"/>
                    </a:solidFill>
                    <a:latin typeface="-apple-system"/>
                  </a:rPr>
                  <a:t> </a:t>
                </a:r>
                <a:r>
                  <a:rPr lang="zh-CN" altLang="en-US" sz="2800" dirty="0">
                    <a:solidFill>
                      <a:srgbClr val="4D4D4D"/>
                    </a:solidFill>
                    <a:latin typeface="-apple-system"/>
                  </a:rPr>
                  <a:t> 是假设空间。</a:t>
                </a:r>
                <a:endParaRPr lang="zh-CN" altLang="en-US" sz="2800" dirty="0"/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6581" y="6036091"/>
                <a:ext cx="386130" cy="415829"/>
              </a:xfrm>
              <a:prstGeom prst="rect">
                <a:avLst/>
              </a:prstGeom>
            </p:spPr>
          </p:pic>
        </p:grpSp>
      </p:grpSp>
      <p:sp>
        <p:nvSpPr>
          <p:cNvPr id="13" name="矩形 12"/>
          <p:cNvSpPr/>
          <p:nvPr/>
        </p:nvSpPr>
        <p:spPr>
          <a:xfrm>
            <a:off x="531343" y="2053575"/>
            <a:ext cx="9569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-apple-system"/>
              </a:rPr>
              <a:t>(1) </a:t>
            </a:r>
            <a:r>
              <a:rPr lang="zh-CN" altLang="en-US" sz="2800" dirty="0" smtClean="0">
                <a:latin typeface="-apple-system"/>
              </a:rPr>
              <a:t>经验风险</a:t>
            </a:r>
            <a:r>
              <a:rPr lang="zh-CN" altLang="en-US" sz="2800" dirty="0">
                <a:latin typeface="-apple-system"/>
              </a:rPr>
              <a:t>最小</a:t>
            </a:r>
            <a:r>
              <a:rPr lang="zh-CN" altLang="en-US" sz="2800" dirty="0" smtClean="0">
                <a:latin typeface="-apple-system"/>
              </a:rPr>
              <a:t>化 </a:t>
            </a:r>
            <a:r>
              <a:rPr lang="zh-CN" altLang="en-US" sz="2800" dirty="0">
                <a:latin typeface="-apple-system"/>
              </a:rPr>
              <a:t>（从数据中得到的经验）：</a:t>
            </a:r>
          </a:p>
        </p:txBody>
      </p:sp>
    </p:spTree>
    <p:extLst>
      <p:ext uri="{BB962C8B-B14F-4D97-AF65-F5344CB8AC3E}">
        <p14:creationId xmlns:p14="http://schemas.microsoft.com/office/powerpoint/2010/main" val="3540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技术分享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06" y="2197490"/>
            <a:ext cx="4543035" cy="171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559126" y="3151163"/>
            <a:ext cx="647114" cy="7592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89207" y="1002213"/>
            <a:ext cx="116386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当样本容量足够大时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，经验风险最小化能保证有很好的学习效果，在现实中被广为采用。 比如，</a:t>
            </a:r>
            <a:r>
              <a:rPr lang="zh-CN" altLang="en-US" sz="2800" dirty="0">
                <a:solidFill>
                  <a:srgbClr val="7030A0"/>
                </a:solidFill>
              </a:rPr>
              <a:t>极大似然估计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maximum likelihood estimation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）就是经验风险最小化的一个例子， 当模型是条件概率分布，损失函数是对数损失函数时，经验风险最小化就等价于极大似然估计。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89207" y="3319027"/>
            <a:ext cx="114979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当样本容量很小时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， 经验风险最小化学习的效果就未必很好，会产生后面将要叙述的 “ </a:t>
            </a:r>
            <a:r>
              <a:rPr lang="zh-CN" altLang="en-US" sz="2800" dirty="0">
                <a:solidFill>
                  <a:srgbClr val="7030A0"/>
                </a:solidFill>
                <a:latin typeface="-apple-system"/>
              </a:rPr>
              <a:t>过拟合（</a:t>
            </a:r>
            <a:r>
              <a:rPr lang="en-US" altLang="zh-CN" sz="2800" dirty="0">
                <a:solidFill>
                  <a:srgbClr val="7030A0"/>
                </a:solidFill>
                <a:latin typeface="-apple-system"/>
              </a:rPr>
              <a:t>over-fitting</a:t>
            </a:r>
            <a:r>
              <a:rPr lang="zh-CN" altLang="en-US" sz="2800" dirty="0">
                <a:solidFill>
                  <a:srgbClr val="7030A0"/>
                </a:solidFill>
                <a:latin typeface="-apple-system"/>
              </a:rPr>
              <a:t>）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”现象。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6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1937" y="994621"/>
            <a:ext cx="9879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-apple-system"/>
              </a:rPr>
              <a:t>(2) </a:t>
            </a:r>
            <a:r>
              <a:rPr lang="zh-CN" altLang="en-US" sz="2800" dirty="0" smtClean="0">
                <a:latin typeface="-apple-system"/>
              </a:rPr>
              <a:t>结构</a:t>
            </a:r>
            <a:r>
              <a:rPr lang="zh-CN" altLang="en-US" sz="2800" dirty="0">
                <a:latin typeface="-apple-system"/>
              </a:rPr>
              <a:t>风险最小化（</a:t>
            </a:r>
            <a:r>
              <a:rPr lang="en-US" altLang="zh-CN" sz="2800" dirty="0">
                <a:latin typeface="-apple-system"/>
              </a:rPr>
              <a:t>structural risk minimization SRM</a:t>
            </a:r>
            <a:r>
              <a:rPr lang="zh-CN" altLang="en-US" sz="2800" dirty="0">
                <a:latin typeface="-apple-system"/>
              </a:rPr>
              <a:t>）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51693" y="1846274"/>
            <a:ext cx="116621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-apple-system"/>
              </a:rPr>
              <a:t>结构风险最小化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是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为了防止过拟合而提出来的策略， 结构风险最小化等价于正则化（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regularization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）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。</a:t>
            </a:r>
            <a:r>
              <a:rPr lang="en-US" altLang="zh-CN" sz="2800" dirty="0" smtClean="0">
                <a:solidFill>
                  <a:srgbClr val="4D4D4D"/>
                </a:solidFill>
                <a:latin typeface="-apple-system"/>
              </a:rPr>
              <a:t> </a:t>
            </a:r>
          </a:p>
          <a:p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结构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风险在经验风险上加上表示模型复杂度的</a:t>
            </a:r>
            <a:r>
              <a:rPr lang="zh-CN" altLang="en-US" sz="2800" dirty="0"/>
              <a:t>正则化项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sz="2800" dirty="0" err="1">
                <a:solidFill>
                  <a:srgbClr val="4D4D4D"/>
                </a:solidFill>
                <a:latin typeface="-apple-system"/>
              </a:rPr>
              <a:t>regularizer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）或</a:t>
            </a:r>
            <a:r>
              <a:rPr lang="zh-CN" altLang="en-US" sz="2800" dirty="0"/>
              <a:t>罚项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penalty term</a:t>
            </a:r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）。</a:t>
            </a:r>
            <a:endParaRPr lang="en-US" altLang="zh-CN" sz="2800" dirty="0" smtClean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sz="2800" dirty="0" smtClean="0">
                <a:solidFill>
                  <a:srgbClr val="4D4D4D"/>
                </a:solidFill>
                <a:latin typeface="-apple-system"/>
              </a:rPr>
              <a:t>在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假设空间、损失函数以及训练数据集确定的情况下，结构风险的定义是：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42" y="4264374"/>
            <a:ext cx="5414021" cy="10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213" y="1127278"/>
            <a:ext cx="5414021" cy="106728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63205" y="2335236"/>
            <a:ext cx="11479237" cy="997180"/>
            <a:chOff x="363205" y="2335236"/>
            <a:chExt cx="11479237" cy="997180"/>
          </a:xfrm>
        </p:grpSpPr>
        <p:sp>
          <p:nvSpPr>
            <p:cNvPr id="6" name="矩形 5"/>
            <p:cNvSpPr/>
            <p:nvPr/>
          </p:nvSpPr>
          <p:spPr>
            <a:xfrm>
              <a:off x="363205" y="2335236"/>
              <a:ext cx="114792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/>
                <a:t>         </a:t>
              </a:r>
              <a:r>
                <a:rPr lang="zh-CN" altLang="en-US" sz="2800" dirty="0" smtClean="0"/>
                <a:t>为</a:t>
              </a:r>
              <a:r>
                <a:rPr lang="zh-CN" altLang="en-US" sz="2800" dirty="0"/>
                <a:t>模型的复杂度，复杂度表示了对复杂模型的惩罚，</a:t>
              </a:r>
              <a:r>
                <a:rPr lang="zh-CN" altLang="en-US" sz="2800" dirty="0" smtClean="0"/>
                <a:t>模型</a:t>
              </a:r>
              <a:r>
                <a:rPr lang="en-US" altLang="zh-CN" sz="2800" dirty="0" smtClean="0"/>
                <a:t>     </a:t>
              </a:r>
              <a:r>
                <a:rPr lang="zh-CN" altLang="en-US" sz="2800" dirty="0" smtClean="0"/>
                <a:t>越</a:t>
              </a:r>
              <a:r>
                <a:rPr lang="zh-CN" altLang="en-US" sz="2800" dirty="0"/>
                <a:t>复杂，复杂</a:t>
              </a:r>
              <a:r>
                <a:rPr lang="zh-CN" altLang="en-US" sz="2800" dirty="0" smtClean="0"/>
                <a:t>度</a:t>
              </a:r>
              <a:r>
                <a:rPr lang="en-US" altLang="zh-CN" sz="2800" dirty="0" smtClean="0"/>
                <a:t>       </a:t>
              </a:r>
              <a:r>
                <a:rPr lang="zh-CN" altLang="en-US" sz="2800" dirty="0" smtClean="0"/>
                <a:t>就</a:t>
              </a:r>
              <a:r>
                <a:rPr lang="zh-CN" altLang="en-US" sz="2800" dirty="0"/>
                <a:t>越大；反之，</a:t>
              </a:r>
              <a:r>
                <a:rPr lang="zh-CN" altLang="en-US" sz="2800" dirty="0" smtClean="0"/>
                <a:t>模型</a:t>
              </a:r>
              <a:r>
                <a:rPr lang="en-US" altLang="zh-CN" sz="2800" dirty="0" smtClean="0"/>
                <a:t>      </a:t>
              </a:r>
              <a:r>
                <a:rPr lang="zh-CN" altLang="en-US" sz="2800" dirty="0" smtClean="0"/>
                <a:t>越</a:t>
              </a:r>
              <a:r>
                <a:rPr lang="zh-CN" altLang="en-US" sz="2800" dirty="0"/>
                <a:t>简单，复杂</a:t>
              </a:r>
              <a:r>
                <a:rPr lang="zh-CN" altLang="en-US" sz="2800" dirty="0" smtClean="0"/>
                <a:t>度   </a:t>
              </a:r>
              <a:r>
                <a:rPr lang="en-US" altLang="zh-CN" sz="2800" dirty="0" smtClean="0"/>
                <a:t>      </a:t>
              </a:r>
              <a:r>
                <a:rPr lang="zh-CN" altLang="en-US" sz="2800" dirty="0" smtClean="0"/>
                <a:t>就</a:t>
              </a:r>
              <a:r>
                <a:rPr lang="zh-CN" altLang="en-US" sz="2800" dirty="0"/>
                <a:t>越</a:t>
              </a:r>
              <a:r>
                <a:rPr lang="zh-CN" altLang="en-US" sz="2800" dirty="0" smtClean="0"/>
                <a:t>小。</a:t>
              </a:r>
              <a:endParaRPr lang="zh-CN" altLang="en-US" sz="2800" dirty="0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573" y="2460693"/>
              <a:ext cx="677598" cy="409116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89015" y="2349682"/>
              <a:ext cx="381427" cy="52012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4013" y="2869809"/>
              <a:ext cx="677598" cy="40911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1504" y="2880227"/>
              <a:ext cx="677598" cy="409116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5365" y="2812289"/>
              <a:ext cx="381427" cy="520127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363205" y="3605379"/>
            <a:ext cx="7550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-apple-system"/>
              </a:rPr>
              <a:t>λ≥0</a:t>
            </a:r>
            <a:r>
              <a:rPr lang="zh-CN" altLang="en-US" sz="2800" b="1" dirty="0">
                <a:solidFill>
                  <a:srgbClr val="4D4D4D"/>
                </a:solidFill>
                <a:latin typeface="-apple-system"/>
              </a:rPr>
              <a:t>是系数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，用以权衡经验风险和模型复杂度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10078" y="4444635"/>
            <a:ext cx="112957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结构风险小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需要经验风险与模型复杂度同时小， 结构风险小的模型往往</a:t>
            </a:r>
            <a:r>
              <a:rPr lang="zh-CN" altLang="en-US" sz="2800" dirty="0">
                <a:solidFill>
                  <a:srgbClr val="7030A0"/>
                </a:solidFill>
                <a:latin typeface="-apple-system"/>
              </a:rPr>
              <a:t>对训练数据以及未知的测试数据都有较好的预测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。（因为过拟合现象一般都是由于模型复杂度过高，泛化不好，但它的经验风险确实小，引入结构风险可以平衡二者，避免过拟合的发生。）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20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9379" y="1418000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i="0" dirty="0" smtClean="0">
                <a:solidFill>
                  <a:srgbClr val="212529"/>
                </a:solidFill>
                <a:effectLst/>
                <a:latin typeface="-apple-system"/>
              </a:rPr>
              <a:t>实现统计学习方法的步骤如下：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984738" y="2285514"/>
            <a:ext cx="108321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b="0" i="0" dirty="0" smtClean="0">
                <a:solidFill>
                  <a:srgbClr val="212529"/>
                </a:solidFill>
                <a:effectLst/>
                <a:latin typeface="-apple-system"/>
              </a:rPr>
              <a:t>得到一个有限的训练数据集合；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0" i="0" dirty="0" smtClean="0">
                <a:solidFill>
                  <a:srgbClr val="212529"/>
                </a:solidFill>
                <a:effectLst/>
                <a:latin typeface="-apple-system"/>
              </a:rPr>
              <a:t>确定包含所有可能的模型假设空间（假设要学习的模型属于某个函  数的集合），即学习</a:t>
            </a:r>
            <a:r>
              <a:rPr lang="zh-CN" altLang="en-US" sz="2800" b="0" i="0" dirty="0" smtClean="0">
                <a:solidFill>
                  <a:srgbClr val="FF0000"/>
                </a:solidFill>
                <a:effectLst/>
                <a:latin typeface="-apple-system"/>
              </a:rPr>
              <a:t>模型</a:t>
            </a:r>
            <a:r>
              <a:rPr lang="zh-CN" altLang="en-US" sz="2800" b="0" i="0" dirty="0" smtClean="0">
                <a:solidFill>
                  <a:srgbClr val="212529"/>
                </a:solidFill>
                <a:effectLst/>
                <a:latin typeface="-apple-system"/>
              </a:rPr>
              <a:t>的集合；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0" i="0" dirty="0" smtClean="0">
                <a:solidFill>
                  <a:srgbClr val="212529"/>
                </a:solidFill>
                <a:effectLst/>
                <a:latin typeface="-apple-system"/>
              </a:rPr>
              <a:t>确定模型选择的准则，即学习的</a:t>
            </a:r>
            <a:r>
              <a:rPr lang="zh-CN" altLang="en-US" sz="2800" b="0" i="0" dirty="0" smtClean="0">
                <a:solidFill>
                  <a:srgbClr val="FF0000"/>
                </a:solidFill>
                <a:effectLst/>
                <a:latin typeface="-apple-system"/>
              </a:rPr>
              <a:t>策略</a:t>
            </a:r>
            <a:r>
              <a:rPr lang="zh-CN" altLang="en-US" sz="2800" b="0" i="0" dirty="0" smtClean="0">
                <a:solidFill>
                  <a:srgbClr val="212529"/>
                </a:solidFill>
                <a:effectLst/>
                <a:latin typeface="-apple-system"/>
              </a:rPr>
              <a:t>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0" i="0" dirty="0" smtClean="0">
                <a:solidFill>
                  <a:srgbClr val="212529"/>
                </a:solidFill>
                <a:effectLst/>
                <a:latin typeface="-apple-system"/>
              </a:rPr>
              <a:t>实现求解最优模型的算法，即学习的</a:t>
            </a:r>
            <a:r>
              <a:rPr lang="zh-CN" altLang="en-US" sz="2800" b="0" i="0" dirty="0" smtClean="0">
                <a:solidFill>
                  <a:srgbClr val="FF0000"/>
                </a:solidFill>
                <a:effectLst/>
                <a:latin typeface="-apple-system"/>
              </a:rPr>
              <a:t>算法</a:t>
            </a:r>
            <a:r>
              <a:rPr lang="zh-CN" altLang="en-US" sz="2800" b="0" i="0" dirty="0" smtClean="0">
                <a:solidFill>
                  <a:srgbClr val="212529"/>
                </a:solidFill>
                <a:effectLst/>
                <a:latin typeface="-apple-system"/>
              </a:rPr>
              <a:t>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0" i="0" dirty="0" smtClean="0">
                <a:solidFill>
                  <a:srgbClr val="212529"/>
                </a:solidFill>
                <a:effectLst/>
                <a:latin typeface="-apple-system"/>
              </a:rPr>
              <a:t>通过学习方法选择最优模型；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0" i="0" dirty="0" smtClean="0">
                <a:solidFill>
                  <a:srgbClr val="212529"/>
                </a:solidFill>
                <a:effectLst/>
                <a:latin typeface="-apple-system"/>
              </a:rPr>
              <a:t>利用学习的最优模型对数据进行预测或分析</a:t>
            </a:r>
            <a:endParaRPr lang="zh-CN" altLang="en-US" sz="28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808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2762" y="1194675"/>
            <a:ext cx="113432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-apple-system"/>
              </a:rPr>
              <a:t>结构风险最小化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策略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认为结构风险最小的模型是最优的模型， 所以求最优模型，就是求解最优化问题：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31" y="2148782"/>
            <a:ext cx="5034041" cy="1333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001" y="3902373"/>
            <a:ext cx="5414021" cy="106728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992099" y="4810844"/>
            <a:ext cx="3405901" cy="1249106"/>
            <a:chOff x="1756942" y="5461183"/>
            <a:chExt cx="3083824" cy="88334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6942" y="5461183"/>
              <a:ext cx="1802028" cy="88334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8970" y="5699278"/>
              <a:ext cx="1281796" cy="381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96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86204" y="1051571"/>
            <a:ext cx="102332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4D4D4D"/>
                </a:solidFill>
                <a:latin typeface="-apple-system"/>
              </a:rPr>
              <a:t>这样，</a:t>
            </a:r>
            <a:r>
              <a:rPr lang="zh-CN" altLang="en-US" sz="3600" dirty="0">
                <a:solidFill>
                  <a:srgbClr val="FF0000"/>
                </a:solidFill>
                <a:latin typeface="-apple-system"/>
              </a:rPr>
              <a:t>监督学习</a:t>
            </a:r>
            <a:r>
              <a:rPr lang="zh-CN" altLang="en-US" sz="3600" dirty="0" smtClean="0">
                <a:solidFill>
                  <a:srgbClr val="FF0000"/>
                </a:solidFill>
                <a:latin typeface="-apple-system"/>
              </a:rPr>
              <a:t>问题</a:t>
            </a:r>
            <a:r>
              <a:rPr lang="zh-CN" altLang="en-US" sz="3600" dirty="0" smtClean="0">
                <a:solidFill>
                  <a:srgbClr val="4D4D4D"/>
                </a:solidFill>
                <a:latin typeface="-apple-system"/>
              </a:rPr>
              <a:t>就</a:t>
            </a:r>
            <a:r>
              <a:rPr lang="zh-CN" altLang="en-US" sz="3600" dirty="0">
                <a:solidFill>
                  <a:srgbClr val="4D4D4D"/>
                </a:solidFill>
                <a:latin typeface="-apple-system"/>
              </a:rPr>
              <a:t>变成了</a:t>
            </a:r>
            <a:r>
              <a:rPr lang="zh-CN" altLang="en-US" sz="3600" dirty="0">
                <a:solidFill>
                  <a:srgbClr val="7030A0"/>
                </a:solidFill>
                <a:latin typeface="-apple-system"/>
              </a:rPr>
              <a:t>经验风险函数或结构风险函数的最优化</a:t>
            </a:r>
            <a:r>
              <a:rPr lang="zh-CN" altLang="en-US" sz="3600" dirty="0" smtClean="0">
                <a:solidFill>
                  <a:srgbClr val="7030A0"/>
                </a:solidFill>
                <a:latin typeface="-apple-system"/>
              </a:rPr>
              <a:t>问题</a:t>
            </a:r>
            <a:r>
              <a:rPr lang="en-US" altLang="zh-CN" sz="3600" dirty="0" smtClean="0">
                <a:solidFill>
                  <a:srgbClr val="7030A0"/>
                </a:solidFill>
                <a:latin typeface="-apple-system"/>
              </a:rPr>
              <a:t>(</a:t>
            </a:r>
            <a:r>
              <a:rPr lang="zh-CN" altLang="en-US" sz="3600" dirty="0">
                <a:solidFill>
                  <a:srgbClr val="7030A0"/>
                </a:solidFill>
                <a:latin typeface="-apple-system"/>
              </a:rPr>
              <a:t>经验风险最小化、结构</a:t>
            </a:r>
            <a:r>
              <a:rPr lang="zh-CN" altLang="en-US" sz="3600" dirty="0" smtClean="0">
                <a:solidFill>
                  <a:srgbClr val="7030A0"/>
                </a:solidFill>
                <a:latin typeface="-apple-system"/>
              </a:rPr>
              <a:t>风险</a:t>
            </a:r>
            <a:r>
              <a:rPr lang="zh-CN" altLang="en-US" sz="3600" dirty="0">
                <a:solidFill>
                  <a:srgbClr val="7030A0"/>
                </a:solidFill>
                <a:latin typeface="-apple-system"/>
              </a:rPr>
              <a:t>最小化</a:t>
            </a:r>
            <a:r>
              <a:rPr lang="zh-CN" altLang="en-US" sz="3600" dirty="0" smtClean="0">
                <a:solidFill>
                  <a:srgbClr val="7030A0"/>
                </a:solidFill>
                <a:latin typeface="-apple-system"/>
              </a:rPr>
              <a:t>）</a:t>
            </a:r>
            <a:r>
              <a:rPr lang="zh-CN" altLang="en-US" sz="3600" dirty="0" smtClean="0">
                <a:solidFill>
                  <a:srgbClr val="4D4D4D"/>
                </a:solidFill>
                <a:latin typeface="-apple-system"/>
              </a:rPr>
              <a:t>，</a:t>
            </a:r>
            <a:r>
              <a:rPr lang="zh-CN" altLang="en-US" sz="3600" dirty="0">
                <a:solidFill>
                  <a:srgbClr val="4D4D4D"/>
                </a:solidFill>
                <a:latin typeface="-apple-system"/>
              </a:rPr>
              <a:t>这时经验风险函数或结构风险函数是最优化问题的</a:t>
            </a:r>
            <a:r>
              <a:rPr lang="zh-CN" altLang="en-US" sz="3600" dirty="0">
                <a:solidFill>
                  <a:schemeClr val="accent6"/>
                </a:solidFill>
                <a:latin typeface="-apple-system"/>
              </a:rPr>
              <a:t>目标函数</a:t>
            </a:r>
            <a:r>
              <a:rPr lang="zh-CN" altLang="en-US" sz="3600" dirty="0" smtClean="0">
                <a:solidFill>
                  <a:srgbClr val="4D4D4D"/>
                </a:solidFill>
                <a:latin typeface="-apple-system"/>
              </a:rPr>
              <a:t>。（此时，机器学习就变为优化问题求解）</a:t>
            </a:r>
            <a:endParaRPr lang="zh-CN" altLang="en-US" sz="3600" dirty="0">
              <a:solidFill>
                <a:srgbClr val="4D4D4D"/>
              </a:solidFill>
              <a:latin typeface="-apple-system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00571" y="4185633"/>
            <a:ext cx="10112973" cy="815192"/>
            <a:chOff x="743215" y="5283428"/>
            <a:chExt cx="10112973" cy="81519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215" y="5283428"/>
              <a:ext cx="4325842" cy="815192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6901259" y="5405440"/>
              <a:ext cx="3954929" cy="523220"/>
              <a:chOff x="539507" y="5928700"/>
              <a:chExt cx="3954929" cy="52322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39507" y="5928700"/>
                <a:ext cx="39549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4D4D4D"/>
                    </a:solidFill>
                    <a:latin typeface="-apple-system"/>
                  </a:rPr>
                  <a:t>其中，</a:t>
                </a:r>
                <a:r>
                  <a:rPr lang="zh-CN" altLang="en-US" sz="2800" dirty="0">
                    <a:solidFill>
                      <a:srgbClr val="4D4D4D"/>
                    </a:solidFill>
                    <a:latin typeface="-apple-system"/>
                  </a:rPr>
                  <a:t> </a:t>
                </a:r>
                <a:r>
                  <a:rPr lang="en-US" altLang="zh-CN" sz="2800" i="1" dirty="0" smtClean="0">
                    <a:solidFill>
                      <a:srgbClr val="4D4D4D"/>
                    </a:solidFill>
                    <a:latin typeface="-apple-system"/>
                  </a:rPr>
                  <a:t> </a:t>
                </a:r>
                <a:r>
                  <a:rPr lang="zh-CN" altLang="en-US" sz="2800" dirty="0">
                    <a:solidFill>
                      <a:srgbClr val="4D4D4D"/>
                    </a:solidFill>
                    <a:latin typeface="-apple-system"/>
                  </a:rPr>
                  <a:t> 是假设空间。</a:t>
                </a:r>
                <a:endParaRPr lang="zh-CN" altLang="en-US" sz="2800" dirty="0"/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581" y="6036091"/>
                <a:ext cx="386130" cy="415829"/>
              </a:xfrm>
              <a:prstGeom prst="rect">
                <a:avLst/>
              </a:prstGeom>
            </p:spPr>
          </p:pic>
        </p:grp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17" y="5047718"/>
            <a:ext cx="5034041" cy="133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6718" y="786031"/>
            <a:ext cx="1999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4F4F4F"/>
                </a:solidFill>
                <a:latin typeface="+mn-ea"/>
              </a:rPr>
              <a:t>1.3.3 </a:t>
            </a:r>
            <a:r>
              <a:rPr lang="zh-CN" altLang="en-US" sz="3200" b="1" dirty="0">
                <a:solidFill>
                  <a:srgbClr val="4F4F4F"/>
                </a:solidFill>
                <a:latin typeface="+mn-ea"/>
              </a:rPr>
              <a:t>算法</a:t>
            </a:r>
            <a:endParaRPr lang="zh-CN" altLang="en-US" sz="3200" b="1" i="0" dirty="0">
              <a:solidFill>
                <a:srgbClr val="4F4F4F"/>
              </a:solidFill>
              <a:effectLst/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2915" y="3562989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这时，</a:t>
            </a:r>
            <a:r>
              <a:rPr lang="zh-CN" altLang="en-US" sz="2800" dirty="0"/>
              <a:t>统计学习问题归结为最优化问题，统计学习的算法成为求解最优化问题的算法， 如果最优化问题有</a:t>
            </a:r>
            <a:r>
              <a:rPr lang="zh-CN" altLang="en-US" sz="2800" b="1" dirty="0">
                <a:solidFill>
                  <a:srgbClr val="7030A0"/>
                </a:solidFill>
              </a:rPr>
              <a:t>显示的解析解</a:t>
            </a:r>
            <a:r>
              <a:rPr lang="zh-CN" altLang="en-US" sz="2800" dirty="0"/>
              <a:t>， 这个最优化问题就比较简单， 但通常</a:t>
            </a:r>
            <a:r>
              <a:rPr lang="zh-CN" altLang="en-US" sz="2800" b="1" dirty="0">
                <a:solidFill>
                  <a:srgbClr val="7030A0"/>
                </a:solidFill>
              </a:rPr>
              <a:t>解析解不存在</a:t>
            </a:r>
            <a:r>
              <a:rPr lang="zh-CN" altLang="en-US" sz="2800" dirty="0"/>
              <a:t>，这就需要用</a:t>
            </a:r>
            <a:r>
              <a:rPr lang="zh-CN" altLang="en-US" sz="2800" b="1" dirty="0">
                <a:solidFill>
                  <a:schemeClr val="accent6"/>
                </a:solidFill>
              </a:rPr>
              <a:t>数值计算的方法</a:t>
            </a:r>
            <a:r>
              <a:rPr lang="zh-CN" altLang="en-US" sz="2800" dirty="0"/>
              <a:t>求解，如何保证找到全局最优解，并使求解的过程非常高效， </a:t>
            </a:r>
            <a:r>
              <a:rPr lang="zh-CN" altLang="en-US" sz="2800" dirty="0" smtClean="0"/>
              <a:t>就成为</a:t>
            </a:r>
            <a:r>
              <a:rPr lang="zh-CN" altLang="en-US" sz="2800" dirty="0"/>
              <a:t>一个重要问题，统计学习可以利用已有的最优化算法，有时也需开发独自的最优化算法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42916" y="1466405"/>
            <a:ext cx="6027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算法</a:t>
            </a:r>
            <a:r>
              <a:rPr lang="zh-CN" altLang="en-US" sz="2800" dirty="0"/>
              <a:t>是指学习模型的具体计算方法。 </a:t>
            </a:r>
          </a:p>
        </p:txBody>
      </p:sp>
      <p:sp>
        <p:nvSpPr>
          <p:cNvPr id="6" name="矩形 5"/>
          <p:cNvSpPr/>
          <p:nvPr/>
        </p:nvSpPr>
        <p:spPr>
          <a:xfrm>
            <a:off x="242915" y="2199145"/>
            <a:ext cx="116834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统计学习基于训练数据集，根据学习策略，从假设空间中选择最优模型， 最后需要考虑用什么样的计算方法求解最优模型。</a:t>
            </a:r>
          </a:p>
        </p:txBody>
      </p:sp>
    </p:spTree>
    <p:extLst>
      <p:ext uri="{BB962C8B-B14F-4D97-AF65-F5344CB8AC3E}">
        <p14:creationId xmlns:p14="http://schemas.microsoft.com/office/powerpoint/2010/main" val="25779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0"/>
          <p:cNvSpPr/>
          <p:nvPr/>
        </p:nvSpPr>
        <p:spPr>
          <a:xfrm>
            <a:off x="0" y="-9532"/>
            <a:ext cx="12205648" cy="738010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8"/>
          <p:cNvSpPr/>
          <p:nvPr/>
        </p:nvSpPr>
        <p:spPr>
          <a:xfrm>
            <a:off x="0" y="728478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9"/>
          <p:cNvSpPr/>
          <p:nvPr/>
        </p:nvSpPr>
        <p:spPr>
          <a:xfrm>
            <a:off x="9135236" y="722278"/>
            <a:ext cx="3070412" cy="4571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8282" y="2442422"/>
            <a:ext cx="119490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统计学习方法之间的不同，主要来自于其模型、策略、算法的不同，确定了模型、策略、算法，统计学习的方法也就确定了，这就是将其称为统计学习三要素的原因。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05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44435" y="168648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i="0" dirty="0" smtClean="0">
                <a:solidFill>
                  <a:srgbClr val="212529"/>
                </a:solidFill>
                <a:effectLst/>
                <a:latin typeface="-apple-system"/>
              </a:rPr>
              <a:t>也可简化为下图：</a:t>
            </a:r>
            <a:endParaRPr lang="zh-CN" altLang="en-US" sz="3200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25" y="2483583"/>
            <a:ext cx="6523801" cy="30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3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52998" y="3230245"/>
            <a:ext cx="1807807" cy="81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学习系统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33250" y="140949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 smtClean="0">
                <a:solidFill>
                  <a:srgbClr val="C00000"/>
                </a:solidFill>
                <a:effectLst/>
                <a:latin typeface="-apple-system"/>
              </a:rPr>
              <a:t>一个典型的例子：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75802" y="4137165"/>
            <a:ext cx="1903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（学习</a:t>
            </a:r>
            <a:r>
              <a:rPr lang="en-US" altLang="zh-CN" sz="2400" dirty="0" smtClean="0">
                <a:solidFill>
                  <a:srgbClr val="C00000"/>
                </a:solidFill>
              </a:rPr>
              <a:t>/</a:t>
            </a:r>
            <a:r>
              <a:rPr lang="zh-CN" altLang="en-US" sz="2400" dirty="0" smtClean="0">
                <a:solidFill>
                  <a:srgbClr val="C00000"/>
                </a:solidFill>
              </a:rPr>
              <a:t>训练）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507" y="3545907"/>
            <a:ext cx="885714" cy="3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92" y="3212004"/>
            <a:ext cx="1204717" cy="98209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009" y="3493980"/>
            <a:ext cx="2065871" cy="476190"/>
          </a:xfrm>
          <a:prstGeom prst="rect">
            <a:avLst/>
          </a:prstGeom>
        </p:spPr>
      </p:pic>
      <p:cxnSp>
        <p:nvCxnSpPr>
          <p:cNvPr id="21" name="直接箭头连接符 20"/>
          <p:cNvCxnSpPr>
            <a:stCxn id="7" idx="2"/>
          </p:cNvCxnSpPr>
          <p:nvPr/>
        </p:nvCxnSpPr>
        <p:spPr>
          <a:xfrm flipH="1">
            <a:off x="7563634" y="4194096"/>
            <a:ext cx="1596017" cy="140246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725756" y="5290233"/>
            <a:ext cx="1807807" cy="81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预测系统</a:t>
            </a:r>
            <a:endParaRPr lang="zh-CN" altLang="en-US" sz="2800" dirty="0"/>
          </a:p>
        </p:txBody>
      </p:sp>
      <p:sp>
        <p:nvSpPr>
          <p:cNvPr id="24" name="流程图: 磁盘 23"/>
          <p:cNvSpPr/>
          <p:nvPr/>
        </p:nvSpPr>
        <p:spPr>
          <a:xfrm>
            <a:off x="1543884" y="5191073"/>
            <a:ext cx="1471488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测试数据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064" y="5945194"/>
            <a:ext cx="3679881" cy="79370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250" y="2022681"/>
            <a:ext cx="4180952" cy="26761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023" y="3475400"/>
            <a:ext cx="885714" cy="31428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088" y="5494218"/>
            <a:ext cx="885714" cy="3142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153" y="5596557"/>
            <a:ext cx="885714" cy="314286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8570297" y="55965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是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8618"/>
            <a:ext cx="1800000" cy="56190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227181" y="2935920"/>
            <a:ext cx="6858971" cy="3267558"/>
            <a:chOff x="1973147" y="3001234"/>
            <a:chExt cx="6858971" cy="326755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2329" y="3001234"/>
              <a:ext cx="2490553" cy="73149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3147" y="3744107"/>
              <a:ext cx="6858971" cy="2524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48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329003" y="1"/>
            <a:ext cx="12521003" cy="1329863"/>
            <a:chOff x="-329003" y="1"/>
            <a:chExt cx="12521003" cy="1329863"/>
          </a:xfrm>
        </p:grpSpPr>
        <p:sp>
          <p:nvSpPr>
            <p:cNvPr id="11" name="矩形 10"/>
            <p:cNvSpPr/>
            <p:nvPr/>
          </p:nvSpPr>
          <p:spPr>
            <a:xfrm>
              <a:off x="-13648" y="1"/>
              <a:ext cx="12205648" cy="1202643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3" y="266242"/>
              <a:ext cx="1993362" cy="670160"/>
            </a:xfrm>
            <a:prstGeom prst="rect">
              <a:avLst/>
            </a:prstGeom>
          </p:spPr>
        </p:pic>
        <p:sp>
          <p:nvSpPr>
            <p:cNvPr id="13" name="矩形 28"/>
            <p:cNvSpPr/>
            <p:nvPr/>
          </p:nvSpPr>
          <p:spPr>
            <a:xfrm>
              <a:off x="-329003" y="1278393"/>
              <a:ext cx="9400194" cy="513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9121588" y="1278399"/>
              <a:ext cx="3070412" cy="51465"/>
            </a:xfrm>
            <a:prstGeom prst="rect">
              <a:avLst/>
            </a:prstGeom>
            <a:solidFill>
              <a:srgbClr val="782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CN" altLang="en-US" sz="2400" dirty="0"/>
              <a:t>提纲：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  </a:t>
            </a:r>
            <a:r>
              <a:rPr lang="zh-CN" altLang="en-US" sz="2400" dirty="0"/>
              <a:t>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矩形 10"/>
          <p:cNvSpPr/>
          <p:nvPr/>
        </p:nvSpPr>
        <p:spPr>
          <a:xfrm>
            <a:off x="0" y="0"/>
            <a:ext cx="12205648" cy="1202643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/>
          <p:nvPr/>
        </p:nvSpPr>
        <p:spPr>
          <a:xfrm>
            <a:off x="-329003" y="1278393"/>
            <a:ext cx="9400194" cy="51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9121588" y="1278399"/>
            <a:ext cx="3070412" cy="51465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486958" y="497400"/>
            <a:ext cx="4711724" cy="590476"/>
            <a:chOff x="3486958" y="497400"/>
            <a:chExt cx="4711724" cy="59047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6958" y="497400"/>
              <a:ext cx="2038095" cy="59047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4873" y="517613"/>
              <a:ext cx="2723809" cy="542857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26" y="2055812"/>
            <a:ext cx="5399028" cy="34993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094" y="3078811"/>
            <a:ext cx="2662589" cy="63021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836777" y="3201197"/>
            <a:ext cx="1884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-apple-system"/>
              </a:rPr>
              <a:t>学习系统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30363" y="3704821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-apple-system"/>
              </a:rPr>
              <a:t>（</a:t>
            </a:r>
            <a:r>
              <a:rPr lang="zh-CN" altLang="en-US" dirty="0">
                <a:solidFill>
                  <a:srgbClr val="C00000"/>
                </a:solidFill>
              </a:rPr>
              <a:t>学习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训练：</a:t>
            </a:r>
            <a:r>
              <a:rPr lang="zh-CN" altLang="en-US" dirty="0" smtClean="0">
                <a:latin typeface="-apple-system"/>
              </a:rPr>
              <a:t>监督学习算法）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5500" y="3340684"/>
            <a:ext cx="985283" cy="32217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0589" y="2940983"/>
            <a:ext cx="1204717" cy="98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2400</Words>
  <Application>Microsoft Office PowerPoint</Application>
  <PresentationFormat>宽屏</PresentationFormat>
  <Paragraphs>189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-apple-system</vt:lpstr>
      <vt:lpstr>PingFang SC</vt:lpstr>
      <vt:lpstr>PingFang SC Light</vt:lpstr>
      <vt:lpstr>宋体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提纲： 1  大  </vt:lpstr>
      <vt:lpstr>PowerPoint 演示文稿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提纲： 1  大  </vt:lpstr>
      <vt:lpstr>PowerPoint 演示文稿</vt:lpstr>
      <vt:lpstr>提纲： 1  大  </vt:lpstr>
      <vt:lpstr>提纲： 1  大  </vt:lpstr>
      <vt:lpstr>提纲： 1  大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122</cp:revision>
  <dcterms:created xsi:type="dcterms:W3CDTF">2021-04-08T12:48:48Z</dcterms:created>
  <dcterms:modified xsi:type="dcterms:W3CDTF">2021-04-28T14:56:55Z</dcterms:modified>
</cp:coreProperties>
</file>