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4" r:id="rId8"/>
    <p:sldId id="265" r:id="rId9"/>
    <p:sldId id="288" r:id="rId10"/>
    <p:sldId id="287" r:id="rId11"/>
    <p:sldId id="289" r:id="rId12"/>
    <p:sldId id="270" r:id="rId13"/>
    <p:sldId id="291" r:id="rId14"/>
    <p:sldId id="290" r:id="rId15"/>
    <p:sldId id="292" r:id="rId16"/>
    <p:sldId id="276" r:id="rId17"/>
    <p:sldId id="294" r:id="rId18"/>
    <p:sldId id="282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0000"/>
    <a:srgbClr val="595959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01" y="8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27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9601F-7E62-41E2-BBD8-423E4B291DD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EED38-4BFE-4C35-8DEC-360F71ADD14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3226D-428B-4B3B-BB58-2AE1025BEBB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tags" Target="../tags/tag18.xml"/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tags" Target="../tags/tag19.xml"/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1.xml"/><Relationship Id="rId5" Type="http://schemas.openxmlformats.org/officeDocument/2006/relationships/image" Target="../media/image27.png"/><Relationship Id="rId4" Type="http://schemas.openxmlformats.org/officeDocument/2006/relationships/tags" Target="../tags/tag20.xml"/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image" Target="../media/image29.png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image" Target="../media/image28.png"/><Relationship Id="rId4" Type="http://schemas.openxmlformats.org/officeDocument/2006/relationships/tags" Target="../tags/tag22.xml"/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3" Type="http://schemas.openxmlformats.org/officeDocument/2006/relationships/notesSlide" Target="../notesSlides/notesSlide1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6.xml"/><Relationship Id="rId10" Type="http://schemas.openxmlformats.org/officeDocument/2006/relationships/image" Target="../media/image30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16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14.png"/><Relationship Id="rId12" Type="http://schemas.openxmlformats.org/officeDocument/2006/relationships/image" Target="../media/image6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9.png"/><Relationship Id="rId2" Type="http://schemas.openxmlformats.org/officeDocument/2006/relationships/tags" Target="../tags/tag10.xml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tags" Target="../tags/tag11.xml"/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tags" Target="../tags/tag12.xml"/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image" Target="../media/image23.png"/><Relationship Id="rId4" Type="http://schemas.openxmlformats.org/officeDocument/2006/relationships/tags" Target="../tags/tag13.xml"/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tags" Target="../tags/tag17.xml"/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624" y="-242155"/>
            <a:ext cx="2020382" cy="12288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09" y="5657322"/>
            <a:ext cx="1564986" cy="3943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509" y="3596113"/>
            <a:ext cx="1480923" cy="7526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25" y="6034794"/>
            <a:ext cx="1029049" cy="11225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67" y="1576625"/>
            <a:ext cx="1138680" cy="8794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128" y="729097"/>
            <a:ext cx="421744" cy="782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420189" y="2908288"/>
            <a:ext cx="5326935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编译原理实验汇报</a:t>
            </a:r>
            <a:endParaRPr lang="zh-CN" altLang="en-US" sz="4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5536009" y="4271633"/>
            <a:ext cx="53269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</a:t>
            </a:r>
            <a:r>
              <a:rPr lang="en-US" altLang="zh-CN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</a:t>
            </a:r>
            <a:r>
              <a:rPr lang="en-US" altLang="zh-CN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213</a:t>
            </a:r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：徐昊博</a:t>
            </a:r>
            <a:endParaRPr lang="zh-CN" altLang="en-US" sz="3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96" y="545244"/>
            <a:ext cx="2190406" cy="1332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09" y="3596113"/>
            <a:ext cx="1840092" cy="4636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206" y="6002747"/>
            <a:ext cx="1409790" cy="1088786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1495087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1821223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3754" y="2623089"/>
            <a:ext cx="345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595959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PART  3</a:t>
            </a:r>
            <a:endParaRPr lang="zh-CN" altLang="en-US" sz="8000" dirty="0">
              <a:solidFill>
                <a:srgbClr val="595959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3434" y="3808374"/>
            <a:ext cx="39475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语法分析示例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dist"/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6"/>
          <p:cNvSpPr txBox="1">
            <a:spLocks noChangeArrowheads="1"/>
          </p:cNvSpPr>
          <p:nvPr/>
        </p:nvSpPr>
        <p:spPr bwMode="auto">
          <a:xfrm>
            <a:off x="1413754" y="4639371"/>
            <a:ext cx="437083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designer can use default text to simulate what text would look like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A designer can use default text to simulate what text would look like. </a:t>
            </a:r>
            <a:endParaRPr lang="en-US" altLang="zh-CN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6464235" y="2285552"/>
            <a:ext cx="4940300" cy="2291034"/>
            <a:chOff x="7964740" y="1402267"/>
            <a:chExt cx="4940300" cy="2291034"/>
          </a:xfrm>
        </p:grpSpPr>
        <p:sp>
          <p:nvSpPr>
            <p:cNvPr id="50" name="椭圆 49"/>
            <p:cNvSpPr/>
            <p:nvPr/>
          </p:nvSpPr>
          <p:spPr>
            <a:xfrm>
              <a:off x="7964740" y="1402267"/>
              <a:ext cx="161255" cy="161255"/>
            </a:xfrm>
            <a:prstGeom prst="ellipse">
              <a:avLst/>
            </a:prstGeom>
            <a:solidFill>
              <a:srgbClr val="595959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95959"/>
                </a:solidFill>
              </a:endParaRPr>
            </a:p>
          </p:txBody>
        </p:sp>
        <p:sp>
          <p:nvSpPr>
            <p:cNvPr id="64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8438450" y="1485452"/>
              <a:ext cx="4238625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sz="2800" b="1" dirty="0">
                  <a:solidFill>
                    <a:srgbClr val="595959"/>
                  </a:solidFill>
                  <a:latin typeface="微软雅黑" panose="020B0503020204020204" pitchFamily="34" charset="-122"/>
                  <a:sym typeface="Arial" panose="020B0604020202020204" pitchFamily="34" charset="0"/>
                </a:rPr>
                <a:t>语法分析的主要步骤</a:t>
              </a:r>
              <a:endParaRPr lang="zh-CN" sz="28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8318435" y="1969911"/>
              <a:ext cx="4586605" cy="1723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800" dirty="0">
                  <a:solidFill>
                    <a:srgbClr val="595959"/>
                  </a:solidFill>
                  <a:latin typeface="微软雅黑" panose="020B0503020204020204" pitchFamily="34" charset="-122"/>
                </a:rPr>
                <a:t>       </a:t>
              </a:r>
              <a:r>
                <a:rPr lang="zh-CN" altLang="en-US" sz="2800" dirty="0">
                  <a:solidFill>
                    <a:srgbClr val="595959"/>
                  </a:solidFill>
                  <a:latin typeface="微软雅黑" panose="020B0503020204020204" pitchFamily="34" charset="-122"/>
                </a:rPr>
                <a:t>分析表达式的时候，表达式由项构成，而项由因子构成，因此后面三个函数有嵌套调用关系</a:t>
              </a:r>
              <a:endPara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</a:endParaRPr>
            </a:p>
          </p:txBody>
        </p:sp>
      </p:grpSp>
      <p:pic>
        <p:nvPicPr>
          <p:cNvPr id="95" name="图片 9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84" y="1094562"/>
            <a:ext cx="1225916" cy="308909"/>
          </a:xfrm>
          <a:prstGeom prst="rect">
            <a:avLst/>
          </a:prstGeom>
        </p:spPr>
      </p:pic>
      <p:sp>
        <p:nvSpPr>
          <p:cNvPr id="96" name="图文框 9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" y="516890"/>
            <a:ext cx="769620" cy="391160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809" y="5458413"/>
            <a:ext cx="1269076" cy="11401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65480" y="1713865"/>
            <a:ext cx="5960110" cy="4001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6464235" y="2285552"/>
            <a:ext cx="4940300" cy="2291034"/>
            <a:chOff x="7964740" y="1402267"/>
            <a:chExt cx="4940300" cy="2291034"/>
          </a:xfrm>
        </p:grpSpPr>
        <p:sp>
          <p:nvSpPr>
            <p:cNvPr id="50" name="椭圆 49"/>
            <p:cNvSpPr/>
            <p:nvPr/>
          </p:nvSpPr>
          <p:spPr>
            <a:xfrm>
              <a:off x="7964740" y="1402267"/>
              <a:ext cx="161255" cy="161255"/>
            </a:xfrm>
            <a:prstGeom prst="ellipse">
              <a:avLst/>
            </a:prstGeom>
            <a:solidFill>
              <a:srgbClr val="595959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95959"/>
                </a:solidFill>
              </a:endParaRPr>
            </a:p>
          </p:txBody>
        </p:sp>
        <p:sp>
          <p:nvSpPr>
            <p:cNvPr id="64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8438450" y="1485452"/>
              <a:ext cx="4238625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 b="1" dirty="0">
                  <a:solidFill>
                    <a:srgbClr val="595959"/>
                  </a:solidFill>
                  <a:latin typeface="微软雅黑" panose="020B0503020204020204" pitchFamily="34" charset="-122"/>
                  <a:sym typeface="Arial" panose="020B0604020202020204" pitchFamily="34" charset="0"/>
                </a:rPr>
                <a:t>if</a:t>
              </a:r>
              <a:r>
                <a:rPr lang="zh-CN" altLang="en-US" sz="2800" b="1" dirty="0">
                  <a:solidFill>
                    <a:srgbClr val="595959"/>
                  </a:solidFill>
                  <a:latin typeface="微软雅黑" panose="020B0503020204020204" pitchFamily="34" charset="-122"/>
                  <a:sym typeface="Arial" panose="020B0604020202020204" pitchFamily="34" charset="0"/>
                </a:rPr>
                <a:t>，括号，</a:t>
              </a:r>
              <a:r>
                <a:rPr lang="en-US" altLang="zh-CN" sz="2800" b="1" dirty="0">
                  <a:solidFill>
                    <a:srgbClr val="595959"/>
                  </a:solidFill>
                  <a:latin typeface="微软雅黑" panose="020B0503020204020204" pitchFamily="34" charset="-122"/>
                  <a:sym typeface="Arial" panose="020B0604020202020204" pitchFamily="34" charset="0"/>
                </a:rPr>
                <a:t>else</a:t>
              </a:r>
              <a:r>
                <a:rPr lang="zh-CN" altLang="en-US" sz="2800" b="1" dirty="0">
                  <a:solidFill>
                    <a:srgbClr val="595959"/>
                  </a:solidFill>
                  <a:latin typeface="微软雅黑" panose="020B0503020204020204" pitchFamily="34" charset="-122"/>
                  <a:sym typeface="Arial" panose="020B0604020202020204" pitchFamily="34" charset="0"/>
                </a:rPr>
                <a:t>语句修改</a:t>
              </a:r>
              <a:endPara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8318435" y="1969911"/>
              <a:ext cx="4586605" cy="1723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800" dirty="0">
                  <a:solidFill>
                    <a:srgbClr val="595959"/>
                  </a:solidFill>
                  <a:latin typeface="微软雅黑" panose="020B0503020204020204" pitchFamily="34" charset="-122"/>
                </a:rPr>
                <a:t>     </a:t>
              </a:r>
              <a:r>
                <a:rPr lang="zh-CN" altLang="en-US" sz="2800" dirty="0">
                  <a:solidFill>
                    <a:srgbClr val="595959"/>
                  </a:solidFill>
                  <a:latin typeface="微软雅黑" panose="020B0503020204020204" pitchFamily="34" charset="-122"/>
                </a:rPr>
                <a:t>需要注意的是修改中增加的</a:t>
              </a:r>
              <a:r>
                <a:rPr lang="en-US" altLang="zh-CN" sz="2800" dirty="0">
                  <a:solidFill>
                    <a:srgbClr val="595959"/>
                  </a:solidFill>
                  <a:latin typeface="微软雅黑" panose="020B0503020204020204" pitchFamily="34" charset="-122"/>
                </a:rPr>
                <a:t>ELSE</a:t>
              </a:r>
              <a:r>
                <a:rPr lang="zh-CN" altLang="en-US" sz="2800" dirty="0">
                  <a:solidFill>
                    <a:srgbClr val="595959"/>
                  </a:solidFill>
                  <a:latin typeface="微软雅黑" panose="020B0503020204020204" pitchFamily="34" charset="-122"/>
                </a:rPr>
                <a:t>是保留字符，需要在词法分析程序中做出一定的修改才能运行。</a:t>
              </a:r>
              <a:endPara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</a:endParaRPr>
            </a:p>
          </p:txBody>
        </p:sp>
      </p:grpSp>
      <p:pic>
        <p:nvPicPr>
          <p:cNvPr id="95" name="图片 9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84" y="1094562"/>
            <a:ext cx="1225916" cy="308909"/>
          </a:xfrm>
          <a:prstGeom prst="rect">
            <a:avLst/>
          </a:prstGeom>
        </p:spPr>
      </p:pic>
      <p:sp>
        <p:nvSpPr>
          <p:cNvPr id="96" name="图文框 9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" y="516890"/>
            <a:ext cx="769620" cy="391160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809" y="5458413"/>
            <a:ext cx="1269076" cy="114019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10285" y="998220"/>
            <a:ext cx="5454015" cy="5246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图片 9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84" y="1094562"/>
            <a:ext cx="1225916" cy="308909"/>
          </a:xfrm>
          <a:prstGeom prst="rect">
            <a:avLst/>
          </a:prstGeom>
        </p:spPr>
      </p:pic>
      <p:sp>
        <p:nvSpPr>
          <p:cNvPr id="96" name="图文框 9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" y="516890"/>
            <a:ext cx="769620" cy="391160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809" y="5458413"/>
            <a:ext cx="1269076" cy="11401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6585" y="1939925"/>
            <a:ext cx="6591300" cy="2978150"/>
          </a:xfrm>
          <a:prstGeom prst="rect">
            <a:avLst/>
          </a:prstGeom>
        </p:spPr>
      </p:pic>
      <p:sp>
        <p:nvSpPr>
          <p:cNvPr id="4" name="稻壳儿小白白(http://dwz.cn/Wu2UP)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14525" y="2526852"/>
            <a:ext cx="4238625" cy="1809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PS</a:t>
            </a:r>
            <a:r>
              <a: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sz="28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前面词法分析中的注释部分也要加上对应的语法分析</a:t>
            </a:r>
            <a:endParaRPr lang="zh-CN" altLang="en-US" sz="2800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96" y="545244"/>
            <a:ext cx="2190406" cy="1332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09" y="3596113"/>
            <a:ext cx="1840092" cy="4636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206" y="6002747"/>
            <a:ext cx="1409790" cy="1088786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1495087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1821223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3754" y="2623089"/>
            <a:ext cx="345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595959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PART  4</a:t>
            </a:r>
            <a:endParaRPr lang="zh-CN" altLang="en-US" sz="8000" dirty="0">
              <a:solidFill>
                <a:srgbClr val="595959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3190" y="3808095"/>
            <a:ext cx="99542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/>
            <a:r>
              <a:rPr lang="zh-CN" altLang="en-US" sz="4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运行结果展示</a:t>
            </a:r>
            <a:r>
              <a:rPr lang="en-US" altLang="zh-CN" sz="4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&amp;&amp;</a:t>
            </a:r>
            <a:r>
              <a:rPr lang="zh-CN" altLang="en-US" sz="4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可能的错误修改建议</a:t>
            </a:r>
            <a:endParaRPr lang="zh-CN" altLang="en-US" sz="4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16"/>
          <p:cNvSpPr txBox="1">
            <a:spLocks noChangeArrowheads="1"/>
          </p:cNvSpPr>
          <p:nvPr/>
        </p:nvSpPr>
        <p:spPr bwMode="auto">
          <a:xfrm>
            <a:off x="1413754" y="4639371"/>
            <a:ext cx="437083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designer can use default text to simulate what text would look like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A designer can use default text to simulate what text would look like. </a:t>
            </a:r>
            <a:endParaRPr lang="en-US" altLang="zh-CN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图片 9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84" y="1094562"/>
            <a:ext cx="1225916" cy="308909"/>
          </a:xfrm>
          <a:prstGeom prst="rect">
            <a:avLst/>
          </a:prstGeom>
        </p:spPr>
      </p:pic>
      <p:sp>
        <p:nvSpPr>
          <p:cNvPr id="96" name="图文框 9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" y="516890"/>
            <a:ext cx="769620" cy="391160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809" y="5458413"/>
            <a:ext cx="1269076" cy="114019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71575" y="1811020"/>
            <a:ext cx="3282950" cy="3886200"/>
          </a:xfrm>
          <a:prstGeom prst="rect">
            <a:avLst/>
          </a:prstGeom>
        </p:spPr>
      </p:pic>
      <p:sp>
        <p:nvSpPr>
          <p:cNvPr id="64" name="稻壳儿小白白(http://dwz.cn/Wu2UP)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3355" y="973007"/>
            <a:ext cx="42386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sz="28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测试示例程序</a:t>
            </a:r>
            <a:endParaRPr lang="zh-CN" sz="28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674870" y="1811020"/>
            <a:ext cx="4349750" cy="2273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215505" y="4335780"/>
            <a:ext cx="3873500" cy="1739900"/>
          </a:xfrm>
          <a:prstGeom prst="rect">
            <a:avLst/>
          </a:prstGeom>
        </p:spPr>
      </p:pic>
      <p:sp>
        <p:nvSpPr>
          <p:cNvPr id="7" name="稻壳儿小白白(http://dwz.cn/Wu2UP)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587300" y="973007"/>
            <a:ext cx="42386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sz="28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运行结果</a:t>
            </a:r>
            <a:endParaRPr lang="zh-CN" sz="28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624" y="-242155"/>
            <a:ext cx="2020382" cy="12288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09" y="5657322"/>
            <a:ext cx="1564986" cy="3943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509" y="3596113"/>
            <a:ext cx="1480923" cy="7526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25" y="6034794"/>
            <a:ext cx="1029049" cy="11225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67" y="1576625"/>
            <a:ext cx="1138680" cy="8794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128" y="729097"/>
            <a:ext cx="421744" cy="782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421460" y="2182483"/>
            <a:ext cx="53669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78225" y="3535045"/>
            <a:ext cx="509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毕业答辩  年总结  商务计划  广告提案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SubTitle_1"/>
          <p:cNvSpPr/>
          <p:nvPr>
            <p:custDataLst>
              <p:tags r:id="rId1"/>
            </p:custDataLst>
          </p:nvPr>
        </p:nvSpPr>
        <p:spPr>
          <a:xfrm>
            <a:off x="6536914" y="1859339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MH_Other_1"/>
          <p:cNvSpPr/>
          <p:nvPr>
            <p:custDataLst>
              <p:tags r:id="rId2"/>
            </p:custDataLst>
          </p:nvPr>
        </p:nvSpPr>
        <p:spPr>
          <a:xfrm>
            <a:off x="5832065" y="1859339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en-US" altLang="zh-CN" sz="4220" kern="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MH_SubTitle_2"/>
          <p:cNvSpPr/>
          <p:nvPr>
            <p:custDataLst>
              <p:tags r:id="rId3"/>
            </p:custDataLst>
          </p:nvPr>
        </p:nvSpPr>
        <p:spPr>
          <a:xfrm>
            <a:off x="6536914" y="2860525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H_Other_2"/>
          <p:cNvSpPr/>
          <p:nvPr>
            <p:custDataLst>
              <p:tags r:id="rId4"/>
            </p:custDataLst>
          </p:nvPr>
        </p:nvSpPr>
        <p:spPr>
          <a:xfrm>
            <a:off x="5832065" y="2860525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en-US" altLang="zh-CN" sz="4220" kern="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MH_SubTitle_3"/>
          <p:cNvSpPr/>
          <p:nvPr>
            <p:custDataLst>
              <p:tags r:id="rId5"/>
            </p:custDataLst>
          </p:nvPr>
        </p:nvSpPr>
        <p:spPr>
          <a:xfrm>
            <a:off x="6536914" y="3861711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MH_Other_3"/>
          <p:cNvSpPr/>
          <p:nvPr>
            <p:custDataLst>
              <p:tags r:id="rId6"/>
            </p:custDataLst>
          </p:nvPr>
        </p:nvSpPr>
        <p:spPr>
          <a:xfrm>
            <a:off x="5832065" y="3861711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en-US" altLang="zh-CN" sz="4220" kern="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MH_SubTitle_4"/>
          <p:cNvSpPr/>
          <p:nvPr>
            <p:custDataLst>
              <p:tags r:id="rId7"/>
            </p:custDataLst>
          </p:nvPr>
        </p:nvSpPr>
        <p:spPr>
          <a:xfrm>
            <a:off x="6536914" y="4862897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rgbClr val="7F7F7F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MH_Other_4"/>
          <p:cNvSpPr/>
          <p:nvPr>
            <p:custDataLst>
              <p:tags r:id="rId8"/>
            </p:custDataLst>
          </p:nvPr>
        </p:nvSpPr>
        <p:spPr>
          <a:xfrm>
            <a:off x="5832065" y="4862897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rgbClr val="7F7F7F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20" kern="0" dirty="0">
                <a:solidFill>
                  <a:srgbClr val="7F7F7F"/>
                </a:solidFill>
                <a:latin typeface="Impact" panose="020B080603090205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en-US" altLang="zh-CN" sz="4220" kern="0" dirty="0">
              <a:solidFill>
                <a:srgbClr val="7F7F7F"/>
              </a:solidFill>
              <a:latin typeface="Impact" panose="020B080603090205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221047" y="2062208"/>
            <a:ext cx="270499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PL0</a:t>
            </a:r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语言编译层次结构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80737" y="3035670"/>
            <a:ext cx="270499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词法分析扩写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221047" y="4064935"/>
            <a:ext cx="270499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语法分析示例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281050" y="5060421"/>
            <a:ext cx="270499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运行结果展示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28800" y="0"/>
            <a:ext cx="868102" cy="81455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1116710" y="800837"/>
            <a:ext cx="2244054" cy="3119065"/>
            <a:chOff x="2113254" y="1986218"/>
            <a:chExt cx="2926551" cy="3456460"/>
          </a:xfrm>
        </p:grpSpPr>
        <p:sp>
          <p:nvSpPr>
            <p:cNvPr id="20" name="文本框 19"/>
            <p:cNvSpPr txBox="1"/>
            <p:nvPr/>
          </p:nvSpPr>
          <p:spPr>
            <a:xfrm>
              <a:off x="2113254" y="1986218"/>
              <a:ext cx="2926551" cy="3103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8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方正兰亭粗黑简体" panose="02000000000000000000" pitchFamily="2" charset="-122"/>
                </a:rPr>
                <a:t>目</a:t>
              </a:r>
              <a:endParaRPr lang="en-US" altLang="zh-CN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方正兰亭粗黑简体" panose="02000000000000000000" pitchFamily="2" charset="-122"/>
              </a:endParaRPr>
            </a:p>
            <a:p>
              <a:pPr algn="dist"/>
              <a:r>
                <a:rPr lang="zh-CN" altLang="en-US" sz="8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Impact" panose="020B0806030902050204" pitchFamily="34" charset="0"/>
                  <a:ea typeface="方正兰亭粗黑简体" panose="02000000000000000000" pitchFamily="2" charset="-122"/>
                </a:rPr>
                <a:t>录</a:t>
              </a:r>
              <a:endParaRPr lang="zh-CN" altLang="en-US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mpact" panose="020B0806030902050204" pitchFamily="34" charset="0"/>
                <a:ea typeface="方正兰亭粗黑简体" panose="02000000000000000000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763171" y="5067502"/>
              <a:ext cx="1780183" cy="37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79" y="6215896"/>
            <a:ext cx="1291146" cy="78532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5" y="5563624"/>
            <a:ext cx="1452000" cy="130454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7149" y="199092"/>
            <a:ext cx="1269076" cy="91099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34" y="3919902"/>
            <a:ext cx="421744" cy="78269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089" y="2707632"/>
            <a:ext cx="1147088" cy="2890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8" accel="40000" fill="hold" grpId="0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3" grpId="0" animBg="1"/>
          <p:bldP spid="4" grpId="0" bldLvl="0" animBg="1"/>
          <p:bldP spid="5" grpId="0" animBg="1"/>
          <p:bldP spid="6" grpId="0" bldLvl="0" animBg="1"/>
          <p:bldP spid="7" grpId="0" animBg="1"/>
          <p:bldP spid="8" grpId="0" bldLvl="0" animBg="1"/>
          <p:bldP spid="9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7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8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9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1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" fill="hold">
                          <p:stCondLst>
                            <p:cond delay="indefinite"/>
                          </p:stCondLst>
                          <p:childTnLst>
                            <p:par>
                              <p:cTn id="1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1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2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23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24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1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35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36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7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8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56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9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50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2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3" fill="hold">
                          <p:stCondLst>
                            <p:cond delay="indefinite"/>
                          </p:stCondLst>
                          <p:childTnLst>
                            <p:par>
                              <p:cTn id="5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5" presetID="2" presetClass="entr" presetSubtype="8" accel="4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125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bldLvl="0" animBg="1"/>
          <p:bldP spid="3" grpId="0" animBg="1"/>
          <p:bldP spid="4" grpId="0" bldLvl="0" animBg="1"/>
          <p:bldP spid="5" grpId="0" animBg="1"/>
          <p:bldP spid="6" grpId="0" bldLvl="0" animBg="1"/>
          <p:bldP spid="7" grpId="0" animBg="1"/>
          <p:bldP spid="8" grpId="0" bldLvl="0" animBg="1"/>
          <p:bldP spid="9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96" y="545244"/>
            <a:ext cx="2190406" cy="1332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09" y="3596113"/>
            <a:ext cx="1840092" cy="4636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206" y="6002747"/>
            <a:ext cx="1409790" cy="1088786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1495087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1821223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3754" y="2623089"/>
            <a:ext cx="345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>
                <a:solidFill>
                  <a:srgbClr val="595959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PART  1</a:t>
            </a:r>
            <a:endParaRPr lang="zh-CN" altLang="en-US" sz="8000" dirty="0">
              <a:solidFill>
                <a:srgbClr val="595959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3190" y="3808095"/>
            <a:ext cx="66255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L0语言编译层次结构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dist"/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02823" y="1866754"/>
            <a:ext cx="2595154" cy="361405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02460" y="1786201"/>
            <a:ext cx="2595154" cy="361405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58889" y="2017108"/>
            <a:ext cx="2104354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如右图所示：它的编译器通常由四个主要阶段组成：词法分析、语法分析、语义分析和代码生成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图文框 18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2940" y="516970"/>
            <a:ext cx="3803650" cy="391281"/>
            <a:chOff x="522940" y="516970"/>
            <a:chExt cx="3803650" cy="391281"/>
          </a:xfrm>
        </p:grpSpPr>
        <p:sp>
          <p:nvSpPr>
            <p:cNvPr id="21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195" y="554435"/>
              <a:ext cx="2906395" cy="307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dist"/>
              <a:r>
                <a:rPr lang="en-US" altLang="zh-CN" sz="2000" b="1" dirty="0">
                  <a:solidFill>
                    <a:schemeClr val="tx1"/>
                  </a:solidFill>
                  <a:sym typeface="Arial" panose="020B0604020202020204" pitchFamily="34" charset="0"/>
                </a:rPr>
                <a:t>PL0</a:t>
              </a:r>
              <a:r>
                <a:rPr lang="zh-CN" altLang="en-US" sz="2000" b="1" dirty="0">
                  <a:solidFill>
                    <a:schemeClr val="tx1"/>
                  </a:solidFill>
                  <a:sym typeface="Arial" panose="020B0604020202020204" pitchFamily="34" charset="0"/>
                </a:rPr>
                <a:t>语言编译层次结构</a:t>
              </a:r>
              <a:endParaRPr lang="zh-CN" altLang="en-US" sz="2000" b="1" dirty="0">
                <a:solidFill>
                  <a:schemeClr val="tx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86830" y="711200"/>
            <a:ext cx="4273550" cy="543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96" y="545244"/>
            <a:ext cx="2190406" cy="1332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509" y="3596113"/>
            <a:ext cx="1840092" cy="4636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206" y="6002747"/>
            <a:ext cx="1409790" cy="1088786"/>
          </a:xfrm>
          <a:prstGeom prst="rect">
            <a:avLst/>
          </a:prstGeom>
        </p:spPr>
      </p:pic>
      <p:sp>
        <p:nvSpPr>
          <p:cNvPr id="9" name="等腰三角形 8"/>
          <p:cNvSpPr/>
          <p:nvPr/>
        </p:nvSpPr>
        <p:spPr>
          <a:xfrm rot="5400000">
            <a:off x="1495087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0" name="等腰三角形 9"/>
          <p:cNvSpPr/>
          <p:nvPr/>
        </p:nvSpPr>
        <p:spPr>
          <a:xfrm rot="5400000">
            <a:off x="1821223" y="5432021"/>
            <a:ext cx="254489" cy="219387"/>
          </a:xfrm>
          <a:prstGeom prst="triangl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3754" y="2623089"/>
            <a:ext cx="3452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rgbClr val="595959"/>
                </a:solidFill>
                <a:latin typeface="Impact" panose="020B0806030902050204" pitchFamily="34" charset="0"/>
                <a:ea typeface="方正兰亭粗黑简体" panose="02000000000000000000" pitchFamily="2" charset="-122"/>
              </a:rPr>
              <a:t>PART  2</a:t>
            </a:r>
            <a:endParaRPr lang="zh-CN" altLang="en-US" sz="8000" dirty="0">
              <a:solidFill>
                <a:srgbClr val="595959"/>
              </a:solidFill>
              <a:latin typeface="Impact" panose="020B0806030902050204" pitchFamily="34" charset="0"/>
              <a:ea typeface="方正兰亭粗黑简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93434" y="3808374"/>
            <a:ext cx="39475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词法分析扩写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6"/>
          <p:cNvSpPr txBox="1">
            <a:spLocks noChangeArrowheads="1"/>
          </p:cNvSpPr>
          <p:nvPr/>
        </p:nvSpPr>
        <p:spPr bwMode="auto">
          <a:xfrm>
            <a:off x="1413754" y="4639371"/>
            <a:ext cx="437083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</a:pPr>
            <a:r>
              <a:rPr lang="en-US" altLang="zh-CN" sz="12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designer can use default text to simulate what text would look like</a:t>
            </a:r>
            <a:r>
              <a:rPr lang="en-US" altLang="zh-CN" sz="12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A designer can use default text to simulate what text would look like. </a:t>
            </a:r>
            <a:endParaRPr lang="en-US" altLang="zh-CN" sz="1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6018465" y="2025202"/>
            <a:ext cx="4940300" cy="2291034"/>
            <a:chOff x="7964740" y="1402267"/>
            <a:chExt cx="4940300" cy="2291034"/>
          </a:xfrm>
        </p:grpSpPr>
        <p:sp>
          <p:nvSpPr>
            <p:cNvPr id="50" name="椭圆 49"/>
            <p:cNvSpPr/>
            <p:nvPr/>
          </p:nvSpPr>
          <p:spPr>
            <a:xfrm>
              <a:off x="7964740" y="1402267"/>
              <a:ext cx="161255" cy="161255"/>
            </a:xfrm>
            <a:prstGeom prst="ellipse">
              <a:avLst/>
            </a:prstGeom>
            <a:solidFill>
              <a:srgbClr val="595959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95959"/>
                </a:solidFill>
              </a:endParaRPr>
            </a:p>
          </p:txBody>
        </p:sp>
        <p:sp>
          <p:nvSpPr>
            <p:cNvPr id="64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9610083" y="1485406"/>
              <a:ext cx="1952625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595959"/>
                  </a:solidFill>
                  <a:latin typeface="微软雅黑" panose="020B0503020204020204" pitchFamily="34" charset="-122"/>
                  <a:sym typeface="Arial" panose="020B0604020202020204" pitchFamily="34" charset="0"/>
                </a:rPr>
                <a:t>保留字</a:t>
              </a:r>
              <a:endPara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8318435" y="1969911"/>
              <a:ext cx="4586605" cy="1723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800" dirty="0">
                  <a:solidFill>
                    <a:srgbClr val="595959"/>
                  </a:solidFill>
                  <a:latin typeface="微软雅黑" panose="020B0503020204020204" pitchFamily="34" charset="-122"/>
                </a:rPr>
                <a:t>       </a:t>
              </a:r>
              <a:r>
                <a:rPr lang="zh-CN" altLang="zh-CN" sz="2800" dirty="0">
                  <a:solidFill>
                    <a:srgbClr val="595959"/>
                  </a:solidFill>
                  <a:latin typeface="微软雅黑" panose="020B0503020204020204" pitchFamily="34" charset="-122"/>
                </a:rPr>
                <a:t>主要增加的部分是布尔值内的关键字</a:t>
              </a:r>
              <a:r>
                <a:rPr lang="en-US" altLang="zh-CN" sz="2800" dirty="0">
                  <a:solidFill>
                    <a:srgbClr val="595959"/>
                  </a:solidFill>
                  <a:latin typeface="微软雅黑" panose="020B0503020204020204" pitchFamily="34" charset="-122"/>
                </a:rPr>
                <a:t>TRUE</a:t>
              </a:r>
              <a:r>
                <a:rPr lang="zh-CN" altLang="en-US" sz="2800" dirty="0">
                  <a:solidFill>
                    <a:srgbClr val="595959"/>
                  </a:solidFill>
                  <a:latin typeface="微软雅黑" panose="020B0503020204020204" pitchFamily="34" charset="-122"/>
                </a:rPr>
                <a:t>和</a:t>
              </a:r>
              <a:r>
                <a:rPr lang="en-US" altLang="zh-CN" sz="2800" dirty="0">
                  <a:solidFill>
                    <a:srgbClr val="595959"/>
                  </a:solidFill>
                  <a:latin typeface="微软雅黑" panose="020B0503020204020204" pitchFamily="34" charset="-122"/>
                </a:rPr>
                <a:t>FALSE</a:t>
              </a:r>
              <a:r>
                <a:rPr lang="zh-CN" altLang="en-US" sz="2800" dirty="0">
                  <a:solidFill>
                    <a:srgbClr val="595959"/>
                  </a:solidFill>
                  <a:latin typeface="微软雅黑" panose="020B0503020204020204" pitchFamily="34" charset="-122"/>
                </a:rPr>
                <a:t>以及</a:t>
              </a:r>
              <a:r>
                <a:rPr lang="en-US" altLang="zh-CN" sz="2800" dirty="0">
                  <a:solidFill>
                    <a:srgbClr val="595959"/>
                  </a:solidFill>
                  <a:latin typeface="微软雅黑" panose="020B0503020204020204" pitchFamily="34" charset="-122"/>
                </a:rPr>
                <a:t>BOOL</a:t>
              </a:r>
              <a:endPara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</a:endParaRPr>
            </a:p>
            <a:p>
              <a:endPara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</a:endParaRPr>
            </a:p>
          </p:txBody>
        </p:sp>
      </p:grpSp>
      <p:pic>
        <p:nvPicPr>
          <p:cNvPr id="95" name="图片 9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84" y="1094562"/>
            <a:ext cx="1225916" cy="308909"/>
          </a:xfrm>
          <a:prstGeom prst="rect">
            <a:avLst/>
          </a:prstGeom>
        </p:spPr>
      </p:pic>
      <p:sp>
        <p:nvSpPr>
          <p:cNvPr id="96" name="图文框 9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" y="516890"/>
            <a:ext cx="769620" cy="391160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809" y="5458413"/>
            <a:ext cx="1269076" cy="114019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45820" y="908050"/>
            <a:ext cx="4530090" cy="5471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6302945" y="2025202"/>
            <a:ext cx="4940300" cy="2291034"/>
            <a:chOff x="7964740" y="1402267"/>
            <a:chExt cx="4940300" cy="2291034"/>
          </a:xfrm>
        </p:grpSpPr>
        <p:sp>
          <p:nvSpPr>
            <p:cNvPr id="50" name="椭圆 49"/>
            <p:cNvSpPr/>
            <p:nvPr/>
          </p:nvSpPr>
          <p:spPr>
            <a:xfrm>
              <a:off x="7964740" y="1402267"/>
              <a:ext cx="161255" cy="161255"/>
            </a:xfrm>
            <a:prstGeom prst="ellipse">
              <a:avLst/>
            </a:prstGeom>
            <a:solidFill>
              <a:srgbClr val="595959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95959"/>
                </a:solidFill>
              </a:endParaRPr>
            </a:p>
          </p:txBody>
        </p:sp>
        <p:sp>
          <p:nvSpPr>
            <p:cNvPr id="64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9005505" y="1485452"/>
              <a:ext cx="3123565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595959"/>
                  </a:solidFill>
                  <a:latin typeface="微软雅黑" panose="020B0503020204020204" pitchFamily="34" charset="-122"/>
                  <a:sym typeface="Arial" panose="020B0604020202020204" pitchFamily="34" charset="0"/>
                </a:rPr>
                <a:t>单个字以及运算符</a:t>
              </a:r>
              <a:endPara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8318435" y="1969911"/>
              <a:ext cx="4586605" cy="1723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800" dirty="0">
                  <a:solidFill>
                    <a:srgbClr val="595959"/>
                  </a:solidFill>
                  <a:latin typeface="微软雅黑" panose="020B0503020204020204" pitchFamily="34" charset="-122"/>
                </a:rPr>
                <a:t>       </a:t>
              </a:r>
              <a:r>
                <a:rPr lang="zh-CN" altLang="zh-CN" sz="2800" dirty="0">
                  <a:solidFill>
                    <a:srgbClr val="595959"/>
                  </a:solidFill>
                  <a:latin typeface="微软雅黑" panose="020B0503020204020204" pitchFamily="34" charset="-122"/>
                </a:rPr>
                <a:t>主要增加的部分是布尔值内的关键字</a:t>
              </a:r>
              <a:r>
                <a:rPr lang="en-US" altLang="zh-CN" sz="2800" dirty="0">
                  <a:solidFill>
                    <a:srgbClr val="595959"/>
                  </a:solidFill>
                  <a:latin typeface="微软雅黑" panose="020B0503020204020204" pitchFamily="34" charset="-122"/>
                </a:rPr>
                <a:t>TRUE</a:t>
              </a:r>
              <a:r>
                <a:rPr lang="zh-CN" altLang="en-US" sz="2800" dirty="0">
                  <a:solidFill>
                    <a:srgbClr val="595959"/>
                  </a:solidFill>
                  <a:latin typeface="微软雅黑" panose="020B0503020204020204" pitchFamily="34" charset="-122"/>
                </a:rPr>
                <a:t>和</a:t>
              </a:r>
              <a:r>
                <a:rPr lang="en-US" altLang="zh-CN" sz="2800" dirty="0">
                  <a:solidFill>
                    <a:srgbClr val="595959"/>
                  </a:solidFill>
                  <a:latin typeface="微软雅黑" panose="020B0503020204020204" pitchFamily="34" charset="-122"/>
                </a:rPr>
                <a:t>FALSE</a:t>
              </a:r>
              <a:r>
                <a:rPr lang="zh-CN" altLang="en-US" sz="2800" dirty="0">
                  <a:solidFill>
                    <a:srgbClr val="595959"/>
                  </a:solidFill>
                  <a:latin typeface="微软雅黑" panose="020B0503020204020204" pitchFamily="34" charset="-122"/>
                </a:rPr>
                <a:t>以及</a:t>
              </a:r>
              <a:r>
                <a:rPr lang="en-US" altLang="zh-CN" sz="2800" dirty="0">
                  <a:solidFill>
                    <a:srgbClr val="595959"/>
                  </a:solidFill>
                  <a:latin typeface="微软雅黑" panose="020B0503020204020204" pitchFamily="34" charset="-122"/>
                </a:rPr>
                <a:t>BOOL</a:t>
              </a:r>
              <a:endParaRPr lang="en-US" altLang="zh-CN" sz="2800" dirty="0">
                <a:solidFill>
                  <a:srgbClr val="595959"/>
                </a:solidFill>
                <a:latin typeface="微软雅黑" panose="020B0503020204020204" pitchFamily="34" charset="-122"/>
              </a:endParaRPr>
            </a:p>
            <a:p>
              <a:endPara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</a:endParaRPr>
            </a:p>
          </p:txBody>
        </p:sp>
      </p:grpSp>
      <p:pic>
        <p:nvPicPr>
          <p:cNvPr id="95" name="图片 9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84" y="1094562"/>
            <a:ext cx="1225916" cy="308909"/>
          </a:xfrm>
          <a:prstGeom prst="rect">
            <a:avLst/>
          </a:prstGeom>
        </p:spPr>
      </p:pic>
      <p:sp>
        <p:nvSpPr>
          <p:cNvPr id="96" name="图文框 9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" y="516890"/>
            <a:ext cx="769620" cy="391160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809" y="5458413"/>
            <a:ext cx="1269076" cy="114019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0550" y="1758950"/>
            <a:ext cx="5245100" cy="3390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图片 9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84" y="1094562"/>
            <a:ext cx="1225916" cy="308909"/>
          </a:xfrm>
          <a:prstGeom prst="rect">
            <a:avLst/>
          </a:prstGeom>
        </p:spPr>
      </p:pic>
      <p:sp>
        <p:nvSpPr>
          <p:cNvPr id="96" name="图文框 9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" y="516890"/>
            <a:ext cx="769620" cy="391160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809" y="5458413"/>
            <a:ext cx="1269076" cy="114019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23240" y="1758950"/>
            <a:ext cx="6278880" cy="391287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934135" y="2016312"/>
            <a:ext cx="4940300" cy="3152729"/>
            <a:chOff x="7964740" y="1402267"/>
            <a:chExt cx="4940300" cy="3152729"/>
          </a:xfrm>
        </p:grpSpPr>
        <p:sp>
          <p:nvSpPr>
            <p:cNvPr id="6" name="椭圆 5"/>
            <p:cNvSpPr/>
            <p:nvPr>
              <p:custDataLst>
                <p:tags r:id="rId6"/>
              </p:custDataLst>
            </p:nvPr>
          </p:nvSpPr>
          <p:spPr>
            <a:xfrm>
              <a:off x="7964740" y="1402267"/>
              <a:ext cx="161255" cy="161255"/>
            </a:xfrm>
            <a:prstGeom prst="ellipse">
              <a:avLst/>
            </a:prstGeom>
            <a:solidFill>
              <a:srgbClr val="595959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95959"/>
                </a:solidFill>
              </a:endParaRPr>
            </a:p>
          </p:txBody>
        </p:sp>
        <p:sp>
          <p:nvSpPr>
            <p:cNvPr id="7" name="稻壳儿小白白(http://dwz.cn/Wu2UP)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9005505" y="1485452"/>
              <a:ext cx="3123565" cy="947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595959"/>
                  </a:solidFill>
                  <a:latin typeface="微软雅黑" panose="020B0503020204020204" pitchFamily="34" charset="-122"/>
                  <a:sym typeface="Arial" panose="020B0604020202020204" pitchFamily="34" charset="0"/>
                </a:rPr>
                <a:t>实数部分增加</a:t>
              </a:r>
              <a:endPara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endParaRPr>
            </a:p>
            <a:p>
              <a:pPr algn="ctr" eaLnBrk="1" hangingPunct="1">
                <a:spcBef>
                  <a:spcPct val="20000"/>
                </a:spcBef>
              </a:pPr>
              <a:endPara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" name="稻壳儿小白白(http://dwz.cn/Wu2UP)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8318435" y="1969911"/>
              <a:ext cx="4586605" cy="258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800" dirty="0">
                  <a:solidFill>
                    <a:srgbClr val="595959"/>
                  </a:solidFill>
                  <a:latin typeface="微软雅黑" panose="020B0503020204020204" pitchFamily="34" charset="-122"/>
                  <a:sym typeface="+mn-ea"/>
                </a:rPr>
                <a:t>       </a:t>
              </a:r>
              <a:r>
                <a:rPr lang="zh-CN" sz="2800" dirty="0">
                  <a:solidFill>
                    <a:srgbClr val="595959"/>
                  </a:solidFill>
                  <a:latin typeface="微软雅黑" panose="020B0503020204020204" pitchFamily="34" charset="-122"/>
                  <a:sym typeface="+mn-ea"/>
                </a:rPr>
                <a:t>当出现小数点时，通过一个变量设置为</a:t>
              </a:r>
              <a:r>
                <a:rPr lang="en-US" altLang="zh-CN" sz="2800" dirty="0">
                  <a:solidFill>
                    <a:srgbClr val="595959"/>
                  </a:solidFill>
                  <a:latin typeface="微软雅黑" panose="020B0503020204020204" pitchFamily="34" charset="-122"/>
                  <a:sym typeface="+mn-ea"/>
                </a:rPr>
                <a:t>1</a:t>
              </a:r>
              <a:r>
                <a:rPr lang="zh-CN" altLang="en-US" sz="2800" dirty="0">
                  <a:solidFill>
                    <a:srgbClr val="595959"/>
                  </a:solidFill>
                  <a:latin typeface="微软雅黑" panose="020B0503020204020204" pitchFamily="34" charset="-122"/>
                  <a:sym typeface="+mn-ea"/>
                </a:rPr>
                <a:t>代表该数字已经为浮点数即实数，此时大小的计算需要一个</a:t>
              </a:r>
              <a:r>
                <a:rPr lang="en-US" altLang="zh-CN" sz="2800" dirty="0">
                  <a:solidFill>
                    <a:srgbClr val="595959"/>
                  </a:solidFill>
                  <a:latin typeface="微软雅黑" panose="020B0503020204020204" pitchFamily="34" charset="-122"/>
                  <a:sym typeface="+mn-ea"/>
                </a:rPr>
                <a:t>time</a:t>
              </a:r>
              <a:r>
                <a:rPr lang="zh-CN" altLang="en-US" sz="2800" dirty="0">
                  <a:solidFill>
                    <a:srgbClr val="595959"/>
                  </a:solidFill>
                  <a:latin typeface="微软雅黑" panose="020B0503020204020204" pitchFamily="34" charset="-122"/>
                  <a:sym typeface="+mn-ea"/>
                </a:rPr>
                <a:t>来表示进制。</a:t>
              </a:r>
              <a:endPara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</a:endParaRPr>
            </a:p>
            <a:p>
              <a:endPara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 65"/>
          <p:cNvGrpSpPr/>
          <p:nvPr/>
        </p:nvGrpSpPr>
        <p:grpSpPr>
          <a:xfrm>
            <a:off x="6302945" y="2623372"/>
            <a:ext cx="4940300" cy="1429339"/>
            <a:chOff x="7964740" y="1402267"/>
            <a:chExt cx="4940300" cy="1429339"/>
          </a:xfrm>
        </p:grpSpPr>
        <p:sp>
          <p:nvSpPr>
            <p:cNvPr id="50" name="椭圆 49"/>
            <p:cNvSpPr/>
            <p:nvPr/>
          </p:nvSpPr>
          <p:spPr>
            <a:xfrm>
              <a:off x="7964740" y="1402267"/>
              <a:ext cx="161255" cy="161255"/>
            </a:xfrm>
            <a:prstGeom prst="ellipse">
              <a:avLst/>
            </a:prstGeom>
            <a:solidFill>
              <a:srgbClr val="595959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595959"/>
                </a:solidFill>
              </a:endParaRPr>
            </a:p>
          </p:txBody>
        </p:sp>
        <p:sp>
          <p:nvSpPr>
            <p:cNvPr id="64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9005505" y="1485452"/>
              <a:ext cx="3123565" cy="4305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595959"/>
                  </a:solidFill>
                  <a:latin typeface="微软雅黑" panose="020B0503020204020204" pitchFamily="34" charset="-122"/>
                  <a:sym typeface="Arial" panose="020B0604020202020204" pitchFamily="34" charset="0"/>
                </a:rPr>
                <a:t>注释部分增加</a:t>
              </a:r>
              <a:endParaRPr lang="zh-CN" altLang="en-US" sz="28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8318435" y="1969911"/>
              <a:ext cx="4586605" cy="8616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r>
                <a:rPr lang="en-US" altLang="zh-CN" sz="2800" dirty="0">
                  <a:solidFill>
                    <a:srgbClr val="595959"/>
                  </a:solidFill>
                  <a:latin typeface="微软雅黑" panose="020B0503020204020204" pitchFamily="34" charset="-122"/>
                </a:rPr>
                <a:t>       </a:t>
              </a:r>
              <a:r>
                <a:rPr lang="zh-CN" altLang="en-US" sz="2800" dirty="0">
                  <a:solidFill>
                    <a:srgbClr val="595959"/>
                  </a:solidFill>
                  <a:latin typeface="微软雅黑" panose="020B0503020204020204" pitchFamily="34" charset="-122"/>
                </a:rPr>
                <a:t>主要的区别是和除法进行区分，以及多行的注释</a:t>
              </a:r>
              <a:endPara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</a:endParaRPr>
            </a:p>
          </p:txBody>
        </p:sp>
      </p:grpSp>
      <p:pic>
        <p:nvPicPr>
          <p:cNvPr id="95" name="图片 9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884" y="1094562"/>
            <a:ext cx="1225916" cy="308909"/>
          </a:xfrm>
          <a:prstGeom prst="rect">
            <a:avLst/>
          </a:prstGeom>
        </p:spPr>
      </p:pic>
      <p:sp>
        <p:nvSpPr>
          <p:cNvPr id="96" name="图文框 95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" y="516890"/>
            <a:ext cx="769620" cy="391160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809" y="5458413"/>
            <a:ext cx="1269076" cy="114019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62660" y="892810"/>
            <a:ext cx="5132705" cy="5457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1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commondata" val="eyJoZGlkIjoiMDNmNWUwMmRmMGQ2MzIxYzg4ZDZmYWFkMDFhMmE2Y2YifQ=="/>
</p:tagLst>
</file>

<file path=ppt/tags/tag3.xml><?xml version="1.0" encoding="utf-8"?>
<p:tagLst xmlns:p="http://schemas.openxmlformats.org/presentationml/2006/main">
  <p:tag name="MH" val="20161022203400"/>
  <p:tag name="MH_LIBRARY" val="GRAPHIC"/>
  <p:tag name="MH_TYPE" val="Other"/>
  <p:tag name="MH_ORDER" val="1"/>
</p:tagLst>
</file>

<file path=ppt/tags/tag4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2"/>
</p:tagLst>
</file>

<file path=ppt/tags/tag5.xml><?xml version="1.0" encoding="utf-8"?>
<p:tagLst xmlns:p="http://schemas.openxmlformats.org/presentationml/2006/main">
  <p:tag name="MH" val="20161022203400"/>
  <p:tag name="MH_LIBRARY" val="GRAPHIC"/>
  <p:tag name="MH_TYPE" val="Other"/>
  <p:tag name="MH_ORDER" val="2"/>
</p:tagLst>
</file>

<file path=ppt/tags/tag6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3"/>
</p:tagLst>
</file>

<file path=ppt/tags/tag7.xml><?xml version="1.0" encoding="utf-8"?>
<p:tagLst xmlns:p="http://schemas.openxmlformats.org/presentationml/2006/main">
  <p:tag name="MH" val="20161022203400"/>
  <p:tag name="MH_LIBRARY" val="GRAPHIC"/>
  <p:tag name="MH_TYPE" val="Other"/>
  <p:tag name="MH_ORDER" val="3"/>
</p:tagLst>
</file>

<file path=ppt/tags/tag8.xml><?xml version="1.0" encoding="utf-8"?>
<p:tagLst xmlns:p="http://schemas.openxmlformats.org/presentationml/2006/main">
  <p:tag name="MH" val="20161022203400"/>
  <p:tag name="MH_LIBRARY" val="GRAPHIC"/>
  <p:tag name="MH_TYPE" val="SubTitle"/>
  <p:tag name="MH_ORDER" val="4"/>
</p:tagLst>
</file>

<file path=ppt/tags/tag9.xml><?xml version="1.0" encoding="utf-8"?>
<p:tagLst xmlns:p="http://schemas.openxmlformats.org/presentationml/2006/main">
  <p:tag name="MH" val="20161022203400"/>
  <p:tag name="MH_LIBRARY" val="GRAPHIC"/>
  <p:tag name="MH_TYPE" val="Other"/>
  <p:tag name="MH_ORDER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982</Words>
  <Application>WPS 演示</Application>
  <PresentationFormat>宽屏</PresentationFormat>
  <Paragraphs>92</Paragraphs>
  <Slides>16</Slides>
  <Notes>27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Impact</vt:lpstr>
      <vt:lpstr>方正兰亭粗黑简体</vt:lpstr>
      <vt:lpstr>黑体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演示文稿45</dc:title>
  <dc:creator>admin</dc:creator>
  <cp:lastModifiedBy>小徐</cp:lastModifiedBy>
  <cp:revision>33</cp:revision>
  <dcterms:created xsi:type="dcterms:W3CDTF">2017-11-24T07:17:00Z</dcterms:created>
  <dcterms:modified xsi:type="dcterms:W3CDTF">2023-12-18T01:50:11Z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DDF806E3DFC64D549C5054404293DC7C_12</vt:lpwstr>
  </property>
</Properties>
</file>