
<file path=[Content_Types].xml><?xml version="1.0" encoding="utf-8"?>
<Types xmlns="http://schemas.openxmlformats.org/package/2006/content-types">
  <Default Extension="tiff" ContentType="image/tif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3"/>
    <p:sldId id="257" r:id="rId4"/>
    <p:sldId id="258" r:id="rId5"/>
    <p:sldId id="284" r:id="rId6"/>
    <p:sldId id="259" r:id="rId7"/>
    <p:sldId id="261" r:id="rId8"/>
    <p:sldId id="263" r:id="rId9"/>
    <p:sldId id="264" r:id="rId10"/>
    <p:sldId id="266" r:id="rId11"/>
    <p:sldId id="265" r:id="rId12"/>
    <p:sldId id="306" r:id="rId13"/>
    <p:sldId id="307" r:id="rId14"/>
    <p:sldId id="269" r:id="rId15"/>
    <p:sldId id="270" r:id="rId16"/>
    <p:sldId id="299" r:id="rId17"/>
    <p:sldId id="271" r:id="rId18"/>
    <p:sldId id="273" r:id="rId19"/>
    <p:sldId id="274" r:id="rId20"/>
    <p:sldId id="285" r:id="rId21"/>
    <p:sldId id="286" r:id="rId22"/>
    <p:sldId id="279"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4"/>
  </p:normalViewPr>
  <p:slideViewPr>
    <p:cSldViewPr snapToGrid="0" snapToObjects="1" showGuides="1">
      <p:cViewPr>
        <p:scale>
          <a:sx n="66" d="100"/>
          <a:sy n="66" d="100"/>
        </p:scale>
        <p:origin x="1419" y="903"/>
      </p:cViewPr>
      <p:guideLst>
        <p:guide orient="horz" pos="2195"/>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9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D62863FC-1266-674F-9591-CC7B18158165}" type="slidenum">
              <a:rPr/>
            </a:fld>
            <a:endParaRPr kumimoji="1"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52FF451-0A4A-4446-8FD4-A0F8F1A9D6ED}" type="datetimeFigureOut">
              <a:rPr lang="zh-CN" altLang="en-US"/>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62863FC-1266-674F-9591-CC7B18158165}" type="slidenum">
              <a:rPr/>
            </a:fld>
            <a:endParaRPr kumimoji="1"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FF451-0A4A-4446-8FD4-A0F8F1A9D6ED}" type="datetimeFigureOut">
              <a:rPr lang="zh-CN" altLang="en-US"/>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863FC-1266-674F-9591-CC7B18158165}" type="slidenum">
              <a:rPr/>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tiff"/><Relationship Id="rId1" Type="http://schemas.openxmlformats.org/officeDocument/2006/relationships/image" Target="../media/image2.tiff"/></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image" Target="../media/image2.tiff"/></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3.tiff"/><Relationship Id="rId1" Type="http://schemas.openxmlformats.org/officeDocument/2006/relationships/image" Target="../media/image2.tif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image" Target="../media/image1.tiff"/></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3.tiff"/><Relationship Id="rId1" Type="http://schemas.openxmlformats.org/officeDocument/2006/relationships/image" Target="../media/image2.tiff"/></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3.tiff"/><Relationship Id="rId1" Type="http://schemas.openxmlformats.org/officeDocument/2006/relationships/image" Target="../media/image2.tiff"/></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3.tiff"/><Relationship Id="rId1" Type="http://schemas.openxmlformats.org/officeDocument/2006/relationships/image" Target="../media/image2.tiff"/></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3.tiff"/><Relationship Id="rId1" Type="http://schemas.openxmlformats.org/officeDocument/2006/relationships/image" Target="../media/image2.tif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xml"/><Relationship Id="rId1" Type="http://schemas.openxmlformats.org/officeDocument/2006/relationships/image" Target="../media/image1.tiff"/></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3.tiff"/><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3.tiff"/><Relationship Id="rId1" Type="http://schemas.openxmlformats.org/officeDocument/2006/relationships/image" Target="../media/image2.tiff"/></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3.xml"/><Relationship Id="rId2" Type="http://schemas.openxmlformats.org/officeDocument/2006/relationships/image" Target="../media/image3.tiff"/><Relationship Id="rId1" Type="http://schemas.openxmlformats.org/officeDocument/2006/relationships/image" Target="../media/image2.tif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3.xml"/><Relationship Id="rId3" Type="http://schemas.openxmlformats.org/officeDocument/2006/relationships/image" Target="../media/image4.jpeg"/><Relationship Id="rId2" Type="http://schemas.openxmlformats.org/officeDocument/2006/relationships/image" Target="../media/image3.tiff"/><Relationship Id="rId1" Type="http://schemas.openxmlformats.org/officeDocument/2006/relationships/image" Target="../media/image2.tiff"/></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jpeg"/><Relationship Id="rId2" Type="http://schemas.openxmlformats.org/officeDocument/2006/relationships/image" Target="../media/image3.tiff"/><Relationship Id="rId1" Type="http://schemas.openxmlformats.org/officeDocument/2006/relationships/image" Target="../media/image2.tiff"/></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4.xml"/><Relationship Id="rId3" Type="http://schemas.openxmlformats.org/officeDocument/2006/relationships/image" Target="../media/image6.jpeg"/><Relationship Id="rId2" Type="http://schemas.openxmlformats.org/officeDocument/2006/relationships/image" Target="../media/image3.tiff"/><Relationship Id="rId1" Type="http://schemas.openxmlformats.org/officeDocument/2006/relationships/image" Target="../media/image2.tif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jpeg"/><Relationship Id="rId2" Type="http://schemas.openxmlformats.org/officeDocument/2006/relationships/image" Target="../media/image3.tiff"/><Relationship Id="rId1" Type="http://schemas.openxmlformats.org/officeDocument/2006/relationships/image" Target="../media/image2.tif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xml"/><Relationship Id="rId1" Type="http://schemas.openxmlformats.org/officeDocument/2006/relationships/image" Target="../media/image1.tif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3.tiff"/><Relationship Id="rId1"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深度视觉·原创设计 https://www.docer.com/works?userid=22383862"/>
          <p:cNvPicPr>
            <a:picLocks noChangeAspect="1"/>
          </p:cNvPicPr>
          <p:nvPr/>
        </p:nvPicPr>
        <p:blipFill rotWithShape="1">
          <a:blip r:embed="rId1" cstate="screen"/>
          <a:srcRect/>
          <a:stretch>
            <a:fillRect/>
          </a:stretch>
        </p:blipFill>
        <p:spPr>
          <a:xfrm>
            <a:off x="2079475" y="-1"/>
            <a:ext cx="8034320" cy="6858001"/>
          </a:xfrm>
          <a:prstGeom prst="rect">
            <a:avLst/>
          </a:prstGeom>
        </p:spPr>
      </p:pic>
      <p:sp>
        <p:nvSpPr>
          <p:cNvPr id="4" name="深度视觉·原创设计 https://www.docer.com/works?userid=22383862"/>
          <p:cNvSpPr/>
          <p:nvPr/>
        </p:nvSpPr>
        <p:spPr>
          <a:xfrm rot="5400000">
            <a:off x="3792531" y="1443250"/>
            <a:ext cx="4606938" cy="3971498"/>
          </a:xfrm>
          <a:prstGeom prst="hexagon">
            <a:avLst/>
          </a:prstGeom>
          <a:solidFill>
            <a:schemeClr val="bg1"/>
          </a:solidFill>
          <a:ln>
            <a:noFill/>
          </a:ln>
          <a:effectLst>
            <a:outerShdw blurRad="7747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pic>
        <p:nvPicPr>
          <p:cNvPr id="5" name="深度视觉·原创设计 https://www.docer.com/works?userid=22383862"/>
          <p:cNvPicPr>
            <a:picLocks noChangeAspect="1"/>
          </p:cNvPicPr>
          <p:nvPr/>
        </p:nvPicPr>
        <p:blipFill>
          <a:blip r:embed="rId2" cstate="screen"/>
          <a:stretch>
            <a:fillRect/>
          </a:stretch>
        </p:blipFill>
        <p:spPr>
          <a:xfrm>
            <a:off x="-1" y="4176215"/>
            <a:ext cx="2349161" cy="2681785"/>
          </a:xfrm>
          <a:prstGeom prst="rect">
            <a:avLst/>
          </a:prstGeom>
        </p:spPr>
      </p:pic>
      <p:pic>
        <p:nvPicPr>
          <p:cNvPr id="6" name="深度视觉·原创设计 https://www.docer.com/works?userid=22383862"/>
          <p:cNvPicPr>
            <a:picLocks noChangeAspect="1"/>
          </p:cNvPicPr>
          <p:nvPr/>
        </p:nvPicPr>
        <p:blipFill>
          <a:blip r:embed="rId3"/>
          <a:stretch>
            <a:fillRect/>
          </a:stretch>
        </p:blipFill>
        <p:spPr>
          <a:xfrm>
            <a:off x="10577015" y="-1"/>
            <a:ext cx="1614985" cy="5625531"/>
          </a:xfrm>
          <a:prstGeom prst="rect">
            <a:avLst/>
          </a:prstGeom>
        </p:spPr>
      </p:pic>
      <p:sp>
        <p:nvSpPr>
          <p:cNvPr id="8" name="深度视觉·原创设计 https://www.docer.com/works?userid=22383862"/>
          <p:cNvSpPr txBox="1"/>
          <p:nvPr/>
        </p:nvSpPr>
        <p:spPr>
          <a:xfrm>
            <a:off x="4309745" y="2430145"/>
            <a:ext cx="3573780" cy="1198880"/>
          </a:xfrm>
          <a:prstGeom prst="rect">
            <a:avLst/>
          </a:prstGeom>
          <a:noFill/>
        </p:spPr>
        <p:txBody>
          <a:bodyPr wrap="squar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600" u="none" strike="noStrike" kern="0" cap="none" spc="0" normalizeH="0" baseline="0" noProof="0" dirty="0">
                <a:ln w="12700">
                  <a:noFill/>
                </a:ln>
                <a:solidFill>
                  <a:schemeClr val="tx1">
                    <a:lumMod val="75000"/>
                    <a:lumOff val="25000"/>
                  </a:schemeClr>
                </a:solidFill>
                <a:effectLst/>
                <a:uLnTx/>
                <a:uFillTx/>
                <a:latin typeface="Arial" panose="020B0604020202020204"/>
                <a:ea typeface="微软雅黑" panose="020B0503020204020204" pitchFamily="34" charset="-122"/>
                <a:cs typeface="Alibaba PuHuiTi" pitchFamily="18" charset="-122"/>
                <a:sym typeface="Arial" panose="020B0604020202020204"/>
              </a:rPr>
              <a:t>数据库原理课程设计汇报</a:t>
            </a:r>
            <a:endParaRPr kumimoji="0" lang="zh-CN" altLang="en-US" sz="3600" u="none" strike="noStrike" kern="0" cap="none" spc="0" normalizeH="0" baseline="0" noProof="0" dirty="0">
              <a:ln w="12700">
                <a:noFill/>
              </a:ln>
              <a:solidFill>
                <a:schemeClr val="tx1">
                  <a:lumMod val="75000"/>
                  <a:lumOff val="25000"/>
                </a:schemeClr>
              </a:solidFill>
              <a:effectLst/>
              <a:uLnTx/>
              <a:uFillTx/>
              <a:latin typeface="Arial" panose="020B0604020202020204"/>
              <a:ea typeface="微软雅黑" panose="020B0503020204020204" pitchFamily="34" charset="-122"/>
              <a:cs typeface="Alibaba PuHuiTi" pitchFamily="18" charset="-122"/>
              <a:sym typeface="Arial" panose="020B0604020202020204"/>
            </a:endParaRPr>
          </a:p>
        </p:txBody>
      </p:sp>
      <p:sp>
        <p:nvSpPr>
          <p:cNvPr id="9" name="深度视觉·原创设计 https://www.docer.com/works?userid=22383862"/>
          <p:cNvSpPr/>
          <p:nvPr/>
        </p:nvSpPr>
        <p:spPr>
          <a:xfrm>
            <a:off x="5003800" y="3879171"/>
            <a:ext cx="2184400" cy="46234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sp>
        <p:nvSpPr>
          <p:cNvPr id="10" name="深度视觉·原创设计 https://www.docer.com/works?userid=22383862"/>
          <p:cNvSpPr txBox="1"/>
          <p:nvPr/>
        </p:nvSpPr>
        <p:spPr>
          <a:xfrm>
            <a:off x="5003800" y="3926442"/>
            <a:ext cx="2184400" cy="368300"/>
          </a:xfrm>
          <a:prstGeom prst="rect">
            <a:avLst/>
          </a:prstGeom>
          <a:noFill/>
          <a:effectLst/>
        </p:spPr>
        <p:txBody>
          <a:bodyPr wrap="square" rtlCol="0">
            <a:spAutoFit/>
          </a:bodyPr>
          <a:lstStyle/>
          <a:p>
            <a:pPr algn="dist"/>
            <a:r>
              <a:rPr lang="zh-CN" altLang="en-US" dirty="0">
                <a:solidFill>
                  <a:schemeClr val="bg1"/>
                </a:solidFill>
                <a:latin typeface="Arial" panose="020B0604020202020204"/>
                <a:ea typeface="微软雅黑" panose="020B0503020204020204" pitchFamily="34" charset="-122"/>
                <a:sym typeface="Arial" panose="020B0604020202020204"/>
              </a:rPr>
              <a:t>第十八组</a:t>
            </a:r>
            <a:endParaRPr lang="zh-CN" altLang="en-US"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8"/>
                                        </p:tgtEl>
                                        <p:attrNameLst>
                                          <p:attrName>ppt_x</p:attrName>
                                          <p:attrName>ppt_y</p:attrName>
                                        </p:attrNameLst>
                                      </p:cBhvr>
                                      <p:rCtr x="12500" y="0"/>
                                    </p:animMotion>
                                  </p:childTnLst>
                                </p:cTn>
                              </p:par>
                              <p:par>
                                <p:cTn id="12" presetID="53" presetClass="entr" presetSubtype="16"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63" presetClass="path" presetSubtype="0" accel="50000" decel="50000" fill="hold" grpId="1" nodeType="withEffect">
                                  <p:stCondLst>
                                    <p:cond delay="250"/>
                                  </p:stCondLst>
                                  <p:childTnLst>
                                    <p:animMotion origin="layout" path="M 2.08333E-6 -1.85185E-6 L 0.25 -1.85185E-6 " pathEditMode="relative" rAng="0" ptsTypes="AA">
                                      <p:cBhvr>
                                        <p:cTn id="18" dur="1000" spd="-100000" fill="hold"/>
                                        <p:tgtEl>
                                          <p:spTgt spid="10"/>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bldLvl="0" animBg="1"/>
      <p:bldP spid="10" grpId="1"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41"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42" name="深度视觉·原创设计 https://www.docer.com/works?userid=22383862"/>
          <p:cNvSpPr txBox="1"/>
          <p:nvPr/>
        </p:nvSpPr>
        <p:spPr>
          <a:xfrm>
            <a:off x="558800" y="502285"/>
            <a:ext cx="3458210"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数据库操作语句设计</a:t>
            </a:r>
            <a:endParaRPr lang="en-US" altLang="zh-CN" sz="2000" spc="3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grpSp>
        <p:nvGrpSpPr>
          <p:cNvPr id="3" name="深度视觉·原创设计 https://www.docer.com/works?userid=22383862"/>
          <p:cNvGrpSpPr/>
          <p:nvPr/>
        </p:nvGrpSpPr>
        <p:grpSpPr>
          <a:xfrm>
            <a:off x="1084850" y="1691296"/>
            <a:ext cx="2197791" cy="2609405"/>
            <a:chOff x="1084850" y="1691296"/>
            <a:chExt cx="2197791" cy="2609405"/>
          </a:xfrm>
        </p:grpSpPr>
        <p:grpSp>
          <p:nvGrpSpPr>
            <p:cNvPr id="4" name="Group 57"/>
            <p:cNvGrpSpPr/>
            <p:nvPr/>
          </p:nvGrpSpPr>
          <p:grpSpPr>
            <a:xfrm>
              <a:off x="1084850" y="1691296"/>
              <a:ext cx="2197791" cy="2609405"/>
              <a:chOff x="1214557" y="1868674"/>
              <a:chExt cx="1473812" cy="1749836"/>
            </a:xfrm>
          </p:grpSpPr>
          <p:sp>
            <p:nvSpPr>
              <p:cNvPr id="6" name="Oval 59"/>
              <p:cNvSpPr/>
              <p:nvPr/>
            </p:nvSpPr>
            <p:spPr>
              <a:xfrm>
                <a:off x="1214557" y="1868674"/>
                <a:ext cx="1473812" cy="1473814"/>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pitchFamily="34" charset="-122"/>
                  <a:sym typeface="Arial" panose="020B0604020202020204"/>
                </a:endParaRPr>
              </a:p>
            </p:txBody>
          </p:sp>
          <p:cxnSp>
            <p:nvCxnSpPr>
              <p:cNvPr id="7" name="Straight Connector 60"/>
              <p:cNvCxnSpPr>
                <a:stCxn id="6" idx="4"/>
              </p:cNvCxnSpPr>
              <p:nvPr/>
            </p:nvCxnSpPr>
            <p:spPr>
              <a:xfrm>
                <a:off x="1951463" y="3342488"/>
                <a:ext cx="0" cy="276022"/>
              </a:xfrm>
              <a:prstGeom prst="line">
                <a:avLst/>
              </a:prstGeom>
              <a:ln>
                <a:solidFill>
                  <a:srgbClr val="F5F6F8"/>
                </a:solidFill>
                <a:tailEnd type="oval"/>
              </a:ln>
            </p:spPr>
            <p:style>
              <a:lnRef idx="1">
                <a:schemeClr val="accent1"/>
              </a:lnRef>
              <a:fillRef idx="0">
                <a:schemeClr val="accent1"/>
              </a:fillRef>
              <a:effectRef idx="0">
                <a:schemeClr val="accent1"/>
              </a:effectRef>
              <a:fontRef idx="minor">
                <a:schemeClr val="tx1"/>
              </a:fontRef>
            </p:style>
          </p:cxnSp>
        </p:grpSp>
        <p:sp>
          <p:nvSpPr>
            <p:cNvPr id="5" name="Shape 2526"/>
            <p:cNvSpPr/>
            <p:nvPr/>
          </p:nvSpPr>
          <p:spPr>
            <a:xfrm>
              <a:off x="1909429" y="2515872"/>
              <a:ext cx="548640" cy="54864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a:ea typeface="微软雅黑" panose="020B0503020204020204" pitchFamily="34" charset="-122"/>
                <a:cs typeface="Source Sans Pro Light" charset="0"/>
                <a:sym typeface="Arial" panose="020B0604020202020204"/>
              </a:endParaRPr>
            </a:p>
          </p:txBody>
        </p:sp>
      </p:grpSp>
      <p:grpSp>
        <p:nvGrpSpPr>
          <p:cNvPr id="13" name="深度视觉·原创设计 https://www.docer.com/works?userid=22383862"/>
          <p:cNvGrpSpPr/>
          <p:nvPr/>
        </p:nvGrpSpPr>
        <p:grpSpPr>
          <a:xfrm>
            <a:off x="8922689" y="1691296"/>
            <a:ext cx="2197791" cy="2609405"/>
            <a:chOff x="8922689" y="1691296"/>
            <a:chExt cx="2197791" cy="2609405"/>
          </a:xfrm>
        </p:grpSpPr>
        <p:grpSp>
          <p:nvGrpSpPr>
            <p:cNvPr id="14" name="Group 67"/>
            <p:cNvGrpSpPr/>
            <p:nvPr/>
          </p:nvGrpSpPr>
          <p:grpSpPr>
            <a:xfrm>
              <a:off x="8922689" y="1691296"/>
              <a:ext cx="2197791" cy="2609405"/>
              <a:chOff x="6470518" y="1868674"/>
              <a:chExt cx="1473812" cy="1749836"/>
            </a:xfrm>
          </p:grpSpPr>
          <p:sp>
            <p:nvSpPr>
              <p:cNvPr id="16" name="Oval 69"/>
              <p:cNvSpPr/>
              <p:nvPr/>
            </p:nvSpPr>
            <p:spPr>
              <a:xfrm>
                <a:off x="6470518" y="1868674"/>
                <a:ext cx="1473812" cy="1473814"/>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pitchFamily="34" charset="-122"/>
                  <a:sym typeface="Arial" panose="020B0604020202020204"/>
                </a:endParaRPr>
              </a:p>
            </p:txBody>
          </p:sp>
          <p:cxnSp>
            <p:nvCxnSpPr>
              <p:cNvPr id="17" name="Straight Connector 70"/>
              <p:cNvCxnSpPr>
                <a:stCxn id="16" idx="4"/>
              </p:cNvCxnSpPr>
              <p:nvPr/>
            </p:nvCxnSpPr>
            <p:spPr>
              <a:xfrm>
                <a:off x="7207424" y="3342488"/>
                <a:ext cx="0" cy="276022"/>
              </a:xfrm>
              <a:prstGeom prst="line">
                <a:avLst/>
              </a:prstGeom>
              <a:ln>
                <a:solidFill>
                  <a:srgbClr val="F5F6F8"/>
                </a:solidFill>
                <a:tailEnd type="oval"/>
              </a:ln>
            </p:spPr>
            <p:style>
              <a:lnRef idx="1">
                <a:schemeClr val="accent1"/>
              </a:lnRef>
              <a:fillRef idx="0">
                <a:schemeClr val="accent1"/>
              </a:fillRef>
              <a:effectRef idx="0">
                <a:schemeClr val="accent1"/>
              </a:effectRef>
              <a:fontRef idx="minor">
                <a:schemeClr val="tx1"/>
              </a:fontRef>
            </p:style>
          </p:cxnSp>
        </p:grpSp>
        <p:sp>
          <p:nvSpPr>
            <p:cNvPr id="15" name="Shape 2592"/>
            <p:cNvSpPr/>
            <p:nvPr/>
          </p:nvSpPr>
          <p:spPr>
            <a:xfrm>
              <a:off x="9751701" y="2526863"/>
              <a:ext cx="548640" cy="548640"/>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a:ea typeface="微软雅黑" panose="020B0503020204020204" pitchFamily="34" charset="-122"/>
                <a:cs typeface="Source Sans Pro Light" charset="0"/>
                <a:sym typeface="Arial" panose="020B0604020202020204"/>
              </a:endParaRPr>
            </a:p>
          </p:txBody>
        </p:sp>
      </p:grpSp>
      <p:grpSp>
        <p:nvGrpSpPr>
          <p:cNvPr id="23" name="深度视觉·原创设计 https://www.docer.com/works?userid=22383862"/>
          <p:cNvGrpSpPr/>
          <p:nvPr/>
        </p:nvGrpSpPr>
        <p:grpSpPr>
          <a:xfrm>
            <a:off x="4992668" y="1691296"/>
            <a:ext cx="2197791" cy="2609405"/>
            <a:chOff x="4992668" y="1691296"/>
            <a:chExt cx="2197791" cy="2609405"/>
          </a:xfrm>
        </p:grpSpPr>
        <p:grpSp>
          <p:nvGrpSpPr>
            <p:cNvPr id="24" name="Group 77"/>
            <p:cNvGrpSpPr/>
            <p:nvPr/>
          </p:nvGrpSpPr>
          <p:grpSpPr>
            <a:xfrm>
              <a:off x="4992668" y="1691296"/>
              <a:ext cx="2197791" cy="2609405"/>
              <a:chOff x="3835093" y="1868674"/>
              <a:chExt cx="1473812" cy="1749836"/>
            </a:xfrm>
          </p:grpSpPr>
          <p:sp>
            <p:nvSpPr>
              <p:cNvPr id="26" name="Oval 79"/>
              <p:cNvSpPr/>
              <p:nvPr/>
            </p:nvSpPr>
            <p:spPr>
              <a:xfrm>
                <a:off x="3835093" y="1868674"/>
                <a:ext cx="1473812" cy="1473814"/>
              </a:xfrm>
              <a:prstGeom prst="ellipse">
                <a:avLst/>
              </a:prstGeom>
              <a:solidFill>
                <a:schemeClr val="accent1">
                  <a:alpha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pitchFamily="34" charset="-122"/>
                  <a:sym typeface="Arial" panose="020B0604020202020204"/>
                </a:endParaRPr>
              </a:p>
            </p:txBody>
          </p:sp>
          <p:cxnSp>
            <p:nvCxnSpPr>
              <p:cNvPr id="27" name="Straight Connector 80"/>
              <p:cNvCxnSpPr>
                <a:stCxn id="26" idx="4"/>
              </p:cNvCxnSpPr>
              <p:nvPr/>
            </p:nvCxnSpPr>
            <p:spPr>
              <a:xfrm>
                <a:off x="4571999" y="3342488"/>
                <a:ext cx="1" cy="276022"/>
              </a:xfrm>
              <a:prstGeom prst="line">
                <a:avLst/>
              </a:prstGeom>
              <a:ln>
                <a:solidFill>
                  <a:srgbClr val="F5F6F8"/>
                </a:solidFill>
                <a:tailEnd type="oval"/>
              </a:ln>
            </p:spPr>
            <p:style>
              <a:lnRef idx="1">
                <a:schemeClr val="accent1"/>
              </a:lnRef>
              <a:fillRef idx="0">
                <a:schemeClr val="accent1"/>
              </a:fillRef>
              <a:effectRef idx="0">
                <a:schemeClr val="accent1"/>
              </a:effectRef>
              <a:fontRef idx="minor">
                <a:schemeClr val="tx1"/>
              </a:fontRef>
            </p:style>
          </p:cxnSp>
        </p:grpSp>
        <p:sp>
          <p:nvSpPr>
            <p:cNvPr id="25" name="Shape 2619"/>
            <p:cNvSpPr/>
            <p:nvPr/>
          </p:nvSpPr>
          <p:spPr>
            <a:xfrm>
              <a:off x="5821680" y="2529343"/>
              <a:ext cx="548640" cy="548640"/>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bg1"/>
            </a:solidFill>
            <a:ln w="12700">
              <a:miter lim="400000"/>
            </a:ln>
          </p:spPr>
          <p:txBody>
            <a:bodyPr lIns="19045" tIns="19045" rIns="19045" bIns="19045"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a:ea typeface="微软雅黑" panose="020B0503020204020204" pitchFamily="34" charset="-122"/>
                <a:cs typeface="Source Sans Pro Light" charset="0"/>
                <a:sym typeface="Arial" panose="020B0604020202020204"/>
              </a:endParaRPr>
            </a:p>
          </p:txBody>
        </p:sp>
      </p:grpSp>
      <p:sp>
        <p:nvSpPr>
          <p:cNvPr id="28" name="深度视觉·原创设计 https://www.docer.com/works?userid=22383862"/>
          <p:cNvSpPr/>
          <p:nvPr/>
        </p:nvSpPr>
        <p:spPr>
          <a:xfrm>
            <a:off x="1174751" y="4728171"/>
            <a:ext cx="2009488" cy="1116965"/>
          </a:xfrm>
          <a:prstGeom prst="rect">
            <a:avLst/>
          </a:prstGeom>
        </p:spPr>
        <p:txBody>
          <a:bodyPr wrap="square">
            <a:spAutoFit/>
          </a:bodyPr>
          <a:lstStyle/>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连接/切换数据库</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删除数据库</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展示数据库所有信息</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29" name="深度视觉·原创设计 https://www.docer.com/works?userid=22383862"/>
          <p:cNvSpPr/>
          <p:nvPr/>
        </p:nvSpPr>
        <p:spPr>
          <a:xfrm>
            <a:off x="1443990" y="4214495"/>
            <a:ext cx="1377315"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rPr>
              <a:t>数据库操作</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endParaRPr>
          </a:p>
        </p:txBody>
      </p:sp>
      <p:sp>
        <p:nvSpPr>
          <p:cNvPr id="34" name="深度视觉·原创设计 https://www.docer.com/works?userid=22383862"/>
          <p:cNvSpPr/>
          <p:nvPr/>
        </p:nvSpPr>
        <p:spPr>
          <a:xfrm>
            <a:off x="5086185" y="4683721"/>
            <a:ext cx="2009488" cy="1116965"/>
          </a:xfrm>
          <a:prstGeom prst="rect">
            <a:avLst/>
          </a:prstGeom>
        </p:spPr>
        <p:txBody>
          <a:bodyPr wrap="square">
            <a:spAutoFit/>
          </a:bodyPr>
          <a:lstStyle/>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创建集合</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删除集合</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查询集合</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展示集合</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35" name="深度视觉·原创设计 https://www.docer.com/works?userid=22383862"/>
          <p:cNvSpPr/>
          <p:nvPr/>
        </p:nvSpPr>
        <p:spPr>
          <a:xfrm>
            <a:off x="5601805" y="4214456"/>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rPr>
              <a:t>集合操作</a:t>
            </a:r>
            <a:endParaRPr kumimoji="0" lang="zh-CN" altLang="en-US" sz="16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endParaRPr>
          </a:p>
        </p:txBody>
      </p:sp>
      <p:sp>
        <p:nvSpPr>
          <p:cNvPr id="38" name="深度视觉·原创设计 https://www.docer.com/works?userid=22383862"/>
          <p:cNvSpPr/>
          <p:nvPr/>
        </p:nvSpPr>
        <p:spPr>
          <a:xfrm>
            <a:off x="8997156" y="4728171"/>
            <a:ext cx="2009488" cy="1373505"/>
          </a:xfrm>
          <a:prstGeom prst="rect">
            <a:avLst/>
          </a:prstGeom>
        </p:spPr>
        <p:txBody>
          <a:bodyPr wrap="square">
            <a:spAutoFit/>
          </a:bodyPr>
          <a:lstStyle/>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创建文档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删除文档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修改文档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查询文档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ctr">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展示文档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39" name="深度视觉·原创设计 https://www.docer.com/works?userid=22383862"/>
          <p:cNvSpPr/>
          <p:nvPr/>
        </p:nvSpPr>
        <p:spPr>
          <a:xfrm>
            <a:off x="9474676" y="4214456"/>
            <a:ext cx="1092141"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rPr>
              <a:t>文档操作</a:t>
            </a:r>
            <a:endPar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1000"/>
                                        <p:tgtEl>
                                          <p:spTgt spid="34"/>
                                        </p:tgtEl>
                                      </p:cBhvr>
                                    </p:animEffect>
                                    <p:anim calcmode="lin" valueType="num">
                                      <p:cBhvr>
                                        <p:cTn id="34" dur="1000" fill="hold"/>
                                        <p:tgtEl>
                                          <p:spTgt spid="34"/>
                                        </p:tgtEl>
                                        <p:attrNameLst>
                                          <p:attrName>ppt_x</p:attrName>
                                        </p:attrNameLst>
                                      </p:cBhvr>
                                      <p:tavLst>
                                        <p:tav tm="0">
                                          <p:val>
                                            <p:strVal val="#ppt_x"/>
                                          </p:val>
                                        </p:tav>
                                        <p:tav tm="100000">
                                          <p:val>
                                            <p:strVal val="#ppt_x"/>
                                          </p:val>
                                        </p:tav>
                                      </p:tavLst>
                                    </p:anim>
                                    <p:anim calcmode="lin" valueType="num">
                                      <p:cBhvr>
                                        <p:cTn id="35" dur="1000" fill="hold"/>
                                        <p:tgtEl>
                                          <p:spTgt spid="3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1000"/>
                                        <p:tgtEl>
                                          <p:spTgt spid="35"/>
                                        </p:tgtEl>
                                      </p:cBhvr>
                                    </p:animEffect>
                                    <p:anim calcmode="lin" valueType="num">
                                      <p:cBhvr>
                                        <p:cTn id="39" dur="1000" fill="hold"/>
                                        <p:tgtEl>
                                          <p:spTgt spid="35"/>
                                        </p:tgtEl>
                                        <p:attrNameLst>
                                          <p:attrName>ppt_x</p:attrName>
                                        </p:attrNameLst>
                                      </p:cBhvr>
                                      <p:tavLst>
                                        <p:tav tm="0">
                                          <p:val>
                                            <p:strVal val="#ppt_x"/>
                                          </p:val>
                                        </p:tav>
                                        <p:tav tm="100000">
                                          <p:val>
                                            <p:strVal val="#ppt_x"/>
                                          </p:val>
                                        </p:tav>
                                      </p:tavLst>
                                    </p:anim>
                                    <p:anim calcmode="lin" valueType="num">
                                      <p:cBhvr>
                                        <p:cTn id="40" dur="1000" fill="hold"/>
                                        <p:tgtEl>
                                          <p:spTgt spid="35"/>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2"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4" grpId="0"/>
      <p:bldP spid="35"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2" name="深度视觉·原创设计 https://www.docer.com/works?userid=22383862"/>
          <p:cNvSpPr txBox="1"/>
          <p:nvPr/>
        </p:nvSpPr>
        <p:spPr>
          <a:xfrm>
            <a:off x="558800" y="405130"/>
            <a:ext cx="4883150" cy="460375"/>
          </a:xfrm>
          <a:prstGeom prst="rect">
            <a:avLst/>
          </a:prstGeom>
          <a:noFill/>
          <a:ln w="12700">
            <a:noFill/>
          </a:ln>
        </p:spPr>
        <p:txBody>
          <a:bodyPr wrap="square" rtlCol="0">
            <a:spAutoFit/>
          </a:bodyPr>
          <a:lstStyle/>
          <a:p>
            <a:pPr algn="dist">
              <a:lnSpc>
                <a:spcPct val="120000"/>
              </a:lnSpc>
            </a:pPr>
            <a:r>
              <a:rPr lang="zh-CN"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前端数据库显示界面</a:t>
            </a:r>
            <a:endParaRPr lang="zh-CN" sz="2000" spc="3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深度视觉·原创设计 https://www.docer.com/works?userid=22383862"/>
          <p:cNvSpPr/>
          <p:nvPr/>
        </p:nvSpPr>
        <p:spPr>
          <a:xfrm>
            <a:off x="647700" y="2833370"/>
            <a:ext cx="4444365" cy="1190625"/>
          </a:xfrm>
          <a:prstGeom prst="rect">
            <a:avLst/>
          </a:prstGeom>
        </p:spPr>
        <p:txBody>
          <a:bodyPr wrap="square" lIns="91433" tIns="45716" rIns="91433" bIns="45716">
            <a:noAutofit/>
          </a:bodyPr>
          <a:lstStyle/>
          <a:p>
            <a:pPr lvl="0" algn="just">
              <a:lnSpc>
                <a:spcPts val="2000"/>
              </a:lnSpc>
              <a:defRPr/>
            </a:pPr>
            <a:r>
              <a:rPr lang="en-US" altLang="zh-CN" sz="1200" dirty="0">
                <a:solidFill>
                  <a:schemeClr val="tx1"/>
                </a:solidFill>
                <a:latin typeface="Arial" panose="020B0604020202020204"/>
                <a:ea typeface="微软雅黑" panose="020B0503020204020204" pitchFamily="34" charset="-122"/>
                <a:sym typeface="Arial" panose="020B0604020202020204"/>
              </a:rPr>
              <a:t>         </a:t>
            </a:r>
            <a:r>
              <a:rPr dirty="0">
                <a:solidFill>
                  <a:schemeClr val="tx1"/>
                </a:solidFill>
                <a:latin typeface="Arial" panose="020B0604020202020204"/>
                <a:ea typeface="微软雅黑" panose="020B0503020204020204" pitchFamily="34" charset="-122"/>
                <a:sym typeface="Arial" panose="020B0604020202020204"/>
              </a:rPr>
              <a:t>由于前文提到的该数据库由层级方式来进行文件存储，所以在进行前端设计时采用层级目录来进行数据库，属性，文档等一系列可视化操作，界面如下：</a:t>
            </a:r>
            <a:endParaRPr dirty="0">
              <a:solidFill>
                <a:schemeClr val="tx1"/>
              </a:solidFill>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3"/>
          <a:stretch>
            <a:fillRect/>
          </a:stretch>
        </p:blipFill>
        <p:spPr>
          <a:xfrm>
            <a:off x="5441950" y="1491615"/>
            <a:ext cx="5135245" cy="3873500"/>
          </a:xfrm>
          <a:prstGeom prst="rect">
            <a:avLst/>
          </a:prstGeom>
        </p:spPr>
      </p:pic>
    </p:spTree>
  </p:cSld>
  <p:clrMapOvr>
    <a:masterClrMapping/>
  </p:clrMapOvr>
  <p:timing>
    <p:tnLst>
      <p:par>
        <p:cTn id="1" dur="indefinite" restart="never" nodeType="tmRoot"/>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2" name="深度视觉·原创设计 https://www.docer.com/works?userid=22383862"/>
          <p:cNvSpPr txBox="1"/>
          <p:nvPr/>
        </p:nvSpPr>
        <p:spPr>
          <a:xfrm>
            <a:off x="558800" y="405130"/>
            <a:ext cx="4883150" cy="460375"/>
          </a:xfrm>
          <a:prstGeom prst="rect">
            <a:avLst/>
          </a:prstGeom>
          <a:noFill/>
          <a:ln w="12700">
            <a:noFill/>
          </a:ln>
        </p:spPr>
        <p:txBody>
          <a:bodyPr wrap="square" rtlCol="0">
            <a:spAutoFit/>
          </a:bodyPr>
          <a:lstStyle/>
          <a:p>
            <a:pPr algn="dist">
              <a:lnSpc>
                <a:spcPct val="120000"/>
              </a:lnSpc>
            </a:pPr>
            <a:r>
              <a:rPr lang="zh-CN"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对数据库集合层次修改演示</a:t>
            </a:r>
            <a:endParaRPr lang="zh-CN" sz="2000" spc="3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深度视觉·原创设计 https://www.docer.com/works?userid=22383862"/>
          <p:cNvSpPr/>
          <p:nvPr/>
        </p:nvSpPr>
        <p:spPr>
          <a:xfrm>
            <a:off x="739140" y="1211580"/>
            <a:ext cx="4444365" cy="885190"/>
          </a:xfrm>
          <a:prstGeom prst="rect">
            <a:avLst/>
          </a:prstGeom>
        </p:spPr>
        <p:txBody>
          <a:bodyPr wrap="square" lIns="91433" tIns="45716" rIns="91433" bIns="45716">
            <a:noAutofit/>
          </a:bodyPr>
          <a:lstStyle/>
          <a:p>
            <a:pPr lvl="0" algn="just">
              <a:lnSpc>
                <a:spcPts val="2000"/>
              </a:lnSpc>
              <a:defRPr/>
            </a:pPr>
            <a:r>
              <a:rPr lang="en-US" altLang="zh-CN" sz="1200" dirty="0">
                <a:solidFill>
                  <a:schemeClr val="tx1"/>
                </a:solidFill>
                <a:latin typeface="Arial" panose="020B0604020202020204"/>
                <a:ea typeface="微软雅黑" panose="020B0503020204020204" pitchFamily="34" charset="-122"/>
                <a:sym typeface="Arial" panose="020B0604020202020204"/>
              </a:rPr>
              <a:t>         </a:t>
            </a:r>
            <a:r>
              <a:rPr lang="zh-CN" altLang="en-US" dirty="0">
                <a:solidFill>
                  <a:schemeClr val="tx1"/>
                </a:solidFill>
                <a:latin typeface="Arial" panose="020B0604020202020204"/>
                <a:ea typeface="微软雅黑" panose="020B0503020204020204" pitchFamily="34" charset="-122"/>
                <a:sym typeface="Arial" panose="020B0604020202020204"/>
              </a:rPr>
              <a:t>通过程序前端上部的</a:t>
            </a:r>
            <a:r>
              <a:rPr lang="en-US" altLang="zh-CN" dirty="0">
                <a:solidFill>
                  <a:schemeClr val="tx1"/>
                </a:solidFill>
                <a:latin typeface="Arial" panose="020B0604020202020204"/>
                <a:ea typeface="微软雅黑" panose="020B0503020204020204" pitchFamily="34" charset="-122"/>
                <a:sym typeface="Arial" panose="020B0604020202020204"/>
              </a:rPr>
              <a:t>UI</a:t>
            </a:r>
            <a:r>
              <a:rPr lang="zh-CN" altLang="en-US" dirty="0">
                <a:solidFill>
                  <a:schemeClr val="tx1"/>
                </a:solidFill>
                <a:latin typeface="Arial" panose="020B0604020202020204"/>
                <a:ea typeface="微软雅黑" panose="020B0503020204020204" pitchFamily="34" charset="-122"/>
                <a:sym typeface="Arial" panose="020B0604020202020204"/>
              </a:rPr>
              <a:t>进行对集合层次的定义，对应的在关系型数据库当中为表的字段结构</a:t>
            </a:r>
            <a:endParaRPr lang="zh-CN" altLang="en-US" dirty="0">
              <a:solidFill>
                <a:schemeClr val="tx1"/>
              </a:solidFill>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3"/>
          <a:stretch>
            <a:fillRect/>
          </a:stretch>
        </p:blipFill>
        <p:spPr>
          <a:xfrm>
            <a:off x="431165" y="2166620"/>
            <a:ext cx="7785100" cy="4089400"/>
          </a:xfrm>
          <a:prstGeom prst="rect">
            <a:avLst/>
          </a:prstGeom>
        </p:spPr>
      </p:pic>
      <p:pic>
        <p:nvPicPr>
          <p:cNvPr id="3" name="图片 2"/>
          <p:cNvPicPr>
            <a:picLocks noChangeAspect="1"/>
          </p:cNvPicPr>
          <p:nvPr/>
        </p:nvPicPr>
        <p:blipFill>
          <a:blip r:embed="rId4"/>
          <a:stretch>
            <a:fillRect/>
          </a:stretch>
        </p:blipFill>
        <p:spPr>
          <a:xfrm>
            <a:off x="3314700" y="2166620"/>
            <a:ext cx="8108950" cy="408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深度视觉·原创设计 https://www.docer.com/works?userid=22383862"/>
          <p:cNvPicPr>
            <a:picLocks noChangeAspect="1"/>
          </p:cNvPicPr>
          <p:nvPr/>
        </p:nvPicPr>
        <p:blipFill rotWithShape="1">
          <a:blip r:embed="rId1" cstate="screen"/>
          <a:srcRect/>
          <a:stretch>
            <a:fillRect/>
          </a:stretch>
        </p:blipFill>
        <p:spPr>
          <a:xfrm>
            <a:off x="93091" y="-1"/>
            <a:ext cx="8034320" cy="6858001"/>
          </a:xfrm>
          <a:prstGeom prst="rect">
            <a:avLst/>
          </a:prstGeom>
        </p:spPr>
      </p:pic>
      <p:sp>
        <p:nvSpPr>
          <p:cNvPr id="3" name="深度视觉·原创设计 https://www.docer.com/works?userid=22383862"/>
          <p:cNvSpPr/>
          <p:nvPr/>
        </p:nvSpPr>
        <p:spPr>
          <a:xfrm rot="5400000">
            <a:off x="1491030" y="1687558"/>
            <a:ext cx="4040146" cy="3482884"/>
          </a:xfrm>
          <a:prstGeom prst="hexagon">
            <a:avLst/>
          </a:prstGeom>
          <a:solidFill>
            <a:schemeClr val="bg1"/>
          </a:solidFill>
          <a:ln>
            <a:noFill/>
          </a:ln>
          <a:effectLst>
            <a:outerShdw blurRad="7747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sp>
        <p:nvSpPr>
          <p:cNvPr id="4" name="深度视觉·原创设计 https://www.docer.com/works?userid=22383862"/>
          <p:cNvSpPr txBox="1"/>
          <p:nvPr/>
        </p:nvSpPr>
        <p:spPr>
          <a:xfrm>
            <a:off x="2689002" y="2426085"/>
            <a:ext cx="1644201" cy="1323439"/>
          </a:xfrm>
          <a:prstGeom prst="rect">
            <a:avLst/>
          </a:prstGeom>
          <a:noFill/>
        </p:spPr>
        <p:txBody>
          <a:bodyPr wrap="square" rtlCol="0">
            <a:spAutoFit/>
          </a:bodyPr>
          <a:lstStyle/>
          <a:p>
            <a:pPr algn="ctr"/>
            <a:r>
              <a:rPr lang="en-US" altLang="zh-CN" sz="8000" b="1" dirty="0">
                <a:solidFill>
                  <a:schemeClr val="accent1"/>
                </a:solidFill>
                <a:latin typeface="Arial" panose="020B0604020202020204"/>
                <a:ea typeface="微软雅黑" panose="020B0503020204020204" pitchFamily="34" charset="-122"/>
                <a:sym typeface="Arial" panose="020B0604020202020204"/>
              </a:rPr>
              <a:t>03</a:t>
            </a:r>
            <a:endParaRPr lang="en-US" sz="8000" b="1" dirty="0">
              <a:solidFill>
                <a:schemeClr val="accent1"/>
              </a:solidFill>
              <a:latin typeface="Arial" panose="020B0604020202020204"/>
              <a:ea typeface="微软雅黑" panose="020B0503020204020204" pitchFamily="34" charset="-122"/>
              <a:sym typeface="Arial" panose="020B0604020202020204"/>
            </a:endParaRPr>
          </a:p>
        </p:txBody>
      </p:sp>
      <p:sp>
        <p:nvSpPr>
          <p:cNvPr id="5" name="深度视觉·原创设计 https://www.docer.com/works?userid=22383862"/>
          <p:cNvSpPr txBox="1"/>
          <p:nvPr>
            <p:custDataLst>
              <p:tags r:id="rId2"/>
            </p:custDataLst>
          </p:nvPr>
        </p:nvSpPr>
        <p:spPr>
          <a:xfrm>
            <a:off x="2383894" y="3597704"/>
            <a:ext cx="2254416" cy="769441"/>
          </a:xfrm>
          <a:prstGeom prst="rect">
            <a:avLst/>
          </a:prstGeom>
          <a:noFill/>
        </p:spPr>
        <p:txBody>
          <a:bodyPr wrap="square" rtlCol="0">
            <a:spAutoFit/>
          </a:bodyPr>
          <a:lstStyle/>
          <a:p>
            <a:pPr algn="dist"/>
            <a:r>
              <a:rPr lang="en-US" altLang="zh-CN" sz="4400">
                <a:solidFill>
                  <a:schemeClr val="bg1">
                    <a:lumMod val="50000"/>
                  </a:schemeClr>
                </a:solidFill>
                <a:latin typeface="Arial" panose="020B0604020202020204"/>
                <a:ea typeface="微软雅黑" panose="020B0503020204020204" pitchFamily="34" charset="-122"/>
                <a:sym typeface="Arial" panose="020B0604020202020204"/>
              </a:rPr>
              <a:t>PART</a:t>
            </a:r>
            <a:endParaRPr lang="en-US" sz="40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6" name="深度视觉·原创设计 https://www.docer.com/works?userid=22383862"/>
          <p:cNvSpPr txBox="1"/>
          <p:nvPr/>
        </p:nvSpPr>
        <p:spPr>
          <a:xfrm>
            <a:off x="6200775" y="3044825"/>
            <a:ext cx="4921250" cy="768350"/>
          </a:xfrm>
          <a:prstGeom prst="rect">
            <a:avLst/>
          </a:prstGeom>
          <a:noFill/>
        </p:spPr>
        <p:txBody>
          <a:bodyPr wrap="square" rtlCol="0">
            <a:spAutoFit/>
          </a:bodyPr>
          <a:lstStyle/>
          <a:p>
            <a:r>
              <a:rPr lang="zh-CN" alt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关系型数据库实现</a:t>
            </a:r>
            <a:endParaRPr 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42" presetClass="path" presetSubtype="0" accel="50000" decel="50000" fill="hold" grpId="1" nodeType="withEffect">
                                  <p:stCondLst>
                                    <p:cond delay="0"/>
                                  </p:stCondLst>
                                  <p:childTnLst>
                                    <p:animMotion origin="layout" path="M 0.03555 -0.04583 L -4.79167E-6 0.00023 " pathEditMode="relative" ptsTypes="">
                                      <p:cBhvr>
                                        <p:cTn id="12" dur="1000" fill="hold"/>
                                        <p:tgtEl>
                                          <p:spTgt spid="5"/>
                                        </p:tgtEl>
                                        <p:attrNameLst>
                                          <p:attrName>ppt_x</p:attrName>
                                          <p:attrName>ppt_y</p:attrName>
                                        </p:attrNameLst>
                                      </p:cBhvr>
                                    </p:animMotion>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11"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7" name="深度视觉·原创设计 https://www.docer.com/works?userid=22383862"/>
          <p:cNvSpPr txBox="1"/>
          <p:nvPr/>
        </p:nvSpPr>
        <p:spPr>
          <a:xfrm>
            <a:off x="590221" y="663317"/>
            <a:ext cx="4246880" cy="583565"/>
          </a:xfrm>
          <a:prstGeom prst="rect">
            <a:avLst/>
          </a:prstGeom>
          <a:noFill/>
        </p:spPr>
        <p:txBody>
          <a:bodyPr wrap="none" rtlCol="0">
            <a:spAutoFit/>
          </a:bodyPr>
          <a:lstStyle/>
          <a:p>
            <a:pPr algn="l"/>
            <a:r>
              <a:rPr lang="zh-CN" sz="3200" b="1" dirty="0">
                <a:solidFill>
                  <a:schemeClr val="accent1"/>
                </a:solidFill>
                <a:latin typeface="Arial" panose="020B0604020202020204"/>
                <a:ea typeface="微软雅黑" panose="020B0503020204020204" pitchFamily="34" charset="-122"/>
                <a:sym typeface="Arial" panose="020B0604020202020204"/>
              </a:rPr>
              <a:t>用户和管理员</a:t>
            </a:r>
            <a:r>
              <a:rPr lang="zh-CN" sz="3200" b="1" dirty="0">
                <a:solidFill>
                  <a:schemeClr val="tx1"/>
                </a:solidFill>
                <a:latin typeface="Arial" panose="020B0604020202020204"/>
                <a:ea typeface="微软雅黑" panose="020B0503020204020204" pitchFamily="34" charset="-122"/>
                <a:sym typeface="Arial" panose="020B0604020202020204"/>
              </a:rPr>
              <a:t>登录界面</a:t>
            </a:r>
            <a:endParaRPr lang="zh-CN" sz="3200" b="1" dirty="0">
              <a:solidFill>
                <a:schemeClr val="tx1"/>
              </a:solidFill>
              <a:latin typeface="Arial" panose="020B0604020202020204"/>
              <a:ea typeface="微软雅黑" panose="020B0503020204020204" pitchFamily="34" charset="-122"/>
              <a:sym typeface="Arial" panose="020B0604020202020204"/>
            </a:endParaRPr>
          </a:p>
        </p:txBody>
      </p:sp>
      <p:sp>
        <p:nvSpPr>
          <p:cNvPr id="9" name="深度视觉·原创设计 https://www.docer.com/works?userid=22383862"/>
          <p:cNvSpPr txBox="1"/>
          <p:nvPr/>
        </p:nvSpPr>
        <p:spPr>
          <a:xfrm>
            <a:off x="589915" y="1590675"/>
            <a:ext cx="4548505" cy="13366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dirty="0">
                <a:solidFill>
                  <a:schemeClr val="tx1"/>
                </a:solidFill>
                <a:latin typeface="Arial" panose="020B0604020202020204"/>
                <a:ea typeface="微软雅黑" panose="020B0503020204020204" pitchFamily="34" charset="-122"/>
                <a:sym typeface="Arial" panose="020B0604020202020204"/>
              </a:rPr>
              <a:t>在</a:t>
            </a:r>
            <a:r>
              <a:rPr lang="en-US" altLang="zh-CN" dirty="0">
                <a:solidFill>
                  <a:schemeClr val="tx1"/>
                </a:solidFill>
                <a:latin typeface="Arial" panose="020B0604020202020204"/>
                <a:ea typeface="微软雅黑" panose="020B0503020204020204" pitchFamily="34" charset="-122"/>
                <a:sym typeface="Arial" panose="020B0604020202020204"/>
              </a:rPr>
              <a:t>C#</a:t>
            </a:r>
            <a:r>
              <a:rPr lang="zh-CN" altLang="en-US" dirty="0">
                <a:solidFill>
                  <a:schemeClr val="tx1"/>
                </a:solidFill>
                <a:latin typeface="Arial" panose="020B0604020202020204"/>
                <a:ea typeface="微软雅黑" panose="020B0503020204020204" pitchFamily="34" charset="-122"/>
                <a:sym typeface="Arial" panose="020B0604020202020204"/>
              </a:rPr>
              <a:t>界面前端，用户输入对应用户名，后端</a:t>
            </a:r>
            <a:r>
              <a:rPr lang="en-US" altLang="zh-CN" dirty="0">
                <a:solidFill>
                  <a:schemeClr val="tx1"/>
                </a:solidFill>
                <a:latin typeface="Arial" panose="020B0604020202020204"/>
                <a:ea typeface="微软雅黑" panose="020B0503020204020204" pitchFamily="34" charset="-122"/>
                <a:sym typeface="Arial" panose="020B0604020202020204"/>
              </a:rPr>
              <a:t>txt</a:t>
            </a:r>
            <a:r>
              <a:rPr lang="zh-CN" altLang="en-US" dirty="0">
                <a:solidFill>
                  <a:schemeClr val="tx1"/>
                </a:solidFill>
                <a:latin typeface="Arial" panose="020B0604020202020204"/>
                <a:ea typeface="微软雅黑" panose="020B0503020204020204" pitchFamily="34" charset="-122"/>
                <a:sym typeface="Arial" panose="020B0604020202020204"/>
              </a:rPr>
              <a:t>内用户名单读取并进行字符比对，比对成果可以传入非关系型数据库。</a:t>
            </a:r>
            <a:endParaRPr kumimoji="0" lang="zh-CN" altLang="en-US"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sym typeface="Arial" panose="020B0604020202020204"/>
            </a:endParaRPr>
          </a:p>
        </p:txBody>
      </p:sp>
      <p:pic>
        <p:nvPicPr>
          <p:cNvPr id="13" name="图片 12"/>
          <p:cNvPicPr>
            <a:picLocks noChangeAspect="1"/>
          </p:cNvPicPr>
          <p:nvPr/>
        </p:nvPicPr>
        <p:blipFill>
          <a:blip r:embed="rId3"/>
          <a:stretch>
            <a:fillRect/>
          </a:stretch>
        </p:blipFill>
        <p:spPr>
          <a:xfrm>
            <a:off x="6263005" y="768985"/>
            <a:ext cx="4406900" cy="3295650"/>
          </a:xfrm>
          <a:prstGeom prst="rect">
            <a:avLst/>
          </a:prstGeom>
        </p:spPr>
      </p:pic>
      <p:pic>
        <p:nvPicPr>
          <p:cNvPr id="14" name="图片 13"/>
          <p:cNvPicPr>
            <a:picLocks noChangeAspect="1"/>
          </p:cNvPicPr>
          <p:nvPr/>
        </p:nvPicPr>
        <p:blipFill>
          <a:blip r:embed="rId4"/>
          <a:stretch>
            <a:fillRect/>
          </a:stretch>
        </p:blipFill>
        <p:spPr>
          <a:xfrm>
            <a:off x="4321175" y="3196590"/>
            <a:ext cx="6616700" cy="347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11"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7" name="深度视觉·原创设计 https://www.docer.com/works?userid=22383862"/>
          <p:cNvSpPr txBox="1"/>
          <p:nvPr/>
        </p:nvSpPr>
        <p:spPr>
          <a:xfrm>
            <a:off x="590221" y="663317"/>
            <a:ext cx="5466080" cy="583565"/>
          </a:xfrm>
          <a:prstGeom prst="rect">
            <a:avLst/>
          </a:prstGeom>
          <a:noFill/>
        </p:spPr>
        <p:txBody>
          <a:bodyPr wrap="none" rtlCol="0">
            <a:spAutoFit/>
          </a:bodyPr>
          <a:lstStyle/>
          <a:p>
            <a:pPr algn="l"/>
            <a:r>
              <a:rPr lang="zh-CN" sz="3200" b="1" dirty="0">
                <a:solidFill>
                  <a:schemeClr val="accent1"/>
                </a:solidFill>
                <a:latin typeface="Arial" panose="020B0604020202020204"/>
                <a:ea typeface="微软雅黑" panose="020B0503020204020204" pitchFamily="34" charset="-122"/>
                <a:sym typeface="Arial" panose="020B0604020202020204"/>
              </a:rPr>
              <a:t>数据库表结构和</a:t>
            </a:r>
            <a:r>
              <a:rPr lang="zh-CN" sz="3200" b="1" dirty="0">
                <a:solidFill>
                  <a:schemeClr val="tx1"/>
                </a:solidFill>
                <a:latin typeface="Arial" panose="020B0604020202020204"/>
                <a:ea typeface="微软雅黑" panose="020B0503020204020204" pitchFamily="34" charset="-122"/>
                <a:sym typeface="Arial" panose="020B0604020202020204"/>
              </a:rPr>
              <a:t>数据文件结构</a:t>
            </a:r>
            <a:endParaRPr lang="zh-CN" sz="3200" b="1" dirty="0">
              <a:solidFill>
                <a:schemeClr val="tx1"/>
              </a:solidFill>
              <a:latin typeface="Arial" panose="020B0604020202020204"/>
              <a:ea typeface="微软雅黑" panose="020B0503020204020204" pitchFamily="34" charset="-122"/>
              <a:sym typeface="Arial" panose="020B0604020202020204"/>
            </a:endParaRPr>
          </a:p>
        </p:txBody>
      </p:sp>
      <p:sp>
        <p:nvSpPr>
          <p:cNvPr id="9" name="深度视觉·原创设计 https://www.docer.com/works?userid=22383862"/>
          <p:cNvSpPr txBox="1"/>
          <p:nvPr/>
        </p:nvSpPr>
        <p:spPr>
          <a:xfrm>
            <a:off x="5634355" y="1606550"/>
            <a:ext cx="4548505" cy="13366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zh-CN" dirty="0">
                <a:solidFill>
                  <a:schemeClr val="tx1"/>
                </a:solidFill>
                <a:latin typeface="Arial" panose="020B0604020202020204"/>
                <a:ea typeface="微软雅黑" panose="020B0503020204020204" pitchFamily="34" charset="-122"/>
                <a:sym typeface="Arial" panose="020B0604020202020204"/>
              </a:rPr>
              <a:t>在关系型数据库当中，记录放在数据文件中，而表的第一字段结构放在二进制文件中。</a:t>
            </a:r>
            <a:endParaRPr kumimoji="0" lang="zh-CN"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3"/>
          <a:stretch>
            <a:fillRect/>
          </a:stretch>
        </p:blipFill>
        <p:spPr>
          <a:xfrm>
            <a:off x="5634355" y="3302635"/>
            <a:ext cx="4415790" cy="2834640"/>
          </a:xfrm>
          <a:prstGeom prst="rect">
            <a:avLst/>
          </a:prstGeom>
        </p:spPr>
      </p:pic>
      <p:pic>
        <p:nvPicPr>
          <p:cNvPr id="3" name="图片 2"/>
          <p:cNvPicPr>
            <a:picLocks noChangeAspect="1"/>
          </p:cNvPicPr>
          <p:nvPr/>
        </p:nvPicPr>
        <p:blipFill>
          <a:blip r:embed="rId4"/>
          <a:stretch>
            <a:fillRect/>
          </a:stretch>
        </p:blipFill>
        <p:spPr>
          <a:xfrm>
            <a:off x="1179195" y="1900555"/>
            <a:ext cx="4286885" cy="434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2" name="深度视觉·原创设计 https://www.docer.com/works?userid=22383862"/>
          <p:cNvSpPr txBox="1"/>
          <p:nvPr/>
        </p:nvSpPr>
        <p:spPr>
          <a:xfrm>
            <a:off x="558800" y="405130"/>
            <a:ext cx="4883150"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对</a:t>
            </a:r>
            <a:r>
              <a:rPr lang="en-US" altLang="zh-CN"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SQL</a:t>
            </a: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语句输入操作的分析实现</a:t>
            </a:r>
            <a:endParaRPr lang="en-US" altLang="zh-CN" sz="2000" spc="3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0" name="深度视觉·原创设计 https://www.docer.com/works?userid=22383862"/>
          <p:cNvSpPr/>
          <p:nvPr/>
        </p:nvSpPr>
        <p:spPr>
          <a:xfrm>
            <a:off x="739140" y="1211580"/>
            <a:ext cx="4444365" cy="885190"/>
          </a:xfrm>
          <a:prstGeom prst="rect">
            <a:avLst/>
          </a:prstGeom>
        </p:spPr>
        <p:txBody>
          <a:bodyPr wrap="square" lIns="91433" tIns="45716" rIns="91433" bIns="45716">
            <a:noAutofit/>
          </a:bodyPr>
          <a:lstStyle/>
          <a:p>
            <a:pPr lvl="0" algn="just">
              <a:lnSpc>
                <a:spcPts val="2000"/>
              </a:lnSpc>
              <a:defRPr/>
            </a:pPr>
            <a:r>
              <a:rPr lang="en-US" altLang="zh-CN" sz="1200" dirty="0">
                <a:solidFill>
                  <a:schemeClr val="tx1"/>
                </a:solidFill>
                <a:latin typeface="Arial" panose="020B0604020202020204"/>
                <a:ea typeface="微软雅黑" panose="020B0503020204020204" pitchFamily="34" charset="-122"/>
                <a:sym typeface="Arial" panose="020B0604020202020204"/>
              </a:rPr>
              <a:t>         </a:t>
            </a:r>
            <a:r>
              <a:rPr lang="zh-CN" altLang="en-US" dirty="0">
                <a:solidFill>
                  <a:schemeClr val="tx1"/>
                </a:solidFill>
                <a:latin typeface="Arial" panose="020B0604020202020204"/>
                <a:ea typeface="微软雅黑" panose="020B0503020204020204" pitchFamily="34" charset="-122"/>
                <a:sym typeface="Arial" panose="020B0604020202020204"/>
              </a:rPr>
              <a:t>通过对语句的分析，将输入</a:t>
            </a:r>
            <a:r>
              <a:rPr lang="en-US" altLang="zh-CN" dirty="0">
                <a:solidFill>
                  <a:schemeClr val="tx1"/>
                </a:solidFill>
                <a:latin typeface="Arial" panose="020B0604020202020204"/>
                <a:ea typeface="微软雅黑" panose="020B0503020204020204" pitchFamily="34" charset="-122"/>
                <a:sym typeface="Arial" panose="020B0604020202020204"/>
              </a:rPr>
              <a:t>SELECT</a:t>
            </a:r>
            <a:r>
              <a:rPr lang="zh-CN" altLang="en-US" dirty="0">
                <a:solidFill>
                  <a:schemeClr val="tx1"/>
                </a:solidFill>
                <a:latin typeface="Arial" panose="020B0604020202020204"/>
                <a:ea typeface="微软雅黑" panose="020B0503020204020204" pitchFamily="34" charset="-122"/>
                <a:sym typeface="Arial" panose="020B0604020202020204"/>
              </a:rPr>
              <a:t>的情况进行相应的选择操作，并且用</a:t>
            </a:r>
            <a:r>
              <a:rPr lang="en-US" altLang="zh-CN" dirty="0">
                <a:solidFill>
                  <a:schemeClr val="tx1"/>
                </a:solidFill>
                <a:latin typeface="Arial" panose="020B0604020202020204"/>
                <a:ea typeface="微软雅黑" panose="020B0503020204020204" pitchFamily="34" charset="-122"/>
                <a:sym typeface="Arial" panose="020B0604020202020204"/>
              </a:rPr>
              <a:t>tb.Length</a:t>
            </a:r>
            <a:r>
              <a:rPr lang="zh-CN" altLang="en-US" dirty="0">
                <a:solidFill>
                  <a:schemeClr val="tx1"/>
                </a:solidFill>
                <a:latin typeface="Arial" panose="020B0604020202020204"/>
                <a:ea typeface="微软雅黑" panose="020B0503020204020204" pitchFamily="34" charset="-122"/>
                <a:sym typeface="Arial" panose="020B0604020202020204"/>
              </a:rPr>
              <a:t>对单表查询多表查询进行区分。</a:t>
            </a:r>
            <a:endParaRPr lang="zh-CN" altLang="en-US" dirty="0">
              <a:solidFill>
                <a:schemeClr val="tx1"/>
              </a:solidFill>
              <a:latin typeface="Arial" panose="020B0604020202020204"/>
              <a:ea typeface="微软雅黑" panose="020B0503020204020204" pitchFamily="34" charset="-122"/>
              <a:sym typeface="Arial" panose="020B0604020202020204"/>
            </a:endParaRPr>
          </a:p>
        </p:txBody>
      </p:sp>
      <p:pic>
        <p:nvPicPr>
          <p:cNvPr id="6" name="图片 5"/>
          <p:cNvPicPr>
            <a:picLocks noChangeAspect="1"/>
          </p:cNvPicPr>
          <p:nvPr/>
        </p:nvPicPr>
        <p:blipFill>
          <a:blip r:embed="rId3"/>
          <a:stretch>
            <a:fillRect/>
          </a:stretch>
        </p:blipFill>
        <p:spPr>
          <a:xfrm>
            <a:off x="5789930" y="835025"/>
            <a:ext cx="5419725" cy="3566795"/>
          </a:xfrm>
          <a:prstGeom prst="rect">
            <a:avLst/>
          </a:prstGeom>
        </p:spPr>
      </p:pic>
      <p:pic>
        <p:nvPicPr>
          <p:cNvPr id="7" name="图片 6"/>
          <p:cNvPicPr>
            <a:picLocks noChangeAspect="1"/>
          </p:cNvPicPr>
          <p:nvPr/>
        </p:nvPicPr>
        <p:blipFill>
          <a:blip r:embed="rId4"/>
          <a:stretch>
            <a:fillRect/>
          </a:stretch>
        </p:blipFill>
        <p:spPr>
          <a:xfrm>
            <a:off x="5408930" y="2945765"/>
            <a:ext cx="5360670" cy="3436620"/>
          </a:xfrm>
          <a:prstGeom prst="rect">
            <a:avLst/>
          </a:prstGeom>
        </p:spPr>
      </p:pic>
      <p:pic>
        <p:nvPicPr>
          <p:cNvPr id="15" name="图片 14"/>
          <p:cNvPicPr>
            <a:picLocks noChangeAspect="1"/>
          </p:cNvPicPr>
          <p:nvPr/>
        </p:nvPicPr>
        <p:blipFill>
          <a:blip r:embed="rId5"/>
          <a:stretch>
            <a:fillRect/>
          </a:stretch>
        </p:blipFill>
        <p:spPr>
          <a:xfrm>
            <a:off x="292735" y="2443480"/>
            <a:ext cx="5116195" cy="3938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0" name="深度视觉·原创设计 https://www.docer.com/works?userid=22383862"/>
          <p:cNvSpPr txBox="1"/>
          <p:nvPr/>
        </p:nvSpPr>
        <p:spPr>
          <a:xfrm>
            <a:off x="558800" y="479425"/>
            <a:ext cx="4399915"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对</a:t>
            </a:r>
            <a:r>
              <a:rPr lang="en-US" altLang="zh-CN"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SQL</a:t>
            </a: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语句的按键操作实现</a:t>
            </a:r>
            <a:endPar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3" name="深度视觉·原创设计 https://www.docer.com/works?userid=22383862"/>
          <p:cNvSpPr txBox="1"/>
          <p:nvPr/>
        </p:nvSpPr>
        <p:spPr>
          <a:xfrm>
            <a:off x="747556" y="1412975"/>
            <a:ext cx="3455941" cy="92075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dirty="0">
                <a:solidFill>
                  <a:schemeClr val="tx1"/>
                </a:solidFill>
                <a:latin typeface="Arial" panose="020B0604020202020204"/>
                <a:ea typeface="微软雅黑" panose="020B0503020204020204" pitchFamily="34" charset="-122"/>
                <a:sym typeface="Arial" panose="020B0604020202020204"/>
              </a:rPr>
              <a:t>相同的</a:t>
            </a:r>
            <a:r>
              <a:rPr lang="en-US" altLang="zh-CN" dirty="0">
                <a:solidFill>
                  <a:schemeClr val="tx1"/>
                </a:solidFill>
                <a:latin typeface="Arial" panose="020B0604020202020204"/>
                <a:ea typeface="微软雅黑" panose="020B0503020204020204" pitchFamily="34" charset="-122"/>
                <a:sym typeface="Arial" panose="020B0604020202020204"/>
              </a:rPr>
              <a:t>SQL</a:t>
            </a:r>
            <a:r>
              <a:rPr lang="zh-CN" altLang="en-US" dirty="0">
                <a:solidFill>
                  <a:schemeClr val="tx1"/>
                </a:solidFill>
                <a:latin typeface="Arial" panose="020B0604020202020204"/>
                <a:ea typeface="微软雅黑" panose="020B0503020204020204" pitchFamily="34" charset="-122"/>
                <a:sym typeface="Arial" panose="020B0604020202020204"/>
              </a:rPr>
              <a:t>操作，但使用按键进行操作包括增删查三个操作。</a:t>
            </a:r>
            <a:endParaRPr kumimoji="0" lang="zh-CN" altLang="en-US"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nvPicPr>
        <p:blipFill>
          <a:blip r:embed="rId3"/>
          <a:stretch>
            <a:fillRect/>
          </a:stretch>
        </p:blipFill>
        <p:spPr>
          <a:xfrm>
            <a:off x="4425315" y="1575435"/>
            <a:ext cx="6428105" cy="4261485"/>
          </a:xfrm>
          <a:prstGeom prst="rect">
            <a:avLst/>
          </a:prstGeom>
        </p:spPr>
      </p:pic>
      <p:pic>
        <p:nvPicPr>
          <p:cNvPr id="5" name="图片 4"/>
          <p:cNvPicPr>
            <a:picLocks noChangeAspect="1"/>
          </p:cNvPicPr>
          <p:nvPr/>
        </p:nvPicPr>
        <p:blipFill>
          <a:blip r:embed="rId4"/>
          <a:stretch>
            <a:fillRect/>
          </a:stretch>
        </p:blipFill>
        <p:spPr>
          <a:xfrm>
            <a:off x="419100" y="2738120"/>
            <a:ext cx="5676900" cy="3846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深度视觉·原创设计 https://www.docer.com/works?userid=22383862"/>
          <p:cNvPicPr>
            <a:picLocks noChangeAspect="1"/>
          </p:cNvPicPr>
          <p:nvPr/>
        </p:nvPicPr>
        <p:blipFill rotWithShape="1">
          <a:blip r:embed="rId1" cstate="screen"/>
          <a:srcRect/>
          <a:stretch>
            <a:fillRect/>
          </a:stretch>
        </p:blipFill>
        <p:spPr>
          <a:xfrm>
            <a:off x="93091" y="-1"/>
            <a:ext cx="8034320" cy="6858001"/>
          </a:xfrm>
          <a:prstGeom prst="rect">
            <a:avLst/>
          </a:prstGeom>
        </p:spPr>
      </p:pic>
      <p:sp>
        <p:nvSpPr>
          <p:cNvPr id="3" name="深度视觉·原创设计 https://www.docer.com/works?userid=22383862"/>
          <p:cNvSpPr/>
          <p:nvPr/>
        </p:nvSpPr>
        <p:spPr>
          <a:xfrm rot="5400000">
            <a:off x="1491030" y="1687558"/>
            <a:ext cx="4040146" cy="3482884"/>
          </a:xfrm>
          <a:prstGeom prst="hexagon">
            <a:avLst/>
          </a:prstGeom>
          <a:solidFill>
            <a:schemeClr val="bg1"/>
          </a:solidFill>
          <a:ln>
            <a:noFill/>
          </a:ln>
          <a:effectLst>
            <a:outerShdw blurRad="7747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sp>
        <p:nvSpPr>
          <p:cNvPr id="4" name="深度视觉·原创设计 https://www.docer.com/works?userid=22383862"/>
          <p:cNvSpPr txBox="1"/>
          <p:nvPr/>
        </p:nvSpPr>
        <p:spPr>
          <a:xfrm>
            <a:off x="2689002" y="2426085"/>
            <a:ext cx="1644201" cy="1323439"/>
          </a:xfrm>
          <a:prstGeom prst="rect">
            <a:avLst/>
          </a:prstGeom>
          <a:noFill/>
        </p:spPr>
        <p:txBody>
          <a:bodyPr wrap="square" rtlCol="0">
            <a:spAutoFit/>
          </a:bodyPr>
          <a:lstStyle/>
          <a:p>
            <a:pPr algn="ctr"/>
            <a:r>
              <a:rPr lang="en-US" altLang="zh-CN" sz="8000" b="1" dirty="0">
                <a:solidFill>
                  <a:schemeClr val="accent1"/>
                </a:solidFill>
                <a:latin typeface="Arial" panose="020B0604020202020204"/>
                <a:ea typeface="微软雅黑" panose="020B0503020204020204" pitchFamily="34" charset="-122"/>
                <a:sym typeface="Arial" panose="020B0604020202020204"/>
              </a:rPr>
              <a:t>04</a:t>
            </a:r>
            <a:endParaRPr lang="en-US" sz="8000" b="1" dirty="0">
              <a:solidFill>
                <a:schemeClr val="accent1"/>
              </a:solidFill>
              <a:latin typeface="Arial" panose="020B0604020202020204"/>
              <a:ea typeface="微软雅黑" panose="020B0503020204020204" pitchFamily="34" charset="-122"/>
              <a:sym typeface="Arial" panose="020B0604020202020204"/>
            </a:endParaRPr>
          </a:p>
        </p:txBody>
      </p:sp>
      <p:sp>
        <p:nvSpPr>
          <p:cNvPr id="5" name="深度视觉·原创设计 https://www.docer.com/works?userid=22383862"/>
          <p:cNvSpPr txBox="1"/>
          <p:nvPr>
            <p:custDataLst>
              <p:tags r:id="rId2"/>
            </p:custDataLst>
          </p:nvPr>
        </p:nvSpPr>
        <p:spPr>
          <a:xfrm>
            <a:off x="2383894" y="3597704"/>
            <a:ext cx="2254416" cy="769441"/>
          </a:xfrm>
          <a:prstGeom prst="rect">
            <a:avLst/>
          </a:prstGeom>
          <a:noFill/>
        </p:spPr>
        <p:txBody>
          <a:bodyPr wrap="square" rtlCol="0">
            <a:spAutoFit/>
          </a:bodyPr>
          <a:lstStyle/>
          <a:p>
            <a:pPr algn="dist"/>
            <a:r>
              <a:rPr lang="en-US" altLang="zh-CN" sz="4400">
                <a:solidFill>
                  <a:schemeClr val="bg1">
                    <a:lumMod val="50000"/>
                  </a:schemeClr>
                </a:solidFill>
                <a:latin typeface="Arial" panose="020B0604020202020204"/>
                <a:ea typeface="微软雅黑" panose="020B0503020204020204" pitchFamily="34" charset="-122"/>
                <a:sym typeface="Arial" panose="020B0604020202020204"/>
              </a:rPr>
              <a:t>PART</a:t>
            </a:r>
            <a:endParaRPr lang="en-US" sz="40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6" name="深度视觉·原创设计 https://www.docer.com/works?userid=22383862"/>
          <p:cNvSpPr txBox="1"/>
          <p:nvPr/>
        </p:nvSpPr>
        <p:spPr>
          <a:xfrm>
            <a:off x="5709920" y="3044825"/>
            <a:ext cx="5999480" cy="768350"/>
          </a:xfrm>
          <a:prstGeom prst="rect">
            <a:avLst/>
          </a:prstGeom>
          <a:noFill/>
        </p:spPr>
        <p:txBody>
          <a:bodyPr wrap="square" rtlCol="0">
            <a:spAutoFit/>
          </a:bodyPr>
          <a:lstStyle/>
          <a:p>
            <a:r>
              <a:rPr lang="zh-CN" alt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小组分工</a:t>
            </a:r>
            <a:r>
              <a:rPr lang="en-US" altLang="zh-CN"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&amp;&amp;</a:t>
            </a:r>
            <a:r>
              <a:rPr lang="zh-CN" alt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总结反思</a:t>
            </a:r>
            <a:endParaRPr 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42" presetClass="path" presetSubtype="0" accel="50000" decel="50000" fill="hold" grpId="1" nodeType="withEffect">
                                  <p:stCondLst>
                                    <p:cond delay="0"/>
                                  </p:stCondLst>
                                  <p:childTnLst>
                                    <p:animMotion origin="layout" path="M 0.03555 -0.04583 L -4.79167E-6 0.00023 " pathEditMode="relative" ptsTypes="">
                                      <p:cBhvr>
                                        <p:cTn id="12" dur="1000" fill="hold"/>
                                        <p:tgtEl>
                                          <p:spTgt spid="5"/>
                                        </p:tgtEl>
                                        <p:attrNameLst>
                                          <p:attrName>ppt_x</p:attrName>
                                          <p:attrName>ppt_y</p:attrName>
                                        </p:attrNameLst>
                                      </p:cBhvr>
                                    </p:animMotion>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24"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25" name="深度视觉·原创设计 https://www.docer.com/works?userid=22383862"/>
          <p:cNvSpPr txBox="1"/>
          <p:nvPr/>
        </p:nvSpPr>
        <p:spPr>
          <a:xfrm>
            <a:off x="558800" y="405130"/>
            <a:ext cx="1790065"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小组分工</a:t>
            </a:r>
            <a:endParaRPr lang="en-US" altLang="zh-CN" sz="2000" spc="3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11" name="深度视觉·原创设计 https://www.docer.com/works?userid=22383862"/>
          <p:cNvSpPr/>
          <p:nvPr/>
        </p:nvSpPr>
        <p:spPr>
          <a:xfrm>
            <a:off x="1311276" y="1138522"/>
            <a:ext cx="952500" cy="7117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a:ea typeface="微软雅黑" panose="020B0503020204020204" pitchFamily="34" charset="-122"/>
              <a:sym typeface="Arial" panose="020B0604020202020204"/>
            </a:endParaRPr>
          </a:p>
        </p:txBody>
      </p:sp>
      <p:sp>
        <p:nvSpPr>
          <p:cNvPr id="12" name="深度视觉·原创设计 https://www.docer.com/works?userid=22383862"/>
          <p:cNvSpPr/>
          <p:nvPr/>
        </p:nvSpPr>
        <p:spPr>
          <a:xfrm>
            <a:off x="1311276" y="1850254"/>
            <a:ext cx="711697" cy="17879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latin typeface="Arial" panose="020B0604020202020204"/>
              <a:ea typeface="微软雅黑" panose="020B0503020204020204" pitchFamily="34" charset="-122"/>
              <a:sym typeface="Arial" panose="020B0604020202020204"/>
            </a:endParaRPr>
          </a:p>
        </p:txBody>
      </p:sp>
      <p:sp>
        <p:nvSpPr>
          <p:cNvPr id="13" name="深度视觉·原创设计 https://www.docer.com/works?userid=22383862"/>
          <p:cNvSpPr txBox="1"/>
          <p:nvPr/>
        </p:nvSpPr>
        <p:spPr>
          <a:xfrm>
            <a:off x="1393632" y="1283246"/>
            <a:ext cx="546946" cy="461665"/>
          </a:xfrm>
          <a:prstGeom prst="rect">
            <a:avLst/>
          </a:prstGeom>
          <a:noFill/>
        </p:spPr>
        <p:txBody>
          <a:bodyPr wrap="none" rtlCol="0">
            <a:spAutoFit/>
          </a:bodyPr>
          <a:lstStyle/>
          <a:p>
            <a:pPr algn="ctr"/>
            <a:r>
              <a:rPr lang="en-US" sz="2400">
                <a:solidFill>
                  <a:schemeClr val="bg1">
                    <a:lumMod val="95000"/>
                  </a:schemeClr>
                </a:solidFill>
                <a:latin typeface="Arial" panose="020B0604020202020204"/>
                <a:ea typeface="微软雅黑" panose="020B0503020204020204" pitchFamily="34" charset="-122"/>
                <a:cs typeface="Poppins" panose="00000500000000000000" pitchFamily="50" charset="0"/>
                <a:sym typeface="Arial" panose="020B0604020202020204"/>
              </a:rPr>
              <a:t>01</a:t>
            </a:r>
            <a:endParaRPr lang="en-ID" sz="2400">
              <a:solidFill>
                <a:schemeClr val="bg1">
                  <a:lumMod val="95000"/>
                </a:schemeClr>
              </a:solidFill>
              <a:latin typeface="Arial" panose="020B0604020202020204"/>
              <a:ea typeface="微软雅黑" panose="020B0503020204020204" pitchFamily="34" charset="-122"/>
              <a:cs typeface="Poppins" panose="00000500000000000000" pitchFamily="50" charset="0"/>
              <a:sym typeface="Arial" panose="020B0604020202020204"/>
            </a:endParaRPr>
          </a:p>
        </p:txBody>
      </p:sp>
      <p:sp>
        <p:nvSpPr>
          <p:cNvPr id="14" name="深度视觉·原创设计 https://www.docer.com/works?userid=22383862"/>
          <p:cNvSpPr txBox="1"/>
          <p:nvPr/>
        </p:nvSpPr>
        <p:spPr>
          <a:xfrm>
            <a:off x="1405697" y="2941859"/>
            <a:ext cx="546946" cy="461665"/>
          </a:xfrm>
          <a:prstGeom prst="rect">
            <a:avLst/>
          </a:prstGeom>
          <a:noFill/>
        </p:spPr>
        <p:txBody>
          <a:bodyPr wrap="none" rtlCol="0">
            <a:spAutoFit/>
          </a:bodyPr>
          <a:lstStyle/>
          <a:p>
            <a:pPr algn="ctr"/>
            <a:r>
              <a:rPr lang="en-US"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rPr>
              <a:t>03</a:t>
            </a:r>
            <a:endParaRPr lang="en-ID"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endParaRPr>
          </a:p>
        </p:txBody>
      </p:sp>
      <p:sp>
        <p:nvSpPr>
          <p:cNvPr id="15" name="深度视觉·原创设计 https://www.docer.com/works?userid=22383862"/>
          <p:cNvSpPr txBox="1"/>
          <p:nvPr/>
        </p:nvSpPr>
        <p:spPr>
          <a:xfrm>
            <a:off x="1393632" y="2075723"/>
            <a:ext cx="546946" cy="461665"/>
          </a:xfrm>
          <a:prstGeom prst="rect">
            <a:avLst/>
          </a:prstGeom>
          <a:noFill/>
        </p:spPr>
        <p:txBody>
          <a:bodyPr wrap="none" rtlCol="0">
            <a:spAutoFit/>
          </a:bodyPr>
          <a:lstStyle/>
          <a:p>
            <a:pPr algn="ctr"/>
            <a:r>
              <a:rPr lang="en-US"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rPr>
              <a:t>02</a:t>
            </a:r>
            <a:endParaRPr lang="en-ID"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endParaRPr>
          </a:p>
        </p:txBody>
      </p:sp>
      <p:sp>
        <p:nvSpPr>
          <p:cNvPr id="19" name="深度视觉·原创设计 https://www.docer.com/works?userid=22383862"/>
          <p:cNvSpPr/>
          <p:nvPr/>
        </p:nvSpPr>
        <p:spPr>
          <a:xfrm>
            <a:off x="2263775" y="1138555"/>
            <a:ext cx="8505825" cy="860425"/>
          </a:xfrm>
          <a:prstGeom prst="rect">
            <a:avLst/>
          </a:prstGeom>
        </p:spPr>
        <p:txBody>
          <a:bodyPr wrap="square">
            <a:spAutoFit/>
          </a:bodyPr>
          <a:lstStyle/>
          <a:p>
            <a:pPr lvl="0" algn="just">
              <a:lnSpc>
                <a:spcPts val="2000"/>
              </a:lnSpc>
              <a:defRPr/>
            </a:pPr>
            <a:r>
              <a:rPr lang="zh-CN" altLang="en-US" sz="1200" dirty="0">
                <a:solidFill>
                  <a:schemeClr val="tx1"/>
                </a:solidFill>
                <a:latin typeface="Arial" panose="020B0604020202020204"/>
                <a:ea typeface="微软雅黑" panose="020B0503020204020204" pitchFamily="34" charset="-122"/>
                <a:sym typeface="Arial" panose="020B0604020202020204"/>
              </a:rPr>
              <a:t>姚扬鑫：确定非关系型数据库的层级原理，完成数据库的所有框架搭建与完善。完成非关系型数据库文档操作以及数据库操作当中的创建、修改、展示、查询的函数撰写，并参与对非关系型数据库功能进行测试。使用C++内置的Windows.h窗口函数库，完成所有非关系型数据库前端页面设计，包括数据库层级的可视化以及可选择的增删改查的顶部UI设计交互。</a:t>
            </a:r>
            <a:endParaRPr lang="zh-CN" altLang="en-US" sz="1200" dirty="0">
              <a:solidFill>
                <a:schemeClr val="tx1"/>
              </a:solidFill>
              <a:latin typeface="Arial" panose="020B0604020202020204"/>
              <a:ea typeface="微软雅黑" panose="020B0503020204020204" pitchFamily="34" charset="-122"/>
              <a:sym typeface="Arial" panose="020B0604020202020204"/>
            </a:endParaRPr>
          </a:p>
        </p:txBody>
      </p:sp>
      <p:sp>
        <p:nvSpPr>
          <p:cNvPr id="20" name="深度视觉·原创设计 https://www.docer.com/works?userid=22383862"/>
          <p:cNvSpPr/>
          <p:nvPr/>
        </p:nvSpPr>
        <p:spPr>
          <a:xfrm>
            <a:off x="2263775" y="2075815"/>
            <a:ext cx="8514080" cy="860425"/>
          </a:xfrm>
          <a:prstGeom prst="rect">
            <a:avLst/>
          </a:prstGeom>
        </p:spPr>
        <p:txBody>
          <a:bodyPr wrap="square">
            <a:spAutoFit/>
          </a:bodyPr>
          <a:lstStyle/>
          <a:p>
            <a:pPr lvl="0" algn="just">
              <a:lnSpc>
                <a:spcPts val="2000"/>
              </a:lnSpc>
              <a:defRPr/>
            </a:pPr>
            <a:r>
              <a:rPr lang="zh-CN" altLang="en-US" sz="1200" dirty="0">
                <a:solidFill>
                  <a:schemeClr val="tx1"/>
                </a:solidFill>
                <a:latin typeface="Arial" panose="020B0604020202020204"/>
                <a:ea typeface="微软雅黑" panose="020B0503020204020204" pitchFamily="34" charset="-122"/>
                <a:sym typeface="Arial" panose="020B0604020202020204"/>
              </a:rPr>
              <a:t>徐昊博：</a:t>
            </a:r>
            <a:r>
              <a:rPr sz="1200" dirty="0">
                <a:solidFill>
                  <a:schemeClr val="tx1"/>
                </a:solidFill>
                <a:latin typeface="Arial" panose="020B0604020202020204"/>
                <a:ea typeface="微软雅黑" panose="020B0503020204020204" pitchFamily="34" charset="-122"/>
                <a:sym typeface="Arial" panose="020B0604020202020204"/>
              </a:rPr>
              <a:t>完成两个类型的数据库的需求文档分析撰写，完成非关系型数据库详细设计和系统实现测试的实验报告部分撰写，完成项目PPT制作及跟进更新，参与设计非关系型数据库文档操作中的创建文档、修改文档、展示文档、查询文档的函数撰写，并对非关系型数据库功能进行测试。完成两个不同类型的数据库在前端的连接</a:t>
            </a:r>
            <a:r>
              <a:rPr lang="zh-CN" sz="1200" dirty="0">
                <a:solidFill>
                  <a:schemeClr val="tx1"/>
                </a:solidFill>
                <a:latin typeface="Arial" panose="020B0604020202020204"/>
                <a:ea typeface="微软雅黑" panose="020B0503020204020204" pitchFamily="34" charset="-122"/>
                <a:sym typeface="Arial" panose="020B0604020202020204"/>
              </a:rPr>
              <a:t>。</a:t>
            </a:r>
            <a:endParaRPr lang="zh-CN" sz="1200" dirty="0">
              <a:solidFill>
                <a:schemeClr val="tx1"/>
              </a:solidFill>
              <a:latin typeface="Arial" panose="020B0604020202020204"/>
              <a:ea typeface="微软雅黑" panose="020B0503020204020204" pitchFamily="34" charset="-122"/>
              <a:sym typeface="Arial" panose="020B0604020202020204"/>
            </a:endParaRPr>
          </a:p>
        </p:txBody>
      </p:sp>
      <p:sp>
        <p:nvSpPr>
          <p:cNvPr id="21" name="深度视觉·原创设计 https://www.docer.com/works?userid=22383862"/>
          <p:cNvSpPr/>
          <p:nvPr/>
        </p:nvSpPr>
        <p:spPr>
          <a:xfrm>
            <a:off x="2263775" y="2909570"/>
            <a:ext cx="8514080" cy="860425"/>
          </a:xfrm>
          <a:prstGeom prst="rect">
            <a:avLst/>
          </a:prstGeom>
        </p:spPr>
        <p:txBody>
          <a:bodyPr wrap="square">
            <a:spAutoFit/>
          </a:bodyPr>
          <a:lstStyle/>
          <a:p>
            <a:pPr lvl="0" algn="just">
              <a:lnSpc>
                <a:spcPts val="2000"/>
              </a:lnSpc>
              <a:defRPr/>
            </a:pPr>
            <a:r>
              <a:rPr lang="zh-CN" altLang="en-US" sz="1200" dirty="0">
                <a:solidFill>
                  <a:schemeClr val="tx1"/>
                </a:solidFill>
                <a:latin typeface="Arial" panose="020B0604020202020204"/>
                <a:ea typeface="微软雅黑" panose="020B0503020204020204" pitchFamily="34" charset="-122"/>
                <a:sym typeface="Arial" panose="020B0604020202020204"/>
              </a:rPr>
              <a:t>史明儒：详细设计SQL语言的编译器，根据词法分析输出的单词流，设计关系型数据库的语法分析器，对每个句子进行处理，提取出关键词，调用函数进行相应的操作；设计CREATE EDIT DROP RENAME的操作函数；设计数据库的二进制表结构和存储结构以及进行增删改查的操作函数</a:t>
            </a:r>
            <a:r>
              <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rPr>
              <a:t>。</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2" name="深度视觉·原创设计 https://www.docer.com/works?userid=22383862"/>
          <p:cNvSpPr/>
          <p:nvPr>
            <p:custDataLst>
              <p:tags r:id="rId3"/>
            </p:custDataLst>
          </p:nvPr>
        </p:nvSpPr>
        <p:spPr>
          <a:xfrm>
            <a:off x="1311276" y="3637779"/>
            <a:ext cx="711697" cy="17879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D">
              <a:latin typeface="Arial" panose="020B0604020202020204"/>
              <a:ea typeface="微软雅黑" panose="020B0503020204020204" pitchFamily="34" charset="-122"/>
              <a:sym typeface="Arial" panose="020B0604020202020204"/>
            </a:endParaRPr>
          </a:p>
        </p:txBody>
      </p:sp>
      <p:sp>
        <p:nvSpPr>
          <p:cNvPr id="4" name="深度视觉·原创设计 https://www.docer.com/works?userid=22383862"/>
          <p:cNvSpPr txBox="1"/>
          <p:nvPr>
            <p:custDataLst>
              <p:tags r:id="rId4"/>
            </p:custDataLst>
          </p:nvPr>
        </p:nvSpPr>
        <p:spPr>
          <a:xfrm>
            <a:off x="1406120" y="3807364"/>
            <a:ext cx="521970" cy="460375"/>
          </a:xfrm>
          <a:prstGeom prst="rect">
            <a:avLst/>
          </a:prstGeom>
          <a:noFill/>
        </p:spPr>
        <p:txBody>
          <a:bodyPr wrap="none" rtlCol="0">
            <a:spAutoFit/>
          </a:bodyPr>
          <a:p>
            <a:pPr algn="ctr"/>
            <a:r>
              <a:rPr lang="en-US"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rPr>
              <a:t>04</a:t>
            </a:r>
            <a:endParaRPr lang="en-ID"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endParaRPr>
          </a:p>
        </p:txBody>
      </p:sp>
      <p:sp>
        <p:nvSpPr>
          <p:cNvPr id="5" name="深度视觉·原创设计 https://www.docer.com/works?userid=22383862"/>
          <p:cNvSpPr txBox="1"/>
          <p:nvPr>
            <p:custDataLst>
              <p:tags r:id="rId5"/>
            </p:custDataLst>
          </p:nvPr>
        </p:nvSpPr>
        <p:spPr>
          <a:xfrm>
            <a:off x="1406120" y="4703984"/>
            <a:ext cx="521970" cy="460375"/>
          </a:xfrm>
          <a:prstGeom prst="rect">
            <a:avLst/>
          </a:prstGeom>
          <a:noFill/>
        </p:spPr>
        <p:txBody>
          <a:bodyPr wrap="none" rtlCol="0">
            <a:spAutoFit/>
          </a:bodyPr>
          <a:lstStyle/>
          <a:p>
            <a:pPr algn="ctr"/>
            <a:r>
              <a:rPr lang="en-US"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rPr>
              <a:t>05</a:t>
            </a:r>
            <a:endParaRPr lang="en-ID" sz="2400">
              <a:solidFill>
                <a:schemeClr val="bg1">
                  <a:lumMod val="65000"/>
                </a:schemeClr>
              </a:solidFill>
              <a:latin typeface="Arial" panose="020B0604020202020204"/>
              <a:ea typeface="微软雅黑" panose="020B0503020204020204" pitchFamily="34" charset="-122"/>
              <a:cs typeface="Poppins" panose="00000500000000000000" pitchFamily="50" charset="0"/>
              <a:sym typeface="Arial" panose="020B0604020202020204"/>
            </a:endParaRPr>
          </a:p>
        </p:txBody>
      </p:sp>
      <p:sp>
        <p:nvSpPr>
          <p:cNvPr id="6" name="深度视觉·原创设计 https://www.docer.com/works?userid=22383862"/>
          <p:cNvSpPr/>
          <p:nvPr>
            <p:custDataLst>
              <p:tags r:id="rId6"/>
            </p:custDataLst>
          </p:nvPr>
        </p:nvSpPr>
        <p:spPr>
          <a:xfrm>
            <a:off x="2263775" y="3743960"/>
            <a:ext cx="8504555" cy="860425"/>
          </a:xfrm>
          <a:prstGeom prst="rect">
            <a:avLst/>
          </a:prstGeom>
        </p:spPr>
        <p:txBody>
          <a:bodyPr wrap="square">
            <a:spAutoFit/>
          </a:bodyPr>
          <a:p>
            <a:pPr lvl="0" algn="just">
              <a:lnSpc>
                <a:spcPts val="2000"/>
              </a:lnSpc>
              <a:defRPr/>
            </a:pPr>
            <a:r>
              <a:rPr lang="zh-CN" altLang="en-US" sz="1200" dirty="0">
                <a:solidFill>
                  <a:schemeClr val="tx1"/>
                </a:solidFill>
                <a:latin typeface="Arial" panose="020B0604020202020204"/>
                <a:ea typeface="微软雅黑" panose="020B0503020204020204" pitchFamily="34" charset="-122"/>
                <a:sym typeface="Arial" panose="020B0604020202020204"/>
              </a:rPr>
              <a:t>庄楠：完成关系型数据库的针对数据的DELETE操作函数，非关系型数据库中的deleteDocument文档操作，并将两种同类型操作比较；参与设计关系型数据库二进制存储表结构和整体框架，调试关系型数据库代码，参与修改部分函数；撰写实验报告文档的所有关系型数据库设计和实现部分。</a:t>
            </a:r>
            <a:endParaRPr lang="zh-CN" altLang="en-US" sz="1200" dirty="0">
              <a:solidFill>
                <a:schemeClr val="tx1"/>
              </a:solidFill>
              <a:latin typeface="Arial" panose="020B0604020202020204"/>
              <a:ea typeface="微软雅黑" panose="020B0503020204020204" pitchFamily="34" charset="-122"/>
              <a:sym typeface="Arial" panose="020B0604020202020204"/>
            </a:endParaRPr>
          </a:p>
        </p:txBody>
      </p:sp>
      <p:sp>
        <p:nvSpPr>
          <p:cNvPr id="8" name="深度视觉·原创设计 https://www.docer.com/works?userid=22383862"/>
          <p:cNvSpPr/>
          <p:nvPr>
            <p:custDataLst>
              <p:tags r:id="rId7"/>
            </p:custDataLst>
          </p:nvPr>
        </p:nvSpPr>
        <p:spPr>
          <a:xfrm>
            <a:off x="2263775" y="4704080"/>
            <a:ext cx="8514715" cy="603885"/>
          </a:xfrm>
          <a:prstGeom prst="rect">
            <a:avLst/>
          </a:prstGeom>
        </p:spPr>
        <p:txBody>
          <a:bodyPr wrap="square">
            <a:spAutoFit/>
          </a:bodyPr>
          <a:lstStyle/>
          <a:p>
            <a:pPr lvl="0" algn="just">
              <a:lnSpc>
                <a:spcPts val="2000"/>
              </a:lnSpc>
              <a:defRPr/>
            </a:pPr>
            <a:r>
              <a:rPr lang="zh-CN" altLang="en-US" sz="1200" dirty="0">
                <a:solidFill>
                  <a:schemeClr val="tx1"/>
                </a:solidFill>
                <a:latin typeface="Arial" panose="020B0604020202020204"/>
                <a:ea typeface="微软雅黑" panose="020B0503020204020204" pitchFamily="34" charset="-122"/>
                <a:sym typeface="Arial" panose="020B0604020202020204"/>
              </a:rPr>
              <a:t>胡禹成：完成了关系型数据库针对数据的操作语言，包括SELECT，UPDATE，INSERT语句，其中SELECT操作包括普通查询和多表连接查询。设计完成了关系型数据库的前端与交互部分，比如按键式操作与操作反馈。参与建议ppt制作与介绍项目。</a:t>
            </a:r>
            <a:endParaRPr lang="zh-CN" altLang="en-US" sz="1200" dirty="0">
              <a:solidFill>
                <a:schemeClr val="tx1"/>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3"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4" name="深度视觉·原创设计 https://www.docer.com/works?userid=22383862"/>
          <p:cNvSpPr txBox="1"/>
          <p:nvPr>
            <p:custDataLst>
              <p:tags r:id="rId3"/>
            </p:custDataLst>
          </p:nvPr>
        </p:nvSpPr>
        <p:spPr>
          <a:xfrm>
            <a:off x="1174579" y="1246562"/>
            <a:ext cx="4431245" cy="830997"/>
          </a:xfrm>
          <a:prstGeom prst="rect">
            <a:avLst/>
          </a:prstGeom>
          <a:noFill/>
        </p:spPr>
        <p:txBody>
          <a:bodyPr wrap="square" rtlCol="0">
            <a:spAutoFit/>
          </a:bodyPr>
          <a:lstStyle/>
          <a:p>
            <a:pPr algn="dist"/>
            <a:r>
              <a:rPr lang="zh-CN" altLang="en-US" sz="4800" b="1">
                <a:solidFill>
                  <a:schemeClr val="accent1"/>
                </a:solidFill>
                <a:latin typeface="Arial" panose="020B0604020202020204"/>
                <a:ea typeface="微软雅黑" panose="020B0503020204020204" pitchFamily="34" charset="-122"/>
                <a:sym typeface="Arial" panose="020B0604020202020204"/>
              </a:rPr>
              <a:t>目录</a:t>
            </a:r>
            <a:r>
              <a:rPr lang="zh-CN" altLang="en-US" sz="4800" b="1">
                <a:solidFill>
                  <a:schemeClr val="bg1"/>
                </a:solidFill>
                <a:latin typeface="Arial" panose="020B0604020202020204"/>
                <a:ea typeface="微软雅黑" panose="020B0503020204020204" pitchFamily="34" charset="-122"/>
                <a:sym typeface="Arial" panose="020B0604020202020204"/>
              </a:rPr>
              <a:t> </a:t>
            </a:r>
            <a:r>
              <a:rPr lang="en-US" altLang="zh-CN" sz="4400" b="1">
                <a:solidFill>
                  <a:schemeClr val="bg1">
                    <a:lumMod val="65000"/>
                  </a:schemeClr>
                </a:solidFill>
                <a:latin typeface="Arial" panose="020B0604020202020204"/>
                <a:ea typeface="微软雅黑" panose="020B0503020204020204" pitchFamily="34" charset="-122"/>
                <a:sym typeface="Arial" panose="020B0604020202020204"/>
              </a:rPr>
              <a:t>CONTENT</a:t>
            </a:r>
            <a:endParaRPr lang="en-US" sz="4400" b="1" dirty="0">
              <a:solidFill>
                <a:schemeClr val="bg1">
                  <a:lumMod val="65000"/>
                </a:schemeClr>
              </a:solidFill>
              <a:latin typeface="Arial" panose="020B0604020202020204"/>
              <a:ea typeface="微软雅黑" panose="020B0503020204020204" pitchFamily="34" charset="-122"/>
              <a:sym typeface="Arial" panose="020B0604020202020204"/>
            </a:endParaRPr>
          </a:p>
        </p:txBody>
      </p:sp>
      <p:sp>
        <p:nvSpPr>
          <p:cNvPr id="5" name="深度视觉·原创设计 https://www.docer.com/works?userid=22383862"/>
          <p:cNvSpPr/>
          <p:nvPr/>
        </p:nvSpPr>
        <p:spPr>
          <a:xfrm rot="5711009">
            <a:off x="1514129" y="3415492"/>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Arial" panose="020B0604020202020204"/>
              <a:ea typeface="微软雅黑" panose="020B0503020204020204" pitchFamily="34" charset="-122"/>
              <a:sym typeface="Arial" panose="020B0604020202020204"/>
            </a:endParaRPr>
          </a:p>
        </p:txBody>
      </p:sp>
      <p:sp>
        <p:nvSpPr>
          <p:cNvPr id="6" name="深度视觉·原创设计 https://www.docer.com/works?userid=22383862"/>
          <p:cNvSpPr/>
          <p:nvPr/>
        </p:nvSpPr>
        <p:spPr>
          <a:xfrm rot="5711009">
            <a:off x="1514129" y="4734522"/>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a:ea typeface="微软雅黑" panose="020B0503020204020204" pitchFamily="34" charset="-122"/>
              <a:sym typeface="Arial" panose="020B0604020202020204"/>
            </a:endParaRPr>
          </a:p>
        </p:txBody>
      </p:sp>
      <p:sp>
        <p:nvSpPr>
          <p:cNvPr id="7" name="深度视觉·原创设计 https://www.docer.com/works?userid=22383862"/>
          <p:cNvSpPr txBox="1"/>
          <p:nvPr/>
        </p:nvSpPr>
        <p:spPr>
          <a:xfrm>
            <a:off x="1699500" y="3568259"/>
            <a:ext cx="348983" cy="400110"/>
          </a:xfrm>
          <a:prstGeom prst="rect">
            <a:avLst/>
          </a:prstGeom>
          <a:noFill/>
        </p:spPr>
        <p:txBody>
          <a:bodyPr wrap="square" rtlCol="0">
            <a:spAutoFit/>
          </a:bodyPr>
          <a:lstStyle/>
          <a:p>
            <a:r>
              <a:rPr lang="en-US" altLang="zh-CN" sz="2000" b="1" dirty="0">
                <a:solidFill>
                  <a:schemeClr val="bg1"/>
                </a:solidFill>
                <a:latin typeface="Arial" panose="020B0604020202020204"/>
                <a:ea typeface="微软雅黑" panose="020B0503020204020204" pitchFamily="34" charset="-122"/>
                <a:sym typeface="Arial" panose="020B0604020202020204"/>
              </a:rPr>
              <a:t>1</a:t>
            </a:r>
            <a:endParaRPr lang="en-US" sz="2000" b="1" dirty="0">
              <a:solidFill>
                <a:schemeClr val="bg1"/>
              </a:solidFill>
              <a:latin typeface="Arial" panose="020B0604020202020204"/>
              <a:ea typeface="微软雅黑" panose="020B0503020204020204" pitchFamily="34" charset="-122"/>
              <a:sym typeface="Arial" panose="020B0604020202020204"/>
            </a:endParaRPr>
          </a:p>
        </p:txBody>
      </p:sp>
      <p:sp>
        <p:nvSpPr>
          <p:cNvPr id="8" name="深度视觉·原创设计 https://www.docer.com/works?userid=22383862"/>
          <p:cNvSpPr txBox="1"/>
          <p:nvPr/>
        </p:nvSpPr>
        <p:spPr>
          <a:xfrm>
            <a:off x="1699500" y="4877975"/>
            <a:ext cx="348983" cy="400110"/>
          </a:xfrm>
          <a:prstGeom prst="rect">
            <a:avLst/>
          </a:prstGeom>
          <a:noFill/>
        </p:spPr>
        <p:txBody>
          <a:bodyPr wrap="square" rtlCol="0">
            <a:spAutoFit/>
          </a:bodyPr>
          <a:lstStyle/>
          <a:p>
            <a:r>
              <a:rPr lang="en-US" altLang="zh-CN" sz="2000" b="1" dirty="0">
                <a:solidFill>
                  <a:schemeClr val="bg1"/>
                </a:solidFill>
                <a:latin typeface="Arial" panose="020B0604020202020204"/>
                <a:ea typeface="微软雅黑" panose="020B0503020204020204" pitchFamily="34" charset="-122"/>
                <a:sym typeface="Arial" panose="020B0604020202020204"/>
              </a:rPr>
              <a:t>3</a:t>
            </a:r>
            <a:endParaRPr lang="en-US" sz="2000" b="1" dirty="0">
              <a:solidFill>
                <a:schemeClr val="bg1"/>
              </a:solidFill>
              <a:latin typeface="Arial" panose="020B0604020202020204"/>
              <a:ea typeface="微软雅黑" panose="020B0503020204020204" pitchFamily="34" charset="-122"/>
              <a:sym typeface="Arial" panose="020B0604020202020204"/>
            </a:endParaRPr>
          </a:p>
        </p:txBody>
      </p:sp>
      <p:sp>
        <p:nvSpPr>
          <p:cNvPr id="9" name="深度视觉·原创设计 https://www.docer.com/works?userid=22383862"/>
          <p:cNvSpPr txBox="1"/>
          <p:nvPr/>
        </p:nvSpPr>
        <p:spPr>
          <a:xfrm>
            <a:off x="2525395" y="3559175"/>
            <a:ext cx="2737485" cy="408940"/>
          </a:xfrm>
          <a:prstGeom prst="rect">
            <a:avLst/>
          </a:prstGeom>
          <a:noFill/>
        </p:spPr>
        <p:txBody>
          <a:bodyPr wrap="square" rtlCol="0">
            <a:noAutofit/>
          </a:bodyPr>
          <a:lstStyle/>
          <a:p>
            <a:r>
              <a:rPr lang="en-US" altLang="zh-CN"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DBMS</a:t>
            </a:r>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需求分析</a:t>
            </a:r>
            <a:endPar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11" name="深度视觉·原创设计 https://www.docer.com/works?userid=22383862"/>
          <p:cNvSpPr txBox="1"/>
          <p:nvPr/>
        </p:nvSpPr>
        <p:spPr>
          <a:xfrm>
            <a:off x="2525395" y="4817745"/>
            <a:ext cx="335407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关系型数据库实现</a:t>
            </a:r>
            <a:endPar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13" name="深度视觉·原创设计 https://www.docer.com/works?userid=22383862"/>
          <p:cNvSpPr/>
          <p:nvPr/>
        </p:nvSpPr>
        <p:spPr>
          <a:xfrm rot="5711009">
            <a:off x="6386380" y="3415492"/>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Arial" panose="020B0604020202020204"/>
              <a:ea typeface="微软雅黑" panose="020B0503020204020204" pitchFamily="34" charset="-122"/>
              <a:sym typeface="Arial" panose="020B0604020202020204"/>
            </a:endParaRPr>
          </a:p>
        </p:txBody>
      </p:sp>
      <p:sp>
        <p:nvSpPr>
          <p:cNvPr id="14" name="深度视觉·原创设计 https://www.docer.com/works?userid=22383862"/>
          <p:cNvSpPr/>
          <p:nvPr/>
        </p:nvSpPr>
        <p:spPr>
          <a:xfrm rot="5711009">
            <a:off x="6386380" y="4734522"/>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a:ea typeface="微软雅黑" panose="020B0503020204020204" pitchFamily="34" charset="-122"/>
              <a:sym typeface="Arial" panose="020B0604020202020204"/>
            </a:endParaRPr>
          </a:p>
        </p:txBody>
      </p:sp>
      <p:sp>
        <p:nvSpPr>
          <p:cNvPr id="15" name="深度视觉·原创设计 https://www.docer.com/works?userid=22383862"/>
          <p:cNvSpPr txBox="1"/>
          <p:nvPr/>
        </p:nvSpPr>
        <p:spPr>
          <a:xfrm>
            <a:off x="6571751" y="3568259"/>
            <a:ext cx="348983" cy="400110"/>
          </a:xfrm>
          <a:prstGeom prst="rect">
            <a:avLst/>
          </a:prstGeom>
          <a:noFill/>
        </p:spPr>
        <p:txBody>
          <a:bodyPr wrap="square" rtlCol="0">
            <a:spAutoFit/>
          </a:bodyPr>
          <a:lstStyle/>
          <a:p>
            <a:r>
              <a:rPr lang="en-US" altLang="zh-CN" sz="2000" b="1" dirty="0">
                <a:solidFill>
                  <a:schemeClr val="bg1"/>
                </a:solidFill>
                <a:latin typeface="Arial" panose="020B0604020202020204"/>
                <a:ea typeface="微软雅黑" panose="020B0503020204020204" pitchFamily="34" charset="-122"/>
                <a:sym typeface="Arial" panose="020B0604020202020204"/>
              </a:rPr>
              <a:t>2</a:t>
            </a:r>
            <a:endParaRPr lang="en-US" sz="2000" b="1" dirty="0">
              <a:solidFill>
                <a:schemeClr val="bg1"/>
              </a:solidFill>
              <a:latin typeface="Arial" panose="020B0604020202020204"/>
              <a:ea typeface="微软雅黑" panose="020B0503020204020204" pitchFamily="34" charset="-122"/>
              <a:sym typeface="Arial" panose="020B0604020202020204"/>
            </a:endParaRPr>
          </a:p>
        </p:txBody>
      </p:sp>
      <p:sp>
        <p:nvSpPr>
          <p:cNvPr id="16" name="深度视觉·原创设计 https://www.docer.com/works?userid=22383862"/>
          <p:cNvSpPr txBox="1"/>
          <p:nvPr/>
        </p:nvSpPr>
        <p:spPr>
          <a:xfrm>
            <a:off x="6571751" y="4877975"/>
            <a:ext cx="348983" cy="400110"/>
          </a:xfrm>
          <a:prstGeom prst="rect">
            <a:avLst/>
          </a:prstGeom>
          <a:noFill/>
        </p:spPr>
        <p:txBody>
          <a:bodyPr wrap="square" rtlCol="0">
            <a:spAutoFit/>
          </a:bodyPr>
          <a:lstStyle/>
          <a:p>
            <a:r>
              <a:rPr lang="en-US" altLang="zh-CN" sz="2000" b="1" dirty="0">
                <a:solidFill>
                  <a:schemeClr val="bg1"/>
                </a:solidFill>
                <a:latin typeface="Arial" panose="020B0604020202020204"/>
                <a:ea typeface="微软雅黑" panose="020B0503020204020204" pitchFamily="34" charset="-122"/>
                <a:sym typeface="Arial" panose="020B0604020202020204"/>
              </a:rPr>
              <a:t>4</a:t>
            </a:r>
            <a:endParaRPr lang="en-US" sz="2000" b="1" dirty="0">
              <a:solidFill>
                <a:schemeClr val="bg1"/>
              </a:solidFill>
              <a:latin typeface="Arial" panose="020B0604020202020204"/>
              <a:ea typeface="微软雅黑" panose="020B0503020204020204" pitchFamily="34" charset="-122"/>
              <a:sym typeface="Arial" panose="020B0604020202020204"/>
            </a:endParaRPr>
          </a:p>
        </p:txBody>
      </p:sp>
      <p:sp>
        <p:nvSpPr>
          <p:cNvPr id="17" name="深度视觉·原创设计 https://www.docer.com/works?userid=22383862"/>
          <p:cNvSpPr txBox="1"/>
          <p:nvPr/>
        </p:nvSpPr>
        <p:spPr>
          <a:xfrm>
            <a:off x="7331075" y="3559175"/>
            <a:ext cx="324612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非关系型数据库实现</a:t>
            </a:r>
            <a:endPar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19" name="深度视觉·原创设计 https://www.docer.com/works?userid=22383862"/>
          <p:cNvSpPr txBox="1"/>
          <p:nvPr/>
        </p:nvSpPr>
        <p:spPr>
          <a:xfrm>
            <a:off x="7331075" y="4817745"/>
            <a:ext cx="3187700" cy="460375"/>
          </a:xfrm>
          <a:prstGeom prst="rect">
            <a:avLst/>
          </a:prstGeom>
          <a:noFill/>
        </p:spPr>
        <p:txBody>
          <a:bodyPr wrap="square" rtlCol="0">
            <a:spAutoFit/>
          </a:bodyPr>
          <a:lstStyle/>
          <a:p>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小组分工</a:t>
            </a:r>
            <a:r>
              <a:rPr lang="en-US" altLang="zh-CN"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&amp;&amp;</a:t>
            </a:r>
            <a:r>
              <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rPr>
              <a:t>总结反思</a:t>
            </a:r>
            <a:endParaRPr lang="zh-CN" altLang="en-US" sz="2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21"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42" presetClass="path" presetSubtype="0" accel="50000" decel="50000" fill="hold" grpId="1" nodeType="withEffect">
                                  <p:stCondLst>
                                    <p:cond delay="0"/>
                                  </p:stCondLst>
                                  <p:childTnLst>
                                    <p:animMotion origin="layout" path="M 0.03555 -0.04583 L -4.79167E-6 0.00023 " pathEditMode="relative" ptsTypes="">
                                      <p:cBhvr>
                                        <p:cTn id="9" dur="1000" fill="hold"/>
                                        <p:tgtEl>
                                          <p:spTgt spid="4"/>
                                        </p:tgtEl>
                                        <p:attrNameLst>
                                          <p:attrName>ppt_x</p:attrName>
                                          <p:attrName>ppt_y</p:attrName>
                                        </p:attrNameLst>
                                      </p:cBhvr>
                                    </p:animMotion>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750"/>
                                        <p:tgtEl>
                                          <p:spTgt spid="7"/>
                                        </p:tgtEl>
                                      </p:cBhvr>
                                    </p:animEffect>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750"/>
                                        <p:tgtEl>
                                          <p:spTgt spid="8"/>
                                        </p:tgtEl>
                                      </p:cBhvr>
                                    </p:animEffect>
                                  </p:childTnLst>
                                </p:cTn>
                              </p:par>
                            </p:childTnLst>
                          </p:cTn>
                        </p:par>
                        <p:par>
                          <p:cTn id="18" fill="hold">
                            <p:stCondLst>
                              <p:cond delay="3000"/>
                            </p:stCondLst>
                            <p:childTnLst>
                              <p:par>
                                <p:cTn id="19" presetID="14" presetClass="entr" presetSubtype="1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750"/>
                                        <p:tgtEl>
                                          <p:spTgt spid="9"/>
                                        </p:tgtEl>
                                      </p:cBhvr>
                                    </p:animEffect>
                                  </p:childTnLst>
                                </p:cTn>
                              </p:par>
                            </p:childTnLst>
                          </p:cTn>
                        </p:par>
                        <p:par>
                          <p:cTn id="22" fill="hold">
                            <p:stCondLst>
                              <p:cond delay="40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750"/>
                                        <p:tgtEl>
                                          <p:spTgt spid="11"/>
                                        </p:tgtEl>
                                      </p:cBhvr>
                                    </p:animEffect>
                                  </p:childTnLst>
                                </p:cTn>
                              </p:par>
                            </p:childTnLst>
                          </p:cTn>
                        </p:par>
                        <p:par>
                          <p:cTn id="26" fill="hold">
                            <p:stCondLst>
                              <p:cond delay="5000"/>
                            </p:stCondLst>
                            <p:childTnLst>
                              <p:par>
                                <p:cTn id="27" presetID="14" presetClass="entr" presetSubtype="1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750"/>
                                        <p:tgtEl>
                                          <p:spTgt spid="15"/>
                                        </p:tgtEl>
                                      </p:cBhvr>
                                    </p:animEffect>
                                  </p:childTnLst>
                                </p:cTn>
                              </p:par>
                            </p:childTnLst>
                          </p:cTn>
                        </p:par>
                        <p:par>
                          <p:cTn id="30" fill="hold">
                            <p:stCondLst>
                              <p:cond delay="6000"/>
                            </p:stCondLst>
                            <p:childTnLst>
                              <p:par>
                                <p:cTn id="31" presetID="14" presetClass="entr" presetSubtype="1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750"/>
                                        <p:tgtEl>
                                          <p:spTgt spid="16"/>
                                        </p:tgtEl>
                                      </p:cBhvr>
                                    </p:animEffect>
                                  </p:childTnLst>
                                </p:cTn>
                              </p:par>
                            </p:childTnLst>
                          </p:cTn>
                        </p:par>
                        <p:par>
                          <p:cTn id="34" fill="hold">
                            <p:stCondLst>
                              <p:cond delay="7000"/>
                            </p:stCondLst>
                            <p:childTnLst>
                              <p:par>
                                <p:cTn id="35" presetID="14" presetClass="entr" presetSubtype="1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750"/>
                                        <p:tgtEl>
                                          <p:spTgt spid="17"/>
                                        </p:tgtEl>
                                      </p:cBhvr>
                                    </p:animEffect>
                                  </p:childTnLst>
                                </p:cTn>
                              </p:par>
                            </p:childTnLst>
                          </p:cTn>
                        </p:par>
                        <p:par>
                          <p:cTn id="38" fill="hold">
                            <p:stCondLst>
                              <p:cond delay="8000"/>
                            </p:stCondLst>
                            <p:childTnLst>
                              <p:par>
                                <p:cTn id="39" presetID="14"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randombar(horizontal)">
                                      <p:cBhvr>
                                        <p:cTn id="4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8" grpId="0"/>
      <p:bldP spid="9" grpId="0"/>
      <p:bldP spid="11" grpId="0"/>
      <p:bldP spid="15" grpId="0"/>
      <p:bldP spid="16" grpId="0"/>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0" name="深度视觉·原创设计 https://www.docer.com/works?userid=22383862"/>
          <p:cNvSpPr txBox="1"/>
          <p:nvPr/>
        </p:nvSpPr>
        <p:spPr>
          <a:xfrm>
            <a:off x="558800" y="405130"/>
            <a:ext cx="2021840"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总结反思</a:t>
            </a:r>
            <a:endPar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 name="深度视觉·原创设计 https://www.docer.com/works?userid=22383862"/>
          <p:cNvSpPr/>
          <p:nvPr/>
        </p:nvSpPr>
        <p:spPr>
          <a:xfrm>
            <a:off x="1276350" y="1634490"/>
            <a:ext cx="4491990" cy="4186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Arial" panose="020B0604020202020204"/>
              <a:ea typeface="微软雅黑" panose="020B0503020204020204" pitchFamily="34" charset="-122"/>
              <a:sym typeface="Arial" panose="020B0604020202020204"/>
            </a:endParaRPr>
          </a:p>
        </p:txBody>
      </p:sp>
      <p:sp>
        <p:nvSpPr>
          <p:cNvPr id="3" name="深度视觉·原创设计 https://www.docer.com/works?userid=22383862"/>
          <p:cNvSpPr/>
          <p:nvPr/>
        </p:nvSpPr>
        <p:spPr>
          <a:xfrm>
            <a:off x="6404610" y="1627505"/>
            <a:ext cx="4511040" cy="4193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Arial" panose="020B0604020202020204"/>
              <a:ea typeface="微软雅黑" panose="020B0503020204020204" pitchFamily="34" charset="-122"/>
              <a:sym typeface="Arial" panose="020B0604020202020204"/>
            </a:endParaRPr>
          </a:p>
        </p:txBody>
      </p:sp>
      <p:sp>
        <p:nvSpPr>
          <p:cNvPr id="13" name="深度视觉·原创设计 https://www.docer.com/works?userid=22383862"/>
          <p:cNvSpPr/>
          <p:nvPr/>
        </p:nvSpPr>
        <p:spPr>
          <a:xfrm>
            <a:off x="1504950" y="1885315"/>
            <a:ext cx="4034790" cy="3425190"/>
          </a:xfrm>
          <a:prstGeom prst="rect">
            <a:avLst/>
          </a:prstGeom>
        </p:spPr>
        <p:txBody>
          <a:bodyPr wrap="square">
            <a:spAutoFit/>
          </a:bodyPr>
          <a:lstStyle/>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NoSQL数据库采用灵活的数据模型，如键值对、文档存储、列存储和图存储，使其适应不同类型和结构的数据。</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NoSQL数据库通常更容易实现横向扩展，允许在集群中添加新的节点来处理更多的负载。</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NoSQL数据库在一些情况下可能牺牲了事务的强一致性，提供了更高的性能和可用性。</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支持灵活的数据模型，适用于快速变化的数据需求。</a:t>
            </a:r>
            <a:r>
              <a:rPr lang="en-US" altLang="zh-CN" sz="1600" dirty="0">
                <a:solidFill>
                  <a:schemeClr val="tx1"/>
                </a:solidFill>
                <a:latin typeface="Arial" panose="020B0604020202020204"/>
                <a:ea typeface="微软雅黑" panose="020B0503020204020204" pitchFamily="34" charset="-122"/>
                <a:sym typeface="Arial" panose="020B0604020202020204"/>
              </a:rPr>
              <a:t>——</a:t>
            </a:r>
            <a:r>
              <a:rPr lang="zh-CN" altLang="en-US" sz="1600" dirty="0">
                <a:solidFill>
                  <a:schemeClr val="tx1"/>
                </a:solidFill>
                <a:latin typeface="Arial" panose="020B0604020202020204"/>
                <a:ea typeface="微软雅黑" panose="020B0503020204020204" pitchFamily="34" charset="-122"/>
                <a:sym typeface="Arial" panose="020B0604020202020204"/>
              </a:rPr>
              <a:t>优势</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可能牺牲一致性，采用最终一致性或因果一致性。</a:t>
            </a:r>
            <a:r>
              <a:rPr lang="en-US" altLang="zh-CN" sz="1600" dirty="0">
                <a:solidFill>
                  <a:schemeClr val="tx1"/>
                </a:solidFill>
                <a:latin typeface="Arial" panose="020B0604020202020204"/>
                <a:ea typeface="微软雅黑" panose="020B0503020204020204" pitchFamily="34" charset="-122"/>
                <a:sym typeface="Arial" panose="020B0604020202020204"/>
              </a:rPr>
              <a:t>——</a:t>
            </a:r>
            <a:r>
              <a:rPr lang="zh-CN" altLang="en-US" sz="1600" dirty="0">
                <a:solidFill>
                  <a:schemeClr val="tx1"/>
                </a:solidFill>
                <a:latin typeface="Arial" panose="020B0604020202020204"/>
                <a:ea typeface="微软雅黑" panose="020B0503020204020204" pitchFamily="34" charset="-122"/>
                <a:sym typeface="Arial" panose="020B0604020202020204"/>
              </a:rPr>
              <a:t>劣势</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14" name="深度视觉·原创设计 https://www.docer.com/works?userid=22383862"/>
          <p:cNvSpPr/>
          <p:nvPr/>
        </p:nvSpPr>
        <p:spPr>
          <a:xfrm>
            <a:off x="6482080" y="1885315"/>
            <a:ext cx="4485640" cy="2912745"/>
          </a:xfrm>
          <a:prstGeom prst="rect">
            <a:avLst/>
          </a:prstGeom>
        </p:spPr>
        <p:txBody>
          <a:bodyPr wrap="square">
            <a:spAutoFit/>
          </a:bodyPr>
          <a:lstStyle/>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关系型数据库通常提供强一致性，确保事务的原子性、一致性、隔离性和持久性（ACID属性）。</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关系型数据库使用预定义的表结构和关系模型，适合处理高度结构化的数据。</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关系型数据库通常使用结构化查询语言（SQL）进行数据查询和操作。</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适用于处理高度结构化的数据，适合复杂的查询和关联操作。</a:t>
            </a:r>
            <a:r>
              <a:rPr lang="en-US" altLang="zh-CN" sz="1600" dirty="0">
                <a:solidFill>
                  <a:schemeClr val="tx1"/>
                </a:solidFill>
                <a:latin typeface="Arial" panose="020B0604020202020204"/>
                <a:ea typeface="微软雅黑" panose="020B0503020204020204" pitchFamily="34" charset="-122"/>
                <a:sym typeface="Arial" panose="020B0604020202020204"/>
              </a:rPr>
              <a:t>——</a:t>
            </a:r>
            <a:r>
              <a:rPr lang="zh-CN" altLang="en-US" sz="1600" dirty="0">
                <a:solidFill>
                  <a:schemeClr val="tx1"/>
                </a:solidFill>
                <a:latin typeface="Arial" panose="020B0604020202020204"/>
                <a:ea typeface="微软雅黑" panose="020B0503020204020204" pitchFamily="34" charset="-122"/>
                <a:sym typeface="Arial" panose="020B0604020202020204"/>
              </a:rPr>
              <a:t>优势</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marL="285750" lvl="0" indent="-285750" algn="just">
              <a:lnSpc>
                <a:spcPts val="2000"/>
              </a:lnSpc>
              <a:buFont typeface="Arial" panose="020B0604020202020204" pitchFamily="34" charset="0"/>
              <a:buChar char="•"/>
              <a:defRPr/>
            </a:pPr>
            <a:r>
              <a:rPr lang="zh-CN" altLang="en-US" sz="1600" dirty="0">
                <a:solidFill>
                  <a:schemeClr val="tx1"/>
                </a:solidFill>
                <a:latin typeface="Arial" panose="020B0604020202020204"/>
                <a:ea typeface="微软雅黑" panose="020B0503020204020204" pitchFamily="34" charset="-122"/>
                <a:sym typeface="Arial" panose="020B0604020202020204"/>
              </a:rPr>
              <a:t>难以实现横向扩展，通常采用垂直扩展，限制了性能的提升。</a:t>
            </a:r>
            <a:r>
              <a:rPr lang="en-US" altLang="zh-CN" sz="1600" dirty="0">
                <a:solidFill>
                  <a:schemeClr val="tx1"/>
                </a:solidFill>
                <a:latin typeface="Arial" panose="020B0604020202020204"/>
                <a:ea typeface="微软雅黑" panose="020B0503020204020204" pitchFamily="34" charset="-122"/>
                <a:sym typeface="Arial" panose="020B0604020202020204"/>
              </a:rPr>
              <a:t>——</a:t>
            </a:r>
            <a:r>
              <a:rPr lang="zh-CN" altLang="en-US" sz="1600" dirty="0">
                <a:solidFill>
                  <a:schemeClr val="tx1"/>
                </a:solidFill>
                <a:latin typeface="Arial" panose="020B0604020202020204"/>
                <a:ea typeface="微软雅黑" panose="020B0503020204020204" pitchFamily="34" charset="-122"/>
                <a:sym typeface="Arial" panose="020B0604020202020204"/>
              </a:rPr>
              <a:t>劣势</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19" name="深度视觉·原创设计 https://www.docer.com/works?userid=22383862"/>
          <p:cNvSpPr txBox="1"/>
          <p:nvPr>
            <p:custDataLst>
              <p:tags r:id="rId3"/>
            </p:custDataLst>
          </p:nvPr>
        </p:nvSpPr>
        <p:spPr>
          <a:xfrm>
            <a:off x="3298825" y="744855"/>
            <a:ext cx="5370830" cy="505460"/>
          </a:xfrm>
          <a:prstGeom prst="rect">
            <a:avLst/>
          </a:prstGeom>
          <a:noFill/>
        </p:spPr>
        <p:txBody>
          <a:bodyPr wrap="square" lIns="91423" tIns="45712" rIns="91423" bIns="45712" rtlCol="0">
            <a:spAutoFit/>
          </a:bodyPr>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en-US" altLang="zh-CN"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dirty="0">
                <a:solidFill>
                  <a:schemeClr val="tx1"/>
                </a:solidFill>
                <a:latin typeface="Arial" panose="020B0604020202020204"/>
                <a:ea typeface="微软雅黑" panose="020B0503020204020204" pitchFamily="34" charset="-122"/>
                <a:sym typeface="Arial" panose="020B0604020202020204"/>
              </a:rPr>
              <a:t>非关系型数据库和关系型数据库的异同和优劣</a:t>
            </a:r>
            <a:endParaRPr lang="zh-CN" altLang="en-US" dirty="0">
              <a:solidFill>
                <a:schemeClr val="tx1"/>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深度视觉·原创设计 https://www.docer.com/works?userid=22383862"/>
          <p:cNvPicPr>
            <a:picLocks noChangeAspect="1"/>
          </p:cNvPicPr>
          <p:nvPr/>
        </p:nvPicPr>
        <p:blipFill rotWithShape="1">
          <a:blip r:embed="rId1" cstate="screen"/>
          <a:srcRect/>
          <a:stretch>
            <a:fillRect/>
          </a:stretch>
        </p:blipFill>
        <p:spPr>
          <a:xfrm>
            <a:off x="2078840" y="-1"/>
            <a:ext cx="8034320" cy="6858001"/>
          </a:xfrm>
          <a:prstGeom prst="rect">
            <a:avLst/>
          </a:prstGeom>
        </p:spPr>
      </p:pic>
      <p:sp>
        <p:nvSpPr>
          <p:cNvPr id="4" name="深度视觉·原创设计 https://www.docer.com/works?userid=22383862"/>
          <p:cNvSpPr/>
          <p:nvPr/>
        </p:nvSpPr>
        <p:spPr>
          <a:xfrm rot="5400000">
            <a:off x="3792531" y="1443250"/>
            <a:ext cx="4606938" cy="3971498"/>
          </a:xfrm>
          <a:prstGeom prst="hexagon">
            <a:avLst/>
          </a:prstGeom>
          <a:solidFill>
            <a:schemeClr val="bg1"/>
          </a:solidFill>
          <a:ln>
            <a:noFill/>
          </a:ln>
          <a:effectLst>
            <a:outerShdw blurRad="7747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pic>
        <p:nvPicPr>
          <p:cNvPr id="5" name="深度视觉·原创设计 https://www.docer.com/works?userid=22383862"/>
          <p:cNvPicPr>
            <a:picLocks noChangeAspect="1"/>
          </p:cNvPicPr>
          <p:nvPr/>
        </p:nvPicPr>
        <p:blipFill>
          <a:blip r:embed="rId2" cstate="screen"/>
          <a:stretch>
            <a:fillRect/>
          </a:stretch>
        </p:blipFill>
        <p:spPr>
          <a:xfrm>
            <a:off x="-1" y="4176215"/>
            <a:ext cx="2349161" cy="2681785"/>
          </a:xfrm>
          <a:prstGeom prst="rect">
            <a:avLst/>
          </a:prstGeom>
        </p:spPr>
      </p:pic>
      <p:pic>
        <p:nvPicPr>
          <p:cNvPr id="6" name="深度视觉·原创设计 https://www.docer.com/works?userid=22383862"/>
          <p:cNvPicPr>
            <a:picLocks noChangeAspect="1"/>
          </p:cNvPicPr>
          <p:nvPr/>
        </p:nvPicPr>
        <p:blipFill>
          <a:blip r:embed="rId3"/>
          <a:stretch>
            <a:fillRect/>
          </a:stretch>
        </p:blipFill>
        <p:spPr>
          <a:xfrm>
            <a:off x="10577015" y="-1"/>
            <a:ext cx="1614985" cy="5625531"/>
          </a:xfrm>
          <a:prstGeom prst="rect">
            <a:avLst/>
          </a:prstGeom>
        </p:spPr>
      </p:pic>
      <p:sp>
        <p:nvSpPr>
          <p:cNvPr id="8" name="深度视觉·原创设计 https://www.docer.com/works?userid=22383862"/>
          <p:cNvSpPr txBox="1"/>
          <p:nvPr/>
        </p:nvSpPr>
        <p:spPr>
          <a:xfrm>
            <a:off x="4310906" y="2875179"/>
            <a:ext cx="3570209" cy="1107996"/>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lang="zh-CN" altLang="en-US" kern="0" dirty="0">
                <a:solidFill>
                  <a:schemeClr val="tx1">
                    <a:lumMod val="75000"/>
                    <a:lumOff val="25000"/>
                  </a:schemeClr>
                </a:solidFill>
                <a:effectLst/>
                <a:latin typeface="Arial" panose="020B0604020202020204"/>
                <a:ea typeface="微软雅黑" panose="020B0503020204020204" pitchFamily="34" charset="-122"/>
                <a:cs typeface="Alibaba PuHuiTi" pitchFamily="18" charset="-122"/>
                <a:sym typeface="Arial" panose="020B0604020202020204"/>
              </a:rPr>
              <a:t>谢谢观看</a:t>
            </a:r>
            <a:endParaRPr kumimoji="0" lang="zh-CN" altLang="en-US" u="none" strike="noStrike" kern="0" cap="none" spc="0" normalizeH="0" baseline="0" noProof="0" dirty="0">
              <a:ln w="12700">
                <a:noFill/>
              </a:ln>
              <a:solidFill>
                <a:schemeClr val="tx1">
                  <a:lumMod val="75000"/>
                  <a:lumOff val="25000"/>
                </a:schemeClr>
              </a:solidFill>
              <a:effectLst/>
              <a:uLnTx/>
              <a:uFillTx/>
              <a:latin typeface="Arial" panose="020B0604020202020204"/>
              <a:ea typeface="微软雅黑" panose="020B0503020204020204" pitchFamily="34" charset="-122"/>
              <a:cs typeface="Alibaba PuHuiTi" pitchFamily="18" charset="-122"/>
              <a:sym typeface="Arial" panose="020B0604020202020204"/>
            </a:endParaRPr>
          </a:p>
        </p:txBody>
      </p:sp>
      <p:sp>
        <p:nvSpPr>
          <p:cNvPr id="10" name="深度视觉·原创设计 https://www.docer.com/works?userid=22383862"/>
          <p:cNvSpPr txBox="1"/>
          <p:nvPr/>
        </p:nvSpPr>
        <p:spPr>
          <a:xfrm>
            <a:off x="5054391" y="4487782"/>
            <a:ext cx="2083216" cy="368300"/>
          </a:xfrm>
          <a:prstGeom prst="rect">
            <a:avLst/>
          </a:prstGeom>
          <a:noFill/>
          <a:effectLst/>
        </p:spPr>
        <p:txBody>
          <a:bodyPr wrap="square" rtlCol="0">
            <a:spAutoFit/>
          </a:bodyPr>
          <a:lstStyle/>
          <a:p>
            <a:pPr algn="dist"/>
            <a:r>
              <a:rPr lang="zh-CN" altLang="en-US" dirty="0">
                <a:solidFill>
                  <a:schemeClr val="bg1"/>
                </a:solidFill>
                <a:latin typeface="Arial" panose="020B0604020202020204"/>
                <a:ea typeface="微软雅黑" panose="020B0503020204020204" pitchFamily="34" charset="-122"/>
                <a:sym typeface="Arial" panose="020B0604020202020204"/>
              </a:rPr>
              <a:t>汇报人：</a:t>
            </a:r>
            <a:r>
              <a:rPr lang="en-US" altLang="zh-CN" dirty="0">
                <a:solidFill>
                  <a:schemeClr val="bg1"/>
                </a:solidFill>
                <a:latin typeface="Arial" panose="020B0604020202020204"/>
                <a:ea typeface="微软雅黑" panose="020B0503020204020204" pitchFamily="34" charset="-122"/>
                <a:sym typeface="Arial" panose="020B0604020202020204"/>
              </a:rPr>
              <a:t>XXX</a:t>
            </a:r>
            <a:endParaRPr lang="en-US" altLang="zh-CN"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8"/>
                                        </p:tgtEl>
                                        <p:attrNameLst>
                                          <p:attrName>ppt_x</p:attrName>
                                          <p:attrName>ppt_y</p:attrName>
                                        </p:attrNameLst>
                                      </p:cBhvr>
                                      <p:rCtr x="12500" y="0"/>
                                    </p:animMotion>
                                  </p:childTnLst>
                                </p:cTn>
                              </p:par>
                              <p:par>
                                <p:cTn id="12" presetID="53" presetClass="entr" presetSubtype="16"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par>
                                <p:cTn id="17" presetID="63" presetClass="path" presetSubtype="0" accel="50000" decel="50000" fill="hold" grpId="1" nodeType="withEffect">
                                  <p:stCondLst>
                                    <p:cond delay="250"/>
                                  </p:stCondLst>
                                  <p:childTnLst>
                                    <p:animMotion origin="layout" path="M 2.08333E-6 -1.85185E-6 L 0.25 -1.85185E-6 " pathEditMode="relative" rAng="0" ptsTypes="AA">
                                      <p:cBhvr>
                                        <p:cTn id="18" dur="1000" spd="-100000" fill="hold"/>
                                        <p:tgtEl>
                                          <p:spTgt spid="10"/>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bldLvl="0" animBg="1"/>
      <p:bldP spid="10"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深度视觉·原创设计 https://www.docer.com/works?userid=22383862"/>
          <p:cNvPicPr>
            <a:picLocks noChangeAspect="1"/>
          </p:cNvPicPr>
          <p:nvPr/>
        </p:nvPicPr>
        <p:blipFill rotWithShape="1">
          <a:blip r:embed="rId1" cstate="screen"/>
          <a:srcRect/>
          <a:stretch>
            <a:fillRect/>
          </a:stretch>
        </p:blipFill>
        <p:spPr>
          <a:xfrm>
            <a:off x="93091" y="-1"/>
            <a:ext cx="8034320" cy="6858001"/>
          </a:xfrm>
          <a:prstGeom prst="rect">
            <a:avLst/>
          </a:prstGeom>
        </p:spPr>
      </p:pic>
      <p:sp>
        <p:nvSpPr>
          <p:cNvPr id="3" name="深度视觉·原创设计 https://www.docer.com/works?userid=22383862"/>
          <p:cNvSpPr/>
          <p:nvPr/>
        </p:nvSpPr>
        <p:spPr>
          <a:xfrm rot="5400000">
            <a:off x="1491030" y="1687558"/>
            <a:ext cx="4040146" cy="3482884"/>
          </a:xfrm>
          <a:prstGeom prst="hexagon">
            <a:avLst/>
          </a:prstGeom>
          <a:solidFill>
            <a:schemeClr val="bg1"/>
          </a:solidFill>
          <a:ln>
            <a:noFill/>
          </a:ln>
          <a:effectLst>
            <a:outerShdw blurRad="7747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sp>
        <p:nvSpPr>
          <p:cNvPr id="4" name="深度视觉·原创设计 https://www.docer.com/works?userid=22383862"/>
          <p:cNvSpPr txBox="1"/>
          <p:nvPr/>
        </p:nvSpPr>
        <p:spPr>
          <a:xfrm>
            <a:off x="2689002" y="2426085"/>
            <a:ext cx="1644201" cy="1323439"/>
          </a:xfrm>
          <a:prstGeom prst="rect">
            <a:avLst/>
          </a:prstGeom>
          <a:noFill/>
        </p:spPr>
        <p:txBody>
          <a:bodyPr wrap="square" rtlCol="0">
            <a:spAutoFit/>
          </a:bodyPr>
          <a:lstStyle/>
          <a:p>
            <a:pPr algn="ctr"/>
            <a:r>
              <a:rPr lang="en-US" altLang="zh-CN" sz="8000" b="1" dirty="0">
                <a:solidFill>
                  <a:schemeClr val="accent1"/>
                </a:solidFill>
                <a:latin typeface="Arial" panose="020B0604020202020204"/>
                <a:ea typeface="微软雅黑" panose="020B0503020204020204" pitchFamily="34" charset="-122"/>
                <a:sym typeface="Arial" panose="020B0604020202020204"/>
              </a:rPr>
              <a:t>01</a:t>
            </a:r>
            <a:endParaRPr lang="en-US" sz="8000" b="1" dirty="0">
              <a:solidFill>
                <a:schemeClr val="accent1"/>
              </a:solidFill>
              <a:latin typeface="Arial" panose="020B0604020202020204"/>
              <a:ea typeface="微软雅黑" panose="020B0503020204020204" pitchFamily="34" charset="-122"/>
              <a:sym typeface="Arial" panose="020B0604020202020204"/>
            </a:endParaRPr>
          </a:p>
        </p:txBody>
      </p:sp>
      <p:sp>
        <p:nvSpPr>
          <p:cNvPr id="5" name="深度视觉·原创设计 https://www.docer.com/works?userid=22383862"/>
          <p:cNvSpPr txBox="1"/>
          <p:nvPr>
            <p:custDataLst>
              <p:tags r:id="rId2"/>
            </p:custDataLst>
          </p:nvPr>
        </p:nvSpPr>
        <p:spPr>
          <a:xfrm>
            <a:off x="2383894" y="3597704"/>
            <a:ext cx="2254416" cy="769441"/>
          </a:xfrm>
          <a:prstGeom prst="rect">
            <a:avLst/>
          </a:prstGeom>
          <a:noFill/>
        </p:spPr>
        <p:txBody>
          <a:bodyPr wrap="square" rtlCol="0">
            <a:spAutoFit/>
          </a:bodyPr>
          <a:lstStyle/>
          <a:p>
            <a:pPr algn="dist"/>
            <a:r>
              <a:rPr lang="en-US" altLang="zh-CN" sz="4400">
                <a:solidFill>
                  <a:schemeClr val="bg1">
                    <a:lumMod val="50000"/>
                  </a:schemeClr>
                </a:solidFill>
                <a:latin typeface="Arial" panose="020B0604020202020204"/>
                <a:ea typeface="微软雅黑" panose="020B0503020204020204" pitchFamily="34" charset="-122"/>
                <a:sym typeface="Arial" panose="020B0604020202020204"/>
              </a:rPr>
              <a:t>PART</a:t>
            </a:r>
            <a:endParaRPr lang="en-US" sz="40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6" name="深度视觉·原创设计 https://www.docer.com/works?userid=22383862"/>
          <p:cNvSpPr txBox="1"/>
          <p:nvPr/>
        </p:nvSpPr>
        <p:spPr>
          <a:xfrm>
            <a:off x="6543159" y="3111250"/>
            <a:ext cx="4347753" cy="768350"/>
          </a:xfrm>
          <a:prstGeom prst="rect">
            <a:avLst/>
          </a:prstGeom>
          <a:noFill/>
        </p:spPr>
        <p:txBody>
          <a:bodyPr wrap="square" rtlCol="0">
            <a:spAutoFit/>
          </a:bodyPr>
          <a:lstStyle/>
          <a:p>
            <a:r>
              <a:rPr 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DBMS</a:t>
            </a:r>
            <a:r>
              <a:rPr lang="zh-CN" alt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需求分析</a:t>
            </a:r>
            <a:endParaRPr lang="zh-CN" alt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42" presetClass="path" presetSubtype="0" accel="50000" decel="50000" fill="hold" grpId="1" nodeType="withEffect">
                                  <p:stCondLst>
                                    <p:cond delay="0"/>
                                  </p:stCondLst>
                                  <p:childTnLst>
                                    <p:animMotion origin="layout" path="M 0.03555 -0.04583 L -4.79167E-6 0.00023 " pathEditMode="relative" ptsTypes="">
                                      <p:cBhvr>
                                        <p:cTn id="12" dur="1000" fill="hold"/>
                                        <p:tgtEl>
                                          <p:spTgt spid="5"/>
                                        </p:tgtEl>
                                        <p:attrNameLst>
                                          <p:attrName>ppt_x</p:attrName>
                                          <p:attrName>ppt_y</p:attrName>
                                        </p:attrNameLst>
                                      </p:cBhvr>
                                    </p:animMotion>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0" name="深度视觉·原创设计 https://www.docer.com/works?userid=22383862"/>
          <p:cNvSpPr txBox="1"/>
          <p:nvPr/>
        </p:nvSpPr>
        <p:spPr>
          <a:xfrm>
            <a:off x="558800" y="405130"/>
            <a:ext cx="4069715"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表结构设计与存储管理</a:t>
            </a:r>
            <a:endPar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 name="深度视觉·原创设计 https://www.docer.com/works?userid=22383862"/>
          <p:cNvSpPr/>
          <p:nvPr/>
        </p:nvSpPr>
        <p:spPr>
          <a:xfrm>
            <a:off x="1276350" y="4478470"/>
            <a:ext cx="4491990" cy="1342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Arial" panose="020B0604020202020204"/>
              <a:ea typeface="微软雅黑" panose="020B0503020204020204" pitchFamily="34" charset="-122"/>
              <a:sym typeface="Arial" panose="020B0604020202020204"/>
            </a:endParaRPr>
          </a:p>
        </p:txBody>
      </p:sp>
      <p:sp>
        <p:nvSpPr>
          <p:cNvPr id="3" name="深度视觉·原创设计 https://www.docer.com/works?userid=22383862"/>
          <p:cNvSpPr/>
          <p:nvPr/>
        </p:nvSpPr>
        <p:spPr>
          <a:xfrm>
            <a:off x="6404610" y="4478470"/>
            <a:ext cx="4511040" cy="1342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Arial" panose="020B0604020202020204"/>
              <a:ea typeface="微软雅黑" panose="020B0503020204020204" pitchFamily="34" charset="-122"/>
              <a:sym typeface="Arial" panose="020B0604020202020204"/>
            </a:endParaRPr>
          </a:p>
        </p:txBody>
      </p:sp>
      <p:sp>
        <p:nvSpPr>
          <p:cNvPr id="12" name="深度视觉·原创设计 https://www.docer.com/works?userid=22383862"/>
          <p:cNvSpPr txBox="1"/>
          <p:nvPr/>
        </p:nvSpPr>
        <p:spPr>
          <a:xfrm>
            <a:off x="1276350" y="1560195"/>
            <a:ext cx="4491990" cy="2933700"/>
          </a:xfrm>
          <a:prstGeom prst="rect">
            <a:avLst/>
          </a:prstGeom>
          <a:blipFill>
            <a:blip r:embed="rId3" cstate="screen"/>
            <a:stretch>
              <a:fillRect/>
            </a:stretch>
          </a:blipFill>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3" name="深度视觉·原创设计 https://www.docer.com/works?userid=22383862"/>
          <p:cNvSpPr/>
          <p:nvPr/>
        </p:nvSpPr>
        <p:spPr>
          <a:xfrm>
            <a:off x="1270000" y="4591050"/>
            <a:ext cx="4467860" cy="1116965"/>
          </a:xfrm>
          <a:prstGeom prst="rect">
            <a:avLst/>
          </a:prstGeom>
        </p:spPr>
        <p:txBody>
          <a:bodyPr wrap="square">
            <a:spAutoFit/>
          </a:bodyPr>
          <a:lstStyle/>
          <a:p>
            <a:pPr lvl="0" algn="just">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（1）表结构设计</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just">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根据用户需求，定义不同的数据表，每个表对应一个实体或关系。使用适当的数据类型来存储不同种类的数据。</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14" name="深度视觉·原创设计 https://www.docer.com/works?userid=22383862"/>
          <p:cNvSpPr/>
          <p:nvPr/>
        </p:nvSpPr>
        <p:spPr>
          <a:xfrm>
            <a:off x="6393180" y="4591050"/>
            <a:ext cx="4485640" cy="1116965"/>
          </a:xfrm>
          <a:prstGeom prst="rect">
            <a:avLst/>
          </a:prstGeom>
        </p:spPr>
        <p:txBody>
          <a:bodyPr wrap="square">
            <a:spAutoFit/>
          </a:bodyPr>
          <a:lstStyle/>
          <a:p>
            <a:pPr lvl="0" algn="just">
              <a:lnSpc>
                <a:spcPts val="2000"/>
              </a:lnSpc>
              <a:defRPr/>
            </a:pPr>
            <a:r>
              <a:rPr sz="1600" dirty="0">
                <a:solidFill>
                  <a:schemeClr val="tx1"/>
                </a:solidFill>
                <a:latin typeface="Arial" panose="020B0604020202020204"/>
                <a:ea typeface="微软雅黑" panose="020B0503020204020204" pitchFamily="34" charset="-122"/>
                <a:sym typeface="Arial" panose="020B0604020202020204"/>
              </a:rPr>
              <a:t>（2）数据库存储管理</a:t>
            </a:r>
            <a:endParaRPr sz="1600" dirty="0">
              <a:solidFill>
                <a:schemeClr val="tx1"/>
              </a:solidFill>
              <a:latin typeface="Arial" panose="020B0604020202020204"/>
              <a:ea typeface="微软雅黑" panose="020B0503020204020204" pitchFamily="34" charset="-122"/>
              <a:sym typeface="Arial" panose="020B0604020202020204"/>
            </a:endParaRPr>
          </a:p>
          <a:p>
            <a:pPr lvl="0" algn="just">
              <a:lnSpc>
                <a:spcPts val="2000"/>
              </a:lnSpc>
              <a:defRPr/>
            </a:pPr>
            <a:r>
              <a:rPr lang="en-US" sz="1600" dirty="0">
                <a:solidFill>
                  <a:schemeClr val="tx1"/>
                </a:solidFill>
                <a:latin typeface="Arial" panose="020B0604020202020204"/>
                <a:ea typeface="微软雅黑" panose="020B0503020204020204" pitchFamily="34" charset="-122"/>
                <a:sym typeface="Arial" panose="020B0604020202020204"/>
              </a:rPr>
              <a:t>       </a:t>
            </a:r>
            <a:r>
              <a:rPr sz="1600" dirty="0">
                <a:solidFill>
                  <a:schemeClr val="tx1"/>
                </a:solidFill>
                <a:latin typeface="Arial" panose="020B0604020202020204"/>
                <a:ea typeface="微软雅黑" panose="020B0503020204020204" pitchFamily="34" charset="-122"/>
                <a:sym typeface="Arial" panose="020B0604020202020204"/>
              </a:rPr>
              <a:t>根据项目需要，将相应生成的表模式存放到一定形式的文件中，并对文件的读取写入的时机进行创建使得项目能够正确地响应用户的需求。</a:t>
            </a:r>
            <a:endParaRPr sz="1600" dirty="0">
              <a:solidFill>
                <a:schemeClr val="tx1"/>
              </a:solidFill>
              <a:latin typeface="Arial" panose="020B0604020202020204"/>
              <a:ea typeface="微软雅黑" panose="020B0503020204020204" pitchFamily="34" charset="-122"/>
              <a:sym typeface="Arial" panose="020B0604020202020204"/>
            </a:endParaRPr>
          </a:p>
        </p:txBody>
      </p:sp>
      <p:sp>
        <p:nvSpPr>
          <p:cNvPr id="19" name="深度视觉·原创设计 https://www.docer.com/works?userid=22383862"/>
          <p:cNvSpPr txBox="1"/>
          <p:nvPr>
            <p:custDataLst>
              <p:tags r:id="rId4"/>
            </p:custDataLst>
          </p:nvPr>
        </p:nvSpPr>
        <p:spPr>
          <a:xfrm>
            <a:off x="6404610" y="2359025"/>
            <a:ext cx="4119880" cy="1336675"/>
          </a:xfrm>
          <a:prstGeom prst="rect">
            <a:avLst/>
          </a:prstGeom>
          <a:noFill/>
        </p:spPr>
        <p:txBody>
          <a:bodyPr wrap="square" lIns="91423" tIns="45712" rIns="91423" bIns="45712" rtlCol="0">
            <a:spAutoFit/>
          </a:bodyPr>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en-US" altLang="zh-CN"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dirty="0">
                <a:solidFill>
                  <a:schemeClr val="bg1">
                    <a:lumMod val="50000"/>
                  </a:schemeClr>
                </a:solidFill>
                <a:latin typeface="Arial" panose="020B0604020202020204"/>
                <a:ea typeface="微软雅黑" panose="020B0503020204020204" pitchFamily="34" charset="-122"/>
                <a:sym typeface="Arial" panose="020B0604020202020204"/>
              </a:rPr>
              <a:t>作为数据库最基本的框架，最重要的数据库表结构设计需求根据用户需要，主要满足以下的需求：</a:t>
            </a:r>
            <a:endParaRPr lang="zh-CN" altLang="en-US"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16"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2" name="深度视觉·原创设计 https://www.docer.com/works?userid=22383862"/>
          <p:cNvSpPr/>
          <p:nvPr/>
        </p:nvSpPr>
        <p:spPr>
          <a:xfrm>
            <a:off x="830913" y="1723023"/>
            <a:ext cx="10571748" cy="1654372"/>
          </a:xfrm>
          <a:custGeom>
            <a:avLst/>
            <a:gdLst/>
            <a:ahLst/>
            <a:cxnLst/>
            <a:rect l="l" t="t" r="r" b="b"/>
            <a:pathLst>
              <a:path w="5623767" h="3163628" extrusionOk="0">
                <a:moveTo>
                  <a:pt x="0" y="0"/>
                </a:moveTo>
                <a:lnTo>
                  <a:pt x="5623767" y="0"/>
                </a:lnTo>
                <a:lnTo>
                  <a:pt x="5623767" y="3163628"/>
                </a:lnTo>
                <a:lnTo>
                  <a:pt x="0" y="3163628"/>
                </a:lnTo>
                <a:close/>
              </a:path>
            </a:pathLst>
          </a:custGeom>
          <a:blipFill>
            <a:blip r:embed="rId3" cstate="screen"/>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微软雅黑" panose="020B0503020204020204" pitchFamily="34" charset="-122"/>
              <a:cs typeface="Calibri" panose="020F0502020204030204"/>
              <a:sym typeface="Arial" panose="020B0604020202020204"/>
            </a:endParaRPr>
          </a:p>
        </p:txBody>
      </p:sp>
      <p:grpSp>
        <p:nvGrpSpPr>
          <p:cNvPr id="7" name="深度视觉·原创设计 https://www.docer.com/works?userid=22383862"/>
          <p:cNvGrpSpPr/>
          <p:nvPr/>
        </p:nvGrpSpPr>
        <p:grpSpPr>
          <a:xfrm>
            <a:off x="2723213" y="1460930"/>
            <a:ext cx="6745574" cy="524655"/>
            <a:chOff x="0" y="4462454"/>
            <a:chExt cx="7477428" cy="736322"/>
          </a:xfrm>
        </p:grpSpPr>
        <p:sp>
          <p:nvSpPr>
            <p:cNvPr id="8" name="Rectangle 12"/>
            <p:cNvSpPr/>
            <p:nvPr/>
          </p:nvSpPr>
          <p:spPr>
            <a:xfrm>
              <a:off x="0" y="4462454"/>
              <a:ext cx="3764343" cy="736322"/>
            </a:xfrm>
            <a:prstGeom prst="rect">
              <a:avLst/>
            </a:prstGeom>
            <a:solidFill>
              <a:schemeClr val="accent1"/>
            </a:solidFill>
            <a:ln>
              <a:noFill/>
            </a:ln>
            <a:effectLst>
              <a:outerShdw blurRad="939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a:ea typeface="微软雅黑" panose="020B0503020204020204" pitchFamily="34" charset="-122"/>
                <a:sym typeface="Arial" panose="020B0604020202020204"/>
              </a:endParaRPr>
            </a:p>
          </p:txBody>
        </p:sp>
        <p:sp>
          <p:nvSpPr>
            <p:cNvPr id="9" name="Rectangle 13"/>
            <p:cNvSpPr/>
            <p:nvPr/>
          </p:nvSpPr>
          <p:spPr>
            <a:xfrm>
              <a:off x="3713085" y="4462454"/>
              <a:ext cx="3764343" cy="736322"/>
            </a:xfrm>
            <a:prstGeom prst="rect">
              <a:avLst/>
            </a:prstGeom>
            <a:solidFill>
              <a:schemeClr val="bg1"/>
            </a:solidFill>
            <a:ln>
              <a:noFill/>
            </a:ln>
            <a:effectLst>
              <a:outerShdw blurRad="9398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a:ea typeface="微软雅黑" panose="020B0503020204020204" pitchFamily="34" charset="-122"/>
                <a:sym typeface="Arial" panose="020B0604020202020204"/>
              </a:endParaRPr>
            </a:p>
          </p:txBody>
        </p:sp>
      </p:grpSp>
      <p:sp>
        <p:nvSpPr>
          <p:cNvPr id="10" name="深度视觉·原创设计 https://www.docer.com/works?userid=22383862"/>
          <p:cNvSpPr txBox="1"/>
          <p:nvPr/>
        </p:nvSpPr>
        <p:spPr>
          <a:xfrm>
            <a:off x="1260419" y="5301854"/>
            <a:ext cx="1700143" cy="274370"/>
          </a:xfrm>
          <a:prstGeom prst="rect">
            <a:avLst/>
          </a:prstGeom>
          <a:solidFill>
            <a:schemeClr val="accent2"/>
          </a:solidFill>
        </p:spPr>
        <p:txBody>
          <a:bodyPr wrap="square" rtlCol="0">
            <a:spAutoFit/>
          </a:bodyPr>
          <a:lstStyle/>
          <a:p>
            <a:pPr>
              <a:lnSpc>
                <a:spcPct val="150000"/>
              </a:lnSpc>
            </a:pPr>
            <a:r>
              <a:rPr lang="en-US" sz="900" b="1" dirty="0">
                <a:solidFill>
                  <a:schemeClr val="bg1"/>
                </a:solidFill>
                <a:latin typeface="Arial" panose="020B0604020202020204"/>
                <a:ea typeface="微软雅黑" panose="020B0503020204020204" pitchFamily="34" charset="-122"/>
                <a:sym typeface="Arial" panose="020B0604020202020204"/>
              </a:rPr>
              <a:t>PUT YOU GREATE TITLE</a:t>
            </a:r>
            <a:endParaRPr lang="en-US" sz="800" dirty="0">
              <a:solidFill>
                <a:schemeClr val="bg1"/>
              </a:solidFill>
              <a:latin typeface="Arial" panose="020B0604020202020204"/>
              <a:ea typeface="微软雅黑" panose="020B0503020204020204" pitchFamily="34" charset="-122"/>
              <a:sym typeface="Arial" panose="020B0604020202020204"/>
            </a:endParaRPr>
          </a:p>
        </p:txBody>
      </p:sp>
      <p:sp>
        <p:nvSpPr>
          <p:cNvPr id="11" name="深度视觉·原创设计 https://www.docer.com/works?userid=22383862"/>
          <p:cNvSpPr txBox="1"/>
          <p:nvPr/>
        </p:nvSpPr>
        <p:spPr>
          <a:xfrm>
            <a:off x="3065417" y="5301854"/>
            <a:ext cx="1700143" cy="274370"/>
          </a:xfrm>
          <a:prstGeom prst="rect">
            <a:avLst/>
          </a:prstGeom>
          <a:solidFill>
            <a:schemeClr val="accent1"/>
          </a:solidFill>
        </p:spPr>
        <p:txBody>
          <a:bodyPr wrap="square" rtlCol="0">
            <a:spAutoFit/>
          </a:bodyPr>
          <a:lstStyle/>
          <a:p>
            <a:pPr>
              <a:lnSpc>
                <a:spcPct val="150000"/>
              </a:lnSpc>
            </a:pPr>
            <a:r>
              <a:rPr lang="en-US" sz="900" b="1" dirty="0">
                <a:solidFill>
                  <a:schemeClr val="bg1"/>
                </a:solidFill>
                <a:latin typeface="Arial" panose="020B0604020202020204"/>
                <a:ea typeface="微软雅黑" panose="020B0503020204020204" pitchFamily="34" charset="-122"/>
                <a:sym typeface="Arial" panose="020B0604020202020204"/>
              </a:rPr>
              <a:t>PUT YOU GREATE TITLE</a:t>
            </a:r>
            <a:endParaRPr lang="en-US" sz="800" dirty="0">
              <a:solidFill>
                <a:schemeClr val="bg1"/>
              </a:solidFill>
              <a:latin typeface="Arial" panose="020B0604020202020204"/>
              <a:ea typeface="微软雅黑" panose="020B0503020204020204" pitchFamily="34" charset="-122"/>
              <a:sym typeface="Arial" panose="020B0604020202020204"/>
            </a:endParaRPr>
          </a:p>
        </p:txBody>
      </p:sp>
      <p:sp>
        <p:nvSpPr>
          <p:cNvPr id="12" name="深度视觉·原创设计 https://www.docer.com/works?userid=22383862"/>
          <p:cNvSpPr txBox="1"/>
          <p:nvPr/>
        </p:nvSpPr>
        <p:spPr>
          <a:xfrm>
            <a:off x="1140796" y="4521564"/>
            <a:ext cx="4653280" cy="583565"/>
          </a:xfrm>
          <a:prstGeom prst="rect">
            <a:avLst/>
          </a:prstGeom>
          <a:noFill/>
        </p:spPr>
        <p:txBody>
          <a:bodyPr wrap="none" rtlCol="0">
            <a:spAutoFit/>
          </a:bodyPr>
          <a:lstStyle/>
          <a:p>
            <a:pPr algn="l"/>
            <a:r>
              <a:rPr lang="zh-CN" altLang="en-US" sz="3200" b="1" dirty="0">
                <a:solidFill>
                  <a:schemeClr val="tx1">
                    <a:lumMod val="75000"/>
                    <a:lumOff val="25000"/>
                  </a:schemeClr>
                </a:solidFill>
                <a:latin typeface="Arial" panose="020B0604020202020204"/>
                <a:ea typeface="微软雅黑" panose="020B0503020204020204" pitchFamily="34" charset="-122"/>
                <a:sym typeface="Arial" panose="020B0604020202020204"/>
              </a:rPr>
              <a:t>数据库表结构创建与修改</a:t>
            </a:r>
            <a:endParaRPr lang="zh-CN" altLang="en-US" sz="32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14" name="深度视觉·原创设计 https://www.docer.com/works?userid=22383862"/>
          <p:cNvSpPr txBox="1"/>
          <p:nvPr/>
        </p:nvSpPr>
        <p:spPr>
          <a:xfrm>
            <a:off x="6243320" y="4149090"/>
            <a:ext cx="5663565" cy="216725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dirty="0">
                <a:solidFill>
                  <a:schemeClr val="bg1">
                    <a:lumMod val="50000"/>
                  </a:schemeClr>
                </a:solidFill>
                <a:latin typeface="Arial" panose="020B0604020202020204"/>
                <a:ea typeface="微软雅黑" panose="020B0503020204020204" pitchFamily="34" charset="-122"/>
                <a:sym typeface="Arial" panose="020B0604020202020204"/>
              </a:rPr>
              <a:t>在前端设计界程序的后端部分将会设计接口来处理前端的请求，包括创建表、修改表结构等操作。</a:t>
            </a:r>
            <a:endParaRPr lang="zh-CN" altLang="en-US" dirty="0">
              <a:solidFill>
                <a:schemeClr val="bg1">
                  <a:lumMod val="50000"/>
                </a:schemeClr>
              </a:solidFill>
              <a:latin typeface="Arial" panose="020B0604020202020204"/>
              <a:ea typeface="微软雅黑" panose="020B0503020204020204" pitchFamily="34" charset="-122"/>
              <a:sym typeface="Arial" panose="020B0604020202020204"/>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bg1">
                    <a:lumMod val="50000"/>
                  </a:schemeClr>
                </a:solidFill>
                <a:latin typeface="Arial" panose="020B0604020202020204"/>
                <a:ea typeface="微软雅黑" panose="020B0503020204020204" pitchFamily="34" charset="-122"/>
                <a:sym typeface="Arial" panose="020B0604020202020204"/>
              </a:rPr>
              <a:t>主要功能包括解析前端传递的修改信息，生成相应的修改数据表语句。面使用图形界面元素展示表结构，方便用户理解。</a:t>
            </a:r>
            <a:endParaRPr lang="zh-CN" altLang="en-US"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9"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10" name="深度视觉·原创设计 https://www.docer.com/works?userid=22383862"/>
          <p:cNvSpPr txBox="1"/>
          <p:nvPr/>
        </p:nvSpPr>
        <p:spPr>
          <a:xfrm>
            <a:off x="558800" y="405130"/>
            <a:ext cx="4069715" cy="460375"/>
          </a:xfrm>
          <a:prstGeom prst="rect">
            <a:avLst/>
          </a:prstGeom>
          <a:noFill/>
          <a:ln w="12700">
            <a:noFill/>
          </a:ln>
        </p:spPr>
        <p:txBody>
          <a:bodyPr wrap="square" rtlCol="0">
            <a:spAutoFit/>
          </a:bodyPr>
          <a:lstStyle/>
          <a:p>
            <a:pPr algn="dist">
              <a:lnSpc>
                <a:spcPct val="120000"/>
              </a:lnSpc>
            </a:pPr>
            <a:r>
              <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rPr>
              <a:t>增删改查及SQL语句实现</a:t>
            </a:r>
            <a:endParaRPr lang="zh-CN" altLang="en-US" sz="2000" spc="6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2" name="深度视觉·原创设计 https://www.docer.com/works?userid=22383862"/>
          <p:cNvSpPr/>
          <p:nvPr/>
        </p:nvSpPr>
        <p:spPr>
          <a:xfrm>
            <a:off x="1276350" y="4478470"/>
            <a:ext cx="4491990" cy="13420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Arial" panose="020B0604020202020204"/>
              <a:ea typeface="微软雅黑" panose="020B0503020204020204" pitchFamily="34" charset="-122"/>
              <a:sym typeface="Arial" panose="020B0604020202020204"/>
            </a:endParaRPr>
          </a:p>
        </p:txBody>
      </p:sp>
      <p:sp>
        <p:nvSpPr>
          <p:cNvPr id="3" name="深度视觉·原创设计 https://www.docer.com/works?userid=22383862"/>
          <p:cNvSpPr/>
          <p:nvPr/>
        </p:nvSpPr>
        <p:spPr>
          <a:xfrm>
            <a:off x="6404610" y="4478470"/>
            <a:ext cx="4511040" cy="1342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Arial" panose="020B0604020202020204"/>
              <a:ea typeface="微软雅黑" panose="020B0503020204020204" pitchFamily="34" charset="-122"/>
              <a:sym typeface="Arial" panose="020B0604020202020204"/>
            </a:endParaRPr>
          </a:p>
        </p:txBody>
      </p:sp>
      <p:sp>
        <p:nvSpPr>
          <p:cNvPr id="11" name="深度视觉·原创设计 https://www.docer.com/works?userid=22383862"/>
          <p:cNvSpPr txBox="1"/>
          <p:nvPr/>
        </p:nvSpPr>
        <p:spPr>
          <a:xfrm>
            <a:off x="6404610" y="1298575"/>
            <a:ext cx="4474210" cy="3194685"/>
          </a:xfrm>
          <a:prstGeom prst="rect">
            <a:avLst/>
          </a:prstGeom>
          <a:blipFill>
            <a:blip r:embed="rId3" cstate="screen"/>
            <a:stretch>
              <a:fillRect/>
            </a:stretch>
          </a:blipFill>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3" name="深度视觉·原创设计 https://www.docer.com/works?userid=22383862"/>
          <p:cNvSpPr/>
          <p:nvPr/>
        </p:nvSpPr>
        <p:spPr>
          <a:xfrm>
            <a:off x="1583690" y="4715510"/>
            <a:ext cx="4034790" cy="860425"/>
          </a:xfrm>
          <a:prstGeom prst="rect">
            <a:avLst/>
          </a:prstGeom>
        </p:spPr>
        <p:txBody>
          <a:bodyPr wrap="square">
            <a:spAutoFit/>
          </a:bodyPr>
          <a:lstStyle/>
          <a:p>
            <a:pPr lvl="0" algn="just">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识别输入的SQL语句对其进行文字分析，如果输入的指令有误，则应当弹出相应的错误提示。</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14" name="深度视觉·原创设计 https://www.docer.com/works?userid=22383862"/>
          <p:cNvSpPr/>
          <p:nvPr/>
        </p:nvSpPr>
        <p:spPr>
          <a:xfrm>
            <a:off x="6393180" y="4591050"/>
            <a:ext cx="4485640" cy="1116965"/>
          </a:xfrm>
          <a:prstGeom prst="rect">
            <a:avLst/>
          </a:prstGeom>
        </p:spPr>
        <p:txBody>
          <a:bodyPr wrap="square">
            <a:spAutoFit/>
          </a:bodyPr>
          <a:lstStyle/>
          <a:p>
            <a:pPr lvl="0" algn="ctr">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对于正确输入的SQL语句分析其作用，将对应的数据进行修改，修改了的数据将会写入数据库文件当中，特别的，对于查询语句需要通过图形用户界面进行按照字段内容来输出查询结果。</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sp>
        <p:nvSpPr>
          <p:cNvPr id="19" name="深度视觉·原创设计 https://www.docer.com/works?userid=22383862"/>
          <p:cNvSpPr txBox="1"/>
          <p:nvPr>
            <p:custDataLst>
              <p:tags r:id="rId4"/>
            </p:custDataLst>
          </p:nvPr>
        </p:nvSpPr>
        <p:spPr>
          <a:xfrm>
            <a:off x="1123950" y="1936750"/>
            <a:ext cx="4953635" cy="1751965"/>
          </a:xfrm>
          <a:prstGeom prst="rect">
            <a:avLst/>
          </a:prstGeom>
          <a:noFill/>
        </p:spPr>
        <p:txBody>
          <a:bodyPr wrap="square" lIns="91423" tIns="45712" rIns="91423" bIns="45712" rtlCol="0">
            <a:spAutoFit/>
          </a:bodyPr>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      </a:t>
            </a:r>
            <a:r>
              <a:rPr lang="en-US" altLang="zh-CN"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dirty="0">
                <a:solidFill>
                  <a:schemeClr val="bg1">
                    <a:lumMod val="50000"/>
                  </a:schemeClr>
                </a:solidFill>
                <a:latin typeface="Arial" panose="020B0604020202020204"/>
                <a:ea typeface="微软雅黑" panose="020B0503020204020204" pitchFamily="34" charset="-122"/>
                <a:sym typeface="Arial" panose="020B0604020202020204"/>
              </a:rPr>
              <a:t>除了对数据表本身的修改，还需要数据表内根据字段填入的数据的修改功能，包括增删改查等一系列功能，因而数据操纵语言（DML）实现需要满足的需求有：</a:t>
            </a:r>
            <a:endParaRPr lang="zh-CN" altLang="en-US"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par>
                                <p:cTn id="16" presetID="22" presetClass="entr" presetSubtype="8"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22"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2" name="深度视觉·原创设计 https://www.docer.com/works?userid=22383862"/>
          <p:cNvSpPr txBox="1"/>
          <p:nvPr/>
        </p:nvSpPr>
        <p:spPr>
          <a:xfrm>
            <a:off x="4499429" y="1125433"/>
            <a:ext cx="2801257" cy="4557485"/>
          </a:xfrm>
          <a:custGeom>
            <a:avLst/>
            <a:gdLst>
              <a:gd name="connsiteX0" fmla="*/ 0 w 2801257"/>
              <a:gd name="connsiteY0" fmla="*/ 0 h 4557485"/>
              <a:gd name="connsiteX1" fmla="*/ 2801257 w 2801257"/>
              <a:gd name="connsiteY1" fmla="*/ 0 h 4557485"/>
              <a:gd name="connsiteX2" fmla="*/ 2801257 w 2801257"/>
              <a:gd name="connsiteY2" fmla="*/ 4557485 h 4557485"/>
              <a:gd name="connsiteX3" fmla="*/ 0 w 2801257"/>
              <a:gd name="connsiteY3" fmla="*/ 4557485 h 4557485"/>
            </a:gdLst>
            <a:ahLst/>
            <a:cxnLst>
              <a:cxn ang="0">
                <a:pos x="connsiteX0" y="connsiteY0"/>
              </a:cxn>
              <a:cxn ang="0">
                <a:pos x="connsiteX1" y="connsiteY1"/>
              </a:cxn>
              <a:cxn ang="0">
                <a:pos x="connsiteX2" y="connsiteY2"/>
              </a:cxn>
              <a:cxn ang="0">
                <a:pos x="connsiteX3" y="connsiteY3"/>
              </a:cxn>
            </a:cxnLst>
            <a:rect l="l" t="t" r="r" b="b"/>
            <a:pathLst>
              <a:path w="2801257" h="4557485">
                <a:moveTo>
                  <a:pt x="0" y="0"/>
                </a:moveTo>
                <a:lnTo>
                  <a:pt x="2801257" y="0"/>
                </a:lnTo>
                <a:lnTo>
                  <a:pt x="2801257" y="4557485"/>
                </a:lnTo>
                <a:lnTo>
                  <a:pt x="0" y="4557485"/>
                </a:lnTo>
                <a:close/>
              </a:path>
            </a:pathLst>
          </a:custGeom>
          <a:blipFill>
            <a:blip r:embed="rId3" cstate="screen"/>
            <a:stretch>
              <a:fillRect/>
            </a:stretch>
          </a:blipFill>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6" name="深度视觉·原创设计 https://www.docer.com/works?userid=22383862"/>
          <p:cNvSpPr/>
          <p:nvPr/>
        </p:nvSpPr>
        <p:spPr>
          <a:xfrm>
            <a:off x="7003143" y="1909204"/>
            <a:ext cx="595085" cy="5950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a:ea typeface="微软雅黑" panose="020B0503020204020204" pitchFamily="34" charset="-122"/>
                <a:sym typeface="Arial" panose="020B0604020202020204"/>
              </a:rPr>
              <a:t>01</a:t>
            </a:r>
            <a:endParaRPr lang="en-US" dirty="0">
              <a:latin typeface="Arial" panose="020B0604020202020204"/>
              <a:ea typeface="微软雅黑" panose="020B0503020204020204" pitchFamily="34" charset="-122"/>
              <a:sym typeface="Arial" panose="020B0604020202020204"/>
            </a:endParaRPr>
          </a:p>
        </p:txBody>
      </p:sp>
      <p:sp>
        <p:nvSpPr>
          <p:cNvPr id="7" name="深度视觉·原创设计 https://www.docer.com/works?userid=22383862"/>
          <p:cNvSpPr/>
          <p:nvPr/>
        </p:nvSpPr>
        <p:spPr>
          <a:xfrm>
            <a:off x="7003142" y="3232906"/>
            <a:ext cx="595085" cy="59508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a:ea typeface="微软雅黑" panose="020B0503020204020204" pitchFamily="34" charset="-122"/>
                <a:sym typeface="Arial" panose="020B0604020202020204"/>
              </a:rPr>
              <a:t>02</a:t>
            </a:r>
            <a:endParaRPr lang="en-US" dirty="0">
              <a:latin typeface="Arial" panose="020B0604020202020204"/>
              <a:ea typeface="微软雅黑" panose="020B0503020204020204" pitchFamily="34" charset="-122"/>
              <a:sym typeface="Arial" panose="020B0604020202020204"/>
            </a:endParaRPr>
          </a:p>
        </p:txBody>
      </p:sp>
      <p:sp>
        <p:nvSpPr>
          <p:cNvPr id="8" name="深度视觉·原创设计 https://www.docer.com/works?userid=22383862"/>
          <p:cNvSpPr/>
          <p:nvPr/>
        </p:nvSpPr>
        <p:spPr>
          <a:xfrm>
            <a:off x="7003688" y="4518374"/>
            <a:ext cx="595085" cy="5950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a:ea typeface="微软雅黑" panose="020B0503020204020204" pitchFamily="34" charset="-122"/>
                <a:sym typeface="Arial" panose="020B0604020202020204"/>
              </a:rPr>
              <a:t>03</a:t>
            </a:r>
            <a:endParaRPr lang="en-US" dirty="0">
              <a:latin typeface="Arial" panose="020B0604020202020204"/>
              <a:ea typeface="微软雅黑" panose="020B0503020204020204" pitchFamily="34" charset="-122"/>
              <a:sym typeface="Arial" panose="020B0604020202020204"/>
            </a:endParaRPr>
          </a:p>
        </p:txBody>
      </p:sp>
      <p:sp>
        <p:nvSpPr>
          <p:cNvPr id="12" name="深度视觉·原创设计 https://www.docer.com/works?userid=22383862"/>
          <p:cNvSpPr txBox="1"/>
          <p:nvPr/>
        </p:nvSpPr>
        <p:spPr>
          <a:xfrm>
            <a:off x="911376" y="2845194"/>
            <a:ext cx="2621280" cy="583565"/>
          </a:xfrm>
          <a:prstGeom prst="rect">
            <a:avLst/>
          </a:prstGeom>
          <a:noFill/>
        </p:spPr>
        <p:txBody>
          <a:bodyPr wrap="none" rtlCol="0">
            <a:spAutoFit/>
          </a:bodyPr>
          <a:lstStyle/>
          <a:p>
            <a:pPr algn="l"/>
            <a:r>
              <a:rPr lang="zh-CN" altLang="en-US" sz="3200" b="1" dirty="0">
                <a:latin typeface="Arial" panose="020B0604020202020204"/>
                <a:ea typeface="微软雅黑" panose="020B0503020204020204" pitchFamily="34" charset="-122"/>
                <a:sym typeface="Arial" panose="020B0604020202020204"/>
              </a:rPr>
              <a:t>用户图形界面</a:t>
            </a:r>
            <a:endParaRPr lang="zh-CN" altLang="en-US" sz="3200" b="1" dirty="0">
              <a:latin typeface="Arial" panose="020B0604020202020204"/>
              <a:ea typeface="微软雅黑" panose="020B0503020204020204" pitchFamily="34" charset="-122"/>
              <a:sym typeface="Arial" panose="020B0604020202020204"/>
            </a:endParaRPr>
          </a:p>
        </p:txBody>
      </p:sp>
      <p:sp>
        <p:nvSpPr>
          <p:cNvPr id="14" name="深度视觉·原创设计 https://www.docer.com/works?userid=22383862"/>
          <p:cNvSpPr txBox="1"/>
          <p:nvPr/>
        </p:nvSpPr>
        <p:spPr>
          <a:xfrm>
            <a:off x="827556" y="3501328"/>
            <a:ext cx="3013085" cy="85915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rPr>
              <a:t>对于最终显示在用户的界面上需要进行一定设计，主要满足以下的需求：</a:t>
            </a:r>
            <a:endPar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15" name="深度视觉·原创设计 https://www.docer.com/works?userid=22383862"/>
          <p:cNvSpPr/>
          <p:nvPr/>
        </p:nvSpPr>
        <p:spPr>
          <a:xfrm>
            <a:off x="8156044" y="2074615"/>
            <a:ext cx="2938773" cy="860425"/>
          </a:xfrm>
          <a:prstGeom prst="rect">
            <a:avLst/>
          </a:prstGeom>
        </p:spPr>
        <p:txBody>
          <a:bodyPr wrap="square">
            <a:spAutoFit/>
          </a:bodyPr>
          <a:lstStyle/>
          <a:p>
            <a:pPr lvl="0" algn="l">
              <a:lnSpc>
                <a:spcPts val="2000"/>
              </a:lnSpc>
              <a:defRPr/>
            </a:pPr>
            <a:r>
              <a:rPr lang="en-US" altLang="zh-CN" sz="1200" dirty="0">
                <a:solidFill>
                  <a:schemeClr val="tx1"/>
                </a:solidFill>
                <a:latin typeface="Arial" panose="020B0604020202020204"/>
                <a:ea typeface="微软雅黑" panose="020B0503020204020204" pitchFamily="34" charset="-122"/>
                <a:sym typeface="Arial" panose="020B0604020202020204"/>
              </a:rPr>
              <a:t>       </a:t>
            </a:r>
            <a:r>
              <a:rPr lang="zh-CN" altLang="en-US" sz="1200" dirty="0">
                <a:solidFill>
                  <a:schemeClr val="tx1"/>
                </a:solidFill>
                <a:latin typeface="Arial" panose="020B0604020202020204"/>
                <a:ea typeface="微软雅黑" panose="020B0503020204020204" pitchFamily="34" charset="-122"/>
                <a:sym typeface="Arial" panose="020B0604020202020204"/>
              </a:rPr>
              <a:t>设计直观、用户友好的图形用户界面（GUI），使用户能够轻松使用系统。其中需要的需求有使用菜单、工具栏等元素。</a:t>
            </a:r>
            <a:endParaRPr lang="zh-CN" altLang="en-US" sz="1200" dirty="0">
              <a:solidFill>
                <a:schemeClr val="tx1"/>
              </a:solidFill>
              <a:latin typeface="Arial" panose="020B0604020202020204"/>
              <a:ea typeface="微软雅黑" panose="020B0503020204020204" pitchFamily="34" charset="-122"/>
              <a:sym typeface="Arial" panose="020B0604020202020204"/>
            </a:endParaRPr>
          </a:p>
        </p:txBody>
      </p:sp>
      <p:sp>
        <p:nvSpPr>
          <p:cNvPr id="16" name="深度视觉·原创设计 https://www.docer.com/works?userid=22383862"/>
          <p:cNvSpPr/>
          <p:nvPr/>
        </p:nvSpPr>
        <p:spPr>
          <a:xfrm>
            <a:off x="8155940" y="1842135"/>
            <a:ext cx="1657350"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rPr>
              <a:t>用户友好的界面</a:t>
            </a:r>
            <a:endPar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endParaRPr>
          </a:p>
        </p:txBody>
      </p:sp>
      <p:sp>
        <p:nvSpPr>
          <p:cNvPr id="17" name="深度视觉·原创设计 https://www.docer.com/works?userid=22383862"/>
          <p:cNvSpPr/>
          <p:nvPr/>
        </p:nvSpPr>
        <p:spPr>
          <a:xfrm>
            <a:off x="8156044" y="3429000"/>
            <a:ext cx="2938773" cy="860425"/>
          </a:xfrm>
          <a:prstGeom prst="rect">
            <a:avLst/>
          </a:prstGeom>
        </p:spPr>
        <p:txBody>
          <a:bodyPr wrap="square">
            <a:spAutoFit/>
          </a:bodyPr>
          <a:lstStyle/>
          <a:p>
            <a:pPr lvl="0" algn="just">
              <a:lnSpc>
                <a:spcPts val="2000"/>
              </a:lnSpc>
              <a:defRPr/>
            </a:pPr>
            <a:r>
              <a:rPr lang="en-US" altLang="zh-CN" sz="1100" dirty="0">
                <a:solidFill>
                  <a:schemeClr val="bg1">
                    <a:lumMod val="50000"/>
                  </a:schemeClr>
                </a:solidFill>
                <a:latin typeface="Arial" panose="020B0604020202020204"/>
                <a:ea typeface="微软雅黑" panose="020B0503020204020204" pitchFamily="34" charset="-122"/>
                <a:sym typeface="Arial" panose="020B0604020202020204"/>
              </a:rPr>
              <a:t>       </a:t>
            </a:r>
            <a:r>
              <a:rPr lang="zh-CN" altLang="en-US" sz="1100" dirty="0">
                <a:solidFill>
                  <a:schemeClr val="tx1"/>
                </a:solidFill>
                <a:latin typeface="Arial" panose="020B0604020202020204"/>
                <a:ea typeface="微软雅黑" panose="020B0503020204020204" pitchFamily="34" charset="-122"/>
                <a:sym typeface="Arial" panose="020B0604020202020204"/>
              </a:rPr>
              <a:t>设计有效的错误处理机制，向用户提供清晰的错误信息。考虑使用弹窗、提示信息等方式，及时向用户反馈操作结果。</a:t>
            </a:r>
            <a:endParaRPr lang="zh-CN" altLang="en-US" sz="1100" dirty="0">
              <a:solidFill>
                <a:schemeClr val="tx1"/>
              </a:solidFill>
              <a:latin typeface="Arial" panose="020B0604020202020204"/>
              <a:ea typeface="微软雅黑" panose="020B0503020204020204" pitchFamily="34" charset="-122"/>
              <a:sym typeface="Arial" panose="020B0604020202020204"/>
            </a:endParaRPr>
          </a:p>
        </p:txBody>
      </p:sp>
      <p:sp>
        <p:nvSpPr>
          <p:cNvPr id="18" name="深度视觉·原创设计 https://www.docer.com/works?userid=22383862"/>
          <p:cNvSpPr/>
          <p:nvPr/>
        </p:nvSpPr>
        <p:spPr>
          <a:xfrm>
            <a:off x="8155940" y="3164205"/>
            <a:ext cx="2060575"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rPr>
              <a:t>错误处理与反馈</a:t>
            </a:r>
            <a:endPar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endParaRPr>
          </a:p>
        </p:txBody>
      </p:sp>
      <p:sp>
        <p:nvSpPr>
          <p:cNvPr id="19" name="深度视觉·原创设计 https://www.docer.com/works?userid=22383862"/>
          <p:cNvSpPr/>
          <p:nvPr/>
        </p:nvSpPr>
        <p:spPr>
          <a:xfrm>
            <a:off x="8156044" y="4681818"/>
            <a:ext cx="2938773" cy="603885"/>
          </a:xfrm>
          <a:prstGeom prst="rect">
            <a:avLst/>
          </a:prstGeom>
        </p:spPr>
        <p:txBody>
          <a:bodyPr wrap="square">
            <a:spAutoFit/>
          </a:bodyPr>
          <a:lstStyle/>
          <a:p>
            <a:pPr lvl="0" algn="l">
              <a:lnSpc>
                <a:spcPts val="2000"/>
              </a:lnSpc>
              <a:defRPr/>
            </a:pPr>
            <a:r>
              <a:rPr lang="en-US" altLang="zh-CN" sz="1100" dirty="0">
                <a:solidFill>
                  <a:schemeClr val="tx1"/>
                </a:solidFill>
                <a:latin typeface="Arial" panose="020B0604020202020204"/>
                <a:ea typeface="微软雅黑" panose="020B0503020204020204" pitchFamily="34" charset="-122"/>
                <a:sym typeface="Arial" panose="020B0604020202020204"/>
              </a:rPr>
              <a:t>       </a:t>
            </a:r>
            <a:r>
              <a:rPr lang="zh-CN" altLang="en-US" sz="1100" dirty="0">
                <a:solidFill>
                  <a:schemeClr val="tx1"/>
                </a:solidFill>
                <a:latin typeface="Arial" panose="020B0604020202020204"/>
                <a:ea typeface="微软雅黑" panose="020B0503020204020204" pitchFamily="34" charset="-122"/>
                <a:sym typeface="Arial" panose="020B0604020202020204"/>
              </a:rPr>
              <a:t>考虑设计用户登录以及管理员登录界面，使得数据安全性能够保障。</a:t>
            </a:r>
            <a:endParaRPr lang="zh-CN" altLang="en-US" sz="1100" dirty="0">
              <a:solidFill>
                <a:schemeClr val="tx1"/>
              </a:solidFill>
              <a:latin typeface="Arial" panose="020B0604020202020204"/>
              <a:ea typeface="微软雅黑" panose="020B0503020204020204" pitchFamily="34" charset="-122"/>
              <a:sym typeface="Arial" panose="020B0604020202020204"/>
            </a:endParaRPr>
          </a:p>
        </p:txBody>
      </p:sp>
      <p:sp>
        <p:nvSpPr>
          <p:cNvPr id="20" name="深度视觉·原创设计 https://www.docer.com/works?userid=22383862"/>
          <p:cNvSpPr/>
          <p:nvPr/>
        </p:nvSpPr>
        <p:spPr>
          <a:xfrm>
            <a:off x="8156045" y="4360575"/>
            <a:ext cx="1092141" cy="3371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rPr>
              <a:t>登录界面</a:t>
            </a:r>
            <a:endParaRPr lang="zh-CN" altLang="en-US" sz="1600" b="1"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Open Sans" pitchFamily="34" charset="0"/>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深度视觉·原创设计 https://www.docer.com/works?userid=22383862"/>
          <p:cNvPicPr>
            <a:picLocks noChangeAspect="1"/>
          </p:cNvPicPr>
          <p:nvPr/>
        </p:nvPicPr>
        <p:blipFill rotWithShape="1">
          <a:blip r:embed="rId1" cstate="screen"/>
          <a:srcRect/>
          <a:stretch>
            <a:fillRect/>
          </a:stretch>
        </p:blipFill>
        <p:spPr>
          <a:xfrm>
            <a:off x="93091" y="-1"/>
            <a:ext cx="8034320" cy="6858001"/>
          </a:xfrm>
          <a:prstGeom prst="rect">
            <a:avLst/>
          </a:prstGeom>
        </p:spPr>
      </p:pic>
      <p:sp>
        <p:nvSpPr>
          <p:cNvPr id="3" name="深度视觉·原创设计 https://www.docer.com/works?userid=22383862"/>
          <p:cNvSpPr/>
          <p:nvPr/>
        </p:nvSpPr>
        <p:spPr>
          <a:xfrm rot="5400000">
            <a:off x="1491030" y="1687558"/>
            <a:ext cx="4040146" cy="3482884"/>
          </a:xfrm>
          <a:prstGeom prst="hexagon">
            <a:avLst/>
          </a:prstGeom>
          <a:solidFill>
            <a:schemeClr val="bg1"/>
          </a:solidFill>
          <a:ln>
            <a:noFill/>
          </a:ln>
          <a:effectLst>
            <a:outerShdw blurRad="7747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a:ea typeface="微软雅黑" panose="020B0503020204020204" pitchFamily="34" charset="-122"/>
              <a:sym typeface="Arial" panose="020B0604020202020204"/>
            </a:endParaRPr>
          </a:p>
        </p:txBody>
      </p:sp>
      <p:sp>
        <p:nvSpPr>
          <p:cNvPr id="4" name="深度视觉·原创设计 https://www.docer.com/works?userid=22383862"/>
          <p:cNvSpPr txBox="1"/>
          <p:nvPr/>
        </p:nvSpPr>
        <p:spPr>
          <a:xfrm>
            <a:off x="2689002" y="2426085"/>
            <a:ext cx="1644201" cy="1323439"/>
          </a:xfrm>
          <a:prstGeom prst="rect">
            <a:avLst/>
          </a:prstGeom>
          <a:noFill/>
        </p:spPr>
        <p:txBody>
          <a:bodyPr wrap="square" rtlCol="0">
            <a:spAutoFit/>
          </a:bodyPr>
          <a:lstStyle/>
          <a:p>
            <a:pPr algn="ctr"/>
            <a:r>
              <a:rPr lang="en-US" altLang="zh-CN" sz="8000" b="1" dirty="0">
                <a:solidFill>
                  <a:schemeClr val="accent1"/>
                </a:solidFill>
                <a:latin typeface="Arial" panose="020B0604020202020204"/>
                <a:ea typeface="微软雅黑" panose="020B0503020204020204" pitchFamily="34" charset="-122"/>
                <a:sym typeface="Arial" panose="020B0604020202020204"/>
              </a:rPr>
              <a:t>02</a:t>
            </a:r>
            <a:endParaRPr lang="en-US" sz="8000" b="1" dirty="0">
              <a:solidFill>
                <a:schemeClr val="accent1"/>
              </a:solidFill>
              <a:latin typeface="Arial" panose="020B0604020202020204"/>
              <a:ea typeface="微软雅黑" panose="020B0503020204020204" pitchFamily="34" charset="-122"/>
              <a:sym typeface="Arial" panose="020B0604020202020204"/>
            </a:endParaRPr>
          </a:p>
        </p:txBody>
      </p:sp>
      <p:sp>
        <p:nvSpPr>
          <p:cNvPr id="5" name="深度视觉·原创设计 https://www.docer.com/works?userid=22383862"/>
          <p:cNvSpPr txBox="1"/>
          <p:nvPr>
            <p:custDataLst>
              <p:tags r:id="rId2"/>
            </p:custDataLst>
          </p:nvPr>
        </p:nvSpPr>
        <p:spPr>
          <a:xfrm>
            <a:off x="2383894" y="3597704"/>
            <a:ext cx="2254416" cy="769441"/>
          </a:xfrm>
          <a:prstGeom prst="rect">
            <a:avLst/>
          </a:prstGeom>
          <a:noFill/>
        </p:spPr>
        <p:txBody>
          <a:bodyPr wrap="square" rtlCol="0">
            <a:spAutoFit/>
          </a:bodyPr>
          <a:lstStyle/>
          <a:p>
            <a:pPr algn="dist"/>
            <a:r>
              <a:rPr lang="en-US" altLang="zh-CN" sz="4400">
                <a:solidFill>
                  <a:schemeClr val="bg1">
                    <a:lumMod val="50000"/>
                  </a:schemeClr>
                </a:solidFill>
                <a:latin typeface="Arial" panose="020B0604020202020204"/>
                <a:ea typeface="微软雅黑" panose="020B0503020204020204" pitchFamily="34" charset="-122"/>
                <a:sym typeface="Arial" panose="020B0604020202020204"/>
              </a:rPr>
              <a:t>PART</a:t>
            </a:r>
            <a:endParaRPr lang="en-US" sz="40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6" name="深度视觉·原创设计 https://www.docer.com/works?userid=22383862"/>
          <p:cNvSpPr txBox="1"/>
          <p:nvPr/>
        </p:nvSpPr>
        <p:spPr>
          <a:xfrm>
            <a:off x="6379210" y="3044825"/>
            <a:ext cx="5219065" cy="768350"/>
          </a:xfrm>
          <a:prstGeom prst="rect">
            <a:avLst/>
          </a:prstGeom>
          <a:noFill/>
        </p:spPr>
        <p:txBody>
          <a:bodyPr wrap="square" rtlCol="0">
            <a:spAutoFit/>
          </a:bodyPr>
          <a:lstStyle/>
          <a:p>
            <a:r>
              <a:rPr lang="zh-CN" alt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rPr>
              <a:t>非关系型数据库实现</a:t>
            </a:r>
            <a:endParaRPr lang="en-US" sz="4400" b="1"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42" presetClass="path" presetSubtype="0" accel="50000" decel="50000" fill="hold" grpId="1" nodeType="withEffect">
                                  <p:stCondLst>
                                    <p:cond delay="0"/>
                                  </p:stCondLst>
                                  <p:childTnLst>
                                    <p:animMotion origin="layout" path="M 0.03555 -0.04583 L -4.79167E-6 0.00023 " pathEditMode="relative" ptsTypes="">
                                      <p:cBhvr>
                                        <p:cTn id="12" dur="1000" fill="hold"/>
                                        <p:tgtEl>
                                          <p:spTgt spid="5"/>
                                        </p:tgtEl>
                                        <p:attrNameLst>
                                          <p:attrName>ppt_x</p:attrName>
                                          <p:attrName>ppt_y</p:attrName>
                                        </p:attrNameLst>
                                      </p:cBhvr>
                                    </p:animMotion>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深度视觉·原创设计 https://www.docer.com/works?userid=22383862"/>
          <p:cNvPicPr>
            <a:picLocks noChangeAspect="1"/>
          </p:cNvPicPr>
          <p:nvPr/>
        </p:nvPicPr>
        <p:blipFill>
          <a:blip r:embed="rId1" cstate="screen"/>
          <a:stretch>
            <a:fillRect/>
          </a:stretch>
        </p:blipFill>
        <p:spPr>
          <a:xfrm>
            <a:off x="-1" y="4176215"/>
            <a:ext cx="2349161" cy="2681785"/>
          </a:xfrm>
          <a:prstGeom prst="rect">
            <a:avLst/>
          </a:prstGeom>
        </p:spPr>
      </p:pic>
      <p:pic>
        <p:nvPicPr>
          <p:cNvPr id="20" name="深度视觉·原创设计 https://www.docer.com/works?userid=22383862"/>
          <p:cNvPicPr>
            <a:picLocks noChangeAspect="1"/>
          </p:cNvPicPr>
          <p:nvPr/>
        </p:nvPicPr>
        <p:blipFill>
          <a:blip r:embed="rId2"/>
          <a:stretch>
            <a:fillRect/>
          </a:stretch>
        </p:blipFill>
        <p:spPr>
          <a:xfrm>
            <a:off x="10577015" y="-1"/>
            <a:ext cx="1614985" cy="5625531"/>
          </a:xfrm>
          <a:prstGeom prst="rect">
            <a:avLst/>
          </a:prstGeom>
        </p:spPr>
      </p:pic>
      <p:sp>
        <p:nvSpPr>
          <p:cNvPr id="21" name="深度视觉·原创设计 https://www.docer.com/works?userid=22383862"/>
          <p:cNvSpPr txBox="1"/>
          <p:nvPr/>
        </p:nvSpPr>
        <p:spPr>
          <a:xfrm>
            <a:off x="558800" y="405130"/>
            <a:ext cx="3436620" cy="460375"/>
          </a:xfrm>
          <a:prstGeom prst="rect">
            <a:avLst/>
          </a:prstGeom>
          <a:noFill/>
          <a:ln w="12700">
            <a:noFill/>
          </a:ln>
        </p:spPr>
        <p:txBody>
          <a:bodyPr wrap="square" rtlCol="0">
            <a:spAutoFit/>
          </a:bodyPr>
          <a:lstStyle/>
          <a:p>
            <a:pPr algn="dist">
              <a:lnSpc>
                <a:spcPct val="120000"/>
              </a:lnSpc>
            </a:pPr>
            <a:r>
              <a:rPr lang="zh-CN" altLang="en-US" sz="2000" spc="300" dirty="0">
                <a:solidFill>
                  <a:schemeClr val="tx1">
                    <a:lumMod val="65000"/>
                    <a:lumOff val="35000"/>
                  </a:schemeClr>
                </a:solidFill>
                <a:latin typeface="Arial" panose="020B0604020202020204"/>
                <a:ea typeface="微软雅黑" panose="020B0503020204020204" pitchFamily="34" charset="-122"/>
                <a:sym typeface="Arial" panose="020B0604020202020204"/>
              </a:rPr>
              <a:t>非关系型数据库层级原理</a:t>
            </a:r>
            <a:endParaRPr lang="zh-CN" altLang="en-US" sz="2000" spc="300" dirty="0">
              <a:solidFill>
                <a:schemeClr val="tx1">
                  <a:lumMod val="65000"/>
                  <a:lumOff val="35000"/>
                </a:schemeClr>
              </a:solidFill>
              <a:latin typeface="Arial" panose="020B0604020202020204"/>
              <a:ea typeface="微软雅黑" panose="020B0503020204020204" pitchFamily="34" charset="-122"/>
              <a:sym typeface="Arial" panose="020B0604020202020204"/>
            </a:endParaRPr>
          </a:p>
        </p:txBody>
      </p:sp>
      <p:sp>
        <p:nvSpPr>
          <p:cNvPr id="7" name="深度视觉·原创设计 https://www.docer.com/works?userid=22383862"/>
          <p:cNvSpPr/>
          <p:nvPr/>
        </p:nvSpPr>
        <p:spPr>
          <a:xfrm>
            <a:off x="5786755" y="1293495"/>
            <a:ext cx="4790440" cy="4759960"/>
          </a:xfrm>
          <a:prstGeom prst="roundRect">
            <a:avLst>
              <a:gd name="adj" fmla="val 1231"/>
            </a:avLst>
          </a:prstGeom>
          <a:solidFill>
            <a:schemeClr val="accent1">
              <a:alpha val="82000"/>
            </a:schemeClr>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FFFFF"/>
              </a:solidFill>
              <a:latin typeface="Arial" panose="020B0604020202020204"/>
              <a:ea typeface="微软雅黑" panose="020B0503020204020204" pitchFamily="34" charset="-122"/>
              <a:cs typeface="linea-basic-10" charset="0"/>
              <a:sym typeface="Arial" panose="020B0604020202020204"/>
            </a:endParaRPr>
          </a:p>
        </p:txBody>
      </p:sp>
      <p:sp>
        <p:nvSpPr>
          <p:cNvPr id="16" name="深度视觉·原创设计 https://www.docer.com/works?userid=22383862"/>
          <p:cNvSpPr/>
          <p:nvPr/>
        </p:nvSpPr>
        <p:spPr>
          <a:xfrm>
            <a:off x="5876925" y="1907540"/>
            <a:ext cx="4609465" cy="3558540"/>
          </a:xfrm>
          <a:prstGeom prst="rect">
            <a:avLst/>
          </a:prstGeom>
        </p:spPr>
        <p:txBody>
          <a:bodyPr wrap="square">
            <a:noAutofit/>
          </a:bodyPr>
          <a:lstStyle/>
          <a:p>
            <a:pPr lvl="0" algn="l">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用户：</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每个用户可能有自己的权限和访问控制，可以访问自己所有的数据库。</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数据库：</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数据库是用户的容器，包含一组相关联的数据集。</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集合：</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集合是文档存储中的概念，类似于关系型数据库中的表。每个集合包含一组文档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zh-CN" altLang="en-US" sz="1600" dirty="0">
                <a:solidFill>
                  <a:schemeClr val="tx1"/>
                </a:solidFill>
                <a:latin typeface="Arial" panose="020B0604020202020204"/>
                <a:ea typeface="微软雅黑" panose="020B0503020204020204" pitchFamily="34" charset="-122"/>
                <a:sym typeface="Arial" panose="020B0604020202020204"/>
              </a:rPr>
              <a:t>文档：</a:t>
            </a:r>
            <a:endParaRPr lang="zh-CN" altLang="en-US" sz="1600" dirty="0">
              <a:solidFill>
                <a:schemeClr val="tx1"/>
              </a:solidFill>
              <a:latin typeface="Arial" panose="020B0604020202020204"/>
              <a:ea typeface="微软雅黑" panose="020B0503020204020204" pitchFamily="34" charset="-122"/>
              <a:sym typeface="Arial" panose="020B0604020202020204"/>
            </a:endParaRPr>
          </a:p>
          <a:p>
            <a:pPr lvl="0" algn="l">
              <a:lnSpc>
                <a:spcPts val="2000"/>
              </a:lnSpc>
              <a:defRPr/>
            </a:pPr>
            <a:r>
              <a:rPr lang="en-US" altLang="zh-CN" sz="1600" dirty="0">
                <a:solidFill>
                  <a:schemeClr val="tx1"/>
                </a:solidFill>
                <a:latin typeface="Arial" panose="020B0604020202020204"/>
                <a:ea typeface="微软雅黑" panose="020B0503020204020204" pitchFamily="34" charset="-122"/>
                <a:sym typeface="Arial" panose="020B0604020202020204"/>
              </a:rPr>
              <a:t>       </a:t>
            </a:r>
            <a:r>
              <a:rPr lang="zh-CN" altLang="en-US" sz="1600" dirty="0">
                <a:solidFill>
                  <a:schemeClr val="tx1"/>
                </a:solidFill>
                <a:latin typeface="Arial" panose="020B0604020202020204"/>
                <a:ea typeface="微软雅黑" panose="020B0503020204020204" pitchFamily="34" charset="-122"/>
                <a:sym typeface="Arial" panose="020B0604020202020204"/>
              </a:rPr>
              <a:t>文档是数据库中的基本存储单元。以</a:t>
            </a:r>
            <a:r>
              <a:rPr lang="en-US" altLang="zh-CN" sz="1600" dirty="0">
                <a:solidFill>
                  <a:schemeClr val="tx1"/>
                </a:solidFill>
                <a:latin typeface="Arial" panose="020B0604020202020204"/>
                <a:ea typeface="微软雅黑" panose="020B0503020204020204" pitchFamily="34" charset="-122"/>
                <a:sym typeface="Arial" panose="020B0604020202020204"/>
              </a:rPr>
              <a:t>txt</a:t>
            </a:r>
            <a:r>
              <a:rPr lang="zh-CN" altLang="en-US" sz="1600" dirty="0">
                <a:solidFill>
                  <a:schemeClr val="tx1"/>
                </a:solidFill>
                <a:latin typeface="Arial" panose="020B0604020202020204"/>
                <a:ea typeface="微软雅黑" panose="020B0503020204020204" pitchFamily="34" charset="-122"/>
                <a:sym typeface="Arial" panose="020B0604020202020204"/>
              </a:rPr>
              <a:t>文档，并且可以包含不同的字段和值。文档是集合中的记录。</a:t>
            </a:r>
            <a:endParaRPr lang="zh-CN" altLang="en-US" sz="1600" dirty="0">
              <a:solidFill>
                <a:schemeClr val="tx1"/>
              </a:solidFill>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3"/>
          <a:srcRect l="20292" t="8363" r="19873" b="19794"/>
          <a:stretch>
            <a:fillRect/>
          </a:stretch>
        </p:blipFill>
        <p:spPr>
          <a:xfrm>
            <a:off x="1525270" y="1156970"/>
            <a:ext cx="3270250" cy="4795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commondata" val="eyJoZGlkIjoiMDNmNWUwMmRmMGQ2MzIxYzg4ZDZmYWFkMDFhMmE2Y2YifQ=="/>
</p:tagLst>
</file>

<file path=ppt/tags/tag2.xml><?xml version="1.0" encoding="utf-8"?>
<p:tagLst xmlns:p="http://schemas.openxmlformats.org/presentationml/2006/main">
  <p:tag name="PA" val="v5.1.1"/>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PA" val="v5.1.1"/>
</p:tagLst>
</file>

<file path=ppt/tags/tag6.xml><?xml version="1.0" encoding="utf-8"?>
<p:tagLst xmlns:p="http://schemas.openxmlformats.org/presentationml/2006/main">
  <p:tag name="PA" val="v5.1.1"/>
</p:tagLst>
</file>

<file path=ppt/tags/tag7.xml><?xml version="1.0" encoding="utf-8"?>
<p:tagLst xmlns:p="http://schemas.openxmlformats.org/presentationml/2006/main">
  <p:tag name="PA" val="v5.1.1"/>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
  <a:themeElements>
    <a:clrScheme name="自定义 7">
      <a:dk1>
        <a:srgbClr val="000000"/>
      </a:dk1>
      <a:lt1>
        <a:srgbClr val="FFFFFF"/>
      </a:lt1>
      <a:dk2>
        <a:srgbClr val="44546A"/>
      </a:dk2>
      <a:lt2>
        <a:srgbClr val="E7E6E6"/>
      </a:lt2>
      <a:accent1>
        <a:srgbClr val="BFCEDA"/>
      </a:accent1>
      <a:accent2>
        <a:srgbClr val="F5EADC"/>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2756</Words>
  <Application>WPS 演示</Application>
  <PresentationFormat>宽屏</PresentationFormat>
  <Paragraphs>197</Paragraphs>
  <Slides>21</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宋体</vt:lpstr>
      <vt:lpstr>Wingdings</vt:lpstr>
      <vt:lpstr>微软雅黑</vt:lpstr>
      <vt:lpstr>Arial</vt:lpstr>
      <vt:lpstr>Alibaba PuHuiTi</vt:lpstr>
      <vt:lpstr>Calibri</vt:lpstr>
      <vt:lpstr>Open Sans</vt:lpstr>
      <vt:lpstr>Segoe Print</vt:lpstr>
      <vt:lpstr>linea-basic-10</vt:lpstr>
      <vt:lpstr>Gill Sans</vt:lpstr>
      <vt:lpstr>Source Sans Pro Light</vt:lpstr>
      <vt:lpstr>Poppins</vt:lpstr>
      <vt:lpstr>Arial Unicode MS</vt:lpstr>
      <vt:lpstr>等线 Light</vt:lpstr>
      <vt:lpstr>等线</vt:lpstr>
      <vt:lpstr>第一PPT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小徐</cp:lastModifiedBy>
  <cp:revision>41</cp:revision>
  <dcterms:created xsi:type="dcterms:W3CDTF">2020-10-12T08:33:00Z</dcterms:created>
  <dcterms:modified xsi:type="dcterms:W3CDTF">2024-01-17T19:58:47Z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8298694AA12048C09DB2F9DCC1C68444_12</vt:lpwstr>
  </property>
  <property fmtid="{D5CDD505-2E9C-101B-9397-08002B2CF9AE}" pid="3" name="KSOProductBuildVer">
    <vt:lpwstr>2052-12.1.0.16120</vt:lpwstr>
  </property>
</Properties>
</file>