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12" y="-108"/>
      </p:cViewPr>
      <p:guideLst>
        <p:guide orient="horz" pos="2192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5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F428A-FAEB-4D51-902C-6E08BAD3032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4A0E-B68A-40E4-B578-78DA5FB60D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4A0E-B68A-40E4-B578-78DA5FB60D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五、软件测试</a:t>
            </a:r>
          </a:p>
          <a:p>
            <a:r>
              <a:t>使用Android 提供的一种测试工具Monkey，用于在应用程序上生成伪随机的用户事件(如点击、触摸、手势等)来进行压力测试</a:t>
            </a:r>
          </a:p>
          <a:p>
            <a:r>
              <a:t>使用如下指令，对软件应用包进行测试。总共生成 2000 次事件，其中触摸事件占 9%、滑动事件占 9%、捏合缩放事件占 9%、轨迹球事件占 9%、屏幕旋转事件占 9%、 导航事件占 9%、 主要导航事件占 9%、系统按键事件占 9%、应用切换事件占 9%、屏幕翻转事件占 9%、 其他事件占 10%，在每个事件之间设置 300 毫秒的延迟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测试的详细过程与结果输出到设置的txt文件中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如下截图可知，已经成功注入了 2000 个随机事件，包括按键、触摸、轨迹球等事件。 模拟了屏幕旋转事件，但旋转角度为 0 度，并且不保持旋转状态。并且在测试过程中，部分事件被丢弃(原因可能包括应用响应时间过长、系统资源限制等)，测试总耗时为 187730 毫秒(约 187.73 秒)。Monkey 测试工具已完成所有指定的事件注入和测试流程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一、Django的项目运行流程</a:t>
            </a:r>
          </a:p>
          <a:p>
            <a:r>
              <a:t>1、项目运行后启动服务器访问 http://47.103.72.193/</a:t>
            </a:r>
          </a:p>
          <a:p>
            <a:r>
              <a:t>2、根据urls.py设定的路由地址访问初始界面，其中路由包含视图函数用于加载模版文件的网页</a:t>
            </a:r>
          </a:p>
          <a:p>
            <a:r>
              <a:t>3、在html格式的网页中插入链接，链接当中写入需要跳转的网页的url名称，点击后触发urls.py里对应的视图函数，然后根据2的方式得到跳转的网页链接</a:t>
            </a:r>
          </a:p>
          <a:p>
            <a:r>
              <a:t>4、在视图函数中除了加载对应的网页html模版文件，还可以进行数据的插入和查找，以及数据库访问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二、Django项目中主要的接口</a:t>
            </a:r>
          </a:p>
          <a:p>
            <a:r>
              <a:t>1、ORM接口(对象关系映射)</a:t>
            </a:r>
          </a:p>
          <a:p>
            <a:r>
              <a:t>Django的ORM接口使得开发者可以通过Python代码与数据库进行交互，而无需直接编写SQL查询</a:t>
            </a:r>
          </a:p>
          <a:p>
            <a:r>
              <a:t>2、视图接口</a:t>
            </a:r>
          </a:p>
          <a:p>
            <a:r>
              <a:t>Django视图接口用于处理HTTP请求并返回HTTP响应</a:t>
            </a:r>
          </a:p>
          <a:p>
            <a:r>
              <a:t>3、路由接口</a:t>
            </a:r>
          </a:p>
          <a:p>
            <a:r>
              <a:t>Django的URL路由系统用于将URL映射到视图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三、Django中对数据库的处理</a:t>
            </a:r>
          </a:p>
          <a:p>
            <a:r>
              <a:t>Django中对于数据库的建立主要通过内置在app文件夹当中的models.py文件夹来进行数据库表的建立，通过修改models.py文件当中的代码可以直接修改数据库，而不需要额外的数据库软件综合开发工具与大量繁琐的SQL语言</a:t>
            </a:r>
          </a:p>
          <a:p>
            <a:r>
              <a:t>class user_student(models.Model)</a:t>
            </a:r>
          </a:p>
          <a:p>
            <a:r>
              <a:t>studentId = models.IntegerField(primary_key=True)</a:t>
            </a:r>
          </a:p>
          <a:p>
            <a:r>
              <a:t>account = models.CharField(max_length=255)</a:t>
            </a:r>
          </a:p>
          <a:p>
            <a:r>
              <a:t>……</a:t>
            </a:r>
          </a:p>
          <a:p>
            <a:r>
              <a:t>建立完成的models.py通过makemigrations和migrate来实现数据库迁移和更新操作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四、Django前端网页组成部分简述</a:t>
            </a:r>
          </a:p>
          <a:p>
            <a:r>
              <a:t>1、css前端：主要显示网页的样式，包括网页的排版，输入框、文字大小、颜色等等</a:t>
            </a:r>
          </a:p>
          <a:p>
            <a:r>
              <a:t>2、主体body部分：包括主要的文字框架，相关链接设置等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五、网页测试</a:t>
            </a:r>
          </a:p>
          <a:p>
            <a:r>
              <a:t>使用Jmeter运行测试计划，模拟大量用户同时访问系统，并发用户请求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4A0E-B68A-40E4-B578-78DA5FB60D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二、MVVM架构设计</a:t>
            </a:r>
          </a:p>
          <a:p>
            <a:r>
              <a:t>1. 模型层(Model)</a:t>
            </a:r>
          </a:p>
          <a:p>
            <a:r>
              <a:t>数据结构模型与接口等</a:t>
            </a:r>
          </a:p>
          <a:p>
            <a:r>
              <a:t>设置网络接口请求数据方法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2. 视图层(View)</a:t>
            </a:r>
          </a:p>
          <a:p>
            <a:r>
              <a:t>负责界面展示与UI动态操作，如各页面布局、控件等</a:t>
            </a:r>
          </a:p>
          <a:p>
            <a:r>
              <a:t>通过绑定模型层数据，实现数据与视图的同步，MVVM架构特点</a:t>
            </a:r>
          </a:p>
          <a:p>
            <a:r>
              <a:t>3. 视图模型层(ViewModel)</a:t>
            </a:r>
          </a:p>
          <a:p>
            <a:r>
              <a:t>作为视图层与模型层之间的桥梁，负责数据转换、逻辑处理、事件响应等工作</a:t>
            </a:r>
          </a:p>
          <a:p>
            <a:r>
              <a:t>仓库数据管理，连接模型层，管理本地与远程数据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三、数据库设计</a:t>
            </a:r>
          </a:p>
          <a:p>
            <a:r>
              <a:t>1. 数据表设计</a:t>
            </a:r>
          </a:p>
          <a:p>
            <a:r>
              <a:t>学生用户表、教师用户表：存储用户基本信息，包括用户名、密码、角色等</a:t>
            </a:r>
          </a:p>
          <a:p>
            <a:r>
              <a:t>课程表：存储基本信息、课程成员等信息</a:t>
            </a:r>
          </a:p>
          <a:p>
            <a:r>
              <a:t>作业表、作业作答情况表;存储作业信息，包括作业标题、内容、截止日期等</a:t>
            </a:r>
          </a:p>
          <a:p>
            <a:r>
              <a:t>发起作业拼、参与作业拼:存储学生提交的作业记录，包括提交时间等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2. 触发器设计</a:t>
            </a:r>
          </a:p>
          <a:p>
            <a:r>
              <a:t>根据数据库中各表数据关系，设计一些简单的辅助操作，减轻代码工作量</a:t>
            </a:r>
          </a:p>
          <a:p>
            <a:r>
              <a:t>job_Answer中插入时job中对应的commitNumber+1</a:t>
            </a:r>
          </a:p>
          <a:p>
            <a:r>
              <a:t>job中插入时对于course的jobList增加jobId</a:t>
            </a:r>
          </a:p>
          <a:p>
            <a:r>
              <a:t>job中更新时seekhelp中的jobtitle同步更新</a:t>
            </a:r>
          </a:p>
          <a:p>
            <a:r>
              <a:t>job中删除时相关的job_answer都删除、course的jobList删除这个jobId</a:t>
            </a:r>
          </a:p>
          <a:p>
            <a:r>
              <a:t>solve_help中插入时seekhelp中对应的commentNumber+1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t>四、数据接口设计</a:t>
            </a:r>
          </a:p>
          <a:p>
            <a:r>
              <a:t>远程网络请求数据</a:t>
            </a:r>
          </a:p>
          <a:p>
            <a:r>
              <a:t>采用HTTP协议进行数据传输</a:t>
            </a:r>
          </a:p>
          <a:p>
            <a:r>
              <a:t>使用JSON格式进行数据交换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F52D-FF5E-453D-827F-6EA46AD57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54D5-8D76-4DD3-9E4B-4110D3A382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F52D-FF5E-453D-827F-6EA46AD57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54D5-8D76-4DD3-9E4B-4110D3A382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25EAF52D-FF5E-453D-827F-6EA46AD57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6C3854D5-8D76-4DD3-9E4B-4110D3A382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8FD0B7A-F5DD-4F40-B4CB-3B2C354B893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93AE1883-0942-4AA3-9DB2-9C7C3A0314B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80B9C5B-D86B-4138-A898-961AB85C0D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BDF6DF23-6DBB-4593-BB6A-5A723174C0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Tm="3000">
        <p14:switch dir="r"/>
      </p:transition>
    </mc:Choice>
    <mc:Fallback>
      <p:transition spd="slow" advTm="3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4.png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image" Target="../media/image22.png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24.png"/><Relationship Id="rId31" Type="http://schemas.openxmlformats.org/officeDocument/2006/relationships/notesSlide" Target="../notesSlides/notesSlide20.xml"/><Relationship Id="rId30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9" Type="http://schemas.openxmlformats.org/officeDocument/2006/relationships/tags" Target="../tags/tag51.xml"/><Relationship Id="rId28" Type="http://schemas.openxmlformats.org/officeDocument/2006/relationships/tags" Target="../tags/tag50.xml"/><Relationship Id="rId27" Type="http://schemas.openxmlformats.org/officeDocument/2006/relationships/tags" Target="../tags/tag49.xml"/><Relationship Id="rId26" Type="http://schemas.openxmlformats.org/officeDocument/2006/relationships/tags" Target="../tags/tag48.xml"/><Relationship Id="rId25" Type="http://schemas.openxmlformats.org/officeDocument/2006/relationships/tags" Target="../tags/tag47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image" Target="../media/image22.png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5"/>
            <a:ext cx="12192000" cy="68573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58940" y="1424940"/>
            <a:ext cx="6858000" cy="4008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236344" y="1202055"/>
            <a:ext cx="6858000" cy="4453890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860" y="1600200"/>
            <a:ext cx="5143500" cy="5257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87170" y="2493010"/>
            <a:ext cx="8020685" cy="1695450"/>
          </a:xfrm>
          <a:prstGeom prst="rect">
            <a:avLst/>
          </a:prstGeom>
          <a:noFill/>
        </p:spPr>
        <p:txBody>
          <a:bodyPr wrap="square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sz="4800">
                <a:solidFill>
                  <a:srgbClr val="3574E5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软件工程-动态作业管理</a:t>
            </a:r>
            <a:endParaRPr lang="zh-CN" altLang="zh-CN" sz="4800">
              <a:solidFill>
                <a:srgbClr val="3574E5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4977" y="5667164"/>
            <a:ext cx="295275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dist"/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汇报时间：</a:t>
            </a:r>
            <a:r>
              <a:rPr lang="zh-CN" altLang="zh-CN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20</a:t>
            </a:r>
            <a:r>
              <a:rPr lang="en-US" altLang="zh-CN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24</a:t>
            </a:r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年</a:t>
            </a:r>
            <a:r>
              <a:rPr lang="en-US" altLang="zh-CN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6</a:t>
            </a:r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月</a:t>
            </a:r>
            <a:endParaRPr lang="zh-CN" altLang="en-US" sz="1400">
              <a:solidFill>
                <a:srgbClr val="3574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4977" y="5382920"/>
            <a:ext cx="2076450" cy="30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dist"/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汇报人：</a:t>
            </a:r>
            <a:r>
              <a:rPr lang="zh-CN" altLang="zh-CN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姚扬鑫</a:t>
            </a:r>
            <a:r>
              <a:rPr lang="en-US" altLang="zh-CN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 </a:t>
            </a:r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徐昊</a:t>
            </a:r>
            <a:r>
              <a:rPr lang="zh-CN" altLang="en-US" sz="1400">
                <a:solidFill>
                  <a:srgbClr val="357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博 </a:t>
            </a:r>
            <a:endParaRPr lang="zh-CN" altLang="zh-CN" sz="1400">
              <a:solidFill>
                <a:srgbClr val="3574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705804" y="4232075"/>
            <a:ext cx="522257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New shape"/>
          <p:cNvSpPr/>
          <p:nvPr/>
        </p:nvSpPr>
        <p:spPr>
          <a:xfrm>
            <a:off x="1055370" y="1196975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25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五、软件测试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New shape"/>
          <p:cNvSpPr/>
          <p:nvPr/>
        </p:nvSpPr>
        <p:spPr>
          <a:xfrm>
            <a:off x="1055370" y="1857375"/>
            <a:ext cx="995680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使用Android 提供的一种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测试工具Monkey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，用于在应用程序上生成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伪随机的用户事件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(如点击、触摸、手势等)来进行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压力测试</a:t>
            </a:r>
            <a:endParaRPr sz="2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New shape"/>
          <p:cNvSpPr/>
          <p:nvPr/>
        </p:nvSpPr>
        <p:spPr>
          <a:xfrm>
            <a:off x="1055370" y="2670175"/>
            <a:ext cx="9956800" cy="17145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使用如下指令，对软件应用包进行测试。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总共生成 2000 次事件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，其中触摸事件占 9%、滑动事件占 9%、捏合缩放事件占 9%、轨迹球事件占 9%、屏幕旋转事件占 9%、 导航事件占 9%、 主要导航事件占 9%、系统按键事件占 9%、应用切换事件占 9%、屏幕翻转事件占 9%、 其他事件占 10%，在每个事件之间设置 300 毫秒的延迟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55370" y="4653280"/>
            <a:ext cx="9740900" cy="4445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New shape"/>
          <p:cNvSpPr/>
          <p:nvPr/>
        </p:nvSpPr>
        <p:spPr>
          <a:xfrm>
            <a:off x="983615" y="908685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ctr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测试的详细过程与结果输出到设置的txt文件中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99515" y="1251585"/>
            <a:ext cx="9931400" cy="252412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199515" y="3933190"/>
            <a:ext cx="6134100" cy="279781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935" y="3429000"/>
            <a:ext cx="7159625" cy="208216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7" name="New shape"/>
          <p:cNvSpPr/>
          <p:nvPr/>
        </p:nvSpPr>
        <p:spPr>
          <a:xfrm>
            <a:off x="407035" y="1268730"/>
            <a:ext cx="11438890" cy="171831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如下截图可知，已经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成功注入了 2000 个随机事件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，包括按键、触摸、轨迹球等事件。 模拟了屏幕旋转事件，但旋转角度为 0 度，并且不保持旋转状态。并且在测试过程中，部分事件被丢弃(原因可能包括应用响应时间过长、系统资源限制等)，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测试总耗时为 187730 毫秒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(约 187.73 秒)。Monkey 测试工具已完成所有指定的事件注入和测试流程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65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66" name="文本框 8"/>
          <p:cNvSpPr txBox="1"/>
          <p:nvPr/>
        </p:nvSpPr>
        <p:spPr>
          <a:xfrm rot="5400000">
            <a:off x="-509496" y="3184382"/>
            <a:ext cx="2085200" cy="36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68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69" name="New picture"/>
          <p:cNvPicPr/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  <a:ln>
            <a:noFill/>
          </a:ln>
        </p:spPr>
      </p:pic>
      <p:pic>
        <p:nvPicPr>
          <p:cNvPr id="70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  <a:ln>
            <a:noFill/>
          </a:ln>
        </p:spPr>
      </p:pic>
      <p:sp>
        <p:nvSpPr>
          <p:cNvPr id="71" name="TextBox 4"/>
          <p:cNvSpPr txBox="1"/>
          <p:nvPr/>
        </p:nvSpPr>
        <p:spPr>
          <a:xfrm>
            <a:off x="0" y="0"/>
            <a:ext cx="454104" cy="12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72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  <a:ln>
            <a:noFill/>
          </a:ln>
        </p:spPr>
      </p:pic>
      <p:pic>
        <p:nvPicPr>
          <p:cNvPr id="73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22" name="Freeform 19"/>
          <p:cNvSpPr/>
          <p:nvPr>
            <p:custDataLst>
              <p:tags r:id="rId5"/>
            </p:custDataLst>
          </p:nvPr>
        </p:nvSpPr>
        <p:spPr>
          <a:xfrm>
            <a:off x="5300980" y="2720975"/>
            <a:ext cx="117475" cy="68580"/>
          </a:xfrm>
          <a:custGeom>
            <a:avLst/>
            <a:gdLst>
              <a:gd name="T0" fmla="*/ 18 w 36"/>
              <a:gd name="T1" fmla="*/ 31 h 31"/>
              <a:gd name="T2" fmla="*/ 18 w 36"/>
              <a:gd name="T3" fmla="*/ 31 h 31"/>
              <a:gd name="T4" fmla="*/ 18 w 36"/>
              <a:gd name="T5" fmla="*/ 31 h 31"/>
              <a:gd name="T6" fmla="*/ 18 w 36"/>
              <a:gd name="T7" fmla="*/ 31 h 31"/>
              <a:gd name="T8" fmla="*/ 34 w 36"/>
              <a:gd name="T9" fmla="*/ 16 h 31"/>
              <a:gd name="T10" fmla="*/ 36 w 36"/>
              <a:gd name="T11" fmla="*/ 10 h 31"/>
              <a:gd name="T12" fmla="*/ 26 w 36"/>
              <a:gd name="T13" fmla="*/ 0 h 31"/>
              <a:gd name="T14" fmla="*/ 18 w 36"/>
              <a:gd name="T15" fmla="*/ 4 h 31"/>
              <a:gd name="T16" fmla="*/ 18 w 36"/>
              <a:gd name="T17" fmla="*/ 4 h 31"/>
              <a:gd name="T18" fmla="*/ 18 w 36"/>
              <a:gd name="T19" fmla="*/ 4 h 31"/>
              <a:gd name="T20" fmla="*/ 18 w 36"/>
              <a:gd name="T21" fmla="*/ 4 h 31"/>
              <a:gd name="T22" fmla="*/ 10 w 36"/>
              <a:gd name="T23" fmla="*/ 0 h 31"/>
              <a:gd name="T24" fmla="*/ 0 w 36"/>
              <a:gd name="T25" fmla="*/ 10 h 31"/>
              <a:gd name="T26" fmla="*/ 2 w 36"/>
              <a:gd name="T27" fmla="*/ 16 h 31"/>
              <a:gd name="T28" fmla="*/ 18 w 36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1">
                <a:moveTo>
                  <a:pt x="18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6" y="26"/>
                  <a:pt x="31" y="21"/>
                  <a:pt x="34" y="16"/>
                </a:cubicBezTo>
                <a:cubicBezTo>
                  <a:pt x="36" y="13"/>
                  <a:pt x="36" y="10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3" y="0"/>
                  <a:pt x="20" y="1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1"/>
                  <a:pt x="13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3" name="Freeform 20"/>
          <p:cNvSpPr/>
          <p:nvPr>
            <p:custDataLst>
              <p:tags r:id="rId6"/>
            </p:custDataLst>
          </p:nvPr>
        </p:nvSpPr>
        <p:spPr>
          <a:xfrm>
            <a:off x="5470525" y="2720975"/>
            <a:ext cx="120650" cy="68580"/>
          </a:xfrm>
          <a:custGeom>
            <a:avLst/>
            <a:gdLst>
              <a:gd name="T0" fmla="*/ 18 w 37"/>
              <a:gd name="T1" fmla="*/ 31 h 31"/>
              <a:gd name="T2" fmla="*/ 19 w 37"/>
              <a:gd name="T3" fmla="*/ 31 h 31"/>
              <a:gd name="T4" fmla="*/ 19 w 37"/>
              <a:gd name="T5" fmla="*/ 31 h 31"/>
              <a:gd name="T6" fmla="*/ 19 w 37"/>
              <a:gd name="T7" fmla="*/ 31 h 31"/>
              <a:gd name="T8" fmla="*/ 35 w 37"/>
              <a:gd name="T9" fmla="*/ 16 h 31"/>
              <a:gd name="T10" fmla="*/ 37 w 37"/>
              <a:gd name="T11" fmla="*/ 10 h 31"/>
              <a:gd name="T12" fmla="*/ 26 w 37"/>
              <a:gd name="T13" fmla="*/ 0 h 31"/>
              <a:gd name="T14" fmla="*/ 19 w 37"/>
              <a:gd name="T15" fmla="*/ 4 h 31"/>
              <a:gd name="T16" fmla="*/ 19 w 37"/>
              <a:gd name="T17" fmla="*/ 4 h 31"/>
              <a:gd name="T18" fmla="*/ 19 w 37"/>
              <a:gd name="T19" fmla="*/ 4 h 31"/>
              <a:gd name="T20" fmla="*/ 19 w 37"/>
              <a:gd name="T21" fmla="*/ 4 h 31"/>
              <a:gd name="T22" fmla="*/ 11 w 37"/>
              <a:gd name="T23" fmla="*/ 0 h 31"/>
              <a:gd name="T24" fmla="*/ 1 w 37"/>
              <a:gd name="T25" fmla="*/ 10 h 31"/>
              <a:gd name="T26" fmla="*/ 2 w 37"/>
              <a:gd name="T27" fmla="*/ 16 h 31"/>
              <a:gd name="T28" fmla="*/ 18 w 37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31">
                <a:moveTo>
                  <a:pt x="18" y="31"/>
                </a:moveTo>
                <a:cubicBezTo>
                  <a:pt x="18" y="31"/>
                  <a:pt x="18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7" y="26"/>
                  <a:pt x="32" y="21"/>
                  <a:pt x="35" y="16"/>
                </a:cubicBezTo>
                <a:cubicBezTo>
                  <a:pt x="37" y="13"/>
                  <a:pt x="37" y="10"/>
                  <a:pt x="37" y="10"/>
                </a:cubicBezTo>
                <a:cubicBezTo>
                  <a:pt x="37" y="4"/>
                  <a:pt x="32" y="0"/>
                  <a:pt x="26" y="0"/>
                </a:cubicBezTo>
                <a:cubicBezTo>
                  <a:pt x="23" y="0"/>
                  <a:pt x="21" y="1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1"/>
                  <a:pt x="14" y="0"/>
                  <a:pt x="11" y="0"/>
                </a:cubicBezTo>
                <a:cubicBezTo>
                  <a:pt x="5" y="0"/>
                  <a:pt x="1" y="4"/>
                  <a:pt x="1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4" name="Freeform 21"/>
          <p:cNvSpPr/>
          <p:nvPr>
            <p:custDataLst>
              <p:tags r:id="rId7"/>
            </p:custDataLst>
          </p:nvPr>
        </p:nvSpPr>
        <p:spPr>
          <a:xfrm>
            <a:off x="5643880" y="2720975"/>
            <a:ext cx="117475" cy="68580"/>
          </a:xfrm>
          <a:custGeom>
            <a:avLst/>
            <a:gdLst>
              <a:gd name="T0" fmla="*/ 18 w 36"/>
              <a:gd name="T1" fmla="*/ 31 h 31"/>
              <a:gd name="T2" fmla="*/ 18 w 36"/>
              <a:gd name="T3" fmla="*/ 31 h 31"/>
              <a:gd name="T4" fmla="*/ 18 w 36"/>
              <a:gd name="T5" fmla="*/ 31 h 31"/>
              <a:gd name="T6" fmla="*/ 18 w 36"/>
              <a:gd name="T7" fmla="*/ 31 h 31"/>
              <a:gd name="T8" fmla="*/ 34 w 36"/>
              <a:gd name="T9" fmla="*/ 16 h 31"/>
              <a:gd name="T10" fmla="*/ 36 w 36"/>
              <a:gd name="T11" fmla="*/ 10 h 31"/>
              <a:gd name="T12" fmla="*/ 26 w 36"/>
              <a:gd name="T13" fmla="*/ 0 h 31"/>
              <a:gd name="T14" fmla="*/ 18 w 36"/>
              <a:gd name="T15" fmla="*/ 4 h 31"/>
              <a:gd name="T16" fmla="*/ 18 w 36"/>
              <a:gd name="T17" fmla="*/ 4 h 31"/>
              <a:gd name="T18" fmla="*/ 18 w 36"/>
              <a:gd name="T19" fmla="*/ 4 h 31"/>
              <a:gd name="T20" fmla="*/ 18 w 36"/>
              <a:gd name="T21" fmla="*/ 4 h 31"/>
              <a:gd name="T22" fmla="*/ 10 w 36"/>
              <a:gd name="T23" fmla="*/ 0 h 31"/>
              <a:gd name="T24" fmla="*/ 0 w 36"/>
              <a:gd name="T25" fmla="*/ 10 h 31"/>
              <a:gd name="T26" fmla="*/ 2 w 36"/>
              <a:gd name="T27" fmla="*/ 16 h 31"/>
              <a:gd name="T28" fmla="*/ 18 w 36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1">
                <a:moveTo>
                  <a:pt x="18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6" y="26"/>
                  <a:pt x="31" y="21"/>
                  <a:pt x="34" y="16"/>
                </a:cubicBezTo>
                <a:cubicBezTo>
                  <a:pt x="36" y="13"/>
                  <a:pt x="36" y="10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3" y="0"/>
                  <a:pt x="20" y="1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1"/>
                  <a:pt x="13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5" name="Freeform 22"/>
          <p:cNvSpPr/>
          <p:nvPr>
            <p:custDataLst>
              <p:tags r:id="rId8"/>
            </p:custDataLst>
          </p:nvPr>
        </p:nvSpPr>
        <p:spPr>
          <a:xfrm>
            <a:off x="5862320" y="2743835"/>
            <a:ext cx="299085" cy="8890"/>
          </a:xfrm>
          <a:custGeom>
            <a:avLst/>
            <a:gdLst>
              <a:gd name="T0" fmla="*/ 0 w 92"/>
              <a:gd name="T1" fmla="*/ 2 h 4"/>
              <a:gd name="T2" fmla="*/ 46 w 92"/>
              <a:gd name="T3" fmla="*/ 0 h 4"/>
              <a:gd name="T4" fmla="*/ 63 w 92"/>
              <a:gd name="T5" fmla="*/ 0 h 4"/>
              <a:gd name="T6" fmla="*/ 77 w 92"/>
              <a:gd name="T7" fmla="*/ 0 h 4"/>
              <a:gd name="T8" fmla="*/ 88 w 92"/>
              <a:gd name="T9" fmla="*/ 1 h 4"/>
              <a:gd name="T10" fmla="*/ 92 w 92"/>
              <a:gd name="T11" fmla="*/ 2 h 4"/>
              <a:gd name="T12" fmla="*/ 92 w 92"/>
              <a:gd name="T13" fmla="*/ 2 h 4"/>
              <a:gd name="T14" fmla="*/ 92 w 92"/>
              <a:gd name="T15" fmla="*/ 2 h 4"/>
              <a:gd name="T16" fmla="*/ 88 w 92"/>
              <a:gd name="T17" fmla="*/ 3 h 4"/>
              <a:gd name="T18" fmla="*/ 77 w 92"/>
              <a:gd name="T19" fmla="*/ 4 h 4"/>
              <a:gd name="T20" fmla="*/ 63 w 92"/>
              <a:gd name="T21" fmla="*/ 4 h 4"/>
              <a:gd name="T22" fmla="*/ 46 w 92"/>
              <a:gd name="T23" fmla="*/ 4 h 4"/>
              <a:gd name="T24" fmla="*/ 0 w 92"/>
              <a:gd name="T25" fmla="*/ 2 h 4"/>
              <a:gd name="T26" fmla="*/ 0 w 92"/>
              <a:gd name="T27" fmla="*/ 2 h 4"/>
              <a:gd name="T28" fmla="*/ 0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0" y="2"/>
                </a:moveTo>
                <a:cubicBezTo>
                  <a:pt x="0" y="2"/>
                  <a:pt x="23" y="1"/>
                  <a:pt x="46" y="0"/>
                </a:cubicBezTo>
                <a:cubicBezTo>
                  <a:pt x="52" y="0"/>
                  <a:pt x="57" y="0"/>
                  <a:pt x="63" y="0"/>
                </a:cubicBezTo>
                <a:cubicBezTo>
                  <a:pt x="68" y="0"/>
                  <a:pt x="73" y="0"/>
                  <a:pt x="77" y="0"/>
                </a:cubicBezTo>
                <a:cubicBezTo>
                  <a:pt x="82" y="1"/>
                  <a:pt x="85" y="1"/>
                  <a:pt x="88" y="1"/>
                </a:cubicBezTo>
                <a:cubicBezTo>
                  <a:pt x="90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0" y="3"/>
                  <a:pt x="88" y="3"/>
                </a:cubicBezTo>
                <a:cubicBezTo>
                  <a:pt x="85" y="3"/>
                  <a:pt x="82" y="3"/>
                  <a:pt x="77" y="4"/>
                </a:cubicBezTo>
                <a:cubicBezTo>
                  <a:pt x="73" y="4"/>
                  <a:pt x="68" y="4"/>
                  <a:pt x="63" y="4"/>
                </a:cubicBezTo>
                <a:cubicBezTo>
                  <a:pt x="57" y="4"/>
                  <a:pt x="52" y="4"/>
                  <a:pt x="46" y="4"/>
                </a:cubicBezTo>
                <a:cubicBezTo>
                  <a:pt x="23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6" name="Freeform 23"/>
          <p:cNvSpPr/>
          <p:nvPr>
            <p:custDataLst>
              <p:tags r:id="rId9"/>
            </p:custDataLst>
          </p:nvPr>
        </p:nvSpPr>
        <p:spPr>
          <a:xfrm>
            <a:off x="6252845" y="2714625"/>
            <a:ext cx="81915" cy="64135"/>
          </a:xfrm>
          <a:custGeom>
            <a:avLst/>
            <a:gdLst>
              <a:gd name="T0" fmla="*/ 0 w 25"/>
              <a:gd name="T1" fmla="*/ 14 h 29"/>
              <a:gd name="T2" fmla="*/ 0 w 25"/>
              <a:gd name="T3" fmla="*/ 15 h 29"/>
              <a:gd name="T4" fmla="*/ 0 w 25"/>
              <a:gd name="T5" fmla="*/ 15 h 29"/>
              <a:gd name="T6" fmla="*/ 0 w 25"/>
              <a:gd name="T7" fmla="*/ 15 h 29"/>
              <a:gd name="T8" fmla="*/ 12 w 25"/>
              <a:gd name="T9" fmla="*/ 28 h 29"/>
              <a:gd name="T10" fmla="*/ 17 w 25"/>
              <a:gd name="T11" fmla="*/ 29 h 29"/>
              <a:gd name="T12" fmla="*/ 25 w 25"/>
              <a:gd name="T13" fmla="*/ 21 h 29"/>
              <a:gd name="T14" fmla="*/ 22 w 25"/>
              <a:gd name="T15" fmla="*/ 15 h 29"/>
              <a:gd name="T16" fmla="*/ 22 w 25"/>
              <a:gd name="T17" fmla="*/ 15 h 29"/>
              <a:gd name="T18" fmla="*/ 22 w 25"/>
              <a:gd name="T19" fmla="*/ 15 h 29"/>
              <a:gd name="T20" fmla="*/ 22 w 25"/>
              <a:gd name="T21" fmla="*/ 15 h 29"/>
              <a:gd name="T22" fmla="*/ 25 w 25"/>
              <a:gd name="T23" fmla="*/ 8 h 29"/>
              <a:gd name="T24" fmla="*/ 17 w 25"/>
              <a:gd name="T25" fmla="*/ 0 h 29"/>
              <a:gd name="T26" fmla="*/ 12 w 25"/>
              <a:gd name="T27" fmla="*/ 2 h 29"/>
              <a:gd name="T28" fmla="*/ 0 w 25"/>
              <a:gd name="T29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4" y="21"/>
                  <a:pt x="8" y="26"/>
                  <a:pt x="12" y="28"/>
                </a:cubicBezTo>
                <a:cubicBezTo>
                  <a:pt x="15" y="29"/>
                  <a:pt x="17" y="29"/>
                  <a:pt x="17" y="29"/>
                </a:cubicBezTo>
                <a:cubicBezTo>
                  <a:pt x="22" y="29"/>
                  <a:pt x="25" y="26"/>
                  <a:pt x="25" y="21"/>
                </a:cubicBezTo>
                <a:cubicBezTo>
                  <a:pt x="25" y="19"/>
                  <a:pt x="24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4" y="13"/>
                  <a:pt x="25" y="11"/>
                  <a:pt x="25" y="8"/>
                </a:cubicBezTo>
                <a:cubicBezTo>
                  <a:pt x="25" y="4"/>
                  <a:pt x="22" y="0"/>
                  <a:pt x="17" y="0"/>
                </a:cubicBezTo>
                <a:cubicBezTo>
                  <a:pt x="17" y="0"/>
                  <a:pt x="15" y="0"/>
                  <a:pt x="12" y="2"/>
                </a:cubicBezTo>
                <a:cubicBezTo>
                  <a:pt x="8" y="4"/>
                  <a:pt x="4" y="8"/>
                  <a:pt x="0" y="14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7" name="Freeform 24"/>
          <p:cNvSpPr/>
          <p:nvPr>
            <p:custDataLst>
              <p:tags r:id="rId10"/>
            </p:custDataLst>
          </p:nvPr>
        </p:nvSpPr>
        <p:spPr>
          <a:xfrm>
            <a:off x="6181090" y="2730500"/>
            <a:ext cx="42545" cy="33020"/>
          </a:xfrm>
          <a:custGeom>
            <a:avLst/>
            <a:gdLst>
              <a:gd name="T0" fmla="*/ 0 w 13"/>
              <a:gd name="T1" fmla="*/ 8 h 15"/>
              <a:gd name="T2" fmla="*/ 0 w 13"/>
              <a:gd name="T3" fmla="*/ 8 h 15"/>
              <a:gd name="T4" fmla="*/ 0 w 13"/>
              <a:gd name="T5" fmla="*/ 8 h 15"/>
              <a:gd name="T6" fmla="*/ 0 w 13"/>
              <a:gd name="T7" fmla="*/ 8 h 15"/>
              <a:gd name="T8" fmla="*/ 6 w 13"/>
              <a:gd name="T9" fmla="*/ 15 h 15"/>
              <a:gd name="T10" fmla="*/ 9 w 13"/>
              <a:gd name="T11" fmla="*/ 15 h 15"/>
              <a:gd name="T12" fmla="*/ 13 w 13"/>
              <a:gd name="T13" fmla="*/ 11 h 15"/>
              <a:gd name="T14" fmla="*/ 12 w 13"/>
              <a:gd name="T15" fmla="*/ 8 h 15"/>
              <a:gd name="T16" fmla="*/ 12 w 13"/>
              <a:gd name="T17" fmla="*/ 8 h 15"/>
              <a:gd name="T18" fmla="*/ 12 w 13"/>
              <a:gd name="T19" fmla="*/ 8 h 15"/>
              <a:gd name="T20" fmla="*/ 12 w 13"/>
              <a:gd name="T21" fmla="*/ 8 h 15"/>
              <a:gd name="T22" fmla="*/ 13 w 13"/>
              <a:gd name="T23" fmla="*/ 4 h 15"/>
              <a:gd name="T24" fmla="*/ 9 w 13"/>
              <a:gd name="T25" fmla="*/ 0 h 15"/>
              <a:gd name="T26" fmla="*/ 6 w 13"/>
              <a:gd name="T27" fmla="*/ 1 h 15"/>
              <a:gd name="T28" fmla="*/ 0 w 13"/>
              <a:gd name="T2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11"/>
                  <a:pt x="4" y="13"/>
                  <a:pt x="6" y="15"/>
                </a:cubicBezTo>
                <a:cubicBezTo>
                  <a:pt x="8" y="15"/>
                  <a:pt x="9" y="15"/>
                  <a:pt x="9" y="15"/>
                </a:cubicBezTo>
                <a:cubicBezTo>
                  <a:pt x="11" y="15"/>
                  <a:pt x="13" y="13"/>
                  <a:pt x="13" y="11"/>
                </a:cubicBezTo>
                <a:cubicBezTo>
                  <a:pt x="13" y="10"/>
                  <a:pt x="13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7"/>
                  <a:pt x="13" y="6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9" y="0"/>
                  <a:pt x="8" y="0"/>
                  <a:pt x="6" y="1"/>
                </a:cubicBezTo>
                <a:cubicBezTo>
                  <a:pt x="4" y="2"/>
                  <a:pt x="2" y="4"/>
                  <a:pt x="0" y="8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8" name="Freeform 25"/>
          <p:cNvSpPr/>
          <p:nvPr>
            <p:custDataLst>
              <p:tags r:id="rId11"/>
            </p:custDataLst>
          </p:nvPr>
        </p:nvSpPr>
        <p:spPr>
          <a:xfrm>
            <a:off x="4900295" y="2741295"/>
            <a:ext cx="299085" cy="11430"/>
          </a:xfrm>
          <a:custGeom>
            <a:avLst/>
            <a:gdLst>
              <a:gd name="T0" fmla="*/ 92 w 92"/>
              <a:gd name="T1" fmla="*/ 3 h 5"/>
              <a:gd name="T2" fmla="*/ 46 w 92"/>
              <a:gd name="T3" fmla="*/ 4 h 5"/>
              <a:gd name="T4" fmla="*/ 29 w 92"/>
              <a:gd name="T5" fmla="*/ 5 h 5"/>
              <a:gd name="T6" fmla="*/ 15 w 92"/>
              <a:gd name="T7" fmla="*/ 4 h 5"/>
              <a:gd name="T8" fmla="*/ 4 w 92"/>
              <a:gd name="T9" fmla="*/ 3 h 5"/>
              <a:gd name="T10" fmla="*/ 0 w 92"/>
              <a:gd name="T11" fmla="*/ 3 h 5"/>
              <a:gd name="T12" fmla="*/ 0 w 92"/>
              <a:gd name="T13" fmla="*/ 2 h 5"/>
              <a:gd name="T14" fmla="*/ 0 w 92"/>
              <a:gd name="T15" fmla="*/ 2 h 5"/>
              <a:gd name="T16" fmla="*/ 4 w 92"/>
              <a:gd name="T17" fmla="*/ 2 h 5"/>
              <a:gd name="T18" fmla="*/ 15 w 92"/>
              <a:gd name="T19" fmla="*/ 1 h 5"/>
              <a:gd name="T20" fmla="*/ 29 w 92"/>
              <a:gd name="T21" fmla="*/ 0 h 5"/>
              <a:gd name="T22" fmla="*/ 46 w 92"/>
              <a:gd name="T23" fmla="*/ 1 h 5"/>
              <a:gd name="T24" fmla="*/ 92 w 92"/>
              <a:gd name="T25" fmla="*/ 2 h 5"/>
              <a:gd name="T26" fmla="*/ 92 w 92"/>
              <a:gd name="T27" fmla="*/ 2 h 5"/>
              <a:gd name="T28" fmla="*/ 92 w 92"/>
              <a:gd name="T2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5">
                <a:moveTo>
                  <a:pt x="92" y="3"/>
                </a:moveTo>
                <a:cubicBezTo>
                  <a:pt x="92" y="3"/>
                  <a:pt x="69" y="4"/>
                  <a:pt x="46" y="4"/>
                </a:cubicBezTo>
                <a:cubicBezTo>
                  <a:pt x="40" y="4"/>
                  <a:pt x="35" y="4"/>
                  <a:pt x="29" y="5"/>
                </a:cubicBezTo>
                <a:cubicBezTo>
                  <a:pt x="24" y="4"/>
                  <a:pt x="19" y="4"/>
                  <a:pt x="15" y="4"/>
                </a:cubicBezTo>
                <a:cubicBezTo>
                  <a:pt x="10" y="4"/>
                  <a:pt x="7" y="3"/>
                  <a:pt x="4" y="3"/>
                </a:cubicBezTo>
                <a:cubicBezTo>
                  <a:pt x="2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2" y="2"/>
                  <a:pt x="4" y="2"/>
                </a:cubicBezTo>
                <a:cubicBezTo>
                  <a:pt x="7" y="1"/>
                  <a:pt x="10" y="1"/>
                  <a:pt x="15" y="1"/>
                </a:cubicBezTo>
                <a:cubicBezTo>
                  <a:pt x="19" y="0"/>
                  <a:pt x="24" y="0"/>
                  <a:pt x="29" y="0"/>
                </a:cubicBezTo>
                <a:cubicBezTo>
                  <a:pt x="35" y="0"/>
                  <a:pt x="40" y="1"/>
                  <a:pt x="46" y="1"/>
                </a:cubicBezTo>
                <a:cubicBezTo>
                  <a:pt x="69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3"/>
                  <a:pt x="92" y="3"/>
                  <a:pt x="92" y="3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9" name="Freeform 26"/>
          <p:cNvSpPr/>
          <p:nvPr>
            <p:custDataLst>
              <p:tags r:id="rId12"/>
            </p:custDataLst>
          </p:nvPr>
        </p:nvSpPr>
        <p:spPr>
          <a:xfrm>
            <a:off x="4726940" y="2714625"/>
            <a:ext cx="81915" cy="64135"/>
          </a:xfrm>
          <a:custGeom>
            <a:avLst/>
            <a:gdLst>
              <a:gd name="T0" fmla="*/ 25 w 25"/>
              <a:gd name="T1" fmla="*/ 15 h 29"/>
              <a:gd name="T2" fmla="*/ 25 w 25"/>
              <a:gd name="T3" fmla="*/ 15 h 29"/>
              <a:gd name="T4" fmla="*/ 25 w 25"/>
              <a:gd name="T5" fmla="*/ 15 h 29"/>
              <a:gd name="T6" fmla="*/ 25 w 25"/>
              <a:gd name="T7" fmla="*/ 14 h 29"/>
              <a:gd name="T8" fmla="*/ 13 w 25"/>
              <a:gd name="T9" fmla="*/ 2 h 29"/>
              <a:gd name="T10" fmla="*/ 8 w 25"/>
              <a:gd name="T11" fmla="*/ 0 h 29"/>
              <a:gd name="T12" fmla="*/ 0 w 25"/>
              <a:gd name="T13" fmla="*/ 8 h 29"/>
              <a:gd name="T14" fmla="*/ 3 w 25"/>
              <a:gd name="T15" fmla="*/ 15 h 29"/>
              <a:gd name="T16" fmla="*/ 3 w 25"/>
              <a:gd name="T17" fmla="*/ 15 h 29"/>
              <a:gd name="T18" fmla="*/ 3 w 25"/>
              <a:gd name="T19" fmla="*/ 15 h 29"/>
              <a:gd name="T20" fmla="*/ 3 w 25"/>
              <a:gd name="T21" fmla="*/ 15 h 29"/>
              <a:gd name="T22" fmla="*/ 0 w 25"/>
              <a:gd name="T23" fmla="*/ 21 h 29"/>
              <a:gd name="T24" fmla="*/ 8 w 25"/>
              <a:gd name="T25" fmla="*/ 29 h 29"/>
              <a:gd name="T26" fmla="*/ 13 w 25"/>
              <a:gd name="T27" fmla="*/ 28 h 29"/>
              <a:gd name="T28" fmla="*/ 25 w 25"/>
              <a:gd name="T2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25" y="15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4"/>
                </a:cubicBezTo>
                <a:cubicBezTo>
                  <a:pt x="21" y="8"/>
                  <a:pt x="17" y="4"/>
                  <a:pt x="13" y="2"/>
                </a:cubicBezTo>
                <a:cubicBezTo>
                  <a:pt x="10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1"/>
                  <a:pt x="1" y="13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6"/>
                  <a:pt x="0" y="19"/>
                  <a:pt x="0" y="21"/>
                </a:cubicBezTo>
                <a:cubicBezTo>
                  <a:pt x="0" y="26"/>
                  <a:pt x="3" y="29"/>
                  <a:pt x="8" y="29"/>
                </a:cubicBezTo>
                <a:cubicBezTo>
                  <a:pt x="8" y="29"/>
                  <a:pt x="10" y="29"/>
                  <a:pt x="13" y="28"/>
                </a:cubicBezTo>
                <a:cubicBezTo>
                  <a:pt x="17" y="26"/>
                  <a:pt x="21" y="21"/>
                  <a:pt x="25" y="15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0" name="Freeform 27"/>
          <p:cNvSpPr/>
          <p:nvPr>
            <p:custDataLst>
              <p:tags r:id="rId13"/>
            </p:custDataLst>
          </p:nvPr>
        </p:nvSpPr>
        <p:spPr>
          <a:xfrm>
            <a:off x="4838065" y="2730500"/>
            <a:ext cx="42545" cy="33020"/>
          </a:xfrm>
          <a:custGeom>
            <a:avLst/>
            <a:gdLst>
              <a:gd name="T0" fmla="*/ 13 w 13"/>
              <a:gd name="T1" fmla="*/ 8 h 15"/>
              <a:gd name="T2" fmla="*/ 13 w 13"/>
              <a:gd name="T3" fmla="*/ 8 h 15"/>
              <a:gd name="T4" fmla="*/ 13 w 13"/>
              <a:gd name="T5" fmla="*/ 8 h 15"/>
              <a:gd name="T6" fmla="*/ 13 w 13"/>
              <a:gd name="T7" fmla="*/ 8 h 15"/>
              <a:gd name="T8" fmla="*/ 7 w 13"/>
              <a:gd name="T9" fmla="*/ 1 h 15"/>
              <a:gd name="T10" fmla="*/ 4 w 13"/>
              <a:gd name="T11" fmla="*/ 0 h 15"/>
              <a:gd name="T12" fmla="*/ 0 w 13"/>
              <a:gd name="T13" fmla="*/ 4 h 15"/>
              <a:gd name="T14" fmla="*/ 1 w 13"/>
              <a:gd name="T15" fmla="*/ 8 h 15"/>
              <a:gd name="T16" fmla="*/ 1 w 13"/>
              <a:gd name="T17" fmla="*/ 8 h 15"/>
              <a:gd name="T18" fmla="*/ 1 w 13"/>
              <a:gd name="T19" fmla="*/ 8 h 15"/>
              <a:gd name="T20" fmla="*/ 1 w 13"/>
              <a:gd name="T21" fmla="*/ 8 h 15"/>
              <a:gd name="T22" fmla="*/ 0 w 13"/>
              <a:gd name="T23" fmla="*/ 11 h 15"/>
              <a:gd name="T24" fmla="*/ 4 w 13"/>
              <a:gd name="T25" fmla="*/ 15 h 15"/>
              <a:gd name="T26" fmla="*/ 7 w 13"/>
              <a:gd name="T27" fmla="*/ 15 h 15"/>
              <a:gd name="T28" fmla="*/ 13 w 13"/>
              <a:gd name="T2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1" y="4"/>
                  <a:pt x="9" y="2"/>
                  <a:pt x="7" y="1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0" y="7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9"/>
                  <a:pt x="0" y="10"/>
                  <a:pt x="0" y="11"/>
                </a:cubicBezTo>
                <a:cubicBezTo>
                  <a:pt x="0" y="13"/>
                  <a:pt x="2" y="15"/>
                  <a:pt x="4" y="15"/>
                </a:cubicBezTo>
                <a:cubicBezTo>
                  <a:pt x="4" y="15"/>
                  <a:pt x="5" y="15"/>
                  <a:pt x="7" y="15"/>
                </a:cubicBezTo>
                <a:cubicBezTo>
                  <a:pt x="9" y="13"/>
                  <a:pt x="11" y="11"/>
                  <a:pt x="13" y="8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1" name="Freeform 28"/>
          <p:cNvSpPr/>
          <p:nvPr>
            <p:custDataLst>
              <p:tags r:id="rId14"/>
            </p:custDataLst>
          </p:nvPr>
        </p:nvSpPr>
        <p:spPr>
          <a:xfrm>
            <a:off x="5300980" y="3818255"/>
            <a:ext cx="117475" cy="71120"/>
          </a:xfrm>
          <a:custGeom>
            <a:avLst/>
            <a:gdLst>
              <a:gd name="T0" fmla="*/ 18 w 36"/>
              <a:gd name="T1" fmla="*/ 32 h 32"/>
              <a:gd name="T2" fmla="*/ 18 w 36"/>
              <a:gd name="T3" fmla="*/ 32 h 32"/>
              <a:gd name="T4" fmla="*/ 18 w 36"/>
              <a:gd name="T5" fmla="*/ 32 h 32"/>
              <a:gd name="T6" fmla="*/ 18 w 36"/>
              <a:gd name="T7" fmla="*/ 32 h 32"/>
              <a:gd name="T8" fmla="*/ 34 w 36"/>
              <a:gd name="T9" fmla="*/ 17 h 32"/>
              <a:gd name="T10" fmla="*/ 36 w 36"/>
              <a:gd name="T11" fmla="*/ 11 h 32"/>
              <a:gd name="T12" fmla="*/ 26 w 36"/>
              <a:gd name="T13" fmla="*/ 0 h 32"/>
              <a:gd name="T14" fmla="*/ 18 w 36"/>
              <a:gd name="T15" fmla="*/ 4 h 32"/>
              <a:gd name="T16" fmla="*/ 18 w 36"/>
              <a:gd name="T17" fmla="*/ 4 h 32"/>
              <a:gd name="T18" fmla="*/ 18 w 36"/>
              <a:gd name="T19" fmla="*/ 4 h 32"/>
              <a:gd name="T20" fmla="*/ 18 w 36"/>
              <a:gd name="T21" fmla="*/ 4 h 32"/>
              <a:gd name="T22" fmla="*/ 10 w 36"/>
              <a:gd name="T23" fmla="*/ 0 h 32"/>
              <a:gd name="T24" fmla="*/ 0 w 36"/>
              <a:gd name="T25" fmla="*/ 11 h 32"/>
              <a:gd name="T26" fmla="*/ 2 w 36"/>
              <a:gd name="T27" fmla="*/ 17 h 32"/>
              <a:gd name="T28" fmla="*/ 18 w 36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2">
                <a:moveTo>
                  <a:pt x="18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26" y="27"/>
                  <a:pt x="31" y="22"/>
                  <a:pt x="34" y="17"/>
                </a:cubicBezTo>
                <a:cubicBezTo>
                  <a:pt x="36" y="13"/>
                  <a:pt x="36" y="11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3" y="0"/>
                  <a:pt x="20" y="2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2"/>
                  <a:pt x="13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2" name="Freeform 29"/>
          <p:cNvSpPr/>
          <p:nvPr>
            <p:custDataLst>
              <p:tags r:id="rId15"/>
            </p:custDataLst>
          </p:nvPr>
        </p:nvSpPr>
        <p:spPr>
          <a:xfrm>
            <a:off x="5470525" y="3818255"/>
            <a:ext cx="120650" cy="71120"/>
          </a:xfrm>
          <a:custGeom>
            <a:avLst/>
            <a:gdLst>
              <a:gd name="T0" fmla="*/ 18 w 37"/>
              <a:gd name="T1" fmla="*/ 32 h 32"/>
              <a:gd name="T2" fmla="*/ 19 w 37"/>
              <a:gd name="T3" fmla="*/ 32 h 32"/>
              <a:gd name="T4" fmla="*/ 19 w 37"/>
              <a:gd name="T5" fmla="*/ 32 h 32"/>
              <a:gd name="T6" fmla="*/ 19 w 37"/>
              <a:gd name="T7" fmla="*/ 32 h 32"/>
              <a:gd name="T8" fmla="*/ 35 w 37"/>
              <a:gd name="T9" fmla="*/ 17 h 32"/>
              <a:gd name="T10" fmla="*/ 37 w 37"/>
              <a:gd name="T11" fmla="*/ 11 h 32"/>
              <a:gd name="T12" fmla="*/ 26 w 37"/>
              <a:gd name="T13" fmla="*/ 0 h 32"/>
              <a:gd name="T14" fmla="*/ 19 w 37"/>
              <a:gd name="T15" fmla="*/ 4 h 32"/>
              <a:gd name="T16" fmla="*/ 19 w 37"/>
              <a:gd name="T17" fmla="*/ 4 h 32"/>
              <a:gd name="T18" fmla="*/ 19 w 37"/>
              <a:gd name="T19" fmla="*/ 4 h 32"/>
              <a:gd name="T20" fmla="*/ 19 w 37"/>
              <a:gd name="T21" fmla="*/ 4 h 32"/>
              <a:gd name="T22" fmla="*/ 11 w 37"/>
              <a:gd name="T23" fmla="*/ 0 h 32"/>
              <a:gd name="T24" fmla="*/ 1 w 37"/>
              <a:gd name="T25" fmla="*/ 11 h 32"/>
              <a:gd name="T26" fmla="*/ 2 w 37"/>
              <a:gd name="T27" fmla="*/ 17 h 32"/>
              <a:gd name="T28" fmla="*/ 18 w 37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32">
                <a:moveTo>
                  <a:pt x="18" y="32"/>
                </a:moveTo>
                <a:cubicBezTo>
                  <a:pt x="18" y="32"/>
                  <a:pt x="18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7" y="27"/>
                  <a:pt x="32" y="22"/>
                  <a:pt x="35" y="17"/>
                </a:cubicBezTo>
                <a:cubicBezTo>
                  <a:pt x="37" y="13"/>
                  <a:pt x="37" y="11"/>
                  <a:pt x="37" y="11"/>
                </a:cubicBezTo>
                <a:cubicBezTo>
                  <a:pt x="37" y="5"/>
                  <a:pt x="32" y="0"/>
                  <a:pt x="26" y="0"/>
                </a:cubicBezTo>
                <a:cubicBezTo>
                  <a:pt x="23" y="0"/>
                  <a:pt x="21" y="2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1" y="5"/>
                  <a:pt x="1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3" name="Freeform 30"/>
          <p:cNvSpPr/>
          <p:nvPr>
            <p:custDataLst>
              <p:tags r:id="rId16"/>
            </p:custDataLst>
          </p:nvPr>
        </p:nvSpPr>
        <p:spPr>
          <a:xfrm>
            <a:off x="5643880" y="3818255"/>
            <a:ext cx="117475" cy="71120"/>
          </a:xfrm>
          <a:custGeom>
            <a:avLst/>
            <a:gdLst>
              <a:gd name="T0" fmla="*/ 18 w 36"/>
              <a:gd name="T1" fmla="*/ 32 h 32"/>
              <a:gd name="T2" fmla="*/ 18 w 36"/>
              <a:gd name="T3" fmla="*/ 32 h 32"/>
              <a:gd name="T4" fmla="*/ 18 w 36"/>
              <a:gd name="T5" fmla="*/ 32 h 32"/>
              <a:gd name="T6" fmla="*/ 18 w 36"/>
              <a:gd name="T7" fmla="*/ 32 h 32"/>
              <a:gd name="T8" fmla="*/ 34 w 36"/>
              <a:gd name="T9" fmla="*/ 17 h 32"/>
              <a:gd name="T10" fmla="*/ 36 w 36"/>
              <a:gd name="T11" fmla="*/ 11 h 32"/>
              <a:gd name="T12" fmla="*/ 26 w 36"/>
              <a:gd name="T13" fmla="*/ 0 h 32"/>
              <a:gd name="T14" fmla="*/ 18 w 36"/>
              <a:gd name="T15" fmla="*/ 4 h 32"/>
              <a:gd name="T16" fmla="*/ 18 w 36"/>
              <a:gd name="T17" fmla="*/ 4 h 32"/>
              <a:gd name="T18" fmla="*/ 18 w 36"/>
              <a:gd name="T19" fmla="*/ 4 h 32"/>
              <a:gd name="T20" fmla="*/ 18 w 36"/>
              <a:gd name="T21" fmla="*/ 4 h 32"/>
              <a:gd name="T22" fmla="*/ 10 w 36"/>
              <a:gd name="T23" fmla="*/ 0 h 32"/>
              <a:gd name="T24" fmla="*/ 0 w 36"/>
              <a:gd name="T25" fmla="*/ 11 h 32"/>
              <a:gd name="T26" fmla="*/ 2 w 36"/>
              <a:gd name="T27" fmla="*/ 17 h 32"/>
              <a:gd name="T28" fmla="*/ 18 w 36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2">
                <a:moveTo>
                  <a:pt x="18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26" y="27"/>
                  <a:pt x="31" y="22"/>
                  <a:pt x="34" y="17"/>
                </a:cubicBezTo>
                <a:cubicBezTo>
                  <a:pt x="36" y="13"/>
                  <a:pt x="36" y="11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3" y="0"/>
                  <a:pt x="20" y="2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2"/>
                  <a:pt x="13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4" name="Freeform 31"/>
          <p:cNvSpPr/>
          <p:nvPr>
            <p:custDataLst>
              <p:tags r:id="rId17"/>
            </p:custDataLst>
          </p:nvPr>
        </p:nvSpPr>
        <p:spPr>
          <a:xfrm>
            <a:off x="5862320" y="3843020"/>
            <a:ext cx="299085" cy="8255"/>
          </a:xfrm>
          <a:custGeom>
            <a:avLst/>
            <a:gdLst>
              <a:gd name="T0" fmla="*/ 0 w 92"/>
              <a:gd name="T1" fmla="*/ 2 h 4"/>
              <a:gd name="T2" fmla="*/ 46 w 92"/>
              <a:gd name="T3" fmla="*/ 0 h 4"/>
              <a:gd name="T4" fmla="*/ 63 w 92"/>
              <a:gd name="T5" fmla="*/ 0 h 4"/>
              <a:gd name="T6" fmla="*/ 77 w 92"/>
              <a:gd name="T7" fmla="*/ 0 h 4"/>
              <a:gd name="T8" fmla="*/ 88 w 92"/>
              <a:gd name="T9" fmla="*/ 1 h 4"/>
              <a:gd name="T10" fmla="*/ 92 w 92"/>
              <a:gd name="T11" fmla="*/ 2 h 4"/>
              <a:gd name="T12" fmla="*/ 92 w 92"/>
              <a:gd name="T13" fmla="*/ 2 h 4"/>
              <a:gd name="T14" fmla="*/ 92 w 92"/>
              <a:gd name="T15" fmla="*/ 2 h 4"/>
              <a:gd name="T16" fmla="*/ 88 w 92"/>
              <a:gd name="T17" fmla="*/ 2 h 4"/>
              <a:gd name="T18" fmla="*/ 77 w 92"/>
              <a:gd name="T19" fmla="*/ 3 h 4"/>
              <a:gd name="T20" fmla="*/ 63 w 92"/>
              <a:gd name="T21" fmla="*/ 4 h 4"/>
              <a:gd name="T22" fmla="*/ 46 w 92"/>
              <a:gd name="T23" fmla="*/ 3 h 4"/>
              <a:gd name="T24" fmla="*/ 0 w 92"/>
              <a:gd name="T25" fmla="*/ 2 h 4"/>
              <a:gd name="T26" fmla="*/ 0 w 92"/>
              <a:gd name="T27" fmla="*/ 2 h 4"/>
              <a:gd name="T28" fmla="*/ 0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0" y="2"/>
                </a:moveTo>
                <a:cubicBezTo>
                  <a:pt x="0" y="2"/>
                  <a:pt x="23" y="1"/>
                  <a:pt x="46" y="0"/>
                </a:cubicBezTo>
                <a:cubicBezTo>
                  <a:pt x="52" y="0"/>
                  <a:pt x="57" y="0"/>
                  <a:pt x="63" y="0"/>
                </a:cubicBezTo>
                <a:cubicBezTo>
                  <a:pt x="68" y="0"/>
                  <a:pt x="73" y="0"/>
                  <a:pt x="77" y="0"/>
                </a:cubicBezTo>
                <a:cubicBezTo>
                  <a:pt x="82" y="0"/>
                  <a:pt x="85" y="1"/>
                  <a:pt x="88" y="1"/>
                </a:cubicBezTo>
                <a:cubicBezTo>
                  <a:pt x="90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0" y="2"/>
                  <a:pt x="88" y="2"/>
                </a:cubicBezTo>
                <a:cubicBezTo>
                  <a:pt x="85" y="3"/>
                  <a:pt x="82" y="3"/>
                  <a:pt x="77" y="3"/>
                </a:cubicBezTo>
                <a:cubicBezTo>
                  <a:pt x="73" y="4"/>
                  <a:pt x="68" y="4"/>
                  <a:pt x="63" y="4"/>
                </a:cubicBezTo>
                <a:cubicBezTo>
                  <a:pt x="57" y="4"/>
                  <a:pt x="52" y="4"/>
                  <a:pt x="46" y="3"/>
                </a:cubicBezTo>
                <a:cubicBezTo>
                  <a:pt x="23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5" name="Freeform 32"/>
          <p:cNvSpPr/>
          <p:nvPr>
            <p:custDataLst>
              <p:tags r:id="rId18"/>
            </p:custDataLst>
          </p:nvPr>
        </p:nvSpPr>
        <p:spPr>
          <a:xfrm>
            <a:off x="6252845" y="3814445"/>
            <a:ext cx="81915" cy="64135"/>
          </a:xfrm>
          <a:custGeom>
            <a:avLst/>
            <a:gdLst>
              <a:gd name="T0" fmla="*/ 0 w 25"/>
              <a:gd name="T1" fmla="*/ 14 h 29"/>
              <a:gd name="T2" fmla="*/ 0 w 25"/>
              <a:gd name="T3" fmla="*/ 14 h 29"/>
              <a:gd name="T4" fmla="*/ 0 w 25"/>
              <a:gd name="T5" fmla="*/ 14 h 29"/>
              <a:gd name="T6" fmla="*/ 0 w 25"/>
              <a:gd name="T7" fmla="*/ 15 h 29"/>
              <a:gd name="T8" fmla="*/ 12 w 25"/>
              <a:gd name="T9" fmla="*/ 27 h 29"/>
              <a:gd name="T10" fmla="*/ 17 w 25"/>
              <a:gd name="T11" fmla="*/ 29 h 29"/>
              <a:gd name="T12" fmla="*/ 25 w 25"/>
              <a:gd name="T13" fmla="*/ 21 h 29"/>
              <a:gd name="T14" fmla="*/ 22 w 25"/>
              <a:gd name="T15" fmla="*/ 14 h 29"/>
              <a:gd name="T16" fmla="*/ 22 w 25"/>
              <a:gd name="T17" fmla="*/ 14 h 29"/>
              <a:gd name="T18" fmla="*/ 22 w 25"/>
              <a:gd name="T19" fmla="*/ 14 h 29"/>
              <a:gd name="T20" fmla="*/ 22 w 25"/>
              <a:gd name="T21" fmla="*/ 14 h 29"/>
              <a:gd name="T22" fmla="*/ 25 w 25"/>
              <a:gd name="T23" fmla="*/ 8 h 29"/>
              <a:gd name="T24" fmla="*/ 17 w 25"/>
              <a:gd name="T25" fmla="*/ 0 h 29"/>
              <a:gd name="T26" fmla="*/ 12 w 25"/>
              <a:gd name="T27" fmla="*/ 1 h 29"/>
              <a:gd name="T28" fmla="*/ 0 w 25"/>
              <a:gd name="T29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4" y="21"/>
                  <a:pt x="8" y="25"/>
                  <a:pt x="12" y="27"/>
                </a:cubicBezTo>
                <a:cubicBezTo>
                  <a:pt x="15" y="29"/>
                  <a:pt x="17" y="29"/>
                  <a:pt x="17" y="29"/>
                </a:cubicBezTo>
                <a:cubicBezTo>
                  <a:pt x="22" y="29"/>
                  <a:pt x="25" y="25"/>
                  <a:pt x="25" y="21"/>
                </a:cubicBezTo>
                <a:cubicBezTo>
                  <a:pt x="25" y="18"/>
                  <a:pt x="24" y="16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3"/>
                  <a:pt x="25" y="10"/>
                  <a:pt x="25" y="8"/>
                </a:cubicBezTo>
                <a:cubicBezTo>
                  <a:pt x="25" y="4"/>
                  <a:pt x="22" y="0"/>
                  <a:pt x="17" y="0"/>
                </a:cubicBezTo>
                <a:cubicBezTo>
                  <a:pt x="17" y="0"/>
                  <a:pt x="15" y="0"/>
                  <a:pt x="12" y="1"/>
                </a:cubicBezTo>
                <a:cubicBezTo>
                  <a:pt x="8" y="4"/>
                  <a:pt x="4" y="8"/>
                  <a:pt x="0" y="14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Freeform 33"/>
          <p:cNvSpPr/>
          <p:nvPr>
            <p:custDataLst>
              <p:tags r:id="rId19"/>
            </p:custDataLst>
          </p:nvPr>
        </p:nvSpPr>
        <p:spPr>
          <a:xfrm>
            <a:off x="6181090" y="3829685"/>
            <a:ext cx="42545" cy="33020"/>
          </a:xfrm>
          <a:custGeom>
            <a:avLst/>
            <a:gdLst>
              <a:gd name="T0" fmla="*/ 0 w 13"/>
              <a:gd name="T1" fmla="*/ 7 h 15"/>
              <a:gd name="T2" fmla="*/ 0 w 13"/>
              <a:gd name="T3" fmla="*/ 7 h 15"/>
              <a:gd name="T4" fmla="*/ 0 w 13"/>
              <a:gd name="T5" fmla="*/ 7 h 15"/>
              <a:gd name="T6" fmla="*/ 0 w 13"/>
              <a:gd name="T7" fmla="*/ 7 h 15"/>
              <a:gd name="T8" fmla="*/ 6 w 13"/>
              <a:gd name="T9" fmla="*/ 14 h 15"/>
              <a:gd name="T10" fmla="*/ 9 w 13"/>
              <a:gd name="T11" fmla="*/ 15 h 15"/>
              <a:gd name="T12" fmla="*/ 13 w 13"/>
              <a:gd name="T13" fmla="*/ 11 h 15"/>
              <a:gd name="T14" fmla="*/ 12 w 13"/>
              <a:gd name="T15" fmla="*/ 7 h 15"/>
              <a:gd name="T16" fmla="*/ 12 w 13"/>
              <a:gd name="T17" fmla="*/ 7 h 15"/>
              <a:gd name="T18" fmla="*/ 12 w 13"/>
              <a:gd name="T19" fmla="*/ 7 h 15"/>
              <a:gd name="T20" fmla="*/ 12 w 13"/>
              <a:gd name="T21" fmla="*/ 7 h 15"/>
              <a:gd name="T22" fmla="*/ 13 w 13"/>
              <a:gd name="T23" fmla="*/ 4 h 15"/>
              <a:gd name="T24" fmla="*/ 9 w 13"/>
              <a:gd name="T25" fmla="*/ 0 h 15"/>
              <a:gd name="T26" fmla="*/ 6 w 13"/>
              <a:gd name="T27" fmla="*/ 1 h 15"/>
              <a:gd name="T28" fmla="*/ 0 w 13"/>
              <a:gd name="T2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11"/>
                  <a:pt x="4" y="13"/>
                  <a:pt x="6" y="14"/>
                </a:cubicBezTo>
                <a:cubicBezTo>
                  <a:pt x="8" y="15"/>
                  <a:pt x="9" y="15"/>
                  <a:pt x="9" y="15"/>
                </a:cubicBezTo>
                <a:cubicBezTo>
                  <a:pt x="11" y="15"/>
                  <a:pt x="13" y="13"/>
                  <a:pt x="13" y="11"/>
                </a:cubicBezTo>
                <a:cubicBezTo>
                  <a:pt x="13" y="9"/>
                  <a:pt x="13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6"/>
                  <a:pt x="13" y="5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9" y="0"/>
                  <a:pt x="8" y="0"/>
                  <a:pt x="6" y="1"/>
                </a:cubicBezTo>
                <a:cubicBezTo>
                  <a:pt x="4" y="2"/>
                  <a:pt x="2" y="4"/>
                  <a:pt x="0" y="7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7" name="Freeform 34"/>
          <p:cNvSpPr/>
          <p:nvPr>
            <p:custDataLst>
              <p:tags r:id="rId20"/>
            </p:custDataLst>
          </p:nvPr>
        </p:nvSpPr>
        <p:spPr>
          <a:xfrm>
            <a:off x="4900295" y="3840480"/>
            <a:ext cx="299085" cy="8890"/>
          </a:xfrm>
          <a:custGeom>
            <a:avLst/>
            <a:gdLst>
              <a:gd name="T0" fmla="*/ 92 w 92"/>
              <a:gd name="T1" fmla="*/ 2 h 4"/>
              <a:gd name="T2" fmla="*/ 46 w 92"/>
              <a:gd name="T3" fmla="*/ 4 h 4"/>
              <a:gd name="T4" fmla="*/ 29 w 92"/>
              <a:gd name="T5" fmla="*/ 4 h 4"/>
              <a:gd name="T6" fmla="*/ 15 w 92"/>
              <a:gd name="T7" fmla="*/ 4 h 4"/>
              <a:gd name="T8" fmla="*/ 4 w 92"/>
              <a:gd name="T9" fmla="*/ 3 h 4"/>
              <a:gd name="T10" fmla="*/ 0 w 92"/>
              <a:gd name="T11" fmla="*/ 2 h 4"/>
              <a:gd name="T12" fmla="*/ 0 w 92"/>
              <a:gd name="T13" fmla="*/ 2 h 4"/>
              <a:gd name="T14" fmla="*/ 0 w 92"/>
              <a:gd name="T15" fmla="*/ 2 h 4"/>
              <a:gd name="T16" fmla="*/ 4 w 92"/>
              <a:gd name="T17" fmla="*/ 1 h 4"/>
              <a:gd name="T18" fmla="*/ 15 w 92"/>
              <a:gd name="T19" fmla="*/ 0 h 4"/>
              <a:gd name="T20" fmla="*/ 29 w 92"/>
              <a:gd name="T21" fmla="*/ 0 h 4"/>
              <a:gd name="T22" fmla="*/ 46 w 92"/>
              <a:gd name="T23" fmla="*/ 0 h 4"/>
              <a:gd name="T24" fmla="*/ 92 w 92"/>
              <a:gd name="T25" fmla="*/ 2 h 4"/>
              <a:gd name="T26" fmla="*/ 92 w 92"/>
              <a:gd name="T27" fmla="*/ 2 h 4"/>
              <a:gd name="T28" fmla="*/ 92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92" y="2"/>
                </a:moveTo>
                <a:cubicBezTo>
                  <a:pt x="92" y="2"/>
                  <a:pt x="69" y="3"/>
                  <a:pt x="46" y="4"/>
                </a:cubicBezTo>
                <a:cubicBezTo>
                  <a:pt x="40" y="4"/>
                  <a:pt x="35" y="4"/>
                  <a:pt x="29" y="4"/>
                </a:cubicBezTo>
                <a:cubicBezTo>
                  <a:pt x="24" y="4"/>
                  <a:pt x="19" y="4"/>
                  <a:pt x="15" y="4"/>
                </a:cubicBezTo>
                <a:cubicBezTo>
                  <a:pt x="10" y="3"/>
                  <a:pt x="7" y="3"/>
                  <a:pt x="4" y="3"/>
                </a:cubicBezTo>
                <a:cubicBezTo>
                  <a:pt x="2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2" y="2"/>
                  <a:pt x="4" y="1"/>
                </a:cubicBezTo>
                <a:cubicBezTo>
                  <a:pt x="7" y="1"/>
                  <a:pt x="10" y="1"/>
                  <a:pt x="15" y="0"/>
                </a:cubicBezTo>
                <a:cubicBezTo>
                  <a:pt x="19" y="0"/>
                  <a:pt x="24" y="0"/>
                  <a:pt x="29" y="0"/>
                </a:cubicBezTo>
                <a:cubicBezTo>
                  <a:pt x="35" y="0"/>
                  <a:pt x="40" y="0"/>
                  <a:pt x="46" y="0"/>
                </a:cubicBezTo>
                <a:cubicBezTo>
                  <a:pt x="69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8" name="Freeform 35"/>
          <p:cNvSpPr/>
          <p:nvPr>
            <p:custDataLst>
              <p:tags r:id="rId21"/>
            </p:custDataLst>
          </p:nvPr>
        </p:nvSpPr>
        <p:spPr>
          <a:xfrm>
            <a:off x="4726940" y="3814445"/>
            <a:ext cx="81915" cy="64135"/>
          </a:xfrm>
          <a:custGeom>
            <a:avLst/>
            <a:gdLst>
              <a:gd name="T0" fmla="*/ 25 w 25"/>
              <a:gd name="T1" fmla="*/ 15 h 29"/>
              <a:gd name="T2" fmla="*/ 25 w 25"/>
              <a:gd name="T3" fmla="*/ 14 h 29"/>
              <a:gd name="T4" fmla="*/ 25 w 25"/>
              <a:gd name="T5" fmla="*/ 14 h 29"/>
              <a:gd name="T6" fmla="*/ 25 w 25"/>
              <a:gd name="T7" fmla="*/ 14 h 29"/>
              <a:gd name="T8" fmla="*/ 13 w 25"/>
              <a:gd name="T9" fmla="*/ 1 h 29"/>
              <a:gd name="T10" fmla="*/ 8 w 25"/>
              <a:gd name="T11" fmla="*/ 0 h 29"/>
              <a:gd name="T12" fmla="*/ 0 w 25"/>
              <a:gd name="T13" fmla="*/ 8 h 29"/>
              <a:gd name="T14" fmla="*/ 3 w 25"/>
              <a:gd name="T15" fmla="*/ 14 h 29"/>
              <a:gd name="T16" fmla="*/ 3 w 25"/>
              <a:gd name="T17" fmla="*/ 14 h 29"/>
              <a:gd name="T18" fmla="*/ 3 w 25"/>
              <a:gd name="T19" fmla="*/ 14 h 29"/>
              <a:gd name="T20" fmla="*/ 3 w 25"/>
              <a:gd name="T21" fmla="*/ 14 h 29"/>
              <a:gd name="T22" fmla="*/ 0 w 25"/>
              <a:gd name="T23" fmla="*/ 21 h 29"/>
              <a:gd name="T24" fmla="*/ 8 w 25"/>
              <a:gd name="T25" fmla="*/ 29 h 29"/>
              <a:gd name="T26" fmla="*/ 13 w 25"/>
              <a:gd name="T27" fmla="*/ 27 h 29"/>
              <a:gd name="T28" fmla="*/ 25 w 25"/>
              <a:gd name="T2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25" y="15"/>
                </a:move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1" y="8"/>
                  <a:pt x="17" y="4"/>
                  <a:pt x="13" y="1"/>
                </a:cubicBezTo>
                <a:cubicBezTo>
                  <a:pt x="10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"/>
                  <a:pt x="1" y="13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6"/>
                  <a:pt x="0" y="18"/>
                  <a:pt x="0" y="21"/>
                </a:cubicBezTo>
                <a:cubicBezTo>
                  <a:pt x="0" y="25"/>
                  <a:pt x="3" y="29"/>
                  <a:pt x="8" y="29"/>
                </a:cubicBezTo>
                <a:cubicBezTo>
                  <a:pt x="8" y="29"/>
                  <a:pt x="10" y="29"/>
                  <a:pt x="13" y="27"/>
                </a:cubicBezTo>
                <a:cubicBezTo>
                  <a:pt x="17" y="25"/>
                  <a:pt x="21" y="21"/>
                  <a:pt x="25" y="15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7" name="Freeform 36"/>
          <p:cNvSpPr/>
          <p:nvPr>
            <p:custDataLst>
              <p:tags r:id="rId22"/>
            </p:custDataLst>
          </p:nvPr>
        </p:nvSpPr>
        <p:spPr>
          <a:xfrm>
            <a:off x="4838065" y="3829685"/>
            <a:ext cx="42545" cy="33020"/>
          </a:xfrm>
          <a:custGeom>
            <a:avLst/>
            <a:gdLst>
              <a:gd name="T0" fmla="*/ 13 w 13"/>
              <a:gd name="T1" fmla="*/ 7 h 15"/>
              <a:gd name="T2" fmla="*/ 13 w 13"/>
              <a:gd name="T3" fmla="*/ 7 h 15"/>
              <a:gd name="T4" fmla="*/ 13 w 13"/>
              <a:gd name="T5" fmla="*/ 7 h 15"/>
              <a:gd name="T6" fmla="*/ 13 w 13"/>
              <a:gd name="T7" fmla="*/ 7 h 15"/>
              <a:gd name="T8" fmla="*/ 7 w 13"/>
              <a:gd name="T9" fmla="*/ 1 h 15"/>
              <a:gd name="T10" fmla="*/ 4 w 13"/>
              <a:gd name="T11" fmla="*/ 0 h 15"/>
              <a:gd name="T12" fmla="*/ 0 w 13"/>
              <a:gd name="T13" fmla="*/ 4 h 15"/>
              <a:gd name="T14" fmla="*/ 1 w 13"/>
              <a:gd name="T15" fmla="*/ 7 h 15"/>
              <a:gd name="T16" fmla="*/ 1 w 13"/>
              <a:gd name="T17" fmla="*/ 7 h 15"/>
              <a:gd name="T18" fmla="*/ 1 w 13"/>
              <a:gd name="T19" fmla="*/ 7 h 15"/>
              <a:gd name="T20" fmla="*/ 1 w 13"/>
              <a:gd name="T21" fmla="*/ 7 h 15"/>
              <a:gd name="T22" fmla="*/ 0 w 13"/>
              <a:gd name="T23" fmla="*/ 11 h 15"/>
              <a:gd name="T24" fmla="*/ 4 w 13"/>
              <a:gd name="T25" fmla="*/ 15 h 15"/>
              <a:gd name="T26" fmla="*/ 7 w 13"/>
              <a:gd name="T27" fmla="*/ 14 h 15"/>
              <a:gd name="T28" fmla="*/ 13 w 13"/>
              <a:gd name="T2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13" y="7"/>
                </a:move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4"/>
                  <a:pt x="9" y="2"/>
                  <a:pt x="7" y="1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8"/>
                  <a:pt x="0" y="9"/>
                  <a:pt x="0" y="11"/>
                </a:cubicBezTo>
                <a:cubicBezTo>
                  <a:pt x="0" y="13"/>
                  <a:pt x="2" y="15"/>
                  <a:pt x="4" y="15"/>
                </a:cubicBezTo>
                <a:cubicBezTo>
                  <a:pt x="4" y="15"/>
                  <a:pt x="5" y="15"/>
                  <a:pt x="7" y="14"/>
                </a:cubicBezTo>
                <a:cubicBezTo>
                  <a:pt x="9" y="13"/>
                  <a:pt x="11" y="11"/>
                  <a:pt x="13" y="7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8" name="Oval 37"/>
          <p:cNvSpPr>
            <a:spLocks noChangeArrowheads="1"/>
          </p:cNvSpPr>
          <p:nvPr>
            <p:custDataLst>
              <p:tags r:id="rId23"/>
            </p:custDataLst>
          </p:nvPr>
        </p:nvSpPr>
        <p:spPr>
          <a:xfrm>
            <a:off x="7603490" y="2692400"/>
            <a:ext cx="46355" cy="31115"/>
          </a:xfrm>
          <a:prstGeom prst="ellipse">
            <a:avLst/>
          </a:pr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9" name="Freeform 38"/>
          <p:cNvSpPr/>
          <p:nvPr>
            <p:custDataLst>
              <p:tags r:id="rId24"/>
            </p:custDataLst>
          </p:nvPr>
        </p:nvSpPr>
        <p:spPr>
          <a:xfrm>
            <a:off x="6438900" y="2739390"/>
            <a:ext cx="1201420" cy="1111885"/>
          </a:xfrm>
          <a:custGeom>
            <a:avLst/>
            <a:gdLst>
              <a:gd name="T0" fmla="*/ 0 w 984"/>
              <a:gd name="T1" fmla="*/ 0 h 1348"/>
              <a:gd name="T2" fmla="*/ 0 w 984"/>
              <a:gd name="T3" fmla="*/ 5 h 1348"/>
              <a:gd name="T4" fmla="*/ 973 w 984"/>
              <a:gd name="T5" fmla="*/ 10 h 1348"/>
              <a:gd name="T6" fmla="*/ 973 w 984"/>
              <a:gd name="T7" fmla="*/ 1338 h 1348"/>
              <a:gd name="T8" fmla="*/ 0 w 984"/>
              <a:gd name="T9" fmla="*/ 1338 h 1348"/>
              <a:gd name="T10" fmla="*/ 0 w 984"/>
              <a:gd name="T11" fmla="*/ 1340 h 1348"/>
              <a:gd name="T12" fmla="*/ 984 w 984"/>
              <a:gd name="T13" fmla="*/ 1348 h 1348"/>
              <a:gd name="T14" fmla="*/ 984 w 984"/>
              <a:gd name="T15" fmla="*/ 0 h 1348"/>
              <a:gd name="T16" fmla="*/ 0 w 984"/>
              <a:gd name="T17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4" h="1348">
                <a:moveTo>
                  <a:pt x="0" y="0"/>
                </a:moveTo>
                <a:lnTo>
                  <a:pt x="0" y="5"/>
                </a:lnTo>
                <a:lnTo>
                  <a:pt x="973" y="10"/>
                </a:lnTo>
                <a:lnTo>
                  <a:pt x="973" y="1338"/>
                </a:lnTo>
                <a:lnTo>
                  <a:pt x="0" y="1338"/>
                </a:lnTo>
                <a:lnTo>
                  <a:pt x="0" y="1340"/>
                </a:lnTo>
                <a:lnTo>
                  <a:pt x="984" y="1348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Freeform 39"/>
          <p:cNvSpPr/>
          <p:nvPr>
            <p:custDataLst>
              <p:tags r:id="rId25"/>
            </p:custDataLst>
          </p:nvPr>
        </p:nvSpPr>
        <p:spPr>
          <a:xfrm>
            <a:off x="6379845" y="2701290"/>
            <a:ext cx="1200150" cy="1148080"/>
          </a:xfrm>
          <a:custGeom>
            <a:avLst/>
            <a:gdLst>
              <a:gd name="T0" fmla="*/ 0 w 983"/>
              <a:gd name="T1" fmla="*/ 43 h 1392"/>
              <a:gd name="T2" fmla="*/ 0 w 983"/>
              <a:gd name="T3" fmla="*/ 54 h 1392"/>
              <a:gd name="T4" fmla="*/ 970 w 983"/>
              <a:gd name="T5" fmla="*/ 11 h 1392"/>
              <a:gd name="T6" fmla="*/ 970 w 983"/>
              <a:gd name="T7" fmla="*/ 1338 h 1392"/>
              <a:gd name="T8" fmla="*/ 0 w 983"/>
              <a:gd name="T9" fmla="*/ 1381 h 1392"/>
              <a:gd name="T10" fmla="*/ 0 w 983"/>
              <a:gd name="T11" fmla="*/ 1392 h 1392"/>
              <a:gd name="T12" fmla="*/ 983 w 983"/>
              <a:gd name="T13" fmla="*/ 1349 h 1392"/>
              <a:gd name="T14" fmla="*/ 983 w 983"/>
              <a:gd name="T15" fmla="*/ 0 h 1392"/>
              <a:gd name="T16" fmla="*/ 0 w 983"/>
              <a:gd name="T17" fmla="*/ 4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1392">
                <a:moveTo>
                  <a:pt x="0" y="43"/>
                </a:moveTo>
                <a:lnTo>
                  <a:pt x="0" y="54"/>
                </a:lnTo>
                <a:lnTo>
                  <a:pt x="970" y="11"/>
                </a:lnTo>
                <a:lnTo>
                  <a:pt x="970" y="1338"/>
                </a:lnTo>
                <a:lnTo>
                  <a:pt x="0" y="1381"/>
                </a:lnTo>
                <a:lnTo>
                  <a:pt x="0" y="1392"/>
                </a:lnTo>
                <a:lnTo>
                  <a:pt x="983" y="1349"/>
                </a:lnTo>
                <a:lnTo>
                  <a:pt x="983" y="0"/>
                </a:lnTo>
                <a:lnTo>
                  <a:pt x="0" y="43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1" name="Oval 40"/>
          <p:cNvSpPr>
            <a:spLocks noChangeArrowheads="1"/>
          </p:cNvSpPr>
          <p:nvPr>
            <p:custDataLst>
              <p:tags r:id="rId26"/>
            </p:custDataLst>
          </p:nvPr>
        </p:nvSpPr>
        <p:spPr>
          <a:xfrm>
            <a:off x="3411855" y="2692400"/>
            <a:ext cx="46355" cy="31115"/>
          </a:xfrm>
          <a:prstGeom prst="ellipse">
            <a:avLst/>
          </a:pr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4" name="Freeform 41"/>
          <p:cNvSpPr/>
          <p:nvPr>
            <p:custDataLst>
              <p:tags r:id="rId27"/>
            </p:custDataLst>
          </p:nvPr>
        </p:nvSpPr>
        <p:spPr>
          <a:xfrm>
            <a:off x="3421380" y="2739390"/>
            <a:ext cx="1210945" cy="1111885"/>
          </a:xfrm>
          <a:custGeom>
            <a:avLst/>
            <a:gdLst>
              <a:gd name="T0" fmla="*/ 984 w 992"/>
              <a:gd name="T1" fmla="*/ 0 h 1348"/>
              <a:gd name="T2" fmla="*/ 989 w 992"/>
              <a:gd name="T3" fmla="*/ 5 h 1348"/>
              <a:gd name="T4" fmla="*/ 14 w 992"/>
              <a:gd name="T5" fmla="*/ 10 h 1348"/>
              <a:gd name="T6" fmla="*/ 14 w 992"/>
              <a:gd name="T7" fmla="*/ 1338 h 1348"/>
              <a:gd name="T8" fmla="*/ 984 w 992"/>
              <a:gd name="T9" fmla="*/ 1338 h 1348"/>
              <a:gd name="T10" fmla="*/ 992 w 992"/>
              <a:gd name="T11" fmla="*/ 1343 h 1348"/>
              <a:gd name="T12" fmla="*/ 0 w 992"/>
              <a:gd name="T13" fmla="*/ 1348 h 1348"/>
              <a:gd name="T14" fmla="*/ 0 w 992"/>
              <a:gd name="T15" fmla="*/ 0 h 1348"/>
              <a:gd name="T16" fmla="*/ 984 w 992"/>
              <a:gd name="T17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1348">
                <a:moveTo>
                  <a:pt x="984" y="0"/>
                </a:moveTo>
                <a:lnTo>
                  <a:pt x="989" y="5"/>
                </a:lnTo>
                <a:lnTo>
                  <a:pt x="14" y="10"/>
                </a:lnTo>
                <a:lnTo>
                  <a:pt x="14" y="1338"/>
                </a:lnTo>
                <a:lnTo>
                  <a:pt x="984" y="1338"/>
                </a:lnTo>
                <a:lnTo>
                  <a:pt x="992" y="1343"/>
                </a:lnTo>
                <a:lnTo>
                  <a:pt x="0" y="1348"/>
                </a:lnTo>
                <a:lnTo>
                  <a:pt x="0" y="0"/>
                </a:lnTo>
                <a:lnTo>
                  <a:pt x="984" y="0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7" name="Freeform 42"/>
          <p:cNvSpPr/>
          <p:nvPr>
            <p:custDataLst>
              <p:tags r:id="rId28"/>
            </p:custDataLst>
          </p:nvPr>
        </p:nvSpPr>
        <p:spPr>
          <a:xfrm>
            <a:off x="3481705" y="2701290"/>
            <a:ext cx="1202690" cy="1148080"/>
          </a:xfrm>
          <a:custGeom>
            <a:avLst/>
            <a:gdLst>
              <a:gd name="T0" fmla="*/ 985 w 985"/>
              <a:gd name="T1" fmla="*/ 43 h 1392"/>
              <a:gd name="T2" fmla="*/ 985 w 985"/>
              <a:gd name="T3" fmla="*/ 54 h 1392"/>
              <a:gd name="T4" fmla="*/ 13 w 985"/>
              <a:gd name="T5" fmla="*/ 11 h 1392"/>
              <a:gd name="T6" fmla="*/ 13 w 985"/>
              <a:gd name="T7" fmla="*/ 1338 h 1392"/>
              <a:gd name="T8" fmla="*/ 985 w 985"/>
              <a:gd name="T9" fmla="*/ 1381 h 1392"/>
              <a:gd name="T10" fmla="*/ 985 w 985"/>
              <a:gd name="T11" fmla="*/ 1392 h 1392"/>
              <a:gd name="T12" fmla="*/ 0 w 985"/>
              <a:gd name="T13" fmla="*/ 1349 h 1392"/>
              <a:gd name="T14" fmla="*/ 0 w 985"/>
              <a:gd name="T15" fmla="*/ 0 h 1392"/>
              <a:gd name="T16" fmla="*/ 985 w 985"/>
              <a:gd name="T17" fmla="*/ 4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4" h="1392">
                <a:moveTo>
                  <a:pt x="985" y="43"/>
                </a:moveTo>
                <a:lnTo>
                  <a:pt x="985" y="54"/>
                </a:lnTo>
                <a:lnTo>
                  <a:pt x="13" y="11"/>
                </a:lnTo>
                <a:lnTo>
                  <a:pt x="13" y="1338"/>
                </a:lnTo>
                <a:lnTo>
                  <a:pt x="985" y="1381"/>
                </a:lnTo>
                <a:lnTo>
                  <a:pt x="985" y="1392"/>
                </a:lnTo>
                <a:lnTo>
                  <a:pt x="0" y="1349"/>
                </a:lnTo>
                <a:lnTo>
                  <a:pt x="0" y="0"/>
                </a:lnTo>
                <a:lnTo>
                  <a:pt x="985" y="43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3" name="文本框 7"/>
          <p:cNvSpPr txBox="1"/>
          <p:nvPr>
            <p:custDataLst>
              <p:tags r:id="rId29"/>
            </p:custDataLst>
          </p:nvPr>
        </p:nvSpPr>
        <p:spPr>
          <a:xfrm>
            <a:off x="3685540" y="2896870"/>
            <a:ext cx="3690620" cy="7880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汉仪夏日体W" panose="00020600040101010101" charset="-122"/>
                <a:cs typeface="Times New Roman" panose="02020603050405020304"/>
                <a:sym typeface="宋体" panose="02010600030101010101" pitchFamily="2" charset="-122"/>
              </a:rPr>
              <a:t>六、实际效果展示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汉仪夏日体W" panose="00020600040101010101" charset="-122"/>
              <a:cs typeface="Times New Roman" panose="02020603050405020304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0" y="0"/>
            <a:ext cx="12183237" cy="6858000"/>
          </a:xfrm>
          <a:prstGeom prst="rect">
            <a:avLst/>
          </a:prstGeom>
          <a:gradFill flip="none" rotWithShape="1">
            <a:gsLst>
              <a:gs pos="0">
                <a:srgbClr val="6060D8"/>
              </a:gs>
              <a:gs pos="100000">
                <a:srgbClr val="949AF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/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381000"/>
            <a:ext cx="11167870" cy="60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6645" y="380994"/>
            <a:ext cx="10838710" cy="60960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24271" y="2286070"/>
            <a:ext cx="817109" cy="155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9600" b="1" kern="1200">
                <a:solidFill>
                  <a:schemeClr val="bg2">
                    <a:lumMod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2</a:t>
            </a: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9403" y="2630440"/>
            <a:ext cx="5183061" cy="144663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660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义启小魏楷" panose="02010601030101010101" pitchFamily="2" charset="-128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660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ea typeface="义启小魏楷" panose="02010601030101010101" pitchFamily="2" charset="-128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2551" y="1962904"/>
            <a:ext cx="1600727" cy="640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sz="3600" b="1">
                <a:solidFill>
                  <a:srgbClr val="6060D8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PART 2</a:t>
            </a:r>
            <a:endParaRPr lang="zh-CN" altLang="zh-CN" sz="3600" b="1">
              <a:solidFill>
                <a:srgbClr val="6060D8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43243" y="5666014"/>
            <a:ext cx="8241928" cy="4437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060D8"/>
              </a:gs>
              <a:gs pos="100000">
                <a:srgbClr val="949AF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-638050" y="33097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</p:spPr>
      </p:pic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</p:spPr>
      </p:pic>
      <p:pic>
        <p:nvPicPr>
          <p:cNvPr id="36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7392670" y="3429000"/>
            <a:ext cx="4458335" cy="267335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7" name="New shape"/>
          <p:cNvSpPr/>
          <p:nvPr/>
        </p:nvSpPr>
        <p:spPr>
          <a:xfrm>
            <a:off x="1117600" y="15367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一、项目运行流程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1117600" y="21971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1、项目运行后启动服务器访问 http://47.103.72.193/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New shape"/>
          <p:cNvSpPr/>
          <p:nvPr/>
        </p:nvSpPr>
        <p:spPr>
          <a:xfrm>
            <a:off x="1117600" y="2667000"/>
            <a:ext cx="1081659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2、根据urls.py设定的路由地址访问初始界面，其中路由包含视图函数用于加载模版文件的网页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New shape"/>
          <p:cNvSpPr/>
          <p:nvPr/>
        </p:nvSpPr>
        <p:spPr>
          <a:xfrm>
            <a:off x="1117600" y="3479800"/>
            <a:ext cx="6146800" cy="1371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3、在html格式的网页中插入链接，链接当中写入需要跳转的网页的url名称，点击后触发urls.py里对应的视图函数，然后根据2的方式得到跳转的网页链接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New shape"/>
          <p:cNvSpPr/>
          <p:nvPr/>
        </p:nvSpPr>
        <p:spPr>
          <a:xfrm>
            <a:off x="1117600" y="4978400"/>
            <a:ext cx="6146800" cy="1028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4、在视图函数中除了加载对应的网页html模版文件，还可以进行数据的插入和查找，以及数据库访问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-638050" y="33097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</p:spPr>
      </p:pic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</p:spPr>
      </p:pic>
      <p:sp>
        <p:nvSpPr>
          <p:cNvPr id="36" name="New shape"/>
          <p:cNvSpPr/>
          <p:nvPr/>
        </p:nvSpPr>
        <p:spPr>
          <a:xfrm rot="5400000">
            <a:off x="4927600" y="2235200"/>
            <a:ext cx="330200" cy="330200"/>
          </a:xfrm>
          <a:prstGeom prst="triangle">
            <a:avLst/>
          </a:prstGeom>
          <a:solidFill>
            <a:srgbClr val="818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ew shape"/>
          <p:cNvSpPr/>
          <p:nvPr/>
        </p:nvSpPr>
        <p:spPr>
          <a:xfrm rot="5400000">
            <a:off x="4927600" y="3924300"/>
            <a:ext cx="330200" cy="330200"/>
          </a:xfrm>
          <a:prstGeom prst="triangle">
            <a:avLst/>
          </a:prstGeom>
          <a:solidFill>
            <a:srgbClr val="818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ew shape"/>
          <p:cNvSpPr/>
          <p:nvPr/>
        </p:nvSpPr>
        <p:spPr>
          <a:xfrm rot="5400000">
            <a:off x="4927600" y="5270500"/>
            <a:ext cx="330200" cy="330200"/>
          </a:xfrm>
          <a:prstGeom prst="triangle">
            <a:avLst/>
          </a:prstGeom>
          <a:solidFill>
            <a:srgbClr val="818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117600" y="2324100"/>
            <a:ext cx="3606800" cy="3606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0" name="New shape"/>
          <p:cNvSpPr/>
          <p:nvPr/>
        </p:nvSpPr>
        <p:spPr>
          <a:xfrm>
            <a:off x="1117600" y="14859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二、主要的接口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New shape"/>
          <p:cNvSpPr/>
          <p:nvPr/>
        </p:nvSpPr>
        <p:spPr>
          <a:xfrm>
            <a:off x="5334000" y="2209800"/>
            <a:ext cx="57404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1、ORM接口(对象关系映射)</a:t>
            </a:r>
            <a:endParaRPr sz="2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New shape"/>
          <p:cNvSpPr/>
          <p:nvPr/>
        </p:nvSpPr>
        <p:spPr>
          <a:xfrm>
            <a:off x="4927600" y="2679700"/>
            <a:ext cx="6146800" cy="1028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Django的ORM接口使得开发者可以通过Python代码与数据库进行交互，而无需直接编写SQL查询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New shape"/>
          <p:cNvSpPr/>
          <p:nvPr/>
        </p:nvSpPr>
        <p:spPr>
          <a:xfrm>
            <a:off x="5334000" y="3898900"/>
            <a:ext cx="57404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2、视图接口</a:t>
            </a:r>
            <a:endParaRPr sz="2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New shape"/>
          <p:cNvSpPr/>
          <p:nvPr/>
        </p:nvSpPr>
        <p:spPr>
          <a:xfrm>
            <a:off x="4927600" y="4368800"/>
            <a:ext cx="639826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20000"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Django视图接口用于处理HTTP请求并返回HTTP响应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New shape"/>
          <p:cNvSpPr/>
          <p:nvPr/>
        </p:nvSpPr>
        <p:spPr>
          <a:xfrm>
            <a:off x="5334000" y="5245100"/>
            <a:ext cx="57404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3、路由接口</a:t>
            </a:r>
            <a:endParaRPr sz="2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New shape"/>
          <p:cNvSpPr/>
          <p:nvPr/>
        </p:nvSpPr>
        <p:spPr>
          <a:xfrm>
            <a:off x="4927600" y="5715000"/>
            <a:ext cx="614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Django的URL路由系统用于将URL映射到视图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-638050" y="33097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</p:spPr>
      </p:pic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</p:spPr>
      </p:pic>
      <p:sp>
        <p:nvSpPr>
          <p:cNvPr id="36" name="New shape"/>
          <p:cNvSpPr/>
          <p:nvPr/>
        </p:nvSpPr>
        <p:spPr>
          <a:xfrm>
            <a:off x="1117600" y="14097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三、对数据库的处理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New shape"/>
          <p:cNvSpPr/>
          <p:nvPr/>
        </p:nvSpPr>
        <p:spPr>
          <a:xfrm>
            <a:off x="1117600" y="2070100"/>
            <a:ext cx="9956800" cy="1028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45720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Django中对于数据库的建立主要通过内置在app文件夹当中的models.py文件夹来进行数据库表的建立，通过修改models.py文件当中的代码可以直接修改数据库，而不需要额外的数据库软件综合开发工具与大量繁琐的SQL语言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1117600" y="32258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class user_student(models.Model)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New shape"/>
          <p:cNvSpPr/>
          <p:nvPr/>
        </p:nvSpPr>
        <p:spPr>
          <a:xfrm>
            <a:off x="1117600" y="3695700"/>
            <a:ext cx="995680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studentId = models.IntegerField(primary_key=True)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New shape"/>
          <p:cNvSpPr/>
          <p:nvPr/>
        </p:nvSpPr>
        <p:spPr>
          <a:xfrm>
            <a:off x="1117600" y="45085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account = models.CharField(max_length=255)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New shape"/>
          <p:cNvSpPr/>
          <p:nvPr/>
        </p:nvSpPr>
        <p:spPr>
          <a:xfrm>
            <a:off x="1117600" y="49784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New shape"/>
          <p:cNvSpPr/>
          <p:nvPr/>
        </p:nvSpPr>
        <p:spPr>
          <a:xfrm>
            <a:off x="1117600" y="5448300"/>
            <a:ext cx="995680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建立完成的models.py通过makemigrations和migrate来实现数据库迁移和更新操作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-638050" y="33097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</p:spPr>
      </p:pic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</p:spPr>
      </p:pic>
      <p:sp>
        <p:nvSpPr>
          <p:cNvPr id="36" name="New shape"/>
          <p:cNvSpPr/>
          <p:nvPr/>
        </p:nvSpPr>
        <p:spPr>
          <a:xfrm>
            <a:off x="1117600" y="2730500"/>
            <a:ext cx="3606800" cy="1752600"/>
          </a:xfrm>
          <a:prstGeom prst="roundRect">
            <a:avLst>
              <a:gd name="adj" fmla="val 4347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1168400" y="2781300"/>
            <a:ext cx="76200" cy="1651000"/>
          </a:xfrm>
          <a:prstGeom prst="roundRect">
            <a:avLst>
              <a:gd name="adj" fmla="val 50000"/>
            </a:avLst>
          </a:prstGeom>
          <a:solidFill>
            <a:srgbClr val="818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1117600" y="4610100"/>
            <a:ext cx="3606800" cy="1409700"/>
          </a:xfrm>
          <a:prstGeom prst="roundRect">
            <a:avLst>
              <a:gd name="adj" fmla="val 5405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1168400" y="4660900"/>
            <a:ext cx="76200" cy="1308100"/>
          </a:xfrm>
          <a:prstGeom prst="roundRect">
            <a:avLst>
              <a:gd name="adj" fmla="val 50000"/>
            </a:avLst>
          </a:prstGeom>
          <a:solidFill>
            <a:srgbClr val="818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5511800" y="1536700"/>
            <a:ext cx="4965700" cy="4470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1" name="New shape"/>
          <p:cNvSpPr/>
          <p:nvPr/>
        </p:nvSpPr>
        <p:spPr>
          <a:xfrm>
            <a:off x="1117600" y="1536700"/>
            <a:ext cx="3606800" cy="838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四、前端网页组成</a:t>
            </a:r>
            <a:endParaRPr lang="en-US"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New shape"/>
          <p:cNvSpPr/>
          <p:nvPr/>
        </p:nvSpPr>
        <p:spPr>
          <a:xfrm>
            <a:off x="1435100" y="2921000"/>
            <a:ext cx="3289300" cy="1320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1、css前端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：主要显示网页的样式，包括网页的排版，输入框、文字大小、颜色等等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New shape"/>
          <p:cNvSpPr/>
          <p:nvPr/>
        </p:nvSpPr>
        <p:spPr>
          <a:xfrm>
            <a:off x="1435100" y="4800600"/>
            <a:ext cx="32893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2、主体body部分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：包括主要的文字框架，相关链接设置等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5400000">
            <a:off x="-638050" y="33097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</p:spPr>
      </p:pic>
      <p:sp>
        <p:nvSpPr>
          <p:cNvPr id="35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</p:spPr>
      </p:pic>
      <p:pic>
        <p:nvPicPr>
          <p:cNvPr id="36" name="New picture"/>
          <p:cNvPicPr/>
          <p:nvPr/>
        </p:nvPicPr>
        <p:blipFill>
          <a:blip r:embed="rId5"/>
          <a:srcRect t="-18"/>
          <a:stretch>
            <a:fillRect/>
          </a:stretch>
        </p:blipFill>
        <p:spPr>
          <a:xfrm>
            <a:off x="963930" y="2435860"/>
            <a:ext cx="5172075" cy="358394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37" name="New picture"/>
          <p:cNvPicPr/>
          <p:nvPr/>
        </p:nvPicPr>
        <p:blipFill>
          <a:blip r:embed="rId6"/>
          <a:srcRect t="354"/>
          <a:stretch>
            <a:fillRect/>
          </a:stretch>
        </p:blipFill>
        <p:spPr>
          <a:xfrm>
            <a:off x="6384290" y="2435860"/>
            <a:ext cx="4994275" cy="358394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8" name="New shape"/>
          <p:cNvSpPr/>
          <p:nvPr/>
        </p:nvSpPr>
        <p:spPr>
          <a:xfrm>
            <a:off x="1117600" y="13970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五、网页测试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New shape"/>
          <p:cNvSpPr/>
          <p:nvPr/>
        </p:nvSpPr>
        <p:spPr>
          <a:xfrm>
            <a:off x="1117600" y="2057400"/>
            <a:ext cx="995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8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使用Jmeter运行测试计划，模拟大量用户同时访问系统，并发用户请求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（如下为网页、接口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测试）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New picture"/>
          <p:cNvPicPr/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  <a:ln>
            <a:noFill/>
          </a:ln>
        </p:spPr>
      </p:pic>
      <p:pic>
        <p:nvPicPr>
          <p:cNvPr id="47" name="New picture"/>
          <p:cNvPicPr/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ln>
            <a:noFill/>
          </a:ln>
        </p:spPr>
      </p:pic>
      <p:sp>
        <p:nvSpPr>
          <p:cNvPr id="48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-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49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07D5-5CDF-4D0C-AD3B-9F444A1C1FED}" type="slidenum"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Aitds2"/>
          <p:cNvSpPr txBox="1"/>
          <p:nvPr/>
        </p:nvSpPr>
        <p:spPr>
          <a:xfrm>
            <a:off x="4973957" y="1537162"/>
            <a:ext cx="2210754" cy="1097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dist" fontAlgn="auto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66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目录</a:t>
            </a:r>
            <a:endParaRPr kumimoji="1" lang="zh-CN" altLang="en-US" sz="660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8" name="Aitds3"/>
          <p:cNvSpPr txBox="1"/>
          <p:nvPr>
            <p:custDataLst>
              <p:tags r:id="rId3"/>
            </p:custDataLst>
          </p:nvPr>
        </p:nvSpPr>
        <p:spPr>
          <a:xfrm>
            <a:off x="5261884" y="2493166"/>
            <a:ext cx="1634900" cy="303255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dist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spc="4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CONTENTS</a:t>
            </a:r>
            <a:endParaRPr lang="zh-CN" altLang="zh-CN" sz="1600" b="1" spc="40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9" name="矩形: 圆角 24"/>
          <p:cNvSpPr/>
          <p:nvPr/>
        </p:nvSpPr>
        <p:spPr>
          <a:xfrm>
            <a:off x="4439816" y="3462813"/>
            <a:ext cx="3916252" cy="591847"/>
          </a:xfrm>
          <a:prstGeom prst="roundRect">
            <a:avLst>
              <a:gd name="adj" fmla="val 24431"/>
            </a:avLst>
          </a:prstGeom>
          <a:noFill/>
          <a:ln>
            <a:solidFill>
              <a:srgbClr val="48D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l"/>
            <a:r>
              <a:rPr lang="zh-CN" altLang="en-US" sz="2800" b="0" i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移动端-Android</a:t>
            </a:r>
            <a:endParaRPr lang="zh-CN" altLang="en-US" sz="2800" b="0" i="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0" name="矩形: 圆角 25"/>
          <p:cNvSpPr/>
          <p:nvPr/>
        </p:nvSpPr>
        <p:spPr>
          <a:xfrm>
            <a:off x="3671641" y="3462813"/>
            <a:ext cx="610921" cy="591846"/>
          </a:xfrm>
          <a:prstGeom prst="roundRect">
            <a:avLst/>
          </a:prstGeom>
          <a:noFill/>
          <a:ln>
            <a:solidFill>
              <a:srgbClr val="48D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i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1</a:t>
            </a:r>
            <a:endParaRPr lang="zh-CN" altLang="zh-CN" sz="3000" b="1" i="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1" name="矩形: 圆角 24"/>
          <p:cNvSpPr/>
          <p:nvPr/>
        </p:nvSpPr>
        <p:spPr>
          <a:xfrm>
            <a:off x="4439816" y="4349321"/>
            <a:ext cx="3916252" cy="591847"/>
          </a:xfrm>
          <a:prstGeom prst="roundRect">
            <a:avLst/>
          </a:prstGeom>
          <a:noFill/>
          <a:ln>
            <a:solidFill>
              <a:srgbClr val="48D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网页端-Django</a:t>
            </a:r>
            <a:endParaRPr lang="zh-CN" altLang="en-US" sz="2800" b="0" i="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51" name="矩形: 圆角 25"/>
          <p:cNvSpPr/>
          <p:nvPr/>
        </p:nvSpPr>
        <p:spPr>
          <a:xfrm>
            <a:off x="3671641" y="4349321"/>
            <a:ext cx="610921" cy="591846"/>
          </a:xfrm>
          <a:prstGeom prst="roundRect">
            <a:avLst/>
          </a:prstGeom>
          <a:noFill/>
          <a:ln>
            <a:solidFill>
              <a:srgbClr val="48D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i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2</a:t>
            </a:r>
            <a:endParaRPr lang="zh-CN" altLang="zh-CN" sz="3000" b="1" i="0">
              <a:solidFill>
                <a:srgbClr val="000000"/>
              </a:solidFill>
              <a:latin typeface="宋体" panose="02010600030101010101" pitchFamily="2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65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66" name="文本框 8"/>
          <p:cNvSpPr txBox="1"/>
          <p:nvPr/>
        </p:nvSpPr>
        <p:spPr>
          <a:xfrm rot="5400000">
            <a:off x="-509496" y="3184382"/>
            <a:ext cx="2085200" cy="36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69" name="New picture"/>
          <p:cNvPicPr/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  <a:ln>
            <a:noFill/>
          </a:ln>
        </p:spPr>
      </p:pic>
      <p:pic>
        <p:nvPicPr>
          <p:cNvPr id="70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  <a:ln>
            <a:noFill/>
          </a:ln>
        </p:spPr>
      </p:pic>
      <p:sp>
        <p:nvSpPr>
          <p:cNvPr id="71" name="TextBox 4"/>
          <p:cNvSpPr txBox="1"/>
          <p:nvPr/>
        </p:nvSpPr>
        <p:spPr>
          <a:xfrm>
            <a:off x="0" y="0"/>
            <a:ext cx="454104" cy="12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72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  <a:ln>
            <a:noFill/>
          </a:ln>
        </p:spPr>
      </p:pic>
      <p:pic>
        <p:nvPicPr>
          <p:cNvPr id="73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22" name="Freeform 19"/>
          <p:cNvSpPr/>
          <p:nvPr>
            <p:custDataLst>
              <p:tags r:id="rId5"/>
            </p:custDataLst>
          </p:nvPr>
        </p:nvSpPr>
        <p:spPr>
          <a:xfrm>
            <a:off x="5300980" y="2720975"/>
            <a:ext cx="117475" cy="68580"/>
          </a:xfrm>
          <a:custGeom>
            <a:avLst/>
            <a:gdLst>
              <a:gd name="T0" fmla="*/ 18 w 36"/>
              <a:gd name="T1" fmla="*/ 31 h 31"/>
              <a:gd name="T2" fmla="*/ 18 w 36"/>
              <a:gd name="T3" fmla="*/ 31 h 31"/>
              <a:gd name="T4" fmla="*/ 18 w 36"/>
              <a:gd name="T5" fmla="*/ 31 h 31"/>
              <a:gd name="T6" fmla="*/ 18 w 36"/>
              <a:gd name="T7" fmla="*/ 31 h 31"/>
              <a:gd name="T8" fmla="*/ 34 w 36"/>
              <a:gd name="T9" fmla="*/ 16 h 31"/>
              <a:gd name="T10" fmla="*/ 36 w 36"/>
              <a:gd name="T11" fmla="*/ 10 h 31"/>
              <a:gd name="T12" fmla="*/ 26 w 36"/>
              <a:gd name="T13" fmla="*/ 0 h 31"/>
              <a:gd name="T14" fmla="*/ 18 w 36"/>
              <a:gd name="T15" fmla="*/ 4 h 31"/>
              <a:gd name="T16" fmla="*/ 18 w 36"/>
              <a:gd name="T17" fmla="*/ 4 h 31"/>
              <a:gd name="T18" fmla="*/ 18 w 36"/>
              <a:gd name="T19" fmla="*/ 4 h 31"/>
              <a:gd name="T20" fmla="*/ 18 w 36"/>
              <a:gd name="T21" fmla="*/ 4 h 31"/>
              <a:gd name="T22" fmla="*/ 10 w 36"/>
              <a:gd name="T23" fmla="*/ 0 h 31"/>
              <a:gd name="T24" fmla="*/ 0 w 36"/>
              <a:gd name="T25" fmla="*/ 10 h 31"/>
              <a:gd name="T26" fmla="*/ 2 w 36"/>
              <a:gd name="T27" fmla="*/ 16 h 31"/>
              <a:gd name="T28" fmla="*/ 18 w 36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1">
                <a:moveTo>
                  <a:pt x="18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6" y="26"/>
                  <a:pt x="31" y="21"/>
                  <a:pt x="34" y="16"/>
                </a:cubicBezTo>
                <a:cubicBezTo>
                  <a:pt x="36" y="13"/>
                  <a:pt x="36" y="10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3" y="0"/>
                  <a:pt x="20" y="1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1"/>
                  <a:pt x="13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3" name="Freeform 20"/>
          <p:cNvSpPr/>
          <p:nvPr>
            <p:custDataLst>
              <p:tags r:id="rId6"/>
            </p:custDataLst>
          </p:nvPr>
        </p:nvSpPr>
        <p:spPr>
          <a:xfrm>
            <a:off x="5470525" y="2720975"/>
            <a:ext cx="120650" cy="68580"/>
          </a:xfrm>
          <a:custGeom>
            <a:avLst/>
            <a:gdLst>
              <a:gd name="T0" fmla="*/ 18 w 37"/>
              <a:gd name="T1" fmla="*/ 31 h 31"/>
              <a:gd name="T2" fmla="*/ 19 w 37"/>
              <a:gd name="T3" fmla="*/ 31 h 31"/>
              <a:gd name="T4" fmla="*/ 19 w 37"/>
              <a:gd name="T5" fmla="*/ 31 h 31"/>
              <a:gd name="T6" fmla="*/ 19 w 37"/>
              <a:gd name="T7" fmla="*/ 31 h 31"/>
              <a:gd name="T8" fmla="*/ 35 w 37"/>
              <a:gd name="T9" fmla="*/ 16 h 31"/>
              <a:gd name="T10" fmla="*/ 37 w 37"/>
              <a:gd name="T11" fmla="*/ 10 h 31"/>
              <a:gd name="T12" fmla="*/ 26 w 37"/>
              <a:gd name="T13" fmla="*/ 0 h 31"/>
              <a:gd name="T14" fmla="*/ 19 w 37"/>
              <a:gd name="T15" fmla="*/ 4 h 31"/>
              <a:gd name="T16" fmla="*/ 19 w 37"/>
              <a:gd name="T17" fmla="*/ 4 h 31"/>
              <a:gd name="T18" fmla="*/ 19 w 37"/>
              <a:gd name="T19" fmla="*/ 4 h 31"/>
              <a:gd name="T20" fmla="*/ 19 w 37"/>
              <a:gd name="T21" fmla="*/ 4 h 31"/>
              <a:gd name="T22" fmla="*/ 11 w 37"/>
              <a:gd name="T23" fmla="*/ 0 h 31"/>
              <a:gd name="T24" fmla="*/ 1 w 37"/>
              <a:gd name="T25" fmla="*/ 10 h 31"/>
              <a:gd name="T26" fmla="*/ 2 w 37"/>
              <a:gd name="T27" fmla="*/ 16 h 31"/>
              <a:gd name="T28" fmla="*/ 18 w 37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31">
                <a:moveTo>
                  <a:pt x="18" y="31"/>
                </a:moveTo>
                <a:cubicBezTo>
                  <a:pt x="18" y="31"/>
                  <a:pt x="18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7" y="26"/>
                  <a:pt x="32" y="21"/>
                  <a:pt x="35" y="16"/>
                </a:cubicBezTo>
                <a:cubicBezTo>
                  <a:pt x="37" y="13"/>
                  <a:pt x="37" y="10"/>
                  <a:pt x="37" y="10"/>
                </a:cubicBezTo>
                <a:cubicBezTo>
                  <a:pt x="37" y="4"/>
                  <a:pt x="32" y="0"/>
                  <a:pt x="26" y="0"/>
                </a:cubicBezTo>
                <a:cubicBezTo>
                  <a:pt x="23" y="0"/>
                  <a:pt x="21" y="1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1"/>
                  <a:pt x="14" y="0"/>
                  <a:pt x="11" y="0"/>
                </a:cubicBezTo>
                <a:cubicBezTo>
                  <a:pt x="5" y="0"/>
                  <a:pt x="1" y="4"/>
                  <a:pt x="1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4" name="Freeform 21"/>
          <p:cNvSpPr/>
          <p:nvPr>
            <p:custDataLst>
              <p:tags r:id="rId7"/>
            </p:custDataLst>
          </p:nvPr>
        </p:nvSpPr>
        <p:spPr>
          <a:xfrm>
            <a:off x="5643880" y="2720975"/>
            <a:ext cx="117475" cy="68580"/>
          </a:xfrm>
          <a:custGeom>
            <a:avLst/>
            <a:gdLst>
              <a:gd name="T0" fmla="*/ 18 w 36"/>
              <a:gd name="T1" fmla="*/ 31 h 31"/>
              <a:gd name="T2" fmla="*/ 18 w 36"/>
              <a:gd name="T3" fmla="*/ 31 h 31"/>
              <a:gd name="T4" fmla="*/ 18 w 36"/>
              <a:gd name="T5" fmla="*/ 31 h 31"/>
              <a:gd name="T6" fmla="*/ 18 w 36"/>
              <a:gd name="T7" fmla="*/ 31 h 31"/>
              <a:gd name="T8" fmla="*/ 34 w 36"/>
              <a:gd name="T9" fmla="*/ 16 h 31"/>
              <a:gd name="T10" fmla="*/ 36 w 36"/>
              <a:gd name="T11" fmla="*/ 10 h 31"/>
              <a:gd name="T12" fmla="*/ 26 w 36"/>
              <a:gd name="T13" fmla="*/ 0 h 31"/>
              <a:gd name="T14" fmla="*/ 18 w 36"/>
              <a:gd name="T15" fmla="*/ 4 h 31"/>
              <a:gd name="T16" fmla="*/ 18 w 36"/>
              <a:gd name="T17" fmla="*/ 4 h 31"/>
              <a:gd name="T18" fmla="*/ 18 w 36"/>
              <a:gd name="T19" fmla="*/ 4 h 31"/>
              <a:gd name="T20" fmla="*/ 18 w 36"/>
              <a:gd name="T21" fmla="*/ 4 h 31"/>
              <a:gd name="T22" fmla="*/ 10 w 36"/>
              <a:gd name="T23" fmla="*/ 0 h 31"/>
              <a:gd name="T24" fmla="*/ 0 w 36"/>
              <a:gd name="T25" fmla="*/ 10 h 31"/>
              <a:gd name="T26" fmla="*/ 2 w 36"/>
              <a:gd name="T27" fmla="*/ 16 h 31"/>
              <a:gd name="T28" fmla="*/ 18 w 36"/>
              <a:gd name="T29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1">
                <a:moveTo>
                  <a:pt x="18" y="31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6" y="26"/>
                  <a:pt x="31" y="21"/>
                  <a:pt x="34" y="16"/>
                </a:cubicBezTo>
                <a:cubicBezTo>
                  <a:pt x="36" y="13"/>
                  <a:pt x="36" y="10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3" y="0"/>
                  <a:pt x="20" y="1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1"/>
                  <a:pt x="13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"/>
                  <a:pt x="0" y="13"/>
                  <a:pt x="2" y="16"/>
                </a:cubicBezTo>
                <a:cubicBezTo>
                  <a:pt x="5" y="21"/>
                  <a:pt x="10" y="26"/>
                  <a:pt x="18" y="31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5" name="Freeform 22"/>
          <p:cNvSpPr/>
          <p:nvPr>
            <p:custDataLst>
              <p:tags r:id="rId8"/>
            </p:custDataLst>
          </p:nvPr>
        </p:nvSpPr>
        <p:spPr>
          <a:xfrm>
            <a:off x="5862320" y="2743835"/>
            <a:ext cx="299085" cy="8890"/>
          </a:xfrm>
          <a:custGeom>
            <a:avLst/>
            <a:gdLst>
              <a:gd name="T0" fmla="*/ 0 w 92"/>
              <a:gd name="T1" fmla="*/ 2 h 4"/>
              <a:gd name="T2" fmla="*/ 46 w 92"/>
              <a:gd name="T3" fmla="*/ 0 h 4"/>
              <a:gd name="T4" fmla="*/ 63 w 92"/>
              <a:gd name="T5" fmla="*/ 0 h 4"/>
              <a:gd name="T6" fmla="*/ 77 w 92"/>
              <a:gd name="T7" fmla="*/ 0 h 4"/>
              <a:gd name="T8" fmla="*/ 88 w 92"/>
              <a:gd name="T9" fmla="*/ 1 h 4"/>
              <a:gd name="T10" fmla="*/ 92 w 92"/>
              <a:gd name="T11" fmla="*/ 2 h 4"/>
              <a:gd name="T12" fmla="*/ 92 w 92"/>
              <a:gd name="T13" fmla="*/ 2 h 4"/>
              <a:gd name="T14" fmla="*/ 92 w 92"/>
              <a:gd name="T15" fmla="*/ 2 h 4"/>
              <a:gd name="T16" fmla="*/ 88 w 92"/>
              <a:gd name="T17" fmla="*/ 3 h 4"/>
              <a:gd name="T18" fmla="*/ 77 w 92"/>
              <a:gd name="T19" fmla="*/ 4 h 4"/>
              <a:gd name="T20" fmla="*/ 63 w 92"/>
              <a:gd name="T21" fmla="*/ 4 h 4"/>
              <a:gd name="T22" fmla="*/ 46 w 92"/>
              <a:gd name="T23" fmla="*/ 4 h 4"/>
              <a:gd name="T24" fmla="*/ 0 w 92"/>
              <a:gd name="T25" fmla="*/ 2 h 4"/>
              <a:gd name="T26" fmla="*/ 0 w 92"/>
              <a:gd name="T27" fmla="*/ 2 h 4"/>
              <a:gd name="T28" fmla="*/ 0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0" y="2"/>
                </a:moveTo>
                <a:cubicBezTo>
                  <a:pt x="0" y="2"/>
                  <a:pt x="23" y="1"/>
                  <a:pt x="46" y="0"/>
                </a:cubicBezTo>
                <a:cubicBezTo>
                  <a:pt x="52" y="0"/>
                  <a:pt x="57" y="0"/>
                  <a:pt x="63" y="0"/>
                </a:cubicBezTo>
                <a:cubicBezTo>
                  <a:pt x="68" y="0"/>
                  <a:pt x="73" y="0"/>
                  <a:pt x="77" y="0"/>
                </a:cubicBezTo>
                <a:cubicBezTo>
                  <a:pt x="82" y="1"/>
                  <a:pt x="85" y="1"/>
                  <a:pt x="88" y="1"/>
                </a:cubicBezTo>
                <a:cubicBezTo>
                  <a:pt x="90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0" y="3"/>
                  <a:pt x="88" y="3"/>
                </a:cubicBezTo>
                <a:cubicBezTo>
                  <a:pt x="85" y="3"/>
                  <a:pt x="82" y="3"/>
                  <a:pt x="77" y="4"/>
                </a:cubicBezTo>
                <a:cubicBezTo>
                  <a:pt x="73" y="4"/>
                  <a:pt x="68" y="4"/>
                  <a:pt x="63" y="4"/>
                </a:cubicBezTo>
                <a:cubicBezTo>
                  <a:pt x="57" y="4"/>
                  <a:pt x="52" y="4"/>
                  <a:pt x="46" y="4"/>
                </a:cubicBezTo>
                <a:cubicBezTo>
                  <a:pt x="23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6" name="Freeform 23"/>
          <p:cNvSpPr/>
          <p:nvPr>
            <p:custDataLst>
              <p:tags r:id="rId9"/>
            </p:custDataLst>
          </p:nvPr>
        </p:nvSpPr>
        <p:spPr>
          <a:xfrm>
            <a:off x="6252845" y="2714625"/>
            <a:ext cx="81915" cy="64135"/>
          </a:xfrm>
          <a:custGeom>
            <a:avLst/>
            <a:gdLst>
              <a:gd name="T0" fmla="*/ 0 w 25"/>
              <a:gd name="T1" fmla="*/ 14 h 29"/>
              <a:gd name="T2" fmla="*/ 0 w 25"/>
              <a:gd name="T3" fmla="*/ 15 h 29"/>
              <a:gd name="T4" fmla="*/ 0 w 25"/>
              <a:gd name="T5" fmla="*/ 15 h 29"/>
              <a:gd name="T6" fmla="*/ 0 w 25"/>
              <a:gd name="T7" fmla="*/ 15 h 29"/>
              <a:gd name="T8" fmla="*/ 12 w 25"/>
              <a:gd name="T9" fmla="*/ 28 h 29"/>
              <a:gd name="T10" fmla="*/ 17 w 25"/>
              <a:gd name="T11" fmla="*/ 29 h 29"/>
              <a:gd name="T12" fmla="*/ 25 w 25"/>
              <a:gd name="T13" fmla="*/ 21 h 29"/>
              <a:gd name="T14" fmla="*/ 22 w 25"/>
              <a:gd name="T15" fmla="*/ 15 h 29"/>
              <a:gd name="T16" fmla="*/ 22 w 25"/>
              <a:gd name="T17" fmla="*/ 15 h 29"/>
              <a:gd name="T18" fmla="*/ 22 w 25"/>
              <a:gd name="T19" fmla="*/ 15 h 29"/>
              <a:gd name="T20" fmla="*/ 22 w 25"/>
              <a:gd name="T21" fmla="*/ 15 h 29"/>
              <a:gd name="T22" fmla="*/ 25 w 25"/>
              <a:gd name="T23" fmla="*/ 8 h 29"/>
              <a:gd name="T24" fmla="*/ 17 w 25"/>
              <a:gd name="T25" fmla="*/ 0 h 29"/>
              <a:gd name="T26" fmla="*/ 12 w 25"/>
              <a:gd name="T27" fmla="*/ 2 h 29"/>
              <a:gd name="T28" fmla="*/ 0 w 25"/>
              <a:gd name="T29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0" y="14"/>
                </a:move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4" y="21"/>
                  <a:pt x="8" y="26"/>
                  <a:pt x="12" y="28"/>
                </a:cubicBezTo>
                <a:cubicBezTo>
                  <a:pt x="15" y="29"/>
                  <a:pt x="17" y="29"/>
                  <a:pt x="17" y="29"/>
                </a:cubicBezTo>
                <a:cubicBezTo>
                  <a:pt x="22" y="29"/>
                  <a:pt x="25" y="26"/>
                  <a:pt x="25" y="21"/>
                </a:cubicBezTo>
                <a:cubicBezTo>
                  <a:pt x="25" y="19"/>
                  <a:pt x="24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4" y="13"/>
                  <a:pt x="25" y="11"/>
                  <a:pt x="25" y="8"/>
                </a:cubicBezTo>
                <a:cubicBezTo>
                  <a:pt x="25" y="4"/>
                  <a:pt x="22" y="0"/>
                  <a:pt x="17" y="0"/>
                </a:cubicBezTo>
                <a:cubicBezTo>
                  <a:pt x="17" y="0"/>
                  <a:pt x="15" y="0"/>
                  <a:pt x="12" y="2"/>
                </a:cubicBezTo>
                <a:cubicBezTo>
                  <a:pt x="8" y="4"/>
                  <a:pt x="4" y="8"/>
                  <a:pt x="0" y="14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7" name="Freeform 24"/>
          <p:cNvSpPr/>
          <p:nvPr>
            <p:custDataLst>
              <p:tags r:id="rId10"/>
            </p:custDataLst>
          </p:nvPr>
        </p:nvSpPr>
        <p:spPr>
          <a:xfrm>
            <a:off x="6181090" y="2730500"/>
            <a:ext cx="42545" cy="33020"/>
          </a:xfrm>
          <a:custGeom>
            <a:avLst/>
            <a:gdLst>
              <a:gd name="T0" fmla="*/ 0 w 13"/>
              <a:gd name="T1" fmla="*/ 8 h 15"/>
              <a:gd name="T2" fmla="*/ 0 w 13"/>
              <a:gd name="T3" fmla="*/ 8 h 15"/>
              <a:gd name="T4" fmla="*/ 0 w 13"/>
              <a:gd name="T5" fmla="*/ 8 h 15"/>
              <a:gd name="T6" fmla="*/ 0 w 13"/>
              <a:gd name="T7" fmla="*/ 8 h 15"/>
              <a:gd name="T8" fmla="*/ 6 w 13"/>
              <a:gd name="T9" fmla="*/ 15 h 15"/>
              <a:gd name="T10" fmla="*/ 9 w 13"/>
              <a:gd name="T11" fmla="*/ 15 h 15"/>
              <a:gd name="T12" fmla="*/ 13 w 13"/>
              <a:gd name="T13" fmla="*/ 11 h 15"/>
              <a:gd name="T14" fmla="*/ 12 w 13"/>
              <a:gd name="T15" fmla="*/ 8 h 15"/>
              <a:gd name="T16" fmla="*/ 12 w 13"/>
              <a:gd name="T17" fmla="*/ 8 h 15"/>
              <a:gd name="T18" fmla="*/ 12 w 13"/>
              <a:gd name="T19" fmla="*/ 8 h 15"/>
              <a:gd name="T20" fmla="*/ 12 w 13"/>
              <a:gd name="T21" fmla="*/ 8 h 15"/>
              <a:gd name="T22" fmla="*/ 13 w 13"/>
              <a:gd name="T23" fmla="*/ 4 h 15"/>
              <a:gd name="T24" fmla="*/ 9 w 13"/>
              <a:gd name="T25" fmla="*/ 0 h 15"/>
              <a:gd name="T26" fmla="*/ 6 w 13"/>
              <a:gd name="T27" fmla="*/ 1 h 15"/>
              <a:gd name="T28" fmla="*/ 0 w 13"/>
              <a:gd name="T2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11"/>
                  <a:pt x="4" y="13"/>
                  <a:pt x="6" y="15"/>
                </a:cubicBezTo>
                <a:cubicBezTo>
                  <a:pt x="8" y="15"/>
                  <a:pt x="9" y="15"/>
                  <a:pt x="9" y="15"/>
                </a:cubicBezTo>
                <a:cubicBezTo>
                  <a:pt x="11" y="15"/>
                  <a:pt x="13" y="13"/>
                  <a:pt x="13" y="11"/>
                </a:cubicBezTo>
                <a:cubicBezTo>
                  <a:pt x="13" y="10"/>
                  <a:pt x="13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7"/>
                  <a:pt x="13" y="6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9" y="0"/>
                  <a:pt x="8" y="0"/>
                  <a:pt x="6" y="1"/>
                </a:cubicBezTo>
                <a:cubicBezTo>
                  <a:pt x="4" y="2"/>
                  <a:pt x="2" y="4"/>
                  <a:pt x="0" y="8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8" name="Freeform 25"/>
          <p:cNvSpPr/>
          <p:nvPr>
            <p:custDataLst>
              <p:tags r:id="rId11"/>
            </p:custDataLst>
          </p:nvPr>
        </p:nvSpPr>
        <p:spPr>
          <a:xfrm>
            <a:off x="4900295" y="2741295"/>
            <a:ext cx="299085" cy="11430"/>
          </a:xfrm>
          <a:custGeom>
            <a:avLst/>
            <a:gdLst>
              <a:gd name="T0" fmla="*/ 92 w 92"/>
              <a:gd name="T1" fmla="*/ 3 h 5"/>
              <a:gd name="T2" fmla="*/ 46 w 92"/>
              <a:gd name="T3" fmla="*/ 4 h 5"/>
              <a:gd name="T4" fmla="*/ 29 w 92"/>
              <a:gd name="T5" fmla="*/ 5 h 5"/>
              <a:gd name="T6" fmla="*/ 15 w 92"/>
              <a:gd name="T7" fmla="*/ 4 h 5"/>
              <a:gd name="T8" fmla="*/ 4 w 92"/>
              <a:gd name="T9" fmla="*/ 3 h 5"/>
              <a:gd name="T10" fmla="*/ 0 w 92"/>
              <a:gd name="T11" fmla="*/ 3 h 5"/>
              <a:gd name="T12" fmla="*/ 0 w 92"/>
              <a:gd name="T13" fmla="*/ 2 h 5"/>
              <a:gd name="T14" fmla="*/ 0 w 92"/>
              <a:gd name="T15" fmla="*/ 2 h 5"/>
              <a:gd name="T16" fmla="*/ 4 w 92"/>
              <a:gd name="T17" fmla="*/ 2 h 5"/>
              <a:gd name="T18" fmla="*/ 15 w 92"/>
              <a:gd name="T19" fmla="*/ 1 h 5"/>
              <a:gd name="T20" fmla="*/ 29 w 92"/>
              <a:gd name="T21" fmla="*/ 0 h 5"/>
              <a:gd name="T22" fmla="*/ 46 w 92"/>
              <a:gd name="T23" fmla="*/ 1 h 5"/>
              <a:gd name="T24" fmla="*/ 92 w 92"/>
              <a:gd name="T25" fmla="*/ 2 h 5"/>
              <a:gd name="T26" fmla="*/ 92 w 92"/>
              <a:gd name="T27" fmla="*/ 2 h 5"/>
              <a:gd name="T28" fmla="*/ 92 w 92"/>
              <a:gd name="T2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5">
                <a:moveTo>
                  <a:pt x="92" y="3"/>
                </a:moveTo>
                <a:cubicBezTo>
                  <a:pt x="92" y="3"/>
                  <a:pt x="69" y="4"/>
                  <a:pt x="46" y="4"/>
                </a:cubicBezTo>
                <a:cubicBezTo>
                  <a:pt x="40" y="4"/>
                  <a:pt x="35" y="4"/>
                  <a:pt x="29" y="5"/>
                </a:cubicBezTo>
                <a:cubicBezTo>
                  <a:pt x="24" y="4"/>
                  <a:pt x="19" y="4"/>
                  <a:pt x="15" y="4"/>
                </a:cubicBezTo>
                <a:cubicBezTo>
                  <a:pt x="10" y="4"/>
                  <a:pt x="7" y="3"/>
                  <a:pt x="4" y="3"/>
                </a:cubicBezTo>
                <a:cubicBezTo>
                  <a:pt x="2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2" y="2"/>
                  <a:pt x="4" y="2"/>
                </a:cubicBezTo>
                <a:cubicBezTo>
                  <a:pt x="7" y="1"/>
                  <a:pt x="10" y="1"/>
                  <a:pt x="15" y="1"/>
                </a:cubicBezTo>
                <a:cubicBezTo>
                  <a:pt x="19" y="0"/>
                  <a:pt x="24" y="0"/>
                  <a:pt x="29" y="0"/>
                </a:cubicBezTo>
                <a:cubicBezTo>
                  <a:pt x="35" y="0"/>
                  <a:pt x="40" y="1"/>
                  <a:pt x="46" y="1"/>
                </a:cubicBezTo>
                <a:cubicBezTo>
                  <a:pt x="69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3"/>
                  <a:pt x="92" y="3"/>
                  <a:pt x="92" y="3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9" name="Freeform 26"/>
          <p:cNvSpPr/>
          <p:nvPr>
            <p:custDataLst>
              <p:tags r:id="rId12"/>
            </p:custDataLst>
          </p:nvPr>
        </p:nvSpPr>
        <p:spPr>
          <a:xfrm>
            <a:off x="4726940" y="2714625"/>
            <a:ext cx="81915" cy="64135"/>
          </a:xfrm>
          <a:custGeom>
            <a:avLst/>
            <a:gdLst>
              <a:gd name="T0" fmla="*/ 25 w 25"/>
              <a:gd name="T1" fmla="*/ 15 h 29"/>
              <a:gd name="T2" fmla="*/ 25 w 25"/>
              <a:gd name="T3" fmla="*/ 15 h 29"/>
              <a:gd name="T4" fmla="*/ 25 w 25"/>
              <a:gd name="T5" fmla="*/ 15 h 29"/>
              <a:gd name="T6" fmla="*/ 25 w 25"/>
              <a:gd name="T7" fmla="*/ 14 h 29"/>
              <a:gd name="T8" fmla="*/ 13 w 25"/>
              <a:gd name="T9" fmla="*/ 2 h 29"/>
              <a:gd name="T10" fmla="*/ 8 w 25"/>
              <a:gd name="T11" fmla="*/ 0 h 29"/>
              <a:gd name="T12" fmla="*/ 0 w 25"/>
              <a:gd name="T13" fmla="*/ 8 h 29"/>
              <a:gd name="T14" fmla="*/ 3 w 25"/>
              <a:gd name="T15" fmla="*/ 15 h 29"/>
              <a:gd name="T16" fmla="*/ 3 w 25"/>
              <a:gd name="T17" fmla="*/ 15 h 29"/>
              <a:gd name="T18" fmla="*/ 3 w 25"/>
              <a:gd name="T19" fmla="*/ 15 h 29"/>
              <a:gd name="T20" fmla="*/ 3 w 25"/>
              <a:gd name="T21" fmla="*/ 15 h 29"/>
              <a:gd name="T22" fmla="*/ 0 w 25"/>
              <a:gd name="T23" fmla="*/ 21 h 29"/>
              <a:gd name="T24" fmla="*/ 8 w 25"/>
              <a:gd name="T25" fmla="*/ 29 h 29"/>
              <a:gd name="T26" fmla="*/ 13 w 25"/>
              <a:gd name="T27" fmla="*/ 28 h 29"/>
              <a:gd name="T28" fmla="*/ 25 w 25"/>
              <a:gd name="T2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25" y="15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4"/>
                </a:cubicBezTo>
                <a:cubicBezTo>
                  <a:pt x="21" y="8"/>
                  <a:pt x="17" y="4"/>
                  <a:pt x="13" y="2"/>
                </a:cubicBezTo>
                <a:cubicBezTo>
                  <a:pt x="10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1"/>
                  <a:pt x="1" y="13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6"/>
                  <a:pt x="0" y="19"/>
                  <a:pt x="0" y="21"/>
                </a:cubicBezTo>
                <a:cubicBezTo>
                  <a:pt x="0" y="26"/>
                  <a:pt x="3" y="29"/>
                  <a:pt x="8" y="29"/>
                </a:cubicBezTo>
                <a:cubicBezTo>
                  <a:pt x="8" y="29"/>
                  <a:pt x="10" y="29"/>
                  <a:pt x="13" y="28"/>
                </a:cubicBezTo>
                <a:cubicBezTo>
                  <a:pt x="17" y="26"/>
                  <a:pt x="21" y="21"/>
                  <a:pt x="25" y="15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0" name="Freeform 27"/>
          <p:cNvSpPr/>
          <p:nvPr>
            <p:custDataLst>
              <p:tags r:id="rId13"/>
            </p:custDataLst>
          </p:nvPr>
        </p:nvSpPr>
        <p:spPr>
          <a:xfrm>
            <a:off x="4838065" y="2730500"/>
            <a:ext cx="42545" cy="33020"/>
          </a:xfrm>
          <a:custGeom>
            <a:avLst/>
            <a:gdLst>
              <a:gd name="T0" fmla="*/ 13 w 13"/>
              <a:gd name="T1" fmla="*/ 8 h 15"/>
              <a:gd name="T2" fmla="*/ 13 w 13"/>
              <a:gd name="T3" fmla="*/ 8 h 15"/>
              <a:gd name="T4" fmla="*/ 13 w 13"/>
              <a:gd name="T5" fmla="*/ 8 h 15"/>
              <a:gd name="T6" fmla="*/ 13 w 13"/>
              <a:gd name="T7" fmla="*/ 8 h 15"/>
              <a:gd name="T8" fmla="*/ 7 w 13"/>
              <a:gd name="T9" fmla="*/ 1 h 15"/>
              <a:gd name="T10" fmla="*/ 4 w 13"/>
              <a:gd name="T11" fmla="*/ 0 h 15"/>
              <a:gd name="T12" fmla="*/ 0 w 13"/>
              <a:gd name="T13" fmla="*/ 4 h 15"/>
              <a:gd name="T14" fmla="*/ 1 w 13"/>
              <a:gd name="T15" fmla="*/ 8 h 15"/>
              <a:gd name="T16" fmla="*/ 1 w 13"/>
              <a:gd name="T17" fmla="*/ 8 h 15"/>
              <a:gd name="T18" fmla="*/ 1 w 13"/>
              <a:gd name="T19" fmla="*/ 8 h 15"/>
              <a:gd name="T20" fmla="*/ 1 w 13"/>
              <a:gd name="T21" fmla="*/ 8 h 15"/>
              <a:gd name="T22" fmla="*/ 0 w 13"/>
              <a:gd name="T23" fmla="*/ 11 h 15"/>
              <a:gd name="T24" fmla="*/ 4 w 13"/>
              <a:gd name="T25" fmla="*/ 15 h 15"/>
              <a:gd name="T26" fmla="*/ 7 w 13"/>
              <a:gd name="T27" fmla="*/ 15 h 15"/>
              <a:gd name="T28" fmla="*/ 13 w 13"/>
              <a:gd name="T2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1" y="4"/>
                  <a:pt x="9" y="2"/>
                  <a:pt x="7" y="1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0" y="7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9"/>
                  <a:pt x="0" y="10"/>
                  <a:pt x="0" y="11"/>
                </a:cubicBezTo>
                <a:cubicBezTo>
                  <a:pt x="0" y="13"/>
                  <a:pt x="2" y="15"/>
                  <a:pt x="4" y="15"/>
                </a:cubicBezTo>
                <a:cubicBezTo>
                  <a:pt x="4" y="15"/>
                  <a:pt x="5" y="15"/>
                  <a:pt x="7" y="15"/>
                </a:cubicBezTo>
                <a:cubicBezTo>
                  <a:pt x="9" y="13"/>
                  <a:pt x="11" y="11"/>
                  <a:pt x="13" y="8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1" name="Freeform 28"/>
          <p:cNvSpPr/>
          <p:nvPr>
            <p:custDataLst>
              <p:tags r:id="rId14"/>
            </p:custDataLst>
          </p:nvPr>
        </p:nvSpPr>
        <p:spPr>
          <a:xfrm>
            <a:off x="5300980" y="3818255"/>
            <a:ext cx="117475" cy="71120"/>
          </a:xfrm>
          <a:custGeom>
            <a:avLst/>
            <a:gdLst>
              <a:gd name="T0" fmla="*/ 18 w 36"/>
              <a:gd name="T1" fmla="*/ 32 h 32"/>
              <a:gd name="T2" fmla="*/ 18 w 36"/>
              <a:gd name="T3" fmla="*/ 32 h 32"/>
              <a:gd name="T4" fmla="*/ 18 w 36"/>
              <a:gd name="T5" fmla="*/ 32 h 32"/>
              <a:gd name="T6" fmla="*/ 18 w 36"/>
              <a:gd name="T7" fmla="*/ 32 h 32"/>
              <a:gd name="T8" fmla="*/ 34 w 36"/>
              <a:gd name="T9" fmla="*/ 17 h 32"/>
              <a:gd name="T10" fmla="*/ 36 w 36"/>
              <a:gd name="T11" fmla="*/ 11 h 32"/>
              <a:gd name="T12" fmla="*/ 26 w 36"/>
              <a:gd name="T13" fmla="*/ 0 h 32"/>
              <a:gd name="T14" fmla="*/ 18 w 36"/>
              <a:gd name="T15" fmla="*/ 4 h 32"/>
              <a:gd name="T16" fmla="*/ 18 w 36"/>
              <a:gd name="T17" fmla="*/ 4 h 32"/>
              <a:gd name="T18" fmla="*/ 18 w 36"/>
              <a:gd name="T19" fmla="*/ 4 h 32"/>
              <a:gd name="T20" fmla="*/ 18 w 36"/>
              <a:gd name="T21" fmla="*/ 4 h 32"/>
              <a:gd name="T22" fmla="*/ 10 w 36"/>
              <a:gd name="T23" fmla="*/ 0 h 32"/>
              <a:gd name="T24" fmla="*/ 0 w 36"/>
              <a:gd name="T25" fmla="*/ 11 h 32"/>
              <a:gd name="T26" fmla="*/ 2 w 36"/>
              <a:gd name="T27" fmla="*/ 17 h 32"/>
              <a:gd name="T28" fmla="*/ 18 w 36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2">
                <a:moveTo>
                  <a:pt x="18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26" y="27"/>
                  <a:pt x="31" y="22"/>
                  <a:pt x="34" y="17"/>
                </a:cubicBezTo>
                <a:cubicBezTo>
                  <a:pt x="36" y="13"/>
                  <a:pt x="36" y="11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3" y="0"/>
                  <a:pt x="20" y="2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2"/>
                  <a:pt x="13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2" name="Freeform 29"/>
          <p:cNvSpPr/>
          <p:nvPr>
            <p:custDataLst>
              <p:tags r:id="rId15"/>
            </p:custDataLst>
          </p:nvPr>
        </p:nvSpPr>
        <p:spPr>
          <a:xfrm>
            <a:off x="5470525" y="3818255"/>
            <a:ext cx="120650" cy="71120"/>
          </a:xfrm>
          <a:custGeom>
            <a:avLst/>
            <a:gdLst>
              <a:gd name="T0" fmla="*/ 18 w 37"/>
              <a:gd name="T1" fmla="*/ 32 h 32"/>
              <a:gd name="T2" fmla="*/ 19 w 37"/>
              <a:gd name="T3" fmla="*/ 32 h 32"/>
              <a:gd name="T4" fmla="*/ 19 w 37"/>
              <a:gd name="T5" fmla="*/ 32 h 32"/>
              <a:gd name="T6" fmla="*/ 19 w 37"/>
              <a:gd name="T7" fmla="*/ 32 h 32"/>
              <a:gd name="T8" fmla="*/ 35 w 37"/>
              <a:gd name="T9" fmla="*/ 17 h 32"/>
              <a:gd name="T10" fmla="*/ 37 w 37"/>
              <a:gd name="T11" fmla="*/ 11 h 32"/>
              <a:gd name="T12" fmla="*/ 26 w 37"/>
              <a:gd name="T13" fmla="*/ 0 h 32"/>
              <a:gd name="T14" fmla="*/ 19 w 37"/>
              <a:gd name="T15" fmla="*/ 4 h 32"/>
              <a:gd name="T16" fmla="*/ 19 w 37"/>
              <a:gd name="T17" fmla="*/ 4 h 32"/>
              <a:gd name="T18" fmla="*/ 19 w 37"/>
              <a:gd name="T19" fmla="*/ 4 h 32"/>
              <a:gd name="T20" fmla="*/ 19 w 37"/>
              <a:gd name="T21" fmla="*/ 4 h 32"/>
              <a:gd name="T22" fmla="*/ 11 w 37"/>
              <a:gd name="T23" fmla="*/ 0 h 32"/>
              <a:gd name="T24" fmla="*/ 1 w 37"/>
              <a:gd name="T25" fmla="*/ 11 h 32"/>
              <a:gd name="T26" fmla="*/ 2 w 37"/>
              <a:gd name="T27" fmla="*/ 17 h 32"/>
              <a:gd name="T28" fmla="*/ 18 w 37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" h="32">
                <a:moveTo>
                  <a:pt x="18" y="32"/>
                </a:moveTo>
                <a:cubicBezTo>
                  <a:pt x="18" y="32"/>
                  <a:pt x="18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7" y="27"/>
                  <a:pt x="32" y="22"/>
                  <a:pt x="35" y="17"/>
                </a:cubicBezTo>
                <a:cubicBezTo>
                  <a:pt x="37" y="13"/>
                  <a:pt x="37" y="11"/>
                  <a:pt x="37" y="11"/>
                </a:cubicBezTo>
                <a:cubicBezTo>
                  <a:pt x="37" y="5"/>
                  <a:pt x="32" y="0"/>
                  <a:pt x="26" y="0"/>
                </a:cubicBezTo>
                <a:cubicBezTo>
                  <a:pt x="23" y="0"/>
                  <a:pt x="21" y="2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1" y="5"/>
                  <a:pt x="1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3" name="Freeform 30"/>
          <p:cNvSpPr/>
          <p:nvPr>
            <p:custDataLst>
              <p:tags r:id="rId16"/>
            </p:custDataLst>
          </p:nvPr>
        </p:nvSpPr>
        <p:spPr>
          <a:xfrm>
            <a:off x="5643880" y="3818255"/>
            <a:ext cx="117475" cy="71120"/>
          </a:xfrm>
          <a:custGeom>
            <a:avLst/>
            <a:gdLst>
              <a:gd name="T0" fmla="*/ 18 w 36"/>
              <a:gd name="T1" fmla="*/ 32 h 32"/>
              <a:gd name="T2" fmla="*/ 18 w 36"/>
              <a:gd name="T3" fmla="*/ 32 h 32"/>
              <a:gd name="T4" fmla="*/ 18 w 36"/>
              <a:gd name="T5" fmla="*/ 32 h 32"/>
              <a:gd name="T6" fmla="*/ 18 w 36"/>
              <a:gd name="T7" fmla="*/ 32 h 32"/>
              <a:gd name="T8" fmla="*/ 34 w 36"/>
              <a:gd name="T9" fmla="*/ 17 h 32"/>
              <a:gd name="T10" fmla="*/ 36 w 36"/>
              <a:gd name="T11" fmla="*/ 11 h 32"/>
              <a:gd name="T12" fmla="*/ 26 w 36"/>
              <a:gd name="T13" fmla="*/ 0 h 32"/>
              <a:gd name="T14" fmla="*/ 18 w 36"/>
              <a:gd name="T15" fmla="*/ 4 h 32"/>
              <a:gd name="T16" fmla="*/ 18 w 36"/>
              <a:gd name="T17" fmla="*/ 4 h 32"/>
              <a:gd name="T18" fmla="*/ 18 w 36"/>
              <a:gd name="T19" fmla="*/ 4 h 32"/>
              <a:gd name="T20" fmla="*/ 18 w 36"/>
              <a:gd name="T21" fmla="*/ 4 h 32"/>
              <a:gd name="T22" fmla="*/ 10 w 36"/>
              <a:gd name="T23" fmla="*/ 0 h 32"/>
              <a:gd name="T24" fmla="*/ 0 w 36"/>
              <a:gd name="T25" fmla="*/ 11 h 32"/>
              <a:gd name="T26" fmla="*/ 2 w 36"/>
              <a:gd name="T27" fmla="*/ 17 h 32"/>
              <a:gd name="T28" fmla="*/ 18 w 36"/>
              <a:gd name="T2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2">
                <a:moveTo>
                  <a:pt x="18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26" y="27"/>
                  <a:pt x="31" y="22"/>
                  <a:pt x="34" y="17"/>
                </a:cubicBezTo>
                <a:cubicBezTo>
                  <a:pt x="36" y="13"/>
                  <a:pt x="36" y="11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3" y="0"/>
                  <a:pt x="20" y="2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2"/>
                  <a:pt x="13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1"/>
                  <a:pt x="0" y="13"/>
                  <a:pt x="2" y="17"/>
                </a:cubicBezTo>
                <a:cubicBezTo>
                  <a:pt x="5" y="22"/>
                  <a:pt x="10" y="27"/>
                  <a:pt x="18" y="3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4" name="Freeform 31"/>
          <p:cNvSpPr/>
          <p:nvPr>
            <p:custDataLst>
              <p:tags r:id="rId17"/>
            </p:custDataLst>
          </p:nvPr>
        </p:nvSpPr>
        <p:spPr>
          <a:xfrm>
            <a:off x="5862320" y="3843020"/>
            <a:ext cx="299085" cy="8255"/>
          </a:xfrm>
          <a:custGeom>
            <a:avLst/>
            <a:gdLst>
              <a:gd name="T0" fmla="*/ 0 w 92"/>
              <a:gd name="T1" fmla="*/ 2 h 4"/>
              <a:gd name="T2" fmla="*/ 46 w 92"/>
              <a:gd name="T3" fmla="*/ 0 h 4"/>
              <a:gd name="T4" fmla="*/ 63 w 92"/>
              <a:gd name="T5" fmla="*/ 0 h 4"/>
              <a:gd name="T6" fmla="*/ 77 w 92"/>
              <a:gd name="T7" fmla="*/ 0 h 4"/>
              <a:gd name="T8" fmla="*/ 88 w 92"/>
              <a:gd name="T9" fmla="*/ 1 h 4"/>
              <a:gd name="T10" fmla="*/ 92 w 92"/>
              <a:gd name="T11" fmla="*/ 2 h 4"/>
              <a:gd name="T12" fmla="*/ 92 w 92"/>
              <a:gd name="T13" fmla="*/ 2 h 4"/>
              <a:gd name="T14" fmla="*/ 92 w 92"/>
              <a:gd name="T15" fmla="*/ 2 h 4"/>
              <a:gd name="T16" fmla="*/ 88 w 92"/>
              <a:gd name="T17" fmla="*/ 2 h 4"/>
              <a:gd name="T18" fmla="*/ 77 w 92"/>
              <a:gd name="T19" fmla="*/ 3 h 4"/>
              <a:gd name="T20" fmla="*/ 63 w 92"/>
              <a:gd name="T21" fmla="*/ 4 h 4"/>
              <a:gd name="T22" fmla="*/ 46 w 92"/>
              <a:gd name="T23" fmla="*/ 3 h 4"/>
              <a:gd name="T24" fmla="*/ 0 w 92"/>
              <a:gd name="T25" fmla="*/ 2 h 4"/>
              <a:gd name="T26" fmla="*/ 0 w 92"/>
              <a:gd name="T27" fmla="*/ 2 h 4"/>
              <a:gd name="T28" fmla="*/ 0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0" y="2"/>
                </a:moveTo>
                <a:cubicBezTo>
                  <a:pt x="0" y="2"/>
                  <a:pt x="23" y="1"/>
                  <a:pt x="46" y="0"/>
                </a:cubicBezTo>
                <a:cubicBezTo>
                  <a:pt x="52" y="0"/>
                  <a:pt x="57" y="0"/>
                  <a:pt x="63" y="0"/>
                </a:cubicBezTo>
                <a:cubicBezTo>
                  <a:pt x="68" y="0"/>
                  <a:pt x="73" y="0"/>
                  <a:pt x="77" y="0"/>
                </a:cubicBezTo>
                <a:cubicBezTo>
                  <a:pt x="82" y="0"/>
                  <a:pt x="85" y="1"/>
                  <a:pt x="88" y="1"/>
                </a:cubicBezTo>
                <a:cubicBezTo>
                  <a:pt x="90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0" y="2"/>
                  <a:pt x="88" y="2"/>
                </a:cubicBezTo>
                <a:cubicBezTo>
                  <a:pt x="85" y="3"/>
                  <a:pt x="82" y="3"/>
                  <a:pt x="77" y="3"/>
                </a:cubicBezTo>
                <a:cubicBezTo>
                  <a:pt x="73" y="4"/>
                  <a:pt x="68" y="4"/>
                  <a:pt x="63" y="4"/>
                </a:cubicBezTo>
                <a:cubicBezTo>
                  <a:pt x="57" y="4"/>
                  <a:pt x="52" y="4"/>
                  <a:pt x="46" y="3"/>
                </a:cubicBezTo>
                <a:cubicBezTo>
                  <a:pt x="23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5" name="Freeform 32"/>
          <p:cNvSpPr/>
          <p:nvPr>
            <p:custDataLst>
              <p:tags r:id="rId18"/>
            </p:custDataLst>
          </p:nvPr>
        </p:nvSpPr>
        <p:spPr>
          <a:xfrm>
            <a:off x="6252845" y="3814445"/>
            <a:ext cx="81915" cy="64135"/>
          </a:xfrm>
          <a:custGeom>
            <a:avLst/>
            <a:gdLst>
              <a:gd name="T0" fmla="*/ 0 w 25"/>
              <a:gd name="T1" fmla="*/ 14 h 29"/>
              <a:gd name="T2" fmla="*/ 0 w 25"/>
              <a:gd name="T3" fmla="*/ 14 h 29"/>
              <a:gd name="T4" fmla="*/ 0 w 25"/>
              <a:gd name="T5" fmla="*/ 14 h 29"/>
              <a:gd name="T6" fmla="*/ 0 w 25"/>
              <a:gd name="T7" fmla="*/ 15 h 29"/>
              <a:gd name="T8" fmla="*/ 12 w 25"/>
              <a:gd name="T9" fmla="*/ 27 h 29"/>
              <a:gd name="T10" fmla="*/ 17 w 25"/>
              <a:gd name="T11" fmla="*/ 29 h 29"/>
              <a:gd name="T12" fmla="*/ 25 w 25"/>
              <a:gd name="T13" fmla="*/ 21 h 29"/>
              <a:gd name="T14" fmla="*/ 22 w 25"/>
              <a:gd name="T15" fmla="*/ 14 h 29"/>
              <a:gd name="T16" fmla="*/ 22 w 25"/>
              <a:gd name="T17" fmla="*/ 14 h 29"/>
              <a:gd name="T18" fmla="*/ 22 w 25"/>
              <a:gd name="T19" fmla="*/ 14 h 29"/>
              <a:gd name="T20" fmla="*/ 22 w 25"/>
              <a:gd name="T21" fmla="*/ 14 h 29"/>
              <a:gd name="T22" fmla="*/ 25 w 25"/>
              <a:gd name="T23" fmla="*/ 8 h 29"/>
              <a:gd name="T24" fmla="*/ 17 w 25"/>
              <a:gd name="T25" fmla="*/ 0 h 29"/>
              <a:gd name="T26" fmla="*/ 12 w 25"/>
              <a:gd name="T27" fmla="*/ 1 h 29"/>
              <a:gd name="T28" fmla="*/ 0 w 25"/>
              <a:gd name="T29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5"/>
                  <a:pt x="0" y="15"/>
                </a:cubicBezTo>
                <a:cubicBezTo>
                  <a:pt x="4" y="21"/>
                  <a:pt x="8" y="25"/>
                  <a:pt x="12" y="27"/>
                </a:cubicBezTo>
                <a:cubicBezTo>
                  <a:pt x="15" y="29"/>
                  <a:pt x="17" y="29"/>
                  <a:pt x="17" y="29"/>
                </a:cubicBezTo>
                <a:cubicBezTo>
                  <a:pt x="22" y="29"/>
                  <a:pt x="25" y="25"/>
                  <a:pt x="25" y="21"/>
                </a:cubicBezTo>
                <a:cubicBezTo>
                  <a:pt x="25" y="18"/>
                  <a:pt x="24" y="16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3"/>
                  <a:pt x="25" y="10"/>
                  <a:pt x="25" y="8"/>
                </a:cubicBezTo>
                <a:cubicBezTo>
                  <a:pt x="25" y="4"/>
                  <a:pt x="22" y="0"/>
                  <a:pt x="17" y="0"/>
                </a:cubicBezTo>
                <a:cubicBezTo>
                  <a:pt x="17" y="0"/>
                  <a:pt x="15" y="0"/>
                  <a:pt x="12" y="1"/>
                </a:cubicBezTo>
                <a:cubicBezTo>
                  <a:pt x="8" y="4"/>
                  <a:pt x="4" y="8"/>
                  <a:pt x="0" y="14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Freeform 33"/>
          <p:cNvSpPr/>
          <p:nvPr>
            <p:custDataLst>
              <p:tags r:id="rId19"/>
            </p:custDataLst>
          </p:nvPr>
        </p:nvSpPr>
        <p:spPr>
          <a:xfrm>
            <a:off x="6181090" y="3829685"/>
            <a:ext cx="42545" cy="33020"/>
          </a:xfrm>
          <a:custGeom>
            <a:avLst/>
            <a:gdLst>
              <a:gd name="T0" fmla="*/ 0 w 13"/>
              <a:gd name="T1" fmla="*/ 7 h 15"/>
              <a:gd name="T2" fmla="*/ 0 w 13"/>
              <a:gd name="T3" fmla="*/ 7 h 15"/>
              <a:gd name="T4" fmla="*/ 0 w 13"/>
              <a:gd name="T5" fmla="*/ 7 h 15"/>
              <a:gd name="T6" fmla="*/ 0 w 13"/>
              <a:gd name="T7" fmla="*/ 7 h 15"/>
              <a:gd name="T8" fmla="*/ 6 w 13"/>
              <a:gd name="T9" fmla="*/ 14 h 15"/>
              <a:gd name="T10" fmla="*/ 9 w 13"/>
              <a:gd name="T11" fmla="*/ 15 h 15"/>
              <a:gd name="T12" fmla="*/ 13 w 13"/>
              <a:gd name="T13" fmla="*/ 11 h 15"/>
              <a:gd name="T14" fmla="*/ 12 w 13"/>
              <a:gd name="T15" fmla="*/ 7 h 15"/>
              <a:gd name="T16" fmla="*/ 12 w 13"/>
              <a:gd name="T17" fmla="*/ 7 h 15"/>
              <a:gd name="T18" fmla="*/ 12 w 13"/>
              <a:gd name="T19" fmla="*/ 7 h 15"/>
              <a:gd name="T20" fmla="*/ 12 w 13"/>
              <a:gd name="T21" fmla="*/ 7 h 15"/>
              <a:gd name="T22" fmla="*/ 13 w 13"/>
              <a:gd name="T23" fmla="*/ 4 h 15"/>
              <a:gd name="T24" fmla="*/ 9 w 13"/>
              <a:gd name="T25" fmla="*/ 0 h 15"/>
              <a:gd name="T26" fmla="*/ 6 w 13"/>
              <a:gd name="T27" fmla="*/ 1 h 15"/>
              <a:gd name="T28" fmla="*/ 0 w 13"/>
              <a:gd name="T2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0" y="7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11"/>
                  <a:pt x="4" y="13"/>
                  <a:pt x="6" y="14"/>
                </a:cubicBezTo>
                <a:cubicBezTo>
                  <a:pt x="8" y="15"/>
                  <a:pt x="9" y="15"/>
                  <a:pt x="9" y="15"/>
                </a:cubicBezTo>
                <a:cubicBezTo>
                  <a:pt x="11" y="15"/>
                  <a:pt x="13" y="13"/>
                  <a:pt x="13" y="11"/>
                </a:cubicBezTo>
                <a:cubicBezTo>
                  <a:pt x="13" y="9"/>
                  <a:pt x="13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6"/>
                  <a:pt x="13" y="5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9" y="0"/>
                  <a:pt x="8" y="0"/>
                  <a:pt x="6" y="1"/>
                </a:cubicBezTo>
                <a:cubicBezTo>
                  <a:pt x="4" y="2"/>
                  <a:pt x="2" y="4"/>
                  <a:pt x="0" y="7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7" name="Freeform 34"/>
          <p:cNvSpPr/>
          <p:nvPr>
            <p:custDataLst>
              <p:tags r:id="rId20"/>
            </p:custDataLst>
          </p:nvPr>
        </p:nvSpPr>
        <p:spPr>
          <a:xfrm>
            <a:off x="4900295" y="3840480"/>
            <a:ext cx="299085" cy="8890"/>
          </a:xfrm>
          <a:custGeom>
            <a:avLst/>
            <a:gdLst>
              <a:gd name="T0" fmla="*/ 92 w 92"/>
              <a:gd name="T1" fmla="*/ 2 h 4"/>
              <a:gd name="T2" fmla="*/ 46 w 92"/>
              <a:gd name="T3" fmla="*/ 4 h 4"/>
              <a:gd name="T4" fmla="*/ 29 w 92"/>
              <a:gd name="T5" fmla="*/ 4 h 4"/>
              <a:gd name="T6" fmla="*/ 15 w 92"/>
              <a:gd name="T7" fmla="*/ 4 h 4"/>
              <a:gd name="T8" fmla="*/ 4 w 92"/>
              <a:gd name="T9" fmla="*/ 3 h 4"/>
              <a:gd name="T10" fmla="*/ 0 w 92"/>
              <a:gd name="T11" fmla="*/ 2 h 4"/>
              <a:gd name="T12" fmla="*/ 0 w 92"/>
              <a:gd name="T13" fmla="*/ 2 h 4"/>
              <a:gd name="T14" fmla="*/ 0 w 92"/>
              <a:gd name="T15" fmla="*/ 2 h 4"/>
              <a:gd name="T16" fmla="*/ 4 w 92"/>
              <a:gd name="T17" fmla="*/ 1 h 4"/>
              <a:gd name="T18" fmla="*/ 15 w 92"/>
              <a:gd name="T19" fmla="*/ 0 h 4"/>
              <a:gd name="T20" fmla="*/ 29 w 92"/>
              <a:gd name="T21" fmla="*/ 0 h 4"/>
              <a:gd name="T22" fmla="*/ 46 w 92"/>
              <a:gd name="T23" fmla="*/ 0 h 4"/>
              <a:gd name="T24" fmla="*/ 92 w 92"/>
              <a:gd name="T25" fmla="*/ 2 h 4"/>
              <a:gd name="T26" fmla="*/ 92 w 92"/>
              <a:gd name="T27" fmla="*/ 2 h 4"/>
              <a:gd name="T28" fmla="*/ 92 w 92"/>
              <a:gd name="T2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4">
                <a:moveTo>
                  <a:pt x="92" y="2"/>
                </a:moveTo>
                <a:cubicBezTo>
                  <a:pt x="92" y="2"/>
                  <a:pt x="69" y="3"/>
                  <a:pt x="46" y="4"/>
                </a:cubicBezTo>
                <a:cubicBezTo>
                  <a:pt x="40" y="4"/>
                  <a:pt x="35" y="4"/>
                  <a:pt x="29" y="4"/>
                </a:cubicBezTo>
                <a:cubicBezTo>
                  <a:pt x="24" y="4"/>
                  <a:pt x="19" y="4"/>
                  <a:pt x="15" y="4"/>
                </a:cubicBezTo>
                <a:cubicBezTo>
                  <a:pt x="10" y="3"/>
                  <a:pt x="7" y="3"/>
                  <a:pt x="4" y="3"/>
                </a:cubicBezTo>
                <a:cubicBezTo>
                  <a:pt x="2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2" y="2"/>
                  <a:pt x="4" y="1"/>
                </a:cubicBezTo>
                <a:cubicBezTo>
                  <a:pt x="7" y="1"/>
                  <a:pt x="10" y="1"/>
                  <a:pt x="15" y="0"/>
                </a:cubicBezTo>
                <a:cubicBezTo>
                  <a:pt x="19" y="0"/>
                  <a:pt x="24" y="0"/>
                  <a:pt x="29" y="0"/>
                </a:cubicBezTo>
                <a:cubicBezTo>
                  <a:pt x="35" y="0"/>
                  <a:pt x="40" y="0"/>
                  <a:pt x="46" y="0"/>
                </a:cubicBezTo>
                <a:cubicBezTo>
                  <a:pt x="69" y="1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2"/>
                  <a:pt x="92" y="2"/>
                  <a:pt x="92" y="2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8" name="Freeform 35"/>
          <p:cNvSpPr/>
          <p:nvPr>
            <p:custDataLst>
              <p:tags r:id="rId21"/>
            </p:custDataLst>
          </p:nvPr>
        </p:nvSpPr>
        <p:spPr>
          <a:xfrm>
            <a:off x="4726940" y="3814445"/>
            <a:ext cx="81915" cy="64135"/>
          </a:xfrm>
          <a:custGeom>
            <a:avLst/>
            <a:gdLst>
              <a:gd name="T0" fmla="*/ 25 w 25"/>
              <a:gd name="T1" fmla="*/ 15 h 29"/>
              <a:gd name="T2" fmla="*/ 25 w 25"/>
              <a:gd name="T3" fmla="*/ 14 h 29"/>
              <a:gd name="T4" fmla="*/ 25 w 25"/>
              <a:gd name="T5" fmla="*/ 14 h 29"/>
              <a:gd name="T6" fmla="*/ 25 w 25"/>
              <a:gd name="T7" fmla="*/ 14 h 29"/>
              <a:gd name="T8" fmla="*/ 13 w 25"/>
              <a:gd name="T9" fmla="*/ 1 h 29"/>
              <a:gd name="T10" fmla="*/ 8 w 25"/>
              <a:gd name="T11" fmla="*/ 0 h 29"/>
              <a:gd name="T12" fmla="*/ 0 w 25"/>
              <a:gd name="T13" fmla="*/ 8 h 29"/>
              <a:gd name="T14" fmla="*/ 3 w 25"/>
              <a:gd name="T15" fmla="*/ 14 h 29"/>
              <a:gd name="T16" fmla="*/ 3 w 25"/>
              <a:gd name="T17" fmla="*/ 14 h 29"/>
              <a:gd name="T18" fmla="*/ 3 w 25"/>
              <a:gd name="T19" fmla="*/ 14 h 29"/>
              <a:gd name="T20" fmla="*/ 3 w 25"/>
              <a:gd name="T21" fmla="*/ 14 h 29"/>
              <a:gd name="T22" fmla="*/ 0 w 25"/>
              <a:gd name="T23" fmla="*/ 21 h 29"/>
              <a:gd name="T24" fmla="*/ 8 w 25"/>
              <a:gd name="T25" fmla="*/ 29 h 29"/>
              <a:gd name="T26" fmla="*/ 13 w 25"/>
              <a:gd name="T27" fmla="*/ 27 h 29"/>
              <a:gd name="T28" fmla="*/ 25 w 25"/>
              <a:gd name="T2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" h="28">
                <a:moveTo>
                  <a:pt x="25" y="15"/>
                </a:move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1" y="8"/>
                  <a:pt x="17" y="4"/>
                  <a:pt x="13" y="1"/>
                </a:cubicBezTo>
                <a:cubicBezTo>
                  <a:pt x="10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"/>
                  <a:pt x="1" y="13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6"/>
                  <a:pt x="0" y="18"/>
                  <a:pt x="0" y="21"/>
                </a:cubicBezTo>
                <a:cubicBezTo>
                  <a:pt x="0" y="25"/>
                  <a:pt x="3" y="29"/>
                  <a:pt x="8" y="29"/>
                </a:cubicBezTo>
                <a:cubicBezTo>
                  <a:pt x="8" y="29"/>
                  <a:pt x="10" y="29"/>
                  <a:pt x="13" y="27"/>
                </a:cubicBezTo>
                <a:cubicBezTo>
                  <a:pt x="17" y="25"/>
                  <a:pt x="21" y="21"/>
                  <a:pt x="25" y="15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7" name="Freeform 36"/>
          <p:cNvSpPr/>
          <p:nvPr>
            <p:custDataLst>
              <p:tags r:id="rId22"/>
            </p:custDataLst>
          </p:nvPr>
        </p:nvSpPr>
        <p:spPr>
          <a:xfrm>
            <a:off x="4838065" y="3829685"/>
            <a:ext cx="42545" cy="33020"/>
          </a:xfrm>
          <a:custGeom>
            <a:avLst/>
            <a:gdLst>
              <a:gd name="T0" fmla="*/ 13 w 13"/>
              <a:gd name="T1" fmla="*/ 7 h 15"/>
              <a:gd name="T2" fmla="*/ 13 w 13"/>
              <a:gd name="T3" fmla="*/ 7 h 15"/>
              <a:gd name="T4" fmla="*/ 13 w 13"/>
              <a:gd name="T5" fmla="*/ 7 h 15"/>
              <a:gd name="T6" fmla="*/ 13 w 13"/>
              <a:gd name="T7" fmla="*/ 7 h 15"/>
              <a:gd name="T8" fmla="*/ 7 w 13"/>
              <a:gd name="T9" fmla="*/ 1 h 15"/>
              <a:gd name="T10" fmla="*/ 4 w 13"/>
              <a:gd name="T11" fmla="*/ 0 h 15"/>
              <a:gd name="T12" fmla="*/ 0 w 13"/>
              <a:gd name="T13" fmla="*/ 4 h 15"/>
              <a:gd name="T14" fmla="*/ 1 w 13"/>
              <a:gd name="T15" fmla="*/ 7 h 15"/>
              <a:gd name="T16" fmla="*/ 1 w 13"/>
              <a:gd name="T17" fmla="*/ 7 h 15"/>
              <a:gd name="T18" fmla="*/ 1 w 13"/>
              <a:gd name="T19" fmla="*/ 7 h 15"/>
              <a:gd name="T20" fmla="*/ 1 w 13"/>
              <a:gd name="T21" fmla="*/ 7 h 15"/>
              <a:gd name="T22" fmla="*/ 0 w 13"/>
              <a:gd name="T23" fmla="*/ 11 h 15"/>
              <a:gd name="T24" fmla="*/ 4 w 13"/>
              <a:gd name="T25" fmla="*/ 15 h 15"/>
              <a:gd name="T26" fmla="*/ 7 w 13"/>
              <a:gd name="T27" fmla="*/ 14 h 15"/>
              <a:gd name="T28" fmla="*/ 13 w 13"/>
              <a:gd name="T2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15">
                <a:moveTo>
                  <a:pt x="13" y="7"/>
                </a:move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4"/>
                  <a:pt x="9" y="2"/>
                  <a:pt x="7" y="1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8"/>
                  <a:pt x="0" y="9"/>
                  <a:pt x="0" y="11"/>
                </a:cubicBezTo>
                <a:cubicBezTo>
                  <a:pt x="0" y="13"/>
                  <a:pt x="2" y="15"/>
                  <a:pt x="4" y="15"/>
                </a:cubicBezTo>
                <a:cubicBezTo>
                  <a:pt x="4" y="15"/>
                  <a:pt x="5" y="15"/>
                  <a:pt x="7" y="14"/>
                </a:cubicBezTo>
                <a:cubicBezTo>
                  <a:pt x="9" y="13"/>
                  <a:pt x="11" y="11"/>
                  <a:pt x="13" y="7"/>
                </a:cubicBez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8" name="Oval 37"/>
          <p:cNvSpPr>
            <a:spLocks noChangeArrowheads="1"/>
          </p:cNvSpPr>
          <p:nvPr>
            <p:custDataLst>
              <p:tags r:id="rId23"/>
            </p:custDataLst>
          </p:nvPr>
        </p:nvSpPr>
        <p:spPr>
          <a:xfrm>
            <a:off x="7603490" y="2692400"/>
            <a:ext cx="46355" cy="31115"/>
          </a:xfrm>
          <a:prstGeom prst="ellipse">
            <a:avLst/>
          </a:pr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9" name="Freeform 38"/>
          <p:cNvSpPr/>
          <p:nvPr>
            <p:custDataLst>
              <p:tags r:id="rId24"/>
            </p:custDataLst>
          </p:nvPr>
        </p:nvSpPr>
        <p:spPr>
          <a:xfrm>
            <a:off x="6438900" y="2739390"/>
            <a:ext cx="1201420" cy="1111885"/>
          </a:xfrm>
          <a:custGeom>
            <a:avLst/>
            <a:gdLst>
              <a:gd name="T0" fmla="*/ 0 w 984"/>
              <a:gd name="T1" fmla="*/ 0 h 1348"/>
              <a:gd name="T2" fmla="*/ 0 w 984"/>
              <a:gd name="T3" fmla="*/ 5 h 1348"/>
              <a:gd name="T4" fmla="*/ 973 w 984"/>
              <a:gd name="T5" fmla="*/ 10 h 1348"/>
              <a:gd name="T6" fmla="*/ 973 w 984"/>
              <a:gd name="T7" fmla="*/ 1338 h 1348"/>
              <a:gd name="T8" fmla="*/ 0 w 984"/>
              <a:gd name="T9" fmla="*/ 1338 h 1348"/>
              <a:gd name="T10" fmla="*/ 0 w 984"/>
              <a:gd name="T11" fmla="*/ 1340 h 1348"/>
              <a:gd name="T12" fmla="*/ 984 w 984"/>
              <a:gd name="T13" fmla="*/ 1348 h 1348"/>
              <a:gd name="T14" fmla="*/ 984 w 984"/>
              <a:gd name="T15" fmla="*/ 0 h 1348"/>
              <a:gd name="T16" fmla="*/ 0 w 984"/>
              <a:gd name="T17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4" h="1348">
                <a:moveTo>
                  <a:pt x="0" y="0"/>
                </a:moveTo>
                <a:lnTo>
                  <a:pt x="0" y="5"/>
                </a:lnTo>
                <a:lnTo>
                  <a:pt x="973" y="10"/>
                </a:lnTo>
                <a:lnTo>
                  <a:pt x="973" y="1338"/>
                </a:lnTo>
                <a:lnTo>
                  <a:pt x="0" y="1338"/>
                </a:lnTo>
                <a:lnTo>
                  <a:pt x="0" y="1340"/>
                </a:lnTo>
                <a:lnTo>
                  <a:pt x="984" y="1348"/>
                </a:lnTo>
                <a:lnTo>
                  <a:pt x="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Freeform 39"/>
          <p:cNvSpPr/>
          <p:nvPr>
            <p:custDataLst>
              <p:tags r:id="rId25"/>
            </p:custDataLst>
          </p:nvPr>
        </p:nvSpPr>
        <p:spPr>
          <a:xfrm>
            <a:off x="6379845" y="2701290"/>
            <a:ext cx="1200150" cy="1148080"/>
          </a:xfrm>
          <a:custGeom>
            <a:avLst/>
            <a:gdLst>
              <a:gd name="T0" fmla="*/ 0 w 983"/>
              <a:gd name="T1" fmla="*/ 43 h 1392"/>
              <a:gd name="T2" fmla="*/ 0 w 983"/>
              <a:gd name="T3" fmla="*/ 54 h 1392"/>
              <a:gd name="T4" fmla="*/ 970 w 983"/>
              <a:gd name="T5" fmla="*/ 11 h 1392"/>
              <a:gd name="T6" fmla="*/ 970 w 983"/>
              <a:gd name="T7" fmla="*/ 1338 h 1392"/>
              <a:gd name="T8" fmla="*/ 0 w 983"/>
              <a:gd name="T9" fmla="*/ 1381 h 1392"/>
              <a:gd name="T10" fmla="*/ 0 w 983"/>
              <a:gd name="T11" fmla="*/ 1392 h 1392"/>
              <a:gd name="T12" fmla="*/ 983 w 983"/>
              <a:gd name="T13" fmla="*/ 1349 h 1392"/>
              <a:gd name="T14" fmla="*/ 983 w 983"/>
              <a:gd name="T15" fmla="*/ 0 h 1392"/>
              <a:gd name="T16" fmla="*/ 0 w 983"/>
              <a:gd name="T17" fmla="*/ 4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1392">
                <a:moveTo>
                  <a:pt x="0" y="43"/>
                </a:moveTo>
                <a:lnTo>
                  <a:pt x="0" y="54"/>
                </a:lnTo>
                <a:lnTo>
                  <a:pt x="970" y="11"/>
                </a:lnTo>
                <a:lnTo>
                  <a:pt x="970" y="1338"/>
                </a:lnTo>
                <a:lnTo>
                  <a:pt x="0" y="1381"/>
                </a:lnTo>
                <a:lnTo>
                  <a:pt x="0" y="1392"/>
                </a:lnTo>
                <a:lnTo>
                  <a:pt x="983" y="1349"/>
                </a:lnTo>
                <a:lnTo>
                  <a:pt x="983" y="0"/>
                </a:lnTo>
                <a:lnTo>
                  <a:pt x="0" y="43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1" name="Oval 40"/>
          <p:cNvSpPr>
            <a:spLocks noChangeArrowheads="1"/>
          </p:cNvSpPr>
          <p:nvPr>
            <p:custDataLst>
              <p:tags r:id="rId26"/>
            </p:custDataLst>
          </p:nvPr>
        </p:nvSpPr>
        <p:spPr>
          <a:xfrm>
            <a:off x="3411855" y="2692400"/>
            <a:ext cx="46355" cy="31115"/>
          </a:xfrm>
          <a:prstGeom prst="ellipse">
            <a:avLst/>
          </a:pr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4" name="Freeform 41"/>
          <p:cNvSpPr/>
          <p:nvPr>
            <p:custDataLst>
              <p:tags r:id="rId27"/>
            </p:custDataLst>
          </p:nvPr>
        </p:nvSpPr>
        <p:spPr>
          <a:xfrm>
            <a:off x="3421380" y="2739390"/>
            <a:ext cx="1210945" cy="1111885"/>
          </a:xfrm>
          <a:custGeom>
            <a:avLst/>
            <a:gdLst>
              <a:gd name="T0" fmla="*/ 984 w 992"/>
              <a:gd name="T1" fmla="*/ 0 h 1348"/>
              <a:gd name="T2" fmla="*/ 989 w 992"/>
              <a:gd name="T3" fmla="*/ 5 h 1348"/>
              <a:gd name="T4" fmla="*/ 14 w 992"/>
              <a:gd name="T5" fmla="*/ 10 h 1348"/>
              <a:gd name="T6" fmla="*/ 14 w 992"/>
              <a:gd name="T7" fmla="*/ 1338 h 1348"/>
              <a:gd name="T8" fmla="*/ 984 w 992"/>
              <a:gd name="T9" fmla="*/ 1338 h 1348"/>
              <a:gd name="T10" fmla="*/ 992 w 992"/>
              <a:gd name="T11" fmla="*/ 1343 h 1348"/>
              <a:gd name="T12" fmla="*/ 0 w 992"/>
              <a:gd name="T13" fmla="*/ 1348 h 1348"/>
              <a:gd name="T14" fmla="*/ 0 w 992"/>
              <a:gd name="T15" fmla="*/ 0 h 1348"/>
              <a:gd name="T16" fmla="*/ 984 w 992"/>
              <a:gd name="T17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1348">
                <a:moveTo>
                  <a:pt x="984" y="0"/>
                </a:moveTo>
                <a:lnTo>
                  <a:pt x="989" y="5"/>
                </a:lnTo>
                <a:lnTo>
                  <a:pt x="14" y="10"/>
                </a:lnTo>
                <a:lnTo>
                  <a:pt x="14" y="1338"/>
                </a:lnTo>
                <a:lnTo>
                  <a:pt x="984" y="1338"/>
                </a:lnTo>
                <a:lnTo>
                  <a:pt x="992" y="1343"/>
                </a:lnTo>
                <a:lnTo>
                  <a:pt x="0" y="1348"/>
                </a:lnTo>
                <a:lnTo>
                  <a:pt x="0" y="0"/>
                </a:lnTo>
                <a:lnTo>
                  <a:pt x="984" y="0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7" name="Freeform 42"/>
          <p:cNvSpPr/>
          <p:nvPr>
            <p:custDataLst>
              <p:tags r:id="rId28"/>
            </p:custDataLst>
          </p:nvPr>
        </p:nvSpPr>
        <p:spPr>
          <a:xfrm>
            <a:off x="3481705" y="2701290"/>
            <a:ext cx="1202690" cy="1148080"/>
          </a:xfrm>
          <a:custGeom>
            <a:avLst/>
            <a:gdLst>
              <a:gd name="T0" fmla="*/ 985 w 985"/>
              <a:gd name="T1" fmla="*/ 43 h 1392"/>
              <a:gd name="T2" fmla="*/ 985 w 985"/>
              <a:gd name="T3" fmla="*/ 54 h 1392"/>
              <a:gd name="T4" fmla="*/ 13 w 985"/>
              <a:gd name="T5" fmla="*/ 11 h 1392"/>
              <a:gd name="T6" fmla="*/ 13 w 985"/>
              <a:gd name="T7" fmla="*/ 1338 h 1392"/>
              <a:gd name="T8" fmla="*/ 985 w 985"/>
              <a:gd name="T9" fmla="*/ 1381 h 1392"/>
              <a:gd name="T10" fmla="*/ 985 w 985"/>
              <a:gd name="T11" fmla="*/ 1392 h 1392"/>
              <a:gd name="T12" fmla="*/ 0 w 985"/>
              <a:gd name="T13" fmla="*/ 1349 h 1392"/>
              <a:gd name="T14" fmla="*/ 0 w 985"/>
              <a:gd name="T15" fmla="*/ 0 h 1392"/>
              <a:gd name="T16" fmla="*/ 985 w 985"/>
              <a:gd name="T17" fmla="*/ 4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4" h="1392">
                <a:moveTo>
                  <a:pt x="985" y="43"/>
                </a:moveTo>
                <a:lnTo>
                  <a:pt x="985" y="54"/>
                </a:lnTo>
                <a:lnTo>
                  <a:pt x="13" y="11"/>
                </a:lnTo>
                <a:lnTo>
                  <a:pt x="13" y="1338"/>
                </a:lnTo>
                <a:lnTo>
                  <a:pt x="985" y="1381"/>
                </a:lnTo>
                <a:lnTo>
                  <a:pt x="985" y="1392"/>
                </a:lnTo>
                <a:lnTo>
                  <a:pt x="0" y="1349"/>
                </a:lnTo>
                <a:lnTo>
                  <a:pt x="0" y="0"/>
                </a:lnTo>
                <a:lnTo>
                  <a:pt x="985" y="43"/>
                </a:lnTo>
                <a:close/>
              </a:path>
            </a:pathLst>
          </a:custGeom>
          <a:solidFill>
            <a:srgbClr val="8185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3" name="文本框 7"/>
          <p:cNvSpPr txBox="1"/>
          <p:nvPr>
            <p:custDataLst>
              <p:tags r:id="rId29"/>
            </p:custDataLst>
          </p:nvPr>
        </p:nvSpPr>
        <p:spPr>
          <a:xfrm>
            <a:off x="3685540" y="2896870"/>
            <a:ext cx="3690620" cy="7880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汉仪夏日体W" panose="00020600040101010101" charset="-122"/>
                <a:cs typeface="Times New Roman" panose="02020603050405020304"/>
                <a:sym typeface="宋体" panose="02010600030101010101" pitchFamily="2" charset="-122"/>
              </a:rPr>
              <a:t>六、实际效果展示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汉仪夏日体W" panose="00020600040101010101" charset="-122"/>
              <a:cs typeface="Times New Roman" panose="02020603050405020304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7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网页端-Django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1134865" y="-5757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8" name="文本框 8"/>
          <p:cNvSpPr txBox="1"/>
          <p:nvPr/>
        </p:nvSpPr>
        <p:spPr>
          <a:xfrm rot="5400000">
            <a:off x="-509496" y="3184382"/>
            <a:ext cx="2085200" cy="36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&gt;&gt;&gt;&gt;&gt;&gt;&gt;&gt;&gt;&gt;&gt;&gt;&gt;&gt;&gt;&gt;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1631503" y="415037"/>
            <a:ext cx="9518479" cy="504056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3600" b="1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-</a:t>
            </a:r>
            <a:endParaRPr lang="zh-CN" altLang="en-US" sz="3600" b="1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1" name="New picture"/>
          <p:cNvPicPr/>
          <p:nvPr/>
        </p:nvPicPr>
        <p:blipFill>
          <a:blip r:embed="rId3"/>
          <a:stretch>
            <a:fillRect/>
          </a:stretch>
        </p:blipFill>
        <p:spPr>
          <a:xfrm flipH="1">
            <a:off x="9909012" y="5880188"/>
            <a:ext cx="2481943" cy="990606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228292" y="-151411"/>
            <a:ext cx="1519585" cy="1636952"/>
          </a:xfrm>
          <a:prstGeom prst="rect">
            <a:avLst/>
          </a:prstGeom>
          <a:ln>
            <a:noFill/>
          </a:ln>
        </p:spPr>
      </p:pic>
      <p:sp>
        <p:nvSpPr>
          <p:cNvPr id="13" name="TextBox 4"/>
          <p:cNvSpPr txBox="1"/>
          <p:nvPr/>
        </p:nvSpPr>
        <p:spPr>
          <a:xfrm>
            <a:off x="0" y="0"/>
            <a:ext cx="454104" cy="12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行业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模板</a:t>
            </a:r>
            <a:r>
              <a:rPr lang="zh-CN" altLang="zh-CN" sz="100">
                <a:solidFill>
                  <a:schemeClr val="tx1">
                    <a:alpha val="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http://www.1ppt.com/hangye/</a:t>
            </a:r>
            <a:endParaRPr lang="zh-CN" altLang="zh-CN" sz="100">
              <a:solidFill>
                <a:schemeClr val="tx1">
                  <a:alpha val="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4" name="New picture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-168696" y="5598260"/>
            <a:ext cx="1519585" cy="1636952"/>
          </a:xfrm>
          <a:prstGeom prst="rect">
            <a:avLst/>
          </a:prstGeom>
          <a:ln>
            <a:noFill/>
          </a:ln>
        </p:spPr>
      </p:pic>
      <p:pic>
        <p:nvPicPr>
          <p:cNvPr id="15" name="New picture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8832304" y="-34880"/>
            <a:ext cx="4915109" cy="1491298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34804" y="2280123"/>
            <a:ext cx="4522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8000" spc="3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思源等宽 N" panose="020B0400000000000000" pitchFamily="34" charset="-122"/>
                <a:cs typeface="+mn-ea"/>
                <a:sym typeface="宋体" panose="02010600030101010101" pitchFamily="2" charset="-122"/>
              </a:rPr>
              <a:t>Thanks</a:t>
            </a:r>
            <a:endParaRPr lang="zh-CN" altLang="en-US" sz="8000" spc="3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思源等宽 N" panose="020B0400000000000000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7007" y="3785801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spc="20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思源等宽 N" panose="020B0400000000000000" pitchFamily="34" charset="-122"/>
                <a:cs typeface="+mn-ea"/>
                <a:sym typeface="宋体" panose="02010600030101010101" pitchFamily="2" charset="-122"/>
              </a:rPr>
              <a:t>谢谢您的观看</a:t>
            </a:r>
            <a:endParaRPr lang="zh-CN" altLang="en-US" sz="2800" spc="20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思源等宽 N" panose="020B0400000000000000" pitchFamily="34" charset="-122"/>
              <a:cs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771650"/>
            <a:ext cx="12192000" cy="3268980"/>
          </a:xfrm>
          <a:prstGeom prst="rect">
            <a:avLst/>
          </a:prstGeom>
          <a:gradFill flip="none" rotWithShape="1">
            <a:gsLst>
              <a:gs pos="14000">
                <a:srgbClr val="3976E6"/>
              </a:gs>
              <a:gs pos="100000">
                <a:srgbClr val="62A0FB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Noto Sans S Chinese Medium" panose="020F0302020204030204"/>
                <a:ea typeface="Noto Sans S Chinese Medium" panose="020F0302020204030204"/>
                <a:cs typeface="+mn-cs"/>
              </a:defRPr>
            </a:lvl9pPr>
          </a:lstStyle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0" y="-354330"/>
            <a:ext cx="51435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5458" y="3074670"/>
            <a:ext cx="2732592" cy="15685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4000" b="1">
                <a:solidFill>
                  <a:srgbClr val="3976E6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移动端Andro</a:t>
            </a:r>
            <a:r>
              <a:rPr lang="en-US" altLang="zh-CN" sz="4000" b="1">
                <a:solidFill>
                  <a:srgbClr val="3976E6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id</a:t>
            </a:r>
            <a:endParaRPr lang="en-US" altLang="zh-CN" sz="4000" b="1">
              <a:solidFill>
                <a:srgbClr val="3976E6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33" y="1467148"/>
            <a:ext cx="2254626" cy="19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 sz="12000">
                <a:solidFill>
                  <a:srgbClr val="3976E6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1</a:t>
            </a:r>
            <a:endParaRPr lang="zh-CN" altLang="zh-CN" sz="12000">
              <a:solidFill>
                <a:srgbClr val="3976E6"/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63" y="1860456"/>
            <a:ext cx="1410174" cy="15685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-12387"/>
          <a:stretch>
            <a:fillRect/>
          </a:stretch>
        </p:blipFill>
        <p:spPr>
          <a:xfrm>
            <a:off x="7760046" y="2960370"/>
            <a:ext cx="1410174" cy="15685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76" y="291912"/>
            <a:ext cx="1410174" cy="15685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200" y="2666271"/>
            <a:ext cx="1410174" cy="1568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New picture"/>
          <p:cNvPicPr/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  <a:ln>
            <a:noFill/>
          </a:ln>
        </p:spPr>
      </p:pic>
      <p:pic>
        <p:nvPicPr>
          <p:cNvPr id="12" name="New picture"/>
          <p:cNvPicPr/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ln>
            <a:noFill/>
          </a:ln>
        </p:spPr>
      </p:pic>
      <p:sp>
        <p:nvSpPr>
          <p:cNvPr id="13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14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930233" y="1696941"/>
            <a:ext cx="10331533" cy="4489255"/>
          </a:xfrm>
          <a:prstGeom prst="rect">
            <a:avLst/>
          </a:prstGeom>
          <a:solidFill>
            <a:srgbClr val="F2F2F2">
              <a:alpha val="80000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9" name="TextBox 7"/>
          <p:cNvSpPr txBox="1"/>
          <p:nvPr/>
        </p:nvSpPr>
        <p:spPr>
          <a:xfrm>
            <a:off x="1166495" y="2114550"/>
            <a:ext cx="9893300" cy="3979545"/>
          </a:xfrm>
          <a:prstGeom prst="rect">
            <a:avLst/>
          </a:prstGeom>
          <a:noFill/>
        </p:spPr>
        <p:txBody>
          <a:bodyPr wrap="square" rtlCol="0">
            <a:normAutofit fontScale="8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</a:pP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用户登录：由技术人员批量导入生成账号，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密码登录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
权限管理：不同用户角色(如教师、学生)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拥有不同权限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，实现作业的发布、提交、查看等操作
切换用户：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保存登录用户信息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，方便切换
</a:t>
            </a:r>
            <a:endParaRPr lang="zh-CN" altLang="zh-CN" spc="3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课程信息：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课程基本信息、作业列表、成员列表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等
作业管理-学生端：学生端可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查看作业、提交作答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
作业管理-教师端：教师端可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发布作业、修改作业、批改作业、导出作业情况等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
</a:t>
            </a:r>
            <a:endParaRPr lang="zh-CN" altLang="zh-CN" spc="3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广场中心：所有查看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所有人发布的作业拼信息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并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点赞、回答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，可按课程、问题描述内容等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筛选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
我的发布：展示个人发布的作业拼信息
教师操作：可对发布者、回答者进行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奖惩操作</a:t>
            </a:r>
            <a:r>
              <a:rPr lang="zh-CN" altLang="zh-CN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，</a:t>
            </a:r>
            <a:r>
              <a:rPr lang="zh-CN" alt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详情后续可导出</a:t>
            </a:r>
            <a:endParaRPr lang="zh-CN" altLang="zh-CN" b="1" spc="3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0" name="圆角矩形 32"/>
          <p:cNvSpPr/>
          <p:nvPr/>
        </p:nvSpPr>
        <p:spPr>
          <a:xfrm>
            <a:off x="1308849" y="1306079"/>
            <a:ext cx="9597276" cy="65020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/>
            <a:r>
              <a:rPr lang="zh-CN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一、功能设计</a:t>
            </a:r>
            <a:endParaRPr lang="zh-CN" altLang="zh-CN" sz="2400" b="0" i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1397000"/>
            <a:ext cx="5791200" cy="4749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6" name="New shape"/>
          <p:cNvSpPr/>
          <p:nvPr/>
        </p:nvSpPr>
        <p:spPr>
          <a:xfrm>
            <a:off x="1117600" y="2781300"/>
            <a:ext cx="360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二、MVVM架构设计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New shape"/>
          <p:cNvSpPr/>
          <p:nvPr/>
        </p:nvSpPr>
        <p:spPr>
          <a:xfrm>
            <a:off x="1117600" y="3505200"/>
            <a:ext cx="3606800" cy="266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0" algn="l">
              <a:lnSpc>
                <a:spcPct val="100000"/>
              </a:lnSpc>
            </a:pPr>
            <a:r>
              <a:rPr sz="2400" b="1">
                <a:solidFill>
                  <a:srgbClr val="000000"/>
                </a:solidFill>
                <a:latin typeface="宋体" panose="02010600030101010101" pitchFamily="2" charset="-122"/>
              </a:rPr>
              <a:t>1. 模型层(Model)</a:t>
            </a:r>
            <a:endParaRPr sz="2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1117600" y="3949700"/>
            <a:ext cx="360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数据结构模型与接口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New shape"/>
          <p:cNvSpPr/>
          <p:nvPr/>
        </p:nvSpPr>
        <p:spPr>
          <a:xfrm>
            <a:off x="1117600" y="4419600"/>
            <a:ext cx="360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设置网络接口请求数据方法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New shape"/>
          <p:cNvSpPr/>
          <p:nvPr/>
        </p:nvSpPr>
        <p:spPr>
          <a:xfrm rot="5400000">
            <a:off x="1117600" y="20320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ew shape"/>
          <p:cNvSpPr/>
          <p:nvPr/>
        </p:nvSpPr>
        <p:spPr>
          <a:xfrm rot="5400000">
            <a:off x="1117600" y="28448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ew shape"/>
          <p:cNvSpPr/>
          <p:nvPr/>
        </p:nvSpPr>
        <p:spPr>
          <a:xfrm rot="5400000">
            <a:off x="1117600" y="42291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ew shape"/>
          <p:cNvSpPr/>
          <p:nvPr/>
        </p:nvSpPr>
        <p:spPr>
          <a:xfrm rot="5400000">
            <a:off x="1117600" y="53848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0" y="1498600"/>
            <a:ext cx="4559300" cy="45593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0" name="New shape"/>
          <p:cNvSpPr/>
          <p:nvPr/>
        </p:nvSpPr>
        <p:spPr>
          <a:xfrm>
            <a:off x="1117600" y="1498600"/>
            <a:ext cx="4876800" cy="266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0" algn="l">
              <a:lnSpc>
                <a:spcPct val="100000"/>
              </a:lnSpc>
            </a:pPr>
            <a:r>
              <a:rPr sz="2400" b="1">
                <a:solidFill>
                  <a:srgbClr val="000000"/>
                </a:solidFill>
                <a:latin typeface="宋体" panose="02010600030101010101" pitchFamily="2" charset="-122"/>
              </a:rPr>
              <a:t>2. 视图层(View)</a:t>
            </a:r>
            <a:endParaRPr sz="2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New shape"/>
          <p:cNvSpPr/>
          <p:nvPr/>
        </p:nvSpPr>
        <p:spPr>
          <a:xfrm>
            <a:off x="1524000" y="20066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负责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界面展示与UI动态操作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，如各页面布局、控件等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New shape"/>
          <p:cNvSpPr/>
          <p:nvPr/>
        </p:nvSpPr>
        <p:spPr>
          <a:xfrm>
            <a:off x="1524000" y="28194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通过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绑定模型层数据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，实现数据与视图的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双向绑定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，MVVM架构特点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New shape"/>
          <p:cNvSpPr/>
          <p:nvPr/>
        </p:nvSpPr>
        <p:spPr>
          <a:xfrm>
            <a:off x="1117600" y="3695700"/>
            <a:ext cx="4876800" cy="2667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0" algn="l">
              <a:lnSpc>
                <a:spcPct val="100000"/>
              </a:lnSpc>
            </a:pPr>
            <a:r>
              <a:rPr sz="2400" b="1">
                <a:solidFill>
                  <a:srgbClr val="000000"/>
                </a:solidFill>
                <a:latin typeface="宋体" panose="02010600030101010101" pitchFamily="2" charset="-122"/>
              </a:rPr>
              <a:t>3. 视图模型层(ViewModel)</a:t>
            </a:r>
            <a:endParaRPr sz="2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New shape"/>
          <p:cNvSpPr/>
          <p:nvPr/>
        </p:nvSpPr>
        <p:spPr>
          <a:xfrm>
            <a:off x="1524000" y="4203700"/>
            <a:ext cx="44704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作为视图层与模型层之间的桥梁，负责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数据转换、逻辑处理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、事件响应等工作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New shape"/>
          <p:cNvSpPr/>
          <p:nvPr/>
        </p:nvSpPr>
        <p:spPr>
          <a:xfrm>
            <a:off x="1524000" y="53594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仓库数据管理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，连接模型层，管理本地与远程数据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New shape"/>
          <p:cNvSpPr/>
          <p:nvPr/>
        </p:nvSpPr>
        <p:spPr>
          <a:xfrm>
            <a:off x="1117600" y="2501900"/>
            <a:ext cx="635000" cy="63500"/>
          </a:xfrm>
          <a:prstGeom prst="rect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ew shape"/>
          <p:cNvSpPr/>
          <p:nvPr/>
        </p:nvSpPr>
        <p:spPr>
          <a:xfrm rot="5400000">
            <a:off x="6197600" y="26797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ew shape"/>
          <p:cNvSpPr/>
          <p:nvPr/>
        </p:nvSpPr>
        <p:spPr>
          <a:xfrm rot="5400000">
            <a:off x="6197600" y="34925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ew shape"/>
          <p:cNvSpPr/>
          <p:nvPr/>
        </p:nvSpPr>
        <p:spPr>
          <a:xfrm rot="5400000">
            <a:off x="6197600" y="43053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ew shape"/>
          <p:cNvSpPr/>
          <p:nvPr/>
        </p:nvSpPr>
        <p:spPr>
          <a:xfrm rot="5400000">
            <a:off x="6197600" y="5461000"/>
            <a:ext cx="330200" cy="330200"/>
          </a:xfrm>
          <a:prstGeom prst="triangle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17600" y="2794000"/>
            <a:ext cx="4851400" cy="3175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1" name="New shape"/>
          <p:cNvSpPr/>
          <p:nvPr/>
        </p:nvSpPr>
        <p:spPr>
          <a:xfrm>
            <a:off x="1117600" y="14224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三、数据库设计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New shape"/>
          <p:cNvSpPr/>
          <p:nvPr/>
        </p:nvSpPr>
        <p:spPr>
          <a:xfrm>
            <a:off x="1117600" y="21463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1. 数据表设计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New shape"/>
          <p:cNvSpPr/>
          <p:nvPr/>
        </p:nvSpPr>
        <p:spPr>
          <a:xfrm>
            <a:off x="6604000" y="2654300"/>
            <a:ext cx="4599305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学生用户表、教师用户表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：存储用户基本信息，包括用户名、密码、角色等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New shape"/>
          <p:cNvSpPr/>
          <p:nvPr/>
        </p:nvSpPr>
        <p:spPr>
          <a:xfrm>
            <a:off x="6604000" y="3467100"/>
            <a:ext cx="459867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课程表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：存储基本信息、课程成员等信息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New shape"/>
          <p:cNvSpPr/>
          <p:nvPr/>
        </p:nvSpPr>
        <p:spPr>
          <a:xfrm>
            <a:off x="6604000" y="4279900"/>
            <a:ext cx="44704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作业表、作业作答情况表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;存储作业信息，包括作业标题、内容、截止日期等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New shape"/>
          <p:cNvSpPr/>
          <p:nvPr/>
        </p:nvSpPr>
        <p:spPr>
          <a:xfrm>
            <a:off x="6604000" y="54356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发起作业拼、参与作业拼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:存储学生提交的作业记录，包括提交时间等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New shape"/>
          <p:cNvSpPr/>
          <p:nvPr/>
        </p:nvSpPr>
        <p:spPr>
          <a:xfrm>
            <a:off x="1117600" y="1765300"/>
            <a:ext cx="635000" cy="63500"/>
          </a:xfrm>
          <a:prstGeom prst="rect">
            <a:avLst/>
          </a:prstGeom>
          <a:solidFill>
            <a:srgbClr val="48D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1117600" y="14097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2. 触发器设计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New shape"/>
          <p:cNvSpPr/>
          <p:nvPr/>
        </p:nvSpPr>
        <p:spPr>
          <a:xfrm>
            <a:off x="1703705" y="2016760"/>
            <a:ext cx="7710805" cy="36068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indent="0" algn="l">
              <a:lnSpc>
                <a:spcPct val="125000"/>
              </a:lnSpc>
            </a:pPr>
            <a:r>
              <a:rPr b="0">
                <a:solidFill>
                  <a:srgbClr val="000000"/>
                </a:solidFill>
                <a:latin typeface="宋体" panose="02010600030101010101" pitchFamily="2" charset="-122"/>
              </a:rPr>
              <a:t>根据数据库中各表数据关系，设计一些简单的辅助操作，减轻代码工作量</a:t>
            </a:r>
            <a:endParaRPr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57350" y="2493645"/>
            <a:ext cx="6523990" cy="808990"/>
            <a:chOff x="7146" y="3926"/>
            <a:chExt cx="10274" cy="1274"/>
          </a:xfrm>
        </p:grpSpPr>
        <p:sp>
          <p:nvSpPr>
            <p:cNvPr id="37" name="New shape"/>
            <p:cNvSpPr/>
            <p:nvPr/>
          </p:nvSpPr>
          <p:spPr>
            <a:xfrm>
              <a:off x="7146" y="4040"/>
              <a:ext cx="10274" cy="1064"/>
            </a:xfrm>
            <a:prstGeom prst="roundRect">
              <a:avLst>
                <a:gd name="adj" fmla="val 3960"/>
              </a:avLst>
            </a:prstGeom>
            <a:solidFill>
              <a:srgbClr val="FFFFFF"/>
            </a:solidFill>
            <a:ln w="2540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New picture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9" y="3926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pic>
          <p:nvPicPr>
            <p:cNvPr id="45" name="New pictur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631" y="4000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sp>
          <p:nvSpPr>
            <p:cNvPr id="56" name="New shape"/>
            <p:cNvSpPr/>
            <p:nvPr/>
          </p:nvSpPr>
          <p:spPr>
            <a:xfrm>
              <a:off x="8012" y="4266"/>
              <a:ext cx="7874" cy="550"/>
            </a:xfrm>
            <a:prstGeom prst="rect">
              <a:avLst/>
            </a:prstGeom>
            <a:noFill/>
          </p:spPr>
          <p:style>
            <a:lnRef idx="2">
              <a:srgbClr val="FFFFFF">
                <a:alpha val="0"/>
              </a:srgb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indent="0" algn="l">
                <a:lnSpc>
                  <a:spcPct val="125000"/>
                </a:lnSpc>
              </a:pPr>
              <a:r>
                <a:rPr b="0">
                  <a:solidFill>
                    <a:srgbClr val="000000"/>
                  </a:solidFill>
                  <a:latin typeface="宋体" panose="02010600030101010101" pitchFamily="2" charset="-122"/>
                </a:rPr>
                <a:t>job_Answer中插入时job中对应的commitNumber+1</a:t>
              </a:r>
              <a:endParaRPr b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57350" y="3465830"/>
            <a:ext cx="6523990" cy="675640"/>
            <a:chOff x="6878" y="1459"/>
            <a:chExt cx="10274" cy="1064"/>
          </a:xfrm>
        </p:grpSpPr>
        <p:sp>
          <p:nvSpPr>
            <p:cNvPr id="3" name="New shape"/>
            <p:cNvSpPr/>
            <p:nvPr/>
          </p:nvSpPr>
          <p:spPr>
            <a:xfrm>
              <a:off x="6878" y="1459"/>
              <a:ext cx="10274" cy="1064"/>
            </a:xfrm>
            <a:prstGeom prst="roundRect">
              <a:avLst>
                <a:gd name="adj" fmla="val 3960"/>
              </a:avLst>
            </a:prstGeom>
            <a:solidFill>
              <a:srgbClr val="FFFFFF"/>
            </a:solidFill>
            <a:ln w="2540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New shape"/>
            <p:cNvSpPr/>
            <p:nvPr/>
          </p:nvSpPr>
          <p:spPr>
            <a:xfrm>
              <a:off x="7631" y="1736"/>
              <a:ext cx="7874" cy="550"/>
            </a:xfrm>
            <a:prstGeom prst="rect">
              <a:avLst/>
            </a:prstGeom>
            <a:noFill/>
          </p:spPr>
          <p:style>
            <a:lnRef idx="2">
              <a:srgbClr val="FFFFFF">
                <a:alpha val="0"/>
              </a:srgb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p>
              <a:pPr indent="0" algn="l">
                <a:lnSpc>
                  <a:spcPct val="125000"/>
                </a:lnSpc>
              </a:pPr>
              <a:r>
                <a:rPr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job中更新时seekhelp中的jobtitle同步更新</a:t>
              </a:r>
              <a:endParaRPr b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6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7680325" y="343027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990" y="34290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657350" y="5085080"/>
            <a:ext cx="6523990" cy="808990"/>
            <a:chOff x="7146" y="3926"/>
            <a:chExt cx="10274" cy="1274"/>
          </a:xfrm>
        </p:grpSpPr>
        <p:sp>
          <p:nvSpPr>
            <p:cNvPr id="17" name="New shape"/>
            <p:cNvSpPr/>
            <p:nvPr/>
          </p:nvSpPr>
          <p:spPr>
            <a:xfrm>
              <a:off x="7146" y="4040"/>
              <a:ext cx="10274" cy="1064"/>
            </a:xfrm>
            <a:prstGeom prst="roundRect">
              <a:avLst>
                <a:gd name="adj" fmla="val 3960"/>
              </a:avLst>
            </a:prstGeom>
            <a:solidFill>
              <a:srgbClr val="FFFFFF"/>
            </a:solidFill>
            <a:ln w="2540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8" name="New picture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9" y="3926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pic>
          <p:nvPicPr>
            <p:cNvPr id="19" name="New pictur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631" y="4000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sp>
          <p:nvSpPr>
            <p:cNvPr id="20" name="New shape"/>
            <p:cNvSpPr/>
            <p:nvPr/>
          </p:nvSpPr>
          <p:spPr>
            <a:xfrm>
              <a:off x="7899" y="4250"/>
              <a:ext cx="7874" cy="550"/>
            </a:xfrm>
            <a:prstGeom prst="rect">
              <a:avLst/>
            </a:prstGeom>
            <a:noFill/>
          </p:spPr>
          <p:style>
            <a:lnRef idx="2">
              <a:srgbClr val="FFFFFF">
                <a:alpha val="0"/>
              </a:srgb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p>
              <a:pPr indent="0" algn="l">
                <a:lnSpc>
                  <a:spcPct val="125000"/>
                </a:lnSpc>
              </a:pPr>
              <a:r>
                <a:rPr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job中插入时对于course的jobList增加jobId</a:t>
              </a:r>
              <a:endParaRPr b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57350" y="4275455"/>
            <a:ext cx="6523990" cy="808990"/>
            <a:chOff x="7146" y="3926"/>
            <a:chExt cx="10274" cy="1274"/>
          </a:xfrm>
        </p:grpSpPr>
        <p:sp>
          <p:nvSpPr>
            <p:cNvPr id="22" name="New shape"/>
            <p:cNvSpPr/>
            <p:nvPr/>
          </p:nvSpPr>
          <p:spPr>
            <a:xfrm>
              <a:off x="7146" y="4040"/>
              <a:ext cx="10274" cy="1064"/>
            </a:xfrm>
            <a:prstGeom prst="roundRect">
              <a:avLst>
                <a:gd name="adj" fmla="val 3960"/>
              </a:avLst>
            </a:prstGeom>
            <a:solidFill>
              <a:srgbClr val="FFFFFF"/>
            </a:solidFill>
            <a:ln w="2540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3" name="New picture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9" y="3926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pic>
          <p:nvPicPr>
            <p:cNvPr id="24" name="New pictur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631" y="4000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sp>
          <p:nvSpPr>
            <p:cNvPr id="25" name="New shape"/>
            <p:cNvSpPr/>
            <p:nvPr/>
          </p:nvSpPr>
          <p:spPr>
            <a:xfrm>
              <a:off x="7899" y="4269"/>
              <a:ext cx="8980" cy="550"/>
            </a:xfrm>
            <a:prstGeom prst="rect">
              <a:avLst/>
            </a:prstGeom>
            <a:noFill/>
          </p:spPr>
          <p:style>
            <a:lnRef idx="2">
              <a:srgbClr val="FFFFFF">
                <a:alpha val="0"/>
              </a:srgb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p>
              <a:pPr indent="0" algn="l">
                <a:lnSpc>
                  <a:spcPct val="125000"/>
                </a:lnSpc>
              </a:pPr>
              <a:r>
                <a:rPr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solve_help中插入时seekhelp中对应的commentNumber+1</a:t>
              </a:r>
              <a:endParaRPr b="0">
                <a:solidFill>
                  <a:srgbClr val="000000"/>
                </a:solidFill>
                <a:latin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7350" y="5930265"/>
            <a:ext cx="6523990" cy="941705"/>
            <a:chOff x="7146" y="3926"/>
            <a:chExt cx="10274" cy="1274"/>
          </a:xfrm>
        </p:grpSpPr>
        <p:sp>
          <p:nvSpPr>
            <p:cNvPr id="27" name="New shape"/>
            <p:cNvSpPr/>
            <p:nvPr/>
          </p:nvSpPr>
          <p:spPr>
            <a:xfrm>
              <a:off x="7146" y="4040"/>
              <a:ext cx="10274" cy="1064"/>
            </a:xfrm>
            <a:prstGeom prst="roundRect">
              <a:avLst>
                <a:gd name="adj" fmla="val 3960"/>
              </a:avLst>
            </a:prstGeom>
            <a:solidFill>
              <a:srgbClr val="FFFFFF"/>
            </a:solidFill>
            <a:ln w="2540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8" name="New picture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9" y="3926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pic>
          <p:nvPicPr>
            <p:cNvPr id="29" name="New pictur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631" y="4000"/>
              <a:ext cx="600" cy="1200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</a:ln>
          </p:spPr>
        </p:pic>
        <p:sp>
          <p:nvSpPr>
            <p:cNvPr id="30" name="New shape"/>
            <p:cNvSpPr/>
            <p:nvPr/>
          </p:nvSpPr>
          <p:spPr>
            <a:xfrm>
              <a:off x="7819" y="4144"/>
              <a:ext cx="9088" cy="550"/>
            </a:xfrm>
            <a:prstGeom prst="rect">
              <a:avLst/>
            </a:prstGeom>
            <a:noFill/>
          </p:spPr>
          <p:style>
            <a:lnRef idx="2">
              <a:srgbClr val="FFFFFF">
                <a:alpha val="0"/>
              </a:srgb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p>
              <a:pPr indent="0" algn="l">
                <a:lnSpc>
                  <a:spcPct val="125000"/>
                </a:lnSpc>
              </a:pPr>
              <a:r>
                <a:rPr>
                  <a:solidFill>
                    <a:srgbClr val="000000"/>
                  </a:solidFill>
                  <a:latin typeface="宋体" panose="02010600030101010101" pitchFamily="2" charset="-122"/>
                  <a:sym typeface="+mn-ea"/>
                </a:rPr>
                <a:t>job中删除时相关的job_answer都删除、course的jobList删除这个jobId</a:t>
              </a:r>
              <a:endParaRPr b="0">
                <a:solidFill>
                  <a:srgbClr val="000000"/>
                </a:solidFill>
                <a:latin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645"/>
            <a:ext cx="12192000" cy="685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8412676" y="3091537"/>
            <a:ext cx="3395674" cy="4162972"/>
          </a:xfrm>
          <a:prstGeom prst="rect">
            <a:avLst/>
          </a:prstGeom>
          <a:noFill/>
        </p:spPr>
      </p:pic>
      <p:sp>
        <p:nvSpPr>
          <p:cNvPr id="31" name="TextBox 8"/>
          <p:cNvSpPr txBox="1"/>
          <p:nvPr/>
        </p:nvSpPr>
        <p:spPr>
          <a:xfrm>
            <a:off x="840658" y="189792"/>
            <a:ext cx="10510684" cy="53531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移动端-Android</a:t>
            </a:r>
            <a:endParaRPr lang="zh-CN" altLang="zh-CN" sz="36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0657" y="725136"/>
            <a:ext cx="10510685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1727200"/>
            <a:ext cx="7391400" cy="41021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36" name="New shape"/>
          <p:cNvSpPr/>
          <p:nvPr/>
        </p:nvSpPr>
        <p:spPr>
          <a:xfrm>
            <a:off x="407035" y="2061210"/>
            <a:ext cx="3658870" cy="838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四、接口设计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New shape"/>
          <p:cNvSpPr/>
          <p:nvPr/>
        </p:nvSpPr>
        <p:spPr>
          <a:xfrm>
            <a:off x="407035" y="3238500"/>
            <a:ext cx="3249930" cy="431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indent="0" algn="l">
              <a:lnSpc>
                <a:spcPct val="100000"/>
              </a:lnSpc>
            </a:pPr>
            <a:r>
              <a:rPr sz="2500" b="0">
                <a:solidFill>
                  <a:srgbClr val="000000"/>
                </a:solidFill>
                <a:latin typeface="宋体" panose="02010600030101010101" pitchFamily="2" charset="-122"/>
              </a:rPr>
              <a:t>远程网络请求数据</a:t>
            </a:r>
            <a:endParaRPr sz="25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" name="New shape"/>
          <p:cNvSpPr/>
          <p:nvPr/>
        </p:nvSpPr>
        <p:spPr>
          <a:xfrm>
            <a:off x="407035" y="3861435"/>
            <a:ext cx="332613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采用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HTTP协议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进行数据传输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9" name="New shape"/>
          <p:cNvSpPr/>
          <p:nvPr/>
        </p:nvSpPr>
        <p:spPr>
          <a:xfrm>
            <a:off x="407035" y="4660900"/>
            <a:ext cx="3375660" cy="685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使用</a:t>
            </a:r>
            <a:r>
              <a:rPr sz="2100" b="1">
                <a:solidFill>
                  <a:srgbClr val="000000"/>
                </a:solidFill>
                <a:latin typeface="宋体" panose="02010600030101010101" pitchFamily="2" charset="-122"/>
              </a:rPr>
              <a:t>JSON格式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进行数据交换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D" val="545812"/>
  <p:tag name="MH" val="20150516230504"/>
  <p:tag name="MH_LIBRARY" val="CONTENTS"/>
  <p:tag name="MH_TYPE" val="OTHERS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  <p:tag name="commondata" val="eyJoZGlkIjoiMDNmNWUwMmRmMGQ2MzIxYzg4ZDZmYWFkMDFhMmE2Y2Y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76E6"/>
      </a:accent1>
      <a:accent2>
        <a:srgbClr val="3976E6"/>
      </a:accent2>
      <a:accent3>
        <a:srgbClr val="3976E6"/>
      </a:accent3>
      <a:accent4>
        <a:srgbClr val="3976E6"/>
      </a:accent4>
      <a:accent5>
        <a:srgbClr val="3976E6"/>
      </a:accent5>
      <a:accent6>
        <a:srgbClr val="3976E6"/>
      </a:accent6>
      <a:hlink>
        <a:srgbClr val="0563C1"/>
      </a:hlink>
      <a:folHlink>
        <a:srgbClr val="954F72"/>
      </a:folHlink>
    </a:clrScheme>
    <a:fontScheme name="pyyjzyjh">
      <a:majorFont>
        <a:latin typeface="Noto Sans S Chinese Medium"/>
        <a:ea typeface="Noto Sans S Chinese Medium"/>
        <a:cs typeface="Arial"/>
      </a:majorFont>
      <a:minorFont>
        <a:latin typeface="Noto Sans S Chinese Medium"/>
        <a:ea typeface="Noto Sans S Chinese Mediu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oujoru3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演示</Application>
  <PresentationFormat>全屏显示(4:3)</PresentationFormat>
  <Paragraphs>224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等线</vt:lpstr>
      <vt:lpstr>Noto Sans S Chinese Medium</vt:lpstr>
      <vt:lpstr>Calibri Light</vt:lpstr>
      <vt:lpstr>Arial</vt:lpstr>
      <vt:lpstr>Arial Unicode MS</vt:lpstr>
      <vt:lpstr>汉仪夏日体W</vt:lpstr>
      <vt:lpstr>Times New Roman</vt:lpstr>
      <vt:lpstr>义启小魏楷</vt:lpstr>
      <vt:lpstr>思源等宽 N</vt:lpstr>
      <vt:lpstr>Calibri</vt:lpstr>
      <vt:lpstr>Office 主题​​</vt:lpstr>
      <vt:lpstr>Office Theme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小徐</cp:lastModifiedBy>
  <cp:revision>4</cp:revision>
  <dcterms:created xsi:type="dcterms:W3CDTF">2024-06-11T15:01:00Z</dcterms:created>
  <dcterms:modified xsi:type="dcterms:W3CDTF">2024-06-30T14:29:35Z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967479C4CCD74BB79161D08449F4BB5B_12</vt:lpwstr>
  </property>
  <property fmtid="{D5CDD505-2E9C-101B-9397-08002B2CF9AE}" pid="3" name="KSOProductBuildVer">
    <vt:lpwstr>2052-12.1.0.16929</vt:lpwstr>
  </property>
</Properties>
</file>