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329" r:id="rId5"/>
    <p:sldId id="302" r:id="rId6"/>
    <p:sldId id="322" r:id="rId7"/>
    <p:sldId id="332" r:id="rId8"/>
    <p:sldId id="315" r:id="rId9"/>
    <p:sldId id="316" r:id="rId10"/>
    <p:sldId id="344" r:id="rId11"/>
    <p:sldId id="333" r:id="rId12"/>
    <p:sldId id="310" r:id="rId13"/>
    <p:sldId id="334" r:id="rId14"/>
    <p:sldId id="312" r:id="rId15"/>
    <p:sldId id="340" r:id="rId16"/>
    <p:sldId id="338" r:id="rId17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 userDrawn="1">
          <p15:clr>
            <a:srgbClr val="A4A3A4"/>
          </p15:clr>
        </p15:guide>
        <p15:guide id="2" pos="2906" userDrawn="1">
          <p15:clr>
            <a:srgbClr val="A4A3A4"/>
          </p15:clr>
        </p15:guide>
        <p15:guide id="3" orient="horz" pos="2439" userDrawn="1">
          <p15:clr>
            <a:srgbClr val="A4A3A4"/>
          </p15:clr>
        </p15:guide>
        <p15:guide id="4" pos="175" userDrawn="1">
          <p15:clr>
            <a:srgbClr val="A4A3A4"/>
          </p15:clr>
        </p15:guide>
        <p15:guide id="9" orient="horz" pos="2628" userDrawn="1">
          <p15:clr>
            <a:srgbClr val="A4A3A4"/>
          </p15:clr>
        </p15:guide>
        <p15:guide id="7" pos="5673" userDrawn="1">
          <p15:clr>
            <a:srgbClr val="A4A3A4"/>
          </p15:clr>
        </p15:guide>
        <p15:guide id="8" orient="horz" pos="1164" userDrawn="1">
          <p15:clr>
            <a:srgbClr val="A4A3A4"/>
          </p15:clr>
        </p15:guide>
        <p15:guide id="10" orient="horz" pos="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56" autoAdjust="0"/>
  </p:normalViewPr>
  <p:slideViewPr>
    <p:cSldViewPr snapToGrid="0" showGuides="1">
      <p:cViewPr>
        <p:scale>
          <a:sx n="125" d="100"/>
          <a:sy n="125" d="100"/>
        </p:scale>
        <p:origin x="826" y="614"/>
      </p:cViewPr>
      <p:guideLst>
        <p:guide orient="horz" pos="2095"/>
        <p:guide pos="2906"/>
        <p:guide orient="horz" pos="2439"/>
        <p:guide pos="175"/>
        <p:guide orient="horz" pos="2628"/>
        <p:guide pos="5673"/>
        <p:guide orient="horz" pos="1164"/>
        <p:guide orient="horz" pos="1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0" y="-295944"/>
            <a:ext cx="9172260" cy="57177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8260" y="0"/>
            <a:ext cx="9172260" cy="516022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智慧校园服务系统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92580" y="2734310"/>
            <a:ext cx="5996940" cy="347980"/>
            <a:chOff x="2508" y="4306"/>
            <a:chExt cx="9444" cy="548"/>
          </a:xfrm>
        </p:grpSpPr>
        <p:sp>
          <p:nvSpPr>
  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508" y="4306"/>
              <a:ext cx="9445" cy="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en-US" altLang="zh-CN" sz="1400" spc="3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Smart campus service system</a:t>
              </a:r>
              <a:endParaRPr lang="zh-CN" altLang="en-US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6947" y="4854"/>
              <a:ext cx="4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94940" y="3265170"/>
            <a:ext cx="4467860" cy="353060"/>
            <a:chOff x="4244" y="5142"/>
            <a:chExt cx="7036" cy="556"/>
          </a:xfrm>
        </p:grpSpPr>
        <p:sp>
          <p:nvSpPr>
            <p:cNvPr id="67" name="椭圆 66"/>
            <p:cNvSpPr/>
            <p:nvPr/>
          </p:nvSpPr>
          <p:spPr>
            <a:xfrm>
              <a:off x="4244" y="5146"/>
              <a:ext cx="553" cy="5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776" y="5214"/>
              <a:ext cx="3263" cy="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日期：</a:t>
              </a:r>
              <a:r>
                <a:rPr lang="en-US" altLang="zh-CN" sz="14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2023.6.8</a:t>
              </a:r>
              <a:endPara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486" y="5142"/>
              <a:ext cx="553" cy="5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8018" y="5210"/>
              <a:ext cx="3263" cy="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展示人：徐昊博</a:t>
              </a:r>
              <a:endPara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endParaRPr>
            </a:p>
          </p:txBody>
        </p:sp>
        <p:grpSp>
          <p:nvGrpSpPr>
            <p:cNvPr id="72" name="Group 59"/>
            <p:cNvGrpSpPr>
              <a:grpSpLocks noChangeAspect="1"/>
            </p:cNvGrpSpPr>
            <p:nvPr/>
          </p:nvGrpSpPr>
          <p:grpSpPr bwMode="auto">
            <a:xfrm>
              <a:off x="4345" y="5233"/>
              <a:ext cx="344" cy="375"/>
              <a:chOff x="1066" y="1985"/>
              <a:chExt cx="262" cy="286"/>
            </a:xfrm>
            <a:solidFill>
              <a:schemeClr val="bg1"/>
            </a:solidFill>
          </p:grpSpPr>
          <p:sp>
            <p:nvSpPr>
              <p:cNvPr id="74" name="Freeform 60"/>
              <p:cNvSpPr>
                <a:spLocks noEditPoints="1"/>
              </p:cNvSpPr>
              <p:nvPr/>
            </p:nvSpPr>
            <p:spPr bwMode="auto">
              <a:xfrm>
                <a:off x="1066" y="2005"/>
                <a:ext cx="262" cy="266"/>
              </a:xfrm>
              <a:custGeom>
                <a:avLst/>
                <a:gdLst>
                  <a:gd name="T0" fmla="*/ 572 w 642"/>
                  <a:gd name="T1" fmla="*/ 655 h 655"/>
                  <a:gd name="T2" fmla="*/ 70 w 642"/>
                  <a:gd name="T3" fmla="*/ 655 h 655"/>
                  <a:gd name="T4" fmla="*/ 19 w 642"/>
                  <a:gd name="T5" fmla="*/ 630 h 655"/>
                  <a:gd name="T6" fmla="*/ 0 w 642"/>
                  <a:gd name="T7" fmla="*/ 575 h 655"/>
                  <a:gd name="T8" fmla="*/ 0 w 642"/>
                  <a:gd name="T9" fmla="*/ 80 h 655"/>
                  <a:gd name="T10" fmla="*/ 19 w 642"/>
                  <a:gd name="T11" fmla="*/ 25 h 655"/>
                  <a:gd name="T12" fmla="*/ 70 w 642"/>
                  <a:gd name="T13" fmla="*/ 0 h 655"/>
                  <a:gd name="T14" fmla="*/ 93 w 642"/>
                  <a:gd name="T15" fmla="*/ 0 h 655"/>
                  <a:gd name="T16" fmla="*/ 111 w 642"/>
                  <a:gd name="T17" fmla="*/ 18 h 655"/>
                  <a:gd name="T18" fmla="*/ 93 w 642"/>
                  <a:gd name="T19" fmla="*/ 36 h 655"/>
                  <a:gd name="T20" fmla="*/ 70 w 642"/>
                  <a:gd name="T21" fmla="*/ 36 h 655"/>
                  <a:gd name="T22" fmla="*/ 47 w 642"/>
                  <a:gd name="T23" fmla="*/ 48 h 655"/>
                  <a:gd name="T24" fmla="*/ 36 w 642"/>
                  <a:gd name="T25" fmla="*/ 80 h 655"/>
                  <a:gd name="T26" fmla="*/ 36 w 642"/>
                  <a:gd name="T27" fmla="*/ 575 h 655"/>
                  <a:gd name="T28" fmla="*/ 47 w 642"/>
                  <a:gd name="T29" fmla="*/ 607 h 655"/>
                  <a:gd name="T30" fmla="*/ 70 w 642"/>
                  <a:gd name="T31" fmla="*/ 619 h 655"/>
                  <a:gd name="T32" fmla="*/ 572 w 642"/>
                  <a:gd name="T33" fmla="*/ 619 h 655"/>
                  <a:gd name="T34" fmla="*/ 595 w 642"/>
                  <a:gd name="T35" fmla="*/ 607 h 655"/>
                  <a:gd name="T36" fmla="*/ 606 w 642"/>
                  <a:gd name="T37" fmla="*/ 575 h 655"/>
                  <a:gd name="T38" fmla="*/ 606 w 642"/>
                  <a:gd name="T39" fmla="*/ 80 h 655"/>
                  <a:gd name="T40" fmla="*/ 595 w 642"/>
                  <a:gd name="T41" fmla="*/ 48 h 655"/>
                  <a:gd name="T42" fmla="*/ 572 w 642"/>
                  <a:gd name="T43" fmla="*/ 36 h 655"/>
                  <a:gd name="T44" fmla="*/ 547 w 642"/>
                  <a:gd name="T45" fmla="*/ 36 h 655"/>
                  <a:gd name="T46" fmla="*/ 529 w 642"/>
                  <a:gd name="T47" fmla="*/ 18 h 655"/>
                  <a:gd name="T48" fmla="*/ 547 w 642"/>
                  <a:gd name="T49" fmla="*/ 0 h 655"/>
                  <a:gd name="T50" fmla="*/ 572 w 642"/>
                  <a:gd name="T51" fmla="*/ 0 h 655"/>
                  <a:gd name="T52" fmla="*/ 622 w 642"/>
                  <a:gd name="T53" fmla="*/ 25 h 655"/>
                  <a:gd name="T54" fmla="*/ 642 w 642"/>
                  <a:gd name="T55" fmla="*/ 80 h 655"/>
                  <a:gd name="T56" fmla="*/ 642 w 642"/>
                  <a:gd name="T57" fmla="*/ 575 h 655"/>
                  <a:gd name="T58" fmla="*/ 622 w 642"/>
                  <a:gd name="T59" fmla="*/ 630 h 655"/>
                  <a:gd name="T60" fmla="*/ 572 w 642"/>
                  <a:gd name="T61" fmla="*/ 655 h 655"/>
                  <a:gd name="T62" fmla="*/ 418 w 642"/>
                  <a:gd name="T63" fmla="*/ 36 h 655"/>
                  <a:gd name="T64" fmla="*/ 224 w 642"/>
                  <a:gd name="T65" fmla="*/ 36 h 655"/>
                  <a:gd name="T66" fmla="*/ 206 w 642"/>
                  <a:gd name="T67" fmla="*/ 18 h 655"/>
                  <a:gd name="T68" fmla="*/ 224 w 642"/>
                  <a:gd name="T69" fmla="*/ 0 h 655"/>
                  <a:gd name="T70" fmla="*/ 418 w 642"/>
                  <a:gd name="T71" fmla="*/ 0 h 655"/>
                  <a:gd name="T72" fmla="*/ 436 w 642"/>
                  <a:gd name="T73" fmla="*/ 18 h 655"/>
                  <a:gd name="T74" fmla="*/ 418 w 642"/>
                  <a:gd name="T75" fmla="*/ 36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2" h="655">
                    <a:moveTo>
                      <a:pt x="572" y="655"/>
                    </a:moveTo>
                    <a:cubicBezTo>
                      <a:pt x="70" y="655"/>
                      <a:pt x="70" y="655"/>
                      <a:pt x="70" y="655"/>
                    </a:cubicBezTo>
                    <a:cubicBezTo>
                      <a:pt x="51" y="655"/>
                      <a:pt x="33" y="646"/>
                      <a:pt x="19" y="630"/>
                    </a:cubicBezTo>
                    <a:cubicBezTo>
                      <a:pt x="7" y="615"/>
                      <a:pt x="0" y="596"/>
                      <a:pt x="0" y="5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60"/>
                      <a:pt x="7" y="40"/>
                      <a:pt x="19" y="25"/>
                    </a:cubicBezTo>
                    <a:cubicBezTo>
                      <a:pt x="33" y="9"/>
                      <a:pt x="51" y="0"/>
                      <a:pt x="70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11" y="8"/>
                      <a:pt x="111" y="18"/>
                    </a:cubicBezTo>
                    <a:cubicBezTo>
                      <a:pt x="111" y="28"/>
                      <a:pt x="103" y="36"/>
                      <a:pt x="93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1" y="36"/>
                      <a:pt x="53" y="40"/>
                      <a:pt x="47" y="48"/>
                    </a:cubicBezTo>
                    <a:cubicBezTo>
                      <a:pt x="40" y="56"/>
                      <a:pt x="36" y="68"/>
                      <a:pt x="36" y="80"/>
                    </a:cubicBezTo>
                    <a:cubicBezTo>
                      <a:pt x="36" y="575"/>
                      <a:pt x="36" y="575"/>
                      <a:pt x="36" y="575"/>
                    </a:cubicBezTo>
                    <a:cubicBezTo>
                      <a:pt x="36" y="587"/>
                      <a:pt x="40" y="599"/>
                      <a:pt x="47" y="607"/>
                    </a:cubicBezTo>
                    <a:cubicBezTo>
                      <a:pt x="53" y="615"/>
                      <a:pt x="61" y="619"/>
                      <a:pt x="70" y="619"/>
                    </a:cubicBezTo>
                    <a:cubicBezTo>
                      <a:pt x="572" y="619"/>
                      <a:pt x="572" y="619"/>
                      <a:pt x="572" y="619"/>
                    </a:cubicBezTo>
                    <a:cubicBezTo>
                      <a:pt x="580" y="619"/>
                      <a:pt x="588" y="615"/>
                      <a:pt x="595" y="607"/>
                    </a:cubicBezTo>
                    <a:cubicBezTo>
                      <a:pt x="602" y="599"/>
                      <a:pt x="606" y="587"/>
                      <a:pt x="606" y="575"/>
                    </a:cubicBezTo>
                    <a:cubicBezTo>
                      <a:pt x="606" y="80"/>
                      <a:pt x="606" y="80"/>
                      <a:pt x="606" y="80"/>
                    </a:cubicBezTo>
                    <a:cubicBezTo>
                      <a:pt x="606" y="68"/>
                      <a:pt x="602" y="56"/>
                      <a:pt x="595" y="48"/>
                    </a:cubicBezTo>
                    <a:cubicBezTo>
                      <a:pt x="588" y="40"/>
                      <a:pt x="580" y="36"/>
                      <a:pt x="572" y="36"/>
                    </a:cubicBezTo>
                    <a:cubicBezTo>
                      <a:pt x="547" y="36"/>
                      <a:pt x="547" y="36"/>
                      <a:pt x="547" y="36"/>
                    </a:cubicBezTo>
                    <a:cubicBezTo>
                      <a:pt x="537" y="36"/>
                      <a:pt x="529" y="28"/>
                      <a:pt x="529" y="18"/>
                    </a:cubicBezTo>
                    <a:cubicBezTo>
                      <a:pt x="529" y="8"/>
                      <a:pt x="537" y="0"/>
                      <a:pt x="547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91" y="0"/>
                      <a:pt x="609" y="9"/>
                      <a:pt x="622" y="25"/>
                    </a:cubicBezTo>
                    <a:cubicBezTo>
                      <a:pt x="635" y="40"/>
                      <a:pt x="642" y="60"/>
                      <a:pt x="642" y="80"/>
                    </a:cubicBezTo>
                    <a:cubicBezTo>
                      <a:pt x="642" y="575"/>
                      <a:pt x="642" y="575"/>
                      <a:pt x="642" y="575"/>
                    </a:cubicBezTo>
                    <a:cubicBezTo>
                      <a:pt x="642" y="596"/>
                      <a:pt x="635" y="615"/>
                      <a:pt x="622" y="630"/>
                    </a:cubicBezTo>
                    <a:cubicBezTo>
                      <a:pt x="609" y="646"/>
                      <a:pt x="591" y="655"/>
                      <a:pt x="572" y="655"/>
                    </a:cubicBezTo>
                    <a:close/>
                    <a:moveTo>
                      <a:pt x="418" y="36"/>
                    </a:moveTo>
                    <a:cubicBezTo>
                      <a:pt x="224" y="36"/>
                      <a:pt x="224" y="36"/>
                      <a:pt x="224" y="36"/>
                    </a:cubicBezTo>
                    <a:cubicBezTo>
                      <a:pt x="214" y="36"/>
                      <a:pt x="206" y="28"/>
                      <a:pt x="206" y="18"/>
                    </a:cubicBezTo>
                    <a:cubicBezTo>
                      <a:pt x="206" y="8"/>
                      <a:pt x="214" y="0"/>
                      <a:pt x="224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28" y="0"/>
                      <a:pt x="436" y="8"/>
                      <a:pt x="436" y="18"/>
                    </a:cubicBezTo>
                    <a:cubicBezTo>
                      <a:pt x="436" y="28"/>
                      <a:pt x="428" y="36"/>
                      <a:pt x="41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Freeform 61"/>
              <p:cNvSpPr>
                <a:spLocks noEditPoints="1"/>
              </p:cNvSpPr>
              <p:nvPr/>
            </p:nvSpPr>
            <p:spPr bwMode="auto">
              <a:xfrm>
                <a:off x="1124" y="1985"/>
                <a:ext cx="146" cy="64"/>
              </a:xfrm>
              <a:custGeom>
                <a:avLst/>
                <a:gdLst>
                  <a:gd name="T0" fmla="*/ 18 w 357"/>
                  <a:gd name="T1" fmla="*/ 0 h 157"/>
                  <a:gd name="T2" fmla="*/ 36 w 357"/>
                  <a:gd name="T3" fmla="*/ 18 h 157"/>
                  <a:gd name="T4" fmla="*/ 36 w 357"/>
                  <a:gd name="T5" fmla="*/ 139 h 157"/>
                  <a:gd name="T6" fmla="*/ 18 w 357"/>
                  <a:gd name="T7" fmla="*/ 157 h 157"/>
                  <a:gd name="T8" fmla="*/ 0 w 357"/>
                  <a:gd name="T9" fmla="*/ 139 h 157"/>
                  <a:gd name="T10" fmla="*/ 0 w 357"/>
                  <a:gd name="T11" fmla="*/ 18 h 157"/>
                  <a:gd name="T12" fmla="*/ 18 w 357"/>
                  <a:gd name="T13" fmla="*/ 0 h 157"/>
                  <a:gd name="T14" fmla="*/ 339 w 357"/>
                  <a:gd name="T15" fmla="*/ 0 h 157"/>
                  <a:gd name="T16" fmla="*/ 357 w 357"/>
                  <a:gd name="T17" fmla="*/ 18 h 157"/>
                  <a:gd name="T18" fmla="*/ 357 w 357"/>
                  <a:gd name="T19" fmla="*/ 139 h 157"/>
                  <a:gd name="T20" fmla="*/ 339 w 357"/>
                  <a:gd name="T21" fmla="*/ 157 h 157"/>
                  <a:gd name="T22" fmla="*/ 321 w 357"/>
                  <a:gd name="T23" fmla="*/ 139 h 157"/>
                  <a:gd name="T24" fmla="*/ 321 w 357"/>
                  <a:gd name="T25" fmla="*/ 18 h 157"/>
                  <a:gd name="T26" fmla="*/ 339 w 357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7" h="157">
                    <a:moveTo>
                      <a:pt x="18" y="0"/>
                    </a:moveTo>
                    <a:cubicBezTo>
                      <a:pt x="28" y="0"/>
                      <a:pt x="36" y="8"/>
                      <a:pt x="36" y="18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36" y="149"/>
                      <a:pt x="28" y="157"/>
                      <a:pt x="18" y="157"/>
                    </a:cubicBezTo>
                    <a:cubicBezTo>
                      <a:pt x="8" y="157"/>
                      <a:pt x="0" y="149"/>
                      <a:pt x="0" y="1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  <a:moveTo>
                      <a:pt x="339" y="0"/>
                    </a:moveTo>
                    <a:cubicBezTo>
                      <a:pt x="349" y="0"/>
                      <a:pt x="357" y="8"/>
                      <a:pt x="357" y="18"/>
                    </a:cubicBezTo>
                    <a:cubicBezTo>
                      <a:pt x="357" y="139"/>
                      <a:pt x="357" y="139"/>
                      <a:pt x="357" y="139"/>
                    </a:cubicBezTo>
                    <a:cubicBezTo>
                      <a:pt x="357" y="149"/>
                      <a:pt x="349" y="157"/>
                      <a:pt x="339" y="157"/>
                    </a:cubicBezTo>
                    <a:cubicBezTo>
                      <a:pt x="329" y="157"/>
                      <a:pt x="321" y="149"/>
                      <a:pt x="321" y="139"/>
                    </a:cubicBezTo>
                    <a:cubicBezTo>
                      <a:pt x="321" y="18"/>
                      <a:pt x="321" y="18"/>
                      <a:pt x="321" y="18"/>
                    </a:cubicBezTo>
                    <a:cubicBezTo>
                      <a:pt x="321" y="8"/>
                      <a:pt x="329" y="0"/>
                      <a:pt x="3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Freeform 62"/>
              <p:cNvSpPr>
                <a:spLocks noEditPoints="1"/>
              </p:cNvSpPr>
              <p:nvPr/>
            </p:nvSpPr>
            <p:spPr bwMode="auto">
              <a:xfrm>
                <a:off x="1074" y="2044"/>
                <a:ext cx="246" cy="183"/>
              </a:xfrm>
              <a:custGeom>
                <a:avLst/>
                <a:gdLst>
                  <a:gd name="T0" fmla="*/ 0 w 603"/>
                  <a:gd name="T1" fmla="*/ 18 h 450"/>
                  <a:gd name="T2" fmla="*/ 18 w 603"/>
                  <a:gd name="T3" fmla="*/ 0 h 450"/>
                  <a:gd name="T4" fmla="*/ 585 w 603"/>
                  <a:gd name="T5" fmla="*/ 0 h 450"/>
                  <a:gd name="T6" fmla="*/ 603 w 603"/>
                  <a:gd name="T7" fmla="*/ 18 h 450"/>
                  <a:gd name="T8" fmla="*/ 585 w 603"/>
                  <a:gd name="T9" fmla="*/ 36 h 450"/>
                  <a:gd name="T10" fmla="*/ 18 w 603"/>
                  <a:gd name="T11" fmla="*/ 36 h 450"/>
                  <a:gd name="T12" fmla="*/ 0 w 603"/>
                  <a:gd name="T13" fmla="*/ 18 h 450"/>
                  <a:gd name="T14" fmla="*/ 306 w 603"/>
                  <a:gd name="T15" fmla="*/ 450 h 450"/>
                  <a:gd name="T16" fmla="*/ 184 w 603"/>
                  <a:gd name="T17" fmla="*/ 400 h 450"/>
                  <a:gd name="T18" fmla="*/ 134 w 603"/>
                  <a:gd name="T19" fmla="*/ 279 h 450"/>
                  <a:gd name="T20" fmla="*/ 184 w 603"/>
                  <a:gd name="T21" fmla="*/ 158 h 450"/>
                  <a:gd name="T22" fmla="*/ 306 w 603"/>
                  <a:gd name="T23" fmla="*/ 107 h 450"/>
                  <a:gd name="T24" fmla="*/ 324 w 603"/>
                  <a:gd name="T25" fmla="*/ 125 h 450"/>
                  <a:gd name="T26" fmla="*/ 306 w 603"/>
                  <a:gd name="T27" fmla="*/ 143 h 450"/>
                  <a:gd name="T28" fmla="*/ 170 w 603"/>
                  <a:gd name="T29" fmla="*/ 279 h 450"/>
                  <a:gd name="T30" fmla="*/ 306 w 603"/>
                  <a:gd name="T31" fmla="*/ 414 h 450"/>
                  <a:gd name="T32" fmla="*/ 441 w 603"/>
                  <a:gd name="T33" fmla="*/ 279 h 450"/>
                  <a:gd name="T34" fmla="*/ 459 w 603"/>
                  <a:gd name="T35" fmla="*/ 261 h 450"/>
                  <a:gd name="T36" fmla="*/ 477 w 603"/>
                  <a:gd name="T37" fmla="*/ 279 h 450"/>
                  <a:gd name="T38" fmla="*/ 427 w 603"/>
                  <a:gd name="T39" fmla="*/ 400 h 450"/>
                  <a:gd name="T40" fmla="*/ 306 w 603"/>
                  <a:gd name="T41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3" h="450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95" y="0"/>
                      <a:pt x="603" y="8"/>
                      <a:pt x="603" y="18"/>
                    </a:cubicBezTo>
                    <a:cubicBezTo>
                      <a:pt x="603" y="28"/>
                      <a:pt x="595" y="36"/>
                      <a:pt x="58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lose/>
                    <a:moveTo>
                      <a:pt x="306" y="450"/>
                    </a:moveTo>
                    <a:cubicBezTo>
                      <a:pt x="260" y="450"/>
                      <a:pt x="217" y="433"/>
                      <a:pt x="184" y="400"/>
                    </a:cubicBezTo>
                    <a:cubicBezTo>
                      <a:pt x="152" y="368"/>
                      <a:pt x="134" y="325"/>
                      <a:pt x="134" y="279"/>
                    </a:cubicBezTo>
                    <a:cubicBezTo>
                      <a:pt x="134" y="233"/>
                      <a:pt x="152" y="190"/>
                      <a:pt x="184" y="158"/>
                    </a:cubicBezTo>
                    <a:cubicBezTo>
                      <a:pt x="217" y="125"/>
                      <a:pt x="260" y="107"/>
                      <a:pt x="306" y="107"/>
                    </a:cubicBezTo>
                    <a:cubicBezTo>
                      <a:pt x="316" y="107"/>
                      <a:pt x="324" y="115"/>
                      <a:pt x="324" y="125"/>
                    </a:cubicBezTo>
                    <a:cubicBezTo>
                      <a:pt x="324" y="135"/>
                      <a:pt x="316" y="143"/>
                      <a:pt x="306" y="143"/>
                    </a:cubicBezTo>
                    <a:cubicBezTo>
                      <a:pt x="231" y="143"/>
                      <a:pt x="170" y="204"/>
                      <a:pt x="170" y="279"/>
                    </a:cubicBezTo>
                    <a:cubicBezTo>
                      <a:pt x="170" y="354"/>
                      <a:pt x="231" y="414"/>
                      <a:pt x="306" y="414"/>
                    </a:cubicBezTo>
                    <a:cubicBezTo>
                      <a:pt x="380" y="414"/>
                      <a:pt x="441" y="354"/>
                      <a:pt x="441" y="279"/>
                    </a:cubicBezTo>
                    <a:cubicBezTo>
                      <a:pt x="441" y="269"/>
                      <a:pt x="449" y="261"/>
                      <a:pt x="459" y="261"/>
                    </a:cubicBezTo>
                    <a:cubicBezTo>
                      <a:pt x="469" y="261"/>
                      <a:pt x="477" y="269"/>
                      <a:pt x="477" y="279"/>
                    </a:cubicBezTo>
                    <a:cubicBezTo>
                      <a:pt x="477" y="325"/>
                      <a:pt x="459" y="368"/>
                      <a:pt x="427" y="400"/>
                    </a:cubicBezTo>
                    <a:cubicBezTo>
                      <a:pt x="395" y="433"/>
                      <a:pt x="351" y="450"/>
                      <a:pt x="306" y="4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7" name="Freeform 63"/>
              <p:cNvSpPr/>
              <p:nvPr/>
            </p:nvSpPr>
            <p:spPr bwMode="auto">
              <a:xfrm>
                <a:off x="1193" y="2088"/>
                <a:ext cx="53" cy="72"/>
              </a:xfrm>
              <a:custGeom>
                <a:avLst/>
                <a:gdLst>
                  <a:gd name="T0" fmla="*/ 113 w 131"/>
                  <a:gd name="T1" fmla="*/ 176 h 176"/>
                  <a:gd name="T2" fmla="*/ 18 w 131"/>
                  <a:gd name="T3" fmla="*/ 176 h 176"/>
                  <a:gd name="T4" fmla="*/ 0 w 131"/>
                  <a:gd name="T5" fmla="*/ 158 h 176"/>
                  <a:gd name="T6" fmla="*/ 0 w 131"/>
                  <a:gd name="T7" fmla="*/ 18 h 176"/>
                  <a:gd name="T8" fmla="*/ 18 w 131"/>
                  <a:gd name="T9" fmla="*/ 0 h 176"/>
                  <a:gd name="T10" fmla="*/ 36 w 131"/>
                  <a:gd name="T11" fmla="*/ 18 h 176"/>
                  <a:gd name="T12" fmla="*/ 36 w 131"/>
                  <a:gd name="T13" fmla="*/ 140 h 176"/>
                  <a:gd name="T14" fmla="*/ 113 w 131"/>
                  <a:gd name="T15" fmla="*/ 140 h 176"/>
                  <a:gd name="T16" fmla="*/ 131 w 131"/>
                  <a:gd name="T17" fmla="*/ 158 h 176"/>
                  <a:gd name="T18" fmla="*/ 113 w 131"/>
                  <a:gd name="T1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76">
                    <a:moveTo>
                      <a:pt x="113" y="176"/>
                    </a:move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113" y="140"/>
                      <a:pt x="113" y="140"/>
                      <a:pt x="113" y="140"/>
                    </a:cubicBezTo>
                    <a:cubicBezTo>
                      <a:pt x="123" y="140"/>
                      <a:pt x="131" y="148"/>
                      <a:pt x="131" y="158"/>
                    </a:cubicBezTo>
                    <a:cubicBezTo>
                      <a:pt x="131" y="168"/>
                      <a:pt x="123" y="176"/>
                      <a:pt x="113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9" name="Group 66"/>
            <p:cNvGrpSpPr>
              <a:grpSpLocks noChangeAspect="1"/>
            </p:cNvGrpSpPr>
            <p:nvPr/>
          </p:nvGrpSpPr>
          <p:grpSpPr bwMode="auto">
            <a:xfrm>
              <a:off x="7611" y="5257"/>
              <a:ext cx="302" cy="328"/>
              <a:chOff x="2111" y="2322"/>
              <a:chExt cx="121" cy="131"/>
            </a:xfrm>
            <a:solidFill>
              <a:schemeClr val="bg1"/>
            </a:solidFill>
          </p:grpSpPr>
          <p:sp>
            <p:nvSpPr>
              <p:cNvPr id="81" name="Freeform 67"/>
              <p:cNvSpPr/>
              <p:nvPr/>
            </p:nvSpPr>
            <p:spPr bwMode="auto">
              <a:xfrm>
                <a:off x="2159" y="2350"/>
                <a:ext cx="40" cy="37"/>
              </a:xfrm>
              <a:custGeom>
                <a:avLst/>
                <a:gdLst>
                  <a:gd name="T0" fmla="*/ 89 w 213"/>
                  <a:gd name="T1" fmla="*/ 19 h 198"/>
                  <a:gd name="T2" fmla="*/ 196 w 213"/>
                  <a:gd name="T3" fmla="*/ 143 h 198"/>
                  <a:gd name="T4" fmla="*/ 208 w 213"/>
                  <a:gd name="T5" fmla="*/ 189 h 198"/>
                  <a:gd name="T6" fmla="*/ 206 w 213"/>
                  <a:gd name="T7" fmla="*/ 191 h 198"/>
                  <a:gd name="T8" fmla="*/ 158 w 213"/>
                  <a:gd name="T9" fmla="*/ 186 h 198"/>
                  <a:gd name="T10" fmla="*/ 22 w 213"/>
                  <a:gd name="T11" fmla="*/ 92 h 198"/>
                  <a:gd name="T12" fmla="*/ 13 w 213"/>
                  <a:gd name="T13" fmla="*/ 44 h 198"/>
                  <a:gd name="T14" fmla="*/ 40 w 213"/>
                  <a:gd name="T15" fmla="*/ 15 h 198"/>
                  <a:gd name="T16" fmla="*/ 89 w 213"/>
                  <a:gd name="T17" fmla="*/ 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98">
                    <a:moveTo>
                      <a:pt x="89" y="19"/>
                    </a:moveTo>
                    <a:cubicBezTo>
                      <a:pt x="196" y="143"/>
                      <a:pt x="196" y="143"/>
                      <a:pt x="196" y="143"/>
                    </a:cubicBezTo>
                    <a:cubicBezTo>
                      <a:pt x="210" y="160"/>
                      <a:pt x="213" y="183"/>
                      <a:pt x="208" y="189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0" y="197"/>
                      <a:pt x="176" y="198"/>
                      <a:pt x="158" y="186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4" y="80"/>
                      <a:pt x="0" y="58"/>
                      <a:pt x="13" y="4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53" y="0"/>
                      <a:pt x="74" y="2"/>
                      <a:pt x="8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2" name="Freeform 68"/>
              <p:cNvSpPr>
                <a:spLocks noEditPoints="1"/>
              </p:cNvSpPr>
              <p:nvPr/>
            </p:nvSpPr>
            <p:spPr bwMode="auto">
              <a:xfrm>
                <a:off x="2129" y="2322"/>
                <a:ext cx="71" cy="90"/>
              </a:xfrm>
              <a:custGeom>
                <a:avLst/>
                <a:gdLst>
                  <a:gd name="T0" fmla="*/ 142 w 381"/>
                  <a:gd name="T1" fmla="*/ 449 h 481"/>
                  <a:gd name="T2" fmla="*/ 348 w 381"/>
                  <a:gd name="T3" fmla="*/ 236 h 481"/>
                  <a:gd name="T4" fmla="*/ 374 w 381"/>
                  <a:gd name="T5" fmla="*/ 235 h 481"/>
                  <a:gd name="T6" fmla="*/ 374 w 381"/>
                  <a:gd name="T7" fmla="*/ 260 h 481"/>
                  <a:gd name="T8" fmla="*/ 168 w 381"/>
                  <a:gd name="T9" fmla="*/ 474 h 481"/>
                  <a:gd name="T10" fmla="*/ 142 w 381"/>
                  <a:gd name="T11" fmla="*/ 474 h 481"/>
                  <a:gd name="T12" fmla="*/ 142 w 381"/>
                  <a:gd name="T13" fmla="*/ 449 h 481"/>
                  <a:gd name="T14" fmla="*/ 122 w 381"/>
                  <a:gd name="T15" fmla="*/ 245 h 481"/>
                  <a:gd name="T16" fmla="*/ 0 w 381"/>
                  <a:gd name="T17" fmla="*/ 123 h 481"/>
                  <a:gd name="T18" fmla="*/ 20 w 381"/>
                  <a:gd name="T19" fmla="*/ 56 h 481"/>
                  <a:gd name="T20" fmla="*/ 45 w 381"/>
                  <a:gd name="T21" fmla="*/ 51 h 481"/>
                  <a:gd name="T22" fmla="*/ 50 w 381"/>
                  <a:gd name="T23" fmla="*/ 76 h 481"/>
                  <a:gd name="T24" fmla="*/ 36 w 381"/>
                  <a:gd name="T25" fmla="*/ 123 h 481"/>
                  <a:gd name="T26" fmla="*/ 122 w 381"/>
                  <a:gd name="T27" fmla="*/ 209 h 481"/>
                  <a:gd name="T28" fmla="*/ 209 w 381"/>
                  <a:gd name="T29" fmla="*/ 123 h 481"/>
                  <a:gd name="T30" fmla="*/ 133 w 381"/>
                  <a:gd name="T31" fmla="*/ 37 h 481"/>
                  <a:gd name="T32" fmla="*/ 117 w 381"/>
                  <a:gd name="T33" fmla="*/ 17 h 481"/>
                  <a:gd name="T34" fmla="*/ 137 w 381"/>
                  <a:gd name="T35" fmla="*/ 2 h 481"/>
                  <a:gd name="T36" fmla="*/ 245 w 381"/>
                  <a:gd name="T37" fmla="*/ 123 h 481"/>
                  <a:gd name="T38" fmla="*/ 122 w 381"/>
                  <a:gd name="T39" fmla="*/ 245 h 481"/>
                  <a:gd name="T40" fmla="*/ 67 w 381"/>
                  <a:gd name="T41" fmla="*/ 52 h 481"/>
                  <a:gd name="T42" fmla="*/ 52 w 381"/>
                  <a:gd name="T43" fmla="*/ 44 h 481"/>
                  <a:gd name="T44" fmla="*/ 58 w 381"/>
                  <a:gd name="T45" fmla="*/ 19 h 481"/>
                  <a:gd name="T46" fmla="*/ 81 w 381"/>
                  <a:gd name="T47" fmla="*/ 8 h 481"/>
                  <a:gd name="T48" fmla="*/ 104 w 381"/>
                  <a:gd name="T49" fmla="*/ 19 h 481"/>
                  <a:gd name="T50" fmla="*/ 93 w 381"/>
                  <a:gd name="T51" fmla="*/ 42 h 481"/>
                  <a:gd name="T52" fmla="*/ 77 w 381"/>
                  <a:gd name="T53" fmla="*/ 50 h 481"/>
                  <a:gd name="T54" fmla="*/ 67 w 381"/>
                  <a:gd name="T55" fmla="*/ 52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1" h="481">
                    <a:moveTo>
                      <a:pt x="142" y="449"/>
                    </a:moveTo>
                    <a:cubicBezTo>
                      <a:pt x="348" y="236"/>
                      <a:pt x="348" y="236"/>
                      <a:pt x="348" y="236"/>
                    </a:cubicBezTo>
                    <a:cubicBezTo>
                      <a:pt x="355" y="228"/>
                      <a:pt x="366" y="228"/>
                      <a:pt x="374" y="235"/>
                    </a:cubicBezTo>
                    <a:cubicBezTo>
                      <a:pt x="381" y="242"/>
                      <a:pt x="381" y="253"/>
                      <a:pt x="374" y="260"/>
                    </a:cubicBezTo>
                    <a:cubicBezTo>
                      <a:pt x="168" y="474"/>
                      <a:pt x="168" y="474"/>
                      <a:pt x="168" y="474"/>
                    </a:cubicBezTo>
                    <a:cubicBezTo>
                      <a:pt x="161" y="481"/>
                      <a:pt x="150" y="481"/>
                      <a:pt x="142" y="474"/>
                    </a:cubicBezTo>
                    <a:cubicBezTo>
                      <a:pt x="135" y="467"/>
                      <a:pt x="135" y="456"/>
                      <a:pt x="142" y="449"/>
                    </a:cubicBezTo>
                    <a:close/>
                    <a:moveTo>
                      <a:pt x="122" y="245"/>
                    </a:moveTo>
                    <a:cubicBezTo>
                      <a:pt x="55" y="245"/>
                      <a:pt x="0" y="190"/>
                      <a:pt x="0" y="123"/>
                    </a:cubicBezTo>
                    <a:cubicBezTo>
                      <a:pt x="0" y="99"/>
                      <a:pt x="7" y="76"/>
                      <a:pt x="20" y="56"/>
                    </a:cubicBezTo>
                    <a:cubicBezTo>
                      <a:pt x="26" y="48"/>
                      <a:pt x="37" y="45"/>
                      <a:pt x="45" y="51"/>
                    </a:cubicBezTo>
                    <a:cubicBezTo>
                      <a:pt x="53" y="56"/>
                      <a:pt x="56" y="67"/>
                      <a:pt x="50" y="76"/>
                    </a:cubicBezTo>
                    <a:cubicBezTo>
                      <a:pt x="41" y="90"/>
                      <a:pt x="36" y="106"/>
                      <a:pt x="36" y="123"/>
                    </a:cubicBezTo>
                    <a:cubicBezTo>
                      <a:pt x="36" y="171"/>
                      <a:pt x="75" y="209"/>
                      <a:pt x="122" y="209"/>
                    </a:cubicBezTo>
                    <a:cubicBezTo>
                      <a:pt x="170" y="209"/>
                      <a:pt x="209" y="171"/>
                      <a:pt x="209" y="123"/>
                    </a:cubicBezTo>
                    <a:cubicBezTo>
                      <a:pt x="209" y="79"/>
                      <a:pt x="176" y="42"/>
                      <a:pt x="133" y="37"/>
                    </a:cubicBezTo>
                    <a:cubicBezTo>
                      <a:pt x="123" y="36"/>
                      <a:pt x="116" y="27"/>
                      <a:pt x="117" y="17"/>
                    </a:cubicBezTo>
                    <a:cubicBezTo>
                      <a:pt x="118" y="7"/>
                      <a:pt x="127" y="0"/>
                      <a:pt x="137" y="2"/>
                    </a:cubicBezTo>
                    <a:cubicBezTo>
                      <a:pt x="198" y="9"/>
                      <a:pt x="245" y="61"/>
                      <a:pt x="245" y="123"/>
                    </a:cubicBezTo>
                    <a:cubicBezTo>
                      <a:pt x="245" y="190"/>
                      <a:pt x="190" y="245"/>
                      <a:pt x="122" y="245"/>
                    </a:cubicBezTo>
                    <a:close/>
                    <a:moveTo>
                      <a:pt x="67" y="52"/>
                    </a:moveTo>
                    <a:cubicBezTo>
                      <a:pt x="61" y="52"/>
                      <a:pt x="55" y="50"/>
                      <a:pt x="52" y="44"/>
                    </a:cubicBezTo>
                    <a:cubicBezTo>
                      <a:pt x="47" y="36"/>
                      <a:pt x="49" y="25"/>
                      <a:pt x="58" y="19"/>
                    </a:cubicBezTo>
                    <a:cubicBezTo>
                      <a:pt x="65" y="15"/>
                      <a:pt x="73" y="11"/>
                      <a:pt x="81" y="8"/>
                    </a:cubicBezTo>
                    <a:cubicBezTo>
                      <a:pt x="91" y="5"/>
                      <a:pt x="101" y="9"/>
                      <a:pt x="104" y="19"/>
                    </a:cubicBezTo>
                    <a:cubicBezTo>
                      <a:pt x="107" y="28"/>
                      <a:pt x="103" y="38"/>
                      <a:pt x="93" y="42"/>
                    </a:cubicBezTo>
                    <a:cubicBezTo>
                      <a:pt x="87" y="44"/>
                      <a:pt x="82" y="47"/>
                      <a:pt x="77" y="50"/>
                    </a:cubicBezTo>
                    <a:cubicBezTo>
                      <a:pt x="74" y="52"/>
                      <a:pt x="71" y="52"/>
                      <a:pt x="6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3" name="Freeform 69"/>
              <p:cNvSpPr>
                <a:spLocks noEditPoints="1"/>
              </p:cNvSpPr>
              <p:nvPr/>
            </p:nvSpPr>
            <p:spPr bwMode="auto">
              <a:xfrm>
                <a:off x="2111" y="2406"/>
                <a:ext cx="121" cy="47"/>
              </a:xfrm>
              <a:custGeom>
                <a:avLst/>
                <a:gdLst>
                  <a:gd name="T0" fmla="*/ 597 w 648"/>
                  <a:gd name="T1" fmla="*/ 249 h 249"/>
                  <a:gd name="T2" fmla="*/ 50 w 648"/>
                  <a:gd name="T3" fmla="*/ 249 h 249"/>
                  <a:gd name="T4" fmla="*/ 0 w 648"/>
                  <a:gd name="T5" fmla="*/ 198 h 249"/>
                  <a:gd name="T6" fmla="*/ 0 w 648"/>
                  <a:gd name="T7" fmla="*/ 50 h 249"/>
                  <a:gd name="T8" fmla="*/ 50 w 648"/>
                  <a:gd name="T9" fmla="*/ 0 h 249"/>
                  <a:gd name="T10" fmla="*/ 597 w 648"/>
                  <a:gd name="T11" fmla="*/ 0 h 249"/>
                  <a:gd name="T12" fmla="*/ 648 w 648"/>
                  <a:gd name="T13" fmla="*/ 50 h 249"/>
                  <a:gd name="T14" fmla="*/ 648 w 648"/>
                  <a:gd name="T15" fmla="*/ 198 h 249"/>
                  <a:gd name="T16" fmla="*/ 597 w 648"/>
                  <a:gd name="T17" fmla="*/ 249 h 249"/>
                  <a:gd name="T18" fmla="*/ 50 w 648"/>
                  <a:gd name="T19" fmla="*/ 35 h 249"/>
                  <a:gd name="T20" fmla="*/ 36 w 648"/>
                  <a:gd name="T21" fmla="*/ 50 h 249"/>
                  <a:gd name="T22" fmla="*/ 36 w 648"/>
                  <a:gd name="T23" fmla="*/ 198 h 249"/>
                  <a:gd name="T24" fmla="*/ 50 w 648"/>
                  <a:gd name="T25" fmla="*/ 213 h 249"/>
                  <a:gd name="T26" fmla="*/ 597 w 648"/>
                  <a:gd name="T27" fmla="*/ 213 h 249"/>
                  <a:gd name="T28" fmla="*/ 612 w 648"/>
                  <a:gd name="T29" fmla="*/ 198 h 249"/>
                  <a:gd name="T30" fmla="*/ 612 w 648"/>
                  <a:gd name="T31" fmla="*/ 50 h 249"/>
                  <a:gd name="T32" fmla="*/ 597 w 648"/>
                  <a:gd name="T33" fmla="*/ 35 h 249"/>
                  <a:gd name="T34" fmla="*/ 50 w 648"/>
                  <a:gd name="T35" fmla="*/ 3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8" h="249">
                    <a:moveTo>
                      <a:pt x="597" y="249"/>
                    </a:moveTo>
                    <a:cubicBezTo>
                      <a:pt x="50" y="249"/>
                      <a:pt x="50" y="249"/>
                      <a:pt x="50" y="249"/>
                    </a:cubicBezTo>
                    <a:cubicBezTo>
                      <a:pt x="22" y="249"/>
                      <a:pt x="0" y="226"/>
                      <a:pt x="0" y="19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597" y="0"/>
                      <a:pt x="597" y="0"/>
                      <a:pt x="597" y="0"/>
                    </a:cubicBezTo>
                    <a:cubicBezTo>
                      <a:pt x="625" y="0"/>
                      <a:pt x="648" y="22"/>
                      <a:pt x="648" y="50"/>
                    </a:cubicBezTo>
                    <a:cubicBezTo>
                      <a:pt x="648" y="198"/>
                      <a:pt x="648" y="198"/>
                      <a:pt x="648" y="198"/>
                    </a:cubicBezTo>
                    <a:cubicBezTo>
                      <a:pt x="648" y="226"/>
                      <a:pt x="625" y="249"/>
                      <a:pt x="597" y="249"/>
                    </a:cubicBezTo>
                    <a:close/>
                    <a:moveTo>
                      <a:pt x="50" y="35"/>
                    </a:moveTo>
                    <a:cubicBezTo>
                      <a:pt x="42" y="35"/>
                      <a:pt x="36" y="42"/>
                      <a:pt x="36" y="50"/>
                    </a:cubicBezTo>
                    <a:cubicBezTo>
                      <a:pt x="36" y="198"/>
                      <a:pt x="36" y="198"/>
                      <a:pt x="36" y="198"/>
                    </a:cubicBezTo>
                    <a:cubicBezTo>
                      <a:pt x="36" y="206"/>
                      <a:pt x="42" y="213"/>
                      <a:pt x="50" y="213"/>
                    </a:cubicBezTo>
                    <a:cubicBezTo>
                      <a:pt x="597" y="213"/>
                      <a:pt x="597" y="213"/>
                      <a:pt x="597" y="213"/>
                    </a:cubicBezTo>
                    <a:cubicBezTo>
                      <a:pt x="605" y="213"/>
                      <a:pt x="612" y="206"/>
                      <a:pt x="612" y="198"/>
                    </a:cubicBezTo>
                    <a:cubicBezTo>
                      <a:pt x="612" y="50"/>
                      <a:pt x="612" y="50"/>
                      <a:pt x="612" y="50"/>
                    </a:cubicBezTo>
                    <a:cubicBezTo>
                      <a:pt x="612" y="42"/>
                      <a:pt x="605" y="35"/>
                      <a:pt x="597" y="35"/>
                    </a:cubicBezTo>
                    <a:lnTo>
                      <a:pt x="5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222915" y="8731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非技术要素分析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55860" y="532859"/>
            <a:ext cx="2319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Analysis of non-technical elements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84" y="1324334"/>
            <a:ext cx="2078037" cy="1420812"/>
          </a:xfr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72" y="2813050"/>
            <a:ext cx="2078038" cy="1414463"/>
          </a:xfrm>
        </p:spPr>
      </p:pic>
      <p:pic>
        <p:nvPicPr>
          <p:cNvPr id="5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5" y="1292744"/>
            <a:ext cx="2078038" cy="1420813"/>
          </a:xfrm>
        </p:spPr>
      </p:pic>
      <p:pic>
        <p:nvPicPr>
          <p:cNvPr id="14" name="图片占位符 13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63" y="2806997"/>
            <a:ext cx="2078037" cy="1414463"/>
          </a:xfrm>
        </p:spPr>
      </p:pic>
      <p:sp>
        <p:nvSpPr>
          <p:cNvPr id="30" name="矩形 29"/>
          <p:cNvSpPr/>
          <p:nvPr/>
        </p:nvSpPr>
        <p:spPr>
          <a:xfrm>
            <a:off x="178826" y="2806432"/>
            <a:ext cx="2078405" cy="1421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23170" y="1324414"/>
            <a:ext cx="2078405" cy="1421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68784" y="2803689"/>
            <a:ext cx="2078405" cy="1421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13763" y="1314253"/>
            <a:ext cx="2078405" cy="14210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63164" y="3275614"/>
            <a:ext cx="191227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市场竞争力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用户体验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338528" y="2967304"/>
            <a:ext cx="17611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创新设计分析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0921" y="1805458"/>
            <a:ext cx="191227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>
                <a:solidFill>
                  <a:schemeClr val="bg1"/>
                </a:solidFill>
              </a:rPr>
              <a:t>软件著作权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zh-CN" sz="2000" dirty="0">
                <a:solidFill>
                  <a:schemeClr val="bg1"/>
                </a:solidFill>
              </a:rPr>
              <a:t>电子污染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2558695" y="1457758"/>
            <a:ext cx="183672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bg1"/>
                </a:solidFill>
              </a:rPr>
              <a:t>知识产权与环境分析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51851" y="3275616"/>
            <a:ext cx="191227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>
                <a:solidFill>
                  <a:schemeClr val="bg1"/>
                </a:solidFill>
              </a:rPr>
              <a:t>个人信息泄露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zh-CN" sz="2000" dirty="0">
                <a:solidFill>
                  <a:schemeClr val="bg1"/>
                </a:solidFill>
              </a:rPr>
              <a:t>隐私问题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4827216" y="2885764"/>
            <a:ext cx="17611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bg1"/>
                </a:solidFill>
              </a:rPr>
              <a:t>工程伦理分析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13245" y="1663065"/>
            <a:ext cx="2108200" cy="1072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技术安全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市场、运营安全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7068208" y="1457788"/>
            <a:ext cx="1761172" cy="2923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风险分析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bldLvl="0" animBg="1"/>
      <p:bldP spid="32" grpId="0" animBg="1"/>
      <p:bldP spid="33" grpId="0" animBg="1"/>
      <p:bldP spid="34" grpId="0"/>
      <p:bldP spid="38" grpId="0"/>
      <p:bldP spid="39" grpId="0"/>
      <p:bldP spid="40" grpId="0"/>
      <p:bldP spid="50" grpId="0"/>
      <p:bldP spid="51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56338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工程总结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271965" y="2503133"/>
            <a:ext cx="2600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pc="6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Project Summary</a:t>
            </a:r>
            <a:endParaRPr lang="en-US" altLang="zh-CN" sz="1200" spc="6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r="36731"/>
          <a:stretch>
            <a:fillRect/>
          </a:stretch>
        </p:blipFill>
        <p:spPr>
          <a:xfrm>
            <a:off x="3744850" y="1433862"/>
            <a:ext cx="1764410" cy="3243551"/>
          </a:xfrm>
          <a:prstGeom prst="rect">
            <a:avLst/>
          </a:prstGeo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工程总结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951733" y="532859"/>
            <a:ext cx="1240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方正兰亭黑_GBK"/>
              </a:rPr>
              <a:t>Project Summary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548765" y="610235"/>
            <a:ext cx="156591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/>
              <a:t>大型综合性项目</a:t>
            </a:r>
            <a:endParaRPr lang="zh-CN" altLang="en-US" sz="1400" b="1" dirty="0"/>
          </a:p>
        </p:txBody>
      </p:sp>
      <p:sp>
        <p:nvSpPr>
          <p:cNvPr id="89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189319" y="1354484"/>
            <a:ext cx="2899030" cy="161480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indent="306070" algn="l" defTabSz="914400" fontAlgn="auto">
              <a:lnSpc>
                <a:spcPct val="150000"/>
              </a:lnSpc>
              <a:defRPr/>
            </a:pPr>
            <a:r>
              <a:rPr lang="zh-CN" altLang="zh-CN" sz="11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智慧校园工程项目是一个包含多项技术和非技术要素的综合性项目。在技术要素方面，需要考虑网络架构、人脸识别、智能终端设备等技术方案。在非技术要素方面，需要进行创新设计分析、知识产权保护、环境分析、工程伦理分析、风险分析和宣传推广方案的制定。</a:t>
            </a:r>
            <a:endParaRPr lang="zh-CN" altLang="zh-CN" sz="11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矩形: 圆角 89"/>
          <p:cNvSpPr/>
          <p:nvPr/>
        </p:nvSpPr>
        <p:spPr>
          <a:xfrm>
            <a:off x="1882681" y="2969489"/>
            <a:ext cx="123117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/>
              <a:t>环境分析</a:t>
            </a:r>
            <a:endParaRPr lang="zh-CN" altLang="en-US" sz="1600" b="1" dirty="0"/>
          </a:p>
        </p:txBody>
      </p:sp>
      <p:sp>
        <p:nvSpPr>
          <p:cNvPr id="91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215456" y="3405850"/>
            <a:ext cx="2899030" cy="178371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indent="304800" algn="l">
              <a:lnSpc>
                <a:spcPts val="2200"/>
              </a:lnSpc>
            </a:pPr>
            <a:r>
              <a:rPr lang="zh-CN" altLang="zh-CN" sz="11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环境分析需要深入研究项目所处环境的影响，并提出相应的解决措施。同时还需要关注环境污染、可持续性和生态保护等方面的影响。在工程伦理方面，需要保持良好的工程作风，注重安全、诚信、遵循道德、经营成本合理等，以确保整个项目的正当性和合法性。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6139815" y="610235"/>
            <a:ext cx="141351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/>
              <a:t>创新设计分析</a:t>
            </a:r>
            <a:endParaRPr lang="zh-CN" altLang="en-US" sz="1400" b="1" dirty="0"/>
          </a:p>
        </p:txBody>
      </p:sp>
      <p:sp>
        <p:nvSpPr>
          <p:cNvPr id="95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6101460" y="1270145"/>
            <a:ext cx="2899030" cy="178371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indent="304800" algn="l">
              <a:lnSpc>
                <a:spcPts val="2200"/>
              </a:lnSpc>
            </a:pPr>
            <a:r>
              <a:rPr lang="zh-CN" altLang="zh-CN" sz="11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进行创新设计分析时，需要对项目的各项创新点和优势进行详细的分析，从市场竞争力、用户体验、解决问题等方面进行研究。保护知识产权也是项目开发过程中需要注意的问题，包括版权、商标和专利等，并及时申请相关的知识产权保护措施。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6230817" y="3053425"/>
            <a:ext cx="1231170" cy="43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/>
              <a:t>风险分析</a:t>
            </a:r>
            <a:endParaRPr lang="zh-CN" altLang="en-US" sz="1600" b="1" dirty="0"/>
          </a:p>
        </p:txBody>
      </p:sp>
      <p:sp>
        <p:nvSpPr>
          <p:cNvPr id="97" name="TextBox 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 txBox="1"/>
          <p:nvPr/>
        </p:nvSpPr>
        <p:spPr>
          <a:xfrm>
            <a:off x="6139662" y="3506931"/>
            <a:ext cx="2899030" cy="161480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 indent="306070" defTabSz="914400" fontAlgn="auto">
              <a:lnSpc>
                <a:spcPct val="150000"/>
              </a:lnSpc>
              <a:defRPr/>
            </a:pPr>
            <a:r>
              <a:rPr lang="zh-CN" altLang="zh-CN" sz="11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风险分析是项目开发过程中需要高度关注的问题，需要对可能出现的技术风险、市场风险和法律风险等进行科学评估和防范。宣传推广方案应该在项目完成后制定，以便让更多人了解该项目的价值和好处，提高项目的知名度和使用率。</a:t>
            </a:r>
            <a:endParaRPr lang="en-US" altLang="zh-CN" sz="11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48" y="978935"/>
            <a:ext cx="1969481" cy="4087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999032" y="676514"/>
            <a:ext cx="880430" cy="34289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87" y="2163"/>
            <a:ext cx="4175960" cy="513917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40651" y="-9205"/>
            <a:ext cx="4175960" cy="514349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7787" y="322750"/>
            <a:ext cx="3008684" cy="4479590"/>
          </a:xfrm>
          <a:prstGeom prst="rect">
            <a:avLst/>
          </a:prstGeom>
          <a:solidFill>
            <a:schemeClr val="accent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9839" y="2069155"/>
            <a:ext cx="331714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000" b="1" spc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81496" y="1841540"/>
            <a:ext cx="1378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81496" y="3185436"/>
            <a:ext cx="812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579839" y="2658067"/>
            <a:ext cx="2147359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 algn="dist">
              <a:defRPr/>
            </a:pPr>
            <a:r>
              <a:rPr lang="en-US" altLang="zh-CN" sz="1100" spc="4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1100" spc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igning-contract_66138"/>
          <p:cNvSpPr>
            <a:spLocks noChangeAspect="1"/>
          </p:cNvSpPr>
          <p:nvPr/>
        </p:nvSpPr>
        <p:spPr bwMode="auto">
          <a:xfrm>
            <a:off x="2681496" y="1094969"/>
            <a:ext cx="530498" cy="530196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文本框 1"/>
          <p:cNvSpPr txBox="1"/>
          <p:nvPr/>
        </p:nvSpPr>
        <p:spPr>
          <a:xfrm>
            <a:off x="5896986" y="991338"/>
            <a:ext cx="291332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彭熙伟、郑戌华、李怡然、柴森春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工程导论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[M].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2019.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0" y="-295944"/>
            <a:ext cx="9207391" cy="573967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-28260" y="0"/>
            <a:ext cx="9206879" cy="516022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感谢各位老师指正</a:t>
            </a:r>
            <a:endParaRPr lang="zh-CN" altLang="en-US" sz="4000" b="1" dirty="0">
              <a:solidFill>
                <a:schemeClr val="accent1"/>
              </a:solidFill>
              <a:latin typeface="+mj-ea"/>
              <a:sym typeface="Calibri" panose="020F050202020403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92580" y="2734310"/>
            <a:ext cx="5996940" cy="347980"/>
            <a:chOff x="2508" y="4306"/>
            <a:chExt cx="9444" cy="548"/>
          </a:xfrm>
        </p:grpSpPr>
        <p:sp>
          <p:nvSpPr>
  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2508" y="4306"/>
              <a:ext cx="9445" cy="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en-US" altLang="zh-CN" sz="1400" spc="300" dirty="0">
                  <a:solidFill>
                    <a:srgbClr val="212834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Thank you teachers for your corrections</a:t>
              </a:r>
              <a:endPara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6947" y="4854"/>
              <a:ext cx="4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694940" y="3265170"/>
            <a:ext cx="4467860" cy="353060"/>
            <a:chOff x="4244" y="5142"/>
            <a:chExt cx="7036" cy="556"/>
          </a:xfrm>
        </p:grpSpPr>
        <p:sp>
          <p:nvSpPr>
            <p:cNvPr id="67" name="椭圆 66"/>
            <p:cNvSpPr/>
            <p:nvPr/>
          </p:nvSpPr>
          <p:spPr>
            <a:xfrm>
              <a:off x="4244" y="5146"/>
              <a:ext cx="553" cy="5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776" y="5214"/>
              <a:ext cx="3263" cy="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日期：</a:t>
              </a:r>
              <a:r>
                <a:rPr lang="en-US" altLang="zh-CN" sz="14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2023.6.8</a:t>
              </a:r>
              <a:endPara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486" y="5142"/>
              <a:ext cx="553" cy="5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8018" y="5210"/>
              <a:ext cx="3263" cy="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1400" dirty="0">
                  <a:solidFill>
                    <a:schemeClr val="accent1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  <a:sym typeface="Calibri" panose="020F0502020204030204" pitchFamily="34" charset="0"/>
                </a:rPr>
                <a:t>展示人：徐昊博</a:t>
              </a:r>
              <a:endPara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endParaRPr>
            </a:p>
          </p:txBody>
        </p:sp>
        <p:grpSp>
          <p:nvGrpSpPr>
            <p:cNvPr id="72" name="Group 59"/>
            <p:cNvGrpSpPr>
              <a:grpSpLocks noChangeAspect="1"/>
            </p:cNvGrpSpPr>
            <p:nvPr/>
          </p:nvGrpSpPr>
          <p:grpSpPr bwMode="auto">
            <a:xfrm>
              <a:off x="4345" y="5233"/>
              <a:ext cx="344" cy="375"/>
              <a:chOff x="1066" y="1985"/>
              <a:chExt cx="262" cy="286"/>
            </a:xfrm>
            <a:solidFill>
              <a:schemeClr val="bg1"/>
            </a:solidFill>
          </p:grpSpPr>
          <p:sp>
            <p:nvSpPr>
              <p:cNvPr id="74" name="Freeform 60"/>
              <p:cNvSpPr>
                <a:spLocks noEditPoints="1"/>
              </p:cNvSpPr>
              <p:nvPr/>
            </p:nvSpPr>
            <p:spPr bwMode="auto">
              <a:xfrm>
                <a:off x="1066" y="2005"/>
                <a:ext cx="262" cy="266"/>
              </a:xfrm>
              <a:custGeom>
                <a:avLst/>
                <a:gdLst>
                  <a:gd name="T0" fmla="*/ 572 w 642"/>
                  <a:gd name="T1" fmla="*/ 655 h 655"/>
                  <a:gd name="T2" fmla="*/ 70 w 642"/>
                  <a:gd name="T3" fmla="*/ 655 h 655"/>
                  <a:gd name="T4" fmla="*/ 19 w 642"/>
                  <a:gd name="T5" fmla="*/ 630 h 655"/>
                  <a:gd name="T6" fmla="*/ 0 w 642"/>
                  <a:gd name="T7" fmla="*/ 575 h 655"/>
                  <a:gd name="T8" fmla="*/ 0 w 642"/>
                  <a:gd name="T9" fmla="*/ 80 h 655"/>
                  <a:gd name="T10" fmla="*/ 19 w 642"/>
                  <a:gd name="T11" fmla="*/ 25 h 655"/>
                  <a:gd name="T12" fmla="*/ 70 w 642"/>
                  <a:gd name="T13" fmla="*/ 0 h 655"/>
                  <a:gd name="T14" fmla="*/ 93 w 642"/>
                  <a:gd name="T15" fmla="*/ 0 h 655"/>
                  <a:gd name="T16" fmla="*/ 111 w 642"/>
                  <a:gd name="T17" fmla="*/ 18 h 655"/>
                  <a:gd name="T18" fmla="*/ 93 w 642"/>
                  <a:gd name="T19" fmla="*/ 36 h 655"/>
                  <a:gd name="T20" fmla="*/ 70 w 642"/>
                  <a:gd name="T21" fmla="*/ 36 h 655"/>
                  <a:gd name="T22" fmla="*/ 47 w 642"/>
                  <a:gd name="T23" fmla="*/ 48 h 655"/>
                  <a:gd name="T24" fmla="*/ 36 w 642"/>
                  <a:gd name="T25" fmla="*/ 80 h 655"/>
                  <a:gd name="T26" fmla="*/ 36 w 642"/>
                  <a:gd name="T27" fmla="*/ 575 h 655"/>
                  <a:gd name="T28" fmla="*/ 47 w 642"/>
                  <a:gd name="T29" fmla="*/ 607 h 655"/>
                  <a:gd name="T30" fmla="*/ 70 w 642"/>
                  <a:gd name="T31" fmla="*/ 619 h 655"/>
                  <a:gd name="T32" fmla="*/ 572 w 642"/>
                  <a:gd name="T33" fmla="*/ 619 h 655"/>
                  <a:gd name="T34" fmla="*/ 595 w 642"/>
                  <a:gd name="T35" fmla="*/ 607 h 655"/>
                  <a:gd name="T36" fmla="*/ 606 w 642"/>
                  <a:gd name="T37" fmla="*/ 575 h 655"/>
                  <a:gd name="T38" fmla="*/ 606 w 642"/>
                  <a:gd name="T39" fmla="*/ 80 h 655"/>
                  <a:gd name="T40" fmla="*/ 595 w 642"/>
                  <a:gd name="T41" fmla="*/ 48 h 655"/>
                  <a:gd name="T42" fmla="*/ 572 w 642"/>
                  <a:gd name="T43" fmla="*/ 36 h 655"/>
                  <a:gd name="T44" fmla="*/ 547 w 642"/>
                  <a:gd name="T45" fmla="*/ 36 h 655"/>
                  <a:gd name="T46" fmla="*/ 529 w 642"/>
                  <a:gd name="T47" fmla="*/ 18 h 655"/>
                  <a:gd name="T48" fmla="*/ 547 w 642"/>
                  <a:gd name="T49" fmla="*/ 0 h 655"/>
                  <a:gd name="T50" fmla="*/ 572 w 642"/>
                  <a:gd name="T51" fmla="*/ 0 h 655"/>
                  <a:gd name="T52" fmla="*/ 622 w 642"/>
                  <a:gd name="T53" fmla="*/ 25 h 655"/>
                  <a:gd name="T54" fmla="*/ 642 w 642"/>
                  <a:gd name="T55" fmla="*/ 80 h 655"/>
                  <a:gd name="T56" fmla="*/ 642 w 642"/>
                  <a:gd name="T57" fmla="*/ 575 h 655"/>
                  <a:gd name="T58" fmla="*/ 622 w 642"/>
                  <a:gd name="T59" fmla="*/ 630 h 655"/>
                  <a:gd name="T60" fmla="*/ 572 w 642"/>
                  <a:gd name="T61" fmla="*/ 655 h 655"/>
                  <a:gd name="T62" fmla="*/ 418 w 642"/>
                  <a:gd name="T63" fmla="*/ 36 h 655"/>
                  <a:gd name="T64" fmla="*/ 224 w 642"/>
                  <a:gd name="T65" fmla="*/ 36 h 655"/>
                  <a:gd name="T66" fmla="*/ 206 w 642"/>
                  <a:gd name="T67" fmla="*/ 18 h 655"/>
                  <a:gd name="T68" fmla="*/ 224 w 642"/>
                  <a:gd name="T69" fmla="*/ 0 h 655"/>
                  <a:gd name="T70" fmla="*/ 418 w 642"/>
                  <a:gd name="T71" fmla="*/ 0 h 655"/>
                  <a:gd name="T72" fmla="*/ 436 w 642"/>
                  <a:gd name="T73" fmla="*/ 18 h 655"/>
                  <a:gd name="T74" fmla="*/ 418 w 642"/>
                  <a:gd name="T75" fmla="*/ 36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2" h="655">
                    <a:moveTo>
                      <a:pt x="572" y="655"/>
                    </a:moveTo>
                    <a:cubicBezTo>
                      <a:pt x="70" y="655"/>
                      <a:pt x="70" y="655"/>
                      <a:pt x="70" y="655"/>
                    </a:cubicBezTo>
                    <a:cubicBezTo>
                      <a:pt x="51" y="655"/>
                      <a:pt x="33" y="646"/>
                      <a:pt x="19" y="630"/>
                    </a:cubicBezTo>
                    <a:cubicBezTo>
                      <a:pt x="7" y="615"/>
                      <a:pt x="0" y="596"/>
                      <a:pt x="0" y="5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60"/>
                      <a:pt x="7" y="40"/>
                      <a:pt x="19" y="25"/>
                    </a:cubicBezTo>
                    <a:cubicBezTo>
                      <a:pt x="33" y="9"/>
                      <a:pt x="51" y="0"/>
                      <a:pt x="70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3" y="0"/>
                      <a:pt x="111" y="8"/>
                      <a:pt x="111" y="18"/>
                    </a:cubicBezTo>
                    <a:cubicBezTo>
                      <a:pt x="111" y="28"/>
                      <a:pt x="103" y="36"/>
                      <a:pt x="93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1" y="36"/>
                      <a:pt x="53" y="40"/>
                      <a:pt x="47" y="48"/>
                    </a:cubicBezTo>
                    <a:cubicBezTo>
                      <a:pt x="40" y="56"/>
                      <a:pt x="36" y="68"/>
                      <a:pt x="36" y="80"/>
                    </a:cubicBezTo>
                    <a:cubicBezTo>
                      <a:pt x="36" y="575"/>
                      <a:pt x="36" y="575"/>
                      <a:pt x="36" y="575"/>
                    </a:cubicBezTo>
                    <a:cubicBezTo>
                      <a:pt x="36" y="587"/>
                      <a:pt x="40" y="599"/>
                      <a:pt x="47" y="607"/>
                    </a:cubicBezTo>
                    <a:cubicBezTo>
                      <a:pt x="53" y="615"/>
                      <a:pt x="61" y="619"/>
                      <a:pt x="70" y="619"/>
                    </a:cubicBezTo>
                    <a:cubicBezTo>
                      <a:pt x="572" y="619"/>
                      <a:pt x="572" y="619"/>
                      <a:pt x="572" y="619"/>
                    </a:cubicBezTo>
                    <a:cubicBezTo>
                      <a:pt x="580" y="619"/>
                      <a:pt x="588" y="615"/>
                      <a:pt x="595" y="607"/>
                    </a:cubicBezTo>
                    <a:cubicBezTo>
                      <a:pt x="602" y="599"/>
                      <a:pt x="606" y="587"/>
                      <a:pt x="606" y="575"/>
                    </a:cubicBezTo>
                    <a:cubicBezTo>
                      <a:pt x="606" y="80"/>
                      <a:pt x="606" y="80"/>
                      <a:pt x="606" y="80"/>
                    </a:cubicBezTo>
                    <a:cubicBezTo>
                      <a:pt x="606" y="68"/>
                      <a:pt x="602" y="56"/>
                      <a:pt x="595" y="48"/>
                    </a:cubicBezTo>
                    <a:cubicBezTo>
                      <a:pt x="588" y="40"/>
                      <a:pt x="580" y="36"/>
                      <a:pt x="572" y="36"/>
                    </a:cubicBezTo>
                    <a:cubicBezTo>
                      <a:pt x="547" y="36"/>
                      <a:pt x="547" y="36"/>
                      <a:pt x="547" y="36"/>
                    </a:cubicBezTo>
                    <a:cubicBezTo>
                      <a:pt x="537" y="36"/>
                      <a:pt x="529" y="28"/>
                      <a:pt x="529" y="18"/>
                    </a:cubicBezTo>
                    <a:cubicBezTo>
                      <a:pt x="529" y="8"/>
                      <a:pt x="537" y="0"/>
                      <a:pt x="547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91" y="0"/>
                      <a:pt x="609" y="9"/>
                      <a:pt x="622" y="25"/>
                    </a:cubicBezTo>
                    <a:cubicBezTo>
                      <a:pt x="635" y="40"/>
                      <a:pt x="642" y="60"/>
                      <a:pt x="642" y="80"/>
                    </a:cubicBezTo>
                    <a:cubicBezTo>
                      <a:pt x="642" y="575"/>
                      <a:pt x="642" y="575"/>
                      <a:pt x="642" y="575"/>
                    </a:cubicBezTo>
                    <a:cubicBezTo>
                      <a:pt x="642" y="596"/>
                      <a:pt x="635" y="615"/>
                      <a:pt x="622" y="630"/>
                    </a:cubicBezTo>
                    <a:cubicBezTo>
                      <a:pt x="609" y="646"/>
                      <a:pt x="591" y="655"/>
                      <a:pt x="572" y="655"/>
                    </a:cubicBezTo>
                    <a:close/>
                    <a:moveTo>
                      <a:pt x="418" y="36"/>
                    </a:moveTo>
                    <a:cubicBezTo>
                      <a:pt x="224" y="36"/>
                      <a:pt x="224" y="36"/>
                      <a:pt x="224" y="36"/>
                    </a:cubicBezTo>
                    <a:cubicBezTo>
                      <a:pt x="214" y="36"/>
                      <a:pt x="206" y="28"/>
                      <a:pt x="206" y="18"/>
                    </a:cubicBezTo>
                    <a:cubicBezTo>
                      <a:pt x="206" y="8"/>
                      <a:pt x="214" y="0"/>
                      <a:pt x="224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28" y="0"/>
                      <a:pt x="436" y="8"/>
                      <a:pt x="436" y="18"/>
                    </a:cubicBezTo>
                    <a:cubicBezTo>
                      <a:pt x="436" y="28"/>
                      <a:pt x="428" y="36"/>
                      <a:pt x="41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Freeform 61"/>
              <p:cNvSpPr>
                <a:spLocks noEditPoints="1"/>
              </p:cNvSpPr>
              <p:nvPr/>
            </p:nvSpPr>
            <p:spPr bwMode="auto">
              <a:xfrm>
                <a:off x="1124" y="1985"/>
                <a:ext cx="146" cy="64"/>
              </a:xfrm>
              <a:custGeom>
                <a:avLst/>
                <a:gdLst>
                  <a:gd name="T0" fmla="*/ 18 w 357"/>
                  <a:gd name="T1" fmla="*/ 0 h 157"/>
                  <a:gd name="T2" fmla="*/ 36 w 357"/>
                  <a:gd name="T3" fmla="*/ 18 h 157"/>
                  <a:gd name="T4" fmla="*/ 36 w 357"/>
                  <a:gd name="T5" fmla="*/ 139 h 157"/>
                  <a:gd name="T6" fmla="*/ 18 w 357"/>
                  <a:gd name="T7" fmla="*/ 157 h 157"/>
                  <a:gd name="T8" fmla="*/ 0 w 357"/>
                  <a:gd name="T9" fmla="*/ 139 h 157"/>
                  <a:gd name="T10" fmla="*/ 0 w 357"/>
                  <a:gd name="T11" fmla="*/ 18 h 157"/>
                  <a:gd name="T12" fmla="*/ 18 w 357"/>
                  <a:gd name="T13" fmla="*/ 0 h 157"/>
                  <a:gd name="T14" fmla="*/ 339 w 357"/>
                  <a:gd name="T15" fmla="*/ 0 h 157"/>
                  <a:gd name="T16" fmla="*/ 357 w 357"/>
                  <a:gd name="T17" fmla="*/ 18 h 157"/>
                  <a:gd name="T18" fmla="*/ 357 w 357"/>
                  <a:gd name="T19" fmla="*/ 139 h 157"/>
                  <a:gd name="T20" fmla="*/ 339 w 357"/>
                  <a:gd name="T21" fmla="*/ 157 h 157"/>
                  <a:gd name="T22" fmla="*/ 321 w 357"/>
                  <a:gd name="T23" fmla="*/ 139 h 157"/>
                  <a:gd name="T24" fmla="*/ 321 w 357"/>
                  <a:gd name="T25" fmla="*/ 18 h 157"/>
                  <a:gd name="T26" fmla="*/ 339 w 357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7" h="157">
                    <a:moveTo>
                      <a:pt x="18" y="0"/>
                    </a:moveTo>
                    <a:cubicBezTo>
                      <a:pt x="28" y="0"/>
                      <a:pt x="36" y="8"/>
                      <a:pt x="36" y="18"/>
                    </a:cubicBezTo>
                    <a:cubicBezTo>
                      <a:pt x="36" y="139"/>
                      <a:pt x="36" y="139"/>
                      <a:pt x="36" y="139"/>
                    </a:cubicBezTo>
                    <a:cubicBezTo>
                      <a:pt x="36" y="149"/>
                      <a:pt x="28" y="157"/>
                      <a:pt x="18" y="157"/>
                    </a:cubicBezTo>
                    <a:cubicBezTo>
                      <a:pt x="8" y="157"/>
                      <a:pt x="0" y="149"/>
                      <a:pt x="0" y="1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  <a:moveTo>
                      <a:pt x="339" y="0"/>
                    </a:moveTo>
                    <a:cubicBezTo>
                      <a:pt x="349" y="0"/>
                      <a:pt x="357" y="8"/>
                      <a:pt x="357" y="18"/>
                    </a:cubicBezTo>
                    <a:cubicBezTo>
                      <a:pt x="357" y="139"/>
                      <a:pt x="357" y="139"/>
                      <a:pt x="357" y="139"/>
                    </a:cubicBezTo>
                    <a:cubicBezTo>
                      <a:pt x="357" y="149"/>
                      <a:pt x="349" y="157"/>
                      <a:pt x="339" y="157"/>
                    </a:cubicBezTo>
                    <a:cubicBezTo>
                      <a:pt x="329" y="157"/>
                      <a:pt x="321" y="149"/>
                      <a:pt x="321" y="139"/>
                    </a:cubicBezTo>
                    <a:cubicBezTo>
                      <a:pt x="321" y="18"/>
                      <a:pt x="321" y="18"/>
                      <a:pt x="321" y="18"/>
                    </a:cubicBezTo>
                    <a:cubicBezTo>
                      <a:pt x="321" y="8"/>
                      <a:pt x="329" y="0"/>
                      <a:pt x="3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Freeform 62"/>
              <p:cNvSpPr>
                <a:spLocks noEditPoints="1"/>
              </p:cNvSpPr>
              <p:nvPr/>
            </p:nvSpPr>
            <p:spPr bwMode="auto">
              <a:xfrm>
                <a:off x="1074" y="2044"/>
                <a:ext cx="246" cy="183"/>
              </a:xfrm>
              <a:custGeom>
                <a:avLst/>
                <a:gdLst>
                  <a:gd name="T0" fmla="*/ 0 w 603"/>
                  <a:gd name="T1" fmla="*/ 18 h 450"/>
                  <a:gd name="T2" fmla="*/ 18 w 603"/>
                  <a:gd name="T3" fmla="*/ 0 h 450"/>
                  <a:gd name="T4" fmla="*/ 585 w 603"/>
                  <a:gd name="T5" fmla="*/ 0 h 450"/>
                  <a:gd name="T6" fmla="*/ 603 w 603"/>
                  <a:gd name="T7" fmla="*/ 18 h 450"/>
                  <a:gd name="T8" fmla="*/ 585 w 603"/>
                  <a:gd name="T9" fmla="*/ 36 h 450"/>
                  <a:gd name="T10" fmla="*/ 18 w 603"/>
                  <a:gd name="T11" fmla="*/ 36 h 450"/>
                  <a:gd name="T12" fmla="*/ 0 w 603"/>
                  <a:gd name="T13" fmla="*/ 18 h 450"/>
                  <a:gd name="T14" fmla="*/ 306 w 603"/>
                  <a:gd name="T15" fmla="*/ 450 h 450"/>
                  <a:gd name="T16" fmla="*/ 184 w 603"/>
                  <a:gd name="T17" fmla="*/ 400 h 450"/>
                  <a:gd name="T18" fmla="*/ 134 w 603"/>
                  <a:gd name="T19" fmla="*/ 279 h 450"/>
                  <a:gd name="T20" fmla="*/ 184 w 603"/>
                  <a:gd name="T21" fmla="*/ 158 h 450"/>
                  <a:gd name="T22" fmla="*/ 306 w 603"/>
                  <a:gd name="T23" fmla="*/ 107 h 450"/>
                  <a:gd name="T24" fmla="*/ 324 w 603"/>
                  <a:gd name="T25" fmla="*/ 125 h 450"/>
                  <a:gd name="T26" fmla="*/ 306 w 603"/>
                  <a:gd name="T27" fmla="*/ 143 h 450"/>
                  <a:gd name="T28" fmla="*/ 170 w 603"/>
                  <a:gd name="T29" fmla="*/ 279 h 450"/>
                  <a:gd name="T30" fmla="*/ 306 w 603"/>
                  <a:gd name="T31" fmla="*/ 414 h 450"/>
                  <a:gd name="T32" fmla="*/ 441 w 603"/>
                  <a:gd name="T33" fmla="*/ 279 h 450"/>
                  <a:gd name="T34" fmla="*/ 459 w 603"/>
                  <a:gd name="T35" fmla="*/ 261 h 450"/>
                  <a:gd name="T36" fmla="*/ 477 w 603"/>
                  <a:gd name="T37" fmla="*/ 279 h 450"/>
                  <a:gd name="T38" fmla="*/ 427 w 603"/>
                  <a:gd name="T39" fmla="*/ 400 h 450"/>
                  <a:gd name="T40" fmla="*/ 306 w 603"/>
                  <a:gd name="T41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3" h="450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585" y="0"/>
                      <a:pt x="585" y="0"/>
                      <a:pt x="585" y="0"/>
                    </a:cubicBezTo>
                    <a:cubicBezTo>
                      <a:pt x="595" y="0"/>
                      <a:pt x="603" y="8"/>
                      <a:pt x="603" y="18"/>
                    </a:cubicBezTo>
                    <a:cubicBezTo>
                      <a:pt x="603" y="28"/>
                      <a:pt x="595" y="36"/>
                      <a:pt x="58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lose/>
                    <a:moveTo>
                      <a:pt x="306" y="450"/>
                    </a:moveTo>
                    <a:cubicBezTo>
                      <a:pt x="260" y="450"/>
                      <a:pt x="217" y="433"/>
                      <a:pt x="184" y="400"/>
                    </a:cubicBezTo>
                    <a:cubicBezTo>
                      <a:pt x="152" y="368"/>
                      <a:pt x="134" y="325"/>
                      <a:pt x="134" y="279"/>
                    </a:cubicBezTo>
                    <a:cubicBezTo>
                      <a:pt x="134" y="233"/>
                      <a:pt x="152" y="190"/>
                      <a:pt x="184" y="158"/>
                    </a:cubicBezTo>
                    <a:cubicBezTo>
                      <a:pt x="217" y="125"/>
                      <a:pt x="260" y="107"/>
                      <a:pt x="306" y="107"/>
                    </a:cubicBezTo>
                    <a:cubicBezTo>
                      <a:pt x="316" y="107"/>
                      <a:pt x="324" y="115"/>
                      <a:pt x="324" y="125"/>
                    </a:cubicBezTo>
                    <a:cubicBezTo>
                      <a:pt x="324" y="135"/>
                      <a:pt x="316" y="143"/>
                      <a:pt x="306" y="143"/>
                    </a:cubicBezTo>
                    <a:cubicBezTo>
                      <a:pt x="231" y="143"/>
                      <a:pt x="170" y="204"/>
                      <a:pt x="170" y="279"/>
                    </a:cubicBezTo>
                    <a:cubicBezTo>
                      <a:pt x="170" y="354"/>
                      <a:pt x="231" y="414"/>
                      <a:pt x="306" y="414"/>
                    </a:cubicBezTo>
                    <a:cubicBezTo>
                      <a:pt x="380" y="414"/>
                      <a:pt x="441" y="354"/>
                      <a:pt x="441" y="279"/>
                    </a:cubicBezTo>
                    <a:cubicBezTo>
                      <a:pt x="441" y="269"/>
                      <a:pt x="449" y="261"/>
                      <a:pt x="459" y="261"/>
                    </a:cubicBezTo>
                    <a:cubicBezTo>
                      <a:pt x="469" y="261"/>
                      <a:pt x="477" y="269"/>
                      <a:pt x="477" y="279"/>
                    </a:cubicBezTo>
                    <a:cubicBezTo>
                      <a:pt x="477" y="325"/>
                      <a:pt x="459" y="368"/>
                      <a:pt x="427" y="400"/>
                    </a:cubicBezTo>
                    <a:cubicBezTo>
                      <a:pt x="395" y="433"/>
                      <a:pt x="351" y="450"/>
                      <a:pt x="306" y="4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7" name="Freeform 63"/>
              <p:cNvSpPr/>
              <p:nvPr/>
            </p:nvSpPr>
            <p:spPr bwMode="auto">
              <a:xfrm>
                <a:off x="1193" y="2088"/>
                <a:ext cx="53" cy="72"/>
              </a:xfrm>
              <a:custGeom>
                <a:avLst/>
                <a:gdLst>
                  <a:gd name="T0" fmla="*/ 113 w 131"/>
                  <a:gd name="T1" fmla="*/ 176 h 176"/>
                  <a:gd name="T2" fmla="*/ 18 w 131"/>
                  <a:gd name="T3" fmla="*/ 176 h 176"/>
                  <a:gd name="T4" fmla="*/ 0 w 131"/>
                  <a:gd name="T5" fmla="*/ 158 h 176"/>
                  <a:gd name="T6" fmla="*/ 0 w 131"/>
                  <a:gd name="T7" fmla="*/ 18 h 176"/>
                  <a:gd name="T8" fmla="*/ 18 w 131"/>
                  <a:gd name="T9" fmla="*/ 0 h 176"/>
                  <a:gd name="T10" fmla="*/ 36 w 131"/>
                  <a:gd name="T11" fmla="*/ 18 h 176"/>
                  <a:gd name="T12" fmla="*/ 36 w 131"/>
                  <a:gd name="T13" fmla="*/ 140 h 176"/>
                  <a:gd name="T14" fmla="*/ 113 w 131"/>
                  <a:gd name="T15" fmla="*/ 140 h 176"/>
                  <a:gd name="T16" fmla="*/ 131 w 131"/>
                  <a:gd name="T17" fmla="*/ 158 h 176"/>
                  <a:gd name="T18" fmla="*/ 113 w 131"/>
                  <a:gd name="T1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76">
                    <a:moveTo>
                      <a:pt x="113" y="176"/>
                    </a:move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113" y="140"/>
                      <a:pt x="113" y="140"/>
                      <a:pt x="113" y="140"/>
                    </a:cubicBezTo>
                    <a:cubicBezTo>
                      <a:pt x="123" y="140"/>
                      <a:pt x="131" y="148"/>
                      <a:pt x="131" y="158"/>
                    </a:cubicBezTo>
                    <a:cubicBezTo>
                      <a:pt x="131" y="168"/>
                      <a:pt x="123" y="176"/>
                      <a:pt x="113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9" name="Group 66"/>
            <p:cNvGrpSpPr>
              <a:grpSpLocks noChangeAspect="1"/>
            </p:cNvGrpSpPr>
            <p:nvPr/>
          </p:nvGrpSpPr>
          <p:grpSpPr bwMode="auto">
            <a:xfrm>
              <a:off x="7611" y="5257"/>
              <a:ext cx="302" cy="328"/>
              <a:chOff x="2111" y="2322"/>
              <a:chExt cx="121" cy="131"/>
            </a:xfrm>
            <a:solidFill>
              <a:schemeClr val="bg1"/>
            </a:solidFill>
          </p:grpSpPr>
          <p:sp>
            <p:nvSpPr>
              <p:cNvPr id="81" name="Freeform 67"/>
              <p:cNvSpPr/>
              <p:nvPr/>
            </p:nvSpPr>
            <p:spPr bwMode="auto">
              <a:xfrm>
                <a:off x="2159" y="2350"/>
                <a:ext cx="40" cy="37"/>
              </a:xfrm>
              <a:custGeom>
                <a:avLst/>
                <a:gdLst>
                  <a:gd name="T0" fmla="*/ 89 w 213"/>
                  <a:gd name="T1" fmla="*/ 19 h 198"/>
                  <a:gd name="T2" fmla="*/ 196 w 213"/>
                  <a:gd name="T3" fmla="*/ 143 h 198"/>
                  <a:gd name="T4" fmla="*/ 208 w 213"/>
                  <a:gd name="T5" fmla="*/ 189 h 198"/>
                  <a:gd name="T6" fmla="*/ 206 w 213"/>
                  <a:gd name="T7" fmla="*/ 191 h 198"/>
                  <a:gd name="T8" fmla="*/ 158 w 213"/>
                  <a:gd name="T9" fmla="*/ 186 h 198"/>
                  <a:gd name="T10" fmla="*/ 22 w 213"/>
                  <a:gd name="T11" fmla="*/ 92 h 198"/>
                  <a:gd name="T12" fmla="*/ 13 w 213"/>
                  <a:gd name="T13" fmla="*/ 44 h 198"/>
                  <a:gd name="T14" fmla="*/ 40 w 213"/>
                  <a:gd name="T15" fmla="*/ 15 h 198"/>
                  <a:gd name="T16" fmla="*/ 89 w 213"/>
                  <a:gd name="T17" fmla="*/ 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98">
                    <a:moveTo>
                      <a:pt x="89" y="19"/>
                    </a:moveTo>
                    <a:cubicBezTo>
                      <a:pt x="196" y="143"/>
                      <a:pt x="196" y="143"/>
                      <a:pt x="196" y="143"/>
                    </a:cubicBezTo>
                    <a:cubicBezTo>
                      <a:pt x="210" y="160"/>
                      <a:pt x="213" y="183"/>
                      <a:pt x="208" y="189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0" y="197"/>
                      <a:pt x="176" y="198"/>
                      <a:pt x="158" y="186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4" y="80"/>
                      <a:pt x="0" y="58"/>
                      <a:pt x="13" y="4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53" y="0"/>
                      <a:pt x="74" y="2"/>
                      <a:pt x="89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2" name="Freeform 68"/>
              <p:cNvSpPr>
                <a:spLocks noEditPoints="1"/>
              </p:cNvSpPr>
              <p:nvPr/>
            </p:nvSpPr>
            <p:spPr bwMode="auto">
              <a:xfrm>
                <a:off x="2129" y="2322"/>
                <a:ext cx="71" cy="90"/>
              </a:xfrm>
              <a:custGeom>
                <a:avLst/>
                <a:gdLst>
                  <a:gd name="T0" fmla="*/ 142 w 381"/>
                  <a:gd name="T1" fmla="*/ 449 h 481"/>
                  <a:gd name="T2" fmla="*/ 348 w 381"/>
                  <a:gd name="T3" fmla="*/ 236 h 481"/>
                  <a:gd name="T4" fmla="*/ 374 w 381"/>
                  <a:gd name="T5" fmla="*/ 235 h 481"/>
                  <a:gd name="T6" fmla="*/ 374 w 381"/>
                  <a:gd name="T7" fmla="*/ 260 h 481"/>
                  <a:gd name="T8" fmla="*/ 168 w 381"/>
                  <a:gd name="T9" fmla="*/ 474 h 481"/>
                  <a:gd name="T10" fmla="*/ 142 w 381"/>
                  <a:gd name="T11" fmla="*/ 474 h 481"/>
                  <a:gd name="T12" fmla="*/ 142 w 381"/>
                  <a:gd name="T13" fmla="*/ 449 h 481"/>
                  <a:gd name="T14" fmla="*/ 122 w 381"/>
                  <a:gd name="T15" fmla="*/ 245 h 481"/>
                  <a:gd name="T16" fmla="*/ 0 w 381"/>
                  <a:gd name="T17" fmla="*/ 123 h 481"/>
                  <a:gd name="T18" fmla="*/ 20 w 381"/>
                  <a:gd name="T19" fmla="*/ 56 h 481"/>
                  <a:gd name="T20" fmla="*/ 45 w 381"/>
                  <a:gd name="T21" fmla="*/ 51 h 481"/>
                  <a:gd name="T22" fmla="*/ 50 w 381"/>
                  <a:gd name="T23" fmla="*/ 76 h 481"/>
                  <a:gd name="T24" fmla="*/ 36 w 381"/>
                  <a:gd name="T25" fmla="*/ 123 h 481"/>
                  <a:gd name="T26" fmla="*/ 122 w 381"/>
                  <a:gd name="T27" fmla="*/ 209 h 481"/>
                  <a:gd name="T28" fmla="*/ 209 w 381"/>
                  <a:gd name="T29" fmla="*/ 123 h 481"/>
                  <a:gd name="T30" fmla="*/ 133 w 381"/>
                  <a:gd name="T31" fmla="*/ 37 h 481"/>
                  <a:gd name="T32" fmla="*/ 117 w 381"/>
                  <a:gd name="T33" fmla="*/ 17 h 481"/>
                  <a:gd name="T34" fmla="*/ 137 w 381"/>
                  <a:gd name="T35" fmla="*/ 2 h 481"/>
                  <a:gd name="T36" fmla="*/ 245 w 381"/>
                  <a:gd name="T37" fmla="*/ 123 h 481"/>
                  <a:gd name="T38" fmla="*/ 122 w 381"/>
                  <a:gd name="T39" fmla="*/ 245 h 481"/>
                  <a:gd name="T40" fmla="*/ 67 w 381"/>
                  <a:gd name="T41" fmla="*/ 52 h 481"/>
                  <a:gd name="T42" fmla="*/ 52 w 381"/>
                  <a:gd name="T43" fmla="*/ 44 h 481"/>
                  <a:gd name="T44" fmla="*/ 58 w 381"/>
                  <a:gd name="T45" fmla="*/ 19 h 481"/>
                  <a:gd name="T46" fmla="*/ 81 w 381"/>
                  <a:gd name="T47" fmla="*/ 8 h 481"/>
                  <a:gd name="T48" fmla="*/ 104 w 381"/>
                  <a:gd name="T49" fmla="*/ 19 h 481"/>
                  <a:gd name="T50" fmla="*/ 93 w 381"/>
                  <a:gd name="T51" fmla="*/ 42 h 481"/>
                  <a:gd name="T52" fmla="*/ 77 w 381"/>
                  <a:gd name="T53" fmla="*/ 50 h 481"/>
                  <a:gd name="T54" fmla="*/ 67 w 381"/>
                  <a:gd name="T55" fmla="*/ 52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1" h="481">
                    <a:moveTo>
                      <a:pt x="142" y="449"/>
                    </a:moveTo>
                    <a:cubicBezTo>
                      <a:pt x="348" y="236"/>
                      <a:pt x="348" y="236"/>
                      <a:pt x="348" y="236"/>
                    </a:cubicBezTo>
                    <a:cubicBezTo>
                      <a:pt x="355" y="228"/>
                      <a:pt x="366" y="228"/>
                      <a:pt x="374" y="235"/>
                    </a:cubicBezTo>
                    <a:cubicBezTo>
                      <a:pt x="381" y="242"/>
                      <a:pt x="381" y="253"/>
                      <a:pt x="374" y="260"/>
                    </a:cubicBezTo>
                    <a:cubicBezTo>
                      <a:pt x="168" y="474"/>
                      <a:pt x="168" y="474"/>
                      <a:pt x="168" y="474"/>
                    </a:cubicBezTo>
                    <a:cubicBezTo>
                      <a:pt x="161" y="481"/>
                      <a:pt x="150" y="481"/>
                      <a:pt x="142" y="474"/>
                    </a:cubicBezTo>
                    <a:cubicBezTo>
                      <a:pt x="135" y="467"/>
                      <a:pt x="135" y="456"/>
                      <a:pt x="142" y="449"/>
                    </a:cubicBezTo>
                    <a:close/>
                    <a:moveTo>
                      <a:pt x="122" y="245"/>
                    </a:moveTo>
                    <a:cubicBezTo>
                      <a:pt x="55" y="245"/>
                      <a:pt x="0" y="190"/>
                      <a:pt x="0" y="123"/>
                    </a:cubicBezTo>
                    <a:cubicBezTo>
                      <a:pt x="0" y="99"/>
                      <a:pt x="7" y="76"/>
                      <a:pt x="20" y="56"/>
                    </a:cubicBezTo>
                    <a:cubicBezTo>
                      <a:pt x="26" y="48"/>
                      <a:pt x="37" y="45"/>
                      <a:pt x="45" y="51"/>
                    </a:cubicBezTo>
                    <a:cubicBezTo>
                      <a:pt x="53" y="56"/>
                      <a:pt x="56" y="67"/>
                      <a:pt x="50" y="76"/>
                    </a:cubicBezTo>
                    <a:cubicBezTo>
                      <a:pt x="41" y="90"/>
                      <a:pt x="36" y="106"/>
                      <a:pt x="36" y="123"/>
                    </a:cubicBezTo>
                    <a:cubicBezTo>
                      <a:pt x="36" y="171"/>
                      <a:pt x="75" y="209"/>
                      <a:pt x="122" y="209"/>
                    </a:cubicBezTo>
                    <a:cubicBezTo>
                      <a:pt x="170" y="209"/>
                      <a:pt x="209" y="171"/>
                      <a:pt x="209" y="123"/>
                    </a:cubicBezTo>
                    <a:cubicBezTo>
                      <a:pt x="209" y="79"/>
                      <a:pt x="176" y="42"/>
                      <a:pt x="133" y="37"/>
                    </a:cubicBezTo>
                    <a:cubicBezTo>
                      <a:pt x="123" y="36"/>
                      <a:pt x="116" y="27"/>
                      <a:pt x="117" y="17"/>
                    </a:cubicBezTo>
                    <a:cubicBezTo>
                      <a:pt x="118" y="7"/>
                      <a:pt x="127" y="0"/>
                      <a:pt x="137" y="2"/>
                    </a:cubicBezTo>
                    <a:cubicBezTo>
                      <a:pt x="198" y="9"/>
                      <a:pt x="245" y="61"/>
                      <a:pt x="245" y="123"/>
                    </a:cubicBezTo>
                    <a:cubicBezTo>
                      <a:pt x="245" y="190"/>
                      <a:pt x="190" y="245"/>
                      <a:pt x="122" y="245"/>
                    </a:cubicBezTo>
                    <a:close/>
                    <a:moveTo>
                      <a:pt x="67" y="52"/>
                    </a:moveTo>
                    <a:cubicBezTo>
                      <a:pt x="61" y="52"/>
                      <a:pt x="55" y="50"/>
                      <a:pt x="52" y="44"/>
                    </a:cubicBezTo>
                    <a:cubicBezTo>
                      <a:pt x="47" y="36"/>
                      <a:pt x="49" y="25"/>
                      <a:pt x="58" y="19"/>
                    </a:cubicBezTo>
                    <a:cubicBezTo>
                      <a:pt x="65" y="15"/>
                      <a:pt x="73" y="11"/>
                      <a:pt x="81" y="8"/>
                    </a:cubicBezTo>
                    <a:cubicBezTo>
                      <a:pt x="91" y="5"/>
                      <a:pt x="101" y="9"/>
                      <a:pt x="104" y="19"/>
                    </a:cubicBezTo>
                    <a:cubicBezTo>
                      <a:pt x="107" y="28"/>
                      <a:pt x="103" y="38"/>
                      <a:pt x="93" y="42"/>
                    </a:cubicBezTo>
                    <a:cubicBezTo>
                      <a:pt x="87" y="44"/>
                      <a:pt x="82" y="47"/>
                      <a:pt x="77" y="50"/>
                    </a:cubicBezTo>
                    <a:cubicBezTo>
                      <a:pt x="74" y="52"/>
                      <a:pt x="71" y="52"/>
                      <a:pt x="6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3" name="Freeform 69"/>
              <p:cNvSpPr>
                <a:spLocks noEditPoints="1"/>
              </p:cNvSpPr>
              <p:nvPr/>
            </p:nvSpPr>
            <p:spPr bwMode="auto">
              <a:xfrm>
                <a:off x="2111" y="2406"/>
                <a:ext cx="121" cy="47"/>
              </a:xfrm>
              <a:custGeom>
                <a:avLst/>
                <a:gdLst>
                  <a:gd name="T0" fmla="*/ 597 w 648"/>
                  <a:gd name="T1" fmla="*/ 249 h 249"/>
                  <a:gd name="T2" fmla="*/ 50 w 648"/>
                  <a:gd name="T3" fmla="*/ 249 h 249"/>
                  <a:gd name="T4" fmla="*/ 0 w 648"/>
                  <a:gd name="T5" fmla="*/ 198 h 249"/>
                  <a:gd name="T6" fmla="*/ 0 w 648"/>
                  <a:gd name="T7" fmla="*/ 50 h 249"/>
                  <a:gd name="T8" fmla="*/ 50 w 648"/>
                  <a:gd name="T9" fmla="*/ 0 h 249"/>
                  <a:gd name="T10" fmla="*/ 597 w 648"/>
                  <a:gd name="T11" fmla="*/ 0 h 249"/>
                  <a:gd name="T12" fmla="*/ 648 w 648"/>
                  <a:gd name="T13" fmla="*/ 50 h 249"/>
                  <a:gd name="T14" fmla="*/ 648 w 648"/>
                  <a:gd name="T15" fmla="*/ 198 h 249"/>
                  <a:gd name="T16" fmla="*/ 597 w 648"/>
                  <a:gd name="T17" fmla="*/ 249 h 249"/>
                  <a:gd name="T18" fmla="*/ 50 w 648"/>
                  <a:gd name="T19" fmla="*/ 35 h 249"/>
                  <a:gd name="T20" fmla="*/ 36 w 648"/>
                  <a:gd name="T21" fmla="*/ 50 h 249"/>
                  <a:gd name="T22" fmla="*/ 36 w 648"/>
                  <a:gd name="T23" fmla="*/ 198 h 249"/>
                  <a:gd name="T24" fmla="*/ 50 w 648"/>
                  <a:gd name="T25" fmla="*/ 213 h 249"/>
                  <a:gd name="T26" fmla="*/ 597 w 648"/>
                  <a:gd name="T27" fmla="*/ 213 h 249"/>
                  <a:gd name="T28" fmla="*/ 612 w 648"/>
                  <a:gd name="T29" fmla="*/ 198 h 249"/>
                  <a:gd name="T30" fmla="*/ 612 w 648"/>
                  <a:gd name="T31" fmla="*/ 50 h 249"/>
                  <a:gd name="T32" fmla="*/ 597 w 648"/>
                  <a:gd name="T33" fmla="*/ 35 h 249"/>
                  <a:gd name="T34" fmla="*/ 50 w 648"/>
                  <a:gd name="T35" fmla="*/ 3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8" h="249">
                    <a:moveTo>
                      <a:pt x="597" y="249"/>
                    </a:moveTo>
                    <a:cubicBezTo>
                      <a:pt x="50" y="249"/>
                      <a:pt x="50" y="249"/>
                      <a:pt x="50" y="249"/>
                    </a:cubicBezTo>
                    <a:cubicBezTo>
                      <a:pt x="22" y="249"/>
                      <a:pt x="0" y="226"/>
                      <a:pt x="0" y="19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ubicBezTo>
                      <a:pt x="597" y="0"/>
                      <a:pt x="597" y="0"/>
                      <a:pt x="597" y="0"/>
                    </a:cubicBezTo>
                    <a:cubicBezTo>
                      <a:pt x="625" y="0"/>
                      <a:pt x="648" y="22"/>
                      <a:pt x="648" y="50"/>
                    </a:cubicBezTo>
                    <a:cubicBezTo>
                      <a:pt x="648" y="198"/>
                      <a:pt x="648" y="198"/>
                      <a:pt x="648" y="198"/>
                    </a:cubicBezTo>
                    <a:cubicBezTo>
                      <a:pt x="648" y="226"/>
                      <a:pt x="625" y="249"/>
                      <a:pt x="597" y="249"/>
                    </a:cubicBezTo>
                    <a:close/>
                    <a:moveTo>
                      <a:pt x="50" y="35"/>
                    </a:moveTo>
                    <a:cubicBezTo>
                      <a:pt x="42" y="35"/>
                      <a:pt x="36" y="42"/>
                      <a:pt x="36" y="50"/>
                    </a:cubicBezTo>
                    <a:cubicBezTo>
                      <a:pt x="36" y="198"/>
                      <a:pt x="36" y="198"/>
                      <a:pt x="36" y="198"/>
                    </a:cubicBezTo>
                    <a:cubicBezTo>
                      <a:pt x="36" y="206"/>
                      <a:pt x="42" y="213"/>
                      <a:pt x="50" y="213"/>
                    </a:cubicBezTo>
                    <a:cubicBezTo>
                      <a:pt x="597" y="213"/>
                      <a:pt x="597" y="213"/>
                      <a:pt x="597" y="213"/>
                    </a:cubicBezTo>
                    <a:cubicBezTo>
                      <a:pt x="605" y="213"/>
                      <a:pt x="612" y="206"/>
                      <a:pt x="612" y="198"/>
                    </a:cubicBezTo>
                    <a:cubicBezTo>
                      <a:pt x="612" y="50"/>
                      <a:pt x="612" y="50"/>
                      <a:pt x="612" y="50"/>
                    </a:cubicBezTo>
                    <a:cubicBezTo>
                      <a:pt x="612" y="42"/>
                      <a:pt x="605" y="35"/>
                      <a:pt x="597" y="35"/>
                    </a:cubicBezTo>
                    <a:lnTo>
                      <a:pt x="5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0" y="-280416"/>
            <a:ext cx="9147350" cy="57022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83505" y="0"/>
            <a:ext cx="9172260" cy="516022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直角三角形 18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/>
          <p:cNvSpPr txBox="1">
            <a:spLocks noChangeArrowheads="1"/>
          </p:cNvSpPr>
          <p:nvPr/>
        </p:nvSpPr>
        <p:spPr bwMode="auto">
          <a:xfrm>
            <a:off x="919120" y="1897756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研究背景与需求分析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9588" y="2442606"/>
            <a:ext cx="349186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Research background and needs analysis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9742" y="197988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/>
          <p:cNvSpPr txBox="1">
            <a:spLocks noChangeArrowheads="1"/>
          </p:cNvSpPr>
          <p:nvPr/>
        </p:nvSpPr>
        <p:spPr bwMode="auto">
          <a:xfrm>
            <a:off x="5416741" y="1898911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技术方案与实施计划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04626" y="2483766"/>
            <a:ext cx="38881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Technical solutions and implementation plans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954879" y="198104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/>
          <p:cNvSpPr txBox="1">
            <a:spLocks noChangeArrowheads="1"/>
          </p:cNvSpPr>
          <p:nvPr/>
        </p:nvSpPr>
        <p:spPr bwMode="auto">
          <a:xfrm>
            <a:off x="913024" y="3145792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非技术要素分析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19430" y="3667760"/>
            <a:ext cx="3801745" cy="3009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Analysis of non-technical elements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19742" y="322792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/>
          <p:cNvSpPr txBox="1">
            <a:spLocks noChangeArrowheads="1"/>
          </p:cNvSpPr>
          <p:nvPr/>
        </p:nvSpPr>
        <p:spPr bwMode="auto">
          <a:xfrm>
            <a:off x="5347970" y="3145790"/>
            <a:ext cx="2825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工程总结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34635" y="3631565"/>
            <a:ext cx="25133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summary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954879" y="322792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  <a:endParaRPr lang="en-US" altLang="zh-CN" sz="1600" dirty="0">
              <a:solidFill>
                <a:schemeClr val="accent1"/>
              </a:solidFill>
              <a:latin typeface="+mj-lt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 bldLvl="0" animBg="1"/>
      <p:bldP spid="85" grpId="0"/>
      <p:bldP spid="86" grpId="0"/>
      <p:bldP spid="87" grpId="0" bldLvl="0" animBg="1"/>
      <p:bldP spid="89" grpId="0"/>
      <p:bldP spid="90" grpId="0"/>
      <p:bldP spid="91" grpId="0" bldLvl="0" animBg="1"/>
      <p:bldP spid="93" grpId="0"/>
      <p:bldP spid="94" grpId="0"/>
      <p:bldP spid="95" grpId="0" bldLvl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402175" y="1925419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研究背景与需求分析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227177" y="2503133"/>
            <a:ext cx="26896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方正兰亭黑_GBK"/>
              </a:rPr>
              <a:t>Research background and needs analysis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ea typeface="方正兰亭黑_GBK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25"/>
            <a:ext cx="9144000" cy="1878013"/>
          </a:xfr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02650" y="9856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研究背景与需求分析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365987" y="533901"/>
            <a:ext cx="26896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方正兰亭黑_GBK"/>
              </a:rPr>
              <a:t>Research background and needs analysis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683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1590" y="3491643"/>
            <a:ext cx="2134303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信息不透明</a:t>
            </a:r>
            <a:endParaRPr lang="en-US" altLang="zh-CN" sz="1800" b="1" kern="1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学生和教职员工往往难以获取准确的校园信息和服务资源</a:t>
            </a:r>
            <a:r>
              <a:rPr lang="zh-CN" altLang="en-US" sz="16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235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6791" y="3491644"/>
            <a:ext cx="2245222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效率低下</a:t>
            </a:r>
            <a:endParaRPr lang="en-US" altLang="zh-CN" sz="1800" b="1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学生和教职员工需要花费大量时间排队等候，办理各类手续和申请。</a:t>
            </a:r>
            <a:endParaRPr lang="zh-CN" altLang="zh-CN" sz="1600" b="1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70118" y="3626592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675899" y="3626813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10810" y="1201410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59402" y="1762544"/>
            <a:ext cx="3992473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zh-CN" sz="1400" kern="100" dirty="0">
                <a:solidFill>
                  <a:schemeClr val="bg2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随着现代教育的发展和学校规模的不断扩大，学校管理和校园服务面临着日益增长的挑战。传统的校园服务方式存在一系列问题</a:t>
            </a:r>
            <a:r>
              <a:rPr lang="zh-CN" altLang="en-US" sz="1400" kern="100" dirty="0">
                <a:solidFill>
                  <a:schemeClr val="bg2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9403" y="136440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研究的背景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8183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5121" y="3491644"/>
            <a:ext cx="2245222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学生体验不佳</a:t>
            </a:r>
            <a:endParaRPr lang="en-US" altLang="zh-CN" sz="1800" b="1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缺乏有效的社交交流平台和信息共享机制，学生之间的交流受到限制。</a:t>
            </a:r>
            <a:endParaRPr lang="zh-CN" altLang="zh-CN" sz="1600" b="1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5" name="Group 112"/>
          <p:cNvGrpSpPr/>
          <p:nvPr/>
        </p:nvGrpSpPr>
        <p:grpSpPr>
          <a:xfrm>
            <a:off x="6105468" y="3647842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027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402175" y="1856802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技术方案与实施计划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076109" y="2498505"/>
            <a:ext cx="2991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方正兰亭黑_GBK"/>
              </a:rPr>
              <a:t>Technical solutions and implementation plans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ea typeface="方正兰亭黑_GBK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82980"/>
            <a:ext cx="9144000" cy="39027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4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技术方案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900661" y="532859"/>
            <a:ext cx="1342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方正兰亭黑_GBK"/>
              </a:rPr>
              <a:t>Technical solutions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方正兰亭黑_GBK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41375" y="119189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881930" y="124650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126086" y="124650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378804" y="124650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750" y="3014568"/>
            <a:ext cx="1723491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</a:rPr>
              <a:t>提供全方位的学生事务管理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zh-CN" altLang="zh-CN" sz="1200" dirty="0">
                <a:solidFill>
                  <a:schemeClr val="bg1"/>
                </a:solidFill>
              </a:rPr>
              <a:t>学生能够方便地查询和管理个人信息，参与各类活动，并及时了解校园事务的相关通知和处理进展</a:t>
            </a:r>
            <a:r>
              <a:rPr lang="zh-CN" altLang="en-US" sz="1200" dirty="0"/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文本框 5"/>
          <p:cNvSpPr txBox="1">
            <a:spLocks noChangeArrowheads="1"/>
          </p:cNvSpPr>
          <p:nvPr/>
        </p:nvSpPr>
        <p:spPr bwMode="auto">
          <a:xfrm>
            <a:off x="429589" y="257175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学工系统模块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85225" y="3019013"/>
            <a:ext cx="1723491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</a:rPr>
              <a:t>整合校园卡服务、送水服务、维修服务等，帮助学生解决日常生活需求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r>
              <a:rPr lang="zh-CN" altLang="zh-CN" sz="1200" dirty="0">
                <a:solidFill>
                  <a:schemeClr val="bg1"/>
                </a:solidFill>
              </a:rPr>
              <a:t>此外，学生还能够查询哈喽单车的密度热点分布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45" name="文本框 5"/>
          <p:cNvSpPr txBox="1">
            <a:spLocks noChangeArrowheads="1"/>
          </p:cNvSpPr>
          <p:nvPr/>
        </p:nvSpPr>
        <p:spPr bwMode="auto">
          <a:xfrm>
            <a:off x="2671034" y="257175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生活服务模块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38271" y="2941543"/>
            <a:ext cx="1723491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包括但不限于图书馆系统、实验室分配、体育场馆管理等分区。力求满足校职工和学生对合理分配使用校园场所的需求。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5"/>
          <p:cNvSpPr txBox="1">
            <a:spLocks noChangeArrowheads="1"/>
          </p:cNvSpPr>
          <p:nvPr/>
        </p:nvSpPr>
        <p:spPr bwMode="auto">
          <a:xfrm>
            <a:off x="4915193" y="257175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场所管理模块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90989" y="3011393"/>
            <a:ext cx="1723491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主要分为勤工助学求职招聘、华理校园树洞、竞赛信息交流三大功能，致力于</a:t>
            </a:r>
            <a:r>
              <a:rPr lang="zh-CN" altLang="zh-CN" sz="1200" dirty="0">
                <a:solidFill>
                  <a:schemeClr val="bg1"/>
                </a:solidFill>
              </a:rPr>
              <a:t>创造一个更加智能化、便利化的学习和生活环境。</a:t>
            </a:r>
            <a:endParaRPr lang="zh-CN" altLang="zh-CN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51" name="文本框 5"/>
          <p:cNvSpPr txBox="1">
            <a:spLocks noChangeArrowheads="1"/>
          </p:cNvSpPr>
          <p:nvPr/>
        </p:nvSpPr>
        <p:spPr bwMode="auto">
          <a:xfrm>
            <a:off x="7167907" y="257175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信息交流模块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745025" y="1631356"/>
            <a:ext cx="475109" cy="477211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68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9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7" name="AutoShape 59"/>
          <p:cNvSpPr/>
          <p:nvPr/>
        </p:nvSpPr>
        <p:spPr bwMode="auto">
          <a:xfrm>
            <a:off x="5461410" y="1576526"/>
            <a:ext cx="477212" cy="47511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217254" y="1574621"/>
            <a:ext cx="477212" cy="475110"/>
            <a:chOff x="4675188" y="1422400"/>
            <a:chExt cx="360362" cy="358775"/>
          </a:xfrm>
          <a:solidFill>
            <a:schemeClr val="bg1"/>
          </a:solidFill>
        </p:grpSpPr>
        <p:sp>
          <p:nvSpPr>
            <p:cNvPr id="79" name="AutoShape 84"/>
            <p:cNvSpPr/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85"/>
            <p:cNvSpPr/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6"/>
            <p:cNvSpPr/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88"/>
            <p:cNvSpPr/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9"/>
            <p:cNvSpPr/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90"/>
            <p:cNvSpPr/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91"/>
            <p:cNvSpPr/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92"/>
            <p:cNvSpPr/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93"/>
            <p:cNvSpPr/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4"/>
            <p:cNvSpPr/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5"/>
            <p:cNvSpPr/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6"/>
            <p:cNvSpPr/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>
            <a:off x="983842" y="1582618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40" grpId="0" bldLvl="0" animBg="1"/>
      <p:bldP spid="41" grpId="0"/>
      <p:bldP spid="42" grpId="0"/>
      <p:bldP spid="44" grpId="0"/>
      <p:bldP spid="45" grpId="0"/>
      <p:bldP spid="47" grpId="0"/>
      <p:bldP spid="48" grpId="0"/>
      <p:bldP spid="50" grpId="0"/>
      <p:bldP spid="51" grpId="0"/>
      <p:bldP spid="7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42380" y="4583748"/>
            <a:ext cx="2057400" cy="273844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8900000">
            <a:off x="2229591" y="89232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2282979" y="948554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63352" y="1359708"/>
            <a:ext cx="173469" cy="179665"/>
            <a:chOff x="9450388" y="2662238"/>
            <a:chExt cx="133350" cy="138112"/>
          </a:xfrm>
          <a:solidFill>
            <a:schemeClr val="bg1"/>
          </a:solidFill>
        </p:grpSpPr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243"/>
            <p:cNvSpPr/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298194" y="1094816"/>
            <a:ext cx="738678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人员安排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rot="249256">
            <a:off x="2830763" y="2074599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3"/>
          <p:cNvSpPr/>
          <p:nvPr/>
        </p:nvSpPr>
        <p:spPr>
          <a:xfrm rot="2949256">
            <a:off x="2882003" y="2129844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3369963">
            <a:off x="2321389" y="334228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"/>
          <p:cNvSpPr/>
          <p:nvPr/>
        </p:nvSpPr>
        <p:spPr>
          <a:xfrm rot="6069963">
            <a:off x="2371991" y="3395120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52355" y="770165"/>
            <a:ext cx="1762372" cy="3554333"/>
            <a:chOff x="3250518" y="1419902"/>
            <a:chExt cx="2349829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-1" fmla="*/ 641771 w 1283542"/>
                  <a:gd name="connsiteY0-2" fmla="*/ 0 h 1283542"/>
                  <a:gd name="connsiteX1-3" fmla="*/ 1283542 w 1283542"/>
                  <a:gd name="connsiteY1-4" fmla="*/ 641771 h 1283542"/>
                  <a:gd name="connsiteX2-5" fmla="*/ 641771 w 1283542"/>
                  <a:gd name="connsiteY2-6" fmla="*/ 1283542 h 1283542"/>
                  <a:gd name="connsiteX3-7" fmla="*/ 391965 w 1283542"/>
                  <a:gd name="connsiteY3-8" fmla="*/ 1233109 h 1283542"/>
                  <a:gd name="connsiteX4-9" fmla="*/ 310605 w 1283542"/>
                  <a:gd name="connsiteY4-10" fmla="*/ 1188948 h 1283542"/>
                  <a:gd name="connsiteX5-11" fmla="*/ 297317 w 1283542"/>
                  <a:gd name="connsiteY5-12" fmla="*/ 1120570 h 1283542"/>
                  <a:gd name="connsiteX6-13" fmla="*/ 266487 w 1283542"/>
                  <a:gd name="connsiteY6-14" fmla="*/ 1160354 h 1283542"/>
                  <a:gd name="connsiteX7-15" fmla="*/ 187971 w 1283542"/>
                  <a:gd name="connsiteY7-16" fmla="*/ 1095572 h 1283542"/>
                  <a:gd name="connsiteX8-17" fmla="*/ 0 w 1283542"/>
                  <a:gd name="connsiteY8-18" fmla="*/ 641771 h 1283542"/>
                  <a:gd name="connsiteX9-19" fmla="*/ 641771 w 1283542"/>
                  <a:gd name="connsiteY9-20" fmla="*/ 0 h 1283542"/>
                  <a:gd name="connsiteX0-21" fmla="*/ 641771 w 1283542"/>
                  <a:gd name="connsiteY0-22" fmla="*/ 0 h 1283542"/>
                  <a:gd name="connsiteX1-23" fmla="*/ 1283542 w 1283542"/>
                  <a:gd name="connsiteY1-24" fmla="*/ 641771 h 1283542"/>
                  <a:gd name="connsiteX2-25" fmla="*/ 641771 w 1283542"/>
                  <a:gd name="connsiteY2-26" fmla="*/ 1283542 h 1283542"/>
                  <a:gd name="connsiteX3-27" fmla="*/ 391965 w 1283542"/>
                  <a:gd name="connsiteY3-28" fmla="*/ 1233109 h 1283542"/>
                  <a:gd name="connsiteX4-29" fmla="*/ 310605 w 1283542"/>
                  <a:gd name="connsiteY4-30" fmla="*/ 1188948 h 1283542"/>
                  <a:gd name="connsiteX5-31" fmla="*/ 266487 w 1283542"/>
                  <a:gd name="connsiteY5-32" fmla="*/ 1160354 h 1283542"/>
                  <a:gd name="connsiteX6-33" fmla="*/ 187971 w 1283542"/>
                  <a:gd name="connsiteY6-34" fmla="*/ 1095572 h 1283542"/>
                  <a:gd name="connsiteX7-35" fmla="*/ 0 w 1283542"/>
                  <a:gd name="connsiteY7-36" fmla="*/ 641771 h 1283542"/>
                  <a:gd name="connsiteX8-37" fmla="*/ 641771 w 1283542"/>
                  <a:gd name="connsiteY8-38" fmla="*/ 0 h 1283542"/>
                  <a:gd name="connsiteX0-39" fmla="*/ 310605 w 1283542"/>
                  <a:gd name="connsiteY0-40" fmla="*/ 1188948 h 1283542"/>
                  <a:gd name="connsiteX1-41" fmla="*/ 266487 w 1283542"/>
                  <a:gd name="connsiteY1-42" fmla="*/ 1160354 h 1283542"/>
                  <a:gd name="connsiteX2-43" fmla="*/ 187971 w 1283542"/>
                  <a:gd name="connsiteY2-44" fmla="*/ 1095572 h 1283542"/>
                  <a:gd name="connsiteX3-45" fmla="*/ 0 w 1283542"/>
                  <a:gd name="connsiteY3-46" fmla="*/ 641771 h 1283542"/>
                  <a:gd name="connsiteX4-47" fmla="*/ 641771 w 1283542"/>
                  <a:gd name="connsiteY4-48" fmla="*/ 0 h 1283542"/>
                  <a:gd name="connsiteX5-49" fmla="*/ 1283542 w 1283542"/>
                  <a:gd name="connsiteY5-50" fmla="*/ 641771 h 1283542"/>
                  <a:gd name="connsiteX6-51" fmla="*/ 641771 w 1283542"/>
                  <a:gd name="connsiteY6-52" fmla="*/ 1283542 h 1283542"/>
                  <a:gd name="connsiteX7-53" fmla="*/ 391965 w 1283542"/>
                  <a:gd name="connsiteY7-54" fmla="*/ 1233109 h 1283542"/>
                  <a:gd name="connsiteX8-55" fmla="*/ 402045 w 1283542"/>
                  <a:gd name="connsiteY8-56" fmla="*/ 1280388 h 1283542"/>
                  <a:gd name="connsiteX0-57" fmla="*/ 310605 w 1283542"/>
                  <a:gd name="connsiteY0-58" fmla="*/ 1188948 h 1283542"/>
                  <a:gd name="connsiteX1-59" fmla="*/ 266487 w 1283542"/>
                  <a:gd name="connsiteY1-60" fmla="*/ 1160354 h 1283542"/>
                  <a:gd name="connsiteX2-61" fmla="*/ 187971 w 1283542"/>
                  <a:gd name="connsiteY2-62" fmla="*/ 1095572 h 1283542"/>
                  <a:gd name="connsiteX3-63" fmla="*/ 0 w 1283542"/>
                  <a:gd name="connsiteY3-64" fmla="*/ 641771 h 1283542"/>
                  <a:gd name="connsiteX4-65" fmla="*/ 641771 w 1283542"/>
                  <a:gd name="connsiteY4-66" fmla="*/ 0 h 1283542"/>
                  <a:gd name="connsiteX5-67" fmla="*/ 1283542 w 1283542"/>
                  <a:gd name="connsiteY5-68" fmla="*/ 641771 h 1283542"/>
                  <a:gd name="connsiteX6-69" fmla="*/ 641771 w 1283542"/>
                  <a:gd name="connsiteY6-70" fmla="*/ 1283542 h 1283542"/>
                  <a:gd name="connsiteX7-71" fmla="*/ 391965 w 1283542"/>
                  <a:gd name="connsiteY7-72" fmla="*/ 1233109 h 12835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874142" y="1963011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948650" y="2043342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982451" y="2419305"/>
            <a:ext cx="995158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分工需求</a:t>
            </a:r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178066" y="2541594"/>
            <a:ext cx="190289" cy="204265"/>
            <a:chOff x="8208352" y="2474970"/>
            <a:chExt cx="355594" cy="381710"/>
          </a:xfrm>
          <a:solidFill>
            <a:schemeClr val="bg1"/>
          </a:solidFill>
        </p:grpSpPr>
        <p:sp>
          <p:nvSpPr>
            <p:cNvPr id="60" name="Freeform 18"/>
            <p:cNvSpPr/>
            <p:nvPr/>
          </p:nvSpPr>
          <p:spPr bwMode="auto">
            <a:xfrm>
              <a:off x="8208352" y="2474970"/>
              <a:ext cx="277252" cy="381710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9"/>
            <p:cNvSpPr>
              <a:spLocks noEditPoints="1"/>
            </p:cNvSpPr>
            <p:nvPr/>
          </p:nvSpPr>
          <p:spPr bwMode="auto">
            <a:xfrm>
              <a:off x="8322253" y="2533310"/>
              <a:ext cx="241693" cy="239472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2905820" y="2260226"/>
            <a:ext cx="738678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项目需求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41723" y="3809254"/>
            <a:ext cx="225169" cy="203745"/>
            <a:chOff x="9786734" y="2649358"/>
            <a:chExt cx="300225" cy="271660"/>
          </a:xfrm>
          <a:solidFill>
            <a:schemeClr val="bg1"/>
          </a:solidFill>
        </p:grpSpPr>
        <p:sp>
          <p:nvSpPr>
            <p:cNvPr id="64" name="Freeform 35"/>
            <p:cNvSpPr/>
            <p:nvPr/>
          </p:nvSpPr>
          <p:spPr bwMode="auto">
            <a:xfrm>
              <a:off x="9786734" y="2739134"/>
              <a:ext cx="226189" cy="181884"/>
            </a:xfrm>
            <a:custGeom>
              <a:avLst/>
              <a:gdLst>
                <a:gd name="T0" fmla="*/ 164 w 164"/>
                <a:gd name="T1" fmla="*/ 59 h 132"/>
                <a:gd name="T2" fmla="*/ 131 w 164"/>
                <a:gd name="T3" fmla="*/ 63 h 132"/>
                <a:gd name="T4" fmla="*/ 108 w 164"/>
                <a:gd name="T5" fmla="*/ 61 h 132"/>
                <a:gd name="T6" fmla="*/ 76 w 164"/>
                <a:gd name="T7" fmla="*/ 83 h 132"/>
                <a:gd name="T8" fmla="*/ 77 w 164"/>
                <a:gd name="T9" fmla="*/ 50 h 132"/>
                <a:gd name="T10" fmla="*/ 41 w 164"/>
                <a:gd name="T11" fmla="*/ 0 h 132"/>
                <a:gd name="T12" fmla="*/ 0 w 164"/>
                <a:gd name="T13" fmla="*/ 48 h 132"/>
                <a:gd name="T14" fmla="*/ 83 w 164"/>
                <a:gd name="T15" fmla="*/ 105 h 132"/>
                <a:gd name="T16" fmla="*/ 108 w 164"/>
                <a:gd name="T17" fmla="*/ 102 h 132"/>
                <a:gd name="T18" fmla="*/ 138 w 164"/>
                <a:gd name="T19" fmla="*/ 132 h 132"/>
                <a:gd name="T20" fmla="*/ 130 w 164"/>
                <a:gd name="T21" fmla="*/ 95 h 132"/>
                <a:gd name="T22" fmla="*/ 164 w 164"/>
                <a:gd name="T23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2">
                  <a:moveTo>
                    <a:pt x="164" y="59"/>
                  </a:moveTo>
                  <a:cubicBezTo>
                    <a:pt x="154" y="62"/>
                    <a:pt x="143" y="63"/>
                    <a:pt x="131" y="63"/>
                  </a:cubicBezTo>
                  <a:cubicBezTo>
                    <a:pt x="123" y="63"/>
                    <a:pt x="115" y="62"/>
                    <a:pt x="108" y="61"/>
                  </a:cubicBezTo>
                  <a:cubicBezTo>
                    <a:pt x="104" y="64"/>
                    <a:pt x="76" y="83"/>
                    <a:pt x="76" y="83"/>
                  </a:cubicBezTo>
                  <a:cubicBezTo>
                    <a:pt x="76" y="83"/>
                    <a:pt x="76" y="56"/>
                    <a:pt x="77" y="50"/>
                  </a:cubicBezTo>
                  <a:cubicBezTo>
                    <a:pt x="55" y="38"/>
                    <a:pt x="41" y="20"/>
                    <a:pt x="41" y="0"/>
                  </a:cubicBezTo>
                  <a:cubicBezTo>
                    <a:pt x="17" y="10"/>
                    <a:pt x="0" y="28"/>
                    <a:pt x="0" y="48"/>
                  </a:cubicBezTo>
                  <a:cubicBezTo>
                    <a:pt x="0" y="80"/>
                    <a:pt x="37" y="105"/>
                    <a:pt x="83" y="105"/>
                  </a:cubicBezTo>
                  <a:cubicBezTo>
                    <a:pt x="92" y="105"/>
                    <a:pt x="100" y="104"/>
                    <a:pt x="108" y="10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87"/>
                    <a:pt x="160" y="74"/>
                    <a:pt x="16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36"/>
            <p:cNvSpPr/>
            <p:nvPr/>
          </p:nvSpPr>
          <p:spPr bwMode="auto">
            <a:xfrm>
              <a:off x="9859604" y="2649358"/>
              <a:ext cx="227355" cy="172557"/>
            </a:xfrm>
            <a:custGeom>
              <a:avLst/>
              <a:gdLst>
                <a:gd name="T0" fmla="*/ 83 w 165"/>
                <a:gd name="T1" fmla="*/ 0 h 125"/>
                <a:gd name="T2" fmla="*/ 0 w 165"/>
                <a:gd name="T3" fmla="*/ 56 h 125"/>
                <a:gd name="T4" fmla="*/ 36 w 165"/>
                <a:gd name="T5" fmla="*/ 102 h 125"/>
                <a:gd name="T6" fmla="*/ 35 w 165"/>
                <a:gd name="T7" fmla="*/ 125 h 125"/>
                <a:gd name="T8" fmla="*/ 57 w 165"/>
                <a:gd name="T9" fmla="*/ 110 h 125"/>
                <a:gd name="T10" fmla="*/ 83 w 165"/>
                <a:gd name="T11" fmla="*/ 113 h 125"/>
                <a:gd name="T12" fmla="*/ 165 w 165"/>
                <a:gd name="T13" fmla="*/ 56 h 125"/>
                <a:gd name="T14" fmla="*/ 83 w 165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25">
                  <a:moveTo>
                    <a:pt x="83" y="0"/>
                  </a:moveTo>
                  <a:cubicBezTo>
                    <a:pt x="37" y="0"/>
                    <a:pt x="0" y="25"/>
                    <a:pt x="0" y="56"/>
                  </a:cubicBezTo>
                  <a:cubicBezTo>
                    <a:pt x="0" y="75"/>
                    <a:pt x="14" y="92"/>
                    <a:pt x="36" y="102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5" y="112"/>
                    <a:pt x="74" y="113"/>
                    <a:pt x="83" y="113"/>
                  </a:cubicBezTo>
                  <a:cubicBezTo>
                    <a:pt x="128" y="113"/>
                    <a:pt x="165" y="87"/>
                    <a:pt x="165" y="56"/>
                  </a:cubicBezTo>
                  <a:cubicBezTo>
                    <a:pt x="165" y="25"/>
                    <a:pt x="128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2412237" y="3542801"/>
            <a:ext cx="738678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755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组织设置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293137" y="2398730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293137" y="3692391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293137" y="1106152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526823" y="1144628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078505" y="2435916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526823" y="3728724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0"/>
          <p:cNvSpPr txBox="1">
            <a:spLocks noChangeArrowheads="1"/>
          </p:cNvSpPr>
          <p:nvPr/>
        </p:nvSpPr>
        <p:spPr bwMode="auto">
          <a:xfrm>
            <a:off x="5604112" y="1055403"/>
            <a:ext cx="146446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合理分工 提高效率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0"/>
          <p:cNvSpPr txBox="1">
            <a:spLocks noChangeArrowheads="1"/>
          </p:cNvSpPr>
          <p:nvPr/>
        </p:nvSpPr>
        <p:spPr bwMode="auto">
          <a:xfrm>
            <a:off x="5606162" y="1302747"/>
            <a:ext cx="2212713" cy="96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000" dirty="0"/>
              <a:t>项目负责人：徐昊博</a:t>
            </a:r>
            <a:endParaRPr lang="zh-CN" altLang="zh-CN" sz="10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000" dirty="0"/>
              <a:t>软件开发工程师：徐润</a:t>
            </a:r>
            <a:endParaRPr lang="zh-CN" altLang="zh-CN" sz="10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/>
              <a:t>UI/UX</a:t>
            </a:r>
            <a:r>
              <a:rPr lang="zh-CN" altLang="zh-CN" sz="1000" dirty="0"/>
              <a:t>设计师：姚扬鑫</a:t>
            </a:r>
            <a:endParaRPr lang="zh-CN" altLang="zh-CN" sz="10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000" dirty="0"/>
              <a:t>测试工程师：张凯璇</a:t>
            </a:r>
            <a:endParaRPr lang="zh-CN" altLang="zh-CN" sz="10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000" dirty="0"/>
              <a:t>数据处理工程师：陆孜逸</a:t>
            </a:r>
            <a:endParaRPr lang="zh-CN" altLang="zh-CN" sz="1000" dirty="0"/>
          </a:p>
        </p:txBody>
      </p:sp>
      <p:sp>
        <p:nvSpPr>
          <p:cNvPr id="78" name="0"/>
          <p:cNvSpPr txBox="1">
            <a:spLocks noChangeArrowheads="1"/>
          </p:cNvSpPr>
          <p:nvPr/>
        </p:nvSpPr>
        <p:spPr bwMode="auto">
          <a:xfrm>
            <a:off x="5604112" y="2345789"/>
            <a:ext cx="14644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明确需求 行稳致远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0"/>
          <p:cNvSpPr txBox="1">
            <a:spLocks noChangeArrowheads="1"/>
          </p:cNvSpPr>
          <p:nvPr/>
        </p:nvSpPr>
        <p:spPr bwMode="auto">
          <a:xfrm>
            <a:off x="5606415" y="2593340"/>
            <a:ext cx="3226435" cy="96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000" dirty="0"/>
              <a:t>资金：估算项目所需资金预计</a:t>
            </a:r>
            <a:r>
              <a:rPr lang="en-US" altLang="zh-CN" sz="1000" dirty="0"/>
              <a:t>5000</a:t>
            </a:r>
            <a:r>
              <a:rPr lang="zh-CN" altLang="zh-CN" sz="1000" dirty="0"/>
              <a:t>元，将通过向校方呈报申请获取经费。</a:t>
            </a:r>
            <a:endParaRPr lang="zh-CN" altLang="zh-CN" sz="1000" dirty="0"/>
          </a:p>
          <a:p>
            <a:pPr marL="171450" indent="-1714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000" dirty="0"/>
              <a:t>场地：由于大部分为</a:t>
            </a:r>
            <a:r>
              <a:rPr lang="en-US" altLang="zh-CN" sz="1000" dirty="0"/>
              <a:t>APP</a:t>
            </a:r>
            <a:r>
              <a:rPr lang="zh-CN" altLang="zh-CN" sz="1000" dirty="0"/>
              <a:t>开发，因此不需要过多的场地。</a:t>
            </a:r>
            <a:endParaRPr lang="zh-CN" altLang="zh-CN" sz="1000" dirty="0"/>
          </a:p>
          <a:p>
            <a:pPr marL="171450" indent="-1714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000" dirty="0"/>
              <a:t>设备：项目组同学的个人电脑，有需要时向学校申请机房的使用。</a:t>
            </a:r>
            <a:endParaRPr lang="zh-CN" altLang="zh-CN" sz="1000" dirty="0"/>
          </a:p>
        </p:txBody>
      </p:sp>
      <p:sp>
        <p:nvSpPr>
          <p:cNvPr id="80" name="0"/>
          <p:cNvSpPr txBox="1">
            <a:spLocks noChangeArrowheads="1"/>
          </p:cNvSpPr>
          <p:nvPr/>
        </p:nvSpPr>
        <p:spPr bwMode="auto">
          <a:xfrm>
            <a:off x="5625607" y="3611423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建立组织 加强联系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0"/>
          <p:cNvSpPr txBox="1">
            <a:spLocks noChangeArrowheads="1"/>
          </p:cNvSpPr>
          <p:nvPr/>
        </p:nvSpPr>
        <p:spPr bwMode="auto">
          <a:xfrm>
            <a:off x="5627657" y="3795902"/>
            <a:ext cx="2212713" cy="115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306070" fontAlgn="auto">
              <a:lnSpc>
                <a:spcPct val="150000"/>
              </a:lnSpc>
            </a:pPr>
            <a:r>
              <a:rPr lang="zh-CN" altLang="zh-CN" sz="1000" dirty="0"/>
              <a:t>建立与学校管理部门的联系，以确保项目得到足够的支持和合作。与学生会和学生组织等相关团体进行联系，以帮助项目团队了解学生对各个模块的需求，从而更好地完成项目开发。</a:t>
            </a:r>
            <a:endParaRPr lang="zh-CN" altLang="zh-CN" sz="1000" dirty="0"/>
          </a:p>
        </p:txBody>
      </p:sp>
      <p:sp>
        <p:nvSpPr>
          <p:cNvPr id="82" name="文本框 59"/>
          <p:cNvSpPr txBox="1"/>
          <p:nvPr/>
        </p:nvSpPr>
        <p:spPr>
          <a:xfrm>
            <a:off x="431909" y="247110"/>
            <a:ext cx="209589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分工与需求</a:t>
            </a:r>
            <a:endParaRPr lang="en-US" altLang="zh-CN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7" grpId="0"/>
      <p:bldP spid="28" grpId="0" bldLvl="0" animBg="1"/>
      <p:bldP spid="29" grpId="0" bldLvl="0" animBg="1"/>
      <p:bldP spid="30" grpId="0" bldLvl="0" animBg="1"/>
      <p:bldP spid="31" grpId="0" bldLvl="0" animBg="1"/>
      <p:bldP spid="56" grpId="0" bldLvl="0" animBg="1"/>
      <p:bldP spid="57" grpId="0" bldLvl="0" animBg="1"/>
      <p:bldP spid="58" grpId="0"/>
      <p:bldP spid="62" grpId="0"/>
      <p:bldP spid="66" grpId="0"/>
      <p:bldP spid="67" grpId="0" bldLvl="0" animBg="1"/>
      <p:bldP spid="68" grpId="0" bldLvl="0" animBg="1"/>
      <p:bldP spid="69" grpId="0" bldLvl="0" animBg="1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0"/>
          <p:cNvGrpSpPr/>
          <p:nvPr/>
        </p:nvGrpSpPr>
        <p:grpSpPr>
          <a:xfrm>
            <a:off x="0" y="4367951"/>
            <a:ext cx="1595459" cy="183666"/>
            <a:chOff x="0" y="5393632"/>
            <a:chExt cx="2127278" cy="244888"/>
          </a:xfrm>
          <a:solidFill>
            <a:schemeClr val="tx2">
              <a:lumMod val="75000"/>
            </a:schemeClr>
          </a:solidFill>
        </p:grpSpPr>
        <p:sp>
          <p:nvSpPr>
            <p:cNvPr id="84" name="Freeform 78"/>
            <p:cNvSpPr/>
            <p:nvPr/>
          </p:nvSpPr>
          <p:spPr bwMode="auto">
            <a:xfrm>
              <a:off x="0" y="5393632"/>
              <a:ext cx="2022537" cy="244888"/>
            </a:xfrm>
            <a:custGeom>
              <a:avLst/>
              <a:gdLst>
                <a:gd name="T0" fmla="*/ 1288 w 1371"/>
                <a:gd name="T1" fmla="*/ 0 h 166"/>
                <a:gd name="T2" fmla="*/ 0 w 1371"/>
                <a:gd name="T3" fmla="*/ 0 h 166"/>
                <a:gd name="T4" fmla="*/ 0 w 1371"/>
                <a:gd name="T5" fmla="*/ 166 h 166"/>
                <a:gd name="T6" fmla="*/ 1288 w 1371"/>
                <a:gd name="T7" fmla="*/ 166 h 166"/>
                <a:gd name="T8" fmla="*/ 1371 w 1371"/>
                <a:gd name="T9" fmla="*/ 83 h 166"/>
                <a:gd name="T10" fmla="*/ 1288 w 1371"/>
                <a:gd name="T1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1" h="166">
                  <a:moveTo>
                    <a:pt x="1288" y="0"/>
                  </a:moveTo>
                  <a:lnTo>
                    <a:pt x="0" y="0"/>
                  </a:lnTo>
                  <a:lnTo>
                    <a:pt x="0" y="166"/>
                  </a:lnTo>
                  <a:lnTo>
                    <a:pt x="1288" y="166"/>
                  </a:lnTo>
                  <a:lnTo>
                    <a:pt x="1371" y="83"/>
                  </a:lnTo>
                  <a:lnTo>
                    <a:pt x="128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 79"/>
            <p:cNvSpPr/>
            <p:nvPr/>
          </p:nvSpPr>
          <p:spPr bwMode="auto">
            <a:xfrm>
              <a:off x="1956152" y="5393632"/>
              <a:ext cx="171126" cy="244888"/>
            </a:xfrm>
            <a:custGeom>
              <a:avLst/>
              <a:gdLst>
                <a:gd name="T0" fmla="*/ 0 w 116"/>
                <a:gd name="T1" fmla="*/ 166 h 166"/>
                <a:gd name="T2" fmla="*/ 80 w 116"/>
                <a:gd name="T3" fmla="*/ 83 h 166"/>
                <a:gd name="T4" fmla="*/ 0 w 116"/>
                <a:gd name="T5" fmla="*/ 0 h 166"/>
                <a:gd name="T6" fmla="*/ 116 w 116"/>
                <a:gd name="T7" fmla="*/ 0 h 166"/>
                <a:gd name="T8" fmla="*/ 116 w 116"/>
                <a:gd name="T9" fmla="*/ 166 h 166"/>
                <a:gd name="T10" fmla="*/ 0 w 116"/>
                <a:gd name="T11" fmla="*/ 166 h 166"/>
                <a:gd name="T12" fmla="*/ 0 w 116"/>
                <a:gd name="T13" fmla="*/ 166 h 166"/>
                <a:gd name="T14" fmla="*/ 0 w 116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66">
                  <a:moveTo>
                    <a:pt x="0" y="166"/>
                  </a:moveTo>
                  <a:lnTo>
                    <a:pt x="80" y="8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6" name="Freeform 80"/>
          <p:cNvSpPr/>
          <p:nvPr/>
        </p:nvSpPr>
        <p:spPr bwMode="auto">
          <a:xfrm>
            <a:off x="1595459" y="3787080"/>
            <a:ext cx="182560" cy="766750"/>
          </a:xfrm>
          <a:custGeom>
            <a:avLst/>
            <a:gdLst>
              <a:gd name="T0" fmla="*/ 165 w 165"/>
              <a:gd name="T1" fmla="*/ 530 h 693"/>
              <a:gd name="T2" fmla="*/ 0 w 165"/>
              <a:gd name="T3" fmla="*/ 693 h 693"/>
              <a:gd name="T4" fmla="*/ 0 w 165"/>
              <a:gd name="T5" fmla="*/ 163 h 693"/>
              <a:gd name="T6" fmla="*/ 165 w 165"/>
              <a:gd name="T7" fmla="*/ 0 h 693"/>
              <a:gd name="T8" fmla="*/ 165 w 165"/>
              <a:gd name="T9" fmla="*/ 530 h 693"/>
              <a:gd name="T10" fmla="*/ 165 w 165"/>
              <a:gd name="T11" fmla="*/ 530 h 693"/>
              <a:gd name="T12" fmla="*/ 165 w 165"/>
              <a:gd name="T13" fmla="*/ 53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" h="693">
                <a:moveTo>
                  <a:pt x="165" y="530"/>
                </a:moveTo>
                <a:lnTo>
                  <a:pt x="0" y="693"/>
                </a:lnTo>
                <a:lnTo>
                  <a:pt x="0" y="163"/>
                </a:lnTo>
                <a:lnTo>
                  <a:pt x="165" y="0"/>
                </a:lnTo>
                <a:lnTo>
                  <a:pt x="165" y="530"/>
                </a:lnTo>
                <a:lnTo>
                  <a:pt x="165" y="530"/>
                </a:lnTo>
                <a:lnTo>
                  <a:pt x="165" y="53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grpSp>
        <p:nvGrpSpPr>
          <p:cNvPr id="87" name="Group 14"/>
          <p:cNvGrpSpPr/>
          <p:nvPr/>
        </p:nvGrpSpPr>
        <p:grpSpPr>
          <a:xfrm>
            <a:off x="1595458" y="3787079"/>
            <a:ext cx="1511372" cy="180347"/>
            <a:chOff x="2127278" y="4619137"/>
            <a:chExt cx="2015162" cy="240462"/>
          </a:xfrm>
          <a:solidFill>
            <a:schemeClr val="tx2">
              <a:lumMod val="75000"/>
            </a:schemeClr>
          </a:solidFill>
        </p:grpSpPr>
        <p:sp>
          <p:nvSpPr>
            <p:cNvPr id="88" name="Freeform 81"/>
            <p:cNvSpPr/>
            <p:nvPr/>
          </p:nvSpPr>
          <p:spPr bwMode="auto">
            <a:xfrm>
              <a:off x="2127278" y="4619137"/>
              <a:ext cx="1907469" cy="240462"/>
            </a:xfrm>
            <a:custGeom>
              <a:avLst/>
              <a:gdLst>
                <a:gd name="T0" fmla="*/ 1210 w 1293"/>
                <a:gd name="T1" fmla="*/ 0 h 163"/>
                <a:gd name="T2" fmla="*/ 165 w 1293"/>
                <a:gd name="T3" fmla="*/ 0 h 163"/>
                <a:gd name="T4" fmla="*/ 0 w 1293"/>
                <a:gd name="T5" fmla="*/ 163 h 163"/>
                <a:gd name="T6" fmla="*/ 1210 w 1293"/>
                <a:gd name="T7" fmla="*/ 163 h 163"/>
                <a:gd name="T8" fmla="*/ 1293 w 1293"/>
                <a:gd name="T9" fmla="*/ 80 h 163"/>
                <a:gd name="T10" fmla="*/ 1210 w 1293"/>
                <a:gd name="T11" fmla="*/ 0 h 163"/>
                <a:gd name="T12" fmla="*/ 1210 w 1293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3" h="163">
                  <a:moveTo>
                    <a:pt x="1210" y="0"/>
                  </a:moveTo>
                  <a:lnTo>
                    <a:pt x="165" y="0"/>
                  </a:lnTo>
                  <a:lnTo>
                    <a:pt x="0" y="163"/>
                  </a:lnTo>
                  <a:lnTo>
                    <a:pt x="1210" y="163"/>
                  </a:lnTo>
                  <a:lnTo>
                    <a:pt x="1293" y="80"/>
                  </a:lnTo>
                  <a:lnTo>
                    <a:pt x="1210" y="0"/>
                  </a:lnTo>
                  <a:lnTo>
                    <a:pt x="121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sp>
          <p:nvSpPr>
            <p:cNvPr id="89" name="Freeform 82"/>
            <p:cNvSpPr/>
            <p:nvPr/>
          </p:nvSpPr>
          <p:spPr bwMode="auto">
            <a:xfrm>
              <a:off x="3968363" y="4619137"/>
              <a:ext cx="174077" cy="240462"/>
            </a:xfrm>
            <a:custGeom>
              <a:avLst/>
              <a:gdLst>
                <a:gd name="T0" fmla="*/ 0 w 118"/>
                <a:gd name="T1" fmla="*/ 163 h 163"/>
                <a:gd name="T2" fmla="*/ 83 w 118"/>
                <a:gd name="T3" fmla="*/ 80 h 163"/>
                <a:gd name="T4" fmla="*/ 0 w 118"/>
                <a:gd name="T5" fmla="*/ 0 h 163"/>
                <a:gd name="T6" fmla="*/ 118 w 118"/>
                <a:gd name="T7" fmla="*/ 0 h 163"/>
                <a:gd name="T8" fmla="*/ 118 w 118"/>
                <a:gd name="T9" fmla="*/ 163 h 163"/>
                <a:gd name="T10" fmla="*/ 0 w 118"/>
                <a:gd name="T11" fmla="*/ 163 h 163"/>
                <a:gd name="T12" fmla="*/ 0 w 118"/>
                <a:gd name="T13" fmla="*/ 163 h 163"/>
                <a:gd name="T14" fmla="*/ 0 w 118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3">
                  <a:moveTo>
                    <a:pt x="0" y="163"/>
                  </a:moveTo>
                  <a:lnTo>
                    <a:pt x="83" y="80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90" name="Freeform 83"/>
          <p:cNvSpPr/>
          <p:nvPr/>
        </p:nvSpPr>
        <p:spPr bwMode="auto">
          <a:xfrm>
            <a:off x="3106829" y="3199570"/>
            <a:ext cx="178134" cy="770069"/>
          </a:xfrm>
          <a:custGeom>
            <a:avLst/>
            <a:gdLst>
              <a:gd name="T0" fmla="*/ 161 w 161"/>
              <a:gd name="T1" fmla="*/ 533 h 696"/>
              <a:gd name="T2" fmla="*/ 0 w 161"/>
              <a:gd name="T3" fmla="*/ 696 h 696"/>
              <a:gd name="T4" fmla="*/ 0 w 161"/>
              <a:gd name="T5" fmla="*/ 166 h 696"/>
              <a:gd name="T6" fmla="*/ 161 w 161"/>
              <a:gd name="T7" fmla="*/ 0 h 696"/>
              <a:gd name="T8" fmla="*/ 161 w 161"/>
              <a:gd name="T9" fmla="*/ 533 h 696"/>
              <a:gd name="T10" fmla="*/ 161 w 161"/>
              <a:gd name="T11" fmla="*/ 533 h 696"/>
              <a:gd name="T12" fmla="*/ 161 w 161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96">
                <a:moveTo>
                  <a:pt x="161" y="533"/>
                </a:moveTo>
                <a:lnTo>
                  <a:pt x="0" y="696"/>
                </a:lnTo>
                <a:lnTo>
                  <a:pt x="0" y="166"/>
                </a:lnTo>
                <a:lnTo>
                  <a:pt x="161" y="0"/>
                </a:lnTo>
                <a:lnTo>
                  <a:pt x="161" y="533"/>
                </a:lnTo>
                <a:lnTo>
                  <a:pt x="161" y="533"/>
                </a:lnTo>
                <a:lnTo>
                  <a:pt x="161" y="53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grpSp>
        <p:nvGrpSpPr>
          <p:cNvPr id="91" name="Group 18"/>
          <p:cNvGrpSpPr/>
          <p:nvPr/>
        </p:nvGrpSpPr>
        <p:grpSpPr>
          <a:xfrm>
            <a:off x="3104617" y="3199570"/>
            <a:ext cx="1509158" cy="183666"/>
            <a:chOff x="4139489" y="3835791"/>
            <a:chExt cx="2012211" cy="244888"/>
          </a:xfrm>
          <a:solidFill>
            <a:schemeClr val="tx2">
              <a:lumMod val="75000"/>
            </a:schemeClr>
          </a:solidFill>
        </p:grpSpPr>
        <p:sp>
          <p:nvSpPr>
            <p:cNvPr id="92" name="Freeform 84"/>
            <p:cNvSpPr/>
            <p:nvPr/>
          </p:nvSpPr>
          <p:spPr bwMode="auto">
            <a:xfrm>
              <a:off x="4139489" y="3835791"/>
              <a:ext cx="1904519" cy="244888"/>
            </a:xfrm>
            <a:custGeom>
              <a:avLst/>
              <a:gdLst>
                <a:gd name="T0" fmla="*/ 1208 w 1291"/>
                <a:gd name="T1" fmla="*/ 0 h 166"/>
                <a:gd name="T2" fmla="*/ 163 w 1291"/>
                <a:gd name="T3" fmla="*/ 0 h 166"/>
                <a:gd name="T4" fmla="*/ 0 w 1291"/>
                <a:gd name="T5" fmla="*/ 166 h 166"/>
                <a:gd name="T6" fmla="*/ 1208 w 1291"/>
                <a:gd name="T7" fmla="*/ 166 h 166"/>
                <a:gd name="T8" fmla="*/ 1291 w 1291"/>
                <a:gd name="T9" fmla="*/ 83 h 166"/>
                <a:gd name="T10" fmla="*/ 1208 w 1291"/>
                <a:gd name="T11" fmla="*/ 0 h 166"/>
                <a:gd name="T12" fmla="*/ 1208 w 1291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6">
                  <a:moveTo>
                    <a:pt x="1208" y="0"/>
                  </a:moveTo>
                  <a:lnTo>
                    <a:pt x="163" y="0"/>
                  </a:lnTo>
                  <a:lnTo>
                    <a:pt x="0" y="166"/>
                  </a:lnTo>
                  <a:lnTo>
                    <a:pt x="1208" y="166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sp>
          <p:nvSpPr>
            <p:cNvPr id="93" name="Freeform 85"/>
            <p:cNvSpPr/>
            <p:nvPr/>
          </p:nvSpPr>
          <p:spPr bwMode="auto">
            <a:xfrm>
              <a:off x="5977623" y="3835791"/>
              <a:ext cx="174077" cy="244888"/>
            </a:xfrm>
            <a:custGeom>
              <a:avLst/>
              <a:gdLst>
                <a:gd name="T0" fmla="*/ 0 w 118"/>
                <a:gd name="T1" fmla="*/ 166 h 166"/>
                <a:gd name="T2" fmla="*/ 83 w 118"/>
                <a:gd name="T3" fmla="*/ 83 h 166"/>
                <a:gd name="T4" fmla="*/ 0 w 118"/>
                <a:gd name="T5" fmla="*/ 0 h 166"/>
                <a:gd name="T6" fmla="*/ 118 w 118"/>
                <a:gd name="T7" fmla="*/ 0 h 166"/>
                <a:gd name="T8" fmla="*/ 118 w 118"/>
                <a:gd name="T9" fmla="*/ 166 h 166"/>
                <a:gd name="T10" fmla="*/ 0 w 118"/>
                <a:gd name="T11" fmla="*/ 166 h 166"/>
                <a:gd name="T12" fmla="*/ 0 w 118"/>
                <a:gd name="T13" fmla="*/ 166 h 166"/>
                <a:gd name="T14" fmla="*/ 0 w 118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94" name="Freeform 86"/>
          <p:cNvSpPr/>
          <p:nvPr/>
        </p:nvSpPr>
        <p:spPr bwMode="auto">
          <a:xfrm>
            <a:off x="4613775" y="2615380"/>
            <a:ext cx="180347" cy="77006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6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6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grpSp>
        <p:nvGrpSpPr>
          <p:cNvPr id="95" name="Group 22"/>
          <p:cNvGrpSpPr/>
          <p:nvPr/>
        </p:nvGrpSpPr>
        <p:grpSpPr>
          <a:xfrm>
            <a:off x="4613775" y="2615380"/>
            <a:ext cx="1509158" cy="181453"/>
            <a:chOff x="6151700" y="3056871"/>
            <a:chExt cx="2012210" cy="241937"/>
          </a:xfrm>
          <a:solidFill>
            <a:schemeClr val="tx2">
              <a:lumMod val="75000"/>
            </a:schemeClr>
          </a:solidFill>
        </p:grpSpPr>
        <p:sp>
          <p:nvSpPr>
            <p:cNvPr id="96" name="Freeform 87"/>
            <p:cNvSpPr/>
            <p:nvPr/>
          </p:nvSpPr>
          <p:spPr bwMode="auto">
            <a:xfrm>
              <a:off x="6151700" y="3056871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sp>
          <p:nvSpPr>
            <p:cNvPr id="97" name="Freeform 88"/>
            <p:cNvSpPr/>
            <p:nvPr/>
          </p:nvSpPr>
          <p:spPr bwMode="auto">
            <a:xfrm>
              <a:off x="7989833" y="3056871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98" name="Freeform 89"/>
          <p:cNvSpPr/>
          <p:nvPr/>
        </p:nvSpPr>
        <p:spPr bwMode="auto">
          <a:xfrm>
            <a:off x="6122932" y="2031190"/>
            <a:ext cx="180347" cy="770069"/>
          </a:xfrm>
          <a:custGeom>
            <a:avLst/>
            <a:gdLst>
              <a:gd name="T0" fmla="*/ 163 w 163"/>
              <a:gd name="T1" fmla="*/ 533 h 696"/>
              <a:gd name="T2" fmla="*/ 0 w 163"/>
              <a:gd name="T3" fmla="*/ 696 h 696"/>
              <a:gd name="T4" fmla="*/ 0 w 163"/>
              <a:gd name="T5" fmla="*/ 164 h 696"/>
              <a:gd name="T6" fmla="*/ 163 w 163"/>
              <a:gd name="T7" fmla="*/ 0 h 696"/>
              <a:gd name="T8" fmla="*/ 163 w 163"/>
              <a:gd name="T9" fmla="*/ 533 h 696"/>
              <a:gd name="T10" fmla="*/ 163 w 163"/>
              <a:gd name="T11" fmla="*/ 533 h 696"/>
              <a:gd name="T12" fmla="*/ 163 w 163"/>
              <a:gd name="T13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" h="696">
                <a:moveTo>
                  <a:pt x="163" y="533"/>
                </a:moveTo>
                <a:lnTo>
                  <a:pt x="0" y="696"/>
                </a:lnTo>
                <a:lnTo>
                  <a:pt x="0" y="164"/>
                </a:lnTo>
                <a:lnTo>
                  <a:pt x="163" y="0"/>
                </a:lnTo>
                <a:lnTo>
                  <a:pt x="163" y="533"/>
                </a:lnTo>
                <a:lnTo>
                  <a:pt x="163" y="533"/>
                </a:lnTo>
                <a:lnTo>
                  <a:pt x="163" y="53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grpSp>
        <p:nvGrpSpPr>
          <p:cNvPr id="99" name="Group 26"/>
          <p:cNvGrpSpPr/>
          <p:nvPr/>
        </p:nvGrpSpPr>
        <p:grpSpPr>
          <a:xfrm>
            <a:off x="6122933" y="2031189"/>
            <a:ext cx="1509158" cy="181453"/>
            <a:chOff x="8163910" y="2277950"/>
            <a:chExt cx="2012211" cy="241937"/>
          </a:xfrm>
          <a:solidFill>
            <a:schemeClr val="tx2">
              <a:lumMod val="75000"/>
            </a:schemeClr>
          </a:solidFill>
        </p:grpSpPr>
        <p:sp>
          <p:nvSpPr>
            <p:cNvPr id="100" name="Freeform 90"/>
            <p:cNvSpPr/>
            <p:nvPr/>
          </p:nvSpPr>
          <p:spPr bwMode="auto">
            <a:xfrm>
              <a:off x="8163910" y="2277950"/>
              <a:ext cx="1904519" cy="241937"/>
            </a:xfrm>
            <a:custGeom>
              <a:avLst/>
              <a:gdLst>
                <a:gd name="T0" fmla="*/ 1208 w 1291"/>
                <a:gd name="T1" fmla="*/ 0 h 164"/>
                <a:gd name="T2" fmla="*/ 163 w 1291"/>
                <a:gd name="T3" fmla="*/ 0 h 164"/>
                <a:gd name="T4" fmla="*/ 0 w 1291"/>
                <a:gd name="T5" fmla="*/ 164 h 164"/>
                <a:gd name="T6" fmla="*/ 1208 w 1291"/>
                <a:gd name="T7" fmla="*/ 164 h 164"/>
                <a:gd name="T8" fmla="*/ 1291 w 1291"/>
                <a:gd name="T9" fmla="*/ 83 h 164"/>
                <a:gd name="T10" fmla="*/ 1208 w 1291"/>
                <a:gd name="T11" fmla="*/ 0 h 164"/>
                <a:gd name="T12" fmla="*/ 1208 w 129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1" h="164">
                  <a:moveTo>
                    <a:pt x="1208" y="0"/>
                  </a:moveTo>
                  <a:lnTo>
                    <a:pt x="163" y="0"/>
                  </a:lnTo>
                  <a:lnTo>
                    <a:pt x="0" y="164"/>
                  </a:lnTo>
                  <a:lnTo>
                    <a:pt x="1208" y="164"/>
                  </a:lnTo>
                  <a:lnTo>
                    <a:pt x="1291" y="83"/>
                  </a:lnTo>
                  <a:lnTo>
                    <a:pt x="1208" y="0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sp>
          <p:nvSpPr>
            <p:cNvPr id="101" name="Freeform 91"/>
            <p:cNvSpPr/>
            <p:nvPr/>
          </p:nvSpPr>
          <p:spPr bwMode="auto">
            <a:xfrm>
              <a:off x="10002044" y="2277950"/>
              <a:ext cx="174077" cy="241937"/>
            </a:xfrm>
            <a:custGeom>
              <a:avLst/>
              <a:gdLst>
                <a:gd name="T0" fmla="*/ 0 w 118"/>
                <a:gd name="T1" fmla="*/ 164 h 164"/>
                <a:gd name="T2" fmla="*/ 83 w 118"/>
                <a:gd name="T3" fmla="*/ 83 h 164"/>
                <a:gd name="T4" fmla="*/ 0 w 118"/>
                <a:gd name="T5" fmla="*/ 0 h 164"/>
                <a:gd name="T6" fmla="*/ 118 w 118"/>
                <a:gd name="T7" fmla="*/ 0 h 164"/>
                <a:gd name="T8" fmla="*/ 118 w 118"/>
                <a:gd name="T9" fmla="*/ 164 h 164"/>
                <a:gd name="T10" fmla="*/ 0 w 118"/>
                <a:gd name="T11" fmla="*/ 164 h 164"/>
                <a:gd name="T12" fmla="*/ 0 w 118"/>
                <a:gd name="T13" fmla="*/ 164 h 164"/>
                <a:gd name="T14" fmla="*/ 0 w 118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64">
                  <a:moveTo>
                    <a:pt x="0" y="164"/>
                  </a:moveTo>
                  <a:lnTo>
                    <a:pt x="83" y="83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102" name="Freeform 92"/>
          <p:cNvSpPr/>
          <p:nvPr/>
        </p:nvSpPr>
        <p:spPr bwMode="auto">
          <a:xfrm>
            <a:off x="7632091" y="1441467"/>
            <a:ext cx="181453" cy="771176"/>
          </a:xfrm>
          <a:custGeom>
            <a:avLst/>
            <a:gdLst>
              <a:gd name="T0" fmla="*/ 164 w 164"/>
              <a:gd name="T1" fmla="*/ 533 h 697"/>
              <a:gd name="T2" fmla="*/ 0 w 164"/>
              <a:gd name="T3" fmla="*/ 697 h 697"/>
              <a:gd name="T4" fmla="*/ 0 w 164"/>
              <a:gd name="T5" fmla="*/ 166 h 697"/>
              <a:gd name="T6" fmla="*/ 164 w 164"/>
              <a:gd name="T7" fmla="*/ 0 h 697"/>
              <a:gd name="T8" fmla="*/ 164 w 164"/>
              <a:gd name="T9" fmla="*/ 533 h 697"/>
              <a:gd name="T10" fmla="*/ 164 w 164"/>
              <a:gd name="T11" fmla="*/ 533 h 697"/>
              <a:gd name="T12" fmla="*/ 164 w 164"/>
              <a:gd name="T13" fmla="*/ 533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" h="697">
                <a:moveTo>
                  <a:pt x="164" y="533"/>
                </a:moveTo>
                <a:lnTo>
                  <a:pt x="0" y="697"/>
                </a:lnTo>
                <a:lnTo>
                  <a:pt x="0" y="166"/>
                </a:lnTo>
                <a:lnTo>
                  <a:pt x="164" y="0"/>
                </a:lnTo>
                <a:lnTo>
                  <a:pt x="164" y="533"/>
                </a:lnTo>
                <a:lnTo>
                  <a:pt x="164" y="533"/>
                </a:lnTo>
                <a:lnTo>
                  <a:pt x="164" y="53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sp>
        <p:nvSpPr>
          <p:cNvPr id="103" name="Freeform 93"/>
          <p:cNvSpPr/>
          <p:nvPr/>
        </p:nvSpPr>
        <p:spPr bwMode="auto">
          <a:xfrm>
            <a:off x="7632091" y="1441467"/>
            <a:ext cx="1512477" cy="183666"/>
          </a:xfrm>
          <a:custGeom>
            <a:avLst/>
            <a:gdLst>
              <a:gd name="T0" fmla="*/ 1367 w 1367"/>
              <a:gd name="T1" fmla="*/ 0 h 166"/>
              <a:gd name="T2" fmla="*/ 164 w 1367"/>
              <a:gd name="T3" fmla="*/ 0 h 166"/>
              <a:gd name="T4" fmla="*/ 0 w 1367"/>
              <a:gd name="T5" fmla="*/ 166 h 166"/>
              <a:gd name="T6" fmla="*/ 1367 w 1367"/>
              <a:gd name="T7" fmla="*/ 166 h 166"/>
              <a:gd name="T8" fmla="*/ 1367 w 1367"/>
              <a:gd name="T9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7" h="166">
                <a:moveTo>
                  <a:pt x="1367" y="0"/>
                </a:moveTo>
                <a:lnTo>
                  <a:pt x="164" y="0"/>
                </a:lnTo>
                <a:lnTo>
                  <a:pt x="0" y="166"/>
                </a:lnTo>
                <a:lnTo>
                  <a:pt x="1367" y="166"/>
                </a:lnTo>
                <a:lnTo>
                  <a:pt x="136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600">
              <a:solidFill>
                <a:schemeClr val="lt1"/>
              </a:solidFill>
            </a:endParaRPr>
          </a:p>
        </p:txBody>
      </p:sp>
      <p:sp>
        <p:nvSpPr>
          <p:cNvPr id="104" name="Oval 61"/>
          <p:cNvSpPr/>
          <p:nvPr/>
        </p:nvSpPr>
        <p:spPr>
          <a:xfrm>
            <a:off x="2175733" y="3163628"/>
            <a:ext cx="510989" cy="5109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/>
          </a:p>
        </p:txBody>
      </p:sp>
      <p:sp>
        <p:nvSpPr>
          <p:cNvPr id="105" name="Oval 62"/>
          <p:cNvSpPr/>
          <p:nvPr/>
        </p:nvSpPr>
        <p:spPr>
          <a:xfrm>
            <a:off x="3669835" y="2586217"/>
            <a:ext cx="510989" cy="5109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/>
          </a:p>
        </p:txBody>
      </p:sp>
      <p:sp>
        <p:nvSpPr>
          <p:cNvPr id="106" name="Oval 63"/>
          <p:cNvSpPr/>
          <p:nvPr/>
        </p:nvSpPr>
        <p:spPr>
          <a:xfrm>
            <a:off x="5163938" y="2008807"/>
            <a:ext cx="510989" cy="5109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/>
          </a:p>
        </p:txBody>
      </p:sp>
      <p:sp>
        <p:nvSpPr>
          <p:cNvPr id="107" name="Oval 64"/>
          <p:cNvSpPr/>
          <p:nvPr/>
        </p:nvSpPr>
        <p:spPr>
          <a:xfrm>
            <a:off x="6658041" y="1431396"/>
            <a:ext cx="510989" cy="5109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/>
          </a:p>
        </p:txBody>
      </p:sp>
      <p:sp>
        <p:nvSpPr>
          <p:cNvPr id="108" name="Freeform 65"/>
          <p:cNvSpPr>
            <a:spLocks noEditPoints="1"/>
          </p:cNvSpPr>
          <p:nvPr/>
        </p:nvSpPr>
        <p:spPr bwMode="auto">
          <a:xfrm>
            <a:off x="2304057" y="3258540"/>
            <a:ext cx="254341" cy="321165"/>
          </a:xfrm>
          <a:custGeom>
            <a:avLst/>
            <a:gdLst>
              <a:gd name="T0" fmla="*/ 110 w 158"/>
              <a:gd name="T1" fmla="*/ 184 h 199"/>
              <a:gd name="T2" fmla="*/ 115 w 158"/>
              <a:gd name="T3" fmla="*/ 199 h 199"/>
              <a:gd name="T4" fmla="*/ 37 w 158"/>
              <a:gd name="T5" fmla="*/ 199 h 199"/>
              <a:gd name="T6" fmla="*/ 32 w 158"/>
              <a:gd name="T7" fmla="*/ 184 h 199"/>
              <a:gd name="T8" fmla="*/ 41 w 158"/>
              <a:gd name="T9" fmla="*/ 184 h 199"/>
              <a:gd name="T10" fmla="*/ 36 w 158"/>
              <a:gd name="T11" fmla="*/ 173 h 199"/>
              <a:gd name="T12" fmla="*/ 62 w 158"/>
              <a:gd name="T13" fmla="*/ 173 h 199"/>
              <a:gd name="T14" fmla="*/ 7 w 158"/>
              <a:gd name="T15" fmla="*/ 18 h 199"/>
              <a:gd name="T16" fmla="*/ 0 w 158"/>
              <a:gd name="T17" fmla="*/ 9 h 199"/>
              <a:gd name="T18" fmla="*/ 9 w 158"/>
              <a:gd name="T19" fmla="*/ 0 h 199"/>
              <a:gd name="T20" fmla="*/ 18 w 158"/>
              <a:gd name="T21" fmla="*/ 9 h 199"/>
              <a:gd name="T22" fmla="*/ 15 w 158"/>
              <a:gd name="T23" fmla="*/ 15 h 199"/>
              <a:gd name="T24" fmla="*/ 71 w 158"/>
              <a:gd name="T25" fmla="*/ 173 h 199"/>
              <a:gd name="T26" fmla="*/ 97 w 158"/>
              <a:gd name="T27" fmla="*/ 173 h 199"/>
              <a:gd name="T28" fmla="*/ 101 w 158"/>
              <a:gd name="T29" fmla="*/ 184 h 199"/>
              <a:gd name="T30" fmla="*/ 110 w 158"/>
              <a:gd name="T31" fmla="*/ 184 h 199"/>
              <a:gd name="T32" fmla="*/ 75 w 158"/>
              <a:gd name="T33" fmla="*/ 73 h 199"/>
              <a:gd name="T34" fmla="*/ 58 w 158"/>
              <a:gd name="T35" fmla="*/ 27 h 199"/>
              <a:gd name="T36" fmla="*/ 72 w 158"/>
              <a:gd name="T37" fmla="*/ 19 h 199"/>
              <a:gd name="T38" fmla="*/ 20 w 158"/>
              <a:gd name="T39" fmla="*/ 19 h 199"/>
              <a:gd name="T40" fmla="*/ 39 w 158"/>
              <a:gd name="T41" fmla="*/ 73 h 199"/>
              <a:gd name="T42" fmla="*/ 75 w 158"/>
              <a:gd name="T43" fmla="*/ 73 h 199"/>
              <a:gd name="T44" fmla="*/ 66 w 158"/>
              <a:gd name="T45" fmla="*/ 33 h 199"/>
              <a:gd name="T46" fmla="*/ 85 w 158"/>
              <a:gd name="T47" fmla="*/ 87 h 199"/>
              <a:gd name="T48" fmla="*/ 158 w 158"/>
              <a:gd name="T49" fmla="*/ 87 h 199"/>
              <a:gd name="T50" fmla="*/ 124 w 158"/>
              <a:gd name="T51" fmla="*/ 60 h 199"/>
              <a:gd name="T52" fmla="*/ 139 w 158"/>
              <a:gd name="T53" fmla="*/ 33 h 199"/>
              <a:gd name="T54" fmla="*/ 66 w 158"/>
              <a:gd name="T55" fmla="*/ 33 h 199"/>
              <a:gd name="T56" fmla="*/ 84 w 158"/>
              <a:gd name="T57" fmla="*/ 28 h 199"/>
              <a:gd name="T58" fmla="*/ 81 w 158"/>
              <a:gd name="T59" fmla="*/ 19 h 199"/>
              <a:gd name="T60" fmla="*/ 66 w 158"/>
              <a:gd name="T61" fmla="*/ 28 h 199"/>
              <a:gd name="T62" fmla="*/ 84 w 158"/>
              <a:gd name="T63" fmla="*/ 2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8" h="199">
                <a:moveTo>
                  <a:pt x="110" y="184"/>
                </a:moveTo>
                <a:cubicBezTo>
                  <a:pt x="115" y="199"/>
                  <a:pt x="115" y="199"/>
                  <a:pt x="115" y="199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41" y="184"/>
                  <a:pt x="41" y="184"/>
                  <a:pt x="41" y="184"/>
                </a:cubicBezTo>
                <a:cubicBezTo>
                  <a:pt x="36" y="173"/>
                  <a:pt x="36" y="173"/>
                  <a:pt x="36" y="173"/>
                </a:cubicBezTo>
                <a:cubicBezTo>
                  <a:pt x="62" y="173"/>
                  <a:pt x="62" y="173"/>
                  <a:pt x="62" y="173"/>
                </a:cubicBezTo>
                <a:cubicBezTo>
                  <a:pt x="7" y="18"/>
                  <a:pt x="7" y="18"/>
                  <a:pt x="7" y="18"/>
                </a:cubicBezTo>
                <a:cubicBezTo>
                  <a:pt x="3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1"/>
                  <a:pt x="17" y="14"/>
                  <a:pt x="15" y="15"/>
                </a:cubicBezTo>
                <a:cubicBezTo>
                  <a:pt x="71" y="173"/>
                  <a:pt x="71" y="173"/>
                  <a:pt x="71" y="173"/>
                </a:cubicBezTo>
                <a:cubicBezTo>
                  <a:pt x="97" y="173"/>
                  <a:pt x="97" y="173"/>
                  <a:pt x="97" y="173"/>
                </a:cubicBezTo>
                <a:cubicBezTo>
                  <a:pt x="101" y="184"/>
                  <a:pt x="101" y="184"/>
                  <a:pt x="101" y="184"/>
                </a:cubicBezTo>
                <a:lnTo>
                  <a:pt x="110" y="184"/>
                </a:lnTo>
                <a:close/>
                <a:moveTo>
                  <a:pt x="75" y="73"/>
                </a:moveTo>
                <a:cubicBezTo>
                  <a:pt x="58" y="27"/>
                  <a:pt x="58" y="27"/>
                  <a:pt x="58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39" y="73"/>
                  <a:pt x="39" y="73"/>
                  <a:pt x="39" y="73"/>
                </a:cubicBezTo>
                <a:lnTo>
                  <a:pt x="75" y="73"/>
                </a:lnTo>
                <a:close/>
                <a:moveTo>
                  <a:pt x="66" y="33"/>
                </a:moveTo>
                <a:cubicBezTo>
                  <a:pt x="85" y="87"/>
                  <a:pt x="85" y="87"/>
                  <a:pt x="85" y="87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39" y="33"/>
                  <a:pt x="139" y="33"/>
                  <a:pt x="139" y="33"/>
                </a:cubicBezTo>
                <a:lnTo>
                  <a:pt x="66" y="33"/>
                </a:lnTo>
                <a:close/>
                <a:moveTo>
                  <a:pt x="84" y="28"/>
                </a:moveTo>
                <a:cubicBezTo>
                  <a:pt x="81" y="19"/>
                  <a:pt x="81" y="19"/>
                  <a:pt x="81" y="19"/>
                </a:cubicBezTo>
                <a:cubicBezTo>
                  <a:pt x="66" y="28"/>
                  <a:pt x="66" y="28"/>
                  <a:pt x="66" y="28"/>
                </a:cubicBezTo>
                <a:lnTo>
                  <a:pt x="8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sp>
        <p:nvSpPr>
          <p:cNvPr id="109" name="Freeform 66"/>
          <p:cNvSpPr/>
          <p:nvPr/>
        </p:nvSpPr>
        <p:spPr bwMode="auto">
          <a:xfrm>
            <a:off x="3779671" y="2714860"/>
            <a:ext cx="271152" cy="245464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sp>
        <p:nvSpPr>
          <p:cNvPr id="110" name="Freeform 67"/>
          <p:cNvSpPr>
            <a:spLocks noEditPoints="1"/>
          </p:cNvSpPr>
          <p:nvPr/>
        </p:nvSpPr>
        <p:spPr bwMode="auto">
          <a:xfrm>
            <a:off x="5258851" y="2114289"/>
            <a:ext cx="321164" cy="300026"/>
          </a:xfrm>
          <a:custGeom>
            <a:avLst/>
            <a:gdLst>
              <a:gd name="T0" fmla="*/ 22 w 199"/>
              <a:gd name="T1" fmla="*/ 84 h 186"/>
              <a:gd name="T2" fmla="*/ 10 w 199"/>
              <a:gd name="T3" fmla="*/ 69 h 186"/>
              <a:gd name="T4" fmla="*/ 60 w 199"/>
              <a:gd name="T5" fmla="*/ 0 h 186"/>
              <a:gd name="T6" fmla="*/ 71 w 199"/>
              <a:gd name="T7" fmla="*/ 37 h 186"/>
              <a:gd name="T8" fmla="*/ 38 w 199"/>
              <a:gd name="T9" fmla="*/ 82 h 186"/>
              <a:gd name="T10" fmla="*/ 49 w 199"/>
              <a:gd name="T11" fmla="*/ 101 h 186"/>
              <a:gd name="T12" fmla="*/ 39 w 199"/>
              <a:gd name="T13" fmla="*/ 111 h 186"/>
              <a:gd name="T14" fmla="*/ 32 w 199"/>
              <a:gd name="T15" fmla="*/ 92 h 186"/>
              <a:gd name="T16" fmla="*/ 128 w 199"/>
              <a:gd name="T17" fmla="*/ 82 h 186"/>
              <a:gd name="T18" fmla="*/ 68 w 199"/>
              <a:gd name="T19" fmla="*/ 97 h 186"/>
              <a:gd name="T20" fmla="*/ 71 w 199"/>
              <a:gd name="T21" fmla="*/ 101 h 186"/>
              <a:gd name="T22" fmla="*/ 81 w 199"/>
              <a:gd name="T23" fmla="*/ 120 h 186"/>
              <a:gd name="T24" fmla="*/ 100 w 199"/>
              <a:gd name="T25" fmla="*/ 130 h 186"/>
              <a:gd name="T26" fmla="*/ 119 w 199"/>
              <a:gd name="T27" fmla="*/ 140 h 186"/>
              <a:gd name="T28" fmla="*/ 103 w 199"/>
              <a:gd name="T29" fmla="*/ 178 h 186"/>
              <a:gd name="T30" fmla="*/ 124 w 199"/>
              <a:gd name="T31" fmla="*/ 170 h 186"/>
              <a:gd name="T32" fmla="*/ 143 w 199"/>
              <a:gd name="T33" fmla="*/ 160 h 186"/>
              <a:gd name="T34" fmla="*/ 159 w 199"/>
              <a:gd name="T35" fmla="*/ 143 h 186"/>
              <a:gd name="T36" fmla="*/ 168 w 199"/>
              <a:gd name="T37" fmla="*/ 122 h 186"/>
              <a:gd name="T38" fmla="*/ 116 w 199"/>
              <a:gd name="T39" fmla="*/ 143 h 186"/>
              <a:gd name="T40" fmla="*/ 94 w 199"/>
              <a:gd name="T41" fmla="*/ 150 h 186"/>
              <a:gd name="T42" fmla="*/ 80 w 199"/>
              <a:gd name="T43" fmla="*/ 135 h 186"/>
              <a:gd name="T44" fmla="*/ 77 w 199"/>
              <a:gd name="T45" fmla="*/ 123 h 186"/>
              <a:gd name="T46" fmla="*/ 65 w 199"/>
              <a:gd name="T47" fmla="*/ 121 h 186"/>
              <a:gd name="T48" fmla="*/ 51 w 199"/>
              <a:gd name="T49" fmla="*/ 106 h 186"/>
              <a:gd name="T50" fmla="*/ 29 w 199"/>
              <a:gd name="T51" fmla="*/ 143 h 186"/>
              <a:gd name="T52" fmla="*/ 41 w 199"/>
              <a:gd name="T53" fmla="*/ 145 h 186"/>
              <a:gd name="T54" fmla="*/ 55 w 199"/>
              <a:gd name="T55" fmla="*/ 160 h 186"/>
              <a:gd name="T56" fmla="*/ 58 w 199"/>
              <a:gd name="T57" fmla="*/ 172 h 186"/>
              <a:gd name="T58" fmla="*/ 79 w 199"/>
              <a:gd name="T59" fmla="*/ 165 h 186"/>
              <a:gd name="T60" fmla="*/ 94 w 199"/>
              <a:gd name="T61" fmla="*/ 180 h 186"/>
              <a:gd name="T62" fmla="*/ 116 w 199"/>
              <a:gd name="T63" fmla="*/ 143 h 186"/>
              <a:gd name="T64" fmla="*/ 119 w 199"/>
              <a:gd name="T65" fmla="*/ 23 h 186"/>
              <a:gd name="T66" fmla="*/ 59 w 199"/>
              <a:gd name="T67" fmla="*/ 54 h 186"/>
              <a:gd name="T68" fmla="*/ 64 w 199"/>
              <a:gd name="T69" fmla="*/ 92 h 186"/>
              <a:gd name="T70" fmla="*/ 103 w 199"/>
              <a:gd name="T71" fmla="*/ 80 h 186"/>
              <a:gd name="T72" fmla="*/ 160 w 199"/>
              <a:gd name="T73" fmla="*/ 110 h 186"/>
              <a:gd name="T74" fmla="*/ 178 w 199"/>
              <a:gd name="T75" fmla="*/ 83 h 186"/>
              <a:gd name="T76" fmla="*/ 142 w 199"/>
              <a:gd name="T77" fmla="*/ 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9" h="186">
                <a:moveTo>
                  <a:pt x="27" y="88"/>
                </a:moveTo>
                <a:cubicBezTo>
                  <a:pt x="25" y="87"/>
                  <a:pt x="23" y="86"/>
                  <a:pt x="22" y="84"/>
                </a:cubicBezTo>
                <a:cubicBezTo>
                  <a:pt x="20" y="82"/>
                  <a:pt x="18" y="80"/>
                  <a:pt x="17" y="78"/>
                </a:cubicBezTo>
                <a:cubicBezTo>
                  <a:pt x="15" y="75"/>
                  <a:pt x="13" y="72"/>
                  <a:pt x="10" y="69"/>
                </a:cubicBezTo>
                <a:cubicBezTo>
                  <a:pt x="0" y="60"/>
                  <a:pt x="0" y="60"/>
                  <a:pt x="0" y="60"/>
                </a:cubicBezTo>
                <a:cubicBezTo>
                  <a:pt x="60" y="0"/>
                  <a:pt x="60" y="0"/>
                  <a:pt x="60" y="0"/>
                </a:cubicBezTo>
                <a:cubicBezTo>
                  <a:pt x="88" y="27"/>
                  <a:pt x="88" y="27"/>
                  <a:pt x="88" y="27"/>
                </a:cubicBezTo>
                <a:cubicBezTo>
                  <a:pt x="84" y="29"/>
                  <a:pt x="77" y="33"/>
                  <a:pt x="71" y="37"/>
                </a:cubicBezTo>
                <a:cubicBezTo>
                  <a:pt x="54" y="48"/>
                  <a:pt x="53" y="50"/>
                  <a:pt x="53" y="53"/>
                </a:cubicBezTo>
                <a:cubicBezTo>
                  <a:pt x="52" y="56"/>
                  <a:pt x="45" y="74"/>
                  <a:pt x="38" y="82"/>
                </a:cubicBezTo>
                <a:cubicBezTo>
                  <a:pt x="36" y="86"/>
                  <a:pt x="35" y="90"/>
                  <a:pt x="37" y="93"/>
                </a:cubicBezTo>
                <a:cubicBezTo>
                  <a:pt x="39" y="97"/>
                  <a:pt x="44" y="100"/>
                  <a:pt x="49" y="101"/>
                </a:cubicBezTo>
                <a:cubicBezTo>
                  <a:pt x="49" y="101"/>
                  <a:pt x="48" y="102"/>
                  <a:pt x="47" y="103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7" y="108"/>
                  <a:pt x="36" y="104"/>
                  <a:pt x="35" y="100"/>
                </a:cubicBezTo>
                <a:cubicBezTo>
                  <a:pt x="34" y="97"/>
                  <a:pt x="33" y="93"/>
                  <a:pt x="32" y="92"/>
                </a:cubicBezTo>
                <a:cubicBezTo>
                  <a:pt x="31" y="90"/>
                  <a:pt x="29" y="89"/>
                  <a:pt x="27" y="88"/>
                </a:cubicBezTo>
                <a:moveTo>
                  <a:pt x="128" y="82"/>
                </a:moveTo>
                <a:cubicBezTo>
                  <a:pt x="106" y="90"/>
                  <a:pt x="88" y="86"/>
                  <a:pt x="83" y="83"/>
                </a:cubicBezTo>
                <a:cubicBezTo>
                  <a:pt x="80" y="87"/>
                  <a:pt x="75" y="92"/>
                  <a:pt x="68" y="97"/>
                </a:cubicBezTo>
                <a:cubicBezTo>
                  <a:pt x="67" y="97"/>
                  <a:pt x="67" y="98"/>
                  <a:pt x="66" y="98"/>
                </a:cubicBezTo>
                <a:cubicBezTo>
                  <a:pt x="68" y="99"/>
                  <a:pt x="69" y="100"/>
                  <a:pt x="71" y="101"/>
                </a:cubicBezTo>
                <a:cubicBezTo>
                  <a:pt x="75" y="105"/>
                  <a:pt x="75" y="111"/>
                  <a:pt x="74" y="116"/>
                </a:cubicBezTo>
                <a:cubicBezTo>
                  <a:pt x="76" y="117"/>
                  <a:pt x="79" y="118"/>
                  <a:pt x="81" y="120"/>
                </a:cubicBezTo>
                <a:cubicBezTo>
                  <a:pt x="82" y="122"/>
                  <a:pt x="84" y="124"/>
                  <a:pt x="84" y="127"/>
                </a:cubicBezTo>
                <a:cubicBezTo>
                  <a:pt x="90" y="125"/>
                  <a:pt x="96" y="126"/>
                  <a:pt x="100" y="130"/>
                </a:cubicBezTo>
                <a:cubicBezTo>
                  <a:pt x="102" y="132"/>
                  <a:pt x="103" y="134"/>
                  <a:pt x="103" y="137"/>
                </a:cubicBezTo>
                <a:cubicBezTo>
                  <a:pt x="109" y="135"/>
                  <a:pt x="115" y="136"/>
                  <a:pt x="119" y="140"/>
                </a:cubicBezTo>
                <a:cubicBezTo>
                  <a:pt x="125" y="146"/>
                  <a:pt x="124" y="156"/>
                  <a:pt x="117" y="163"/>
                </a:cubicBezTo>
                <a:cubicBezTo>
                  <a:pt x="103" y="178"/>
                  <a:pt x="103" y="178"/>
                  <a:pt x="103" y="178"/>
                </a:cubicBezTo>
                <a:cubicBezTo>
                  <a:pt x="108" y="183"/>
                  <a:pt x="116" y="184"/>
                  <a:pt x="121" y="179"/>
                </a:cubicBezTo>
                <a:cubicBezTo>
                  <a:pt x="123" y="177"/>
                  <a:pt x="124" y="173"/>
                  <a:pt x="124" y="170"/>
                </a:cubicBezTo>
                <a:cubicBezTo>
                  <a:pt x="129" y="173"/>
                  <a:pt x="136" y="173"/>
                  <a:pt x="140" y="169"/>
                </a:cubicBezTo>
                <a:cubicBezTo>
                  <a:pt x="143" y="167"/>
                  <a:pt x="143" y="163"/>
                  <a:pt x="143" y="160"/>
                </a:cubicBezTo>
                <a:cubicBezTo>
                  <a:pt x="148" y="163"/>
                  <a:pt x="155" y="163"/>
                  <a:pt x="159" y="159"/>
                </a:cubicBezTo>
                <a:cubicBezTo>
                  <a:pt x="163" y="155"/>
                  <a:pt x="163" y="149"/>
                  <a:pt x="159" y="143"/>
                </a:cubicBezTo>
                <a:cubicBezTo>
                  <a:pt x="163" y="144"/>
                  <a:pt x="167" y="143"/>
                  <a:pt x="169" y="140"/>
                </a:cubicBezTo>
                <a:cubicBezTo>
                  <a:pt x="174" y="136"/>
                  <a:pt x="174" y="128"/>
                  <a:pt x="168" y="122"/>
                </a:cubicBezTo>
                <a:lnTo>
                  <a:pt x="128" y="82"/>
                </a:lnTo>
                <a:close/>
                <a:moveTo>
                  <a:pt x="116" y="143"/>
                </a:moveTo>
                <a:cubicBezTo>
                  <a:pt x="112" y="139"/>
                  <a:pt x="104" y="140"/>
                  <a:pt x="99" y="145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99" y="145"/>
                  <a:pt x="100" y="137"/>
                  <a:pt x="96" y="133"/>
                </a:cubicBezTo>
                <a:cubicBezTo>
                  <a:pt x="92" y="129"/>
                  <a:pt x="85" y="130"/>
                  <a:pt x="80" y="13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0" y="135"/>
                  <a:pt x="81" y="127"/>
                  <a:pt x="77" y="123"/>
                </a:cubicBezTo>
                <a:cubicBezTo>
                  <a:pt x="73" y="119"/>
                  <a:pt x="66" y="120"/>
                  <a:pt x="61" y="125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70" y="116"/>
                  <a:pt x="71" y="108"/>
                  <a:pt x="67" y="104"/>
                </a:cubicBezTo>
                <a:cubicBezTo>
                  <a:pt x="63" y="100"/>
                  <a:pt x="56" y="101"/>
                  <a:pt x="51" y="10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26" y="131"/>
                  <a:pt x="25" y="139"/>
                  <a:pt x="29" y="143"/>
                </a:cubicBezTo>
                <a:cubicBezTo>
                  <a:pt x="32" y="146"/>
                  <a:pt x="38" y="146"/>
                  <a:pt x="43" y="143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36" y="150"/>
                  <a:pt x="35" y="158"/>
                  <a:pt x="39" y="162"/>
                </a:cubicBezTo>
                <a:cubicBezTo>
                  <a:pt x="43" y="166"/>
                  <a:pt x="50" y="165"/>
                  <a:pt x="55" y="160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55" y="160"/>
                  <a:pt x="54" y="168"/>
                  <a:pt x="58" y="172"/>
                </a:cubicBezTo>
                <a:cubicBezTo>
                  <a:pt x="62" y="176"/>
                  <a:pt x="70" y="175"/>
                  <a:pt x="75" y="170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4" y="170"/>
                  <a:pt x="73" y="178"/>
                  <a:pt x="77" y="182"/>
                </a:cubicBezTo>
                <a:cubicBezTo>
                  <a:pt x="81" y="186"/>
                  <a:pt x="89" y="185"/>
                  <a:pt x="94" y="180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9" y="155"/>
                  <a:pt x="120" y="147"/>
                  <a:pt x="116" y="143"/>
                </a:cubicBezTo>
                <a:moveTo>
                  <a:pt x="142" y="1"/>
                </a:moveTo>
                <a:cubicBezTo>
                  <a:pt x="119" y="23"/>
                  <a:pt x="119" y="23"/>
                  <a:pt x="119" y="23"/>
                </a:cubicBezTo>
                <a:cubicBezTo>
                  <a:pt x="113" y="29"/>
                  <a:pt x="94" y="32"/>
                  <a:pt x="92" y="33"/>
                </a:cubicBezTo>
                <a:cubicBezTo>
                  <a:pt x="89" y="33"/>
                  <a:pt x="59" y="52"/>
                  <a:pt x="59" y="54"/>
                </a:cubicBezTo>
                <a:cubicBezTo>
                  <a:pt x="59" y="56"/>
                  <a:pt x="51" y="76"/>
                  <a:pt x="44" y="86"/>
                </a:cubicBezTo>
                <a:cubicBezTo>
                  <a:pt x="39" y="93"/>
                  <a:pt x="54" y="98"/>
                  <a:pt x="64" y="92"/>
                </a:cubicBezTo>
                <a:cubicBezTo>
                  <a:pt x="76" y="83"/>
                  <a:pt x="82" y="74"/>
                  <a:pt x="82" y="74"/>
                </a:cubicBezTo>
                <a:cubicBezTo>
                  <a:pt x="82" y="74"/>
                  <a:pt x="88" y="79"/>
                  <a:pt x="103" y="80"/>
                </a:cubicBezTo>
                <a:cubicBezTo>
                  <a:pt x="120" y="81"/>
                  <a:pt x="130" y="77"/>
                  <a:pt x="130" y="77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3" y="103"/>
                  <a:pt x="165" y="94"/>
                  <a:pt x="167" y="91"/>
                </a:cubicBezTo>
                <a:cubicBezTo>
                  <a:pt x="170" y="87"/>
                  <a:pt x="174" y="87"/>
                  <a:pt x="178" y="83"/>
                </a:cubicBezTo>
                <a:cubicBezTo>
                  <a:pt x="181" y="79"/>
                  <a:pt x="194" y="63"/>
                  <a:pt x="199" y="58"/>
                </a:cubicBezTo>
                <a:lnTo>
                  <a:pt x="14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sp>
        <p:nvSpPr>
          <p:cNvPr id="111" name="Freeform 68"/>
          <p:cNvSpPr>
            <a:spLocks noEditPoints="1"/>
          </p:cNvSpPr>
          <p:nvPr/>
        </p:nvSpPr>
        <p:spPr bwMode="auto">
          <a:xfrm>
            <a:off x="6745795" y="1525626"/>
            <a:ext cx="335483" cy="322529"/>
          </a:xfrm>
          <a:custGeom>
            <a:avLst/>
            <a:gdLst>
              <a:gd name="T0" fmla="*/ 190 w 208"/>
              <a:gd name="T1" fmla="*/ 100 h 200"/>
              <a:gd name="T2" fmla="*/ 188 w 208"/>
              <a:gd name="T3" fmla="*/ 100 h 200"/>
              <a:gd name="T4" fmla="*/ 161 w 208"/>
              <a:gd name="T5" fmla="*/ 24 h 200"/>
              <a:gd name="T6" fmla="*/ 104 w 208"/>
              <a:gd name="T7" fmla="*/ 0 h 200"/>
              <a:gd name="T8" fmla="*/ 47 w 208"/>
              <a:gd name="T9" fmla="*/ 24 h 200"/>
              <a:gd name="T10" fmla="*/ 20 w 208"/>
              <a:gd name="T11" fmla="*/ 100 h 200"/>
              <a:gd name="T12" fmla="*/ 18 w 208"/>
              <a:gd name="T13" fmla="*/ 100 h 200"/>
              <a:gd name="T14" fmla="*/ 14 w 208"/>
              <a:gd name="T15" fmla="*/ 101 h 200"/>
              <a:gd name="T16" fmla="*/ 14 w 208"/>
              <a:gd name="T17" fmla="*/ 170 h 200"/>
              <a:gd name="T18" fmla="*/ 18 w 208"/>
              <a:gd name="T19" fmla="*/ 171 h 200"/>
              <a:gd name="T20" fmla="*/ 42 w 208"/>
              <a:gd name="T21" fmla="*/ 171 h 200"/>
              <a:gd name="T22" fmla="*/ 48 w 208"/>
              <a:gd name="T23" fmla="*/ 106 h 200"/>
              <a:gd name="T24" fmla="*/ 32 w 208"/>
              <a:gd name="T25" fmla="*/ 100 h 200"/>
              <a:gd name="T26" fmla="*/ 55 w 208"/>
              <a:gd name="T27" fmla="*/ 33 h 200"/>
              <a:gd name="T28" fmla="*/ 104 w 208"/>
              <a:gd name="T29" fmla="*/ 16 h 200"/>
              <a:gd name="T30" fmla="*/ 153 w 208"/>
              <a:gd name="T31" fmla="*/ 33 h 200"/>
              <a:gd name="T32" fmla="*/ 176 w 208"/>
              <a:gd name="T33" fmla="*/ 100 h 200"/>
              <a:gd name="T34" fmla="*/ 160 w 208"/>
              <a:gd name="T35" fmla="*/ 106 h 200"/>
              <a:gd name="T36" fmla="*/ 164 w 208"/>
              <a:gd name="T37" fmla="*/ 171 h 200"/>
              <a:gd name="T38" fmla="*/ 121 w 208"/>
              <a:gd name="T39" fmla="*/ 188 h 200"/>
              <a:gd name="T40" fmla="*/ 92 w 208"/>
              <a:gd name="T41" fmla="*/ 184 h 200"/>
              <a:gd name="T42" fmla="*/ 92 w 208"/>
              <a:gd name="T43" fmla="*/ 200 h 200"/>
              <a:gd name="T44" fmla="*/ 121 w 208"/>
              <a:gd name="T45" fmla="*/ 196 h 200"/>
              <a:gd name="T46" fmla="*/ 176 w 208"/>
              <a:gd name="T47" fmla="*/ 171 h 200"/>
              <a:gd name="T48" fmla="*/ 190 w 208"/>
              <a:gd name="T49" fmla="*/ 171 h 200"/>
              <a:gd name="T50" fmla="*/ 190 w 208"/>
              <a:gd name="T51" fmla="*/ 171 h 200"/>
              <a:gd name="T52" fmla="*/ 208 w 208"/>
              <a:gd name="T53" fmla="*/ 135 h 200"/>
              <a:gd name="T54" fmla="*/ 36 w 208"/>
              <a:gd name="T55" fmla="*/ 159 h 200"/>
              <a:gd name="T56" fmla="*/ 24 w 208"/>
              <a:gd name="T57" fmla="*/ 112 h 200"/>
              <a:gd name="T58" fmla="*/ 36 w 208"/>
              <a:gd name="T59" fmla="*/ 159 h 200"/>
              <a:gd name="T60" fmla="*/ 172 w 208"/>
              <a:gd name="T61" fmla="*/ 159 h 200"/>
              <a:gd name="T62" fmla="*/ 184 w 208"/>
              <a:gd name="T63" fmla="*/ 11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8" h="200">
                <a:moveTo>
                  <a:pt x="194" y="101"/>
                </a:moveTo>
                <a:cubicBezTo>
                  <a:pt x="193" y="100"/>
                  <a:pt x="192" y="100"/>
                  <a:pt x="190" y="100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8" y="85"/>
                  <a:pt x="188" y="85"/>
                  <a:pt x="188" y="85"/>
                </a:cubicBezTo>
                <a:cubicBezTo>
                  <a:pt x="188" y="61"/>
                  <a:pt x="177" y="39"/>
                  <a:pt x="161" y="24"/>
                </a:cubicBezTo>
                <a:cubicBezTo>
                  <a:pt x="161" y="22"/>
                  <a:pt x="160" y="20"/>
                  <a:pt x="158" y="19"/>
                </a:cubicBezTo>
                <a:cubicBezTo>
                  <a:pt x="143" y="6"/>
                  <a:pt x="124" y="0"/>
                  <a:pt x="104" y="0"/>
                </a:cubicBezTo>
                <a:cubicBezTo>
                  <a:pt x="84" y="0"/>
                  <a:pt x="65" y="6"/>
                  <a:pt x="50" y="19"/>
                </a:cubicBezTo>
                <a:cubicBezTo>
                  <a:pt x="48" y="20"/>
                  <a:pt x="47" y="22"/>
                  <a:pt x="47" y="24"/>
                </a:cubicBezTo>
                <a:cubicBezTo>
                  <a:pt x="30" y="39"/>
                  <a:pt x="20" y="61"/>
                  <a:pt x="20" y="85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0"/>
                  <a:pt x="15" y="100"/>
                  <a:pt x="14" y="101"/>
                </a:cubicBezTo>
                <a:cubicBezTo>
                  <a:pt x="12" y="102"/>
                  <a:pt x="0" y="114"/>
                  <a:pt x="0" y="135"/>
                </a:cubicBezTo>
                <a:cubicBezTo>
                  <a:pt x="0" y="157"/>
                  <a:pt x="12" y="168"/>
                  <a:pt x="14" y="170"/>
                </a:cubicBezTo>
                <a:cubicBezTo>
                  <a:pt x="15" y="170"/>
                  <a:pt x="16" y="171"/>
                  <a:pt x="18" y="171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18" y="171"/>
                  <a:pt x="18" y="171"/>
                  <a:pt x="18" y="171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5" y="171"/>
                  <a:pt x="48" y="168"/>
                  <a:pt x="48" y="165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2"/>
                  <a:pt x="45" y="100"/>
                  <a:pt x="42" y="100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65"/>
                  <a:pt x="41" y="46"/>
                  <a:pt x="55" y="33"/>
                </a:cubicBezTo>
                <a:cubicBezTo>
                  <a:pt x="57" y="33"/>
                  <a:pt x="58" y="32"/>
                  <a:pt x="60" y="31"/>
                </a:cubicBezTo>
                <a:cubicBezTo>
                  <a:pt x="72" y="21"/>
                  <a:pt x="88" y="16"/>
                  <a:pt x="104" y="16"/>
                </a:cubicBezTo>
                <a:cubicBezTo>
                  <a:pt x="120" y="16"/>
                  <a:pt x="135" y="21"/>
                  <a:pt x="148" y="31"/>
                </a:cubicBezTo>
                <a:cubicBezTo>
                  <a:pt x="149" y="32"/>
                  <a:pt x="151" y="33"/>
                  <a:pt x="153" y="33"/>
                </a:cubicBezTo>
                <a:cubicBezTo>
                  <a:pt x="167" y="46"/>
                  <a:pt x="176" y="65"/>
                  <a:pt x="176" y="85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163" y="100"/>
                  <a:pt x="160" y="102"/>
                  <a:pt x="160" y="106"/>
                </a:cubicBezTo>
                <a:cubicBezTo>
                  <a:pt x="160" y="165"/>
                  <a:pt x="160" y="165"/>
                  <a:pt x="160" y="165"/>
                </a:cubicBezTo>
                <a:cubicBezTo>
                  <a:pt x="160" y="168"/>
                  <a:pt x="162" y="170"/>
                  <a:pt x="164" y="171"/>
                </a:cubicBezTo>
                <a:cubicBezTo>
                  <a:pt x="154" y="178"/>
                  <a:pt x="138" y="188"/>
                  <a:pt x="122" y="188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120" y="186"/>
                  <a:pt x="117" y="184"/>
                  <a:pt x="114" y="184"/>
                </a:cubicBezTo>
                <a:cubicBezTo>
                  <a:pt x="92" y="184"/>
                  <a:pt x="92" y="184"/>
                  <a:pt x="92" y="184"/>
                </a:cubicBezTo>
                <a:cubicBezTo>
                  <a:pt x="87" y="184"/>
                  <a:pt x="84" y="188"/>
                  <a:pt x="84" y="192"/>
                </a:cubicBezTo>
                <a:cubicBezTo>
                  <a:pt x="84" y="197"/>
                  <a:pt x="87" y="200"/>
                  <a:pt x="92" y="200"/>
                </a:cubicBezTo>
                <a:cubicBezTo>
                  <a:pt x="114" y="200"/>
                  <a:pt x="114" y="200"/>
                  <a:pt x="114" y="200"/>
                </a:cubicBezTo>
                <a:cubicBezTo>
                  <a:pt x="117" y="200"/>
                  <a:pt x="120" y="199"/>
                  <a:pt x="121" y="196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45" y="196"/>
                  <a:pt x="168" y="178"/>
                  <a:pt x="176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2" y="171"/>
                  <a:pt x="193" y="170"/>
                  <a:pt x="194" y="170"/>
                </a:cubicBezTo>
                <a:cubicBezTo>
                  <a:pt x="195" y="168"/>
                  <a:pt x="208" y="157"/>
                  <a:pt x="208" y="135"/>
                </a:cubicBezTo>
                <a:cubicBezTo>
                  <a:pt x="208" y="114"/>
                  <a:pt x="195" y="102"/>
                  <a:pt x="194" y="101"/>
                </a:cubicBezTo>
                <a:moveTo>
                  <a:pt x="36" y="159"/>
                </a:moveTo>
                <a:cubicBezTo>
                  <a:pt x="24" y="159"/>
                  <a:pt x="24" y="159"/>
                  <a:pt x="24" y="159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36" y="112"/>
                  <a:pt x="36" y="112"/>
                  <a:pt x="36" y="112"/>
                </a:cubicBezTo>
                <a:lnTo>
                  <a:pt x="36" y="159"/>
                </a:lnTo>
                <a:close/>
                <a:moveTo>
                  <a:pt x="184" y="159"/>
                </a:moveTo>
                <a:cubicBezTo>
                  <a:pt x="172" y="159"/>
                  <a:pt x="172" y="159"/>
                  <a:pt x="172" y="159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84" y="112"/>
                  <a:pt x="184" y="112"/>
                  <a:pt x="184" y="112"/>
                </a:cubicBezTo>
                <a:lnTo>
                  <a:pt x="184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600"/>
          </a:p>
        </p:txBody>
      </p:sp>
      <p:sp>
        <p:nvSpPr>
          <p:cNvPr id="112" name="1"/>
          <p:cNvSpPr txBox="1">
            <a:spLocks noChangeArrowheads="1"/>
          </p:cNvSpPr>
          <p:nvPr/>
        </p:nvSpPr>
        <p:spPr bwMode="auto">
          <a:xfrm>
            <a:off x="1853161" y="4340792"/>
            <a:ext cx="1200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zh-CN" sz="10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10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zh-CN" sz="10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框架搭建，主要的页面视图完成。</a:t>
            </a:r>
            <a:endParaRPr lang="zh-CN" altLang="zh-CN" sz="10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3" name="1"/>
          <p:cNvSpPr txBox="1">
            <a:spLocks noChangeArrowheads="1"/>
          </p:cNvSpPr>
          <p:nvPr/>
        </p:nvSpPr>
        <p:spPr bwMode="auto">
          <a:xfrm>
            <a:off x="1778019" y="4008987"/>
            <a:ext cx="1987494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2023年6</a:t>
            </a:r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月-2023</a:t>
            </a:r>
            <a:r>
              <a:rPr lang="zh-CN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zh-CN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4" name="2"/>
          <p:cNvSpPr txBox="1">
            <a:spLocks noChangeArrowheads="1"/>
          </p:cNvSpPr>
          <p:nvPr/>
        </p:nvSpPr>
        <p:spPr bwMode="auto">
          <a:xfrm>
            <a:off x="3371850" y="3775710"/>
            <a:ext cx="2021840" cy="1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网站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具体的细化与后台的搭建。</a:t>
            </a:r>
            <a:endParaRPr lang="zh-CN" altLang="zh-CN" sz="1000" kern="100" dirty="0">
              <a:solidFill>
                <a:srgbClr val="40404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12"/>
          <p:cNvSpPr txBox="1">
            <a:spLocks noChangeArrowheads="1"/>
          </p:cNvSpPr>
          <p:nvPr/>
        </p:nvSpPr>
        <p:spPr bwMode="auto">
          <a:xfrm>
            <a:off x="3284855" y="3423920"/>
            <a:ext cx="2201545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2023年9月-2023年12月</a:t>
            </a:r>
            <a:endParaRPr lang="en-US" altLang="zh-CN" sz="1400" b="1" kern="100" dirty="0">
              <a:effectLst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6" name="2"/>
          <p:cNvSpPr txBox="1">
            <a:spLocks noChangeArrowheads="1"/>
          </p:cNvSpPr>
          <p:nvPr/>
        </p:nvSpPr>
        <p:spPr bwMode="auto">
          <a:xfrm>
            <a:off x="4874895" y="3178175"/>
            <a:ext cx="2059940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zh-CN" sz="10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网站测试发布与试运行上线。</a:t>
            </a:r>
            <a:endParaRPr lang="zh-CN" altLang="zh-CN" sz="10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7" name="2"/>
          <p:cNvSpPr txBox="1">
            <a:spLocks noChangeArrowheads="1"/>
          </p:cNvSpPr>
          <p:nvPr/>
        </p:nvSpPr>
        <p:spPr bwMode="auto">
          <a:xfrm>
            <a:off x="4794250" y="2861945"/>
            <a:ext cx="25311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2024年1月-2024年3月</a:t>
            </a:r>
            <a:endParaRPr lang="en-US" altLang="zh-CN" sz="1400" b="1" kern="100" dirty="0">
              <a:effectLst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8" name="2"/>
          <p:cNvSpPr txBox="1">
            <a:spLocks noChangeArrowheads="1"/>
          </p:cNvSpPr>
          <p:nvPr/>
        </p:nvSpPr>
        <p:spPr bwMode="auto">
          <a:xfrm>
            <a:off x="6251575" y="2615565"/>
            <a:ext cx="2630170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0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zh-CN" sz="10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的宣传与推广工作，版本更新修改。</a:t>
            </a:r>
            <a:endParaRPr lang="zh-CN" altLang="zh-CN" sz="10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9" name="2"/>
          <p:cNvSpPr txBox="1">
            <a:spLocks noChangeArrowheads="1"/>
          </p:cNvSpPr>
          <p:nvPr/>
        </p:nvSpPr>
        <p:spPr bwMode="auto">
          <a:xfrm>
            <a:off x="6316980" y="2284095"/>
            <a:ext cx="290576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Tx/>
              <a:buSzTx/>
              <a:buFontTx/>
            </a:pPr>
            <a:r>
              <a:rPr lang="en-US" altLang="zh-CN" sz="1400" b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2024年3月-2024年6月</a:t>
            </a:r>
            <a:endParaRPr lang="en-US" altLang="zh-CN" sz="1400" b="1" kern="100" dirty="0">
              <a:effectLst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1" name="3"/>
          <p:cNvSpPr txBox="1">
            <a:spLocks noChangeArrowheads="1"/>
          </p:cNvSpPr>
          <p:nvPr/>
        </p:nvSpPr>
        <p:spPr bwMode="auto">
          <a:xfrm>
            <a:off x="7925500" y="1692390"/>
            <a:ext cx="1200694" cy="6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ts val="2200"/>
              </a:lnSpc>
            </a:pPr>
            <a:r>
              <a:rPr lang="zh-CN" altLang="zh-CN" sz="1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时间周期：</a:t>
            </a:r>
            <a:endParaRPr lang="zh-CN" altLang="zh-CN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zh-CN" sz="1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大约为</a:t>
            </a:r>
            <a:r>
              <a:rPr lang="en-US" altLang="zh-CN" sz="1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zh-CN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2" name="TextBox 13"/>
          <p:cNvSpPr>
            <a:spLocks noChangeArrowheads="1"/>
          </p:cNvSpPr>
          <p:nvPr/>
        </p:nvSpPr>
        <p:spPr bwMode="auto">
          <a:xfrm>
            <a:off x="462915" y="315641"/>
            <a:ext cx="138112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研究过程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47625"/>
            <a:ext cx="7905750" cy="504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0" grpId="0" animBg="1"/>
      <p:bldP spid="94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2863841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非技术要素分析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3520467" y="2470601"/>
            <a:ext cx="2319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方正兰亭黑_GBK"/>
              </a:rPr>
              <a:t>Analysis of non-technical elements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ea typeface="方正兰亭黑_GBK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ags/tag1.xml><?xml version="1.0" encoding="utf-8"?>
<p:tagLst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  <p:tag name="KSO_WPP_MARK_KEY" val="2cbdef66-cdd2-4d34-be8c-905f5b600e73"/>
  <p:tag name="COMMONDATA" val="eyJoZGlkIjoiZjQxZjBjNWVjZDk1NDg5NzJmNjI5NzE4ZjQ3M2ZjN2MifQ==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1992</Words>
  <Application>WPS 演示</Application>
  <PresentationFormat>全屏显示(16:9)</PresentationFormat>
  <Paragraphs>210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方正准圆简体</vt:lpstr>
      <vt:lpstr>Calibri Light</vt:lpstr>
      <vt:lpstr>方正宋刻本秀楷简体</vt:lpstr>
      <vt:lpstr>方正兰亭黑_GBK</vt:lpstr>
      <vt:lpstr>黑体</vt:lpstr>
      <vt:lpstr>Gill Sans</vt:lpstr>
      <vt:lpstr>MS PGothic</vt:lpstr>
      <vt:lpstr>Times New Roman</vt:lpstr>
      <vt:lpstr>Arial Unicode MS</vt:lpstr>
      <vt:lpstr>微软雅黑 Light</vt:lpstr>
      <vt:lpstr>Segoe Print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15562</cp:lastModifiedBy>
  <cp:revision>374</cp:revision>
  <dcterms:created xsi:type="dcterms:W3CDTF">2017-06-30T01:20:00Z</dcterms:created>
  <dcterms:modified xsi:type="dcterms:W3CDTF">2023-06-07T16:21:55Z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EBE4C577D7FF47E9A570DF77CAF4562E_12</vt:lpwstr>
  </property>
  <property fmtid="{D5CDD505-2E9C-101B-9397-08002B2CF9AE}" pid="3" name="KSOProductBuildVer">
    <vt:lpwstr>2052-11.1.0.14036</vt:lpwstr>
  </property>
</Properties>
</file>