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8"/>
  </p:notesMasterIdLst>
  <p:sldIdLst>
    <p:sldId id="258" r:id="rId3"/>
    <p:sldId id="259" r:id="rId4"/>
    <p:sldId id="303" r:id="rId5"/>
    <p:sldId id="353" r:id="rId6"/>
    <p:sldId id="354" r:id="rId7"/>
    <p:sldId id="355" r:id="rId8"/>
    <p:sldId id="357" r:id="rId9"/>
    <p:sldId id="351" r:id="rId10"/>
    <p:sldId id="304" r:id="rId11"/>
    <p:sldId id="305" r:id="rId12"/>
    <p:sldId id="306" r:id="rId13"/>
    <p:sldId id="333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4" r:id="rId39"/>
    <p:sldId id="335" r:id="rId40"/>
    <p:sldId id="352" r:id="rId41"/>
    <p:sldId id="358" r:id="rId42"/>
    <p:sldId id="337" r:id="rId43"/>
    <p:sldId id="359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6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7A93C-3455-4E4C-9121-582B06BBAA09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87A8-CFBF-41D3-B6D1-EF07153A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87A8-CFBF-41D3-B6D1-EF07153A4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0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87A8-CFBF-41D3-B6D1-EF07153A4B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7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6347-D297-4CC2-BB80-4979A5A3FD92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9E08B-41E4-42FF-B216-A0BA4194A9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92B6-847C-404D-96FA-D82178555B9D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C0A82-4982-4DA8-BF14-BC0CDCACEA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C4B31-90DE-4023-AB1D-CF006F4B909A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D8C8-3F49-4017-97DB-A35E4F4544F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2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5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6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95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F50D-2DF5-441E-B595-31B65413CA0A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E32E0-4F7A-4C51-A07F-A32EBD8C5A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3DD5-5396-4006-AB4C-87CAFA69FA87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881CA-77E4-47A2-BDBA-2EE13C56C4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7D7-27DA-48B4-BE3E-3783A93D922F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13F82-F088-4D86-B756-41253263AC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1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F618B-5690-4DCC-8755-C8992E9508AA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48D50-6558-47A0-9E43-173458B88C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4E106-FB49-469E-ADBB-1CC2E09D2FC0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AC56E-9F38-4A2A-A655-530BFCF9D2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3B698-C342-4256-AF38-7F62A2A9D2D5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1F71B-101D-4B1E-8276-752D3DFB6D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955F0-967F-4F95-8E53-8E00A8AD813A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35CD9-00FA-42F6-ADAB-D35EB55F2D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153BF-35EB-4C2A-8FE5-138F9E90B205}" type="datetime3">
              <a:rPr lang="zh-CN" altLang="en-US" smtClean="0">
                <a:solidFill>
                  <a:srgbClr val="000000"/>
                </a:solidFill>
              </a:rPr>
              <a:t>2023年9月19日星期二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B5B8-3781-4543-A153-270FB8735D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2D2F4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244B10-186D-4C4E-AA9F-7F34D9AD7760}" type="datetime3">
              <a:rPr kumimoji="1" lang="zh-CN" altLang="en-US" smtClean="0">
                <a:solidFill>
                  <a:srgbClr val="000000"/>
                </a:solidFill>
              </a:rPr>
              <a:t>2023年9月19日星期二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038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109F8-6206-420F-ADE8-3F4B086AE4E7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0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543C2CE-5AF7-8143-8A0A-0153F98C0316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64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172641" indent="-172641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57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1572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5001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10" Type="http://schemas.openxmlformats.org/officeDocument/2006/relationships/image" Target="../media/image6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04665" y="733568"/>
            <a:ext cx="6670344" cy="685799"/>
          </a:xfr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4000" b="1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流水线</a:t>
            </a:r>
            <a:endParaRPr lang="zh-CN" altLang="en-US" sz="40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504665" y="1918363"/>
            <a:ext cx="6670344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2.1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流水线定义与性能分析</a:t>
            </a:r>
            <a:endParaRPr lang="en-US" altLang="zh-CN" sz="2800" dirty="0" smtClean="0">
              <a:latin typeface="+mn-lt"/>
              <a:ea typeface="楷体_GB2312" pitchFamily="49" charset="-122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2.2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典型</a:t>
            </a:r>
            <a:r>
              <a:rPr lang="en-US" altLang="zh-CN" sz="2800" dirty="0" smtClean="0">
                <a:latin typeface="+mn-lt"/>
                <a:ea typeface="楷体_GB2312" pitchFamily="49" charset="-122"/>
              </a:rPr>
              <a:t>RISC5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段</a:t>
            </a:r>
            <a:r>
              <a:rPr lang="zh-CN" altLang="en-US" sz="2800" dirty="0" smtClean="0">
                <a:latin typeface="+mn-ea"/>
                <a:ea typeface="+mn-ea"/>
              </a:rPr>
              <a:t>流水线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2.3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结构</a:t>
            </a:r>
            <a:r>
              <a:rPr lang="zh-CN" altLang="en-US" sz="2800" dirty="0" smtClean="0">
                <a:latin typeface="+mn-ea"/>
                <a:ea typeface="+mn-ea"/>
              </a:rPr>
              <a:t>冒险、数据冒险</a:t>
            </a:r>
            <a:endParaRPr lang="zh-CN" altLang="en-US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2.4 </a:t>
            </a:r>
            <a:r>
              <a:rPr lang="zh-CN" altLang="en-US" sz="2800" dirty="0" smtClean="0">
                <a:latin typeface="+mn-ea"/>
                <a:ea typeface="+mn-ea"/>
              </a:rPr>
              <a:t>条件指令冒险、分支预测</a:t>
            </a:r>
            <a:endParaRPr lang="zh-CN" altLang="en-US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2.5 </a:t>
            </a:r>
            <a:r>
              <a:rPr lang="zh-CN" altLang="en-US" sz="2800" dirty="0" smtClean="0">
                <a:latin typeface="+mn-ea"/>
                <a:ea typeface="+mn-ea"/>
              </a:rPr>
              <a:t>多周期指令</a:t>
            </a:r>
            <a:r>
              <a:rPr lang="en-US" altLang="zh-CN" sz="2800" dirty="0" smtClean="0">
                <a:latin typeface="+mn-ea"/>
                <a:ea typeface="+mn-ea"/>
              </a:rPr>
              <a:t>/</a:t>
            </a:r>
            <a:r>
              <a:rPr lang="zh-CN" altLang="en-US" sz="2800" dirty="0">
                <a:latin typeface="+mn-ea"/>
                <a:ea typeface="+mn-ea"/>
              </a:rPr>
              <a:t>操作</a:t>
            </a:r>
            <a:endParaRPr lang="en-US" altLang="zh-CN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2.6 </a:t>
            </a:r>
            <a:r>
              <a:rPr lang="zh-CN" altLang="en-US" sz="2800" dirty="0" smtClean="0">
                <a:latin typeface="+mn-ea"/>
                <a:ea typeface="+mn-ea"/>
              </a:rPr>
              <a:t>动态调度</a:t>
            </a:r>
            <a:r>
              <a:rPr lang="en-US" altLang="zh-CN" sz="2800" dirty="0" smtClean="0">
                <a:latin typeface="+mn-lt"/>
                <a:ea typeface="+mn-ea"/>
              </a:rPr>
              <a:t>——Scoreboard</a:t>
            </a:r>
            <a:r>
              <a:rPr lang="zh-CN" altLang="en-US" sz="2800" dirty="0">
                <a:latin typeface="+mn-ea"/>
                <a:ea typeface="+mn-ea"/>
              </a:rPr>
              <a:t>记分牌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7452" y="6318913"/>
            <a:ext cx="699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Readings:  Appendix C   page c1-c30  c43-48  c51-60  c70-c80 </a:t>
            </a:r>
            <a:endParaRPr lang="zh-CN" alt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指令执行过程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64776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取指令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/>
              <a:t>Instruction fetch,  IF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根据程序计数器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取到当前指令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指令译码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/>
              <a:t>Instruction decode, ID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译码指令，读取寄存器操作数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检测条件指令的条件码，判定是否要跳转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计算条件指令的跳转目标地址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执行指令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/>
              <a:t>Execution, EX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形成有效地址</a:t>
            </a:r>
            <a:r>
              <a:rPr lang="en-US" altLang="zh-CN" sz="2800" dirty="0"/>
              <a:t>(</a:t>
            </a:r>
            <a:r>
              <a:rPr lang="zh-CN" altLang="en-US" sz="2800" dirty="0"/>
              <a:t>存储器操作数</a:t>
            </a:r>
            <a:r>
              <a:rPr lang="en-US" altLang="zh-CN" sz="2800" dirty="0"/>
              <a:t>)</a:t>
            </a:r>
            <a:r>
              <a:rPr lang="zh-CN" altLang="en-US" sz="2800" dirty="0"/>
              <a:t>：基地址</a:t>
            </a:r>
            <a:r>
              <a:rPr lang="en-US" altLang="zh-CN" sz="2800" dirty="0"/>
              <a:t>+</a:t>
            </a:r>
            <a:r>
              <a:rPr lang="zh-CN" altLang="en-US" sz="2800" dirty="0"/>
              <a:t>偏移量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执行寄存器</a:t>
            </a:r>
            <a:r>
              <a:rPr lang="en-US" altLang="zh-CN" sz="2800" dirty="0"/>
              <a:t>-</a:t>
            </a:r>
            <a:r>
              <a:rPr lang="zh-CN" altLang="en-US" sz="2800" dirty="0" smtClean="0"/>
              <a:t>寄存器型或者</a:t>
            </a:r>
            <a:r>
              <a:rPr lang="zh-CN" altLang="en-US" sz="2800" dirty="0"/>
              <a:t>寄存器</a:t>
            </a:r>
            <a:r>
              <a:rPr lang="en-US" altLang="zh-CN" sz="2800" dirty="0"/>
              <a:t>-</a:t>
            </a:r>
            <a:r>
              <a:rPr lang="zh-CN" altLang="en-US" sz="2800" dirty="0"/>
              <a:t>立即</a:t>
            </a:r>
            <a:r>
              <a:rPr lang="zh-CN" altLang="en-US" sz="2800" dirty="0" smtClean="0"/>
              <a:t>数型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指令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03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指令执行过程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856095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访问存储器</a:t>
            </a:r>
            <a:r>
              <a:rPr lang="en-US" altLang="zh-CN" sz="3200" dirty="0" smtClean="0"/>
              <a:t>Memory access </a:t>
            </a:r>
            <a:r>
              <a:rPr lang="en-US" altLang="zh-CN" sz="3200" dirty="0" smtClean="0">
                <a:ea typeface="宋体" panose="02010600030101010101" pitchFamily="2" charset="-122"/>
              </a:rPr>
              <a:t>(MEM)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</a:rPr>
              <a:t>对于</a:t>
            </a:r>
            <a:r>
              <a:rPr lang="en-US" altLang="zh-CN" sz="2800" dirty="0" smtClean="0">
                <a:ea typeface="宋体" panose="02010600030101010101" pitchFamily="2" charset="-122"/>
              </a:rPr>
              <a:t>Load</a:t>
            </a:r>
            <a:r>
              <a:rPr lang="zh-CN" altLang="en-US" sz="2800" dirty="0" smtClean="0">
                <a:ea typeface="宋体" panose="02010600030101010101" pitchFamily="2" charset="-122"/>
              </a:rPr>
              <a:t>指令，利用前面</a:t>
            </a:r>
            <a:r>
              <a:rPr lang="en-US" altLang="zh-CN" sz="2800" dirty="0" smtClean="0">
                <a:ea typeface="宋体" panose="02010600030101010101" pitchFamily="2" charset="-122"/>
              </a:rPr>
              <a:t>EX</a:t>
            </a:r>
            <a:r>
              <a:rPr lang="zh-CN" altLang="en-US" sz="2800" dirty="0" smtClean="0">
                <a:ea typeface="宋体" panose="02010600030101010101" pitchFamily="2" charset="-122"/>
              </a:rPr>
              <a:t>阶段得到的有效地址，从存储器读入操作数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</a:rPr>
              <a:t>对于</a:t>
            </a:r>
            <a:r>
              <a:rPr lang="en-US" altLang="zh-CN" sz="2800" dirty="0"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ea typeface="宋体" panose="02010600030101010101" pitchFamily="2" charset="-122"/>
              </a:rPr>
              <a:t>tore</a:t>
            </a:r>
            <a:r>
              <a:rPr lang="zh-CN" altLang="en-US" sz="2800" dirty="0" smtClean="0">
                <a:ea typeface="宋体" panose="02010600030101010101" pitchFamily="2" charset="-122"/>
              </a:rPr>
              <a:t>指令，将数据写</a:t>
            </a:r>
            <a:r>
              <a:rPr lang="zh-CN" altLang="en-US" sz="2800" dirty="0">
                <a:ea typeface="宋体" panose="02010600030101010101" pitchFamily="2" charset="-122"/>
              </a:rPr>
              <a:t>到</a:t>
            </a:r>
            <a:r>
              <a:rPr lang="zh-CN" altLang="en-US" sz="2800" dirty="0" smtClean="0">
                <a:ea typeface="宋体" panose="02010600030101010101" pitchFamily="2" charset="-122"/>
              </a:rPr>
              <a:t>存储器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ea typeface="宋体" panose="02010600030101010101" pitchFamily="2" charset="-122"/>
              </a:rPr>
              <a:t>写回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200" dirty="0" smtClean="0">
                <a:ea typeface="宋体" panose="02010600030101010101" pitchFamily="2" charset="-122"/>
              </a:rPr>
              <a:t>Write back, WB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对于寄存器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寄存器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ALU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指令或者</a:t>
            </a:r>
            <a:r>
              <a:rPr lang="en-US" altLang="zh-CN" sz="2800" dirty="0"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ea typeface="宋体" panose="02010600030101010101" pitchFamily="2" charset="-122"/>
              </a:rPr>
              <a:t>oad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指令，把结果写到寄存器堆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82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级流水线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2571" y="1444956"/>
            <a:ext cx="8672122" cy="4546412"/>
            <a:chOff x="1428750" y="1485900"/>
            <a:chExt cx="6649982" cy="3314700"/>
          </a:xfrm>
        </p:grpSpPr>
        <p:grpSp>
          <p:nvGrpSpPr>
            <p:cNvPr id="332" name="Group 331"/>
            <p:cNvGrpSpPr/>
            <p:nvPr/>
          </p:nvGrpSpPr>
          <p:grpSpPr>
            <a:xfrm>
              <a:off x="5943600" y="1543050"/>
              <a:ext cx="1085850" cy="3200400"/>
              <a:chOff x="6400800" y="914400"/>
              <a:chExt cx="1447800" cy="4267200"/>
            </a:xfrm>
          </p:grpSpPr>
          <p:cxnSp>
            <p:nvCxnSpPr>
              <p:cNvPr id="309" name="Straight Connector 308"/>
              <p:cNvCxnSpPr/>
              <p:nvPr/>
            </p:nvCxnSpPr>
            <p:spPr bwMode="auto">
              <a:xfrm>
                <a:off x="7848600" y="990600"/>
                <a:ext cx="0" cy="41910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7" name="TextBox 326"/>
              <p:cNvSpPr txBox="1"/>
              <p:nvPr/>
            </p:nvSpPr>
            <p:spPr>
              <a:xfrm>
                <a:off x="6400800" y="914400"/>
                <a:ext cx="11451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dirty="0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</a:t>
                </a: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emory</a:t>
                </a: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572000" y="1543050"/>
              <a:ext cx="1143000" cy="3200400"/>
              <a:chOff x="4572000" y="914400"/>
              <a:chExt cx="1524000" cy="4267200"/>
            </a:xfrm>
          </p:grpSpPr>
          <p:cxnSp>
            <p:nvCxnSpPr>
              <p:cNvPr id="308" name="Straight Connector 307"/>
              <p:cNvCxnSpPr/>
              <p:nvPr/>
            </p:nvCxnSpPr>
            <p:spPr bwMode="auto">
              <a:xfrm>
                <a:off x="6096000" y="914400"/>
                <a:ext cx="0" cy="42672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6" name="TextBox 325"/>
              <p:cNvSpPr txBox="1"/>
              <p:nvPr/>
            </p:nvSpPr>
            <p:spPr>
              <a:xfrm>
                <a:off x="4572000" y="914400"/>
                <a:ext cx="10962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 err="1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</a:t>
                </a:r>
                <a:r>
                  <a:rPr lang="en-US" sz="1500" b="1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X</a:t>
                </a:r>
                <a:r>
                  <a:rPr lang="en-US" sz="1500" dirty="0" err="1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ecute</a:t>
                </a: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3429000" y="1485900"/>
              <a:ext cx="914400" cy="3257550"/>
              <a:chOff x="3048000" y="838200"/>
              <a:chExt cx="1219200" cy="4343400"/>
            </a:xfrm>
          </p:grpSpPr>
          <p:cxnSp>
            <p:nvCxnSpPr>
              <p:cNvPr id="307" name="Straight Connector 306"/>
              <p:cNvCxnSpPr/>
              <p:nvPr/>
            </p:nvCxnSpPr>
            <p:spPr bwMode="auto">
              <a:xfrm>
                <a:off x="4267200" y="838200"/>
                <a:ext cx="0" cy="43434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324"/>
              <p:cNvSpPr txBox="1"/>
              <p:nvPr/>
            </p:nvSpPr>
            <p:spPr>
              <a:xfrm>
                <a:off x="3048000" y="914400"/>
                <a:ext cx="104131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dirty="0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D</a:t>
                </a: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ecode</a:t>
                </a:r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1543050" y="1485900"/>
              <a:ext cx="1371600" cy="3314700"/>
              <a:chOff x="533400" y="838200"/>
              <a:chExt cx="1828800" cy="4419600"/>
            </a:xfrm>
          </p:grpSpPr>
          <p:cxnSp>
            <p:nvCxnSpPr>
              <p:cNvPr id="306" name="Straight Connector 305"/>
              <p:cNvCxnSpPr/>
              <p:nvPr/>
            </p:nvCxnSpPr>
            <p:spPr bwMode="auto">
              <a:xfrm>
                <a:off x="2362200" y="838200"/>
                <a:ext cx="0" cy="44196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>
                <a:off x="533400" y="838200"/>
                <a:ext cx="0" cy="441960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3" name="TextBox 302"/>
              <p:cNvSpPr txBox="1"/>
              <p:nvPr/>
            </p:nvSpPr>
            <p:spPr>
              <a:xfrm>
                <a:off x="1143000" y="914400"/>
                <a:ext cx="8166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b="1" dirty="0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F</a:t>
                </a: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etch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00452" y="2740059"/>
              <a:ext cx="685799" cy="1088992"/>
              <a:chOff x="2362200" y="3809999"/>
              <a:chExt cx="914399" cy="13408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362200" y="3809999"/>
                <a:ext cx="914399" cy="1340864"/>
                <a:chOff x="2362200" y="3809999"/>
                <a:chExt cx="914399" cy="1340864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 rot="16200000">
                  <a:off x="2377568" y="4404231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 rot="16200000">
                <a:off x="2244715" y="4238105"/>
                <a:ext cx="10922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0" name="Freeform 31"/>
            <p:cNvSpPr>
              <a:spLocks/>
            </p:cNvSpPr>
            <p:nvPr/>
          </p:nvSpPr>
          <p:spPr bwMode="auto">
            <a:xfrm rot="16200000">
              <a:off x="4714874" y="3000376"/>
              <a:ext cx="1314450" cy="342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H="1">
              <a:off x="2400300" y="3200400"/>
              <a:ext cx="1714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5657850" y="2914650"/>
              <a:ext cx="171450" cy="742950"/>
              <a:chOff x="7162800" y="2597423"/>
              <a:chExt cx="457204" cy="1809477"/>
            </a:xfrm>
          </p:grpSpPr>
          <p:cxnSp>
            <p:nvCxnSpPr>
              <p:cNvPr id="115" name="Straight Connector 114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6" name="Rectangle 115"/>
              <p:cNvSpPr/>
              <p:nvPr/>
            </p:nvSpPr>
            <p:spPr>
              <a:xfrm rot="16200000">
                <a:off x="6556517" y="3203712"/>
                <a:ext cx="1669775" cy="457198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286249" y="2743201"/>
              <a:ext cx="171450" cy="457200"/>
              <a:chOff x="7162800" y="1828800"/>
              <a:chExt cx="457200" cy="2813901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3" name="Rectangle 112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44" name="Straight Connector 43"/>
            <p:cNvCxnSpPr>
              <a:endCxn id="116" idx="2"/>
            </p:cNvCxnSpPr>
            <p:nvPr/>
          </p:nvCxnSpPr>
          <p:spPr bwMode="auto">
            <a:xfrm flipH="1" flipV="1">
              <a:off x="5829300" y="3257447"/>
              <a:ext cx="285750" cy="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flipH="1">
              <a:off x="5543549" y="3143250"/>
              <a:ext cx="1143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1" name="Group 50"/>
            <p:cNvGrpSpPr/>
            <p:nvPr/>
          </p:nvGrpSpPr>
          <p:grpSpPr>
            <a:xfrm>
              <a:off x="4286250" y="3429000"/>
              <a:ext cx="171450" cy="457200"/>
              <a:chOff x="7162800" y="1828800"/>
              <a:chExt cx="457200" cy="2813901"/>
            </a:xfrm>
          </p:grpSpPr>
          <p:cxnSp>
            <p:nvCxnSpPr>
              <p:cNvPr id="105" name="Straight Connector 104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" name="Rectangle 105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 bwMode="auto">
            <a:xfrm>
              <a:off x="4457700" y="3028950"/>
              <a:ext cx="4000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106" idx="2"/>
            </p:cNvCxnSpPr>
            <p:nvPr/>
          </p:nvCxnSpPr>
          <p:spPr bwMode="auto">
            <a:xfrm flipV="1">
              <a:off x="4457700" y="3600450"/>
              <a:ext cx="742950" cy="266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6"/>
            <p:cNvSpPr/>
            <p:nvPr/>
          </p:nvSpPr>
          <p:spPr>
            <a:xfrm>
              <a:off x="6115050" y="2057400"/>
              <a:ext cx="857250" cy="142875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Data Cache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428750" y="2571751"/>
              <a:ext cx="228600" cy="1190624"/>
              <a:chOff x="7162800" y="1828801"/>
              <a:chExt cx="457200" cy="2578099"/>
            </a:xfrm>
          </p:grpSpPr>
          <p:cxnSp>
            <p:nvCxnSpPr>
              <p:cNvPr id="136" name="Straight Connector 135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7" name="Rectangle 136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PC</a:t>
                </a:r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1771650" y="2343150"/>
              <a:ext cx="1028700" cy="14859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Instruction Cache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 flipH="1">
              <a:off x="1657350" y="3143250"/>
              <a:ext cx="1143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9" idx="0"/>
            </p:cNvCxnSpPr>
            <p:nvPr/>
          </p:nvCxnSpPr>
          <p:spPr bwMode="auto">
            <a:xfrm flipH="1">
              <a:off x="3028950" y="3284556"/>
              <a:ext cx="571502" cy="301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3" name="Group 152"/>
            <p:cNvGrpSpPr/>
            <p:nvPr/>
          </p:nvGrpSpPr>
          <p:grpSpPr>
            <a:xfrm>
              <a:off x="6972300" y="2057400"/>
              <a:ext cx="171450" cy="1543050"/>
              <a:chOff x="7162800" y="1828799"/>
              <a:chExt cx="457201" cy="2578101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5" name="Rectangle 154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156" name="Isosceles Triangle 155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158" name="Straight Connector 157"/>
            <p:cNvCxnSpPr>
              <a:endCxn id="155" idx="2"/>
            </p:cNvCxnSpPr>
            <p:nvPr/>
          </p:nvCxnSpPr>
          <p:spPr bwMode="auto">
            <a:xfrm flipH="1" flipV="1">
              <a:off x="7143752" y="2787118"/>
              <a:ext cx="228599" cy="132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auto">
            <a:xfrm flipV="1">
              <a:off x="7715250" y="3028950"/>
              <a:ext cx="0" cy="13144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 bwMode="auto">
            <a:xfrm flipH="1">
              <a:off x="7486650" y="3028950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1" name="Group 200"/>
            <p:cNvGrpSpPr/>
            <p:nvPr/>
          </p:nvGrpSpPr>
          <p:grpSpPr>
            <a:xfrm>
              <a:off x="6972301" y="3714751"/>
              <a:ext cx="171451" cy="426245"/>
              <a:chOff x="6553200" y="3886200"/>
              <a:chExt cx="228601" cy="568327"/>
            </a:xfrm>
          </p:grpSpPr>
          <p:cxnSp>
            <p:nvCxnSpPr>
              <p:cNvPr id="198" name="Straight Connector 197"/>
              <p:cNvCxnSpPr/>
              <p:nvPr/>
            </p:nvCxnSpPr>
            <p:spPr bwMode="auto">
              <a:xfrm>
                <a:off x="6667500" y="4378687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9" name="Rectangle 198"/>
              <p:cNvSpPr/>
              <p:nvPr/>
            </p:nvSpPr>
            <p:spPr>
              <a:xfrm rot="16200000">
                <a:off x="6421258" y="4018143"/>
                <a:ext cx="492485" cy="2286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00" name="Isosceles Triangle 199"/>
              <p:cNvSpPr/>
              <p:nvPr/>
            </p:nvSpPr>
            <p:spPr>
              <a:xfrm>
                <a:off x="6553200" y="4270719"/>
                <a:ext cx="228600" cy="107968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204" name="Straight Connector 203"/>
            <p:cNvCxnSpPr>
              <a:endCxn id="199" idx="2"/>
            </p:cNvCxnSpPr>
            <p:nvPr/>
          </p:nvCxnSpPr>
          <p:spPr bwMode="auto">
            <a:xfrm flipH="1">
              <a:off x="7143752" y="3886201"/>
              <a:ext cx="228599" cy="132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6" name="Group 175"/>
            <p:cNvGrpSpPr/>
            <p:nvPr/>
          </p:nvGrpSpPr>
          <p:grpSpPr>
            <a:xfrm>
              <a:off x="7267920" y="2686050"/>
              <a:ext cx="323165" cy="1314450"/>
              <a:chOff x="1746046" y="2438400"/>
              <a:chExt cx="565623" cy="1752600"/>
            </a:xfrm>
          </p:grpSpPr>
          <p:sp>
            <p:nvSpPr>
              <p:cNvPr id="174" name="Trapezoid 173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 rot="16200000">
                <a:off x="1905704" y="3003172"/>
                <a:ext cx="246308" cy="565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cxnSp>
          <p:nvCxnSpPr>
            <p:cNvPr id="210" name="Straight Connector 209"/>
            <p:cNvCxnSpPr/>
            <p:nvPr/>
          </p:nvCxnSpPr>
          <p:spPr bwMode="auto">
            <a:xfrm>
              <a:off x="6000750" y="3257550"/>
              <a:ext cx="0" cy="6286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Straight Connector 212"/>
            <p:cNvCxnSpPr>
              <a:stCxn id="199" idx="0"/>
            </p:cNvCxnSpPr>
            <p:nvPr/>
          </p:nvCxnSpPr>
          <p:spPr bwMode="auto">
            <a:xfrm flipH="1" flipV="1">
              <a:off x="6000751" y="3886201"/>
              <a:ext cx="971551" cy="132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8" name="Group 217"/>
            <p:cNvGrpSpPr/>
            <p:nvPr/>
          </p:nvGrpSpPr>
          <p:grpSpPr>
            <a:xfrm>
              <a:off x="5657850" y="1943100"/>
              <a:ext cx="171450" cy="742950"/>
              <a:chOff x="7162800" y="2597423"/>
              <a:chExt cx="457204" cy="1809477"/>
            </a:xfrm>
          </p:grpSpPr>
          <p:cxnSp>
            <p:nvCxnSpPr>
              <p:cNvPr id="219" name="Straight Connector 218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0" name="Rectangle 219"/>
              <p:cNvSpPr/>
              <p:nvPr/>
            </p:nvSpPr>
            <p:spPr>
              <a:xfrm rot="16200000">
                <a:off x="6556517" y="3203712"/>
                <a:ext cx="1669775" cy="457198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Store</a:t>
                </a:r>
              </a:p>
            </p:txBody>
          </p:sp>
          <p:sp>
            <p:nvSpPr>
              <p:cNvPr id="221" name="Isosceles Triangle 220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4286251" y="1943100"/>
              <a:ext cx="171451" cy="685800"/>
              <a:chOff x="6553200" y="3886200"/>
              <a:chExt cx="228601" cy="568327"/>
            </a:xfrm>
          </p:grpSpPr>
          <p:cxnSp>
            <p:nvCxnSpPr>
              <p:cNvPr id="228" name="Straight Connector 227"/>
              <p:cNvCxnSpPr/>
              <p:nvPr/>
            </p:nvCxnSpPr>
            <p:spPr bwMode="auto">
              <a:xfrm>
                <a:off x="6667500" y="4378687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9" name="Rectangle 228"/>
              <p:cNvSpPr/>
              <p:nvPr/>
            </p:nvSpPr>
            <p:spPr>
              <a:xfrm rot="16200000">
                <a:off x="6421258" y="4018143"/>
                <a:ext cx="492485" cy="2286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Imm</a:t>
                </a: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230" name="Isosceles Triangle 229"/>
              <p:cNvSpPr/>
              <p:nvPr/>
            </p:nvSpPr>
            <p:spPr>
              <a:xfrm>
                <a:off x="6553200" y="4270719"/>
                <a:ext cx="228600" cy="107968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231" name="Straight Connector 230"/>
            <p:cNvCxnSpPr/>
            <p:nvPr/>
          </p:nvCxnSpPr>
          <p:spPr bwMode="auto">
            <a:xfrm flipV="1">
              <a:off x="3314700" y="2286000"/>
              <a:ext cx="0" cy="10287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3314701" y="2286000"/>
              <a:ext cx="971551" cy="113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Straight Connector 245"/>
            <p:cNvCxnSpPr>
              <a:endCxn id="240" idx="0"/>
            </p:cNvCxnSpPr>
            <p:nvPr/>
          </p:nvCxnSpPr>
          <p:spPr bwMode="auto">
            <a:xfrm flipH="1">
              <a:off x="5004685" y="2857500"/>
              <a:ext cx="19596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 bwMode="auto">
            <a:xfrm>
              <a:off x="4457700" y="2286000"/>
              <a:ext cx="1143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 bwMode="auto">
            <a:xfrm flipV="1">
              <a:off x="4572000" y="2286000"/>
              <a:ext cx="0" cy="4000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Straight Connector 256"/>
            <p:cNvCxnSpPr/>
            <p:nvPr/>
          </p:nvCxnSpPr>
          <p:spPr bwMode="auto">
            <a:xfrm>
              <a:off x="4572000" y="2686050"/>
              <a:ext cx="2857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9" name="Group 238"/>
            <p:cNvGrpSpPr/>
            <p:nvPr/>
          </p:nvGrpSpPr>
          <p:grpSpPr>
            <a:xfrm>
              <a:off x="4781892" y="2571750"/>
              <a:ext cx="323165" cy="571500"/>
              <a:chOff x="1651773" y="2438400"/>
              <a:chExt cx="754165" cy="1752600"/>
            </a:xfrm>
          </p:grpSpPr>
          <p:sp>
            <p:nvSpPr>
              <p:cNvPr id="240" name="Trapezoid 239"/>
              <p:cNvSpPr/>
              <p:nvPr/>
            </p:nvSpPr>
            <p:spPr>
              <a:xfrm rot="5400000">
                <a:off x="1143000" y="3162300"/>
                <a:ext cx="17526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 rot="16200000">
                <a:off x="1745602" y="2908900"/>
                <a:ext cx="566508" cy="754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cxnSp>
          <p:nvCxnSpPr>
            <p:cNvPr id="264" name="Straight Connector 263"/>
            <p:cNvCxnSpPr/>
            <p:nvPr/>
          </p:nvCxnSpPr>
          <p:spPr bwMode="auto">
            <a:xfrm flipV="1">
              <a:off x="4743450" y="2286000"/>
              <a:ext cx="0" cy="7429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Straight Connector 265"/>
            <p:cNvCxnSpPr>
              <a:stCxn id="220" idx="0"/>
            </p:cNvCxnSpPr>
            <p:nvPr/>
          </p:nvCxnSpPr>
          <p:spPr bwMode="auto">
            <a:xfrm flipH="1">
              <a:off x="4743451" y="2285897"/>
              <a:ext cx="914402" cy="1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Straight Connector 273"/>
            <p:cNvCxnSpPr>
              <a:endCxn id="220" idx="2"/>
            </p:cNvCxnSpPr>
            <p:nvPr/>
          </p:nvCxnSpPr>
          <p:spPr bwMode="auto">
            <a:xfrm flipH="1" flipV="1">
              <a:off x="5829300" y="2285897"/>
              <a:ext cx="285749" cy="20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Straight Connector 276"/>
            <p:cNvCxnSpPr/>
            <p:nvPr/>
          </p:nvCxnSpPr>
          <p:spPr bwMode="auto">
            <a:xfrm flipH="1" flipV="1">
              <a:off x="3886200" y="4343400"/>
              <a:ext cx="3829052" cy="113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Straight Connector 281"/>
            <p:cNvCxnSpPr>
              <a:endCxn id="131" idx="1"/>
            </p:cNvCxnSpPr>
            <p:nvPr/>
          </p:nvCxnSpPr>
          <p:spPr bwMode="auto">
            <a:xfrm flipV="1">
              <a:off x="3886202" y="3829051"/>
              <a:ext cx="1" cy="5143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286" name="Group 285"/>
            <p:cNvGrpSpPr/>
            <p:nvPr/>
          </p:nvGrpSpPr>
          <p:grpSpPr>
            <a:xfrm>
              <a:off x="2800350" y="2343150"/>
              <a:ext cx="228600" cy="1600200"/>
              <a:chOff x="7162800" y="2597423"/>
              <a:chExt cx="457204" cy="1809477"/>
            </a:xfrm>
          </p:grpSpPr>
          <p:cxnSp>
            <p:nvCxnSpPr>
              <p:cNvPr id="287" name="Straight Connector 286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8" name="Rectangle 287"/>
              <p:cNvSpPr/>
              <p:nvPr/>
            </p:nvSpPr>
            <p:spPr>
              <a:xfrm rot="16200000">
                <a:off x="6556517" y="3203712"/>
                <a:ext cx="1669775" cy="457198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Inst. Register</a:t>
                </a:r>
              </a:p>
            </p:txBody>
          </p:sp>
          <p:sp>
            <p:nvSpPr>
              <p:cNvPr id="289" name="Isosceles Triangle 288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291" name="Straight Connector 290"/>
            <p:cNvCxnSpPr/>
            <p:nvPr/>
          </p:nvCxnSpPr>
          <p:spPr bwMode="auto">
            <a:xfrm flipV="1">
              <a:off x="3314700" y="1714500"/>
              <a:ext cx="0" cy="5715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429250" y="1714500"/>
              <a:ext cx="0" cy="9715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8" name="TextBox 327"/>
            <p:cNvSpPr txBox="1"/>
            <p:nvPr/>
          </p:nvSpPr>
          <p:spPr>
            <a:xfrm>
              <a:off x="7086601" y="1543050"/>
              <a:ext cx="9921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dirty="0" err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W</a:t>
              </a:r>
              <a:r>
                <a:rPr lang="en-US" sz="15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riteback</a:t>
              </a:r>
              <a:endParaRPr lang="en-US" sz="15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5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同类指令执行过程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69892"/>
              </p:ext>
            </p:extLst>
          </p:nvPr>
        </p:nvGraphicFramePr>
        <p:xfrm>
          <a:off x="0" y="1724543"/>
          <a:ext cx="9144000" cy="444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87563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</a:t>
                      </a:r>
                      <a:r>
                        <a:rPr lang="en-US" altLang="zh-CN" sz="1800" baseline="0" dirty="0" smtClean="0"/>
                        <a:t>    IF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     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    EXE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    MEM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      WB</a:t>
                      </a:r>
                      <a:endParaRPr lang="zh-CN" altLang="en-US" sz="1800" dirty="0"/>
                    </a:p>
                  </a:txBody>
                  <a:tcPr/>
                </a:tc>
              </a:tr>
              <a:tr h="87563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ALU  </a:t>
                      </a:r>
                      <a:r>
                        <a:rPr lang="zh-CN" altLang="en-US" sz="1800" dirty="0" smtClean="0"/>
                        <a:t>操作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 </a:t>
                      </a:r>
                      <a:r>
                        <a:rPr lang="zh-CN" altLang="en-US" sz="1800" dirty="0" smtClean="0"/>
                        <a:t>根据</a:t>
                      </a:r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读取指令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指令译码，读寄存器操作数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执行算术逻辑运算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结果写回寄存器堆</a:t>
                      </a:r>
                      <a:endParaRPr lang="zh-CN" altLang="en-US" sz="1800" dirty="0"/>
                    </a:p>
                  </a:txBody>
                  <a:tcPr/>
                </a:tc>
              </a:tr>
              <a:tr h="87563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存储器操作</a:t>
                      </a:r>
                      <a:r>
                        <a:rPr lang="zh-CN" altLang="en-US" sz="1800" baseline="0" dirty="0" smtClean="0"/>
                        <a:t> </a:t>
                      </a:r>
                      <a:endParaRPr lang="en-US" altLang="zh-CN" sz="1800" baseline="0" dirty="0" smtClean="0"/>
                    </a:p>
                    <a:p>
                      <a:r>
                        <a:rPr lang="en-US" altLang="zh-CN" sz="1800" baseline="0" dirty="0" smtClean="0"/>
                        <a:t>Load/ Store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根据</a:t>
                      </a:r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读取指令</a:t>
                      </a:r>
                      <a:endParaRPr lang="zh-CN" altLang="en-US" sz="1800" b="1" dirty="0" smtClean="0"/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形成有效地址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Load</a:t>
                      </a:r>
                      <a:r>
                        <a:rPr lang="zh-CN" altLang="en-US" sz="1800" dirty="0" smtClean="0"/>
                        <a:t>：从存储器读数据</a:t>
                      </a:r>
                      <a:endParaRPr lang="en-US" altLang="zh-CN" sz="1800" dirty="0" smtClean="0"/>
                    </a:p>
                    <a:p>
                      <a:r>
                        <a:rPr lang="en-US" altLang="zh-CN" sz="1800" dirty="0" smtClean="0"/>
                        <a:t>Store</a:t>
                      </a:r>
                      <a:r>
                        <a:rPr lang="zh-CN" altLang="en-US" sz="1800" dirty="0" smtClean="0"/>
                        <a:t>：把寄存器里数据写到存储器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Load</a:t>
                      </a:r>
                      <a:r>
                        <a:rPr lang="zh-CN" altLang="en-US" sz="1800" dirty="0" smtClean="0"/>
                        <a:t>：把数据读入寄存器堆</a:t>
                      </a:r>
                      <a:endParaRPr lang="zh-CN" altLang="en-US" sz="1800" dirty="0"/>
                    </a:p>
                  </a:txBody>
                  <a:tcPr/>
                </a:tc>
              </a:tr>
              <a:tr h="87563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控制类操作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条件指令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调转指令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根据</a:t>
                      </a:r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读取指令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计算条件码和条件指令转移目标地址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典型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级流水线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RISC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处理器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566"/>
            <a:ext cx="9144000" cy="25528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294" y="5282232"/>
            <a:ext cx="9116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instruction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fetch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2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instruction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指令译码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execution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执行指令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memory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access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访问存储器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WB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write-back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写回结果</a:t>
            </a:r>
            <a:r>
              <a:rPr lang="en-US" altLang="zh-CN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9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1194" y="968991"/>
            <a:ext cx="85571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不同的功能部件使用在指令执行过程的不同阶段，因而，不同指令的重叠执行仅仅造成少量的冲突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指令存储器与数据存储器分开：可以消除取指令与存储器访问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取数据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造成的冲突。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寄存器堆在两个阶段要用到：指令译码阶段读取操作数、写回阶段将结果写回寄存器堆</a:t>
            </a:r>
            <a:endParaRPr lang="en-US" altLang="zh-CN" sz="2400" dirty="0" smtClean="0"/>
          </a:p>
          <a:p>
            <a:r>
              <a:rPr lang="en-US" altLang="zh-CN" sz="2400" dirty="0" smtClean="0"/>
              <a:t>     ——</a:t>
            </a:r>
            <a:r>
              <a:rPr lang="zh-CN" altLang="en-US" sz="2400" dirty="0" smtClean="0"/>
              <a:t>在时钟周期的前半部分进行写操作，在时钟周期的后半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部分进行读操作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在不同执行阶段的指令不互相干扰</a:t>
            </a:r>
            <a:endParaRPr lang="en-US" altLang="zh-CN" sz="2400" dirty="0" smtClean="0"/>
          </a:p>
          <a:p>
            <a:r>
              <a:rPr lang="en-US" altLang="zh-CN" sz="2400" dirty="0" smtClean="0"/>
              <a:t>      ——</a:t>
            </a:r>
            <a:r>
              <a:rPr lang="zh-CN" altLang="en-US" sz="2400" dirty="0" smtClean="0"/>
              <a:t>在流水线相邻流水段之间加入共享寄存器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14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流水线数据路径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" y="1119118"/>
            <a:ext cx="9140772" cy="583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流水线中指令相互作用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69241"/>
            <a:ext cx="9143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70C0"/>
                </a:solidFill>
              </a:rPr>
              <a:t>冒险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(hazard)</a:t>
            </a:r>
            <a:r>
              <a:rPr lang="zh-CN" altLang="en-US" sz="2800" dirty="0" smtClean="0">
                <a:solidFill>
                  <a:srgbClr val="0070C0"/>
                </a:solidFill>
              </a:rPr>
              <a:t>：</a:t>
            </a:r>
            <a:r>
              <a:rPr lang="zh-CN" altLang="en-US" sz="2800" dirty="0" smtClean="0"/>
              <a:t>阻碍指令流中下一条即将执行指令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(PC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程序计数器所指向的指令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/>
              <a:t>的执行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流水线中某条指令可能会需要被其他条指令占用的资源，这会导致</a:t>
            </a:r>
            <a:r>
              <a:rPr lang="zh-CN" altLang="en-US" sz="2800" dirty="0" smtClean="0">
                <a:solidFill>
                  <a:srgbClr val="0070C0"/>
                </a:solidFill>
              </a:rPr>
              <a:t>结构冒险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(structural hazard)</a:t>
            </a:r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某条指令可能会依赖前面指令的执行结果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这种依赖可以是数据</a:t>
            </a:r>
            <a:r>
              <a:rPr lang="en-US" altLang="zh-CN" sz="2800" dirty="0" smtClean="0"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数据冒险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data hazard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endParaRPr lang="en-US" altLang="zh-CN" sz="28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ym typeface="Wingdings" panose="05000000000000000000" pitchFamily="2" charset="2"/>
              </a:rPr>
              <a:t>这种依赖也可以是下一条将要执行指令的地址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sym typeface="Wingdings" panose="05000000000000000000" pitchFamily="2" charset="2"/>
              </a:rPr>
              <a:t>     </a:t>
            </a:r>
            <a:r>
              <a:rPr lang="zh-CN" alt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控制冒险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control hazard 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，比如条件指令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smtClean="0">
                <a:sym typeface="Wingdings" panose="05000000000000000000" pitchFamily="2" charset="2"/>
              </a:rPr>
              <a:t>branches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sz="280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 smtClean="0">
                <a:sym typeface="Wingdings" panose="05000000000000000000" pitchFamily="2" charset="2"/>
              </a:rPr>
              <a:t>         </a:t>
            </a:r>
            <a:r>
              <a:rPr lang="zh-CN" altLang="en-US" sz="2800" dirty="0" smtClean="0">
                <a:sym typeface="Wingdings" panose="05000000000000000000" pitchFamily="2" charset="2"/>
              </a:rPr>
              <a:t>异常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dirty="0" smtClean="0">
                <a:sym typeface="Wingdings" panose="05000000000000000000" pitchFamily="2" charset="2"/>
              </a:rPr>
              <a:t>exceptions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解决冒险经常要在流水线中加入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停顿</a:t>
            </a:r>
            <a:r>
              <a:rPr lang="en-US" altLang="zh-CN" sz="28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(stall/ bubble)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导致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CPI&gt;1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8787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结构冒险解决办法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4691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当两条指令在同一个时间需要使用同一个硬件资源时，会发生结构冒险</a:t>
            </a:r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      ——</a:t>
            </a:r>
            <a:r>
              <a:rPr lang="zh-CN" altLang="en-US" sz="2800" dirty="0"/>
              <a:t>解决</a:t>
            </a:r>
            <a:r>
              <a:rPr lang="zh-CN" altLang="en-US" sz="2800" dirty="0" smtClean="0"/>
              <a:t>办法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：让硬件阻止新指令执行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引入停顿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stall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周期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，一直到旧指令使用完冲突资源并释放。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结构冒险也可以通过增加硬件资源来解决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解决办法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</a:p>
          <a:p>
            <a:r>
              <a:rPr lang="en-US" altLang="zh-CN" sz="2800" dirty="0" smtClean="0"/>
              <a:t>      ——</a:t>
            </a:r>
            <a:r>
              <a:rPr lang="zh-CN" altLang="en-US" sz="2800" dirty="0" smtClean="0"/>
              <a:t>比如，如果两条指令同时需要访问一个存储器端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口，可以通过增加第二个存储器端口来解决结构冒险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3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" y="1032283"/>
            <a:ext cx="8543499" cy="2914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182" y="5036024"/>
            <a:ext cx="881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流水线因结构冒险出现停顿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(stall)---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存储器只有一个访问端口导致第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i+3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条指令被停顿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382563" y="1469123"/>
                <a:ext cx="8351577" cy="5117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zh-CN" altLang="en-US" sz="3200" dirty="0" smtClean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流水线技术：</a:t>
                </a:r>
                <a:endParaRPr lang="en-US" altLang="zh-CN" sz="3200" dirty="0" smtClean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lvl="1"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800" dirty="0" smtClean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让多条指令重叠执行</a:t>
                </a:r>
                <a:r>
                  <a:rPr lang="en-US" altLang="zh-CN" sz="2800" dirty="0" smtClean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800" dirty="0" smtClean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同时、并行执行</a:t>
                </a:r>
                <a:r>
                  <a:rPr lang="en-US" altLang="zh-CN" sz="2800" dirty="0" smtClean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rPr>
                  <a:t>的各种技术</a:t>
                </a:r>
                <a:endParaRPr lang="en-US" altLang="zh-CN" sz="2800" dirty="0" smtClean="0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lvl="1">
                  <a:spcBef>
                    <a:spcPts val="1000"/>
                  </a:spcBef>
                  <a:buFont typeface="Wingdings" panose="05000000000000000000" pitchFamily="2" charset="2"/>
                  <a:buChar char="l"/>
                  <a:defRPr/>
                </a:pPr>
                <a:r>
                  <a:rPr kumimoji="0" lang="zh-CN" alt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在理想情况下，流水线处理器每条指令执行时间</a:t>
                </a: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0" lang="zh-CN" alt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非</m:t>
                          </m:r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流</m:t>
                          </m:r>
                          <m:r>
                            <a:rPr lang="zh-CN" alt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水</m:t>
                          </m:r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线处理</m:t>
                          </m:r>
                          <m:r>
                            <a:rPr lang="zh-CN" alt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机</m:t>
                          </m:r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单条</m:t>
                          </m:r>
                          <m:r>
                            <a:rPr lang="zh-CN" alt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指令</m:t>
                          </m:r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执行</m:t>
                          </m:r>
                          <m:r>
                            <a:rPr lang="zh-CN" alt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流水</m:t>
                          </m:r>
                          <m:r>
                            <a:rPr lang="zh-CN" alt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线的</m:t>
                          </m:r>
                          <m:r>
                            <a:rPr lang="zh-CN" alt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级数</m:t>
                          </m:r>
                        </m:den>
                      </m:f>
                    </m:oMath>
                  </m:oMathPara>
                </a14:m>
                <a:endPara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3" y="1469123"/>
                <a:ext cx="8351577" cy="5117059"/>
              </a:xfrm>
              <a:prstGeom prst="rect">
                <a:avLst/>
              </a:prstGeom>
              <a:blipFill rotWithShape="0">
                <a:blip r:embed="rId2"/>
                <a:stretch>
                  <a:fillRect l="-1679" t="-3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23180" y="39237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流水线定义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5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数据冒险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" y="116413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当流水线改变操作数的正常读写访问顺序时，也就是实际的访问顺序与指令序列中的顺序不一致时，会发生</a:t>
            </a:r>
            <a:r>
              <a:rPr lang="zh-CN" altLang="en-US" sz="2800" dirty="0" smtClean="0">
                <a:solidFill>
                  <a:srgbClr val="0070C0"/>
                </a:solidFill>
              </a:rPr>
              <a:t>数据冒险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zh-CN" altLang="en-US" sz="2800" dirty="0" smtClean="0">
                <a:solidFill>
                  <a:srgbClr val="0070C0"/>
                </a:solidFill>
              </a:rPr>
              <a:t>数据冒险</a:t>
            </a:r>
            <a:r>
              <a:rPr lang="zh-CN" altLang="en-US" sz="2800" dirty="0" smtClean="0"/>
              <a:t>会导致指令的执行结果出现错误，得不到预期的结果。</a:t>
            </a:r>
            <a:endParaRPr lang="en-US" altLang="zh-CN" sz="2800" dirty="0" smtClean="0"/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 smtClean="0"/>
              <a:t>DADD</a:t>
            </a:r>
            <a:r>
              <a:rPr lang="zh-CN" altLang="en-US" sz="2800" dirty="0" smtClean="0"/>
              <a:t>指令执行结果被紧跟的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条指令使用，这会导致数据冒险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60" y="3754456"/>
            <a:ext cx="3895682" cy="20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10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58685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DSUB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指令受数据冒险影响，结果会出错。</a:t>
            </a:r>
            <a:r>
              <a:rPr lang="en-US" altLang="zh-CN" sz="2000" dirty="0" smtClean="0"/>
              <a:t>XOR</a:t>
            </a:r>
            <a:r>
              <a:rPr lang="zh-CN" altLang="en-US" sz="2000" dirty="0" smtClean="0"/>
              <a:t>指令能够正确执行。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指令在</a:t>
            </a:r>
            <a:r>
              <a:rPr lang="en-US" altLang="zh-CN" sz="2000" dirty="0" smtClean="0"/>
              <a:t>CC5</a:t>
            </a:r>
            <a:r>
              <a:rPr lang="zh-CN" altLang="en-US" sz="2000" dirty="0" smtClean="0"/>
              <a:t>后半个周期读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DADD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CC5</a:t>
            </a:r>
            <a:r>
              <a:rPr lang="zh-CN" altLang="en-US" sz="2000" dirty="0" smtClean="0"/>
              <a:t>的前半个周期写</a:t>
            </a:r>
            <a:r>
              <a:rPr lang="en-US" altLang="zh-CN" sz="2000" dirty="0" smtClean="0"/>
              <a:t>R1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OR</a:t>
            </a:r>
            <a:r>
              <a:rPr lang="zh-CN" altLang="en-US" sz="2000" dirty="0" smtClean="0"/>
              <a:t>指令也可以正确执行。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08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数据冒险的种类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00701"/>
            <a:ext cx="914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假设执行一组寄存器</a:t>
            </a:r>
            <a:r>
              <a:rPr lang="en-US" altLang="zh-CN" sz="2400" dirty="0" smtClean="0"/>
              <a:t>—</a:t>
            </a:r>
            <a:r>
              <a:rPr lang="zh-CN" altLang="en-US" sz="2400" dirty="0" smtClean="0"/>
              <a:t>寄存器型指令系列</a:t>
            </a:r>
            <a:endParaRPr lang="en-US" altLang="zh-CN" sz="2400" dirty="0" smtClean="0"/>
          </a:p>
          <a:p>
            <a:r>
              <a:rPr lang="en-US" altLang="zh-CN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                                                  </a:t>
            </a:r>
            <a:r>
              <a:rPr lang="en-US" altLang="zh-CN" sz="2800" dirty="0" err="1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r</a:t>
            </a:r>
            <a:r>
              <a:rPr lang="en-US" altLang="zh-CN" sz="3200" baseline="-25000" dirty="0" err="1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k</a:t>
            </a:r>
            <a:r>
              <a:rPr lang="en-US" altLang="zh-CN" sz="28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</a:t>
            </a:r>
            <a:r>
              <a:rPr lang="en-US" altLang="zh-CN" sz="28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← </a:t>
            </a:r>
            <a:r>
              <a:rPr lang="en-US" altLang="zh-CN" sz="2800" dirty="0" err="1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r</a:t>
            </a:r>
            <a:r>
              <a:rPr lang="en-US" altLang="zh-CN" sz="3200" baseline="-25000" dirty="0" err="1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op  </a:t>
            </a:r>
            <a:r>
              <a:rPr lang="en-US" altLang="zh-CN" sz="2800" dirty="0" err="1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r</a:t>
            </a:r>
            <a:r>
              <a:rPr lang="en-US" altLang="zh-CN" sz="3200" baseline="-25000" dirty="0" err="1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415653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数据相关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Data-dependence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en-US" altLang="zh-CN" sz="2400" dirty="0" smtClean="0">
                <a:ea typeface="宋体" panose="02010600030101010101" pitchFamily="2" charset="-122"/>
              </a:rPr>
              <a:t>RAW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 Read-after-Write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写后读冒险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     r</a:t>
            </a:r>
            <a:r>
              <a:rPr lang="en-US" altLang="zh-CN" sz="2400" baseline="-250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←  r</a:t>
            </a:r>
            <a:r>
              <a:rPr lang="en-US" altLang="zh-CN" sz="2400" baseline="-250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	</a:t>
            </a:r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         Read-after-Write  </a:t>
            </a:r>
            <a:endParaRPr lang="en-US" altLang="zh-CN" sz="2400" dirty="0">
              <a:solidFill>
                <a:srgbClr val="56127A"/>
              </a:solidFill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3"/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     r</a:t>
            </a:r>
            <a:r>
              <a:rPr lang="en-US" altLang="zh-CN" sz="2400" baseline="-250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5</a:t>
            </a:r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←  r</a:t>
            </a:r>
            <a:r>
              <a:rPr lang="en-US" altLang="zh-CN" sz="2400" baseline="-250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4	</a:t>
            </a:r>
            <a:r>
              <a:rPr lang="en-US" altLang="zh-CN" sz="2400" baseline="-250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                 </a:t>
            </a:r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(</a:t>
            </a:r>
            <a:r>
              <a:rPr lang="en-US" altLang="zh-CN" sz="2400" dirty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RAW) </a:t>
            </a:r>
            <a:r>
              <a:rPr lang="en-US" altLang="zh-CN" sz="2400" dirty="0" smtClean="0">
                <a:solidFill>
                  <a:srgbClr val="56127A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hazard</a:t>
            </a:r>
            <a:endParaRPr lang="en-US" altLang="zh-CN" sz="2400" dirty="0">
              <a:solidFill>
                <a:srgbClr val="56127A"/>
              </a:solidFill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-1" y="3841281"/>
            <a:ext cx="9143999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反相关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Anti-dependence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WAR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读后写冒险</a:t>
            </a:r>
            <a:endParaRPr lang="en-US" altLang="zh-CN" sz="2400" dirty="0" smtClean="0">
              <a:solidFill>
                <a:srgbClr val="000000"/>
              </a:solidFill>
              <a:latin typeface="+mn-lt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←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	           Write-after-Read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←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4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5	                  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(WAR) hazard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5298846"/>
            <a:ext cx="9144000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输出相关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Output-dependence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2400" dirty="0" smtClean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WAW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Calibri" panose="020F0502020204030204" pitchFamily="34" charset="0"/>
              </a:rPr>
              <a:t>写后写冒险</a:t>
            </a:r>
            <a:endParaRPr lang="en-US" altLang="zh-CN" sz="2400" dirty="0">
              <a:solidFill>
                <a:srgbClr val="000000"/>
              </a:solidFill>
              <a:latin typeface="+mn-lt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3" eaLnBrk="1" hangingPunct="1"/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←  r</a:t>
            </a:r>
            <a:r>
              <a:rPr lang="en-US" altLang="zh-CN" sz="2400" baseline="-250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1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	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    Write-after-Write </a:t>
            </a:r>
            <a:endParaRPr lang="en-US" altLang="zh-CN" sz="2400" dirty="0">
              <a:solidFill>
                <a:srgbClr val="56127A"/>
              </a:solidFill>
              <a:latin typeface="+mn-lt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3" eaLnBrk="1" hangingPunct="1"/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r</a:t>
            </a:r>
            <a:r>
              <a:rPr lang="en-US" altLang="zh-CN" sz="2400" baseline="-250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3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←  r</a:t>
            </a:r>
            <a:r>
              <a:rPr lang="en-US" altLang="zh-CN" sz="2400" baseline="-250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6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op r</a:t>
            </a:r>
            <a:r>
              <a:rPr lang="en-US" altLang="zh-CN" sz="2400" baseline="-250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7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</a:t>
            </a:r>
            <a:r>
              <a:rPr lang="en-US" altLang="zh-CN" sz="2400" dirty="0" smtClean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(</a:t>
            </a:r>
            <a:r>
              <a:rPr lang="en-US" altLang="zh-CN" sz="2400" dirty="0">
                <a:solidFill>
                  <a:srgbClr val="56127A"/>
                </a:solidFill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WAW) hazard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2265528" y="3138985"/>
            <a:ext cx="409433" cy="136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H="1">
            <a:off x="2129051" y="4558352"/>
            <a:ext cx="341193" cy="20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任意多边形 11"/>
          <p:cNvSpPr/>
          <p:nvPr/>
        </p:nvSpPr>
        <p:spPr bwMode="auto">
          <a:xfrm>
            <a:off x="1419316" y="5936776"/>
            <a:ext cx="464075" cy="395785"/>
          </a:xfrm>
          <a:custGeom>
            <a:avLst/>
            <a:gdLst>
              <a:gd name="connsiteX0" fmla="*/ 368541 w 368541"/>
              <a:gd name="connsiteY0" fmla="*/ 0 h 409433"/>
              <a:gd name="connsiteX1" fmla="*/ 51 w 368541"/>
              <a:gd name="connsiteY1" fmla="*/ 204717 h 409433"/>
              <a:gd name="connsiteX2" fmla="*/ 341245 w 368541"/>
              <a:gd name="connsiteY2" fmla="*/ 382137 h 409433"/>
              <a:gd name="connsiteX3" fmla="*/ 300302 w 368541"/>
              <a:gd name="connsiteY3" fmla="*/ 409433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541" h="409433">
                <a:moveTo>
                  <a:pt x="368541" y="0"/>
                </a:moveTo>
                <a:cubicBezTo>
                  <a:pt x="186570" y="70514"/>
                  <a:pt x="4600" y="141028"/>
                  <a:pt x="51" y="204717"/>
                </a:cubicBezTo>
                <a:cubicBezTo>
                  <a:pt x="-4498" y="268406"/>
                  <a:pt x="291203" y="348018"/>
                  <a:pt x="341245" y="382137"/>
                </a:cubicBezTo>
                <a:cubicBezTo>
                  <a:pt x="391287" y="416256"/>
                  <a:pt x="302577" y="400334"/>
                  <a:pt x="300302" y="40943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解决数据冒险方法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86974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停顿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S</a:t>
            </a:r>
            <a:r>
              <a:rPr lang="en-US" altLang="zh-CN" sz="2800" dirty="0" smtClean="0"/>
              <a:t>talling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将相关的指令停顿在某个执行阶段，一直到冒险解决，才进入下一个指令执行阶段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旁路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Bypass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800" dirty="0"/>
              <a:t>——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一旦数据得到就通过旁路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额外增加的连线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将该数据转发给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(forward)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需要的功能部件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86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停顿与旁路对比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Box 216"/>
          <p:cNvSpPr txBox="1">
            <a:spLocks noChangeArrowheads="1"/>
          </p:cNvSpPr>
          <p:nvPr/>
        </p:nvSpPr>
        <p:spPr bwMode="auto">
          <a:xfrm>
            <a:off x="3173104" y="1282889"/>
            <a:ext cx="277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 x1, x3, x5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sub x2, x1, x4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82304" y="2425889"/>
            <a:ext cx="457200" cy="457200"/>
            <a:chOff x="1524000" y="2667000"/>
            <a:chExt cx="457200" cy="4572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524000" y="2667000"/>
              <a:ext cx="457200" cy="4572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ea typeface="ＭＳ Ｐゴシック" panose="020B0600070205080204" pitchFamily="34" charset="-128"/>
                  <a:cs typeface="Calibri" panose="020F0502020204030204" pitchFamily="34" charset="0"/>
                </a:rPr>
                <a:t>F</a:t>
              </a: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904997" y="2667000"/>
              <a:ext cx="76200" cy="457200"/>
              <a:chOff x="7162800" y="2180537"/>
              <a:chExt cx="457201" cy="2110427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 rot="-5400000">
                <a:off x="6348069" y="2995269"/>
                <a:ext cx="2086663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smtClean="0">
                  <a:solidFill>
                    <a:srgbClr val="000000"/>
                  </a:solidFill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8" name="Isosceles Triangle 10"/>
              <p:cNvSpPr>
                <a:spLocks noChangeArrowheads="1"/>
              </p:cNvSpPr>
              <p:nvPr/>
            </p:nvSpPr>
            <p:spPr bwMode="auto">
              <a:xfrm>
                <a:off x="7162800" y="3962989"/>
                <a:ext cx="457200" cy="32797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400" smtClean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9" name="TextBox 217"/>
          <p:cNvSpPr txBox="1">
            <a:spLocks noChangeArrowheads="1"/>
          </p:cNvSpPr>
          <p:nvPr/>
        </p:nvSpPr>
        <p:spPr bwMode="auto">
          <a:xfrm>
            <a:off x="3096904" y="2425889"/>
            <a:ext cx="212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add x1, x3, x5</a:t>
            </a:r>
          </a:p>
        </p:txBody>
      </p:sp>
      <p:grpSp>
        <p:nvGrpSpPr>
          <p:cNvPr id="10" name="Group 287"/>
          <p:cNvGrpSpPr>
            <a:grpSpLocks/>
          </p:cNvGrpSpPr>
          <p:nvPr/>
        </p:nvGrpSpPr>
        <p:grpSpPr bwMode="auto">
          <a:xfrm>
            <a:off x="1039504" y="2425889"/>
            <a:ext cx="457200" cy="914400"/>
            <a:chOff x="1371600" y="2057400"/>
            <a:chExt cx="457200" cy="914400"/>
          </a:xfrm>
        </p:grpSpPr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1371600" y="2057400"/>
              <a:ext cx="457200" cy="457200"/>
              <a:chOff x="1524000" y="2667000"/>
              <a:chExt cx="457200" cy="457200"/>
            </a:xfrm>
          </p:grpSpPr>
          <p:sp>
            <p:nvSpPr>
              <p:cNvPr id="17" name="Rectangle 40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D</a:t>
                </a:r>
              </a:p>
            </p:txBody>
          </p:sp>
          <p:grpSp>
            <p:nvGrpSpPr>
              <p:cNvPr id="18" name="Group 41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9" name="Rectangle 42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Isosceles Triangle 43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1371600" y="2514600"/>
              <a:ext cx="457200" cy="457200"/>
              <a:chOff x="1524000" y="2667000"/>
              <a:chExt cx="457200" cy="457200"/>
            </a:xfrm>
          </p:grpSpPr>
          <p:sp>
            <p:nvSpPr>
              <p:cNvPr id="13" name="Rectangle 82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</a:t>
                </a:r>
              </a:p>
            </p:txBody>
          </p:sp>
          <p:grpSp>
            <p:nvGrpSpPr>
              <p:cNvPr id="14" name="Group 83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15" name="Rectangle 84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Isosceles Triangle 85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21" name="Group 288"/>
          <p:cNvGrpSpPr>
            <a:grpSpLocks/>
          </p:cNvGrpSpPr>
          <p:nvPr/>
        </p:nvGrpSpPr>
        <p:grpSpPr bwMode="auto">
          <a:xfrm>
            <a:off x="1496704" y="2425889"/>
            <a:ext cx="457200" cy="1371600"/>
            <a:chOff x="1828800" y="2057400"/>
            <a:chExt cx="457200" cy="1371600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1828800" y="2057400"/>
              <a:ext cx="457200" cy="457200"/>
              <a:chOff x="1524000" y="2667000"/>
              <a:chExt cx="457200" cy="457200"/>
            </a:xfrm>
          </p:grpSpPr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X</a:t>
                </a:r>
              </a:p>
            </p:txBody>
          </p: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5" name="Rectangle 47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" name="Isosceles Triangle 48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23" name="Group 62"/>
            <p:cNvGrpSpPr>
              <a:grpSpLocks/>
            </p:cNvGrpSpPr>
            <p:nvPr/>
          </p:nvGrpSpPr>
          <p:grpSpPr bwMode="auto">
            <a:xfrm>
              <a:off x="1828800" y="2514600"/>
              <a:ext cx="457200" cy="457200"/>
              <a:chOff x="1524000" y="2667000"/>
              <a:chExt cx="457200" cy="457200"/>
            </a:xfrm>
          </p:grpSpPr>
          <p:sp>
            <p:nvSpPr>
              <p:cNvPr id="29" name="Rectangle 78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D</a:t>
                </a:r>
              </a:p>
            </p:txBody>
          </p:sp>
          <p:grpSp>
            <p:nvGrpSpPr>
              <p:cNvPr id="30" name="Group 79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31" name="Rectangle 80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2" name="Isosceles Triangle 81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24" name="Group 87"/>
            <p:cNvGrpSpPr>
              <a:grpSpLocks/>
            </p:cNvGrpSpPr>
            <p:nvPr/>
          </p:nvGrpSpPr>
          <p:grpSpPr bwMode="auto">
            <a:xfrm>
              <a:off x="1828800" y="2971800"/>
              <a:ext cx="457200" cy="457200"/>
              <a:chOff x="1524000" y="2667000"/>
              <a:chExt cx="457200" cy="457200"/>
            </a:xfrm>
          </p:grpSpPr>
          <p:sp>
            <p:nvSpPr>
              <p:cNvPr id="25" name="Rectangle 108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</a:t>
                </a:r>
              </a:p>
            </p:txBody>
          </p:sp>
          <p:grpSp>
            <p:nvGrpSpPr>
              <p:cNvPr id="26" name="Group 109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27" name="Rectangle 110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Isosceles Triangle 111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37" name="TextBox 250"/>
          <p:cNvSpPr txBox="1">
            <a:spLocks noChangeArrowheads="1"/>
          </p:cNvSpPr>
          <p:nvPr/>
        </p:nvSpPr>
        <p:spPr bwMode="auto">
          <a:xfrm>
            <a:off x="4773304" y="4254689"/>
            <a:ext cx="212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sub x2, x1, x4</a:t>
            </a:r>
          </a:p>
        </p:txBody>
      </p:sp>
      <p:grpSp>
        <p:nvGrpSpPr>
          <p:cNvPr id="38" name="Group 290"/>
          <p:cNvGrpSpPr>
            <a:grpSpLocks/>
          </p:cNvGrpSpPr>
          <p:nvPr/>
        </p:nvGrpSpPr>
        <p:grpSpPr bwMode="auto">
          <a:xfrm>
            <a:off x="2411104" y="2425889"/>
            <a:ext cx="2270125" cy="2286000"/>
            <a:chOff x="2743200" y="2057400"/>
            <a:chExt cx="2270461" cy="2286000"/>
          </a:xfrm>
        </p:grpSpPr>
        <p:grpSp>
          <p:nvGrpSpPr>
            <p:cNvPr id="39" name="Group 54"/>
            <p:cNvGrpSpPr>
              <a:grpSpLocks/>
            </p:cNvGrpSpPr>
            <p:nvPr/>
          </p:nvGrpSpPr>
          <p:grpSpPr bwMode="auto">
            <a:xfrm>
              <a:off x="2743200" y="2057400"/>
              <a:ext cx="457200" cy="457200"/>
              <a:chOff x="1524000" y="2667000"/>
              <a:chExt cx="457200" cy="457200"/>
            </a:xfrm>
          </p:grpSpPr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W</a:t>
                </a:r>
              </a:p>
            </p:txBody>
          </p:sp>
          <p:grpSp>
            <p:nvGrpSpPr>
              <p:cNvPr id="62" name="Group 56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63" name="Rectangle 57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Isosceles Triangle 58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40" name="Group 64"/>
            <p:cNvGrpSpPr>
              <a:grpSpLocks/>
            </p:cNvGrpSpPr>
            <p:nvPr/>
          </p:nvGrpSpPr>
          <p:grpSpPr bwMode="auto">
            <a:xfrm>
              <a:off x="2743200" y="2514600"/>
              <a:ext cx="457200" cy="457200"/>
              <a:chOff x="1524000" y="2667000"/>
              <a:chExt cx="457200" cy="457200"/>
            </a:xfrm>
          </p:grpSpPr>
          <p:sp>
            <p:nvSpPr>
              <p:cNvPr id="57" name="Rectangle 70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M</a:t>
                </a:r>
              </a:p>
            </p:txBody>
          </p:sp>
          <p:grpSp>
            <p:nvGrpSpPr>
              <p:cNvPr id="58" name="Group 71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Isosceles Triangle 73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41" name="Group 89"/>
            <p:cNvGrpSpPr>
              <a:grpSpLocks/>
            </p:cNvGrpSpPr>
            <p:nvPr/>
          </p:nvGrpSpPr>
          <p:grpSpPr bwMode="auto">
            <a:xfrm>
              <a:off x="2743200" y="2971800"/>
              <a:ext cx="457200" cy="457200"/>
              <a:chOff x="1524000" y="2667000"/>
              <a:chExt cx="457200" cy="457200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X</a:t>
                </a:r>
              </a:p>
            </p:txBody>
          </p:sp>
          <p:grpSp>
            <p:nvGrpSpPr>
              <p:cNvPr id="54" name="Group 101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5" name="Rectangle 102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Isosceles Triangle 103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sp>
          <p:nvSpPr>
            <p:cNvPr id="42" name="TextBox 223"/>
            <p:cNvSpPr txBox="1">
              <a:spLocks noChangeArrowheads="1"/>
            </p:cNvSpPr>
            <p:nvPr/>
          </p:nvSpPr>
          <p:spPr bwMode="auto">
            <a:xfrm>
              <a:off x="4191000" y="2971800"/>
              <a:ext cx="8226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ea typeface="ＭＳ Ｐゴシック" panose="020B0600070205080204" pitchFamily="34" charset="-128"/>
                  <a:cs typeface="Calibri" panose="020F0502020204030204" pitchFamily="34" charset="0"/>
                </a:rPr>
                <a:t>bubble</a:t>
              </a:r>
            </a:p>
          </p:txBody>
        </p: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2743200" y="3886200"/>
              <a:ext cx="457200" cy="457200"/>
              <a:chOff x="1524000" y="2667000"/>
              <a:chExt cx="457200" cy="457200"/>
            </a:xfrm>
          </p:grpSpPr>
          <p:sp>
            <p:nvSpPr>
              <p:cNvPr id="49" name="Rectangle 246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</a:t>
                </a:r>
              </a:p>
            </p:txBody>
          </p:sp>
          <p:grpSp>
            <p:nvGrpSpPr>
              <p:cNvPr id="50" name="Group 247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51" name="Rectangle 248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Isosceles Triangle 249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44" name="Group 114"/>
            <p:cNvGrpSpPr>
              <a:grpSpLocks/>
            </p:cNvGrpSpPr>
            <p:nvPr/>
          </p:nvGrpSpPr>
          <p:grpSpPr bwMode="auto">
            <a:xfrm>
              <a:off x="2743200" y="3429000"/>
              <a:ext cx="457200" cy="457200"/>
              <a:chOff x="1524000" y="2667000"/>
              <a:chExt cx="457200" cy="457200"/>
            </a:xfrm>
          </p:grpSpPr>
          <p:sp>
            <p:nvSpPr>
              <p:cNvPr id="45" name="Rectangle 130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D</a:t>
                </a:r>
              </a:p>
            </p:txBody>
          </p:sp>
          <p:grpSp>
            <p:nvGrpSpPr>
              <p:cNvPr id="46" name="Group 131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47" name="Rectangle 132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Isosceles Triangle 133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65" name="Group 292"/>
          <p:cNvGrpSpPr>
            <a:grpSpLocks/>
          </p:cNvGrpSpPr>
          <p:nvPr/>
        </p:nvGrpSpPr>
        <p:grpSpPr bwMode="auto">
          <a:xfrm>
            <a:off x="3325504" y="3340289"/>
            <a:ext cx="1371600" cy="1371600"/>
            <a:chOff x="3657600" y="2971800"/>
            <a:chExt cx="1371600" cy="1371600"/>
          </a:xfrm>
        </p:grpSpPr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657600" y="2971800"/>
              <a:ext cx="457200" cy="457200"/>
              <a:chOff x="1524000" y="2667000"/>
              <a:chExt cx="457200" cy="457200"/>
            </a:xfrm>
          </p:grpSpPr>
          <p:sp>
            <p:nvSpPr>
              <p:cNvPr id="92" name="Rectangle 92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W</a:t>
                </a:r>
              </a:p>
            </p:txBody>
          </p:sp>
          <p:grpSp>
            <p:nvGrpSpPr>
              <p:cNvPr id="93" name="Group 93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4" name="Rectangle 94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5" name="Isosceles Triangle 95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67" name="Group 227"/>
            <p:cNvGrpSpPr>
              <a:grpSpLocks/>
            </p:cNvGrpSpPr>
            <p:nvPr/>
          </p:nvGrpSpPr>
          <p:grpSpPr bwMode="auto">
            <a:xfrm>
              <a:off x="3657600" y="3886200"/>
              <a:ext cx="457200" cy="457200"/>
              <a:chOff x="1524000" y="2667000"/>
              <a:chExt cx="457200" cy="457200"/>
            </a:xfrm>
          </p:grpSpPr>
          <p:sp>
            <p:nvSpPr>
              <p:cNvPr id="88" name="Rectangle 238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X</a:t>
                </a:r>
              </a:p>
            </p:txBody>
          </p:sp>
          <p:grpSp>
            <p:nvGrpSpPr>
              <p:cNvPr id="89" name="Group 239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90" name="Rectangle 240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1" name="Isosceles Triangle 241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68" name="Group 228"/>
            <p:cNvGrpSpPr>
              <a:grpSpLocks/>
            </p:cNvGrpSpPr>
            <p:nvPr/>
          </p:nvGrpSpPr>
          <p:grpSpPr bwMode="auto">
            <a:xfrm>
              <a:off x="4114800" y="3886200"/>
              <a:ext cx="457200" cy="457200"/>
              <a:chOff x="1524000" y="2667000"/>
              <a:chExt cx="457200" cy="457200"/>
            </a:xfrm>
          </p:grpSpPr>
          <p:sp>
            <p:nvSpPr>
              <p:cNvPr id="84" name="Rectangle 234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M</a:t>
                </a:r>
              </a:p>
            </p:txBody>
          </p:sp>
          <p:grpSp>
            <p:nvGrpSpPr>
              <p:cNvPr id="85" name="Group 235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6" name="Rectangle 236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Isosceles Triangle 237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69" name="Group 229"/>
            <p:cNvGrpSpPr>
              <a:grpSpLocks/>
            </p:cNvGrpSpPr>
            <p:nvPr/>
          </p:nvGrpSpPr>
          <p:grpSpPr bwMode="auto">
            <a:xfrm>
              <a:off x="4572000" y="3886200"/>
              <a:ext cx="457200" cy="457200"/>
              <a:chOff x="1524000" y="2667000"/>
              <a:chExt cx="457200" cy="457200"/>
            </a:xfrm>
          </p:grpSpPr>
          <p:sp>
            <p:nvSpPr>
              <p:cNvPr id="80" name="Rectangle 230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W</a:t>
                </a:r>
              </a:p>
            </p:txBody>
          </p:sp>
          <p:grpSp>
            <p:nvGrpSpPr>
              <p:cNvPr id="81" name="Group 231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82" name="Rectangle 232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Isosceles Triangle 233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70" name="Group 116"/>
            <p:cNvGrpSpPr>
              <a:grpSpLocks/>
            </p:cNvGrpSpPr>
            <p:nvPr/>
          </p:nvGrpSpPr>
          <p:grpSpPr bwMode="auto">
            <a:xfrm>
              <a:off x="3657600" y="3429000"/>
              <a:ext cx="457200" cy="457200"/>
              <a:chOff x="1524000" y="2667000"/>
              <a:chExt cx="457200" cy="457200"/>
            </a:xfrm>
          </p:grpSpPr>
          <p:sp>
            <p:nvSpPr>
              <p:cNvPr id="76" name="Rectangle 122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M</a:t>
                </a:r>
              </a:p>
            </p:txBody>
          </p:sp>
          <p:grpSp>
            <p:nvGrpSpPr>
              <p:cNvPr id="77" name="Group 123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78" name="Rectangle 124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Isosceles Triangle 125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  <p:grpSp>
          <p:nvGrpSpPr>
            <p:cNvPr id="71" name="Group 117"/>
            <p:cNvGrpSpPr>
              <a:grpSpLocks/>
            </p:cNvGrpSpPr>
            <p:nvPr/>
          </p:nvGrpSpPr>
          <p:grpSpPr bwMode="auto">
            <a:xfrm>
              <a:off x="4114800" y="3429000"/>
              <a:ext cx="457200" cy="457200"/>
              <a:chOff x="1524000" y="2667000"/>
              <a:chExt cx="457200" cy="457200"/>
            </a:xfrm>
          </p:grpSpPr>
          <p:sp>
            <p:nvSpPr>
              <p:cNvPr id="72" name="Rectangle 118"/>
              <p:cNvSpPr>
                <a:spLocks noChangeArrowheads="1"/>
              </p:cNvSpPr>
              <p:nvPr/>
            </p:nvSpPr>
            <p:spPr bwMode="auto">
              <a:xfrm>
                <a:off x="1524000" y="2667000"/>
                <a:ext cx="457200" cy="457200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W</a:t>
                </a:r>
              </a:p>
            </p:txBody>
          </p:sp>
          <p:grpSp>
            <p:nvGrpSpPr>
              <p:cNvPr id="73" name="Group 119"/>
              <p:cNvGrpSpPr>
                <a:grpSpLocks/>
              </p:cNvGrpSpPr>
              <p:nvPr/>
            </p:nvGrpSpPr>
            <p:grpSpPr bwMode="auto">
              <a:xfrm>
                <a:off x="1904997" y="2667000"/>
                <a:ext cx="76200" cy="457200"/>
                <a:chOff x="7162800" y="2180537"/>
                <a:chExt cx="457201" cy="2110427"/>
              </a:xfrm>
            </p:grpSpPr>
            <p:sp>
              <p:nvSpPr>
                <p:cNvPr id="74" name="Rectangle 120"/>
                <p:cNvSpPr>
                  <a:spLocks noChangeArrowheads="1"/>
                </p:cNvSpPr>
                <p:nvPr/>
              </p:nvSpPr>
              <p:spPr bwMode="auto">
                <a:xfrm rot="-5400000">
                  <a:off x="6348069" y="2995269"/>
                  <a:ext cx="2086663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000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Isosceles Triangle 121"/>
                <p:cNvSpPr>
                  <a:spLocks noChangeArrowheads="1"/>
                </p:cNvSpPr>
                <p:nvPr/>
              </p:nvSpPr>
              <p:spPr bwMode="auto">
                <a:xfrm>
                  <a:off x="7162800" y="3962989"/>
                  <a:ext cx="457200" cy="327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2400" smtClean="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96" name="Group 293"/>
          <p:cNvGrpSpPr>
            <a:grpSpLocks/>
          </p:cNvGrpSpPr>
          <p:nvPr/>
        </p:nvGrpSpPr>
        <p:grpSpPr bwMode="auto">
          <a:xfrm>
            <a:off x="2868304" y="2883089"/>
            <a:ext cx="2270125" cy="1828800"/>
            <a:chOff x="3200400" y="2514600"/>
            <a:chExt cx="2270461" cy="1828800"/>
          </a:xfrm>
        </p:grpSpPr>
        <p:grpSp>
          <p:nvGrpSpPr>
            <p:cNvPr id="97" name="Group 291"/>
            <p:cNvGrpSpPr>
              <a:grpSpLocks/>
            </p:cNvGrpSpPr>
            <p:nvPr/>
          </p:nvGrpSpPr>
          <p:grpSpPr bwMode="auto">
            <a:xfrm>
              <a:off x="3200400" y="2514600"/>
              <a:ext cx="457200" cy="1828800"/>
              <a:chOff x="3200400" y="2514600"/>
              <a:chExt cx="457200" cy="1828800"/>
            </a:xfrm>
          </p:grpSpPr>
          <p:grpSp>
            <p:nvGrpSpPr>
              <p:cNvPr id="99" name="Group 65"/>
              <p:cNvGrpSpPr>
                <a:grpSpLocks/>
              </p:cNvGrpSpPr>
              <p:nvPr/>
            </p:nvGrpSpPr>
            <p:grpSpPr bwMode="auto">
              <a:xfrm>
                <a:off x="32004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15" name="Rectangle 66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W</a:t>
                  </a:r>
                </a:p>
              </p:txBody>
            </p:sp>
            <p:grpSp>
              <p:nvGrpSpPr>
                <p:cNvPr id="116" name="Group 67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17" name="Rectangle 6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8" name="Isosceles Tri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00" name="Group 90"/>
              <p:cNvGrpSpPr>
                <a:grpSpLocks/>
              </p:cNvGrpSpPr>
              <p:nvPr/>
            </p:nvGrpSpPr>
            <p:grpSpPr bwMode="auto">
              <a:xfrm>
                <a:off x="32004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M</a:t>
                  </a:r>
                </a:p>
              </p:txBody>
            </p:sp>
            <p:grpSp>
              <p:nvGrpSpPr>
                <p:cNvPr id="112" name="Group 97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13" name="Rectangle 9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Isosceles Tri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01" name="Group 226"/>
              <p:cNvGrpSpPr>
                <a:grpSpLocks/>
              </p:cNvGrpSpPr>
              <p:nvPr/>
            </p:nvGrpSpPr>
            <p:grpSpPr bwMode="auto">
              <a:xfrm>
                <a:off x="3200400" y="38862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07" name="Rectangle 242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D</a:t>
                  </a:r>
                </a:p>
              </p:txBody>
            </p:sp>
            <p:grpSp>
              <p:nvGrpSpPr>
                <p:cNvPr id="108" name="Group 243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09" name="Rectangle 24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Isosceles Tri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02" name="Group 115"/>
              <p:cNvGrpSpPr>
                <a:grpSpLocks/>
              </p:cNvGrpSpPr>
              <p:nvPr/>
            </p:nvGrpSpPr>
            <p:grpSpPr bwMode="auto">
              <a:xfrm>
                <a:off x="32004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0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grpSp>
              <p:nvGrpSpPr>
                <p:cNvPr id="104" name="Group 127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05" name="Rectangle 12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Isosceles Tri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</p:grpSp>
        <p:sp>
          <p:nvSpPr>
            <p:cNvPr id="98" name="TextBox 251"/>
            <p:cNvSpPr txBox="1">
              <a:spLocks noChangeArrowheads="1"/>
            </p:cNvSpPr>
            <p:nvPr/>
          </p:nvSpPr>
          <p:spPr bwMode="auto">
            <a:xfrm>
              <a:off x="4648200" y="3429000"/>
              <a:ext cx="8226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ea typeface="ＭＳ Ｐゴシック" panose="020B0600070205080204" pitchFamily="34" charset="-128"/>
                  <a:cs typeface="Calibri" panose="020F0502020204030204" pitchFamily="34" charset="0"/>
                </a:rPr>
                <a:t>bubble</a:t>
              </a:r>
            </a:p>
          </p:txBody>
        </p:sp>
      </p:grpSp>
      <p:cxnSp>
        <p:nvCxnSpPr>
          <p:cNvPr id="119" name="Straight Arrow Connector 275"/>
          <p:cNvCxnSpPr>
            <a:cxnSpLocks noChangeShapeType="1"/>
          </p:cNvCxnSpPr>
          <p:nvPr/>
        </p:nvCxnSpPr>
        <p:spPr bwMode="auto">
          <a:xfrm>
            <a:off x="4316104" y="1663889"/>
            <a:ext cx="381000" cy="228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grpSp>
        <p:nvGrpSpPr>
          <p:cNvPr id="120" name="Group 294"/>
          <p:cNvGrpSpPr>
            <a:grpSpLocks/>
          </p:cNvGrpSpPr>
          <p:nvPr/>
        </p:nvGrpSpPr>
        <p:grpSpPr bwMode="auto">
          <a:xfrm>
            <a:off x="1953904" y="2425889"/>
            <a:ext cx="6096000" cy="1828800"/>
            <a:chOff x="2286000" y="2057400"/>
            <a:chExt cx="6095999" cy="1828800"/>
          </a:xfrm>
        </p:grpSpPr>
        <p:grpSp>
          <p:nvGrpSpPr>
            <p:cNvPr id="121" name="Group 289"/>
            <p:cNvGrpSpPr>
              <a:grpSpLocks/>
            </p:cNvGrpSpPr>
            <p:nvPr/>
          </p:nvGrpSpPr>
          <p:grpSpPr bwMode="auto">
            <a:xfrm>
              <a:off x="2286000" y="2057400"/>
              <a:ext cx="2346661" cy="1828800"/>
              <a:chOff x="2286000" y="2057400"/>
              <a:chExt cx="2346661" cy="1828800"/>
            </a:xfrm>
          </p:grpSpPr>
          <p:grpSp>
            <p:nvGrpSpPr>
              <p:cNvPr id="123" name="Group 49"/>
              <p:cNvGrpSpPr>
                <a:grpSpLocks/>
              </p:cNvGrpSpPr>
              <p:nvPr/>
            </p:nvGrpSpPr>
            <p:grpSpPr bwMode="auto">
              <a:xfrm>
                <a:off x="2286000" y="20574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40" name="Rectangle 50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M</a:t>
                  </a:r>
                </a:p>
              </p:txBody>
            </p:sp>
            <p:grpSp>
              <p:nvGrpSpPr>
                <p:cNvPr id="141" name="Group 51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42" name="Rectangle 52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Isosceles Tri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24" name="Group 63"/>
              <p:cNvGrpSpPr>
                <a:grpSpLocks/>
              </p:cNvGrpSpPr>
              <p:nvPr/>
            </p:nvGrpSpPr>
            <p:grpSpPr bwMode="auto">
              <a:xfrm>
                <a:off x="2286000" y="25146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6" name="Rectangle 74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7F7F7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grpSp>
              <p:nvGrpSpPr>
                <p:cNvPr id="137" name="Group 75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8" name="Rectangle 7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9" name="Isosceles Tri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sp>
            <p:nvSpPr>
              <p:cNvPr id="125" name="TextBox 222"/>
              <p:cNvSpPr txBox="1">
                <a:spLocks noChangeArrowheads="1"/>
              </p:cNvSpPr>
              <p:nvPr/>
            </p:nvSpPr>
            <p:spPr bwMode="auto">
              <a:xfrm>
                <a:off x="3810000" y="2514600"/>
                <a:ext cx="82266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1" smtClean="0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bubble</a:t>
                </a:r>
              </a:p>
            </p:txBody>
          </p:sp>
          <p:grpSp>
            <p:nvGrpSpPr>
              <p:cNvPr id="126" name="Group 88"/>
              <p:cNvGrpSpPr>
                <a:grpSpLocks/>
              </p:cNvGrpSpPr>
              <p:nvPr/>
            </p:nvGrpSpPr>
            <p:grpSpPr bwMode="auto">
              <a:xfrm>
                <a:off x="2286000" y="29718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D</a:t>
                  </a:r>
                </a:p>
              </p:txBody>
            </p:sp>
            <p:grpSp>
              <p:nvGrpSpPr>
                <p:cNvPr id="133" name="Group 105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4" name="Rectangle 10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5" name="Isosceles Tri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  <p:grpSp>
            <p:nvGrpSpPr>
              <p:cNvPr id="127" name="Group 113"/>
              <p:cNvGrpSpPr>
                <a:grpSpLocks/>
              </p:cNvGrpSpPr>
              <p:nvPr/>
            </p:nvGrpSpPr>
            <p:grpSpPr bwMode="auto">
              <a:xfrm>
                <a:off x="2286000" y="3429000"/>
                <a:ext cx="457200" cy="457200"/>
                <a:chOff x="1524000" y="2667000"/>
                <a:chExt cx="457200" cy="457200"/>
              </a:xfrm>
            </p:grpSpPr>
            <p:sp>
              <p:nvSpPr>
                <p:cNvPr id="128" name="Rectangle 134"/>
                <p:cNvSpPr>
                  <a:spLocks noChangeArrowheads="1"/>
                </p:cNvSpPr>
                <p:nvPr/>
              </p:nvSpPr>
              <p:spPr bwMode="auto">
                <a:xfrm>
                  <a:off x="1524000" y="2667000"/>
                  <a:ext cx="457200" cy="45720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rPr>
                    <a:t>F</a:t>
                  </a:r>
                </a:p>
              </p:txBody>
            </p:sp>
            <p:grpSp>
              <p:nvGrpSpPr>
                <p:cNvPr id="129" name="Group 135"/>
                <p:cNvGrpSpPr>
                  <a:grpSpLocks/>
                </p:cNvGrpSpPr>
                <p:nvPr/>
              </p:nvGrpSpPr>
              <p:grpSpPr bwMode="auto">
                <a:xfrm>
                  <a:off x="1904997" y="2667000"/>
                  <a:ext cx="76200" cy="457200"/>
                  <a:chOff x="7162800" y="2180537"/>
                  <a:chExt cx="457201" cy="2110427"/>
                </a:xfrm>
              </p:grpSpPr>
              <p:sp>
                <p:nvSpPr>
                  <p:cNvPr id="130" name="Rectangle 13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6348069" y="2995269"/>
                    <a:ext cx="2086663" cy="45720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000" smtClean="0">
                      <a:solidFill>
                        <a:srgbClr val="000000"/>
                      </a:solidFill>
                      <a:ea typeface="ＭＳ Ｐゴシック" panose="020B0600070205080204" pitchFamily="34" charset="-128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Isosceles Tri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162800" y="3962989"/>
                    <a:ext cx="457200" cy="32797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zh-CN" sz="2400" smtClean="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endParaRPr>
                  </a:p>
                </p:txBody>
              </p:sp>
            </p:grpSp>
          </p:grpSp>
        </p:grpSp>
        <p:sp>
          <p:nvSpPr>
            <p:cNvPr id="122" name="TextBox 278"/>
            <p:cNvSpPr txBox="1">
              <a:spLocks noChangeArrowheads="1"/>
            </p:cNvSpPr>
            <p:nvPr/>
          </p:nvSpPr>
          <p:spPr bwMode="auto">
            <a:xfrm>
              <a:off x="5334000" y="2590800"/>
              <a:ext cx="3047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指令停顿在译码阶段</a:t>
              </a:r>
              <a:endParaRPr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Group 296"/>
          <p:cNvGrpSpPr>
            <a:grpSpLocks/>
          </p:cNvGrpSpPr>
          <p:nvPr/>
        </p:nvGrpSpPr>
        <p:grpSpPr bwMode="auto">
          <a:xfrm>
            <a:off x="582304" y="5016689"/>
            <a:ext cx="8077200" cy="1200329"/>
            <a:chOff x="914400" y="4648200"/>
            <a:chExt cx="8077199" cy="1200329"/>
          </a:xfrm>
        </p:grpSpPr>
        <p:grpSp>
          <p:nvGrpSpPr>
            <p:cNvPr id="145" name="Group 295"/>
            <p:cNvGrpSpPr>
              <a:grpSpLocks/>
            </p:cNvGrpSpPr>
            <p:nvPr/>
          </p:nvGrpSpPr>
          <p:grpSpPr bwMode="auto">
            <a:xfrm>
              <a:off x="914400" y="4648200"/>
              <a:ext cx="4943374" cy="914400"/>
              <a:chOff x="914400" y="4648200"/>
              <a:chExt cx="4943374" cy="914400"/>
            </a:xfrm>
          </p:grpSpPr>
          <p:grpSp>
            <p:nvGrpSpPr>
              <p:cNvPr id="147" name="Group 285"/>
              <p:cNvGrpSpPr>
                <a:grpSpLocks/>
              </p:cNvGrpSpPr>
              <p:nvPr/>
            </p:nvGrpSpPr>
            <p:grpSpPr bwMode="auto">
              <a:xfrm>
                <a:off x="914400" y="4648200"/>
                <a:ext cx="4486174" cy="457200"/>
                <a:chOff x="914400" y="4648200"/>
                <a:chExt cx="4486174" cy="457200"/>
              </a:xfrm>
            </p:grpSpPr>
            <p:grpSp>
              <p:nvGrpSpPr>
                <p:cNvPr id="177" name="Group 138"/>
                <p:cNvGrpSpPr>
                  <a:grpSpLocks/>
                </p:cNvGrpSpPr>
                <p:nvPr/>
              </p:nvGrpSpPr>
              <p:grpSpPr bwMode="auto">
                <a:xfrm>
                  <a:off x="914400" y="46482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79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200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F</a:t>
                      </a:r>
                    </a:p>
                  </p:txBody>
                </p:sp>
                <p:grpSp>
                  <p:nvGrpSpPr>
                    <p:cNvPr id="201" name="Group 1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20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203" name="Isosceles Tri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0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96" name="Rectangle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197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98" name="Rectangle 158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9" name="Isosceles Triangle 1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1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92" name="Rectangl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193" name="Group 1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94" name="Rectangle 154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5" name="Isosceles Triangle 1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8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</a:p>
                  </p:txBody>
                </p:sp>
                <p:grpSp>
                  <p:nvGrpSpPr>
                    <p:cNvPr id="189" name="Group 1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90" name="Rectangle 150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91" name="Isosceles Triangle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83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8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W</a:t>
                      </a:r>
                    </a:p>
                  </p:txBody>
                </p:sp>
                <p:grpSp>
                  <p:nvGrpSpPr>
                    <p:cNvPr id="185" name="Group 1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86" name="Rectangle 14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87" name="Isosceles Triangle 1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78" name="TextBox 264"/>
                <p:cNvSpPr txBox="1">
                  <a:spLocks noChangeArrowheads="1"/>
                </p:cNvSpPr>
                <p:nvPr/>
              </p:nvSpPr>
              <p:spPr bwMode="auto">
                <a:xfrm>
                  <a:off x="3276600" y="4648200"/>
                  <a:ext cx="212397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ＭＳ Ｐゴシック" panose="020B0600070205080204" pitchFamily="34" charset="-128"/>
                      <a:cs typeface="Courier New" panose="02070309020205020404" pitchFamily="49" charset="0"/>
                    </a:rPr>
                    <a:t>add x1, x3, x5</a:t>
                  </a:r>
                </a:p>
              </p:txBody>
            </p:sp>
          </p:grpSp>
          <p:grpSp>
            <p:nvGrpSpPr>
              <p:cNvPr id="148" name="Group 286"/>
              <p:cNvGrpSpPr>
                <a:grpSpLocks/>
              </p:cNvGrpSpPr>
              <p:nvPr/>
            </p:nvGrpSpPr>
            <p:grpSpPr bwMode="auto">
              <a:xfrm>
                <a:off x="1371600" y="5105400"/>
                <a:ext cx="4486174" cy="457200"/>
                <a:chOff x="1371600" y="5105400"/>
                <a:chExt cx="4486174" cy="457200"/>
              </a:xfrm>
            </p:grpSpPr>
            <p:grpSp>
              <p:nvGrpSpPr>
                <p:cNvPr id="150" name="Group 164"/>
                <p:cNvGrpSpPr>
                  <a:grpSpLocks/>
                </p:cNvGrpSpPr>
                <p:nvPr/>
              </p:nvGrpSpPr>
              <p:grpSpPr bwMode="auto">
                <a:xfrm>
                  <a:off x="1371600" y="5105400"/>
                  <a:ext cx="2286000" cy="457200"/>
                  <a:chOff x="1524000" y="2667000"/>
                  <a:chExt cx="2286000" cy="457200"/>
                </a:xfrm>
              </p:grpSpPr>
              <p:grpSp>
                <p:nvGrpSpPr>
                  <p:cNvPr id="152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5240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73" name="Rectangle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F</a:t>
                      </a:r>
                    </a:p>
                  </p:txBody>
                </p:sp>
                <p:grpSp>
                  <p:nvGrpSpPr>
                    <p:cNvPr id="174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5" name="Rectangle 188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6" name="Isosceles Triangle 1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19812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9" name="Rectangle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170" name="Group 1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71" name="Rectangle 184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72" name="Isosceles Triangle 1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24384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5" name="Rectangle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166" name="Group 1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7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8" name="Isosceles Triangle 18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5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28956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61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</a:t>
                      </a:r>
                    </a:p>
                  </p:txBody>
                </p:sp>
                <p:grpSp>
                  <p:nvGrpSpPr>
                    <p:cNvPr id="162" name="Group 1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63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4" name="Isosceles Tri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  <p:grpSp>
                <p:nvGrpSpPr>
                  <p:cNvPr id="15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3352800" y="2667000"/>
                    <a:ext cx="457200" cy="457200"/>
                    <a:chOff x="1524000" y="2667000"/>
                    <a:chExt cx="457200" cy="457200"/>
                  </a:xfrm>
                </p:grpSpPr>
                <p:sp>
                  <p:nvSpPr>
                    <p:cNvPr id="157" name="Rectangle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4000" y="2667000"/>
                      <a:ext cx="457200" cy="4572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W</a:t>
                      </a:r>
                    </a:p>
                  </p:txBody>
                </p:sp>
                <p:grpSp>
                  <p:nvGrpSpPr>
                    <p:cNvPr id="158" name="Group 1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4997" y="2667000"/>
                      <a:ext cx="76200" cy="457200"/>
                      <a:chOff x="7162800" y="2180537"/>
                      <a:chExt cx="457201" cy="2110427"/>
                    </a:xfrm>
                  </p:grpSpPr>
                  <p:sp>
                    <p:nvSpPr>
                      <p:cNvPr id="159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6348069" y="2995269"/>
                        <a:ext cx="208666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000" smtClean="0">
                          <a:solidFill>
                            <a:srgbClr val="000000"/>
                          </a:solidFill>
                          <a:ea typeface="ＭＳ Ｐゴシック" panose="020B0600070205080204" pitchFamily="34" charset="-128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60" name="Isosceles Tri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62800" y="3962989"/>
                        <a:ext cx="457200" cy="327975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altLang="zh-CN" sz="240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51" name="TextBox 265"/>
                <p:cNvSpPr txBox="1">
                  <a:spLocks noChangeArrowheads="1"/>
                </p:cNvSpPr>
                <p:nvPr/>
              </p:nvSpPr>
              <p:spPr bwMode="auto">
                <a:xfrm>
                  <a:off x="3733800" y="5105400"/>
                  <a:ext cx="212397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  <a:latin typeface="Courier New" panose="02070309020205020404" pitchFamily="49" charset="0"/>
                      <a:ea typeface="ＭＳ Ｐゴシック" panose="020B0600070205080204" pitchFamily="34" charset="-128"/>
                      <a:cs typeface="Courier New" panose="02070309020205020404" pitchFamily="49" charset="0"/>
                    </a:rPr>
                    <a:t>sub x2, x1, x4</a:t>
                  </a:r>
                </a:p>
              </p:txBody>
            </p:sp>
          </p:grpSp>
          <p:cxnSp>
            <p:nvCxnSpPr>
              <p:cNvPr id="149" name="Curved Connector 266"/>
              <p:cNvCxnSpPr>
                <a:cxnSpLocks noChangeShapeType="1"/>
                <a:stCxn id="188" idx="1"/>
              </p:cNvCxnSpPr>
              <p:nvPr/>
            </p:nvCxnSpPr>
            <p:spPr bwMode="auto">
              <a:xfrm rot="10800000" flipH="1" flipV="1">
                <a:off x="2286000" y="4876800"/>
                <a:ext cx="228600" cy="457200"/>
              </a:xfrm>
              <a:prstGeom prst="curvedConnector4">
                <a:avLst>
                  <a:gd name="adj1" fmla="val 25926"/>
                  <a:gd name="adj2" fmla="val 97222"/>
                </a:avLst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146" name="TextBox 279"/>
            <p:cNvSpPr txBox="1">
              <a:spLocks noChangeArrowheads="1"/>
            </p:cNvSpPr>
            <p:nvPr/>
          </p:nvSpPr>
          <p:spPr bwMode="auto">
            <a:xfrm>
              <a:off x="5943600" y="4648200"/>
              <a:ext cx="304799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从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+mn-lt"/>
                  <a:ea typeface="+mn-ea"/>
                  <a:cs typeface="Calibri" panose="020F0502020204030204" pitchFamily="34" charset="0"/>
                </a:rPr>
                <a:t>ALU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引出一条旁路</a:t>
              </a:r>
              <a:endParaRPr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返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+mn-ea"/>
                  <a:ea typeface="+mn-ea"/>
                  <a:cs typeface="Calibri" panose="020F0502020204030204" pitchFamily="34" charset="0"/>
                </a:rPr>
                <a:t>到输入端，不需要插入空闲周期</a:t>
              </a:r>
              <a:endParaRPr lang="en-US" altLang="zh-CN" sz="2400" dirty="0" smtClean="0">
                <a:solidFill>
                  <a:srgbClr val="000000"/>
                </a:solidFill>
                <a:latin typeface="+mn-ea"/>
                <a:ea typeface="+mn-ea"/>
                <a:cs typeface="Calibri" panose="020F0502020204030204" pitchFamily="34" charset="0"/>
              </a:endParaRPr>
            </a:p>
          </p:txBody>
        </p:sp>
      </p:grpSp>
      <p:cxnSp>
        <p:nvCxnSpPr>
          <p:cNvPr id="204" name="Curved Connector 220"/>
          <p:cNvCxnSpPr>
            <a:cxnSpLocks noChangeShapeType="1"/>
            <a:stCxn id="63" idx="2"/>
            <a:endCxn id="103" idx="2"/>
          </p:cNvCxnSpPr>
          <p:nvPr/>
        </p:nvCxnSpPr>
        <p:spPr bwMode="auto">
          <a:xfrm>
            <a:off x="2868304" y="2651314"/>
            <a:ext cx="228600" cy="1603375"/>
          </a:xfrm>
          <a:prstGeom prst="curvedConnector4">
            <a:avLst>
              <a:gd name="adj1" fmla="val 91310"/>
              <a:gd name="adj2" fmla="val 57546"/>
            </a:avLst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2766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引入旁路示例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Group 331"/>
          <p:cNvGrpSpPr>
            <a:grpSpLocks/>
          </p:cNvGrpSpPr>
          <p:nvPr/>
        </p:nvGrpSpPr>
        <p:grpSpPr bwMode="auto">
          <a:xfrm>
            <a:off x="6246125" y="1828800"/>
            <a:ext cx="1447800" cy="4267200"/>
            <a:chOff x="6400800" y="914400"/>
            <a:chExt cx="1447800" cy="4267200"/>
          </a:xfrm>
        </p:grpSpPr>
        <p:cxnSp>
          <p:nvCxnSpPr>
            <p:cNvPr id="4" name="Straight Connector 308"/>
            <p:cNvCxnSpPr>
              <a:cxnSpLocks noChangeShapeType="1"/>
            </p:cNvCxnSpPr>
            <p:nvPr/>
          </p:nvCxnSpPr>
          <p:spPr bwMode="auto">
            <a:xfrm>
              <a:off x="7848600" y="990600"/>
              <a:ext cx="0" cy="4191000"/>
            </a:xfrm>
            <a:prstGeom prst="line">
              <a:avLst/>
            </a:prstGeom>
            <a:noFill/>
            <a:ln w="571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5" name="TextBox 326"/>
            <p:cNvSpPr txBox="1">
              <a:spLocks noChangeArrowheads="1"/>
            </p:cNvSpPr>
            <p:nvPr/>
          </p:nvSpPr>
          <p:spPr bwMode="auto">
            <a:xfrm>
              <a:off x="6400800" y="914400"/>
              <a:ext cx="10823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M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emory</a:t>
              </a:r>
            </a:p>
          </p:txBody>
        </p:sp>
      </p:grpSp>
      <p:grpSp>
        <p:nvGrpSpPr>
          <p:cNvPr id="6" name="Group 330"/>
          <p:cNvGrpSpPr>
            <a:grpSpLocks/>
          </p:cNvGrpSpPr>
          <p:nvPr/>
        </p:nvGrpSpPr>
        <p:grpSpPr bwMode="auto">
          <a:xfrm>
            <a:off x="4417325" y="1828800"/>
            <a:ext cx="1524000" cy="4267200"/>
            <a:chOff x="4572000" y="914400"/>
            <a:chExt cx="1524000" cy="4267200"/>
          </a:xfrm>
        </p:grpSpPr>
        <p:cxnSp>
          <p:nvCxnSpPr>
            <p:cNvPr id="7" name="Straight Connector 307"/>
            <p:cNvCxnSpPr>
              <a:cxnSpLocks noChangeShapeType="1"/>
            </p:cNvCxnSpPr>
            <p:nvPr/>
          </p:nvCxnSpPr>
          <p:spPr bwMode="auto">
            <a:xfrm>
              <a:off x="6096000" y="914400"/>
              <a:ext cx="0" cy="4267200"/>
            </a:xfrm>
            <a:prstGeom prst="line">
              <a:avLst/>
            </a:prstGeom>
            <a:noFill/>
            <a:ln w="571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8" name="TextBox 325"/>
            <p:cNvSpPr txBox="1">
              <a:spLocks noChangeArrowheads="1"/>
            </p:cNvSpPr>
            <p:nvPr/>
          </p:nvSpPr>
          <p:spPr bwMode="auto">
            <a:xfrm>
              <a:off x="4572000" y="914400"/>
              <a:ext cx="10355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E</a:t>
              </a: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X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ecute</a:t>
              </a:r>
            </a:p>
          </p:txBody>
        </p:sp>
      </p:grpSp>
      <p:grpSp>
        <p:nvGrpSpPr>
          <p:cNvPr id="9" name="Group 329"/>
          <p:cNvGrpSpPr>
            <a:grpSpLocks/>
          </p:cNvGrpSpPr>
          <p:nvPr/>
        </p:nvGrpSpPr>
        <p:grpSpPr bwMode="auto">
          <a:xfrm>
            <a:off x="2893325" y="1752600"/>
            <a:ext cx="1219200" cy="4343400"/>
            <a:chOff x="3048000" y="838200"/>
            <a:chExt cx="1219200" cy="4343400"/>
          </a:xfrm>
        </p:grpSpPr>
        <p:cxnSp>
          <p:nvCxnSpPr>
            <p:cNvPr id="10" name="Straight Connector 306"/>
            <p:cNvCxnSpPr>
              <a:cxnSpLocks noChangeShapeType="1"/>
            </p:cNvCxnSpPr>
            <p:nvPr/>
          </p:nvCxnSpPr>
          <p:spPr bwMode="auto">
            <a:xfrm>
              <a:off x="4267200" y="838200"/>
              <a:ext cx="0" cy="4343400"/>
            </a:xfrm>
            <a:prstGeom prst="line">
              <a:avLst/>
            </a:prstGeom>
            <a:noFill/>
            <a:ln w="571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11" name="TextBox 324"/>
            <p:cNvSpPr txBox="1">
              <a:spLocks noChangeArrowheads="1"/>
            </p:cNvSpPr>
            <p:nvPr/>
          </p:nvSpPr>
          <p:spPr bwMode="auto">
            <a:xfrm>
              <a:off x="3048000" y="914400"/>
              <a:ext cx="9761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D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ecode</a:t>
              </a:r>
            </a:p>
          </p:txBody>
        </p:sp>
      </p:grpSp>
      <p:grpSp>
        <p:nvGrpSpPr>
          <p:cNvPr id="12" name="Group 328"/>
          <p:cNvGrpSpPr>
            <a:grpSpLocks/>
          </p:cNvGrpSpPr>
          <p:nvPr/>
        </p:nvGrpSpPr>
        <p:grpSpPr bwMode="auto">
          <a:xfrm>
            <a:off x="378725" y="1752600"/>
            <a:ext cx="1828800" cy="4419600"/>
            <a:chOff x="533400" y="838200"/>
            <a:chExt cx="1828800" cy="4419600"/>
          </a:xfrm>
        </p:grpSpPr>
        <p:cxnSp>
          <p:nvCxnSpPr>
            <p:cNvPr id="13" name="Straight Connector 305"/>
            <p:cNvCxnSpPr>
              <a:cxnSpLocks noChangeShapeType="1"/>
            </p:cNvCxnSpPr>
            <p:nvPr/>
          </p:nvCxnSpPr>
          <p:spPr bwMode="auto">
            <a:xfrm>
              <a:off x="2362200" y="838200"/>
              <a:ext cx="0" cy="4419600"/>
            </a:xfrm>
            <a:prstGeom prst="line">
              <a:avLst/>
            </a:prstGeom>
            <a:noFill/>
            <a:ln w="571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4" name="Straight Connector 304"/>
            <p:cNvCxnSpPr>
              <a:cxnSpLocks noChangeShapeType="1"/>
            </p:cNvCxnSpPr>
            <p:nvPr/>
          </p:nvCxnSpPr>
          <p:spPr bwMode="auto">
            <a:xfrm>
              <a:off x="533400" y="838200"/>
              <a:ext cx="0" cy="4419600"/>
            </a:xfrm>
            <a:prstGeom prst="line">
              <a:avLst/>
            </a:prstGeom>
            <a:noFill/>
            <a:ln w="57150" algn="ctr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sp>
          <p:nvSpPr>
            <p:cNvPr id="15" name="TextBox 302"/>
            <p:cNvSpPr txBox="1">
              <a:spLocks noChangeArrowheads="1"/>
            </p:cNvSpPr>
            <p:nvPr/>
          </p:nvSpPr>
          <p:spPr bwMode="auto">
            <a:xfrm>
              <a:off x="1143000" y="914400"/>
              <a:ext cx="7592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F</a:t>
              </a: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etch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121925" y="3424238"/>
            <a:ext cx="914400" cy="1452562"/>
            <a:chOff x="2362200" y="3809999"/>
            <a:chExt cx="914399" cy="1340864"/>
          </a:xfrm>
        </p:grpSpPr>
        <p:grpSp>
          <p:nvGrpSpPr>
            <p:cNvPr id="17" name="Group 126"/>
            <p:cNvGrpSpPr>
              <a:grpSpLocks/>
            </p:cNvGrpSpPr>
            <p:nvPr/>
          </p:nvGrpSpPr>
          <p:grpSpPr bwMode="auto">
            <a:xfrm>
              <a:off x="2362200" y="3809999"/>
              <a:ext cx="914399" cy="1340864"/>
              <a:chOff x="2362200" y="3809999"/>
              <a:chExt cx="914399" cy="1340864"/>
            </a:xfrm>
          </p:grpSpPr>
          <p:sp>
            <p:nvSpPr>
              <p:cNvPr id="19" name="Rectangle 128"/>
              <p:cNvSpPr>
                <a:spLocks noChangeArrowheads="1"/>
              </p:cNvSpPr>
              <p:nvPr/>
            </p:nvSpPr>
            <p:spPr bwMode="auto">
              <a:xfrm rot="-5400000">
                <a:off x="1767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tangle 129"/>
              <p:cNvSpPr>
                <a:spLocks noChangeArrowheads="1"/>
              </p:cNvSpPr>
              <p:nvPr/>
            </p:nvSpPr>
            <p:spPr bwMode="auto">
              <a:xfrm rot="-5400000">
                <a:off x="19203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ctangle 130"/>
              <p:cNvSpPr>
                <a:spLocks noChangeArrowheads="1"/>
              </p:cNvSpPr>
              <p:nvPr/>
            </p:nvSpPr>
            <p:spPr bwMode="auto">
              <a:xfrm rot="-5400000">
                <a:off x="20727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131"/>
              <p:cNvSpPr>
                <a:spLocks noChangeArrowheads="1"/>
              </p:cNvSpPr>
              <p:nvPr/>
            </p:nvSpPr>
            <p:spPr bwMode="auto">
              <a:xfrm rot="-5400000">
                <a:off x="22251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Rectangle 132"/>
              <p:cNvSpPr>
                <a:spLocks noChangeArrowheads="1"/>
              </p:cNvSpPr>
              <p:nvPr/>
            </p:nvSpPr>
            <p:spPr bwMode="auto">
              <a:xfrm rot="-5400000">
                <a:off x="2377568" y="4404231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Rectangle 133"/>
              <p:cNvSpPr>
                <a:spLocks noChangeArrowheads="1"/>
              </p:cNvSpPr>
              <p:nvPr/>
            </p:nvSpPr>
            <p:spPr bwMode="auto">
              <a:xfrm rot="-5400000">
                <a:off x="2529968" y="4404232"/>
                <a:ext cx="1340863" cy="15239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TextBox 127"/>
            <p:cNvSpPr txBox="1">
              <a:spLocks noChangeArrowheads="1"/>
            </p:cNvSpPr>
            <p:nvPr/>
          </p:nvSpPr>
          <p:spPr bwMode="auto">
            <a:xfrm rot="-5400000">
              <a:off x="2271884" y="4253493"/>
              <a:ext cx="10379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Registers</a:t>
              </a:r>
            </a:p>
          </p:txBody>
        </p:sp>
      </p:grpSp>
      <p:sp>
        <p:nvSpPr>
          <p:cNvPr id="25" name="Freeform 31"/>
          <p:cNvSpPr>
            <a:spLocks/>
          </p:cNvSpPr>
          <p:nvPr/>
        </p:nvSpPr>
        <p:spPr bwMode="auto">
          <a:xfrm rot="16200000">
            <a:off x="4607825" y="3771900"/>
            <a:ext cx="1752600" cy="457200"/>
          </a:xfrm>
          <a:custGeom>
            <a:avLst/>
            <a:gdLst>
              <a:gd name="T0" fmla="*/ 0 w 673"/>
              <a:gd name="T1" fmla="*/ 0 h 385"/>
              <a:gd name="T2" fmla="*/ 288 w 673"/>
              <a:gd name="T3" fmla="*/ 0 h 385"/>
              <a:gd name="T4" fmla="*/ 336 w 673"/>
              <a:gd name="T5" fmla="*/ 144 h 385"/>
              <a:gd name="T6" fmla="*/ 384 w 673"/>
              <a:gd name="T7" fmla="*/ 0 h 385"/>
              <a:gd name="T8" fmla="*/ 672 w 673"/>
              <a:gd name="T9" fmla="*/ 0 h 385"/>
              <a:gd name="T10" fmla="*/ 528 w 673"/>
              <a:gd name="T11" fmla="*/ 384 h 385"/>
              <a:gd name="T12" fmla="*/ 144 w 673"/>
              <a:gd name="T13" fmla="*/ 384 h 385"/>
              <a:gd name="T14" fmla="*/ 0 w 673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3"/>
              <a:gd name="T25" fmla="*/ 0 h 385"/>
              <a:gd name="T26" fmla="*/ 673 w 673"/>
              <a:gd name="T27" fmla="*/ 385 h 3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3" h="385">
                <a:moveTo>
                  <a:pt x="0" y="0"/>
                </a:moveTo>
                <a:lnTo>
                  <a:pt x="288" y="0"/>
                </a:lnTo>
                <a:lnTo>
                  <a:pt x="336" y="144"/>
                </a:lnTo>
                <a:lnTo>
                  <a:pt x="384" y="0"/>
                </a:lnTo>
                <a:lnTo>
                  <a:pt x="672" y="0"/>
                </a:lnTo>
                <a:lnTo>
                  <a:pt x="528" y="384"/>
                </a:lnTo>
                <a:lnTo>
                  <a:pt x="144" y="38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ALU</a:t>
            </a:r>
          </a:p>
        </p:txBody>
      </p:sp>
      <p:cxnSp>
        <p:nvCxnSpPr>
          <p:cNvPr id="26" name="Straight Connector 36"/>
          <p:cNvCxnSpPr>
            <a:cxnSpLocks noChangeShapeType="1"/>
          </p:cNvCxnSpPr>
          <p:nvPr/>
        </p:nvCxnSpPr>
        <p:spPr bwMode="auto">
          <a:xfrm flipH="1">
            <a:off x="1521725" y="4038600"/>
            <a:ext cx="2286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7" name="Group 41"/>
          <p:cNvGrpSpPr>
            <a:grpSpLocks/>
          </p:cNvGrpSpPr>
          <p:nvPr/>
        </p:nvGrpSpPr>
        <p:grpSpPr bwMode="auto">
          <a:xfrm>
            <a:off x="5865125" y="3657600"/>
            <a:ext cx="228600" cy="990600"/>
            <a:chOff x="7162800" y="2597423"/>
            <a:chExt cx="457204" cy="1809477"/>
          </a:xfrm>
        </p:grpSpPr>
        <p:cxnSp>
          <p:nvCxnSpPr>
            <p:cNvPr id="28" name="Straight Connector 114"/>
            <p:cNvCxnSpPr>
              <a:cxnSpLocks noChangeShapeType="1"/>
            </p:cNvCxnSpPr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Rectangle 115"/>
            <p:cNvSpPr>
              <a:spLocks noChangeArrowheads="1"/>
            </p:cNvSpPr>
            <p:nvPr/>
          </p:nvSpPr>
          <p:spPr bwMode="auto">
            <a:xfrm rot="-54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0" name="Isosceles Triangle 116"/>
            <p:cNvSpPr>
              <a:spLocks noChangeArrowheads="1"/>
            </p:cNvSpPr>
            <p:nvPr/>
          </p:nvSpPr>
          <p:spPr bwMode="auto">
            <a:xfrm>
              <a:off x="7162800" y="4038599"/>
              <a:ext cx="457201" cy="228603"/>
            </a:xfrm>
            <a:prstGeom prst="triangle">
              <a:avLst>
                <a:gd name="adj" fmla="val 5406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4036325" y="3429000"/>
            <a:ext cx="228600" cy="609600"/>
            <a:chOff x="7162800" y="1828800"/>
            <a:chExt cx="457200" cy="2813901"/>
          </a:xfrm>
        </p:grpSpPr>
        <p:cxnSp>
          <p:nvCxnSpPr>
            <p:cNvPr id="32" name="Straight Connector 111"/>
            <p:cNvCxnSpPr>
              <a:cxnSpLocks noChangeShapeType="1"/>
            </p:cNvCxnSpPr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Rectangle 112"/>
            <p:cNvSpPr>
              <a:spLocks noChangeArrowheads="1"/>
            </p:cNvSpPr>
            <p:nvPr/>
          </p:nvSpPr>
          <p:spPr bwMode="auto">
            <a:xfrm rot="-54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34" name="Isosceles Triangle 113"/>
            <p:cNvSpPr>
              <a:spLocks noChangeArrowheads="1"/>
            </p:cNvSpPr>
            <p:nvPr/>
          </p:nvSpPr>
          <p:spPr bwMode="auto">
            <a:xfrm>
              <a:off x="7162800" y="3732628"/>
              <a:ext cx="457200" cy="53457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35" name="Straight Connector 43"/>
          <p:cNvCxnSpPr>
            <a:cxnSpLocks noChangeShapeType="1"/>
            <a:endCxn id="29" idx="2"/>
          </p:cNvCxnSpPr>
          <p:nvPr/>
        </p:nvCxnSpPr>
        <p:spPr bwMode="auto">
          <a:xfrm flipH="1" flipV="1">
            <a:off x="6093725" y="4114800"/>
            <a:ext cx="3810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" name="Straight Connector 44"/>
          <p:cNvCxnSpPr>
            <a:cxnSpLocks noChangeShapeType="1"/>
          </p:cNvCxnSpPr>
          <p:nvPr/>
        </p:nvCxnSpPr>
        <p:spPr bwMode="auto">
          <a:xfrm flipH="1">
            <a:off x="5712725" y="3962400"/>
            <a:ext cx="1524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4036325" y="4343400"/>
            <a:ext cx="228600" cy="609600"/>
            <a:chOff x="7162800" y="1828800"/>
            <a:chExt cx="457200" cy="2813901"/>
          </a:xfrm>
        </p:grpSpPr>
        <p:cxnSp>
          <p:nvCxnSpPr>
            <p:cNvPr id="38" name="Straight Connector 104"/>
            <p:cNvCxnSpPr>
              <a:cxnSpLocks noChangeShapeType="1"/>
            </p:cNvCxnSpPr>
            <p:nvPr/>
          </p:nvCxnSpPr>
          <p:spPr bwMode="auto">
            <a:xfrm>
              <a:off x="7391400" y="4267201"/>
              <a:ext cx="0" cy="3755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9" name="Rectangle 105"/>
            <p:cNvSpPr>
              <a:spLocks noChangeArrowheads="1"/>
            </p:cNvSpPr>
            <p:nvPr/>
          </p:nvSpPr>
          <p:spPr bwMode="auto">
            <a:xfrm rot="-5400000">
              <a:off x="6172200" y="2819400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0" name="Isosceles Triangle 106"/>
            <p:cNvSpPr>
              <a:spLocks noChangeArrowheads="1"/>
            </p:cNvSpPr>
            <p:nvPr/>
          </p:nvSpPr>
          <p:spPr bwMode="auto">
            <a:xfrm>
              <a:off x="7162800" y="3732628"/>
              <a:ext cx="457200" cy="53457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41" name="Straight Connector 51"/>
          <p:cNvCxnSpPr>
            <a:cxnSpLocks noChangeShapeType="1"/>
          </p:cNvCxnSpPr>
          <p:nvPr/>
        </p:nvCxnSpPr>
        <p:spPr bwMode="auto">
          <a:xfrm>
            <a:off x="4264925" y="3810000"/>
            <a:ext cx="5334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Straight Connector 52"/>
          <p:cNvCxnSpPr>
            <a:cxnSpLocks noChangeShapeType="1"/>
            <a:stCxn id="39" idx="2"/>
          </p:cNvCxnSpPr>
          <p:nvPr/>
        </p:nvCxnSpPr>
        <p:spPr bwMode="auto">
          <a:xfrm flipV="1">
            <a:off x="4264925" y="4572000"/>
            <a:ext cx="990600" cy="34925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474725" y="2514600"/>
            <a:ext cx="1143000" cy="1905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Data Cache</a:t>
            </a:r>
          </a:p>
        </p:txBody>
      </p:sp>
      <p:grpSp>
        <p:nvGrpSpPr>
          <p:cNvPr id="44" name="Group 134"/>
          <p:cNvGrpSpPr>
            <a:grpSpLocks/>
          </p:cNvGrpSpPr>
          <p:nvPr/>
        </p:nvGrpSpPr>
        <p:grpSpPr bwMode="auto">
          <a:xfrm>
            <a:off x="226325" y="3200400"/>
            <a:ext cx="304800" cy="1587500"/>
            <a:chOff x="7162800" y="1828801"/>
            <a:chExt cx="457200" cy="2578099"/>
          </a:xfrm>
        </p:grpSpPr>
        <p:cxnSp>
          <p:nvCxnSpPr>
            <p:cNvPr id="45" name="Straight Connector 135"/>
            <p:cNvCxnSpPr>
              <a:cxnSpLocks noChangeShapeType="1"/>
            </p:cNvCxnSpPr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" name="Rectangle 136"/>
            <p:cNvSpPr>
              <a:spLocks noChangeArrowheads="1"/>
            </p:cNvSpPr>
            <p:nvPr/>
          </p:nvSpPr>
          <p:spPr bwMode="auto">
            <a:xfrm rot="-5400000">
              <a:off x="6172200" y="2819401"/>
              <a:ext cx="2438399" cy="4572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PC</a:t>
              </a:r>
            </a:p>
          </p:txBody>
        </p:sp>
        <p:sp>
          <p:nvSpPr>
            <p:cNvPr id="47" name="Isosceles Triangle 137"/>
            <p:cNvSpPr>
              <a:spLocks noChangeArrowheads="1"/>
            </p:cNvSpPr>
            <p:nvPr/>
          </p:nvSpPr>
          <p:spPr bwMode="auto">
            <a:xfrm>
              <a:off x="7162800" y="4038600"/>
              <a:ext cx="457200" cy="2286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48" name="Rectangle 138"/>
          <p:cNvSpPr>
            <a:spLocks noChangeArrowheads="1"/>
          </p:cNvSpPr>
          <p:nvPr/>
        </p:nvSpPr>
        <p:spPr bwMode="auto">
          <a:xfrm>
            <a:off x="683525" y="2895600"/>
            <a:ext cx="1371600" cy="1981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Instruction Cache</a:t>
            </a:r>
          </a:p>
        </p:txBody>
      </p:sp>
      <p:cxnSp>
        <p:nvCxnSpPr>
          <p:cNvPr id="49" name="Straight Connector 140"/>
          <p:cNvCxnSpPr>
            <a:cxnSpLocks noChangeShapeType="1"/>
          </p:cNvCxnSpPr>
          <p:nvPr/>
        </p:nvCxnSpPr>
        <p:spPr bwMode="auto">
          <a:xfrm flipH="1">
            <a:off x="531125" y="3962400"/>
            <a:ext cx="1524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0" name="Straight Connector 144"/>
          <p:cNvCxnSpPr>
            <a:cxnSpLocks noChangeShapeType="1"/>
            <a:stCxn id="19" idx="0"/>
          </p:cNvCxnSpPr>
          <p:nvPr/>
        </p:nvCxnSpPr>
        <p:spPr bwMode="auto">
          <a:xfrm flipH="1">
            <a:off x="2359925" y="4151313"/>
            <a:ext cx="762000" cy="39687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51" name="Group 152"/>
          <p:cNvGrpSpPr>
            <a:grpSpLocks/>
          </p:cNvGrpSpPr>
          <p:nvPr/>
        </p:nvGrpSpPr>
        <p:grpSpPr bwMode="auto">
          <a:xfrm>
            <a:off x="7617725" y="2514600"/>
            <a:ext cx="228600" cy="2057400"/>
            <a:chOff x="7162800" y="1828799"/>
            <a:chExt cx="457201" cy="2578101"/>
          </a:xfrm>
        </p:grpSpPr>
        <p:cxnSp>
          <p:nvCxnSpPr>
            <p:cNvPr id="52" name="Straight Connector 153"/>
            <p:cNvCxnSpPr>
              <a:cxnSpLocks noChangeShapeType="1"/>
            </p:cNvCxnSpPr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3" name="Rectangle 154"/>
            <p:cNvSpPr>
              <a:spLocks noChangeArrowheads="1"/>
            </p:cNvSpPr>
            <p:nvPr/>
          </p:nvSpPr>
          <p:spPr bwMode="auto">
            <a:xfrm rot="-5400000">
              <a:off x="6172201" y="2819399"/>
              <a:ext cx="2438400" cy="4572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4" name="Isosceles Triangle 155"/>
            <p:cNvSpPr>
              <a:spLocks noChangeArrowheads="1"/>
            </p:cNvSpPr>
            <p:nvPr/>
          </p:nvSpPr>
          <p:spPr bwMode="auto">
            <a:xfrm>
              <a:off x="7162800" y="4038599"/>
              <a:ext cx="457201" cy="228603"/>
            </a:xfrm>
            <a:prstGeom prst="triangle">
              <a:avLst>
                <a:gd name="adj" fmla="val 5406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55" name="Straight Connector 157"/>
          <p:cNvCxnSpPr>
            <a:cxnSpLocks noChangeShapeType="1"/>
            <a:endCxn id="53" idx="2"/>
          </p:cNvCxnSpPr>
          <p:nvPr/>
        </p:nvCxnSpPr>
        <p:spPr bwMode="auto">
          <a:xfrm flipH="1" flipV="1">
            <a:off x="7846325" y="3487738"/>
            <a:ext cx="304800" cy="17462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6" name="Straight Connector 164"/>
          <p:cNvCxnSpPr>
            <a:cxnSpLocks noChangeShapeType="1"/>
          </p:cNvCxnSpPr>
          <p:nvPr/>
        </p:nvCxnSpPr>
        <p:spPr bwMode="auto">
          <a:xfrm flipV="1">
            <a:off x="8608325" y="3810000"/>
            <a:ext cx="0" cy="17526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57" name="Straight Connector 180"/>
          <p:cNvCxnSpPr>
            <a:cxnSpLocks noChangeShapeType="1"/>
          </p:cNvCxnSpPr>
          <p:nvPr/>
        </p:nvCxnSpPr>
        <p:spPr bwMode="auto">
          <a:xfrm flipH="1">
            <a:off x="8303525" y="3810000"/>
            <a:ext cx="3048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58" name="Group 200"/>
          <p:cNvGrpSpPr>
            <a:grpSpLocks/>
          </p:cNvGrpSpPr>
          <p:nvPr/>
        </p:nvGrpSpPr>
        <p:grpSpPr bwMode="auto">
          <a:xfrm>
            <a:off x="7617725" y="4724400"/>
            <a:ext cx="228600" cy="568325"/>
            <a:chOff x="6553200" y="3886200"/>
            <a:chExt cx="228601" cy="568327"/>
          </a:xfrm>
        </p:grpSpPr>
        <p:cxnSp>
          <p:nvCxnSpPr>
            <p:cNvPr id="59" name="Straight Connector 197"/>
            <p:cNvCxnSpPr>
              <a:cxnSpLocks noChangeShapeType="1"/>
            </p:cNvCxnSpPr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Rectangle 198"/>
            <p:cNvSpPr>
              <a:spLocks noChangeArrowheads="1"/>
            </p:cNvSpPr>
            <p:nvPr/>
          </p:nvSpPr>
          <p:spPr bwMode="auto">
            <a:xfrm rot="-54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61" name="Isosceles Triangle 199"/>
            <p:cNvSpPr>
              <a:spLocks noChangeArrowheads="1"/>
            </p:cNvSpPr>
            <p:nvPr/>
          </p:nvSpPr>
          <p:spPr bwMode="auto">
            <a:xfrm>
              <a:off x="6553200" y="4270719"/>
              <a:ext cx="228600" cy="10796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62" name="Straight Connector 203"/>
          <p:cNvCxnSpPr>
            <a:cxnSpLocks noChangeShapeType="1"/>
            <a:endCxn id="60" idx="2"/>
          </p:cNvCxnSpPr>
          <p:nvPr/>
        </p:nvCxnSpPr>
        <p:spPr bwMode="auto">
          <a:xfrm flipH="1">
            <a:off x="7846325" y="4953000"/>
            <a:ext cx="304800" cy="1746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63" name="Group 175"/>
          <p:cNvGrpSpPr>
            <a:grpSpLocks/>
          </p:cNvGrpSpPr>
          <p:nvPr/>
        </p:nvGrpSpPr>
        <p:grpSpPr bwMode="auto">
          <a:xfrm>
            <a:off x="8027300" y="3352800"/>
            <a:ext cx="400050" cy="1752600"/>
            <a:chOff x="1766244" y="2438400"/>
            <a:chExt cx="525223" cy="1752600"/>
          </a:xfrm>
        </p:grpSpPr>
        <p:sp>
          <p:nvSpPr>
            <p:cNvPr id="64" name="Trapezoid 173"/>
            <p:cNvSpPr/>
            <p:nvPr/>
          </p:nvSpPr>
          <p:spPr>
            <a:xfrm rot="5400000">
              <a:off x="1143178" y="3161509"/>
              <a:ext cx="1752600" cy="306381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black"/>
                </a:solidFill>
                <a:latin typeface="Arial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65" name="TextBox 174"/>
            <p:cNvSpPr txBox="1">
              <a:spLocks noChangeArrowheads="1"/>
            </p:cNvSpPr>
            <p:nvPr/>
          </p:nvSpPr>
          <p:spPr bwMode="auto">
            <a:xfrm rot="-5400000">
              <a:off x="1936490" y="3023370"/>
              <a:ext cx="184731" cy="525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smtClean="0">
                <a:solidFill>
                  <a:srgbClr val="0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cxnSp>
        <p:nvCxnSpPr>
          <p:cNvPr id="66" name="Straight Connector 209"/>
          <p:cNvCxnSpPr>
            <a:cxnSpLocks noChangeShapeType="1"/>
          </p:cNvCxnSpPr>
          <p:nvPr/>
        </p:nvCxnSpPr>
        <p:spPr bwMode="auto">
          <a:xfrm>
            <a:off x="6322325" y="4114800"/>
            <a:ext cx="0" cy="8382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7" name="Straight Connector 212"/>
          <p:cNvCxnSpPr>
            <a:cxnSpLocks noChangeShapeType="1"/>
            <a:stCxn id="60" idx="0"/>
          </p:cNvCxnSpPr>
          <p:nvPr/>
        </p:nvCxnSpPr>
        <p:spPr bwMode="auto">
          <a:xfrm flipH="1" flipV="1">
            <a:off x="6322325" y="4953000"/>
            <a:ext cx="1295400" cy="17463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68" name="Group 217"/>
          <p:cNvGrpSpPr>
            <a:grpSpLocks/>
          </p:cNvGrpSpPr>
          <p:nvPr/>
        </p:nvGrpSpPr>
        <p:grpSpPr bwMode="auto">
          <a:xfrm>
            <a:off x="5865125" y="2362200"/>
            <a:ext cx="228600" cy="990600"/>
            <a:chOff x="7162800" y="2597423"/>
            <a:chExt cx="457204" cy="1809477"/>
          </a:xfrm>
        </p:grpSpPr>
        <p:cxnSp>
          <p:nvCxnSpPr>
            <p:cNvPr id="69" name="Straight Connector 218"/>
            <p:cNvCxnSpPr>
              <a:cxnSpLocks noChangeShapeType="1"/>
            </p:cNvCxnSpPr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Rectangle 219"/>
            <p:cNvSpPr>
              <a:spLocks noChangeArrowheads="1"/>
            </p:cNvSpPr>
            <p:nvPr/>
          </p:nvSpPr>
          <p:spPr bwMode="auto">
            <a:xfrm rot="-54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Store</a:t>
              </a:r>
            </a:p>
          </p:txBody>
        </p:sp>
        <p:sp>
          <p:nvSpPr>
            <p:cNvPr id="71" name="Isosceles Triangle 220"/>
            <p:cNvSpPr>
              <a:spLocks noChangeArrowheads="1"/>
            </p:cNvSpPr>
            <p:nvPr/>
          </p:nvSpPr>
          <p:spPr bwMode="auto">
            <a:xfrm>
              <a:off x="7162800" y="4038599"/>
              <a:ext cx="457201" cy="228603"/>
            </a:xfrm>
            <a:prstGeom prst="triangle">
              <a:avLst>
                <a:gd name="adj" fmla="val 5406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72" name="Group 226"/>
          <p:cNvGrpSpPr>
            <a:grpSpLocks/>
          </p:cNvGrpSpPr>
          <p:nvPr/>
        </p:nvGrpSpPr>
        <p:grpSpPr bwMode="auto">
          <a:xfrm>
            <a:off x="4036325" y="2362200"/>
            <a:ext cx="228600" cy="914400"/>
            <a:chOff x="6553200" y="3886200"/>
            <a:chExt cx="228601" cy="568327"/>
          </a:xfrm>
        </p:grpSpPr>
        <p:cxnSp>
          <p:nvCxnSpPr>
            <p:cNvPr id="73" name="Straight Connector 227"/>
            <p:cNvCxnSpPr>
              <a:cxnSpLocks noChangeShapeType="1"/>
            </p:cNvCxnSpPr>
            <p:nvPr/>
          </p:nvCxnSpPr>
          <p:spPr bwMode="auto">
            <a:xfrm>
              <a:off x="6667500" y="4378687"/>
              <a:ext cx="0" cy="758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4" name="Rectangle 228"/>
            <p:cNvSpPr>
              <a:spLocks noChangeArrowheads="1"/>
            </p:cNvSpPr>
            <p:nvPr/>
          </p:nvSpPr>
          <p:spPr bwMode="auto">
            <a:xfrm rot="-5400000">
              <a:off x="6421258" y="4018143"/>
              <a:ext cx="492485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Imm</a:t>
              </a:r>
            </a:p>
          </p:txBody>
        </p:sp>
        <p:sp>
          <p:nvSpPr>
            <p:cNvPr id="75" name="Isosceles Triangle 229"/>
            <p:cNvSpPr>
              <a:spLocks noChangeArrowheads="1"/>
            </p:cNvSpPr>
            <p:nvPr/>
          </p:nvSpPr>
          <p:spPr bwMode="auto">
            <a:xfrm>
              <a:off x="6553200" y="4270719"/>
              <a:ext cx="228600" cy="107968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76" name="Straight Connector 230"/>
          <p:cNvCxnSpPr>
            <a:cxnSpLocks noChangeShapeType="1"/>
          </p:cNvCxnSpPr>
          <p:nvPr/>
        </p:nvCxnSpPr>
        <p:spPr bwMode="auto">
          <a:xfrm flipV="1">
            <a:off x="2740925" y="2819400"/>
            <a:ext cx="0" cy="13716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7" name="Straight Connector 231"/>
          <p:cNvCxnSpPr>
            <a:cxnSpLocks noChangeShapeType="1"/>
          </p:cNvCxnSpPr>
          <p:nvPr/>
        </p:nvCxnSpPr>
        <p:spPr bwMode="auto">
          <a:xfrm flipH="1" flipV="1">
            <a:off x="2740925" y="2819400"/>
            <a:ext cx="1295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" name="Straight Connector 245"/>
          <p:cNvCxnSpPr>
            <a:cxnSpLocks noChangeShapeType="1"/>
            <a:endCxn id="83" idx="0"/>
          </p:cNvCxnSpPr>
          <p:nvPr/>
        </p:nvCxnSpPr>
        <p:spPr bwMode="auto">
          <a:xfrm flipH="1">
            <a:off x="4993588" y="3581400"/>
            <a:ext cx="261937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9" name="Straight Connector 251"/>
          <p:cNvCxnSpPr>
            <a:cxnSpLocks noChangeShapeType="1"/>
          </p:cNvCxnSpPr>
          <p:nvPr/>
        </p:nvCxnSpPr>
        <p:spPr bwMode="auto">
          <a:xfrm>
            <a:off x="4264925" y="2819400"/>
            <a:ext cx="1524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0" name="Straight Connector 253"/>
          <p:cNvCxnSpPr>
            <a:cxnSpLocks noChangeShapeType="1"/>
          </p:cNvCxnSpPr>
          <p:nvPr/>
        </p:nvCxnSpPr>
        <p:spPr bwMode="auto">
          <a:xfrm flipV="1">
            <a:off x="4417325" y="2819400"/>
            <a:ext cx="0" cy="5334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1" name="Straight Connector 256"/>
          <p:cNvCxnSpPr>
            <a:cxnSpLocks noChangeShapeType="1"/>
          </p:cNvCxnSpPr>
          <p:nvPr/>
        </p:nvCxnSpPr>
        <p:spPr bwMode="auto">
          <a:xfrm>
            <a:off x="4417325" y="3352800"/>
            <a:ext cx="3810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82" name="Group 238"/>
          <p:cNvGrpSpPr>
            <a:grpSpLocks/>
          </p:cNvGrpSpPr>
          <p:nvPr/>
        </p:nvGrpSpPr>
        <p:grpSpPr bwMode="auto">
          <a:xfrm>
            <a:off x="4712600" y="3200400"/>
            <a:ext cx="400050" cy="762000"/>
            <a:chOff x="1678707" y="2438400"/>
            <a:chExt cx="700298" cy="1752600"/>
          </a:xfrm>
        </p:grpSpPr>
        <p:sp>
          <p:nvSpPr>
            <p:cNvPr id="83" name="Trapezoid 239"/>
            <p:cNvSpPr/>
            <p:nvPr/>
          </p:nvSpPr>
          <p:spPr>
            <a:xfrm rot="5400000">
              <a:off x="1142830" y="3163246"/>
              <a:ext cx="1752600" cy="302908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black"/>
                </a:solidFill>
                <a:latin typeface="Arial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84" name="TextBox 240"/>
            <p:cNvSpPr txBox="1">
              <a:spLocks noChangeArrowheads="1"/>
            </p:cNvSpPr>
            <p:nvPr/>
          </p:nvSpPr>
          <p:spPr bwMode="auto">
            <a:xfrm rot="-5400000">
              <a:off x="1816415" y="2935833"/>
              <a:ext cx="424881" cy="70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smtClean="0">
                <a:solidFill>
                  <a:srgbClr val="0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cxnSp>
        <p:nvCxnSpPr>
          <p:cNvPr id="85" name="Straight Connector 263"/>
          <p:cNvCxnSpPr>
            <a:cxnSpLocks noChangeShapeType="1"/>
          </p:cNvCxnSpPr>
          <p:nvPr/>
        </p:nvCxnSpPr>
        <p:spPr bwMode="auto">
          <a:xfrm flipV="1">
            <a:off x="4645925" y="2819400"/>
            <a:ext cx="0" cy="9906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6" name="Straight Connector 265"/>
          <p:cNvCxnSpPr>
            <a:cxnSpLocks noChangeShapeType="1"/>
            <a:stCxn id="70" idx="0"/>
          </p:cNvCxnSpPr>
          <p:nvPr/>
        </p:nvCxnSpPr>
        <p:spPr bwMode="auto">
          <a:xfrm flipH="1">
            <a:off x="4645925" y="2819400"/>
            <a:ext cx="12192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7" name="Straight Connector 273"/>
          <p:cNvCxnSpPr>
            <a:cxnSpLocks noChangeShapeType="1"/>
            <a:endCxn id="70" idx="2"/>
          </p:cNvCxnSpPr>
          <p:nvPr/>
        </p:nvCxnSpPr>
        <p:spPr bwMode="auto">
          <a:xfrm flipH="1" flipV="1">
            <a:off x="6093725" y="2819400"/>
            <a:ext cx="381000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8" name="Straight Connector 276"/>
          <p:cNvCxnSpPr>
            <a:cxnSpLocks noChangeShapeType="1"/>
          </p:cNvCxnSpPr>
          <p:nvPr/>
        </p:nvCxnSpPr>
        <p:spPr bwMode="auto">
          <a:xfrm flipH="1" flipV="1">
            <a:off x="3502925" y="5562600"/>
            <a:ext cx="5105400" cy="15875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9" name="Straight Connector 281"/>
          <p:cNvCxnSpPr>
            <a:cxnSpLocks noChangeShapeType="1"/>
            <a:endCxn id="21" idx="1"/>
          </p:cNvCxnSpPr>
          <p:nvPr/>
        </p:nvCxnSpPr>
        <p:spPr bwMode="auto">
          <a:xfrm flipV="1">
            <a:off x="3502925" y="4876800"/>
            <a:ext cx="0" cy="6858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90" name="Group 285"/>
          <p:cNvGrpSpPr>
            <a:grpSpLocks/>
          </p:cNvGrpSpPr>
          <p:nvPr/>
        </p:nvGrpSpPr>
        <p:grpSpPr bwMode="auto">
          <a:xfrm>
            <a:off x="2055125" y="2895600"/>
            <a:ext cx="304800" cy="2133600"/>
            <a:chOff x="7162800" y="2597423"/>
            <a:chExt cx="457204" cy="1809477"/>
          </a:xfrm>
        </p:grpSpPr>
        <p:cxnSp>
          <p:nvCxnSpPr>
            <p:cNvPr id="91" name="Straight Connector 286"/>
            <p:cNvCxnSpPr>
              <a:cxnSpLocks noChangeShapeType="1"/>
            </p:cNvCxnSpPr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92" name="Rectangle 287"/>
            <p:cNvSpPr>
              <a:spLocks noChangeArrowheads="1"/>
            </p:cNvSpPr>
            <p:nvPr/>
          </p:nvSpPr>
          <p:spPr bwMode="auto">
            <a:xfrm rot="-5400000">
              <a:off x="6556517" y="3203712"/>
              <a:ext cx="1669775" cy="45719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Calibri" panose="020F0502020204030204" pitchFamily="34" charset="0"/>
                </a:rPr>
                <a:t>Inst. Register</a:t>
              </a:r>
            </a:p>
          </p:txBody>
        </p:sp>
        <p:sp>
          <p:nvSpPr>
            <p:cNvPr id="93" name="Isosceles Triangle 288"/>
            <p:cNvSpPr>
              <a:spLocks noChangeArrowheads="1"/>
            </p:cNvSpPr>
            <p:nvPr/>
          </p:nvSpPr>
          <p:spPr bwMode="auto">
            <a:xfrm>
              <a:off x="7162800" y="4038599"/>
              <a:ext cx="457201" cy="228603"/>
            </a:xfrm>
            <a:prstGeom prst="triangle">
              <a:avLst>
                <a:gd name="adj" fmla="val 5406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94" name="Straight Connector 290"/>
          <p:cNvCxnSpPr>
            <a:cxnSpLocks noChangeShapeType="1"/>
          </p:cNvCxnSpPr>
          <p:nvPr/>
        </p:nvCxnSpPr>
        <p:spPr bwMode="auto">
          <a:xfrm flipV="1">
            <a:off x="2740925" y="2057400"/>
            <a:ext cx="0" cy="7620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5" name="Straight Connector 293"/>
          <p:cNvCxnSpPr>
            <a:cxnSpLocks noChangeShapeType="1"/>
          </p:cNvCxnSpPr>
          <p:nvPr/>
        </p:nvCxnSpPr>
        <p:spPr bwMode="auto">
          <a:xfrm flipV="1">
            <a:off x="5560325" y="2057400"/>
            <a:ext cx="0" cy="129540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6" name="TextBox 327"/>
          <p:cNvSpPr txBox="1">
            <a:spLocks noChangeArrowheads="1"/>
          </p:cNvSpPr>
          <p:nvPr/>
        </p:nvSpPr>
        <p:spPr bwMode="auto">
          <a:xfrm>
            <a:off x="7770125" y="1828800"/>
            <a:ext cx="126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FF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W</a:t>
            </a:r>
            <a:r>
              <a:rPr lang="en-US" altLang="zh-CN" sz="2000" smtClean="0">
                <a:solidFill>
                  <a:srgbClr val="0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riteback</a:t>
            </a:r>
          </a:p>
        </p:txBody>
      </p:sp>
      <p:grpSp>
        <p:nvGrpSpPr>
          <p:cNvPr id="97" name="Group 14"/>
          <p:cNvGrpSpPr>
            <a:grpSpLocks/>
          </p:cNvGrpSpPr>
          <p:nvPr/>
        </p:nvGrpSpPr>
        <p:grpSpPr bwMode="auto">
          <a:xfrm>
            <a:off x="4569725" y="4267200"/>
            <a:ext cx="1752600" cy="914400"/>
            <a:chOff x="4724400" y="3352801"/>
            <a:chExt cx="1752600" cy="914399"/>
          </a:xfrm>
        </p:grpSpPr>
        <p:sp>
          <p:nvSpPr>
            <p:cNvPr id="98" name="Trapezoid 103"/>
            <p:cNvSpPr/>
            <p:nvPr/>
          </p:nvSpPr>
          <p:spPr>
            <a:xfrm rot="5400000">
              <a:off x="4659313" y="3646488"/>
              <a:ext cx="761999" cy="174625"/>
            </a:xfrm>
            <a:prstGeom prst="trapezoid">
              <a:avLst/>
            </a:prstGeom>
            <a:solidFill>
              <a:srgbClr val="FFFFFF"/>
            </a:solidFill>
            <a:ln w="12700" cmpd="sng">
              <a:solidFill>
                <a:srgbClr val="FF0000"/>
              </a:solidFill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prstClr val="black"/>
                </a:solidFill>
                <a:latin typeface="Arial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99" name="Straight Connector 4"/>
            <p:cNvCxnSpPr>
              <a:cxnSpLocks noChangeShapeType="1"/>
            </p:cNvCxnSpPr>
            <p:nvPr/>
          </p:nvCxnSpPr>
          <p:spPr bwMode="auto">
            <a:xfrm>
              <a:off x="6477000" y="4038600"/>
              <a:ext cx="0" cy="22860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0" name="Straight Connector 108"/>
            <p:cNvCxnSpPr>
              <a:cxnSpLocks noChangeShapeType="1"/>
            </p:cNvCxnSpPr>
            <p:nvPr/>
          </p:nvCxnSpPr>
          <p:spPr bwMode="auto">
            <a:xfrm flipH="1">
              <a:off x="4724400" y="4267200"/>
              <a:ext cx="17526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1" name="Straight Connector 117"/>
            <p:cNvCxnSpPr>
              <a:cxnSpLocks noChangeShapeType="1"/>
            </p:cNvCxnSpPr>
            <p:nvPr/>
          </p:nvCxnSpPr>
          <p:spPr bwMode="auto">
            <a:xfrm flipV="1">
              <a:off x="4724400" y="3886200"/>
              <a:ext cx="0" cy="38100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2" name="Straight Connector 118"/>
            <p:cNvCxnSpPr>
              <a:cxnSpLocks noChangeShapeType="1"/>
            </p:cNvCxnSpPr>
            <p:nvPr/>
          </p:nvCxnSpPr>
          <p:spPr bwMode="auto">
            <a:xfrm>
              <a:off x="4724400" y="3886200"/>
              <a:ext cx="228600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36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866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5991367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Load</a:t>
            </a:r>
            <a:r>
              <a:rPr lang="zh-CN" altLang="en-US" dirty="0" smtClean="0"/>
              <a:t>指令可以通过旁路把结果传给</a:t>
            </a:r>
            <a:r>
              <a:rPr lang="en-US" altLang="zh-CN" dirty="0" smtClean="0"/>
              <a:t>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指令避免数据冒险，但是却不能通过旁路来解决</a:t>
            </a:r>
            <a:r>
              <a:rPr lang="en-US" altLang="zh-CN" dirty="0" smtClean="0"/>
              <a:t>DSUB</a:t>
            </a:r>
            <a:r>
              <a:rPr lang="zh-CN" altLang="en-US" dirty="0" smtClean="0"/>
              <a:t>的数据冒险，</a:t>
            </a:r>
            <a:r>
              <a:rPr lang="en-US" altLang="zh-CN" dirty="0" smtClean="0"/>
              <a:t>DSUB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R1</a:t>
            </a:r>
            <a:r>
              <a:rPr lang="zh-CN" altLang="en-US" dirty="0" smtClean="0"/>
              <a:t>寄存器更新完毕前就要使用该寄存器的数据。需要采用</a:t>
            </a:r>
            <a:r>
              <a:rPr lang="zh-CN" altLang="en-US" dirty="0" smtClean="0">
                <a:solidFill>
                  <a:srgbClr val="0070C0"/>
                </a:solidFill>
              </a:rPr>
              <a:t>停顿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70C0"/>
                </a:solidFill>
              </a:rPr>
              <a:t>插入空闲周期</a:t>
            </a:r>
            <a:r>
              <a:rPr lang="zh-CN" altLang="en-US" dirty="0" smtClean="0"/>
              <a:t>来解决数据冒险。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6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" y="1566353"/>
            <a:ext cx="9144000" cy="2933723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63772" y="5172231"/>
            <a:ext cx="3151188" cy="13366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Times New Roman" panose="02020603050405020304" pitchFamily="18" charset="0"/>
              </a:rPr>
              <a:t>插入空闲周期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13385" y="4230843"/>
            <a:ext cx="1195387" cy="123666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w="lg" len="lg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40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条件指令冒险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82890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条件指令冒险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200" dirty="0" smtClean="0"/>
              <a:t>branch hazard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如果条件指令的条件满足，条件指令被执行。紧跟条件指令后面那些指令被取消。这会在流水线中引入空闲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停顿周期。进而，降低处理器的性能。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如果一条条件指令带来一个空闲周期，会损失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10-30%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的处理器性能。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需要减少条件语句带来的空闲周期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7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36828" y="140160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条件指令处理方法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6899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冻结</a:t>
            </a:r>
            <a:r>
              <a:rPr lang="zh-CN" altLang="en-US" sz="2400" dirty="0" smtClean="0"/>
              <a:t>流水线，暂停条件指令后面的所有指令进入流水线，一直到条件指令的目标地址明确。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预测条件不成立：</a:t>
            </a:r>
            <a:endParaRPr lang="en-US" altLang="zh-CN" sz="2400" dirty="0" smtClean="0"/>
          </a:p>
          <a:p>
            <a:r>
              <a:rPr lang="zh-CN" altLang="en-US" sz="2400" dirty="0" smtClean="0"/>
              <a:t>     将条件指令当成普通指令，继续取后续指令。如果条件成立，条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件指令被执行，重新从条件指令的目标地址开始取指令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7984"/>
            <a:ext cx="9144000" cy="34821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420" y="6463871"/>
            <a:ext cx="797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ID</a:t>
            </a:r>
            <a:r>
              <a:rPr lang="zh-CN" altLang="en-US" sz="2000" dirty="0" smtClean="0"/>
              <a:t>阶段判定出条件指令被执行，第</a:t>
            </a:r>
            <a:r>
              <a:rPr lang="en-US" altLang="zh-CN" sz="2000" dirty="0" smtClean="0"/>
              <a:t>i+1</a:t>
            </a:r>
            <a:r>
              <a:rPr lang="zh-CN" altLang="en-US" sz="2000" dirty="0" smtClean="0"/>
              <a:t>指令被阻止进入下一个阶段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961564" y="5104263"/>
            <a:ext cx="450376" cy="1384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43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1" y="167455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理想流水线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8089"/>
            <a:ext cx="9144000" cy="15658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532379"/>
            <a:ext cx="914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所有指令经过相同的流水段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任何两个流水段都不共享资源，比如内存、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设备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每个流水的段的处理时间都相等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进入流水线的指令调度不受到其他流水段中的指令影响</a:t>
            </a: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指令序列之间存在相互依赖性，会导致各种冒险，不满足理想条件。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66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9475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条件指令处理方法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05469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认为所有条件指令都会被执行：</a:t>
            </a:r>
            <a:endParaRPr lang="en-US" altLang="zh-CN" sz="2400" dirty="0" smtClean="0"/>
          </a:p>
          <a:p>
            <a:r>
              <a:rPr lang="zh-CN" altLang="en-US" sz="2400" dirty="0" smtClean="0"/>
              <a:t>一旦条件指令被译码，转移目标地址被计算出来，就假定转移条件满足，开始从目标地址取指令执行指令。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延迟转移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延迟分支：在条件指令后面插入一条不相关的指令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        </a:t>
            </a:r>
            <a:r>
              <a:rPr lang="zh-CN" altLang="en-US" sz="2400" b="1" i="1" dirty="0" smtClean="0"/>
              <a:t>条件指令</a:t>
            </a:r>
            <a:endParaRPr lang="en-US" altLang="zh-CN" sz="2400" b="1" i="1" dirty="0"/>
          </a:p>
          <a:p>
            <a:r>
              <a:rPr lang="en-US" altLang="zh-CN" sz="2400" b="1" i="1" dirty="0"/>
              <a:t> </a:t>
            </a:r>
            <a:r>
              <a:rPr lang="en-US" altLang="zh-CN" sz="2400" b="1" i="1" dirty="0" smtClean="0"/>
              <a:t>                                        </a:t>
            </a:r>
            <a:r>
              <a:rPr lang="zh-CN" altLang="en-US" sz="2400" b="1" i="1" dirty="0" smtClean="0"/>
              <a:t>依序的后续指令</a:t>
            </a:r>
            <a:endParaRPr lang="en-US" altLang="zh-CN" sz="2400" b="1" i="1" dirty="0" smtClean="0"/>
          </a:p>
          <a:p>
            <a:r>
              <a:rPr lang="en-US" altLang="zh-CN" sz="2400" b="1" i="1" dirty="0"/>
              <a:t> </a:t>
            </a:r>
            <a:r>
              <a:rPr lang="en-US" altLang="zh-CN" sz="2400" b="1" i="1" dirty="0" smtClean="0"/>
              <a:t>                                 </a:t>
            </a:r>
            <a:r>
              <a:rPr lang="zh-CN" altLang="en-US" sz="2400" b="1" i="1" dirty="0" smtClean="0"/>
              <a:t>条件成立时转移目标地址</a:t>
            </a:r>
            <a:endParaRPr lang="en-US" altLang="zh-CN" sz="2400" b="1" i="1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依序的后续指令放在</a:t>
            </a:r>
            <a:r>
              <a:rPr lang="zh-CN" altLang="en-US" sz="2400" dirty="0" smtClean="0">
                <a:solidFill>
                  <a:srgbClr val="0070C0"/>
                </a:solidFill>
              </a:rPr>
              <a:t>分支延迟槽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</a:rPr>
              <a:t>branch delay slot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不管条件指令是否满足条件，后续指令都要被执行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24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856"/>
            <a:ext cx="9144000" cy="36931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301" y="5213445"/>
            <a:ext cx="885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不管条件转移是否发生，延迟条件指令的行为都是一样的。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1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50925" y="259307"/>
            <a:ext cx="259307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Branch delay slot(</a:t>
            </a:r>
            <a:r>
              <a:rPr lang="zh-CN" altLang="en-US" sz="2000" dirty="0" smtClean="0"/>
              <a:t>分支延迟槽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调度方法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中，从条件指令前面选一条不相关指令放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到延迟槽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(delay slot)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中，对于循环指令而言，可以从目标地址选一条不相关指令放到延迟时隙。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中，将后续不相关指令放到延迟时隙。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(c),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如果条件指令转移方向预测失败，虽然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执行延迟槽中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指令是无用功，程序依然能够得到正确结果。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18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3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条件指令处理方法性能衡量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27" y="1228614"/>
            <a:ext cx="7120745" cy="11766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012" y="2712365"/>
            <a:ext cx="867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理想状况下，流水线的</a:t>
            </a:r>
            <a:r>
              <a:rPr lang="en-US" altLang="zh-CN" sz="2400" dirty="0" smtClean="0"/>
              <a:t>CPI=1</a:t>
            </a:r>
            <a:r>
              <a:rPr lang="zh-CN" altLang="en-US" sz="2400" dirty="0" smtClean="0"/>
              <a:t>，流水线的加速比等于流水线级数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(pipeline depth)</a:t>
            </a:r>
            <a:endParaRPr lang="zh-CN" altLang="en-US" sz="2400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9" y="3894538"/>
            <a:ext cx="8160709" cy="55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8" y="4495015"/>
            <a:ext cx="8312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1406998" y="5987264"/>
            <a:ext cx="2278063" cy="64135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宋体" panose="02010600030101010101" pitchFamily="2" charset="-122"/>
              </a:rPr>
              <a:t>条件指令频率</a:t>
            </a:r>
            <a:endParaRPr kumimoji="0" lang="zh-CN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820248" y="5919796"/>
            <a:ext cx="2647950" cy="7762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条件指令导致的停顿</a:t>
            </a:r>
            <a:r>
              <a:rPr kumimoji="0" lang="en-US" altLang="zh-CN" sz="1800" b="0" i="0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800" b="0" i="0" u="none" strike="noStrike" kern="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空闲周期数</a:t>
            </a:r>
            <a:endParaRPr kumimoji="0" lang="zh-CN" altLang="en-US" sz="1800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81836" y="5470534"/>
            <a:ext cx="806450" cy="57467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 flipV="1">
            <a:off x="6926736" y="5470534"/>
            <a:ext cx="0" cy="449262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403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2560415"/>
            <a:ext cx="39814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391347"/>
            <a:ext cx="9144000" cy="24666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9" y="733119"/>
            <a:ext cx="7267062" cy="1597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29051" y="174335"/>
            <a:ext cx="527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条件指令各种处理方法对应代价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增加的停顿周期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38469" y="2848260"/>
            <a:ext cx="156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各种条件指</a:t>
            </a:r>
            <a:endParaRPr lang="en-US" altLang="zh-CN" dirty="0" smtClean="0"/>
          </a:p>
          <a:p>
            <a:r>
              <a:rPr lang="zh-CN" altLang="en-US" dirty="0" smtClean="0"/>
              <a:t>令出现频率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34018" y="4012442"/>
            <a:ext cx="4067033" cy="37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各种处理方法需要额外增加的</a:t>
            </a:r>
            <a:r>
              <a:rPr lang="en-US" altLang="zh-CN" dirty="0" smtClean="0"/>
              <a:t>CPI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09531" y="167455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分支预测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955343"/>
            <a:ext cx="9143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随着</a:t>
            </a:r>
            <a:r>
              <a:rPr lang="zh-CN" altLang="en-US" sz="2400" dirty="0" smtClean="0"/>
              <a:t>流水线级数增加，分支指令的代价增加，分支延迟转移等方法的效率不能满足需求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分支预测</a:t>
            </a:r>
            <a:r>
              <a:rPr lang="zh-CN" altLang="en-US" sz="2400" dirty="0" smtClean="0"/>
              <a:t>：预测分支指令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条件指令的方向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转移成功或转移不成功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动态分支预测</a:t>
            </a:r>
            <a:r>
              <a:rPr lang="zh-CN" altLang="en-US" sz="2400" dirty="0" smtClean="0"/>
              <a:t>：根据程序行为动态预测转移方向，转移方向动态变化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静态分支预测</a:t>
            </a:r>
            <a:r>
              <a:rPr lang="zh-CN" altLang="en-US" sz="2400" dirty="0" smtClean="0"/>
              <a:t>：预测方向固定，根据编译阶段的信息来预测方向，根据早期运行情况来预测转移方向</a:t>
            </a:r>
            <a:endParaRPr lang="en-US" altLang="zh-CN" sz="2400" dirty="0" smtClean="0"/>
          </a:p>
          <a:p>
            <a:r>
              <a:rPr lang="zh-CN" altLang="en-US" sz="2400" dirty="0" smtClean="0"/>
              <a:t>    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单条分支指令往往会倾向于转移成功或转移不成功，并非以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等概率转移成功或转移不成功。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任何一种分支预测方法的效果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预测正确率、条件指令出现频率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9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动态分支预测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05719"/>
            <a:ext cx="9144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预测历史记录表</a:t>
            </a:r>
            <a:endParaRPr lang="en-US" altLang="zh-CN" sz="2800" dirty="0" smtClean="0"/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个容量很小存储器</a:t>
            </a:r>
            <a:r>
              <a:rPr lang="zh-CN" altLang="en-US" sz="2400" dirty="0"/>
              <a:t>，用</a:t>
            </a:r>
            <a:r>
              <a:rPr lang="en-US" altLang="zh-CN" sz="2400" dirty="0"/>
              <a:t>1</a:t>
            </a:r>
            <a:r>
              <a:rPr lang="zh-CN" altLang="en-US" sz="2400" dirty="0"/>
              <a:t>个标志位来记录最近该条指令转移成功</a:t>
            </a:r>
            <a:r>
              <a:rPr lang="zh-CN" altLang="en-US" sz="2400" dirty="0" smtClean="0"/>
              <a:t>与否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用分支指令的地址部分来检索</a:t>
            </a:r>
            <a:r>
              <a:rPr lang="zh-CN" altLang="en-US" sz="2400" dirty="0"/>
              <a:t>表</a:t>
            </a:r>
            <a:r>
              <a:rPr lang="zh-CN" altLang="en-US" sz="2400" dirty="0" smtClean="0"/>
              <a:t>项，依据历史记录预测分支转移方向。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/>
              <a:t>问题</a:t>
            </a:r>
            <a:endParaRPr lang="en-US" altLang="zh-CN" sz="2400" dirty="0" smtClean="0"/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对循环猜测时，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BHT</a:t>
            </a:r>
            <a:r>
              <a:rPr lang="zh-CN" altLang="en-US" sz="2400" dirty="0" smtClean="0"/>
              <a:t>会引起两次错误</a:t>
            </a:r>
            <a:endParaRPr lang="en-US" altLang="zh-CN" sz="2400" dirty="0" smtClean="0"/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循环退出时，预测错误</a:t>
            </a:r>
            <a:endParaRPr lang="en-US" altLang="zh-CN" sz="2400" dirty="0" smtClean="0"/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再次进入循环时，和上</a:t>
            </a:r>
            <a:r>
              <a:rPr lang="zh-CN" altLang="en-US" sz="2400" dirty="0"/>
              <a:t>次</a:t>
            </a:r>
            <a:r>
              <a:rPr lang="zh-CN" altLang="en-US" sz="2400" dirty="0" smtClean="0"/>
              <a:t>退出时转移方向不一致</a:t>
            </a:r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en-US" altLang="zh-CN" sz="2400" dirty="0">
                <a:solidFill>
                  <a:schemeClr val="accent2"/>
                </a:solidFill>
              </a:rPr>
              <a:t>for (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=0;i&lt;10;i++) for (j=0; j&lt;10; j++) { …… }</a:t>
            </a:r>
          </a:p>
          <a:p>
            <a:pPr algn="just"/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通常采用</a:t>
            </a:r>
            <a:r>
              <a:rPr lang="en-US" altLang="zh-CN" sz="2400" dirty="0" smtClean="0"/>
              <a:t>2-bit/2</a:t>
            </a:r>
            <a:r>
              <a:rPr lang="zh-CN" altLang="en-US" sz="2400" dirty="0" smtClean="0"/>
              <a:t>位预测方法，不用简单的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位预测方法。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0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2-bit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分支预测方法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9" y="1093613"/>
            <a:ext cx="8059611" cy="48345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592816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个二进制位来编码系统状态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最近两次分支转移方向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。根据系统状态给出预测方向，根据实际的转移方向来更新系统状态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该策略连续预测错误两次才改变预测方向。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90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50" y="1092502"/>
            <a:ext cx="5505550" cy="57654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39488"/>
            <a:ext cx="83524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提高分支预测正确的措施</a:t>
            </a:r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增加记录表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大小</a:t>
            </a:r>
            <a:endParaRPr lang="en-US" altLang="zh-CN" sz="2800" dirty="0" smtClean="0"/>
          </a:p>
          <a:p>
            <a:r>
              <a:rPr lang="en-US" altLang="zh-CN" sz="2800" dirty="0" smtClean="0"/>
              <a:t>     </a:t>
            </a:r>
            <a:r>
              <a:rPr lang="zh-CN" altLang="en-US" sz="2400" dirty="0" smtClean="0"/>
              <a:t>当记录表大小为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时，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正确已经可以与无限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大相差不多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使用</a:t>
            </a:r>
            <a:r>
              <a:rPr lang="en-US" altLang="zh-CN" sz="2800" dirty="0" smtClean="0"/>
              <a:t>n-bit</a:t>
            </a:r>
            <a:r>
              <a:rPr lang="zh-CN" altLang="en-US" sz="2800" dirty="0" smtClean="0"/>
              <a:t>预测方法</a:t>
            </a:r>
            <a:endParaRPr lang="en-US" altLang="zh-CN" sz="28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位二进制位基本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上已能达到最好性能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70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22177"/>
              </p:ext>
            </p:extLst>
          </p:nvPr>
        </p:nvGraphicFramePr>
        <p:xfrm>
          <a:off x="504967" y="576231"/>
          <a:ext cx="7867744" cy="469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hart" r:id="rId3" imgW="3952875" imgH="2362200" progId="Excel.Chart.8">
                  <p:embed/>
                </p:oleObj>
              </mc:Choice>
              <mc:Fallback>
                <p:oleObj name="Chart" r:id="rId3" imgW="3952875" imgH="23622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7" y="576231"/>
                        <a:ext cx="7867744" cy="469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4967" y="5745707"/>
            <a:ext cx="81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转移历史记录表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(4K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个表项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SPEC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基准测试集上预测错误率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线性能分析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5559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吞吐率</a:t>
            </a:r>
            <a:r>
              <a:rPr lang="zh-CN" altLang="en-US" sz="2400" dirty="0" smtClean="0"/>
              <a:t>：单位时间内流水线完成的任务数量。</a:t>
            </a:r>
            <a:endParaRPr lang="zh-CN" altLang="en-US" sz="2400" dirty="0"/>
          </a:p>
        </p:txBody>
      </p:sp>
      <p:graphicFrame>
        <p:nvGraphicFramePr>
          <p:cNvPr id="4" name="Object 3" descr="蓝色砂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89606"/>
              </p:ext>
            </p:extLst>
          </p:nvPr>
        </p:nvGraphicFramePr>
        <p:xfrm>
          <a:off x="0" y="1845742"/>
          <a:ext cx="9144000" cy="358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Document" r:id="rId4" imgW="5264048" imgH="2066811" progId="Word.Document.8">
                  <p:embed/>
                </p:oleObj>
              </mc:Choice>
              <mc:Fallback>
                <p:oleObj name="Document" r:id="rId4" imgW="5264048" imgH="2066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5742"/>
                        <a:ext cx="9144000" cy="358077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98193" y="4694084"/>
            <a:ext cx="4717007" cy="6096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b="1" kern="0" dirty="0" smtClean="0">
                <a:latin typeface="宋体" panose="02010600030101010101" pitchFamily="2" charset="-122"/>
              </a:rPr>
              <a:t> </a:t>
            </a:r>
            <a:r>
              <a:rPr lang="en-US" altLang="zh-CN" b="1" kern="0" dirty="0" err="1" smtClean="0"/>
              <a:t>T</a:t>
            </a:r>
            <a:r>
              <a:rPr lang="en-US" altLang="zh-CN" b="1" kern="0" baseline="-25000" dirty="0" err="1" smtClean="0"/>
              <a:t>k</a:t>
            </a:r>
            <a:r>
              <a:rPr lang="en-US" altLang="zh-CN" b="1" kern="0" dirty="0" smtClean="0"/>
              <a:t>= k </a:t>
            </a:r>
            <a:r>
              <a:rPr lang="en-US" altLang="zh-CN" b="1" kern="0" dirty="0" smtClean="0">
                <a:cs typeface="Times New Roman" panose="02020603050405020304" pitchFamily="18" charset="0"/>
              </a:rPr>
              <a:t>· </a:t>
            </a:r>
            <a:r>
              <a:rPr lang="en-US" altLang="zh-CN" b="1" kern="0" dirty="0" err="1" smtClean="0">
                <a:cs typeface="Times New Roman" panose="02020603050405020304" pitchFamily="18" charset="0"/>
              </a:rPr>
              <a:t>Δt</a:t>
            </a:r>
            <a:r>
              <a:rPr lang="en-US" altLang="zh-CN" b="1" kern="0" dirty="0" smtClean="0">
                <a:cs typeface="Times New Roman" panose="02020603050405020304" pitchFamily="18" charset="0"/>
              </a:rPr>
              <a:t> + (n-1) </a:t>
            </a:r>
            <a:r>
              <a:rPr lang="en-US" altLang="zh-CN" b="1" kern="0" dirty="0" err="1" smtClean="0">
                <a:cs typeface="Times New Roman" panose="02020603050405020304" pitchFamily="18" charset="0"/>
              </a:rPr>
              <a:t>Δt</a:t>
            </a:r>
            <a:r>
              <a:rPr lang="en-US" altLang="zh-CN" b="1" kern="0" dirty="0" smtClean="0">
                <a:cs typeface="Times New Roman" panose="02020603050405020304" pitchFamily="18" charset="0"/>
              </a:rPr>
              <a:t> = </a:t>
            </a:r>
            <a:r>
              <a:rPr lang="en-US" altLang="zh-CN" b="1" kern="0" dirty="0" smtClean="0"/>
              <a:t>(k+n-1)</a:t>
            </a:r>
            <a:r>
              <a:rPr lang="en-US" altLang="zh-CN" b="1" kern="0" dirty="0" smtClean="0">
                <a:sym typeface="Symbol" panose="05050102010706020507" pitchFamily="18" charset="2"/>
              </a:rPr>
              <a:t></a:t>
            </a:r>
            <a:r>
              <a:rPr lang="en-US" altLang="zh-CN" b="1" kern="0" dirty="0" smtClean="0"/>
              <a:t>t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25140"/>
              </p:ext>
            </p:extLst>
          </p:nvPr>
        </p:nvGraphicFramePr>
        <p:xfrm>
          <a:off x="6839802" y="1085818"/>
          <a:ext cx="1094665" cy="75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公式" r:id="rId7" imgW="495000" imgH="406080" progId="Equation.3">
                  <p:embed/>
                </p:oleObj>
              </mc:Choice>
              <mc:Fallback>
                <p:oleObj name="公式" r:id="rId7" imgW="495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802" y="1085818"/>
                        <a:ext cx="1094665" cy="759924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339" y="5432146"/>
            <a:ext cx="2189854" cy="8506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3160" y="5420882"/>
            <a:ext cx="3713284" cy="8618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52633" y="5654589"/>
            <a:ext cx="1830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最大吞吐率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0" y="62827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理想状态下，如果</a:t>
            </a:r>
            <a:r>
              <a:rPr lang="zh-CN" altLang="en-US" sz="2400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△</a:t>
            </a:r>
            <a:r>
              <a:rPr lang="en-US" altLang="zh-CN" sz="2400" i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=T,</a:t>
            </a:r>
            <a:r>
              <a:rPr lang="zh-CN" altLang="en-US" sz="2400" dirty="0" smtClean="0"/>
              <a:t>吞吐率</a:t>
            </a:r>
            <a:r>
              <a:rPr lang="en-US" altLang="zh-CN" sz="2400" dirty="0" smtClean="0"/>
              <a:t>=1/T</a:t>
            </a:r>
            <a:r>
              <a:rPr lang="zh-CN" altLang="en-US" sz="2400" dirty="0" smtClean="0"/>
              <a:t>，同时</a:t>
            </a:r>
            <a:r>
              <a:rPr lang="en-US" altLang="zh-CN" sz="2400" dirty="0" smtClean="0"/>
              <a:t>CPI=1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03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异常处理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55845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异常</a:t>
            </a:r>
            <a:r>
              <a:rPr lang="zh-CN" altLang="en-US" sz="2400" dirty="0" smtClean="0"/>
              <a:t>：内容的异常事件或者外部事件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打乱了指令序列的正常执行顺序，会导致流水线中止执行某些指令。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5729" y="4042923"/>
            <a:ext cx="159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异常事件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751730" y="2611762"/>
            <a:ext cx="5459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IO</a:t>
            </a:r>
            <a:r>
              <a:rPr lang="zh-CN" altLang="en-US" sz="2400" dirty="0" smtClean="0"/>
              <a:t>设备请求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用户程序调用操作系统服务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单步跟踪执行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算术溢出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浮点算术错误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页面丢失（不在主存中）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违反存储器保护规则，跨界访问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使用非法指令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硬件故障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电源故障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143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异常特性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86" y="1296537"/>
            <a:ext cx="90348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可以从以下维度来分析异常：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、同步与异步</a:t>
            </a:r>
            <a:endParaRPr lang="en-US" altLang="zh-CN" sz="2800" dirty="0" smtClean="0"/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如果每次异常事件都在同一个地方发生，程序运行的数据和存储器分配都一样，该事件是同步异常。通常由某条指令导致，比如除数为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的除法指令</a:t>
            </a:r>
            <a:endParaRPr lang="en-US" altLang="zh-CN" sz="2400" dirty="0" smtClean="0"/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硬件故障等外部中断发生时间发生地方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在执行哪条指令时发生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具有随机性，这些事件是异步事件。通常可以在完成当前指令后来处理。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、用户请求和系统强制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、可屏蔽与不可屏蔽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/>
              <a:t>——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屏蔽后不响应中断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恢复和终止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处理完异常后，是继续执行原程序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恢复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还是结束程序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终止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04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流水线异常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249947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在同一个时钟周期内有可能发生多个异常事件，因为有多条指令在通行执行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异常事件可能会乱序发生，某条指令会比它前面的指令早</a:t>
            </a:r>
            <a:r>
              <a:rPr lang="zh-CN" altLang="en-US" sz="2400" dirty="0"/>
              <a:t>出现</a:t>
            </a:r>
            <a:r>
              <a:rPr lang="zh-CN" altLang="en-US" sz="2400" dirty="0" smtClean="0"/>
              <a:t>异常事件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16247"/>
              </p:ext>
            </p:extLst>
          </p:nvPr>
        </p:nvGraphicFramePr>
        <p:xfrm>
          <a:off x="1387521" y="1410648"/>
          <a:ext cx="6410467" cy="24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33"/>
                <a:gridCol w="4812634"/>
              </a:tblGrid>
              <a:tr h="415435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流水级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异常</a:t>
                      </a:r>
                      <a:endParaRPr lang="zh-CN" altLang="en-US" sz="2000" dirty="0"/>
                    </a:p>
                  </a:txBody>
                  <a:tcPr/>
                </a:tc>
              </a:tr>
              <a:tr h="41543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取指令页面错误、跨界访问</a:t>
                      </a:r>
                      <a:endParaRPr lang="zh-CN" altLang="en-US" sz="2000" dirty="0"/>
                    </a:p>
                  </a:txBody>
                  <a:tcPr/>
                </a:tc>
              </a:tr>
              <a:tr h="41543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非法指令</a:t>
                      </a:r>
                      <a:endParaRPr lang="zh-CN" altLang="en-US" sz="2000" dirty="0"/>
                    </a:p>
                  </a:txBody>
                  <a:tcPr/>
                </a:tc>
              </a:tr>
              <a:tr h="41543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算术异常</a:t>
                      </a:r>
                      <a:endParaRPr lang="zh-CN" altLang="en-US" sz="2000" dirty="0"/>
                    </a:p>
                  </a:txBody>
                  <a:tcPr/>
                </a:tc>
              </a:tr>
              <a:tr h="41543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MEM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访问数据页面错误、跨界访问</a:t>
                      </a:r>
                      <a:endParaRPr lang="zh-CN" altLang="en-US" sz="2000" dirty="0"/>
                    </a:p>
                  </a:txBody>
                  <a:tcPr/>
                </a:tc>
              </a:tr>
              <a:tr h="41543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WB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无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1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多周期操作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665027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基本的</a:t>
            </a:r>
            <a:r>
              <a:rPr lang="en-US" altLang="zh-CN" sz="2800" dirty="0" smtClean="0"/>
              <a:t>RISC</a:t>
            </a:r>
            <a:r>
              <a:rPr lang="zh-CN" altLang="en-US" sz="2800" dirty="0" smtClean="0"/>
              <a:t>流水线结构</a:t>
            </a:r>
            <a:endParaRPr lang="en-US" altLang="zh-CN" sz="2800" dirty="0" smtClean="0"/>
          </a:p>
          <a:p>
            <a:r>
              <a:rPr lang="en-US" altLang="zh-CN" sz="2400" dirty="0" smtClean="0"/>
              <a:t>       ——</a:t>
            </a:r>
            <a:r>
              <a:rPr lang="zh-CN" altLang="en-US" sz="2400" dirty="0" smtClean="0"/>
              <a:t>所有操作需要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个时钟周期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CPI=1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实际情况下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——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浮点加法、整型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浮点乘法需要</a:t>
            </a:r>
            <a:r>
              <a:rPr lang="en-US" altLang="zh-CN" sz="2400" dirty="0" smtClean="0">
                <a:ea typeface="宋体" panose="02010600030101010101" pitchFamily="2" charset="-122"/>
              </a:rPr>
              <a:t>2-6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个时钟周期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整型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浮点除法、平方根需要</a:t>
            </a:r>
            <a:r>
              <a:rPr lang="en-US" altLang="zh-CN" sz="2400" dirty="0" smtClean="0"/>
              <a:t>20-50</a:t>
            </a:r>
            <a:r>
              <a:rPr lang="zh-CN" altLang="en-US" sz="2400" dirty="0" smtClean="0"/>
              <a:t>个时钟周期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</a:p>
          <a:p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困难</a:t>
            </a:r>
            <a:endParaRPr lang="en-US" altLang="zh-CN" sz="2800" dirty="0" smtClean="0"/>
          </a:p>
          <a:p>
            <a:r>
              <a:rPr lang="en-US" altLang="zh-CN" sz="2400" dirty="0" smtClean="0"/>
              <a:t>      ——</a:t>
            </a:r>
            <a:r>
              <a:rPr lang="zh-CN" altLang="en-US" sz="2400" dirty="0" smtClean="0"/>
              <a:t>这些操作流水线化比较困难</a:t>
            </a:r>
            <a:endParaRPr lang="en-US" altLang="zh-CN" sz="2400" dirty="0" smtClean="0"/>
          </a:p>
          <a:p>
            <a:r>
              <a:rPr lang="en-US" altLang="zh-CN" sz="2400" dirty="0" smtClean="0"/>
              <a:t>      ——</a:t>
            </a:r>
            <a:r>
              <a:rPr lang="zh-CN" altLang="en-US" sz="2400" dirty="0" smtClean="0"/>
              <a:t>不同操作花费的时钟周期数量不相同</a:t>
            </a:r>
            <a:endParaRPr lang="en-US" altLang="zh-CN" sz="2400" dirty="0" smtClean="0"/>
          </a:p>
          <a:p>
            <a:r>
              <a:rPr lang="en-US" altLang="zh-CN" sz="2400" dirty="0" smtClean="0"/>
              <a:t>      ——</a:t>
            </a:r>
            <a:r>
              <a:rPr lang="zh-CN" altLang="en-US" sz="2400" dirty="0" smtClean="0"/>
              <a:t>不同操作需要的操作数不一样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79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4" y="2699110"/>
            <a:ext cx="7419356" cy="41588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7295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为了处理浮点运算，流水线添加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个独立的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部件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整型运算部件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浮点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整型乘法器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浮点加法器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浮点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整型除法器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如果某条指令不能进入对应的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，阻止后续所有同类指令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13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1012"/>
            <a:ext cx="9174874" cy="28262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40944" y="764275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启动间隔</a:t>
            </a:r>
            <a:r>
              <a:rPr lang="en-US" altLang="zh-CN" sz="2400" dirty="0" smtClean="0">
                <a:solidFill>
                  <a:srgbClr val="0070C0"/>
                </a:solidFill>
              </a:rPr>
              <a:t>/</a:t>
            </a:r>
            <a:r>
              <a:rPr lang="zh-CN" altLang="en-US" sz="2400" dirty="0" smtClean="0">
                <a:solidFill>
                  <a:srgbClr val="0070C0"/>
                </a:solidFill>
              </a:rPr>
              <a:t>重复间隔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initiation interval/ repeat interval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发射两条同类指令的时间间隔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以时钟周期数目来衡量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延迟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latency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生成结果指令与使用结果指令之间间隔的时钟周期数。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75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同时支持多个浮点运算的流水线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249"/>
            <a:ext cx="9144000" cy="47493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716" y="6100008"/>
            <a:ext cx="873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段流水线乘法器，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段流水线加法器。除法器是非流水线结构，需要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个时钟周期完成一条除法指令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4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18714" y="24934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多周期指令流水线：冒险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883391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新问题：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非流水线结构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除法器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的结构冒险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(structural hazard)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有可能产生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WAW (Write-after-Write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hazard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冒险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指令乱序完成，指令完成得顺序与指令序列的排列顺序不一样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每个时钟周期访问寄存器堆次数大于</a:t>
            </a:r>
            <a:r>
              <a:rPr lang="en-US" altLang="zh-CN" sz="2400" dirty="0" smtClean="0"/>
              <a:t>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272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" y="1662681"/>
            <a:ext cx="9136113" cy="273189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125" y="5268035"/>
            <a:ext cx="818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长流水线会导致停顿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空闲周期出现的频率会更高</a:t>
            </a:r>
            <a:endParaRPr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一个典型浮点指令序列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3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918"/>
            <a:ext cx="9144000" cy="34157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515885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如上图所示，三条指令需要在第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个时钟周期同时将结果写回浮点寄存器堆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0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26512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流水线性能分析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55594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加速比</a:t>
            </a:r>
            <a:r>
              <a:rPr lang="zh-CN" altLang="en-US" sz="2400" dirty="0"/>
              <a:t>：完成同样一批</a:t>
            </a:r>
            <a:r>
              <a:rPr lang="zh-CN" altLang="en-US" sz="2400" dirty="0" smtClean="0"/>
              <a:t>任务，不</a:t>
            </a:r>
            <a:r>
              <a:rPr lang="zh-CN" altLang="en-US" sz="2400" dirty="0"/>
              <a:t>使用流水线所用的</a:t>
            </a:r>
            <a:r>
              <a:rPr lang="zh-CN" altLang="en-US" sz="2400" dirty="0" smtClean="0"/>
              <a:t>时间与</a:t>
            </a:r>
            <a:r>
              <a:rPr lang="zh-CN" altLang="en-US" sz="2400" dirty="0"/>
              <a:t>使用流水线所用的时间之</a:t>
            </a:r>
            <a:r>
              <a:rPr lang="zh-CN" altLang="en-US" sz="2400" dirty="0" smtClean="0"/>
              <a:t>比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一条</a:t>
            </a:r>
            <a:r>
              <a:rPr lang="en-US" altLang="zh-CN" sz="2400" dirty="0"/>
              <a:t>k</a:t>
            </a:r>
            <a:r>
              <a:rPr lang="zh-CN" altLang="en-US" sz="2400" dirty="0"/>
              <a:t>段流水线完成</a:t>
            </a:r>
            <a:r>
              <a:rPr lang="en-US" altLang="zh-CN" sz="2400" dirty="0"/>
              <a:t>n</a:t>
            </a:r>
            <a:r>
              <a:rPr lang="zh-CN" altLang="en-US" sz="2400" dirty="0"/>
              <a:t>个连续</a:t>
            </a:r>
            <a:r>
              <a:rPr lang="zh-CN" altLang="en-US" sz="2400" dirty="0" smtClean="0"/>
              <a:t>任务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要用的时间</a:t>
            </a:r>
            <a:endParaRPr lang="zh-CN" altLang="en-US" sz="2400" dirty="0"/>
          </a:p>
          <a:p>
            <a:r>
              <a:rPr kumimoji="1" lang="zh-CN" altLang="en-US" sz="2400" dirty="0">
                <a:solidFill>
                  <a:srgbClr val="40458C"/>
                </a:solidFill>
                <a:latin typeface="黑体" panose="02010609060101010101" pitchFamily="49" charset="-122"/>
                <a:ea typeface="黑体"/>
              </a:rPr>
              <a:t> </a:t>
            </a:r>
            <a:r>
              <a:rPr kumimoji="1" lang="zh-CN" altLang="en-US" sz="2400" dirty="0" smtClean="0">
                <a:solidFill>
                  <a:srgbClr val="40458C"/>
                </a:solidFill>
                <a:latin typeface="黑体" panose="02010609060101010101" pitchFamily="49" charset="-122"/>
                <a:ea typeface="黑体"/>
              </a:rPr>
              <a:t>                 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T</a:t>
            </a:r>
            <a:r>
              <a:rPr kumimoji="1" lang="en-US" altLang="zh-CN" sz="2400" baseline="-250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k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= (k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＋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n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－</a:t>
            </a:r>
            <a:r>
              <a:rPr kumimoji="1"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1)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Δt</a:t>
            </a:r>
            <a:endParaRPr kumimoji="1" lang="en-US" altLang="zh-CN" sz="2400" dirty="0" smtClean="0">
              <a:solidFill>
                <a:srgbClr val="008000"/>
              </a:solidFill>
              <a:latin typeface="Times New Roman" panose="02020603050405020304" pitchFamily="18" charset="0"/>
              <a:ea typeface="黑体"/>
            </a:endParaRPr>
          </a:p>
          <a:p>
            <a:endParaRPr kumimoji="1" lang="en-US" altLang="zh-CN" sz="2400" dirty="0" smtClean="0">
              <a:solidFill>
                <a:srgbClr val="008000"/>
              </a:solidFill>
              <a:latin typeface="Times New Roman" panose="02020603050405020304" pitchFamily="18" charset="0"/>
              <a:ea typeface="黑体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顺序执行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个连续任务，所用时间</a:t>
            </a:r>
            <a:endParaRPr lang="en-US" altLang="zh-CN" sz="2400" dirty="0" smtClean="0"/>
          </a:p>
          <a:p>
            <a:r>
              <a:rPr kumimoji="1" lang="zh-CN" altLang="en-US" sz="2400" dirty="0">
                <a:solidFill>
                  <a:srgbClr val="E24C05"/>
                </a:solidFill>
                <a:latin typeface="黑体" panose="02010609060101010101" pitchFamily="49" charset="-122"/>
                <a:ea typeface="黑体"/>
              </a:rPr>
              <a:t> </a:t>
            </a:r>
            <a:r>
              <a:rPr kumimoji="1" lang="zh-CN" altLang="en-US" sz="2400" dirty="0" smtClean="0">
                <a:solidFill>
                  <a:srgbClr val="E24C05"/>
                </a:solidFill>
                <a:latin typeface="黑体" panose="02010609060101010101" pitchFamily="49" charset="-122"/>
                <a:ea typeface="黑体"/>
              </a:rPr>
              <a:t>                   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T</a:t>
            </a:r>
            <a:r>
              <a:rPr kumimoji="1" lang="en-US" altLang="zh-CN" sz="2400" baseline="-250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s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= </a:t>
            </a:r>
            <a:r>
              <a:rPr kumimoji="1" lang="en-US" altLang="zh-CN" sz="2400" dirty="0" err="1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nk△</a:t>
            </a:r>
            <a:r>
              <a:rPr kumimoji="1" lang="en-US" altLang="zh-CN" sz="2400" dirty="0" err="1" smtClean="0">
                <a:solidFill>
                  <a:srgbClr val="008000"/>
                </a:solidFill>
                <a:latin typeface="Times New Roman" panose="02020603050405020304" pitchFamily="18" charset="0"/>
                <a:ea typeface="黑体"/>
              </a:rPr>
              <a:t>t</a:t>
            </a:r>
            <a:endParaRPr kumimoji="1" lang="en-US" altLang="zh-CN" sz="2400" dirty="0" smtClean="0">
              <a:solidFill>
                <a:srgbClr val="008000"/>
              </a:solidFill>
              <a:latin typeface="Times New Roman" panose="02020603050405020304" pitchFamily="18" charset="0"/>
              <a:ea typeface="黑体"/>
            </a:endParaRPr>
          </a:p>
          <a:p>
            <a:endParaRPr kumimoji="1" lang="en-US" altLang="zh-CN" sz="2400" dirty="0">
              <a:solidFill>
                <a:srgbClr val="008000"/>
              </a:solidFill>
              <a:latin typeface="Times New Roman" panose="02020603050405020304" pitchFamily="18" charset="0"/>
              <a:ea typeface="黑体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流水线加速比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n &gt;&gt; k</a:t>
            </a:r>
            <a:r>
              <a:rPr lang="zh-CN" altLang="en-US" sz="2400" dirty="0" smtClean="0"/>
              <a:t>时，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042" y="4585647"/>
            <a:ext cx="1856095" cy="826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84" y="5687075"/>
            <a:ext cx="3370997" cy="9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结构冒险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05719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浮点除法器没有采用流水线结构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寄存器端口访问频繁</a:t>
            </a:r>
            <a:endParaRPr lang="en-US" altLang="zh-CN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通过复制硬件方法来克服，寄存器堆增加多个访问端口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在指令译码阶段插入停顿周期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   通过增加写回部件标记位来跟踪写回部件使用冲突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MEM</a:t>
            </a:r>
            <a:r>
              <a:rPr lang="zh-CN" altLang="en-US" sz="2400" dirty="0" smtClean="0"/>
              <a:t>存储访问和</a:t>
            </a:r>
            <a:r>
              <a:rPr lang="en-US" altLang="zh-CN" sz="2400" dirty="0" smtClean="0"/>
              <a:t>WB</a:t>
            </a:r>
            <a:r>
              <a:rPr lang="zh-CN" altLang="en-US" sz="2400" dirty="0" smtClean="0"/>
              <a:t>结果写回阶段插入停顿周期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硬件开销少，但是停顿周期较多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36828" y="112865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WAW</a:t>
            </a:r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写后写冒险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664"/>
            <a:ext cx="9144000" cy="2822584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 bwMode="auto">
          <a:xfrm>
            <a:off x="436439" y="2246231"/>
            <a:ext cx="421919" cy="1446943"/>
          </a:xfrm>
          <a:custGeom>
            <a:avLst/>
            <a:gdLst>
              <a:gd name="connsiteX0" fmla="*/ 232301 w 421919"/>
              <a:gd name="connsiteY0" fmla="*/ 27576 h 1446943"/>
              <a:gd name="connsiteX1" fmla="*/ 191358 w 421919"/>
              <a:gd name="connsiteY1" fmla="*/ 95815 h 1446943"/>
              <a:gd name="connsiteX2" fmla="*/ 177710 w 421919"/>
              <a:gd name="connsiteY2" fmla="*/ 204997 h 1446943"/>
              <a:gd name="connsiteX3" fmla="*/ 164062 w 421919"/>
              <a:gd name="connsiteY3" fmla="*/ 245940 h 1446943"/>
              <a:gd name="connsiteX4" fmla="*/ 150415 w 421919"/>
              <a:gd name="connsiteY4" fmla="*/ 423361 h 1446943"/>
              <a:gd name="connsiteX5" fmla="*/ 95824 w 421919"/>
              <a:gd name="connsiteY5" fmla="*/ 546191 h 1446943"/>
              <a:gd name="connsiteX6" fmla="*/ 68528 w 421919"/>
              <a:gd name="connsiteY6" fmla="*/ 600782 h 1446943"/>
              <a:gd name="connsiteX7" fmla="*/ 27585 w 421919"/>
              <a:gd name="connsiteY7" fmla="*/ 641726 h 1446943"/>
              <a:gd name="connsiteX8" fmla="*/ 289 w 421919"/>
              <a:gd name="connsiteY8" fmla="*/ 873737 h 1446943"/>
              <a:gd name="connsiteX9" fmla="*/ 13937 w 421919"/>
              <a:gd name="connsiteY9" fmla="*/ 1351409 h 1446943"/>
              <a:gd name="connsiteX10" fmla="*/ 54880 w 421919"/>
              <a:gd name="connsiteY10" fmla="*/ 1378705 h 1446943"/>
              <a:gd name="connsiteX11" fmla="*/ 136767 w 421919"/>
              <a:gd name="connsiteY11" fmla="*/ 1406000 h 1446943"/>
              <a:gd name="connsiteX12" fmla="*/ 177710 w 421919"/>
              <a:gd name="connsiteY12" fmla="*/ 1419648 h 1446943"/>
              <a:gd name="connsiteX13" fmla="*/ 218654 w 421919"/>
              <a:gd name="connsiteY13" fmla="*/ 1446943 h 1446943"/>
              <a:gd name="connsiteX14" fmla="*/ 259597 w 421919"/>
              <a:gd name="connsiteY14" fmla="*/ 1419648 h 1446943"/>
              <a:gd name="connsiteX15" fmla="*/ 300540 w 421919"/>
              <a:gd name="connsiteY15" fmla="*/ 1324114 h 1446943"/>
              <a:gd name="connsiteX16" fmla="*/ 327836 w 421919"/>
              <a:gd name="connsiteY16" fmla="*/ 1242227 h 1446943"/>
              <a:gd name="connsiteX17" fmla="*/ 341483 w 421919"/>
              <a:gd name="connsiteY17" fmla="*/ 819146 h 1446943"/>
              <a:gd name="connsiteX18" fmla="*/ 355131 w 421919"/>
              <a:gd name="connsiteY18" fmla="*/ 723612 h 1446943"/>
              <a:gd name="connsiteX19" fmla="*/ 396074 w 421919"/>
              <a:gd name="connsiteY19" fmla="*/ 396066 h 1446943"/>
              <a:gd name="connsiteX20" fmla="*/ 300540 w 421919"/>
              <a:gd name="connsiteY20" fmla="*/ 281 h 1446943"/>
              <a:gd name="connsiteX21" fmla="*/ 232301 w 421919"/>
              <a:gd name="connsiteY21" fmla="*/ 27576 h 144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1919" h="1446943">
                <a:moveTo>
                  <a:pt x="232301" y="27576"/>
                </a:moveTo>
                <a:cubicBezTo>
                  <a:pt x="214104" y="43498"/>
                  <a:pt x="199159" y="70462"/>
                  <a:pt x="191358" y="95815"/>
                </a:cubicBezTo>
                <a:cubicBezTo>
                  <a:pt x="180572" y="130870"/>
                  <a:pt x="184271" y="168911"/>
                  <a:pt x="177710" y="204997"/>
                </a:cubicBezTo>
                <a:cubicBezTo>
                  <a:pt x="175137" y="219151"/>
                  <a:pt x="168611" y="232292"/>
                  <a:pt x="164062" y="245940"/>
                </a:cubicBezTo>
                <a:cubicBezTo>
                  <a:pt x="159513" y="305080"/>
                  <a:pt x="163560" y="365521"/>
                  <a:pt x="150415" y="423361"/>
                </a:cubicBezTo>
                <a:cubicBezTo>
                  <a:pt x="140485" y="467052"/>
                  <a:pt x="114600" y="505510"/>
                  <a:pt x="95824" y="546191"/>
                </a:cubicBezTo>
                <a:cubicBezTo>
                  <a:pt x="87298" y="564663"/>
                  <a:pt x="80353" y="584227"/>
                  <a:pt x="68528" y="600782"/>
                </a:cubicBezTo>
                <a:cubicBezTo>
                  <a:pt x="57310" y="616488"/>
                  <a:pt x="41233" y="628078"/>
                  <a:pt x="27585" y="641726"/>
                </a:cubicBezTo>
                <a:cubicBezTo>
                  <a:pt x="4322" y="734778"/>
                  <a:pt x="289" y="737961"/>
                  <a:pt x="289" y="873737"/>
                </a:cubicBezTo>
                <a:cubicBezTo>
                  <a:pt x="289" y="1033026"/>
                  <a:pt x="-3184" y="1193043"/>
                  <a:pt x="13937" y="1351409"/>
                </a:cubicBezTo>
                <a:cubicBezTo>
                  <a:pt x="15700" y="1367717"/>
                  <a:pt x="39891" y="1372043"/>
                  <a:pt x="54880" y="1378705"/>
                </a:cubicBezTo>
                <a:cubicBezTo>
                  <a:pt x="81172" y="1390390"/>
                  <a:pt x="109471" y="1396902"/>
                  <a:pt x="136767" y="1406000"/>
                </a:cubicBezTo>
                <a:cubicBezTo>
                  <a:pt x="150415" y="1410549"/>
                  <a:pt x="165740" y="1411668"/>
                  <a:pt x="177710" y="1419648"/>
                </a:cubicBezTo>
                <a:lnTo>
                  <a:pt x="218654" y="1446943"/>
                </a:lnTo>
                <a:cubicBezTo>
                  <a:pt x="232302" y="1437845"/>
                  <a:pt x="247999" y="1431246"/>
                  <a:pt x="259597" y="1419648"/>
                </a:cubicBezTo>
                <a:cubicBezTo>
                  <a:pt x="293621" y="1385624"/>
                  <a:pt x="287116" y="1368858"/>
                  <a:pt x="300540" y="1324114"/>
                </a:cubicBezTo>
                <a:cubicBezTo>
                  <a:pt x="308808" y="1296555"/>
                  <a:pt x="327836" y="1242227"/>
                  <a:pt x="327836" y="1242227"/>
                </a:cubicBezTo>
                <a:cubicBezTo>
                  <a:pt x="332385" y="1101200"/>
                  <a:pt x="334067" y="960051"/>
                  <a:pt x="341483" y="819146"/>
                </a:cubicBezTo>
                <a:cubicBezTo>
                  <a:pt x="343174" y="787022"/>
                  <a:pt x="351704" y="755597"/>
                  <a:pt x="355131" y="723612"/>
                </a:cubicBezTo>
                <a:cubicBezTo>
                  <a:pt x="389071" y="406848"/>
                  <a:pt x="351290" y="530426"/>
                  <a:pt x="396074" y="396066"/>
                </a:cubicBezTo>
                <a:cubicBezTo>
                  <a:pt x="384513" y="72332"/>
                  <a:pt x="507486" y="16200"/>
                  <a:pt x="300540" y="281"/>
                </a:cubicBezTo>
                <a:cubicBezTo>
                  <a:pt x="268789" y="-2161"/>
                  <a:pt x="250498" y="11654"/>
                  <a:pt x="232301" y="27576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01244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如果</a:t>
            </a:r>
            <a:r>
              <a:rPr lang="en-US" altLang="zh-CN" sz="2000" dirty="0" smtClean="0"/>
              <a:t>LD</a:t>
            </a:r>
            <a:r>
              <a:rPr lang="zh-CN" altLang="en-US" sz="2000" dirty="0" smtClean="0"/>
              <a:t>指令提前发射一个周期，最后</a:t>
            </a:r>
            <a:r>
              <a:rPr lang="en-US" altLang="zh-CN" sz="2000" dirty="0" smtClean="0"/>
              <a:t>F2</a:t>
            </a:r>
            <a:r>
              <a:rPr lang="zh-CN" altLang="en-US" sz="2000" dirty="0" smtClean="0"/>
              <a:t>里结果是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运算的结果，出</a:t>
            </a:r>
            <a:r>
              <a:rPr lang="en-US" altLang="zh-CN" sz="2000" dirty="0" smtClean="0"/>
              <a:t>WAW </a:t>
            </a:r>
            <a:r>
              <a:rPr lang="zh-CN" altLang="en-US" sz="2000" dirty="0" smtClean="0"/>
              <a:t>冒险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解决办法：</a:t>
            </a:r>
            <a:endParaRPr lang="en-US" altLang="zh-C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如果两条指令同时写回同一个寄存器，</a:t>
            </a:r>
            <a:r>
              <a:rPr lang="zh-CN" altLang="en-US" sz="2000" dirty="0"/>
              <a:t>插入空闲</a:t>
            </a:r>
            <a:r>
              <a:rPr lang="zh-CN" altLang="en-US" sz="2000" dirty="0" smtClean="0"/>
              <a:t>周期，停顿新指令写回</a:t>
            </a:r>
            <a:r>
              <a:rPr lang="zh-CN" altLang="en-US" sz="2000" smtClean="0"/>
              <a:t>。这种方法简单</a:t>
            </a:r>
            <a:r>
              <a:rPr lang="zh-CN" altLang="en-US" sz="2000" dirty="0" smtClean="0"/>
              <a:t>、直观</a:t>
            </a:r>
            <a:endParaRPr lang="en-US" altLang="zh-C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废除旧指令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比如上述的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的写回，等于如让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指令为空操作。因为新指令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(LOAD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会覆盖掉旧指令的写回值。这种方法不需要插入停顿周期。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33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多周期指令流水线冒险总结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660" y="1337481"/>
            <a:ext cx="86936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在指令译码阶段需要做三项额外检查：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检查结构冒险</a:t>
            </a:r>
            <a:endParaRPr lang="en-US" altLang="zh-C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/>
              <a:t>确保功能部件属于空闲状态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不忙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确保寄存器堆端口可用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检查</a:t>
            </a:r>
            <a:r>
              <a:rPr lang="en-US" altLang="zh-CN" sz="2800" dirty="0" smtClean="0">
                <a:ea typeface="宋体" panose="02010600030101010101" pitchFamily="2" charset="-122"/>
              </a:rPr>
              <a:t>RAW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Read-after-Write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数据冒险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/>
              <a:t>     如果某条指令源操作数是前面指令的结果，要保证在读取操作数前，前面指令结果写到操作数寄存器。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检查</a:t>
            </a:r>
            <a:r>
              <a:rPr lang="en-US" altLang="zh-CN" sz="2800" dirty="0" smtClean="0"/>
              <a:t>WAW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Write-after-Write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数据冒险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检查当前指令是否与当前流水线中指令写回同一个寄存器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33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46010" y="171137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指令乱序完成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99335"/>
            <a:ext cx="914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下面指令序列会有什么问题？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316406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</a:t>
            </a:r>
            <a:r>
              <a:rPr lang="zh-CN" altLang="en-US" sz="2400" dirty="0" smtClean="0"/>
              <a:t>指令和</a:t>
            </a:r>
            <a:r>
              <a:rPr lang="en-US" altLang="zh-CN" sz="2400" dirty="0" smtClean="0"/>
              <a:t>SUB</a:t>
            </a:r>
            <a:r>
              <a:rPr lang="zh-CN" altLang="en-US" sz="2400" dirty="0" smtClean="0"/>
              <a:t>指令会在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指令前面完成。也就是指令乱序完成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out-of-order completion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指令完成顺序与在指令序列里的顺序不一样。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乱序完成在多周期指令流水线很普遍。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指令完成后，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指令发生一个浮点算术异常，这会出现一个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非精确异常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imprecise exception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):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指令破坏了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的一个操作数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F10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的原值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已无法复原。因而，无法将系统复原到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DIV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指令之前的状态。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493" y="1896895"/>
            <a:ext cx="3201101" cy="11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8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723331"/>
            <a:ext cx="9144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解决办法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、忽略这个问题，勉强接受不精准异常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(60-70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年代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、缓存指令执行结果直到前面发射的指令全部执行完毕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ROB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、允许略微不精确异常，但需要保存足够信息，以生成异常精准序列，执行完紧紧排在错误指令之前的指令，重新恢复执行错误指令后面的指令。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97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57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流水线性能分析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96537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流水线效率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流水线中的设备实际使用时间与整个运行时间的比值，即流水线设备的利用率。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由于流水线</a:t>
            </a:r>
            <a:r>
              <a:rPr lang="zh-CN" altLang="en-US" sz="2400" dirty="0" smtClean="0"/>
              <a:t>有</a:t>
            </a:r>
            <a:r>
              <a:rPr lang="zh-CN" altLang="en-US" sz="2400" dirty="0"/>
              <a:t>导入</a:t>
            </a:r>
            <a:r>
              <a:rPr lang="zh-CN" altLang="en-US" sz="2400" dirty="0" smtClean="0"/>
              <a:t>时间</a:t>
            </a:r>
            <a:r>
              <a:rPr lang="zh-CN" altLang="en-US" sz="2400" dirty="0"/>
              <a:t>和排空时间，所以在</a:t>
            </a:r>
            <a:r>
              <a:rPr lang="zh-CN" altLang="en-US" sz="2400" dirty="0" smtClean="0"/>
              <a:t>连续完成</a:t>
            </a:r>
            <a:r>
              <a:rPr lang="en-US" altLang="zh-CN" sz="2400" dirty="0"/>
              <a:t>n</a:t>
            </a:r>
            <a:r>
              <a:rPr lang="zh-CN" altLang="en-US" sz="2400" dirty="0"/>
              <a:t>个任务的时间内，各段并不是满负荷地工作。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各段效率相同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流水线效率：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在实际执行指令序列时，随着流水线段数增加，流水线效率会下降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46" y="3433285"/>
            <a:ext cx="4461319" cy="956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82" y="4614165"/>
            <a:ext cx="4358225" cy="927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665" y="4665371"/>
            <a:ext cx="1777399" cy="8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+mj-ea"/>
              </a:rPr>
              <a:t>流水线设计中的若干问题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201002"/>
            <a:ext cx="9144000" cy="603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rgbClr val="0070C0"/>
                </a:solidFill>
                <a:latin typeface="+mn-ea"/>
              </a:rPr>
              <a:t>瓶颈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+mn-ea"/>
              </a:rPr>
              <a:t>问题</a:t>
            </a:r>
            <a:r>
              <a:rPr kumimoji="1" lang="en-US" altLang="zh-CN" sz="2400" dirty="0" smtClean="0">
                <a:solidFill>
                  <a:srgbClr val="0070C0"/>
                </a:solidFill>
                <a:latin typeface="+mn-ea"/>
              </a:rPr>
              <a:t>:</a:t>
            </a:r>
            <a:r>
              <a:rPr kumimoji="1" lang="zh-CN" altLang="en-US" sz="2400" dirty="0">
                <a:latin typeface="+mn-ea"/>
              </a:rPr>
              <a:t>当流水线各段不均匀时</a:t>
            </a:r>
            <a:r>
              <a:rPr kumimoji="1" lang="zh-CN" altLang="en-US" sz="2400" dirty="0" smtClean="0">
                <a:latin typeface="+mn-ea"/>
              </a:rPr>
              <a:t>，时钟</a:t>
            </a:r>
            <a:r>
              <a:rPr kumimoji="1" lang="zh-CN" altLang="en-US" sz="2400" dirty="0">
                <a:latin typeface="+mn-ea"/>
              </a:rPr>
              <a:t>周期取决于瓶颈段的</a:t>
            </a:r>
            <a:r>
              <a:rPr kumimoji="1" lang="zh-CN" altLang="en-US" sz="2400" dirty="0" smtClean="0">
                <a:latin typeface="+mn-ea"/>
              </a:rPr>
              <a:t>延迟时间</a:t>
            </a:r>
            <a:r>
              <a:rPr kumimoji="1" lang="en-US" altLang="zh-CN" sz="2400" dirty="0" smtClean="0">
                <a:latin typeface="+mn-ea"/>
              </a:rPr>
              <a:t>,</a:t>
            </a:r>
            <a:r>
              <a:rPr kumimoji="1" lang="zh-CN" altLang="en-US" sz="2400" dirty="0" smtClean="0">
                <a:latin typeface="+mn-ea"/>
              </a:rPr>
              <a:t>要</a:t>
            </a:r>
            <a:r>
              <a:rPr kumimoji="1" lang="zh-CN" altLang="en-US" sz="2400" dirty="0">
                <a:latin typeface="+mn-ea"/>
              </a:rPr>
              <a:t>尽可能使各段时间</a:t>
            </a:r>
            <a:r>
              <a:rPr kumimoji="1" lang="zh-CN" altLang="en-US" sz="2400" dirty="0" smtClean="0">
                <a:latin typeface="+mn-ea"/>
              </a:rPr>
              <a:t>相等</a:t>
            </a:r>
            <a:r>
              <a:rPr kumimoji="1" lang="zh-CN" altLang="en-US" sz="2400" dirty="0">
                <a:latin typeface="+mn-ea"/>
              </a:rPr>
              <a:t>。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solidFill>
                <a:srgbClr val="E24C05"/>
              </a:solidFill>
              <a:latin typeface="Tahoma"/>
              <a:ea typeface="黑体"/>
            </a:endParaRP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rgbClr val="0070C0"/>
                </a:solidFill>
                <a:latin typeface="+mn-ea"/>
              </a:rPr>
              <a:t>流水线的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+mn-ea"/>
              </a:rPr>
              <a:t>额外开销</a:t>
            </a:r>
            <a:endParaRPr kumimoji="1" lang="zh-CN" altLang="en-US" sz="2400" dirty="0">
              <a:solidFill>
                <a:srgbClr val="0070C0"/>
              </a:solidFill>
              <a:latin typeface="+mn-ea"/>
            </a:endParaRPr>
          </a:p>
          <a:p>
            <a:pPr marL="800100" lvl="1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+mn-ea"/>
              </a:rPr>
              <a:t>流水线</a:t>
            </a:r>
            <a:r>
              <a:rPr kumimoji="1" lang="zh-CN" altLang="en-US" sz="2400" dirty="0" smtClean="0">
                <a:latin typeface="+mn-ea"/>
              </a:rPr>
              <a:t>寄存器建立时间和传输延迟</a:t>
            </a:r>
            <a:endParaRPr kumimoji="1" lang="en-US" altLang="zh-CN" sz="2400" dirty="0" smtClean="0">
              <a:latin typeface="+mn-ea"/>
            </a:endParaRPr>
          </a:p>
          <a:p>
            <a:pPr marL="1257300" lvl="2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70C0"/>
                </a:solidFill>
                <a:latin typeface="+mn-ea"/>
              </a:rPr>
              <a:t>建立时间：</a:t>
            </a:r>
            <a:r>
              <a:rPr kumimoji="1" lang="zh-CN" altLang="en-US" sz="2400" dirty="0">
                <a:latin typeface="+mn-ea"/>
              </a:rPr>
              <a:t>在触发写操作的时钟信号到达之前，</a:t>
            </a:r>
            <a:r>
              <a:rPr kumimoji="1" lang="zh-CN" altLang="en-US" sz="2400" dirty="0" smtClean="0">
                <a:latin typeface="+mn-ea"/>
              </a:rPr>
              <a:t>寄存器</a:t>
            </a:r>
            <a:r>
              <a:rPr kumimoji="1" lang="zh-CN" altLang="en-US" sz="2400" dirty="0">
                <a:latin typeface="+mn-ea"/>
              </a:rPr>
              <a:t>输入必须保持稳定的时间</a:t>
            </a:r>
            <a:r>
              <a:rPr kumimoji="1" lang="zh-CN" altLang="en-US" sz="2400" dirty="0" smtClean="0">
                <a:latin typeface="+mn-ea"/>
              </a:rPr>
              <a:t>。</a:t>
            </a:r>
            <a:endParaRPr kumimoji="1" lang="en-US" altLang="zh-CN" sz="2400" dirty="0" smtClean="0">
              <a:solidFill>
                <a:srgbClr val="E24C05"/>
              </a:solidFill>
              <a:latin typeface="+mn-ea"/>
            </a:endParaRPr>
          </a:p>
          <a:p>
            <a:pPr marL="1257300" lvl="2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0070C0"/>
                </a:solidFill>
                <a:latin typeface="+mn-ea"/>
              </a:rPr>
              <a:t>传输延迟：</a:t>
            </a:r>
            <a:r>
              <a:rPr kumimoji="1" lang="zh-CN" altLang="en-US" sz="2400" dirty="0">
                <a:latin typeface="+mn-ea"/>
              </a:rPr>
              <a:t>时钟信号到达后到寄存器输出可用的</a:t>
            </a:r>
            <a:r>
              <a:rPr kumimoji="1" lang="zh-CN" altLang="en-US" sz="2400" dirty="0" smtClean="0">
                <a:latin typeface="+mn-ea"/>
              </a:rPr>
              <a:t>时间</a:t>
            </a:r>
            <a:r>
              <a:rPr kumimoji="1" lang="zh-CN" altLang="en-US" sz="2400" dirty="0">
                <a:latin typeface="+mn-ea"/>
              </a:rPr>
              <a:t>。</a:t>
            </a:r>
          </a:p>
          <a:p>
            <a:pPr marL="1257300" lvl="2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ü"/>
            </a:pPr>
            <a:endParaRPr kumimoji="1" lang="en-US" altLang="zh-CN" sz="2400" dirty="0" smtClean="0">
              <a:solidFill>
                <a:srgbClr val="E24C05"/>
              </a:solidFill>
              <a:latin typeface="+mn-ea"/>
            </a:endParaRPr>
          </a:p>
          <a:p>
            <a:pPr marL="800100" lvl="1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+mn-ea"/>
              </a:rPr>
              <a:t>时钟偏移开销</a:t>
            </a:r>
          </a:p>
          <a:p>
            <a:pPr marL="1257300" lvl="2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latin typeface="+mn-ea"/>
              </a:rPr>
              <a:t>流水线中，时钟到达各流水寄存器的最大差值时间。（时钟到达各流水寄存器的时间不是完全相同）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Font typeface="Wingdings" panose="05000000000000000000" pitchFamily="2" charset="2"/>
              <a:buChar char="Ø"/>
            </a:pPr>
            <a:endParaRPr kumimoji="1" lang="zh-CN" altLang="en-US" sz="2400" dirty="0">
              <a:solidFill>
                <a:srgbClr val="E24C0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87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+mj-ea"/>
              </a:rPr>
              <a:t>流水线设计中的若干问题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774209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800" dirty="0"/>
              <a:t>流水线并不能减少（而且一般是增加）单条指令的执行时间，但却能提高吞吐率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zh-CN" alt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800" dirty="0"/>
              <a:t>增加流水线的深度（段数）可以提高流水线的性能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zh-CN" alt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800" dirty="0"/>
              <a:t>流水线的深度受限于流水线的额外开销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zh-CN" alt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2800" dirty="0"/>
              <a:t>当时钟周期小到与额外开销相同时，流水已没意义。因为这时在每一个时钟周期中已没有时间来做有用的工作。</a:t>
            </a:r>
          </a:p>
        </p:txBody>
      </p:sp>
    </p:spTree>
    <p:extLst>
      <p:ext uri="{BB962C8B-B14F-4D97-AF65-F5344CB8AC3E}">
        <p14:creationId xmlns:p14="http://schemas.microsoft.com/office/powerpoint/2010/main" val="10463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RISC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精简指令集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068" y="1296537"/>
            <a:ext cx="881645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指令性质：</a:t>
            </a:r>
            <a:endParaRPr lang="en-US" altLang="zh-CN" sz="3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所有操作都是面向寄存器中的数据，如果数据不在寄存器中，需要先读入再进行操作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只有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指令访问内存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指令格式统一、只有少数几种指令格式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所有指令长度一样长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3200" dirty="0" smtClean="0"/>
              <a:t>指令种类</a:t>
            </a:r>
            <a:endParaRPr lang="en-US" altLang="zh-CN" sz="32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ALU</a:t>
            </a:r>
            <a:r>
              <a:rPr lang="zh-CN" altLang="en-US" sz="2400" dirty="0" smtClean="0"/>
              <a:t>指令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算术逻辑运算指令，比如</a:t>
            </a:r>
            <a:r>
              <a:rPr lang="en-US" altLang="zh-CN" sz="2400" dirty="0" smtClean="0"/>
              <a:t>add, subtract, and, or, </a:t>
            </a:r>
            <a:r>
              <a:rPr lang="en-US" altLang="zh-CN" sz="2400" dirty="0" err="1" smtClean="0"/>
              <a:t>xor</a:t>
            </a:r>
            <a:r>
              <a:rPr lang="en-US" altLang="zh-CN" sz="2400" dirty="0" smtClean="0"/>
              <a:t> ……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Load/Store </a:t>
            </a:r>
            <a:r>
              <a:rPr lang="zh-CN" altLang="en-US" sz="2400" dirty="0" smtClean="0"/>
              <a:t>读取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存放操作数指令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条件指令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/>
              <a:t>branch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、跳转指令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/>
              <a:t>jump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等控制类指令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9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5598</TotalTime>
  <Words>3501</Words>
  <Application>Microsoft Office PowerPoint</Application>
  <PresentationFormat>全屏显示(4:3)</PresentationFormat>
  <Paragraphs>488</Paragraphs>
  <Slides>55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ＭＳ Ｐゴシック</vt:lpstr>
      <vt:lpstr>仿宋</vt:lpstr>
      <vt:lpstr>黑体</vt:lpstr>
      <vt:lpstr>楷体_GB2312</vt:lpstr>
      <vt:lpstr>宋体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默认设计模板</vt:lpstr>
      <vt:lpstr>9_CS252-template</vt:lpstr>
      <vt:lpstr>Document</vt:lpstr>
      <vt:lpstr>公式</vt:lpstr>
      <vt:lpstr>Chart</vt:lpstr>
      <vt:lpstr>第2章 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典型5级流水线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量化分析设计的基础</dc:title>
  <dc:creator>a</dc:creator>
  <cp:lastModifiedBy>a</cp:lastModifiedBy>
  <cp:revision>338</cp:revision>
  <dcterms:created xsi:type="dcterms:W3CDTF">2021-08-20T13:01:56Z</dcterms:created>
  <dcterms:modified xsi:type="dcterms:W3CDTF">2023-09-19T13:54:47Z</dcterms:modified>
</cp:coreProperties>
</file>