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75" r:id="rId4"/>
    <p:sldId id="289" r:id="rId5"/>
    <p:sldId id="290" r:id="rId6"/>
    <p:sldId id="291" r:id="rId7"/>
    <p:sldId id="292" r:id="rId8"/>
    <p:sldId id="293" r:id="rId9"/>
    <p:sldId id="294" r:id="rId10"/>
    <p:sldId id="276" r:id="rId11"/>
    <p:sldId id="277" r:id="rId12"/>
    <p:sldId id="295" r:id="rId13"/>
    <p:sldId id="296" r:id="rId14"/>
    <p:sldId id="297" r:id="rId15"/>
    <p:sldId id="298" r:id="rId16"/>
    <p:sldId id="299" r:id="rId17"/>
    <p:sldId id="300" r:id="rId18"/>
    <p:sldId id="301" r:id="rId19"/>
    <p:sldId id="287" r:id="rId20"/>
    <p:sldId id="288" r:id="rId21"/>
    <p:sldId id="286" r:id="rId22"/>
    <p:sldId id="285" r:id="rId23"/>
    <p:sldId id="302" r:id="rId24"/>
    <p:sldId id="30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66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33DA0-45A1-5C4A-9BA8-31C65AA5058B}" type="datetimeFigureOut">
              <a:rPr lang="en-US" smtClean="0"/>
              <a:t>15-01-11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71FB3-9494-0247-99A6-EF86908EFCF7}" type="slidenum">
              <a:rPr lang="en-US" smtClean="0"/>
              <a:t>‹#›</a:t>
            </a:fld>
            <a:endParaRPr lang="en-US"/>
          </a:p>
        </p:txBody>
      </p:sp>
    </p:spTree>
    <p:extLst>
      <p:ext uri="{BB962C8B-B14F-4D97-AF65-F5344CB8AC3E}">
        <p14:creationId xmlns:p14="http://schemas.microsoft.com/office/powerpoint/2010/main" val="31528976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9616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89760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59679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311308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41343-F143-E740-9690-78BF37763C20}" type="datetimeFigureOut">
              <a:rPr lang="en-US" smtClean="0"/>
              <a:t>15-01-11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69206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41343-F143-E740-9690-78BF37763C20}" type="datetimeFigureOut">
              <a:rPr lang="en-US" smtClean="0"/>
              <a:t>15-01-11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61697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41343-F143-E740-9690-78BF37763C20}" type="datetimeFigureOut">
              <a:rPr lang="en-US" smtClean="0"/>
              <a:t>15-01-11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382377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41343-F143-E740-9690-78BF37763C20}" type="datetimeFigureOut">
              <a:rPr lang="en-US" smtClean="0"/>
              <a:t>15-01-11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156419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41343-F143-E740-9690-78BF37763C20}" type="datetimeFigureOut">
              <a:rPr lang="en-US" smtClean="0"/>
              <a:t>15-01-11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47598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1343-F143-E740-9690-78BF37763C20}" type="datetimeFigureOut">
              <a:rPr lang="en-US" smtClean="0"/>
              <a:t>15-01-11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91425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1343-F143-E740-9690-78BF37763C20}" type="datetimeFigureOut">
              <a:rPr lang="en-US" smtClean="0"/>
              <a:t>15-01-11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60033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41343-F143-E740-9690-78BF37763C20}" type="datetimeFigureOut">
              <a:rPr lang="en-US" smtClean="0"/>
              <a:t>15-01-11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416ED-4AC4-2242-9C63-3A1B543A2E40}" type="slidenum">
              <a:rPr lang="en-US" smtClean="0"/>
              <a:t>‹#›</a:t>
            </a:fld>
            <a:endParaRPr lang="en-US"/>
          </a:p>
        </p:txBody>
      </p:sp>
    </p:spTree>
    <p:extLst>
      <p:ext uri="{BB962C8B-B14F-4D97-AF65-F5344CB8AC3E}">
        <p14:creationId xmlns:p14="http://schemas.microsoft.com/office/powerpoint/2010/main" val="2096417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jpg"/><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COMP 2513</a:t>
            </a:r>
            <a:r>
              <a:rPr lang="en-US" sz="5300" dirty="0" smtClean="0"/>
              <a:t/>
            </a:r>
            <a:br>
              <a:rPr lang="en-US" sz="5300" dirty="0" smtClean="0"/>
            </a:br>
            <a:r>
              <a:rPr lang="en-US" sz="5300" dirty="0" smtClean="0"/>
              <a:t>Web-Centric Programming</a:t>
            </a:r>
            <a:br>
              <a:rPr lang="en-US" sz="5300" dirty="0" smtClean="0"/>
            </a:br>
            <a:r>
              <a:rPr lang="en-US" sz="3600" dirty="0" smtClean="0"/>
              <a:t>Daniel L. Silver</a:t>
            </a:r>
            <a:endParaRPr lang="en-US" sz="4000" dirty="0"/>
          </a:p>
        </p:txBody>
      </p:sp>
      <p:sp>
        <p:nvSpPr>
          <p:cNvPr id="3" name="Subtitle 2"/>
          <p:cNvSpPr>
            <a:spLocks noGrp="1"/>
          </p:cNvSpPr>
          <p:nvPr>
            <p:ph type="subTitle" idx="1"/>
          </p:nvPr>
        </p:nvSpPr>
        <p:spPr/>
        <p:txBody>
          <a:bodyPr>
            <a:normAutofit fontScale="92500"/>
          </a:bodyPr>
          <a:lstStyle/>
          <a:p>
            <a:endParaRPr lang="en-US" dirty="0" smtClean="0"/>
          </a:p>
          <a:p>
            <a:r>
              <a:rPr lang="en-US" dirty="0" smtClean="0"/>
              <a:t>E-Business / E-Commerce </a:t>
            </a:r>
          </a:p>
          <a:p>
            <a:r>
              <a:rPr lang="en-US" dirty="0" smtClean="0"/>
              <a:t>Models,</a:t>
            </a:r>
            <a:r>
              <a:rPr lang="en-US" dirty="0" smtClean="0"/>
              <a:t> </a:t>
            </a:r>
            <a:r>
              <a:rPr lang="en-US" dirty="0" smtClean="0"/>
              <a:t>Frameworks </a:t>
            </a:r>
            <a:r>
              <a:rPr lang="en-US" dirty="0" smtClean="0"/>
              <a:t>and </a:t>
            </a:r>
            <a:r>
              <a:rPr lang="en-US" dirty="0" smtClean="0"/>
              <a:t>Architectures</a:t>
            </a:r>
            <a:endParaRPr lang="en-US" dirty="0"/>
          </a:p>
        </p:txBody>
      </p:sp>
    </p:spTree>
    <p:extLst>
      <p:ext uri="{BB962C8B-B14F-4D97-AF65-F5344CB8AC3E}">
        <p14:creationId xmlns:p14="http://schemas.microsoft.com/office/powerpoint/2010/main" val="9343598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fld id="{968784D1-BF06-EC44-BB8A-8DD6008D332D}" type="datetime5">
              <a:rPr lang="en-US"/>
              <a:pPr/>
              <a:t>11-Jan-15</a:t>
            </a:fld>
            <a:endParaRPr lang="en-US"/>
          </a:p>
        </p:txBody>
      </p:sp>
      <p:sp>
        <p:nvSpPr>
          <p:cNvPr id="24" name="Footer Placeholder 4"/>
          <p:cNvSpPr>
            <a:spLocks noGrp="1"/>
          </p:cNvSpPr>
          <p:nvPr>
            <p:ph type="ftr" sz="quarter" idx="11"/>
          </p:nvPr>
        </p:nvSpPr>
        <p:spPr/>
        <p:txBody>
          <a:bodyPr/>
          <a:lstStyle/>
          <a:p>
            <a:r>
              <a:rPr lang="en-US"/>
              <a:t>Daniel L. Silver</a:t>
            </a:r>
          </a:p>
        </p:txBody>
      </p:sp>
      <p:sp>
        <p:nvSpPr>
          <p:cNvPr id="25" name="Slide Number Placeholder 5"/>
          <p:cNvSpPr>
            <a:spLocks noGrp="1"/>
          </p:cNvSpPr>
          <p:nvPr>
            <p:ph type="sldNum" sz="quarter" idx="12"/>
          </p:nvPr>
        </p:nvSpPr>
        <p:spPr/>
        <p:txBody>
          <a:bodyPr/>
          <a:lstStyle/>
          <a:p>
            <a:fld id="{D33E7501-6970-B54E-8940-E6C18386C086}" type="slidenum">
              <a:rPr lang="en-US"/>
              <a:pPr/>
              <a:t>10</a:t>
            </a:fld>
            <a:endParaRPr lang="en-US"/>
          </a:p>
        </p:txBody>
      </p:sp>
      <p:sp>
        <p:nvSpPr>
          <p:cNvPr id="51202" name="Rectangle 2"/>
          <p:cNvSpPr>
            <a:spLocks noGrp="1" noChangeArrowheads="1"/>
          </p:cNvSpPr>
          <p:nvPr>
            <p:ph type="title"/>
          </p:nvPr>
        </p:nvSpPr>
        <p:spPr/>
        <p:txBody>
          <a:bodyPr/>
          <a:lstStyle/>
          <a:p>
            <a:r>
              <a:rPr lang="en-US" dirty="0" smtClean="0"/>
              <a:t>E</a:t>
            </a:r>
            <a:r>
              <a:rPr lang="en-US" dirty="0"/>
              <a:t>-</a:t>
            </a:r>
            <a:r>
              <a:rPr lang="en-US" dirty="0" smtClean="0"/>
              <a:t>Business Framework</a:t>
            </a:r>
            <a:endParaRPr lang="en-US" dirty="0"/>
          </a:p>
        </p:txBody>
      </p:sp>
      <p:sp>
        <p:nvSpPr>
          <p:cNvPr id="51203" name="Rectangle 3"/>
          <p:cNvSpPr>
            <a:spLocks noGrp="1" noChangeArrowheads="1"/>
          </p:cNvSpPr>
          <p:nvPr>
            <p:ph type="body" idx="1"/>
          </p:nvPr>
        </p:nvSpPr>
        <p:spPr/>
        <p:txBody>
          <a:bodyPr/>
          <a:lstStyle/>
          <a:p>
            <a:endParaRPr lang="en-US"/>
          </a:p>
          <a:p>
            <a:pPr lvl="1">
              <a:buFontTx/>
              <a:buNone/>
            </a:pPr>
            <a:endParaRPr lang="en-US"/>
          </a:p>
        </p:txBody>
      </p:sp>
      <p:sp>
        <p:nvSpPr>
          <p:cNvPr id="51204" name="Oval 4"/>
          <p:cNvSpPr>
            <a:spLocks noChangeArrowheads="1"/>
          </p:cNvSpPr>
          <p:nvPr/>
        </p:nvSpPr>
        <p:spPr bwMode="auto">
          <a:xfrm>
            <a:off x="3048000" y="2819400"/>
            <a:ext cx="1828800" cy="2133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Enterprise</a:t>
            </a:r>
          </a:p>
          <a:p>
            <a:pPr algn="ctr"/>
            <a:r>
              <a:rPr lang="en-US" dirty="0"/>
              <a:t>Resource</a:t>
            </a:r>
          </a:p>
          <a:p>
            <a:pPr algn="ctr"/>
            <a:r>
              <a:rPr lang="en-US" dirty="0"/>
              <a:t>Planning</a:t>
            </a:r>
          </a:p>
        </p:txBody>
      </p:sp>
      <p:sp>
        <p:nvSpPr>
          <p:cNvPr id="51205" name="Oval 5"/>
          <p:cNvSpPr>
            <a:spLocks noChangeArrowheads="1"/>
          </p:cNvSpPr>
          <p:nvPr/>
        </p:nvSpPr>
        <p:spPr bwMode="auto">
          <a:xfrm>
            <a:off x="5791200" y="1828800"/>
            <a:ext cx="17526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Supply</a:t>
            </a:r>
          </a:p>
          <a:p>
            <a:pPr algn="ctr"/>
            <a:r>
              <a:rPr lang="en-US"/>
              <a:t>Chain</a:t>
            </a:r>
          </a:p>
          <a:p>
            <a:pPr algn="ctr"/>
            <a:r>
              <a:rPr lang="en-US"/>
              <a:t>Management</a:t>
            </a:r>
          </a:p>
        </p:txBody>
      </p:sp>
      <p:sp>
        <p:nvSpPr>
          <p:cNvPr id="51206" name="Oval 6"/>
          <p:cNvSpPr>
            <a:spLocks noChangeArrowheads="1"/>
          </p:cNvSpPr>
          <p:nvPr/>
        </p:nvSpPr>
        <p:spPr bwMode="auto">
          <a:xfrm>
            <a:off x="5715000" y="4114800"/>
            <a:ext cx="18288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Customer</a:t>
            </a:r>
          </a:p>
          <a:p>
            <a:pPr algn="ctr"/>
            <a:r>
              <a:rPr lang="en-US" dirty="0"/>
              <a:t>Relationship</a:t>
            </a:r>
          </a:p>
          <a:p>
            <a:pPr algn="ctr"/>
            <a:r>
              <a:rPr lang="en-US" dirty="0"/>
              <a:t>Management</a:t>
            </a:r>
          </a:p>
        </p:txBody>
      </p:sp>
      <p:sp>
        <p:nvSpPr>
          <p:cNvPr id="51210" name="Oval 10"/>
          <p:cNvSpPr>
            <a:spLocks noChangeArrowheads="1"/>
          </p:cNvSpPr>
          <p:nvPr/>
        </p:nvSpPr>
        <p:spPr bwMode="auto">
          <a:xfrm>
            <a:off x="1676400" y="4114800"/>
            <a:ext cx="19050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Selling</a:t>
            </a:r>
          </a:p>
          <a:p>
            <a:pPr algn="ctr"/>
            <a:r>
              <a:rPr lang="en-US" dirty="0"/>
              <a:t>Chain</a:t>
            </a:r>
          </a:p>
          <a:p>
            <a:pPr algn="ctr"/>
            <a:r>
              <a:rPr lang="en-US" dirty="0"/>
              <a:t>Management</a:t>
            </a:r>
          </a:p>
        </p:txBody>
      </p:sp>
      <p:sp>
        <p:nvSpPr>
          <p:cNvPr id="51211" name="Oval 11"/>
          <p:cNvSpPr>
            <a:spLocks noChangeArrowheads="1"/>
          </p:cNvSpPr>
          <p:nvPr/>
        </p:nvSpPr>
        <p:spPr bwMode="auto">
          <a:xfrm>
            <a:off x="1524000" y="2057400"/>
            <a:ext cx="18288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Procurement</a:t>
            </a:r>
          </a:p>
          <a:p>
            <a:pPr algn="ctr"/>
            <a:r>
              <a:rPr lang="en-US" dirty="0"/>
              <a:t>Management</a:t>
            </a:r>
          </a:p>
        </p:txBody>
      </p:sp>
      <p:sp>
        <p:nvSpPr>
          <p:cNvPr id="51212" name="Oval 12"/>
          <p:cNvSpPr>
            <a:spLocks noChangeArrowheads="1"/>
          </p:cNvSpPr>
          <p:nvPr/>
        </p:nvSpPr>
        <p:spPr bwMode="auto">
          <a:xfrm>
            <a:off x="4572000" y="2971800"/>
            <a:ext cx="1600200" cy="2133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Knowledge</a:t>
            </a:r>
          </a:p>
          <a:p>
            <a:pPr algn="ctr"/>
            <a:r>
              <a:rPr lang="en-US"/>
              <a:t>Management</a:t>
            </a:r>
          </a:p>
        </p:txBody>
      </p:sp>
      <p:sp>
        <p:nvSpPr>
          <p:cNvPr id="51216" name="Rectangle 16"/>
          <p:cNvSpPr>
            <a:spLocks noChangeArrowheads="1"/>
          </p:cNvSpPr>
          <p:nvPr/>
        </p:nvSpPr>
        <p:spPr bwMode="auto">
          <a:xfrm>
            <a:off x="304800" y="1524000"/>
            <a:ext cx="1447800" cy="685800"/>
          </a:xfrm>
          <a:prstGeom prst="rect">
            <a:avLst/>
          </a:prstGeom>
          <a:solidFill>
            <a:srgbClr val="FFCC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Supp</a:t>
            </a:r>
            <a:r>
              <a:rPr lang="de-DE">
                <a:solidFill>
                  <a:schemeClr val="bg2"/>
                </a:solidFill>
              </a:rPr>
              <a:t>liers</a:t>
            </a:r>
          </a:p>
          <a:p>
            <a:pPr algn="ctr"/>
            <a:r>
              <a:rPr lang="de-DE">
                <a:solidFill>
                  <a:schemeClr val="bg2"/>
                </a:solidFill>
              </a:rPr>
              <a:t>Services</a:t>
            </a:r>
            <a:endParaRPr lang="en-US">
              <a:solidFill>
                <a:schemeClr val="bg2"/>
              </a:solidFill>
            </a:endParaRPr>
          </a:p>
        </p:txBody>
      </p:sp>
      <p:sp>
        <p:nvSpPr>
          <p:cNvPr id="51220" name="Rectangle 20"/>
          <p:cNvSpPr>
            <a:spLocks noChangeArrowheads="1"/>
          </p:cNvSpPr>
          <p:nvPr/>
        </p:nvSpPr>
        <p:spPr bwMode="auto">
          <a:xfrm>
            <a:off x="7467600" y="5638800"/>
            <a:ext cx="1447800" cy="685800"/>
          </a:xfrm>
          <a:prstGeom prst="rect">
            <a:avLst/>
          </a:prstGeom>
          <a:solidFill>
            <a:srgbClr val="FFCC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a:solidFill>
                  <a:schemeClr val="bg2"/>
                </a:solidFill>
              </a:rPr>
              <a:t>Customers</a:t>
            </a:r>
            <a:endParaRPr lang="en-US">
              <a:solidFill>
                <a:schemeClr val="bg2"/>
              </a:solidFill>
            </a:endParaRPr>
          </a:p>
        </p:txBody>
      </p:sp>
      <p:sp>
        <p:nvSpPr>
          <p:cNvPr id="51221" name="Rectangle 21"/>
          <p:cNvSpPr>
            <a:spLocks noChangeArrowheads="1"/>
          </p:cNvSpPr>
          <p:nvPr/>
        </p:nvSpPr>
        <p:spPr bwMode="auto">
          <a:xfrm>
            <a:off x="228600" y="5562600"/>
            <a:ext cx="1524000" cy="762000"/>
          </a:xfrm>
          <a:prstGeom prst="rect">
            <a:avLst/>
          </a:prstGeom>
          <a:solidFill>
            <a:srgbClr val="FFCC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a:solidFill>
                  <a:schemeClr val="bg2"/>
                </a:solidFill>
              </a:rPr>
              <a:t>Distributers</a:t>
            </a:r>
          </a:p>
          <a:p>
            <a:pPr algn="ctr"/>
            <a:r>
              <a:rPr lang="de-DE">
                <a:solidFill>
                  <a:schemeClr val="bg2"/>
                </a:solidFill>
              </a:rPr>
              <a:t>Customers</a:t>
            </a:r>
            <a:endParaRPr lang="en-US">
              <a:solidFill>
                <a:schemeClr val="bg2"/>
              </a:solidFill>
            </a:endParaRPr>
          </a:p>
        </p:txBody>
      </p:sp>
      <p:sp>
        <p:nvSpPr>
          <p:cNvPr id="51222" name="Rectangle 22"/>
          <p:cNvSpPr>
            <a:spLocks noChangeArrowheads="1"/>
          </p:cNvSpPr>
          <p:nvPr/>
        </p:nvSpPr>
        <p:spPr bwMode="auto">
          <a:xfrm>
            <a:off x="7543800" y="1524000"/>
            <a:ext cx="1371600" cy="685800"/>
          </a:xfrm>
          <a:prstGeom prst="rect">
            <a:avLst/>
          </a:prstGeom>
          <a:solidFill>
            <a:srgbClr val="FFCC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a:solidFill>
                  <a:schemeClr val="bg2"/>
                </a:solidFill>
              </a:rPr>
              <a:t>Partners</a:t>
            </a:r>
            <a:endParaRPr lang="en-US">
              <a:solidFill>
                <a:schemeClr val="bg2"/>
              </a:solidFill>
            </a:endParaRPr>
          </a:p>
        </p:txBody>
      </p:sp>
      <p:sp>
        <p:nvSpPr>
          <p:cNvPr id="51223" name="AutoShape 23"/>
          <p:cNvSpPr>
            <a:spLocks noChangeArrowheads="1"/>
          </p:cNvSpPr>
          <p:nvPr/>
        </p:nvSpPr>
        <p:spPr bwMode="auto">
          <a:xfrm rot="2266715">
            <a:off x="1524000" y="1981200"/>
            <a:ext cx="609600" cy="381000"/>
          </a:xfrm>
          <a:prstGeom prst="leftRightArrow">
            <a:avLst>
              <a:gd name="adj1" fmla="val 50000"/>
              <a:gd name="adj2" fmla="val 32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24" name="Rectangle 24"/>
          <p:cNvSpPr>
            <a:spLocks noChangeArrowheads="1"/>
          </p:cNvSpPr>
          <p:nvPr/>
        </p:nvSpPr>
        <p:spPr bwMode="auto">
          <a:xfrm>
            <a:off x="7239000" y="3657600"/>
            <a:ext cx="1600200" cy="685800"/>
          </a:xfrm>
          <a:prstGeom prst="rect">
            <a:avLst/>
          </a:prstGeom>
          <a:solidFill>
            <a:srgbClr val="FFCC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a:solidFill>
                  <a:schemeClr val="bg2"/>
                </a:solidFill>
              </a:rPr>
              <a:t>Government</a:t>
            </a:r>
            <a:endParaRPr lang="en-US">
              <a:solidFill>
                <a:schemeClr val="bg2"/>
              </a:solidFill>
            </a:endParaRPr>
          </a:p>
        </p:txBody>
      </p:sp>
      <p:sp>
        <p:nvSpPr>
          <p:cNvPr id="51225" name="Rectangle 25"/>
          <p:cNvSpPr>
            <a:spLocks noChangeArrowheads="1"/>
          </p:cNvSpPr>
          <p:nvPr/>
        </p:nvSpPr>
        <p:spPr bwMode="auto">
          <a:xfrm>
            <a:off x="304800" y="3733800"/>
            <a:ext cx="1447800" cy="685800"/>
          </a:xfrm>
          <a:prstGeom prst="rect">
            <a:avLst/>
          </a:prstGeom>
          <a:solidFill>
            <a:srgbClr val="FFCC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Agents</a:t>
            </a:r>
          </a:p>
          <a:p>
            <a:pPr algn="ctr"/>
            <a:r>
              <a:rPr lang="en-US">
                <a:solidFill>
                  <a:schemeClr val="bg2"/>
                </a:solidFill>
              </a:rPr>
              <a:t>Partners</a:t>
            </a:r>
          </a:p>
        </p:txBody>
      </p:sp>
      <p:sp>
        <p:nvSpPr>
          <p:cNvPr id="51226" name="AutoShape 26"/>
          <p:cNvSpPr>
            <a:spLocks noChangeArrowheads="1"/>
          </p:cNvSpPr>
          <p:nvPr/>
        </p:nvSpPr>
        <p:spPr bwMode="auto">
          <a:xfrm rot="-2022118">
            <a:off x="1600200" y="5638800"/>
            <a:ext cx="609600" cy="381000"/>
          </a:xfrm>
          <a:prstGeom prst="leftRightArrow">
            <a:avLst>
              <a:gd name="adj1" fmla="val 50000"/>
              <a:gd name="adj2" fmla="val 32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27" name="AutoShape 27"/>
          <p:cNvSpPr>
            <a:spLocks noChangeArrowheads="1"/>
          </p:cNvSpPr>
          <p:nvPr/>
        </p:nvSpPr>
        <p:spPr bwMode="auto">
          <a:xfrm rot="-8298759">
            <a:off x="6934200" y="5715000"/>
            <a:ext cx="609600" cy="381000"/>
          </a:xfrm>
          <a:prstGeom prst="leftRightArrow">
            <a:avLst>
              <a:gd name="adj1" fmla="val 50000"/>
              <a:gd name="adj2" fmla="val 32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28" name="AutoShape 28"/>
          <p:cNvSpPr>
            <a:spLocks noChangeArrowheads="1"/>
          </p:cNvSpPr>
          <p:nvPr/>
        </p:nvSpPr>
        <p:spPr bwMode="auto">
          <a:xfrm rot="-2022118">
            <a:off x="7010400" y="2057400"/>
            <a:ext cx="609600" cy="381000"/>
          </a:xfrm>
          <a:prstGeom prst="leftRightArrow">
            <a:avLst>
              <a:gd name="adj1" fmla="val 50000"/>
              <a:gd name="adj2" fmla="val 32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30" name="Text Box 30"/>
          <p:cNvSpPr txBox="1">
            <a:spLocks noChangeArrowheads="1"/>
          </p:cNvSpPr>
          <p:nvPr/>
        </p:nvSpPr>
        <p:spPr bwMode="auto">
          <a:xfrm>
            <a:off x="2511425" y="1219200"/>
            <a:ext cx="4121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4000" b="1">
                <a:solidFill>
                  <a:srgbClr val="FF0000"/>
                </a:solidFill>
              </a:rPr>
              <a:t>So Where</a:t>
            </a:r>
            <a:r>
              <a:rPr lang="ja-JP" altLang="en-US" sz="4000" b="1">
                <a:solidFill>
                  <a:srgbClr val="FF0000"/>
                </a:solidFill>
                <a:latin typeface="Arial"/>
              </a:rPr>
              <a:t>’</a:t>
            </a:r>
            <a:r>
              <a:rPr lang="en-US" sz="4000" b="1">
                <a:solidFill>
                  <a:srgbClr val="FF0000"/>
                </a:solidFill>
              </a:rPr>
              <a:t>s</a:t>
            </a:r>
          </a:p>
          <a:p>
            <a:pPr algn="ctr"/>
            <a:r>
              <a:rPr lang="en-US" sz="4000" b="1">
                <a:solidFill>
                  <a:srgbClr val="FF0000"/>
                </a:solidFill>
              </a:rPr>
              <a:t>the E-Commerce?</a:t>
            </a:r>
          </a:p>
        </p:txBody>
      </p:sp>
      <p:sp>
        <p:nvSpPr>
          <p:cNvPr id="51231" name="AutoShape 31"/>
          <p:cNvSpPr>
            <a:spLocks noChangeArrowheads="1"/>
          </p:cNvSpPr>
          <p:nvPr/>
        </p:nvSpPr>
        <p:spPr bwMode="auto">
          <a:xfrm rot="28612">
            <a:off x="6705600" y="3810000"/>
            <a:ext cx="609600" cy="381000"/>
          </a:xfrm>
          <a:prstGeom prst="leftRightArrow">
            <a:avLst>
              <a:gd name="adj1" fmla="val 50000"/>
              <a:gd name="adj2" fmla="val 32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32" name="AutoShape 32"/>
          <p:cNvSpPr>
            <a:spLocks noChangeArrowheads="1"/>
          </p:cNvSpPr>
          <p:nvPr/>
        </p:nvSpPr>
        <p:spPr bwMode="auto">
          <a:xfrm rot="-268325">
            <a:off x="1600200" y="3886200"/>
            <a:ext cx="609600" cy="381000"/>
          </a:xfrm>
          <a:prstGeom prst="leftRightArrow">
            <a:avLst>
              <a:gd name="adj1" fmla="val 50000"/>
              <a:gd name="adj2" fmla="val 32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881103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0"/>
                                        </p:tgtEl>
                                        <p:attrNameLst>
                                          <p:attrName>style.visibility</p:attrName>
                                        </p:attrNameLst>
                                      </p:cBhvr>
                                      <p:to>
                                        <p:strVal val="visible"/>
                                      </p:to>
                                    </p:set>
                                    <p:anim calcmode="lin" valueType="num">
                                      <p:cBhvr additive="base">
                                        <p:cTn id="7" dur="500" fill="hold"/>
                                        <p:tgtEl>
                                          <p:spTgt spid="51230"/>
                                        </p:tgtEl>
                                        <p:attrNameLst>
                                          <p:attrName>ppt_x</p:attrName>
                                        </p:attrNameLst>
                                      </p:cBhvr>
                                      <p:tavLst>
                                        <p:tav tm="0">
                                          <p:val>
                                            <p:strVal val="0-#ppt_w/2"/>
                                          </p:val>
                                        </p:tav>
                                        <p:tav tm="100000">
                                          <p:val>
                                            <p:strVal val="#ppt_x"/>
                                          </p:val>
                                        </p:tav>
                                      </p:tavLst>
                                    </p:anim>
                                    <p:anim calcmode="lin" valueType="num">
                                      <p:cBhvr additive="base">
                                        <p:cTn id="8" dur="500" fill="hold"/>
                                        <p:tgtEl>
                                          <p:spTgt spid="512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1227"/>
                                        </p:tgtEl>
                                        <p:attrNameLst>
                                          <p:attrName>style.visibility</p:attrName>
                                        </p:attrNameLst>
                                      </p:cBhvr>
                                      <p:to>
                                        <p:strVal val="visible"/>
                                      </p:to>
                                    </p:set>
                                    <p:anim calcmode="lin" valueType="num">
                                      <p:cBhvr>
                                        <p:cTn id="13" dur="1000" fill="hold"/>
                                        <p:tgtEl>
                                          <p:spTgt spid="51227"/>
                                        </p:tgtEl>
                                        <p:attrNameLst>
                                          <p:attrName>ppt_w</p:attrName>
                                        </p:attrNameLst>
                                      </p:cBhvr>
                                      <p:tavLst>
                                        <p:tav tm="0">
                                          <p:val>
                                            <p:fltVal val="0"/>
                                          </p:val>
                                        </p:tav>
                                        <p:tav tm="100000">
                                          <p:val>
                                            <p:strVal val="#ppt_w"/>
                                          </p:val>
                                        </p:tav>
                                      </p:tavLst>
                                    </p:anim>
                                    <p:anim calcmode="lin" valueType="num">
                                      <p:cBhvr>
                                        <p:cTn id="14" dur="1000" fill="hold"/>
                                        <p:tgtEl>
                                          <p:spTgt spid="51227"/>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51228"/>
                                        </p:tgtEl>
                                        <p:attrNameLst>
                                          <p:attrName>style.visibility</p:attrName>
                                        </p:attrNameLst>
                                      </p:cBhvr>
                                      <p:to>
                                        <p:strVal val="visible"/>
                                      </p:to>
                                    </p:set>
                                    <p:anim calcmode="lin" valueType="num">
                                      <p:cBhvr>
                                        <p:cTn id="18" dur="1000" fill="hold"/>
                                        <p:tgtEl>
                                          <p:spTgt spid="51228"/>
                                        </p:tgtEl>
                                        <p:attrNameLst>
                                          <p:attrName>ppt_w</p:attrName>
                                        </p:attrNameLst>
                                      </p:cBhvr>
                                      <p:tavLst>
                                        <p:tav tm="0">
                                          <p:val>
                                            <p:fltVal val="0"/>
                                          </p:val>
                                        </p:tav>
                                        <p:tav tm="100000">
                                          <p:val>
                                            <p:strVal val="#ppt_w"/>
                                          </p:val>
                                        </p:tav>
                                      </p:tavLst>
                                    </p:anim>
                                    <p:anim calcmode="lin" valueType="num">
                                      <p:cBhvr>
                                        <p:cTn id="19" dur="1000" fill="hold"/>
                                        <p:tgtEl>
                                          <p:spTgt spid="51228"/>
                                        </p:tgtEl>
                                        <p:attrNameLst>
                                          <p:attrName>ppt_h</p:attrName>
                                        </p:attrNameLst>
                                      </p:cBhvr>
                                      <p:tavLst>
                                        <p:tav tm="0">
                                          <p:val>
                                            <p:fltVal val="0"/>
                                          </p:val>
                                        </p:tav>
                                        <p:tav tm="100000">
                                          <p:val>
                                            <p:strVal val="#ppt_h"/>
                                          </p:val>
                                        </p:tav>
                                      </p:tavLst>
                                    </p:anim>
                                  </p:childTnLst>
                                </p:cTn>
                              </p:par>
                            </p:childTnLst>
                          </p:cTn>
                        </p:par>
                        <p:par>
                          <p:cTn id="20" fill="hold" nodeType="afterGroup">
                            <p:stCondLst>
                              <p:cond delay="2000"/>
                            </p:stCondLst>
                            <p:childTnLst>
                              <p:par>
                                <p:cTn id="21" presetID="23" presetClass="entr" presetSubtype="16" fill="hold" grpId="0" nodeType="afterEffect">
                                  <p:stCondLst>
                                    <p:cond delay="0"/>
                                  </p:stCondLst>
                                  <p:childTnLst>
                                    <p:set>
                                      <p:cBhvr>
                                        <p:cTn id="22" dur="1" fill="hold">
                                          <p:stCondLst>
                                            <p:cond delay="0"/>
                                          </p:stCondLst>
                                        </p:cTn>
                                        <p:tgtEl>
                                          <p:spTgt spid="51223"/>
                                        </p:tgtEl>
                                        <p:attrNameLst>
                                          <p:attrName>style.visibility</p:attrName>
                                        </p:attrNameLst>
                                      </p:cBhvr>
                                      <p:to>
                                        <p:strVal val="visible"/>
                                      </p:to>
                                    </p:set>
                                    <p:anim calcmode="lin" valueType="num">
                                      <p:cBhvr>
                                        <p:cTn id="23" dur="1000" fill="hold"/>
                                        <p:tgtEl>
                                          <p:spTgt spid="51223"/>
                                        </p:tgtEl>
                                        <p:attrNameLst>
                                          <p:attrName>ppt_w</p:attrName>
                                        </p:attrNameLst>
                                      </p:cBhvr>
                                      <p:tavLst>
                                        <p:tav tm="0">
                                          <p:val>
                                            <p:fltVal val="0"/>
                                          </p:val>
                                        </p:tav>
                                        <p:tav tm="100000">
                                          <p:val>
                                            <p:strVal val="#ppt_w"/>
                                          </p:val>
                                        </p:tav>
                                      </p:tavLst>
                                    </p:anim>
                                    <p:anim calcmode="lin" valueType="num">
                                      <p:cBhvr>
                                        <p:cTn id="24" dur="1000" fill="hold"/>
                                        <p:tgtEl>
                                          <p:spTgt spid="5122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3000"/>
                            </p:stCondLst>
                            <p:childTnLst>
                              <p:par>
                                <p:cTn id="26" presetID="23" presetClass="entr" presetSubtype="16" fill="hold" grpId="0" nodeType="afterEffect">
                                  <p:stCondLst>
                                    <p:cond delay="0"/>
                                  </p:stCondLst>
                                  <p:childTnLst>
                                    <p:set>
                                      <p:cBhvr>
                                        <p:cTn id="27" dur="1" fill="hold">
                                          <p:stCondLst>
                                            <p:cond delay="0"/>
                                          </p:stCondLst>
                                        </p:cTn>
                                        <p:tgtEl>
                                          <p:spTgt spid="51226"/>
                                        </p:tgtEl>
                                        <p:attrNameLst>
                                          <p:attrName>style.visibility</p:attrName>
                                        </p:attrNameLst>
                                      </p:cBhvr>
                                      <p:to>
                                        <p:strVal val="visible"/>
                                      </p:to>
                                    </p:set>
                                    <p:anim calcmode="lin" valueType="num">
                                      <p:cBhvr>
                                        <p:cTn id="28" dur="1000" fill="hold"/>
                                        <p:tgtEl>
                                          <p:spTgt spid="51226"/>
                                        </p:tgtEl>
                                        <p:attrNameLst>
                                          <p:attrName>ppt_w</p:attrName>
                                        </p:attrNameLst>
                                      </p:cBhvr>
                                      <p:tavLst>
                                        <p:tav tm="0">
                                          <p:val>
                                            <p:fltVal val="0"/>
                                          </p:val>
                                        </p:tav>
                                        <p:tav tm="100000">
                                          <p:val>
                                            <p:strVal val="#ppt_w"/>
                                          </p:val>
                                        </p:tav>
                                      </p:tavLst>
                                    </p:anim>
                                    <p:anim calcmode="lin" valueType="num">
                                      <p:cBhvr>
                                        <p:cTn id="29" dur="1000" fill="hold"/>
                                        <p:tgtEl>
                                          <p:spTgt spid="51226"/>
                                        </p:tgtEl>
                                        <p:attrNameLst>
                                          <p:attrName>ppt_h</p:attrName>
                                        </p:attrNameLst>
                                      </p:cBhvr>
                                      <p:tavLst>
                                        <p:tav tm="0">
                                          <p:val>
                                            <p:fltVal val="0"/>
                                          </p:val>
                                        </p:tav>
                                        <p:tav tm="100000">
                                          <p:val>
                                            <p:strVal val="#ppt_h"/>
                                          </p:val>
                                        </p:tav>
                                      </p:tavLst>
                                    </p:anim>
                                  </p:childTnLst>
                                </p:cTn>
                              </p:par>
                            </p:childTnLst>
                          </p:cTn>
                        </p:par>
                        <p:par>
                          <p:cTn id="30" fill="hold" nodeType="afterGroup">
                            <p:stCondLst>
                              <p:cond delay="4000"/>
                            </p:stCondLst>
                            <p:childTnLst>
                              <p:par>
                                <p:cTn id="31" presetID="23" presetClass="entr" presetSubtype="16" fill="hold" grpId="0" nodeType="afterEffect">
                                  <p:stCondLst>
                                    <p:cond delay="0"/>
                                  </p:stCondLst>
                                  <p:childTnLst>
                                    <p:set>
                                      <p:cBhvr>
                                        <p:cTn id="32" dur="1" fill="hold">
                                          <p:stCondLst>
                                            <p:cond delay="0"/>
                                          </p:stCondLst>
                                        </p:cTn>
                                        <p:tgtEl>
                                          <p:spTgt spid="51231"/>
                                        </p:tgtEl>
                                        <p:attrNameLst>
                                          <p:attrName>style.visibility</p:attrName>
                                        </p:attrNameLst>
                                      </p:cBhvr>
                                      <p:to>
                                        <p:strVal val="visible"/>
                                      </p:to>
                                    </p:set>
                                    <p:anim calcmode="lin" valueType="num">
                                      <p:cBhvr>
                                        <p:cTn id="33" dur="1000" fill="hold"/>
                                        <p:tgtEl>
                                          <p:spTgt spid="51231"/>
                                        </p:tgtEl>
                                        <p:attrNameLst>
                                          <p:attrName>ppt_w</p:attrName>
                                        </p:attrNameLst>
                                      </p:cBhvr>
                                      <p:tavLst>
                                        <p:tav tm="0">
                                          <p:val>
                                            <p:fltVal val="0"/>
                                          </p:val>
                                        </p:tav>
                                        <p:tav tm="100000">
                                          <p:val>
                                            <p:strVal val="#ppt_w"/>
                                          </p:val>
                                        </p:tav>
                                      </p:tavLst>
                                    </p:anim>
                                    <p:anim calcmode="lin" valueType="num">
                                      <p:cBhvr>
                                        <p:cTn id="34" dur="1000" fill="hold"/>
                                        <p:tgtEl>
                                          <p:spTgt spid="5123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0"/>
                            </p:stCondLst>
                            <p:childTnLst>
                              <p:par>
                                <p:cTn id="36" presetID="23" presetClass="entr" presetSubtype="16" fill="hold" grpId="0" nodeType="afterEffect">
                                  <p:stCondLst>
                                    <p:cond delay="0"/>
                                  </p:stCondLst>
                                  <p:childTnLst>
                                    <p:set>
                                      <p:cBhvr>
                                        <p:cTn id="37" dur="1" fill="hold">
                                          <p:stCondLst>
                                            <p:cond delay="0"/>
                                          </p:stCondLst>
                                        </p:cTn>
                                        <p:tgtEl>
                                          <p:spTgt spid="51232"/>
                                        </p:tgtEl>
                                        <p:attrNameLst>
                                          <p:attrName>style.visibility</p:attrName>
                                        </p:attrNameLst>
                                      </p:cBhvr>
                                      <p:to>
                                        <p:strVal val="visible"/>
                                      </p:to>
                                    </p:set>
                                    <p:anim calcmode="lin" valueType="num">
                                      <p:cBhvr>
                                        <p:cTn id="38" dur="1000" fill="hold"/>
                                        <p:tgtEl>
                                          <p:spTgt spid="51232"/>
                                        </p:tgtEl>
                                        <p:attrNameLst>
                                          <p:attrName>ppt_w</p:attrName>
                                        </p:attrNameLst>
                                      </p:cBhvr>
                                      <p:tavLst>
                                        <p:tav tm="0">
                                          <p:val>
                                            <p:fltVal val="0"/>
                                          </p:val>
                                        </p:tav>
                                        <p:tav tm="100000">
                                          <p:val>
                                            <p:strVal val="#ppt_w"/>
                                          </p:val>
                                        </p:tav>
                                      </p:tavLst>
                                    </p:anim>
                                    <p:anim calcmode="lin" valueType="num">
                                      <p:cBhvr>
                                        <p:cTn id="39" dur="1000" fill="hold"/>
                                        <p:tgtEl>
                                          <p:spTgt spid="512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3" grpId="0" animBg="1"/>
      <p:bldP spid="51226" grpId="0" animBg="1"/>
      <p:bldP spid="51227" grpId="0" animBg="1"/>
      <p:bldP spid="51228" grpId="0" animBg="1"/>
      <p:bldP spid="51230" grpId="0" autoUpdateAnimBg="0"/>
      <p:bldP spid="51231" grpId="0" animBg="1"/>
      <p:bldP spid="512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F5D10C14-B923-FB42-BCEF-95EB26930EDF}" type="datetime5">
              <a:rPr lang="en-US"/>
              <a:pPr/>
              <a:t>11-Jan-15</a:t>
            </a:fld>
            <a:endParaRPr lang="en-US"/>
          </a:p>
        </p:txBody>
      </p:sp>
      <p:sp>
        <p:nvSpPr>
          <p:cNvPr id="9" name="Footer Placeholder 4"/>
          <p:cNvSpPr>
            <a:spLocks noGrp="1"/>
          </p:cNvSpPr>
          <p:nvPr>
            <p:ph type="ftr" sz="quarter" idx="11"/>
          </p:nvPr>
        </p:nvSpPr>
        <p:spPr/>
        <p:txBody>
          <a:bodyPr/>
          <a:lstStyle/>
          <a:p>
            <a:r>
              <a:rPr lang="en-US"/>
              <a:t>Daniel L. Silver</a:t>
            </a:r>
          </a:p>
        </p:txBody>
      </p:sp>
      <p:sp>
        <p:nvSpPr>
          <p:cNvPr id="10" name="Slide Number Placeholder 5"/>
          <p:cNvSpPr>
            <a:spLocks noGrp="1"/>
          </p:cNvSpPr>
          <p:nvPr>
            <p:ph type="sldNum" sz="quarter" idx="12"/>
          </p:nvPr>
        </p:nvSpPr>
        <p:spPr/>
        <p:txBody>
          <a:bodyPr/>
          <a:lstStyle/>
          <a:p>
            <a:fld id="{0ED16B2E-FC0E-7D4B-A5DB-38C0C34BE92F}" type="slidenum">
              <a:rPr lang="en-US"/>
              <a:pPr/>
              <a:t>11</a:t>
            </a:fld>
            <a:endParaRPr lang="en-US"/>
          </a:p>
        </p:txBody>
      </p:sp>
      <p:sp>
        <p:nvSpPr>
          <p:cNvPr id="55298" name="Rectangle 2"/>
          <p:cNvSpPr>
            <a:spLocks noGrp="1" noChangeArrowheads="1"/>
          </p:cNvSpPr>
          <p:nvPr>
            <p:ph type="title"/>
          </p:nvPr>
        </p:nvSpPr>
        <p:spPr/>
        <p:txBody>
          <a:bodyPr>
            <a:normAutofit/>
          </a:bodyPr>
          <a:lstStyle/>
          <a:p>
            <a:r>
              <a:rPr lang="en-US" sz="4000" dirty="0" smtClean="0"/>
              <a:t>E</a:t>
            </a:r>
            <a:r>
              <a:rPr lang="en-US" sz="4000" dirty="0"/>
              <a:t>-Commerce?</a:t>
            </a:r>
          </a:p>
        </p:txBody>
      </p:sp>
      <p:sp>
        <p:nvSpPr>
          <p:cNvPr id="55299" name="Rectangle 3"/>
          <p:cNvSpPr>
            <a:spLocks noGrp="1" noChangeArrowheads="1"/>
          </p:cNvSpPr>
          <p:nvPr>
            <p:ph type="body" idx="1"/>
          </p:nvPr>
        </p:nvSpPr>
        <p:spPr/>
        <p:txBody>
          <a:bodyPr/>
          <a:lstStyle/>
          <a:p>
            <a:r>
              <a:rPr lang="en-US" dirty="0"/>
              <a:t>E-Commerce:     The application of </a:t>
            </a:r>
            <a:r>
              <a:rPr lang="en-US" dirty="0"/>
              <a:t>ICT </a:t>
            </a:r>
            <a:r>
              <a:rPr lang="en-US" dirty="0" smtClean="0"/>
              <a:t>to commerce between parties = trade of products </a:t>
            </a:r>
            <a:r>
              <a:rPr lang="en-US" dirty="0"/>
              <a:t>or services using the Internet</a:t>
            </a:r>
            <a:endParaRPr lang="en-US" dirty="0"/>
          </a:p>
        </p:txBody>
      </p:sp>
      <p:pic>
        <p:nvPicPr>
          <p:cNvPr id="55303" name="Picture 7" descr="BD0555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2390775" cy="1965325"/>
          </a:xfrm>
          <a:prstGeom prst="rect">
            <a:avLst/>
          </a:prstGeom>
          <a:noFill/>
          <a:extLst>
            <a:ext uri="{909E8E84-426E-40dd-AFC4-6F175D3DCCD1}">
              <a14:hiddenFill xmlns:a14="http://schemas.microsoft.com/office/drawing/2010/main">
                <a:solidFill>
                  <a:srgbClr val="FFFFFF"/>
                </a:solidFill>
              </a14:hiddenFill>
            </a:ext>
          </a:extLst>
        </p:spPr>
      </p:pic>
      <p:pic>
        <p:nvPicPr>
          <p:cNvPr id="55304" name="Picture 8" descr="BD0555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581400"/>
            <a:ext cx="2390775" cy="1965325"/>
          </a:xfrm>
          <a:prstGeom prst="rect">
            <a:avLst/>
          </a:prstGeom>
          <a:noFill/>
          <a:extLst>
            <a:ext uri="{909E8E84-426E-40dd-AFC4-6F175D3DCCD1}">
              <a14:hiddenFill xmlns:a14="http://schemas.microsoft.com/office/drawing/2010/main">
                <a:solidFill>
                  <a:srgbClr val="FFFFFF"/>
                </a:solidFill>
              </a14:hiddenFill>
            </a:ext>
          </a:extLst>
        </p:spPr>
      </p:pic>
      <p:sp>
        <p:nvSpPr>
          <p:cNvPr id="55305" name="Cloud"/>
          <p:cNvSpPr>
            <a:spLocks noChangeAspect="1" noEditPoints="1" noChangeArrowheads="1"/>
          </p:cNvSpPr>
          <p:nvPr/>
        </p:nvSpPr>
        <p:spPr bwMode="auto">
          <a:xfrm>
            <a:off x="3124200" y="3429000"/>
            <a:ext cx="28956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sz="2800" dirty="0"/>
              <a:t>The Internet</a:t>
            </a:r>
          </a:p>
        </p:txBody>
      </p:sp>
      <p:sp>
        <p:nvSpPr>
          <p:cNvPr id="55306" name="Text Box 10"/>
          <p:cNvSpPr txBox="1">
            <a:spLocks noChangeArrowheads="1"/>
          </p:cNvSpPr>
          <p:nvPr/>
        </p:nvSpPr>
        <p:spPr bwMode="auto">
          <a:xfrm>
            <a:off x="3236913" y="5562600"/>
            <a:ext cx="26701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spcBef>
                <a:spcPct val="20000"/>
              </a:spcBef>
              <a:buClr>
                <a:schemeClr val="tx2"/>
              </a:buClr>
              <a:buSzPct val="75000"/>
              <a:buFont typeface="Wingdings" charset="0"/>
              <a:buNone/>
            </a:pPr>
            <a:r>
              <a:rPr lang="en-US" sz="2800">
                <a:effectLst>
                  <a:outerShdw blurRad="38100" dist="38100" dir="2700000" algn="tl">
                    <a:srgbClr val="000000"/>
                  </a:outerShdw>
                </a:effectLst>
              </a:rPr>
              <a:t>B2C,  B2B,  C2C</a:t>
            </a:r>
          </a:p>
          <a:p>
            <a:endParaRPr lang="en-US"/>
          </a:p>
        </p:txBody>
      </p:sp>
    </p:spTree>
    <p:extLst>
      <p:ext uri="{BB962C8B-B14F-4D97-AF65-F5344CB8AC3E}">
        <p14:creationId xmlns:p14="http://schemas.microsoft.com/office/powerpoint/2010/main" val="38460844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2002</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03076E6D-95C3-9B48-BE39-8511567ECF48}" type="slidenum">
              <a:rPr lang="en-US"/>
              <a:pPr/>
              <a:t>12</a:t>
            </a:fld>
            <a:endParaRPr lang="en-US"/>
          </a:p>
        </p:txBody>
      </p:sp>
      <p:sp>
        <p:nvSpPr>
          <p:cNvPr id="119810" name="Rectangle 2"/>
          <p:cNvSpPr>
            <a:spLocks noGrp="1" noChangeArrowheads="1"/>
          </p:cNvSpPr>
          <p:nvPr>
            <p:ph type="title"/>
          </p:nvPr>
        </p:nvSpPr>
        <p:spPr/>
        <p:txBody>
          <a:bodyPr>
            <a:normAutofit fontScale="90000"/>
          </a:bodyPr>
          <a:lstStyle/>
          <a:p>
            <a:r>
              <a:rPr lang="en-US" dirty="0"/>
              <a:t>Three Fundamental Categories of </a:t>
            </a:r>
            <a:r>
              <a:rPr lang="en-US" dirty="0" smtClean="0"/>
              <a:t/>
            </a:r>
            <a:br>
              <a:rPr lang="en-US" dirty="0" smtClean="0"/>
            </a:br>
            <a:r>
              <a:rPr lang="en-US" dirty="0" smtClean="0"/>
              <a:t>E</a:t>
            </a:r>
            <a:r>
              <a:rPr lang="en-US" dirty="0"/>
              <a:t>-Commerce Business Models</a:t>
            </a:r>
          </a:p>
        </p:txBody>
      </p:sp>
      <p:sp>
        <p:nvSpPr>
          <p:cNvPr id="119811" name="Rectangle 3"/>
          <p:cNvSpPr>
            <a:spLocks noGrp="1" noChangeArrowheads="1"/>
          </p:cNvSpPr>
          <p:nvPr>
            <p:ph type="body" idx="1"/>
          </p:nvPr>
        </p:nvSpPr>
        <p:spPr/>
        <p:txBody>
          <a:bodyPr>
            <a:normAutofit/>
          </a:bodyPr>
          <a:lstStyle/>
          <a:p>
            <a:r>
              <a:rPr lang="en-US" dirty="0"/>
              <a:t>B2C – Business to Consumer</a:t>
            </a:r>
          </a:p>
          <a:p>
            <a:pPr lvl="1"/>
            <a:r>
              <a:rPr lang="en-US" dirty="0"/>
              <a:t>What most people typically think of when they think E-</a:t>
            </a:r>
            <a:r>
              <a:rPr lang="en-US" dirty="0" smtClean="0"/>
              <a:t>Commerce (</a:t>
            </a:r>
            <a:r>
              <a:rPr lang="en-US" dirty="0" err="1" smtClean="0"/>
              <a:t>amazon.com</a:t>
            </a:r>
            <a:r>
              <a:rPr lang="en-US" dirty="0" smtClean="0"/>
              <a:t>)</a:t>
            </a:r>
            <a:endParaRPr lang="en-US" dirty="0"/>
          </a:p>
          <a:p>
            <a:r>
              <a:rPr lang="en-US" dirty="0"/>
              <a:t>C2C – Consumer to Consumer</a:t>
            </a:r>
          </a:p>
          <a:p>
            <a:pPr lvl="1"/>
            <a:r>
              <a:rPr lang="en-US" dirty="0"/>
              <a:t>Auctions, Bartering </a:t>
            </a:r>
            <a:r>
              <a:rPr lang="en-US" dirty="0" smtClean="0"/>
              <a:t>models (</a:t>
            </a:r>
            <a:r>
              <a:rPr lang="en-US" dirty="0" err="1" smtClean="0"/>
              <a:t>ebay.ca</a:t>
            </a:r>
            <a:r>
              <a:rPr lang="en-US" dirty="0" smtClean="0"/>
              <a:t>, </a:t>
            </a:r>
            <a:r>
              <a:rPr lang="en-US" dirty="0" err="1" smtClean="0"/>
              <a:t>swapsity.ca</a:t>
            </a:r>
            <a:r>
              <a:rPr lang="en-US" dirty="0" smtClean="0"/>
              <a:t>)</a:t>
            </a:r>
            <a:endParaRPr lang="en-US" dirty="0"/>
          </a:p>
          <a:p>
            <a:r>
              <a:rPr lang="en-US" dirty="0"/>
              <a:t>B2B – Business to Business</a:t>
            </a:r>
          </a:p>
          <a:p>
            <a:pPr lvl="1"/>
            <a:r>
              <a:rPr lang="en-US" dirty="0"/>
              <a:t>The original E-Commerce </a:t>
            </a:r>
            <a:r>
              <a:rPr lang="en-US" dirty="0" smtClean="0"/>
              <a:t>models</a:t>
            </a:r>
          </a:p>
          <a:p>
            <a:pPr lvl="2">
              <a:lnSpc>
                <a:spcPct val="90000"/>
              </a:lnSpc>
            </a:pPr>
            <a:r>
              <a:rPr lang="en-US" dirty="0"/>
              <a:t>EFT – Electronic Funds Transfer (banks)</a:t>
            </a:r>
          </a:p>
          <a:p>
            <a:pPr lvl="2">
              <a:lnSpc>
                <a:spcPct val="90000"/>
              </a:lnSpc>
            </a:pPr>
            <a:r>
              <a:rPr lang="en-US" dirty="0"/>
              <a:t>EDI – Electronic Data Interchange </a:t>
            </a:r>
            <a:r>
              <a:rPr lang="en-US" dirty="0" smtClean="0"/>
              <a:t>(industry, suppliers</a:t>
            </a:r>
            <a:r>
              <a:rPr lang="en-US" dirty="0"/>
              <a:t>)</a:t>
            </a:r>
          </a:p>
          <a:p>
            <a:pPr lvl="1"/>
            <a:endParaRPr lang="en-US" b="1" dirty="0"/>
          </a:p>
        </p:txBody>
      </p:sp>
    </p:spTree>
    <p:extLst>
      <p:ext uri="{BB962C8B-B14F-4D97-AF65-F5344CB8AC3E}">
        <p14:creationId xmlns:p14="http://schemas.microsoft.com/office/powerpoint/2010/main" val="16962346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86916" y="587928"/>
            <a:ext cx="3390900" cy="2104979"/>
          </a:xfrm>
          <a:prstGeom prst="rect">
            <a:avLst/>
          </a:prstGeom>
        </p:spPr>
      </p:pic>
      <p:sp>
        <p:nvSpPr>
          <p:cNvPr id="4" name="Date Placeholder 3"/>
          <p:cNvSpPr>
            <a:spLocks noGrp="1"/>
          </p:cNvSpPr>
          <p:nvPr>
            <p:ph type="dt" sz="half" idx="10"/>
          </p:nvPr>
        </p:nvSpPr>
        <p:spPr/>
        <p:txBody>
          <a:bodyPr/>
          <a:lstStyle/>
          <a:p>
            <a:r>
              <a:rPr lang="en-US"/>
              <a:t>2002</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B2A67DAB-0F79-3A49-B7B1-40B4305F70EA}" type="slidenum">
              <a:rPr lang="en-US"/>
              <a:pPr/>
              <a:t>13</a:t>
            </a:fld>
            <a:endParaRPr lang="en-US"/>
          </a:p>
        </p:txBody>
      </p:sp>
      <p:sp>
        <p:nvSpPr>
          <p:cNvPr id="131074" name="Rectangle 2"/>
          <p:cNvSpPr>
            <a:spLocks noGrp="1" noChangeArrowheads="1"/>
          </p:cNvSpPr>
          <p:nvPr>
            <p:ph type="title"/>
          </p:nvPr>
        </p:nvSpPr>
        <p:spPr>
          <a:xfrm>
            <a:off x="457200" y="846138"/>
            <a:ext cx="8229600" cy="1143000"/>
          </a:xfrm>
        </p:spPr>
        <p:txBody>
          <a:bodyPr>
            <a:normAutofit fontScale="90000"/>
          </a:bodyPr>
          <a:lstStyle/>
          <a:p>
            <a:pPr algn="l"/>
            <a:r>
              <a:rPr lang="en-US" dirty="0"/>
              <a:t>The Traditional B2C </a:t>
            </a:r>
            <a:br>
              <a:rPr lang="en-US" dirty="0"/>
            </a:br>
            <a:r>
              <a:rPr lang="en-US" dirty="0"/>
              <a:t>Commerce Scenario</a:t>
            </a:r>
          </a:p>
        </p:txBody>
      </p:sp>
      <p:sp>
        <p:nvSpPr>
          <p:cNvPr id="131075" name="Rectangle 3"/>
          <p:cNvSpPr>
            <a:spLocks noGrp="1" noChangeArrowheads="1"/>
          </p:cNvSpPr>
          <p:nvPr>
            <p:ph type="body" idx="1"/>
          </p:nvPr>
        </p:nvSpPr>
        <p:spPr>
          <a:xfrm>
            <a:off x="1115483" y="2725716"/>
            <a:ext cx="7571317" cy="2888192"/>
          </a:xfrm>
        </p:spPr>
        <p:txBody>
          <a:bodyPr/>
          <a:lstStyle/>
          <a:p>
            <a:pPr marL="609600" indent="-609600">
              <a:buFont typeface="Wingdings" charset="0"/>
              <a:buAutoNum type="arabicPeriod"/>
            </a:pPr>
            <a:r>
              <a:rPr lang="en-US" dirty="0"/>
              <a:t>Buyer and seller meet</a:t>
            </a:r>
          </a:p>
          <a:p>
            <a:pPr marL="609600" indent="-609600">
              <a:buFont typeface="Wingdings" charset="0"/>
              <a:buAutoNum type="arabicPeriod"/>
            </a:pPr>
            <a:r>
              <a:rPr lang="en-US" dirty="0"/>
              <a:t>Buyer chooses product and places order</a:t>
            </a:r>
          </a:p>
          <a:p>
            <a:pPr marL="609600" indent="-609600">
              <a:buFont typeface="Wingdings" charset="0"/>
              <a:buAutoNum type="arabicPeriod"/>
            </a:pPr>
            <a:r>
              <a:rPr lang="en-US" dirty="0"/>
              <a:t>Seller delivers product</a:t>
            </a:r>
          </a:p>
          <a:p>
            <a:pPr marL="609600" indent="-609600">
              <a:buFont typeface="Wingdings" charset="0"/>
              <a:buAutoNum type="arabicPeriod"/>
            </a:pPr>
            <a:r>
              <a:rPr lang="en-US" dirty="0"/>
              <a:t>Buyer pays for product</a:t>
            </a:r>
          </a:p>
        </p:txBody>
      </p:sp>
    </p:spTree>
    <p:extLst>
      <p:ext uri="{BB962C8B-B14F-4D97-AF65-F5344CB8AC3E}">
        <p14:creationId xmlns:p14="http://schemas.microsoft.com/office/powerpoint/2010/main" val="11367287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2002</a:t>
            </a:r>
          </a:p>
        </p:txBody>
      </p:sp>
      <p:sp>
        <p:nvSpPr>
          <p:cNvPr id="6" name="Footer Placeholder 5"/>
          <p:cNvSpPr>
            <a:spLocks noGrp="1"/>
          </p:cNvSpPr>
          <p:nvPr>
            <p:ph type="ftr" sz="quarter" idx="11"/>
          </p:nvPr>
        </p:nvSpPr>
        <p:spPr/>
        <p:txBody>
          <a:bodyPr/>
          <a:lstStyle/>
          <a:p>
            <a:r>
              <a:rPr lang="en-US"/>
              <a:t>Daniel L. Silver</a:t>
            </a:r>
          </a:p>
        </p:txBody>
      </p:sp>
      <p:sp>
        <p:nvSpPr>
          <p:cNvPr id="7" name="Slide Number Placeholder 6"/>
          <p:cNvSpPr>
            <a:spLocks noGrp="1"/>
          </p:cNvSpPr>
          <p:nvPr>
            <p:ph type="sldNum" sz="quarter" idx="12"/>
          </p:nvPr>
        </p:nvSpPr>
        <p:spPr/>
        <p:txBody>
          <a:bodyPr/>
          <a:lstStyle/>
          <a:p>
            <a:fld id="{239D31BE-421F-2240-9935-D151D2CD7995}" type="slidenum">
              <a:rPr lang="en-US"/>
              <a:pPr/>
              <a:t>14</a:t>
            </a:fld>
            <a:endParaRPr lang="en-US"/>
          </a:p>
        </p:txBody>
      </p:sp>
      <p:sp>
        <p:nvSpPr>
          <p:cNvPr id="138242" name="Rectangle 2"/>
          <p:cNvSpPr>
            <a:spLocks noGrp="1" noChangeArrowheads="1"/>
          </p:cNvSpPr>
          <p:nvPr>
            <p:ph type="title"/>
          </p:nvPr>
        </p:nvSpPr>
        <p:spPr/>
        <p:txBody>
          <a:bodyPr/>
          <a:lstStyle/>
          <a:p>
            <a:r>
              <a:rPr lang="en-US"/>
              <a:t>The E-Commerce B2C Scenario</a:t>
            </a:r>
          </a:p>
        </p:txBody>
      </p:sp>
      <p:sp>
        <p:nvSpPr>
          <p:cNvPr id="138243" name="Rectangle 3"/>
          <p:cNvSpPr>
            <a:spLocks noGrp="1" noChangeArrowheads="1"/>
          </p:cNvSpPr>
          <p:nvPr>
            <p:ph type="body" sz="half" idx="1"/>
          </p:nvPr>
        </p:nvSpPr>
        <p:spPr>
          <a:xfrm>
            <a:off x="762000" y="1524000"/>
            <a:ext cx="3810000" cy="4454525"/>
          </a:xfrm>
        </p:spPr>
        <p:txBody>
          <a:bodyPr/>
          <a:lstStyle/>
          <a:p>
            <a:pPr>
              <a:lnSpc>
                <a:spcPct val="90000"/>
              </a:lnSpc>
              <a:buFont typeface="Wingdings" charset="0"/>
              <a:buNone/>
            </a:pPr>
            <a:r>
              <a:rPr lang="en-US">
                <a:solidFill>
                  <a:schemeClr val="accent2"/>
                </a:solidFill>
              </a:rPr>
              <a:t>Consumer Perspective</a:t>
            </a:r>
          </a:p>
          <a:p>
            <a:pPr>
              <a:lnSpc>
                <a:spcPct val="90000"/>
              </a:lnSpc>
            </a:pPr>
            <a:r>
              <a:rPr lang="en-US"/>
              <a:t>Search the Internet</a:t>
            </a:r>
          </a:p>
          <a:p>
            <a:pPr>
              <a:lnSpc>
                <a:spcPct val="90000"/>
              </a:lnSpc>
            </a:pPr>
            <a:r>
              <a:rPr lang="en-US"/>
              <a:t>Choose the right product</a:t>
            </a:r>
          </a:p>
          <a:p>
            <a:pPr>
              <a:lnSpc>
                <a:spcPct val="90000"/>
              </a:lnSpc>
            </a:pPr>
            <a:r>
              <a:rPr lang="en-US"/>
              <a:t>Place the order and shipping info.</a:t>
            </a:r>
          </a:p>
          <a:p>
            <a:pPr>
              <a:lnSpc>
                <a:spcPct val="90000"/>
              </a:lnSpc>
            </a:pPr>
            <a:r>
              <a:rPr lang="en-US"/>
              <a:t>Enter payment info.</a:t>
            </a:r>
          </a:p>
          <a:p>
            <a:pPr>
              <a:lnSpc>
                <a:spcPct val="90000"/>
              </a:lnSpc>
            </a:pPr>
            <a:r>
              <a:rPr lang="en-US"/>
              <a:t>Receive product via Internet or ground shipment</a:t>
            </a:r>
          </a:p>
          <a:p>
            <a:pPr>
              <a:lnSpc>
                <a:spcPct val="90000"/>
              </a:lnSpc>
              <a:buFont typeface="Wingdings" charset="0"/>
              <a:buNone/>
            </a:pPr>
            <a:endParaRPr lang="en-US"/>
          </a:p>
          <a:p>
            <a:pPr>
              <a:lnSpc>
                <a:spcPct val="90000"/>
              </a:lnSpc>
            </a:pPr>
            <a:endParaRPr lang="en-US"/>
          </a:p>
        </p:txBody>
      </p:sp>
      <p:sp>
        <p:nvSpPr>
          <p:cNvPr id="138244" name="Rectangle 4"/>
          <p:cNvSpPr>
            <a:spLocks noGrp="1" noChangeArrowheads="1"/>
          </p:cNvSpPr>
          <p:nvPr>
            <p:ph type="body" sz="half" idx="2"/>
          </p:nvPr>
        </p:nvSpPr>
        <p:spPr>
          <a:xfrm>
            <a:off x="4572000" y="1447800"/>
            <a:ext cx="3810000" cy="4454525"/>
          </a:xfrm>
        </p:spPr>
        <p:txBody>
          <a:bodyPr/>
          <a:lstStyle/>
          <a:p>
            <a:pPr>
              <a:lnSpc>
                <a:spcPct val="90000"/>
              </a:lnSpc>
              <a:buFont typeface="Wingdings" charset="0"/>
              <a:buNone/>
            </a:pPr>
            <a:r>
              <a:rPr lang="en-US">
                <a:solidFill>
                  <a:schemeClr val="accent2"/>
                </a:solidFill>
              </a:rPr>
              <a:t>Business Perspective</a:t>
            </a:r>
          </a:p>
          <a:p>
            <a:pPr>
              <a:lnSpc>
                <a:spcPct val="90000"/>
              </a:lnSpc>
            </a:pPr>
            <a:r>
              <a:rPr lang="en-US"/>
              <a:t>Advertising</a:t>
            </a:r>
          </a:p>
          <a:p>
            <a:pPr>
              <a:lnSpc>
                <a:spcPct val="90000"/>
              </a:lnSpc>
            </a:pPr>
            <a:r>
              <a:rPr lang="en-US"/>
              <a:t>Inventory (product) Management</a:t>
            </a:r>
          </a:p>
          <a:p>
            <a:pPr>
              <a:lnSpc>
                <a:spcPct val="90000"/>
              </a:lnSpc>
            </a:pPr>
            <a:r>
              <a:rPr lang="en-US"/>
              <a:t>Order Processing (shopping cart)</a:t>
            </a:r>
          </a:p>
          <a:p>
            <a:pPr>
              <a:lnSpc>
                <a:spcPct val="90000"/>
              </a:lnSpc>
            </a:pPr>
            <a:r>
              <a:rPr lang="en-US"/>
              <a:t>Payment Mgmt</a:t>
            </a:r>
          </a:p>
          <a:p>
            <a:pPr>
              <a:lnSpc>
                <a:spcPct val="90000"/>
              </a:lnSpc>
            </a:pPr>
            <a:r>
              <a:rPr lang="en-US"/>
              <a:t>Fulfillment and Shipping</a:t>
            </a:r>
          </a:p>
          <a:p>
            <a:pPr>
              <a:lnSpc>
                <a:spcPct val="90000"/>
              </a:lnSpc>
            </a:pPr>
            <a:r>
              <a:rPr lang="en-US"/>
              <a:t>Profile Management</a:t>
            </a:r>
          </a:p>
          <a:p>
            <a:pPr>
              <a:lnSpc>
                <a:spcPct val="90000"/>
              </a:lnSpc>
            </a:pPr>
            <a:endParaRPr lang="en-US"/>
          </a:p>
          <a:p>
            <a:pPr>
              <a:lnSpc>
                <a:spcPct val="90000"/>
              </a:lnSpc>
            </a:pPr>
            <a:endParaRPr lang="en-US"/>
          </a:p>
          <a:p>
            <a:pPr>
              <a:lnSpc>
                <a:spcPct val="90000"/>
              </a:lnSpc>
              <a:buFont typeface="Wingdings" charset="0"/>
              <a:buNone/>
            </a:pPr>
            <a:endParaRPr lang="en-US"/>
          </a:p>
        </p:txBody>
      </p:sp>
    </p:spTree>
    <p:extLst>
      <p:ext uri="{BB962C8B-B14F-4D97-AF65-F5344CB8AC3E}">
        <p14:creationId xmlns:p14="http://schemas.microsoft.com/office/powerpoint/2010/main" val="2687507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2002</a:t>
            </a:r>
          </a:p>
        </p:txBody>
      </p:sp>
      <p:sp>
        <p:nvSpPr>
          <p:cNvPr id="8" name="Footer Placeholder 4"/>
          <p:cNvSpPr>
            <a:spLocks noGrp="1"/>
          </p:cNvSpPr>
          <p:nvPr>
            <p:ph type="ftr" sz="quarter" idx="11"/>
          </p:nvPr>
        </p:nvSpPr>
        <p:spPr/>
        <p:txBody>
          <a:bodyPr/>
          <a:lstStyle/>
          <a:p>
            <a:r>
              <a:rPr lang="en-US"/>
              <a:t>Daniel L. Silver</a:t>
            </a:r>
          </a:p>
        </p:txBody>
      </p:sp>
      <p:sp>
        <p:nvSpPr>
          <p:cNvPr id="9" name="Slide Number Placeholder 5"/>
          <p:cNvSpPr>
            <a:spLocks noGrp="1"/>
          </p:cNvSpPr>
          <p:nvPr>
            <p:ph type="sldNum" sz="quarter" idx="12"/>
          </p:nvPr>
        </p:nvSpPr>
        <p:spPr/>
        <p:txBody>
          <a:bodyPr/>
          <a:lstStyle/>
          <a:p>
            <a:fld id="{D87B025B-2117-344B-8EFF-981164737C6E}" type="slidenum">
              <a:rPr lang="en-US"/>
              <a:pPr/>
              <a:t>15</a:t>
            </a:fld>
            <a:endParaRPr lang="en-US"/>
          </a:p>
        </p:txBody>
      </p:sp>
      <p:sp>
        <p:nvSpPr>
          <p:cNvPr id="135170" name="Rectangle 2"/>
          <p:cNvSpPr>
            <a:spLocks noGrp="1" noChangeArrowheads="1"/>
          </p:cNvSpPr>
          <p:nvPr>
            <p:ph type="title"/>
          </p:nvPr>
        </p:nvSpPr>
        <p:spPr/>
        <p:txBody>
          <a:bodyPr/>
          <a:lstStyle/>
          <a:p>
            <a:r>
              <a:rPr lang="en-US"/>
              <a:t>A B2C Scenario</a:t>
            </a:r>
          </a:p>
        </p:txBody>
      </p:sp>
      <p:sp>
        <p:nvSpPr>
          <p:cNvPr id="135171" name="Rectangle 3"/>
          <p:cNvSpPr>
            <a:spLocks noGrp="1" noChangeArrowheads="1"/>
          </p:cNvSpPr>
          <p:nvPr>
            <p:ph type="body" idx="1"/>
          </p:nvPr>
        </p:nvSpPr>
        <p:spPr/>
        <p:txBody>
          <a:bodyPr/>
          <a:lstStyle/>
          <a:p>
            <a:r>
              <a:rPr lang="en-US" i="1"/>
              <a:t>I would like to buy some hands-free technology to work with my cellular phone for my consulting business.</a:t>
            </a:r>
          </a:p>
          <a:p>
            <a:r>
              <a:rPr lang="en-US"/>
              <a:t>Criteria:</a:t>
            </a:r>
          </a:p>
          <a:p>
            <a:pPr lvl="1"/>
            <a:r>
              <a:rPr lang="en-US"/>
              <a:t>It must be reliable</a:t>
            </a:r>
          </a:p>
          <a:p>
            <a:pPr lvl="1"/>
            <a:r>
              <a:rPr lang="en-US"/>
              <a:t>Inexpensive as possible</a:t>
            </a:r>
          </a:p>
          <a:p>
            <a:pPr lvl="1"/>
            <a:r>
              <a:rPr lang="en-US"/>
              <a:t>Light-weight</a:t>
            </a:r>
          </a:p>
          <a:p>
            <a:pPr lvl="1"/>
            <a:r>
              <a:rPr lang="en-US"/>
              <a:t>Small (able to fit into my pocket)</a:t>
            </a:r>
          </a:p>
          <a:p>
            <a:endParaRPr lang="en-US"/>
          </a:p>
          <a:p>
            <a:endParaRPr lang="en-US" i="1"/>
          </a:p>
        </p:txBody>
      </p:sp>
      <p:pic>
        <p:nvPicPr>
          <p:cNvPr id="135172" name="Picture 4" descr="BD07153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6738" y="2971800"/>
            <a:ext cx="2019300" cy="2209800"/>
          </a:xfrm>
          <a:prstGeom prst="rect">
            <a:avLst/>
          </a:prstGeom>
          <a:noFill/>
          <a:extLst>
            <a:ext uri="{909E8E84-426E-40dd-AFC4-6F175D3DCCD1}">
              <a14:hiddenFill xmlns:a14="http://schemas.microsoft.com/office/drawing/2010/main">
                <a:solidFill>
                  <a:srgbClr val="FFFFFF"/>
                </a:solidFill>
              </a14:hiddenFill>
            </a:ext>
          </a:extLst>
        </p:spPr>
      </p:pic>
      <p:sp>
        <p:nvSpPr>
          <p:cNvPr id="135175" name="Oval 7"/>
          <p:cNvSpPr>
            <a:spLocks noChangeArrowheads="1"/>
          </p:cNvSpPr>
          <p:nvPr/>
        </p:nvSpPr>
        <p:spPr bwMode="auto">
          <a:xfrm>
            <a:off x="6477000" y="4114800"/>
            <a:ext cx="609600" cy="457200"/>
          </a:xfrm>
          <a:prstGeom prst="ellipse">
            <a:avLst/>
          </a:prstGeom>
          <a:solidFill>
            <a:srgbClr val="833F11"/>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77" name="Rectangle 9"/>
          <p:cNvSpPr>
            <a:spLocks noChangeArrowheads="1"/>
          </p:cNvSpPr>
          <p:nvPr/>
        </p:nvSpPr>
        <p:spPr bwMode="auto">
          <a:xfrm>
            <a:off x="6858000" y="3810000"/>
            <a:ext cx="152400" cy="22860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8350578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half" idx="10"/>
          </p:nvPr>
        </p:nvSpPr>
        <p:spPr/>
        <p:txBody>
          <a:bodyPr/>
          <a:lstStyle/>
          <a:p>
            <a:r>
              <a:rPr lang="en-US"/>
              <a:t>2002</a:t>
            </a:r>
          </a:p>
        </p:txBody>
      </p:sp>
      <p:sp>
        <p:nvSpPr>
          <p:cNvPr id="33" name="Footer Placeholder 3"/>
          <p:cNvSpPr>
            <a:spLocks noGrp="1"/>
          </p:cNvSpPr>
          <p:nvPr>
            <p:ph type="ftr" sz="quarter" idx="11"/>
          </p:nvPr>
        </p:nvSpPr>
        <p:spPr/>
        <p:txBody>
          <a:bodyPr/>
          <a:lstStyle/>
          <a:p>
            <a:r>
              <a:rPr lang="en-US"/>
              <a:t>Daniel L. Silver</a:t>
            </a:r>
          </a:p>
        </p:txBody>
      </p:sp>
      <p:sp>
        <p:nvSpPr>
          <p:cNvPr id="34" name="Slide Number Placeholder 4"/>
          <p:cNvSpPr>
            <a:spLocks noGrp="1"/>
          </p:cNvSpPr>
          <p:nvPr>
            <p:ph type="sldNum" sz="quarter" idx="12"/>
          </p:nvPr>
        </p:nvSpPr>
        <p:spPr>
          <a:xfrm>
            <a:off x="300567" y="7827433"/>
            <a:ext cx="2133600" cy="365125"/>
          </a:xfrm>
        </p:spPr>
        <p:txBody>
          <a:bodyPr/>
          <a:lstStyle/>
          <a:p>
            <a:fld id="{8BD8FC92-F2C3-F44E-827E-6DDD77E7F3D7}" type="slidenum">
              <a:rPr lang="en-US"/>
              <a:pPr/>
              <a:t>16</a:t>
            </a:fld>
            <a:endParaRPr lang="en-US"/>
          </a:p>
        </p:txBody>
      </p:sp>
      <p:sp>
        <p:nvSpPr>
          <p:cNvPr id="142338" name="Rectangle 2"/>
          <p:cNvSpPr>
            <a:spLocks noGrp="1" noChangeArrowheads="1"/>
          </p:cNvSpPr>
          <p:nvPr>
            <p:ph type="title"/>
          </p:nvPr>
        </p:nvSpPr>
        <p:spPr/>
        <p:txBody>
          <a:bodyPr/>
          <a:lstStyle/>
          <a:p>
            <a:r>
              <a:rPr lang="en-US"/>
              <a:t>Typical B2C Shopping Trip</a:t>
            </a:r>
          </a:p>
        </p:txBody>
      </p:sp>
      <p:sp>
        <p:nvSpPr>
          <p:cNvPr id="142339" name="Rectangle 3"/>
          <p:cNvSpPr>
            <a:spLocks noChangeArrowheads="1"/>
          </p:cNvSpPr>
          <p:nvPr/>
        </p:nvSpPr>
        <p:spPr bwMode="auto">
          <a:xfrm>
            <a:off x="2971800" y="1295400"/>
            <a:ext cx="24384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View Homepage</a:t>
            </a:r>
          </a:p>
        </p:txBody>
      </p:sp>
      <p:sp>
        <p:nvSpPr>
          <p:cNvPr id="142340" name="Rectangle 4"/>
          <p:cNvSpPr>
            <a:spLocks noChangeArrowheads="1"/>
          </p:cNvSpPr>
          <p:nvPr/>
        </p:nvSpPr>
        <p:spPr bwMode="auto">
          <a:xfrm>
            <a:off x="6172200" y="1295400"/>
            <a:ext cx="2209800" cy="533400"/>
          </a:xfrm>
          <a:prstGeom prst="rect">
            <a:avLst/>
          </a:prstGeom>
          <a:solidFill>
            <a:srgbClr val="99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Registration</a:t>
            </a:r>
          </a:p>
        </p:txBody>
      </p:sp>
      <p:sp>
        <p:nvSpPr>
          <p:cNvPr id="142341" name="Rectangle 5"/>
          <p:cNvSpPr>
            <a:spLocks noChangeArrowheads="1"/>
          </p:cNvSpPr>
          <p:nvPr/>
        </p:nvSpPr>
        <p:spPr bwMode="auto">
          <a:xfrm>
            <a:off x="6248400" y="3733800"/>
            <a:ext cx="2209800" cy="533400"/>
          </a:xfrm>
          <a:prstGeom prst="rect">
            <a:avLst/>
          </a:prstGeom>
          <a:solidFill>
            <a:srgbClr val="99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Address Book</a:t>
            </a:r>
          </a:p>
        </p:txBody>
      </p:sp>
      <p:sp>
        <p:nvSpPr>
          <p:cNvPr id="142342" name="Rectangle 6"/>
          <p:cNvSpPr>
            <a:spLocks noChangeArrowheads="1"/>
          </p:cNvSpPr>
          <p:nvPr/>
        </p:nvSpPr>
        <p:spPr bwMode="auto">
          <a:xfrm>
            <a:off x="6248400" y="2895600"/>
            <a:ext cx="2209800" cy="533400"/>
          </a:xfrm>
          <a:prstGeom prst="rect">
            <a:avLst/>
          </a:prstGeom>
          <a:solidFill>
            <a:srgbClr val="99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Shopping Cart</a:t>
            </a:r>
          </a:p>
        </p:txBody>
      </p:sp>
      <p:sp>
        <p:nvSpPr>
          <p:cNvPr id="142343" name="Rectangle 7"/>
          <p:cNvSpPr>
            <a:spLocks noChangeArrowheads="1"/>
          </p:cNvSpPr>
          <p:nvPr/>
        </p:nvSpPr>
        <p:spPr bwMode="auto">
          <a:xfrm>
            <a:off x="5715000" y="2057400"/>
            <a:ext cx="2209800" cy="533400"/>
          </a:xfrm>
          <a:prstGeom prst="rect">
            <a:avLst/>
          </a:prstGeom>
          <a:solidFill>
            <a:srgbClr val="99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Product Advisor</a:t>
            </a:r>
          </a:p>
        </p:txBody>
      </p:sp>
      <p:sp>
        <p:nvSpPr>
          <p:cNvPr id="142344" name="Rectangle 8"/>
          <p:cNvSpPr>
            <a:spLocks noChangeArrowheads="1"/>
          </p:cNvSpPr>
          <p:nvPr/>
        </p:nvSpPr>
        <p:spPr bwMode="auto">
          <a:xfrm>
            <a:off x="457200" y="2209800"/>
            <a:ext cx="2209800" cy="533400"/>
          </a:xfrm>
          <a:prstGeom prst="rect">
            <a:avLst/>
          </a:prstGeom>
          <a:solidFill>
            <a:srgbClr val="99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Search</a:t>
            </a:r>
          </a:p>
        </p:txBody>
      </p:sp>
      <p:sp>
        <p:nvSpPr>
          <p:cNvPr id="142345" name="Rectangle 9"/>
          <p:cNvSpPr>
            <a:spLocks noChangeArrowheads="1"/>
          </p:cNvSpPr>
          <p:nvPr/>
        </p:nvSpPr>
        <p:spPr bwMode="auto">
          <a:xfrm>
            <a:off x="2971800" y="6019800"/>
            <a:ext cx="24384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Receive Ack.</a:t>
            </a:r>
          </a:p>
        </p:txBody>
      </p:sp>
      <p:sp>
        <p:nvSpPr>
          <p:cNvPr id="142346" name="Rectangle 10"/>
          <p:cNvSpPr>
            <a:spLocks noChangeArrowheads="1"/>
          </p:cNvSpPr>
          <p:nvPr/>
        </p:nvSpPr>
        <p:spPr bwMode="auto">
          <a:xfrm>
            <a:off x="2971800" y="5257800"/>
            <a:ext cx="24384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Submit Order</a:t>
            </a:r>
          </a:p>
        </p:txBody>
      </p:sp>
      <p:sp>
        <p:nvSpPr>
          <p:cNvPr id="142347" name="Rectangle 11"/>
          <p:cNvSpPr>
            <a:spLocks noChangeArrowheads="1"/>
          </p:cNvSpPr>
          <p:nvPr/>
        </p:nvSpPr>
        <p:spPr bwMode="auto">
          <a:xfrm>
            <a:off x="2971800" y="4495800"/>
            <a:ext cx="24384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Enter Payment Info.</a:t>
            </a:r>
          </a:p>
        </p:txBody>
      </p:sp>
      <p:sp>
        <p:nvSpPr>
          <p:cNvPr id="142348" name="Rectangle 12"/>
          <p:cNvSpPr>
            <a:spLocks noChangeArrowheads="1"/>
          </p:cNvSpPr>
          <p:nvPr/>
        </p:nvSpPr>
        <p:spPr bwMode="auto">
          <a:xfrm>
            <a:off x="2971800" y="3733800"/>
            <a:ext cx="24384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Enter Shipping Info.</a:t>
            </a:r>
          </a:p>
        </p:txBody>
      </p:sp>
      <p:sp>
        <p:nvSpPr>
          <p:cNvPr id="142349" name="Rectangle 13"/>
          <p:cNvSpPr>
            <a:spLocks noChangeArrowheads="1"/>
          </p:cNvSpPr>
          <p:nvPr/>
        </p:nvSpPr>
        <p:spPr bwMode="auto">
          <a:xfrm>
            <a:off x="2971800" y="2895600"/>
            <a:ext cx="24384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Select Products</a:t>
            </a:r>
          </a:p>
        </p:txBody>
      </p:sp>
      <p:sp>
        <p:nvSpPr>
          <p:cNvPr id="142350" name="Rectangle 14"/>
          <p:cNvSpPr>
            <a:spLocks noChangeArrowheads="1"/>
          </p:cNvSpPr>
          <p:nvPr/>
        </p:nvSpPr>
        <p:spPr bwMode="auto">
          <a:xfrm>
            <a:off x="2971800" y="2057400"/>
            <a:ext cx="24384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Navigate</a:t>
            </a:r>
          </a:p>
        </p:txBody>
      </p:sp>
      <p:sp>
        <p:nvSpPr>
          <p:cNvPr id="142351" name="AutoShape 15"/>
          <p:cNvSpPr>
            <a:spLocks noChangeArrowheads="1"/>
          </p:cNvSpPr>
          <p:nvPr/>
        </p:nvSpPr>
        <p:spPr bwMode="auto">
          <a:xfrm>
            <a:off x="2362200" y="1371600"/>
            <a:ext cx="609600" cy="304800"/>
          </a:xfrm>
          <a:prstGeom prst="rightArrow">
            <a:avLst>
              <a:gd name="adj1" fmla="val 50000"/>
              <a:gd name="adj2" fmla="val 50000"/>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52" name="AutoShape 16"/>
          <p:cNvSpPr>
            <a:spLocks noChangeArrowheads="1"/>
          </p:cNvSpPr>
          <p:nvPr/>
        </p:nvSpPr>
        <p:spPr bwMode="auto">
          <a:xfrm rot="2024897">
            <a:off x="2514600" y="2743200"/>
            <a:ext cx="381000" cy="228600"/>
          </a:xfrm>
          <a:prstGeom prst="rightArrow">
            <a:avLst>
              <a:gd name="adj1" fmla="val 50000"/>
              <a:gd name="adj2" fmla="val 41667"/>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53" name="AutoShape 17"/>
          <p:cNvSpPr>
            <a:spLocks noChangeArrowheads="1"/>
          </p:cNvSpPr>
          <p:nvPr/>
        </p:nvSpPr>
        <p:spPr bwMode="auto">
          <a:xfrm rot="7820592">
            <a:off x="2463800" y="1885950"/>
            <a:ext cx="533400" cy="228600"/>
          </a:xfrm>
          <a:prstGeom prst="rightArrow">
            <a:avLst>
              <a:gd name="adj1" fmla="val 50000"/>
              <a:gd name="adj2" fmla="val 58333"/>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54" name="AutoShape 18"/>
          <p:cNvSpPr>
            <a:spLocks noChangeArrowheads="1"/>
          </p:cNvSpPr>
          <p:nvPr/>
        </p:nvSpPr>
        <p:spPr bwMode="auto">
          <a:xfrm>
            <a:off x="5410200" y="2133600"/>
            <a:ext cx="381000" cy="304800"/>
          </a:xfrm>
          <a:prstGeom prst="rightArrow">
            <a:avLst>
              <a:gd name="adj1" fmla="val 50000"/>
              <a:gd name="adj2" fmla="val 31250"/>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2" name="AutoShape 26"/>
          <p:cNvSpPr>
            <a:spLocks noChangeArrowheads="1"/>
          </p:cNvSpPr>
          <p:nvPr/>
        </p:nvSpPr>
        <p:spPr bwMode="auto">
          <a:xfrm>
            <a:off x="4038600" y="1752600"/>
            <a:ext cx="304800" cy="457200"/>
          </a:xfrm>
          <a:prstGeom prst="downArrow">
            <a:avLst>
              <a:gd name="adj1" fmla="val 50000"/>
              <a:gd name="adj2" fmla="val 375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3" name="AutoShape 27"/>
          <p:cNvSpPr>
            <a:spLocks noChangeArrowheads="1"/>
          </p:cNvSpPr>
          <p:nvPr/>
        </p:nvSpPr>
        <p:spPr bwMode="auto">
          <a:xfrm>
            <a:off x="4038600" y="2514600"/>
            <a:ext cx="304800" cy="457200"/>
          </a:xfrm>
          <a:prstGeom prst="downArrow">
            <a:avLst>
              <a:gd name="adj1" fmla="val 50000"/>
              <a:gd name="adj2" fmla="val 375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4" name="AutoShape 28"/>
          <p:cNvSpPr>
            <a:spLocks noChangeArrowheads="1"/>
          </p:cNvSpPr>
          <p:nvPr/>
        </p:nvSpPr>
        <p:spPr bwMode="auto">
          <a:xfrm>
            <a:off x="4038600" y="3429000"/>
            <a:ext cx="304800" cy="457200"/>
          </a:xfrm>
          <a:prstGeom prst="downArrow">
            <a:avLst>
              <a:gd name="adj1" fmla="val 50000"/>
              <a:gd name="adj2" fmla="val 375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5" name="AutoShape 29"/>
          <p:cNvSpPr>
            <a:spLocks noChangeArrowheads="1"/>
          </p:cNvSpPr>
          <p:nvPr/>
        </p:nvSpPr>
        <p:spPr bwMode="auto">
          <a:xfrm>
            <a:off x="4038600" y="4191000"/>
            <a:ext cx="304800" cy="457200"/>
          </a:xfrm>
          <a:prstGeom prst="downArrow">
            <a:avLst>
              <a:gd name="adj1" fmla="val 50000"/>
              <a:gd name="adj2" fmla="val 375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6" name="AutoShape 30"/>
          <p:cNvSpPr>
            <a:spLocks noChangeArrowheads="1"/>
          </p:cNvSpPr>
          <p:nvPr/>
        </p:nvSpPr>
        <p:spPr bwMode="auto">
          <a:xfrm>
            <a:off x="4038600" y="4953000"/>
            <a:ext cx="304800" cy="457200"/>
          </a:xfrm>
          <a:prstGeom prst="downArrow">
            <a:avLst>
              <a:gd name="adj1" fmla="val 50000"/>
              <a:gd name="adj2" fmla="val 375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7" name="AutoShape 31"/>
          <p:cNvSpPr>
            <a:spLocks noChangeArrowheads="1"/>
          </p:cNvSpPr>
          <p:nvPr/>
        </p:nvSpPr>
        <p:spPr bwMode="auto">
          <a:xfrm>
            <a:off x="4038600" y="5638800"/>
            <a:ext cx="304800" cy="457200"/>
          </a:xfrm>
          <a:prstGeom prst="downArrow">
            <a:avLst>
              <a:gd name="adj1" fmla="val 50000"/>
              <a:gd name="adj2" fmla="val 375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8" name="AutoShape 32"/>
          <p:cNvSpPr>
            <a:spLocks noChangeArrowheads="1"/>
          </p:cNvSpPr>
          <p:nvPr/>
        </p:nvSpPr>
        <p:spPr bwMode="auto">
          <a:xfrm rot="7820592">
            <a:off x="5410200" y="2667000"/>
            <a:ext cx="381000" cy="228600"/>
          </a:xfrm>
          <a:prstGeom prst="rightArrow">
            <a:avLst>
              <a:gd name="adj1" fmla="val 50000"/>
              <a:gd name="adj2" fmla="val 41667"/>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69" name="AutoShape 33"/>
          <p:cNvSpPr>
            <a:spLocks noChangeArrowheads="1"/>
          </p:cNvSpPr>
          <p:nvPr/>
        </p:nvSpPr>
        <p:spPr bwMode="auto">
          <a:xfrm>
            <a:off x="5334000" y="1447800"/>
            <a:ext cx="914400" cy="228600"/>
          </a:xfrm>
          <a:prstGeom prst="leftRightArrow">
            <a:avLst>
              <a:gd name="adj1" fmla="val 50000"/>
              <a:gd name="adj2" fmla="val 80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71" name="AutoShape 35"/>
          <p:cNvSpPr>
            <a:spLocks noChangeArrowheads="1"/>
          </p:cNvSpPr>
          <p:nvPr/>
        </p:nvSpPr>
        <p:spPr bwMode="auto">
          <a:xfrm>
            <a:off x="5334000" y="2971800"/>
            <a:ext cx="914400" cy="228600"/>
          </a:xfrm>
          <a:prstGeom prst="leftRightArrow">
            <a:avLst>
              <a:gd name="adj1" fmla="val 50000"/>
              <a:gd name="adj2" fmla="val 80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72" name="AutoShape 36"/>
          <p:cNvSpPr>
            <a:spLocks noChangeArrowheads="1"/>
          </p:cNvSpPr>
          <p:nvPr/>
        </p:nvSpPr>
        <p:spPr bwMode="auto">
          <a:xfrm>
            <a:off x="5334000" y="3886200"/>
            <a:ext cx="914400" cy="228600"/>
          </a:xfrm>
          <a:prstGeom prst="leftRightArrow">
            <a:avLst>
              <a:gd name="adj1" fmla="val 50000"/>
              <a:gd name="adj2" fmla="val 80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42374" name="Picture 38" descr="BD0679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1066800" cy="819150"/>
          </a:xfrm>
          <a:prstGeom prst="rect">
            <a:avLst/>
          </a:prstGeom>
          <a:noFill/>
          <a:extLst>
            <a:ext uri="{909E8E84-426E-40dd-AFC4-6F175D3DCCD1}">
              <a14:hiddenFill xmlns:a14="http://schemas.microsoft.com/office/drawing/2010/main">
                <a:solidFill>
                  <a:srgbClr val="FFFFFF"/>
                </a:solidFill>
              </a14:hiddenFill>
            </a:ext>
          </a:extLst>
        </p:spPr>
      </p:pic>
      <p:sp>
        <p:nvSpPr>
          <p:cNvPr id="142375" name="AutoShape 39"/>
          <p:cNvSpPr>
            <a:spLocks noChangeArrowheads="1"/>
          </p:cNvSpPr>
          <p:nvPr/>
        </p:nvSpPr>
        <p:spPr bwMode="auto">
          <a:xfrm>
            <a:off x="1905000" y="6096000"/>
            <a:ext cx="990600" cy="304800"/>
          </a:xfrm>
          <a:prstGeom prst="leftArrow">
            <a:avLst>
              <a:gd name="adj1" fmla="val 50000"/>
              <a:gd name="adj2" fmla="val 8125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42376" name="Picture 40" descr="IN0056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53000"/>
            <a:ext cx="1344613"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handsfre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5933" y="4541308"/>
            <a:ext cx="2317044" cy="1737783"/>
          </a:xfrm>
          <a:prstGeom prst="rect">
            <a:avLst/>
          </a:prstGeom>
        </p:spPr>
      </p:pic>
    </p:spTree>
    <p:extLst>
      <p:ext uri="{BB962C8B-B14F-4D97-AF65-F5344CB8AC3E}">
        <p14:creationId xmlns:p14="http://schemas.microsoft.com/office/powerpoint/2010/main" val="2538281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2002</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C4A450D2-B785-D646-A0B1-0979677D3850}" type="slidenum">
              <a:rPr lang="en-US"/>
              <a:pPr/>
              <a:t>17</a:t>
            </a:fld>
            <a:endParaRPr lang="en-US"/>
          </a:p>
        </p:txBody>
      </p:sp>
      <p:sp>
        <p:nvSpPr>
          <p:cNvPr id="139266" name="Rectangle 2"/>
          <p:cNvSpPr>
            <a:spLocks noGrp="1" noChangeArrowheads="1"/>
          </p:cNvSpPr>
          <p:nvPr>
            <p:ph type="title"/>
          </p:nvPr>
        </p:nvSpPr>
        <p:spPr/>
        <p:txBody>
          <a:bodyPr>
            <a:normAutofit fontScale="90000"/>
          </a:bodyPr>
          <a:lstStyle/>
          <a:p>
            <a:r>
              <a:rPr lang="en-US"/>
              <a:t>A B2C Scenario</a:t>
            </a:r>
            <a:br>
              <a:rPr lang="en-US"/>
            </a:br>
            <a:r>
              <a:rPr lang="en-US"/>
              <a:t>Technology Questions</a:t>
            </a:r>
          </a:p>
        </p:txBody>
      </p:sp>
      <p:sp>
        <p:nvSpPr>
          <p:cNvPr id="139267" name="Rectangle 3"/>
          <p:cNvSpPr>
            <a:spLocks noGrp="1" noChangeArrowheads="1"/>
          </p:cNvSpPr>
          <p:nvPr>
            <p:ph type="body" idx="1"/>
          </p:nvPr>
        </p:nvSpPr>
        <p:spPr/>
        <p:txBody>
          <a:bodyPr/>
          <a:lstStyle/>
          <a:p>
            <a:pPr>
              <a:lnSpc>
                <a:spcPct val="90000"/>
              </a:lnSpc>
            </a:pPr>
            <a:r>
              <a:rPr lang="en-US" sz="2800"/>
              <a:t>How does a browser connect to a server?</a:t>
            </a:r>
          </a:p>
          <a:p>
            <a:pPr>
              <a:lnSpc>
                <a:spcPct val="90000"/>
              </a:lnSpc>
            </a:pPr>
            <a:r>
              <a:rPr lang="en-US" sz="2800"/>
              <a:t>How does a search engine work?</a:t>
            </a:r>
          </a:p>
          <a:p>
            <a:pPr>
              <a:lnSpc>
                <a:spcPct val="90000"/>
              </a:lnSpc>
            </a:pPr>
            <a:r>
              <a:rPr lang="en-US" sz="2800"/>
              <a:t>What is a cookie?</a:t>
            </a:r>
          </a:p>
          <a:p>
            <a:pPr>
              <a:lnSpc>
                <a:spcPct val="90000"/>
              </a:lnSpc>
            </a:pPr>
            <a:r>
              <a:rPr lang="en-US" sz="2800"/>
              <a:t>How do those banner adds work?</a:t>
            </a:r>
          </a:p>
          <a:p>
            <a:pPr>
              <a:lnSpc>
                <a:spcPct val="90000"/>
              </a:lnSpc>
            </a:pPr>
            <a:r>
              <a:rPr lang="en-US" sz="2800"/>
              <a:t>Are there web pages for every item?</a:t>
            </a:r>
          </a:p>
          <a:p>
            <a:pPr>
              <a:lnSpc>
                <a:spcPct val="90000"/>
              </a:lnSpc>
            </a:pPr>
            <a:r>
              <a:rPr lang="en-US" sz="2800"/>
              <a:t>What is all that gobbledygook in the page address?</a:t>
            </a:r>
          </a:p>
          <a:p>
            <a:pPr>
              <a:lnSpc>
                <a:spcPct val="90000"/>
              </a:lnSpc>
            </a:pPr>
            <a:r>
              <a:rPr lang="en-US" sz="2800"/>
              <a:t>What is a shopping cart? How long does it exist?</a:t>
            </a:r>
          </a:p>
          <a:p>
            <a:pPr>
              <a:lnSpc>
                <a:spcPct val="90000"/>
              </a:lnSpc>
            </a:pPr>
            <a:r>
              <a:rPr lang="en-US" sz="2800"/>
              <a:t>How does a web sites know who I am on return?</a:t>
            </a:r>
          </a:p>
          <a:p>
            <a:pPr>
              <a:lnSpc>
                <a:spcPct val="90000"/>
              </a:lnSpc>
            </a:pPr>
            <a:r>
              <a:rPr lang="en-US" sz="2800"/>
              <a:t>Should I register?</a:t>
            </a:r>
          </a:p>
        </p:txBody>
      </p:sp>
    </p:spTree>
    <p:extLst>
      <p:ext uri="{BB962C8B-B14F-4D97-AF65-F5344CB8AC3E}">
        <p14:creationId xmlns:p14="http://schemas.microsoft.com/office/powerpoint/2010/main" val="4586011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2002</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652F4D8C-1804-D94A-AA7D-145BC42A4195}" type="slidenum">
              <a:rPr lang="en-US"/>
              <a:pPr/>
              <a:t>18</a:t>
            </a:fld>
            <a:endParaRPr lang="en-US"/>
          </a:p>
        </p:txBody>
      </p:sp>
      <p:sp>
        <p:nvSpPr>
          <p:cNvPr id="140290" name="Rectangle 2"/>
          <p:cNvSpPr>
            <a:spLocks noGrp="1" noChangeArrowheads="1"/>
          </p:cNvSpPr>
          <p:nvPr>
            <p:ph type="title"/>
          </p:nvPr>
        </p:nvSpPr>
        <p:spPr/>
        <p:txBody>
          <a:bodyPr>
            <a:normAutofit fontScale="90000"/>
          </a:bodyPr>
          <a:lstStyle/>
          <a:p>
            <a:r>
              <a:rPr lang="en-US"/>
              <a:t>A B2C Scenario</a:t>
            </a:r>
            <a:br>
              <a:rPr lang="en-US"/>
            </a:br>
            <a:r>
              <a:rPr lang="en-US"/>
              <a:t>Technology Questions</a:t>
            </a:r>
          </a:p>
        </p:txBody>
      </p:sp>
      <p:sp>
        <p:nvSpPr>
          <p:cNvPr id="140291" name="Rectangle 3"/>
          <p:cNvSpPr>
            <a:spLocks noGrp="1" noChangeArrowheads="1"/>
          </p:cNvSpPr>
          <p:nvPr>
            <p:ph type="body" idx="1"/>
          </p:nvPr>
        </p:nvSpPr>
        <p:spPr/>
        <p:txBody>
          <a:bodyPr/>
          <a:lstStyle/>
          <a:p>
            <a:pPr>
              <a:lnSpc>
                <a:spcPct val="90000"/>
              </a:lnSpc>
            </a:pPr>
            <a:r>
              <a:rPr lang="en-US" sz="2800"/>
              <a:t>How does it find my password?</a:t>
            </a:r>
          </a:p>
          <a:p>
            <a:pPr>
              <a:lnSpc>
                <a:spcPct val="90000"/>
              </a:lnSpc>
            </a:pPr>
            <a:r>
              <a:rPr lang="en-US" sz="2800"/>
              <a:t>How does it automatically send me emails?</a:t>
            </a:r>
          </a:p>
          <a:p>
            <a:pPr>
              <a:lnSpc>
                <a:spcPct val="90000"/>
              </a:lnSpc>
            </a:pPr>
            <a:r>
              <a:rPr lang="en-US" sz="2800"/>
              <a:t>What are the messages concerning insecure submissions all about?</a:t>
            </a:r>
          </a:p>
          <a:p>
            <a:pPr>
              <a:lnSpc>
                <a:spcPct val="90000"/>
              </a:lnSpc>
            </a:pPr>
            <a:r>
              <a:rPr lang="en-US" sz="2800"/>
              <a:t>What is authentication, certificate, encryption?</a:t>
            </a:r>
          </a:p>
          <a:p>
            <a:pPr>
              <a:lnSpc>
                <a:spcPct val="90000"/>
              </a:lnSpc>
            </a:pPr>
            <a:r>
              <a:rPr lang="en-US" sz="2800"/>
              <a:t>How do they know my credit card is good?</a:t>
            </a:r>
          </a:p>
          <a:p>
            <a:pPr>
              <a:lnSpc>
                <a:spcPct val="90000"/>
              </a:lnSpc>
            </a:pPr>
            <a:r>
              <a:rPr lang="en-US" sz="2800"/>
              <a:t>How do they know there is credit left?</a:t>
            </a:r>
          </a:p>
          <a:p>
            <a:pPr>
              <a:lnSpc>
                <a:spcPct val="90000"/>
              </a:lnSpc>
            </a:pPr>
            <a:r>
              <a:rPr lang="en-US" sz="2800"/>
              <a:t>How is software I have purchased downloaded?</a:t>
            </a:r>
          </a:p>
          <a:p>
            <a:pPr>
              <a:lnSpc>
                <a:spcPct val="90000"/>
              </a:lnSpc>
            </a:pPr>
            <a:r>
              <a:rPr lang="en-US" sz="2800"/>
              <a:t>How do they track my shipment?</a:t>
            </a:r>
          </a:p>
          <a:p>
            <a:pPr>
              <a:lnSpc>
                <a:spcPct val="90000"/>
              </a:lnSpc>
            </a:pPr>
            <a:endParaRPr lang="en-US" sz="2800"/>
          </a:p>
          <a:p>
            <a:pPr>
              <a:lnSpc>
                <a:spcPct val="90000"/>
              </a:lnSpc>
            </a:pPr>
            <a:endParaRPr lang="en-US" sz="2800"/>
          </a:p>
        </p:txBody>
      </p:sp>
    </p:spTree>
    <p:extLst>
      <p:ext uri="{BB962C8B-B14F-4D97-AF65-F5344CB8AC3E}">
        <p14:creationId xmlns:p14="http://schemas.microsoft.com/office/powerpoint/2010/main" val="29829112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half" idx="10"/>
          </p:nvPr>
        </p:nvSpPr>
        <p:spPr/>
        <p:txBody>
          <a:bodyPr/>
          <a:lstStyle/>
          <a:p>
            <a:r>
              <a:rPr lang="en-US"/>
              <a:t>2001</a:t>
            </a:r>
          </a:p>
        </p:txBody>
      </p:sp>
      <p:sp>
        <p:nvSpPr>
          <p:cNvPr id="34" name="Footer Placeholder 4"/>
          <p:cNvSpPr>
            <a:spLocks noGrp="1"/>
          </p:cNvSpPr>
          <p:nvPr>
            <p:ph type="ftr" sz="quarter" idx="11"/>
          </p:nvPr>
        </p:nvSpPr>
        <p:spPr/>
        <p:txBody>
          <a:bodyPr/>
          <a:lstStyle/>
          <a:p>
            <a:r>
              <a:rPr lang="en-US"/>
              <a:t>Daniel L. Silver</a:t>
            </a:r>
          </a:p>
        </p:txBody>
      </p:sp>
      <p:sp>
        <p:nvSpPr>
          <p:cNvPr id="35" name="Slide Number Placeholder 5"/>
          <p:cNvSpPr>
            <a:spLocks noGrp="1"/>
          </p:cNvSpPr>
          <p:nvPr>
            <p:ph type="sldNum" sz="quarter" idx="12"/>
          </p:nvPr>
        </p:nvSpPr>
        <p:spPr/>
        <p:txBody>
          <a:bodyPr/>
          <a:lstStyle/>
          <a:p>
            <a:fld id="{CD0FDB86-18E2-404B-B792-C6650F7AA5D7}" type="slidenum">
              <a:rPr lang="en-US"/>
              <a:pPr/>
              <a:t>19</a:t>
            </a:fld>
            <a:endParaRPr lang="en-US"/>
          </a:p>
        </p:txBody>
      </p:sp>
      <p:sp>
        <p:nvSpPr>
          <p:cNvPr id="282626" name="Rectangle 2"/>
          <p:cNvSpPr>
            <a:spLocks noGrp="1" noChangeArrowheads="1"/>
          </p:cNvSpPr>
          <p:nvPr>
            <p:ph type="title"/>
          </p:nvPr>
        </p:nvSpPr>
        <p:spPr/>
        <p:txBody>
          <a:bodyPr>
            <a:normAutofit/>
          </a:bodyPr>
          <a:lstStyle/>
          <a:p>
            <a:r>
              <a:rPr lang="en-US" dirty="0" smtClean="0"/>
              <a:t>E-</a:t>
            </a:r>
            <a:r>
              <a:rPr lang="en-US" dirty="0" err="1" smtClean="0"/>
              <a:t>Comm</a:t>
            </a:r>
            <a:r>
              <a:rPr lang="en-US" dirty="0" smtClean="0"/>
              <a:t> Components </a:t>
            </a:r>
            <a:r>
              <a:rPr lang="en-US" dirty="0"/>
              <a:t>of the Web</a:t>
            </a:r>
          </a:p>
        </p:txBody>
      </p:sp>
      <p:sp>
        <p:nvSpPr>
          <p:cNvPr id="282627" name="Cloud"/>
          <p:cNvSpPr>
            <a:spLocks noChangeAspect="1" noEditPoints="1" noChangeArrowheads="1"/>
          </p:cNvSpPr>
          <p:nvPr/>
        </p:nvSpPr>
        <p:spPr bwMode="auto">
          <a:xfrm>
            <a:off x="2667000" y="3124200"/>
            <a:ext cx="1905000" cy="11128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lgn="ctr"/>
            <a:r>
              <a:rPr lang="en-US" dirty="0" smtClean="0">
                <a:solidFill>
                  <a:srgbClr val="000000"/>
                </a:solidFill>
              </a:rPr>
              <a:t>Internet</a:t>
            </a:r>
          </a:p>
          <a:p>
            <a:pPr algn="ctr"/>
            <a:r>
              <a:rPr lang="en-US" sz="1600" dirty="0" smtClean="0"/>
              <a:t>HTTP &amp; </a:t>
            </a:r>
          </a:p>
          <a:p>
            <a:pPr algn="ctr"/>
            <a:r>
              <a:rPr lang="en-US" sz="1600" dirty="0" smtClean="0"/>
              <a:t>TCP</a:t>
            </a:r>
            <a:r>
              <a:rPr lang="en-US" sz="1600" dirty="0"/>
              <a:t>/IP</a:t>
            </a:r>
          </a:p>
          <a:p>
            <a:endParaRPr lang="en-US" dirty="0">
              <a:solidFill>
                <a:srgbClr val="000000"/>
              </a:solidFill>
            </a:endParaRPr>
          </a:p>
        </p:txBody>
      </p:sp>
      <p:sp>
        <p:nvSpPr>
          <p:cNvPr id="282628" name="Rectangle 4"/>
          <p:cNvSpPr>
            <a:spLocks noChangeArrowheads="1"/>
          </p:cNvSpPr>
          <p:nvPr/>
        </p:nvSpPr>
        <p:spPr bwMode="auto">
          <a:xfrm>
            <a:off x="457200" y="2286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Browser</a:t>
            </a:r>
          </a:p>
        </p:txBody>
      </p:sp>
      <p:sp>
        <p:nvSpPr>
          <p:cNvPr id="282629" name="Rectangle 5"/>
          <p:cNvSpPr>
            <a:spLocks noChangeArrowheads="1"/>
          </p:cNvSpPr>
          <p:nvPr/>
        </p:nvSpPr>
        <p:spPr bwMode="auto">
          <a:xfrm>
            <a:off x="7824478" y="2971800"/>
            <a:ext cx="914400" cy="1600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Data</a:t>
            </a:r>
          </a:p>
          <a:p>
            <a:pPr algn="ctr"/>
            <a:r>
              <a:rPr lang="en-US" dirty="0" smtClean="0">
                <a:solidFill>
                  <a:schemeClr val="bg2"/>
                </a:solidFill>
              </a:rPr>
              <a:t>&amp; </a:t>
            </a:r>
          </a:p>
          <a:p>
            <a:pPr algn="ctr"/>
            <a:r>
              <a:rPr lang="en-US" dirty="0" smtClean="0">
                <a:solidFill>
                  <a:schemeClr val="bg2"/>
                </a:solidFill>
              </a:rPr>
              <a:t>Trans.</a:t>
            </a:r>
            <a:endParaRPr lang="en-US" dirty="0">
              <a:solidFill>
                <a:schemeClr val="bg2"/>
              </a:solidFill>
            </a:endParaRPr>
          </a:p>
          <a:p>
            <a:pPr algn="ctr"/>
            <a:r>
              <a:rPr lang="en-US" dirty="0">
                <a:solidFill>
                  <a:schemeClr val="bg2"/>
                </a:solidFill>
              </a:rPr>
              <a:t>Server</a:t>
            </a:r>
          </a:p>
        </p:txBody>
      </p:sp>
      <p:cxnSp>
        <p:nvCxnSpPr>
          <p:cNvPr id="282630" name="AutoShape 6"/>
          <p:cNvCxnSpPr>
            <a:cxnSpLocks noChangeShapeType="1"/>
            <a:stCxn id="282628" idx="3"/>
          </p:cNvCxnSpPr>
          <p:nvPr/>
        </p:nvCxnSpPr>
        <p:spPr bwMode="auto">
          <a:xfrm>
            <a:off x="1905000" y="2590800"/>
            <a:ext cx="952500" cy="83820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2631" name="AutoShape 7"/>
          <p:cNvCxnSpPr>
            <a:cxnSpLocks noChangeShapeType="1"/>
            <a:stCxn id="282627" idx="2"/>
            <a:endCxn id="282647" idx="1"/>
          </p:cNvCxnSpPr>
          <p:nvPr/>
        </p:nvCxnSpPr>
        <p:spPr bwMode="auto">
          <a:xfrm>
            <a:off x="4570413" y="3680619"/>
            <a:ext cx="1096343" cy="91281"/>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2632" name="AutoShape 8"/>
          <p:cNvCxnSpPr>
            <a:cxnSpLocks noChangeShapeType="1"/>
            <a:stCxn id="282649" idx="3"/>
            <a:endCxn id="282629" idx="1"/>
          </p:cNvCxnSpPr>
          <p:nvPr/>
        </p:nvCxnSpPr>
        <p:spPr bwMode="auto">
          <a:xfrm>
            <a:off x="7649688" y="3771900"/>
            <a:ext cx="17479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633" name="Rectangle 9"/>
          <p:cNvSpPr>
            <a:spLocks noChangeArrowheads="1"/>
          </p:cNvSpPr>
          <p:nvPr/>
        </p:nvSpPr>
        <p:spPr bwMode="auto">
          <a:xfrm>
            <a:off x="4953000" y="2362200"/>
            <a:ext cx="3886200" cy="3276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2634" name="Text Box 10"/>
          <p:cNvSpPr txBox="1">
            <a:spLocks noChangeArrowheads="1"/>
          </p:cNvSpPr>
          <p:nvPr/>
        </p:nvSpPr>
        <p:spPr bwMode="auto">
          <a:xfrm>
            <a:off x="533400" y="17526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Client 1</a:t>
            </a:r>
          </a:p>
        </p:txBody>
      </p:sp>
      <p:sp>
        <p:nvSpPr>
          <p:cNvPr id="282635" name="Text Box 11"/>
          <p:cNvSpPr txBox="1">
            <a:spLocks noChangeArrowheads="1"/>
          </p:cNvSpPr>
          <p:nvPr/>
        </p:nvSpPr>
        <p:spPr bwMode="auto">
          <a:xfrm>
            <a:off x="5181600" y="2438400"/>
            <a:ext cx="127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Server A</a:t>
            </a:r>
          </a:p>
        </p:txBody>
      </p:sp>
      <p:sp>
        <p:nvSpPr>
          <p:cNvPr id="282636" name="Rectangle 12"/>
          <p:cNvSpPr>
            <a:spLocks noChangeArrowheads="1"/>
          </p:cNvSpPr>
          <p:nvPr/>
        </p:nvSpPr>
        <p:spPr bwMode="auto">
          <a:xfrm>
            <a:off x="5095256" y="1371600"/>
            <a:ext cx="1143000" cy="762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Server B</a:t>
            </a:r>
          </a:p>
        </p:txBody>
      </p:sp>
      <p:sp>
        <p:nvSpPr>
          <p:cNvPr id="282637" name="Rectangle 13"/>
          <p:cNvSpPr>
            <a:spLocks noChangeArrowheads="1"/>
          </p:cNvSpPr>
          <p:nvPr/>
        </p:nvSpPr>
        <p:spPr bwMode="auto">
          <a:xfrm>
            <a:off x="3733800" y="5562600"/>
            <a:ext cx="1143000" cy="762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Bank</a:t>
            </a:r>
          </a:p>
          <a:p>
            <a:pPr algn="ctr"/>
            <a:r>
              <a:rPr lang="en-US">
                <a:solidFill>
                  <a:schemeClr val="bg2"/>
                </a:solidFill>
              </a:rPr>
              <a:t>Server</a:t>
            </a:r>
          </a:p>
        </p:txBody>
      </p:sp>
      <p:cxnSp>
        <p:nvCxnSpPr>
          <p:cNvPr id="282638" name="AutoShape 14"/>
          <p:cNvCxnSpPr>
            <a:cxnSpLocks noChangeShapeType="1"/>
            <a:endCxn id="282636" idx="1"/>
          </p:cNvCxnSpPr>
          <p:nvPr/>
        </p:nvCxnSpPr>
        <p:spPr bwMode="auto">
          <a:xfrm flipV="1">
            <a:off x="3923248" y="1752600"/>
            <a:ext cx="1172008" cy="1355725"/>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2639" name="AutoShape 15"/>
          <p:cNvCxnSpPr>
            <a:cxnSpLocks noChangeShapeType="1"/>
            <a:stCxn id="282637" idx="0"/>
            <a:endCxn id="282627" idx="1"/>
          </p:cNvCxnSpPr>
          <p:nvPr/>
        </p:nvCxnSpPr>
        <p:spPr bwMode="auto">
          <a:xfrm flipH="1" flipV="1">
            <a:off x="3619500" y="4235450"/>
            <a:ext cx="685800" cy="132715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640" name="Text Box 16"/>
          <p:cNvSpPr txBox="1">
            <a:spLocks noChangeArrowheads="1"/>
          </p:cNvSpPr>
          <p:nvPr/>
        </p:nvSpPr>
        <p:spPr bwMode="auto">
          <a:xfrm>
            <a:off x="4953000" y="4800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URL</a:t>
            </a:r>
          </a:p>
        </p:txBody>
      </p:sp>
      <p:sp>
        <p:nvSpPr>
          <p:cNvPr id="282642" name="Rectangle 18"/>
          <p:cNvSpPr>
            <a:spLocks noChangeArrowheads="1"/>
          </p:cNvSpPr>
          <p:nvPr/>
        </p:nvSpPr>
        <p:spPr bwMode="auto">
          <a:xfrm>
            <a:off x="457200" y="38862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Browser</a:t>
            </a:r>
          </a:p>
        </p:txBody>
      </p:sp>
      <p:sp>
        <p:nvSpPr>
          <p:cNvPr id="282643" name="Text Box 19"/>
          <p:cNvSpPr txBox="1">
            <a:spLocks noChangeArrowheads="1"/>
          </p:cNvSpPr>
          <p:nvPr/>
        </p:nvSpPr>
        <p:spPr bwMode="auto">
          <a:xfrm>
            <a:off x="533400" y="34290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Client 2</a:t>
            </a:r>
          </a:p>
        </p:txBody>
      </p:sp>
      <p:cxnSp>
        <p:nvCxnSpPr>
          <p:cNvPr id="282644" name="AutoShape 20"/>
          <p:cNvCxnSpPr>
            <a:cxnSpLocks noChangeShapeType="1"/>
            <a:stCxn id="282642" idx="3"/>
            <a:endCxn id="282627" idx="0"/>
          </p:cNvCxnSpPr>
          <p:nvPr/>
        </p:nvCxnSpPr>
        <p:spPr bwMode="auto">
          <a:xfrm flipV="1">
            <a:off x="1905000" y="3680619"/>
            <a:ext cx="767909" cy="510381"/>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645" name="Rectangle 21"/>
          <p:cNvSpPr>
            <a:spLocks noChangeArrowheads="1"/>
          </p:cNvSpPr>
          <p:nvPr/>
        </p:nvSpPr>
        <p:spPr bwMode="auto">
          <a:xfrm>
            <a:off x="228600" y="17526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2646" name="Rectangle 22"/>
          <p:cNvSpPr>
            <a:spLocks noChangeArrowheads="1"/>
          </p:cNvSpPr>
          <p:nvPr/>
        </p:nvSpPr>
        <p:spPr bwMode="auto">
          <a:xfrm>
            <a:off x="228600" y="34290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2647" name="Rectangle 23"/>
          <p:cNvSpPr>
            <a:spLocks noChangeArrowheads="1"/>
          </p:cNvSpPr>
          <p:nvPr/>
        </p:nvSpPr>
        <p:spPr bwMode="auto">
          <a:xfrm>
            <a:off x="5666756" y="2971800"/>
            <a:ext cx="838200" cy="1600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HTTP</a:t>
            </a:r>
          </a:p>
          <a:p>
            <a:pPr algn="ctr"/>
            <a:r>
              <a:rPr lang="en-US">
                <a:solidFill>
                  <a:schemeClr val="bg2"/>
                </a:solidFill>
              </a:rPr>
              <a:t>Server</a:t>
            </a:r>
          </a:p>
        </p:txBody>
      </p:sp>
      <p:cxnSp>
        <p:nvCxnSpPr>
          <p:cNvPr id="282648" name="AutoShape 24"/>
          <p:cNvCxnSpPr>
            <a:cxnSpLocks noChangeShapeType="1"/>
            <a:stCxn id="282647" idx="3"/>
            <a:endCxn id="282649" idx="1"/>
          </p:cNvCxnSpPr>
          <p:nvPr/>
        </p:nvCxnSpPr>
        <p:spPr bwMode="auto">
          <a:xfrm>
            <a:off x="6504956" y="3771900"/>
            <a:ext cx="15413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649" name="Rectangle 25"/>
          <p:cNvSpPr>
            <a:spLocks noChangeArrowheads="1"/>
          </p:cNvSpPr>
          <p:nvPr/>
        </p:nvSpPr>
        <p:spPr bwMode="auto">
          <a:xfrm>
            <a:off x="6659088" y="2971800"/>
            <a:ext cx="990600" cy="1600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App.</a:t>
            </a:r>
          </a:p>
          <a:p>
            <a:pPr algn="ctr"/>
            <a:r>
              <a:rPr lang="en-US">
                <a:solidFill>
                  <a:schemeClr val="bg2"/>
                </a:solidFill>
              </a:rPr>
              <a:t>Server</a:t>
            </a:r>
          </a:p>
        </p:txBody>
      </p:sp>
      <p:sp>
        <p:nvSpPr>
          <p:cNvPr id="282650" name="AutoShape 26"/>
          <p:cNvSpPr>
            <a:spLocks noChangeArrowheads="1"/>
          </p:cNvSpPr>
          <p:nvPr/>
        </p:nvSpPr>
        <p:spPr bwMode="auto">
          <a:xfrm>
            <a:off x="5843278" y="4800600"/>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chemeClr val="bg2"/>
                </a:solidFill>
              </a:rPr>
              <a:t>index.html</a:t>
            </a:r>
          </a:p>
        </p:txBody>
      </p:sp>
      <p:sp>
        <p:nvSpPr>
          <p:cNvPr id="282651" name="AutoShape 27"/>
          <p:cNvSpPr>
            <a:spLocks noChangeArrowheads="1"/>
          </p:cNvSpPr>
          <p:nvPr/>
        </p:nvSpPr>
        <p:spPr bwMode="auto">
          <a:xfrm rot="-2163840">
            <a:off x="6071878" y="4264025"/>
            <a:ext cx="223838" cy="762000"/>
          </a:xfrm>
          <a:prstGeom prst="upDownArrow">
            <a:avLst>
              <a:gd name="adj1" fmla="val 50000"/>
              <a:gd name="adj2" fmla="val 6808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2655" name="AutoShape 31"/>
          <p:cNvSpPr>
            <a:spLocks noChangeArrowheads="1"/>
          </p:cNvSpPr>
          <p:nvPr/>
        </p:nvSpPr>
        <p:spPr bwMode="auto">
          <a:xfrm>
            <a:off x="7367278" y="4648200"/>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chemeClr val="bg2"/>
                </a:solidFill>
              </a:rPr>
              <a:t>prog1.class</a:t>
            </a:r>
          </a:p>
          <a:p>
            <a:pPr algn="ctr"/>
            <a:r>
              <a:rPr lang="en-CA" sz="2000">
                <a:solidFill>
                  <a:schemeClr val="bg2"/>
                </a:solidFill>
              </a:rPr>
              <a:t>prog2.jsp</a:t>
            </a:r>
            <a:endParaRPr lang="en-US" sz="2000">
              <a:solidFill>
                <a:schemeClr val="bg2"/>
              </a:solidFill>
            </a:endParaRPr>
          </a:p>
        </p:txBody>
      </p:sp>
      <p:sp>
        <p:nvSpPr>
          <p:cNvPr id="282656" name="AutoShape 32"/>
          <p:cNvSpPr>
            <a:spLocks noChangeArrowheads="1"/>
          </p:cNvSpPr>
          <p:nvPr/>
        </p:nvSpPr>
        <p:spPr bwMode="auto">
          <a:xfrm rot="-3815064">
            <a:off x="7364103" y="4194175"/>
            <a:ext cx="196850" cy="800100"/>
          </a:xfrm>
          <a:prstGeom prst="upDownArrow">
            <a:avLst>
              <a:gd name="adj1" fmla="val 50000"/>
              <a:gd name="adj2" fmla="val 8129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82657" name="Picture 33" descr="BS0050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832" y="4328102"/>
            <a:ext cx="1082675" cy="114300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18"/>
          <p:cNvSpPr>
            <a:spLocks noChangeArrowheads="1"/>
          </p:cNvSpPr>
          <p:nvPr/>
        </p:nvSpPr>
        <p:spPr bwMode="auto">
          <a:xfrm>
            <a:off x="469745" y="551815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Browser</a:t>
            </a:r>
          </a:p>
        </p:txBody>
      </p:sp>
      <p:sp>
        <p:nvSpPr>
          <p:cNvPr id="37" name="Text Box 19"/>
          <p:cNvSpPr txBox="1">
            <a:spLocks noChangeArrowheads="1"/>
          </p:cNvSpPr>
          <p:nvPr/>
        </p:nvSpPr>
        <p:spPr bwMode="auto">
          <a:xfrm>
            <a:off x="545945" y="5060950"/>
            <a:ext cx="967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t>Admin 1</a:t>
            </a:r>
            <a:endParaRPr lang="en-US" dirty="0"/>
          </a:p>
        </p:txBody>
      </p:sp>
      <p:sp>
        <p:nvSpPr>
          <p:cNvPr id="38" name="Rectangle 22"/>
          <p:cNvSpPr>
            <a:spLocks noChangeArrowheads="1"/>
          </p:cNvSpPr>
          <p:nvPr/>
        </p:nvSpPr>
        <p:spPr bwMode="auto">
          <a:xfrm>
            <a:off x="241145" y="506095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9" name="AutoShape 20"/>
          <p:cNvCxnSpPr>
            <a:cxnSpLocks noChangeShapeType="1"/>
          </p:cNvCxnSpPr>
          <p:nvPr/>
        </p:nvCxnSpPr>
        <p:spPr bwMode="auto">
          <a:xfrm flipV="1">
            <a:off x="1701645" y="4078748"/>
            <a:ext cx="1268776" cy="1407652"/>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13"/>
          <p:cNvSpPr>
            <a:spLocks noChangeArrowheads="1"/>
          </p:cNvSpPr>
          <p:nvPr/>
        </p:nvSpPr>
        <p:spPr bwMode="auto">
          <a:xfrm>
            <a:off x="5036802" y="2971800"/>
            <a:ext cx="527356" cy="1600200"/>
          </a:xfrm>
          <a:prstGeom prst="rect">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dirty="0" smtClean="0">
                <a:solidFill>
                  <a:schemeClr val="bg2"/>
                </a:solidFill>
              </a:rPr>
              <a:t>Edge </a:t>
            </a:r>
          </a:p>
          <a:p>
            <a:pPr algn="ctr"/>
            <a:r>
              <a:rPr lang="en-US" sz="1400" dirty="0">
                <a:solidFill>
                  <a:schemeClr val="bg2"/>
                </a:solidFill>
              </a:rPr>
              <a:t>S</a:t>
            </a:r>
            <a:r>
              <a:rPr lang="en-US" sz="1400" dirty="0" smtClean="0">
                <a:solidFill>
                  <a:schemeClr val="bg2"/>
                </a:solidFill>
              </a:rPr>
              <a:t>erver</a:t>
            </a:r>
            <a:endParaRPr lang="en-US" sz="1400" dirty="0">
              <a:solidFill>
                <a:schemeClr val="bg2"/>
              </a:solidFill>
            </a:endParaRPr>
          </a:p>
        </p:txBody>
      </p:sp>
      <p:sp>
        <p:nvSpPr>
          <p:cNvPr id="56" name="Text Box 21"/>
          <p:cNvSpPr txBox="1">
            <a:spLocks noChangeArrowheads="1"/>
          </p:cNvSpPr>
          <p:nvPr/>
        </p:nvSpPr>
        <p:spPr bwMode="auto">
          <a:xfrm>
            <a:off x="2478063" y="1649234"/>
            <a:ext cx="16600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The Hardware</a:t>
            </a:r>
          </a:p>
        </p:txBody>
      </p:sp>
      <p:sp>
        <p:nvSpPr>
          <p:cNvPr id="57" name="Text Box 22"/>
          <p:cNvSpPr txBox="1">
            <a:spLocks noChangeArrowheads="1"/>
          </p:cNvSpPr>
          <p:nvPr/>
        </p:nvSpPr>
        <p:spPr bwMode="auto">
          <a:xfrm>
            <a:off x="2478063" y="2049344"/>
            <a:ext cx="15642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The Software</a:t>
            </a:r>
          </a:p>
        </p:txBody>
      </p:sp>
      <p:sp>
        <p:nvSpPr>
          <p:cNvPr id="58" name="Text Box 23"/>
          <p:cNvSpPr txBox="1">
            <a:spLocks noChangeArrowheads="1"/>
          </p:cNvSpPr>
          <p:nvPr/>
        </p:nvSpPr>
        <p:spPr bwMode="auto">
          <a:xfrm>
            <a:off x="5893744" y="5747424"/>
            <a:ext cx="1530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The Skill Sets</a:t>
            </a:r>
          </a:p>
        </p:txBody>
      </p:sp>
      <p:sp>
        <p:nvSpPr>
          <p:cNvPr id="59" name="Text Box 24"/>
          <p:cNvSpPr txBox="1">
            <a:spLocks noChangeArrowheads="1"/>
          </p:cNvSpPr>
          <p:nvPr/>
        </p:nvSpPr>
        <p:spPr bwMode="auto">
          <a:xfrm>
            <a:off x="5893744" y="6146040"/>
            <a:ext cx="15678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The Methods</a:t>
            </a:r>
          </a:p>
        </p:txBody>
      </p:sp>
    </p:spTree>
    <p:extLst>
      <p:ext uri="{BB962C8B-B14F-4D97-AF65-F5344CB8AC3E}">
        <p14:creationId xmlns:p14="http://schemas.microsoft.com/office/powerpoint/2010/main" val="1776554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p:cTn id="18" dur="500" fill="hold"/>
                                        <p:tgtEl>
                                          <p:spTgt spid="58"/>
                                        </p:tgtEl>
                                        <p:attrNameLst>
                                          <p:attrName>ppt_w</p:attrName>
                                        </p:attrNameLst>
                                      </p:cBhvr>
                                      <p:tavLst>
                                        <p:tav tm="0">
                                          <p:val>
                                            <p:fltVal val="0"/>
                                          </p:val>
                                        </p:tav>
                                        <p:tav tm="100000">
                                          <p:val>
                                            <p:strVal val="#ppt_w"/>
                                          </p:val>
                                        </p:tav>
                                      </p:tavLst>
                                    </p:anim>
                                    <p:anim calcmode="lin" valueType="num">
                                      <p:cBhvr>
                                        <p:cTn id="19" dur="500" fill="hold"/>
                                        <p:tgtEl>
                                          <p:spTgt spid="58"/>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3" presetClass="entr" presetSubtype="16"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p:cTn id="23" dur="500" fill="hold"/>
                                        <p:tgtEl>
                                          <p:spTgt spid="59"/>
                                        </p:tgtEl>
                                        <p:attrNameLst>
                                          <p:attrName>ppt_w</p:attrName>
                                        </p:attrNameLst>
                                      </p:cBhvr>
                                      <p:tavLst>
                                        <p:tav tm="0">
                                          <p:val>
                                            <p:fltVal val="0"/>
                                          </p:val>
                                        </p:tav>
                                        <p:tav tm="100000">
                                          <p:val>
                                            <p:strVal val="#ppt_w"/>
                                          </p:val>
                                        </p:tav>
                                      </p:tavLst>
                                    </p:anim>
                                    <p:anim calcmode="lin" valueType="num">
                                      <p:cBhvr>
                                        <p:cTn id="24"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41734-E49E-E246-B7C3-F22F43FBE70C}" type="datetime5">
              <a:rPr lang="en-US"/>
              <a:pPr/>
              <a:t>11-Jan-15</a:t>
            </a:fld>
            <a:endParaRPr lang="en-US"/>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1B33C628-10EB-8249-9833-DE3A423EB8A8}" type="slidenum">
              <a:rPr lang="en-US"/>
              <a:pPr/>
              <a:t>2</a:t>
            </a:fld>
            <a:endParaRPr lang="en-US"/>
          </a:p>
        </p:txBody>
      </p:sp>
      <p:sp>
        <p:nvSpPr>
          <p:cNvPr id="28674" name="Rectangle 1026"/>
          <p:cNvSpPr>
            <a:spLocks noGrp="1" noChangeArrowheads="1"/>
          </p:cNvSpPr>
          <p:nvPr>
            <p:ph type="title"/>
          </p:nvPr>
        </p:nvSpPr>
        <p:spPr/>
        <p:txBody>
          <a:bodyPr/>
          <a:lstStyle/>
          <a:p>
            <a:r>
              <a:rPr lang="en-US"/>
              <a:t>Outline</a:t>
            </a:r>
          </a:p>
        </p:txBody>
      </p:sp>
      <p:sp>
        <p:nvSpPr>
          <p:cNvPr id="28675" name="Rectangle 1027"/>
          <p:cNvSpPr>
            <a:spLocks noGrp="1" noChangeArrowheads="1"/>
          </p:cNvSpPr>
          <p:nvPr>
            <p:ph type="body" idx="1"/>
          </p:nvPr>
        </p:nvSpPr>
        <p:spPr/>
        <p:txBody>
          <a:bodyPr/>
          <a:lstStyle/>
          <a:p>
            <a:r>
              <a:rPr lang="en-US" dirty="0" smtClean="0"/>
              <a:t>What is E-Business and E-Commerce</a:t>
            </a:r>
          </a:p>
          <a:p>
            <a:r>
              <a:rPr lang="en-US" dirty="0" smtClean="0"/>
              <a:t>E-Busines</a:t>
            </a:r>
            <a:r>
              <a:rPr lang="en-US" dirty="0" smtClean="0"/>
              <a:t>s Architecture and Framework</a:t>
            </a:r>
          </a:p>
          <a:p>
            <a:r>
              <a:rPr lang="en-US" dirty="0" smtClean="0"/>
              <a:t>E-Commerce defined</a:t>
            </a:r>
          </a:p>
          <a:p>
            <a:r>
              <a:rPr lang="en-US" dirty="0" smtClean="0"/>
              <a:t>Focus on B2C – Business to Customer</a:t>
            </a:r>
          </a:p>
          <a:p>
            <a:r>
              <a:rPr lang="en-US" dirty="0" smtClean="0"/>
              <a:t>E-Commerce Web Architecture</a:t>
            </a:r>
          </a:p>
        </p:txBody>
      </p:sp>
    </p:spTree>
    <p:extLst>
      <p:ext uri="{BB962C8B-B14F-4D97-AF65-F5344CB8AC3E}">
        <p14:creationId xmlns:p14="http://schemas.microsoft.com/office/powerpoint/2010/main" val="10076563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2001</a:t>
            </a:r>
          </a:p>
        </p:txBody>
      </p:sp>
      <p:sp>
        <p:nvSpPr>
          <p:cNvPr id="36" name="Footer Placeholder 4"/>
          <p:cNvSpPr>
            <a:spLocks noGrp="1"/>
          </p:cNvSpPr>
          <p:nvPr>
            <p:ph type="ftr" sz="quarter" idx="11"/>
          </p:nvPr>
        </p:nvSpPr>
        <p:spPr/>
        <p:txBody>
          <a:bodyPr/>
          <a:lstStyle/>
          <a:p>
            <a:r>
              <a:rPr lang="en-US"/>
              <a:t>Daniel L. Silver</a:t>
            </a:r>
          </a:p>
        </p:txBody>
      </p:sp>
      <p:sp>
        <p:nvSpPr>
          <p:cNvPr id="37" name="Slide Number Placeholder 5"/>
          <p:cNvSpPr>
            <a:spLocks noGrp="1"/>
          </p:cNvSpPr>
          <p:nvPr>
            <p:ph type="sldNum" sz="quarter" idx="12"/>
          </p:nvPr>
        </p:nvSpPr>
        <p:spPr/>
        <p:txBody>
          <a:bodyPr/>
          <a:lstStyle/>
          <a:p>
            <a:fld id="{C5580111-F49B-C047-A4C1-0E81279A5A95}" type="slidenum">
              <a:rPr lang="en-US"/>
              <a:pPr/>
              <a:t>20</a:t>
            </a:fld>
            <a:endParaRPr lang="en-US"/>
          </a:p>
        </p:txBody>
      </p:sp>
      <p:sp>
        <p:nvSpPr>
          <p:cNvPr id="276482" name="Rectangle 2"/>
          <p:cNvSpPr>
            <a:spLocks noGrp="1" noChangeArrowheads="1"/>
          </p:cNvSpPr>
          <p:nvPr>
            <p:ph type="title"/>
          </p:nvPr>
        </p:nvSpPr>
        <p:spPr/>
        <p:txBody>
          <a:bodyPr>
            <a:normAutofit fontScale="90000"/>
          </a:bodyPr>
          <a:lstStyle/>
          <a:p>
            <a:r>
              <a:rPr lang="en-US" dirty="0"/>
              <a:t>Architecture of the </a:t>
            </a:r>
            <a:r>
              <a:rPr lang="en-US" dirty="0" smtClean="0"/>
              <a:t>AMPPS </a:t>
            </a:r>
            <a:r>
              <a:rPr lang="en-US" dirty="0"/>
              <a:t/>
            </a:r>
            <a:br>
              <a:rPr lang="en-US" dirty="0"/>
            </a:br>
            <a:r>
              <a:rPr lang="en-US" dirty="0" smtClean="0"/>
              <a:t>Web Server Environment</a:t>
            </a:r>
            <a:endParaRPr lang="en-US" dirty="0"/>
          </a:p>
        </p:txBody>
      </p:sp>
      <p:sp>
        <p:nvSpPr>
          <p:cNvPr id="276483" name="Cloud"/>
          <p:cNvSpPr>
            <a:spLocks noChangeAspect="1" noEditPoints="1" noChangeArrowheads="1"/>
          </p:cNvSpPr>
          <p:nvPr/>
        </p:nvSpPr>
        <p:spPr bwMode="auto">
          <a:xfrm>
            <a:off x="1443038" y="3296571"/>
            <a:ext cx="1905000" cy="11128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dirty="0">
                <a:solidFill>
                  <a:srgbClr val="000000"/>
                </a:solidFill>
              </a:rPr>
              <a:t>Internet</a:t>
            </a:r>
          </a:p>
        </p:txBody>
      </p:sp>
      <p:sp>
        <p:nvSpPr>
          <p:cNvPr id="276484" name="Rectangle 4"/>
          <p:cNvSpPr>
            <a:spLocks noChangeArrowheads="1"/>
          </p:cNvSpPr>
          <p:nvPr/>
        </p:nvSpPr>
        <p:spPr bwMode="auto">
          <a:xfrm>
            <a:off x="457200" y="2286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User</a:t>
            </a:r>
          </a:p>
          <a:p>
            <a:pPr algn="ctr"/>
            <a:r>
              <a:rPr lang="en-US" dirty="0" smtClean="0">
                <a:solidFill>
                  <a:schemeClr val="bg2"/>
                </a:solidFill>
              </a:rPr>
              <a:t>Browser</a:t>
            </a:r>
            <a:endParaRPr lang="en-US" dirty="0">
              <a:solidFill>
                <a:schemeClr val="bg2"/>
              </a:solidFill>
            </a:endParaRPr>
          </a:p>
        </p:txBody>
      </p:sp>
      <p:cxnSp>
        <p:nvCxnSpPr>
          <p:cNvPr id="276485" name="AutoShape 5"/>
          <p:cNvCxnSpPr>
            <a:cxnSpLocks noChangeShapeType="1"/>
            <a:stCxn id="276491" idx="2"/>
            <a:endCxn id="276483" idx="3"/>
          </p:cNvCxnSpPr>
          <p:nvPr/>
        </p:nvCxnSpPr>
        <p:spPr bwMode="auto">
          <a:xfrm>
            <a:off x="1143000" y="3048000"/>
            <a:ext cx="1252538" cy="312198"/>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6486" name="AutoShape 6"/>
          <p:cNvCxnSpPr>
            <a:cxnSpLocks noChangeShapeType="1"/>
            <a:stCxn id="276483" idx="2"/>
            <a:endCxn id="276492" idx="1"/>
          </p:cNvCxnSpPr>
          <p:nvPr/>
        </p:nvCxnSpPr>
        <p:spPr bwMode="auto">
          <a:xfrm>
            <a:off x="3346451" y="3852990"/>
            <a:ext cx="649287" cy="7811"/>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87" name="Rectangle 7"/>
          <p:cNvSpPr>
            <a:spLocks noChangeArrowheads="1"/>
          </p:cNvSpPr>
          <p:nvPr/>
        </p:nvSpPr>
        <p:spPr bwMode="auto">
          <a:xfrm>
            <a:off x="3851275" y="1905000"/>
            <a:ext cx="2952750"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8" name="Text Box 8"/>
          <p:cNvSpPr txBox="1">
            <a:spLocks noChangeArrowheads="1"/>
          </p:cNvSpPr>
          <p:nvPr/>
        </p:nvSpPr>
        <p:spPr bwMode="auto">
          <a:xfrm>
            <a:off x="186258" y="1773238"/>
            <a:ext cx="19134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dirty="0" smtClean="0"/>
              <a:t>Laptop</a:t>
            </a:r>
            <a:endParaRPr lang="en-US" sz="1800" dirty="0"/>
          </a:p>
        </p:txBody>
      </p:sp>
      <p:sp>
        <p:nvSpPr>
          <p:cNvPr id="276490" name="Text Box 10"/>
          <p:cNvSpPr txBox="1">
            <a:spLocks noChangeArrowheads="1"/>
          </p:cNvSpPr>
          <p:nvPr/>
        </p:nvSpPr>
        <p:spPr bwMode="auto">
          <a:xfrm>
            <a:off x="4626794" y="1916113"/>
            <a:ext cx="10311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dirty="0" err="1" smtClean="0"/>
              <a:t>localhost</a:t>
            </a:r>
            <a:endParaRPr lang="en-US" dirty="0"/>
          </a:p>
        </p:txBody>
      </p:sp>
      <p:sp>
        <p:nvSpPr>
          <p:cNvPr id="276491" name="Rectangle 11"/>
          <p:cNvSpPr>
            <a:spLocks noChangeArrowheads="1"/>
          </p:cNvSpPr>
          <p:nvPr/>
        </p:nvSpPr>
        <p:spPr bwMode="auto">
          <a:xfrm>
            <a:off x="228600" y="17526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2" name="Rectangle 12"/>
          <p:cNvSpPr>
            <a:spLocks noChangeArrowheads="1"/>
          </p:cNvSpPr>
          <p:nvPr/>
        </p:nvSpPr>
        <p:spPr bwMode="auto">
          <a:xfrm>
            <a:off x="3995738" y="3068638"/>
            <a:ext cx="1079500" cy="1584325"/>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Apache</a:t>
            </a:r>
          </a:p>
          <a:p>
            <a:pPr algn="ctr"/>
            <a:r>
              <a:rPr lang="en-US">
                <a:solidFill>
                  <a:schemeClr val="bg2"/>
                </a:solidFill>
              </a:rPr>
              <a:t>HTTP</a:t>
            </a:r>
          </a:p>
          <a:p>
            <a:pPr algn="ctr"/>
            <a:r>
              <a:rPr lang="en-US">
                <a:solidFill>
                  <a:schemeClr val="bg2"/>
                </a:solidFill>
              </a:rPr>
              <a:t>Server</a:t>
            </a:r>
          </a:p>
        </p:txBody>
      </p:sp>
      <p:cxnSp>
        <p:nvCxnSpPr>
          <p:cNvPr id="276493" name="AutoShape 13"/>
          <p:cNvCxnSpPr>
            <a:cxnSpLocks noChangeShapeType="1"/>
            <a:stCxn id="276492" idx="3"/>
            <a:endCxn id="276494" idx="1"/>
          </p:cNvCxnSpPr>
          <p:nvPr/>
        </p:nvCxnSpPr>
        <p:spPr bwMode="auto">
          <a:xfrm>
            <a:off x="5075238"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94" name="Rectangle 14"/>
          <p:cNvSpPr>
            <a:spLocks noChangeArrowheads="1"/>
          </p:cNvSpPr>
          <p:nvPr/>
        </p:nvSpPr>
        <p:spPr bwMode="auto">
          <a:xfrm>
            <a:off x="5651500"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PHP</a:t>
            </a:r>
            <a:endParaRPr lang="en-US" dirty="0">
              <a:solidFill>
                <a:schemeClr val="bg2"/>
              </a:solidFill>
            </a:endParaRPr>
          </a:p>
          <a:p>
            <a:pPr algn="ctr"/>
            <a:r>
              <a:rPr lang="en-US" dirty="0">
                <a:solidFill>
                  <a:schemeClr val="bg2"/>
                </a:solidFill>
              </a:rPr>
              <a:t>App. </a:t>
            </a:r>
          </a:p>
          <a:p>
            <a:pPr algn="ctr"/>
            <a:r>
              <a:rPr lang="en-US" dirty="0">
                <a:solidFill>
                  <a:schemeClr val="bg2"/>
                </a:solidFill>
              </a:rPr>
              <a:t>Server</a:t>
            </a:r>
          </a:p>
        </p:txBody>
      </p:sp>
      <p:sp>
        <p:nvSpPr>
          <p:cNvPr id="276497" name="AutoShape 17"/>
          <p:cNvSpPr>
            <a:spLocks noChangeArrowheads="1"/>
          </p:cNvSpPr>
          <p:nvPr/>
        </p:nvSpPr>
        <p:spPr bwMode="auto">
          <a:xfrm>
            <a:off x="7235825" y="4868863"/>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DB</a:t>
            </a:r>
            <a:endParaRPr lang="en-US" dirty="0">
              <a:solidFill>
                <a:schemeClr val="bg2"/>
              </a:solidFill>
            </a:endParaRPr>
          </a:p>
        </p:txBody>
      </p:sp>
      <p:sp>
        <p:nvSpPr>
          <p:cNvPr id="276506" name="AutoShape 26"/>
          <p:cNvSpPr>
            <a:spLocks noChangeArrowheads="1"/>
          </p:cNvSpPr>
          <p:nvPr/>
        </p:nvSpPr>
        <p:spPr bwMode="auto">
          <a:xfrm>
            <a:off x="4932363" y="5013325"/>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.html, .</a:t>
            </a:r>
            <a:r>
              <a:rPr lang="en-US" dirty="0" err="1">
                <a:solidFill>
                  <a:schemeClr val="bg2"/>
                </a:solidFill>
              </a:rPr>
              <a:t>cgi</a:t>
            </a:r>
            <a:r>
              <a:rPr lang="en-US" dirty="0">
                <a:solidFill>
                  <a:schemeClr val="bg2"/>
                </a:solidFill>
              </a:rPr>
              <a:t>,</a:t>
            </a:r>
          </a:p>
          <a:p>
            <a:pPr algn="ctr"/>
            <a:r>
              <a:rPr lang="en-US" dirty="0" smtClean="0">
                <a:solidFill>
                  <a:schemeClr val="bg2"/>
                </a:solidFill>
              </a:rPr>
              <a:t>.</a:t>
            </a:r>
            <a:r>
              <a:rPr lang="en-US" dirty="0" err="1" smtClean="0">
                <a:solidFill>
                  <a:schemeClr val="bg2"/>
                </a:solidFill>
              </a:rPr>
              <a:t>php</a:t>
            </a:r>
            <a:endParaRPr lang="en-US" dirty="0">
              <a:solidFill>
                <a:schemeClr val="bg2"/>
              </a:solidFill>
            </a:endParaRPr>
          </a:p>
        </p:txBody>
      </p:sp>
      <p:sp>
        <p:nvSpPr>
          <p:cNvPr id="276507" name="AutoShape 27"/>
          <p:cNvSpPr>
            <a:spLocks noChangeArrowheads="1"/>
          </p:cNvSpPr>
          <p:nvPr/>
        </p:nvSpPr>
        <p:spPr bwMode="auto">
          <a:xfrm rot="2283577">
            <a:off x="5618163" y="4425950"/>
            <a:ext cx="288925" cy="703263"/>
          </a:xfrm>
          <a:prstGeom prst="upDownArrow">
            <a:avLst>
              <a:gd name="adj1" fmla="val 50000"/>
              <a:gd name="adj2" fmla="val 48681"/>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0" name="Line 30"/>
          <p:cNvSpPr>
            <a:spLocks noChangeShapeType="1"/>
          </p:cNvSpPr>
          <p:nvPr/>
        </p:nvSpPr>
        <p:spPr bwMode="auto">
          <a:xfrm>
            <a:off x="4427538" y="28956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1" name="Rectangle 31"/>
          <p:cNvSpPr>
            <a:spLocks noChangeArrowheads="1"/>
          </p:cNvSpPr>
          <p:nvPr/>
        </p:nvSpPr>
        <p:spPr bwMode="auto">
          <a:xfrm>
            <a:off x="4140200"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2" name="Rectangle 32"/>
          <p:cNvSpPr>
            <a:spLocks noChangeArrowheads="1"/>
          </p:cNvSpPr>
          <p:nvPr/>
        </p:nvSpPr>
        <p:spPr bwMode="auto">
          <a:xfrm>
            <a:off x="685800" y="5181600"/>
            <a:ext cx="1447800" cy="6096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pPr algn="ctr"/>
            <a:r>
              <a:rPr lang="en-US" dirty="0" smtClean="0">
                <a:solidFill>
                  <a:schemeClr val="bg2"/>
                </a:solidFill>
              </a:rPr>
              <a:t>Admin</a:t>
            </a:r>
          </a:p>
          <a:p>
            <a:pPr algn="ctr"/>
            <a:r>
              <a:rPr lang="en-US" dirty="0" smtClean="0">
                <a:solidFill>
                  <a:schemeClr val="bg2"/>
                </a:solidFill>
              </a:rPr>
              <a:t>Browser</a:t>
            </a:r>
            <a:endParaRPr lang="en-US" dirty="0">
              <a:solidFill>
                <a:schemeClr val="bg2"/>
              </a:solidFill>
            </a:endParaRPr>
          </a:p>
        </p:txBody>
      </p:sp>
      <p:sp>
        <p:nvSpPr>
          <p:cNvPr id="276513" name="Text Box 33"/>
          <p:cNvSpPr txBox="1">
            <a:spLocks noChangeArrowheads="1"/>
          </p:cNvSpPr>
          <p:nvPr/>
        </p:nvSpPr>
        <p:spPr bwMode="auto">
          <a:xfrm>
            <a:off x="510853" y="4684197"/>
            <a:ext cx="833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smtClean="0"/>
              <a:t>Laptop</a:t>
            </a:r>
            <a:endParaRPr lang="en-US" sz="1800" dirty="0"/>
          </a:p>
        </p:txBody>
      </p:sp>
      <p:sp>
        <p:nvSpPr>
          <p:cNvPr id="276514" name="Rectangle 34"/>
          <p:cNvSpPr>
            <a:spLocks noChangeArrowheads="1"/>
          </p:cNvSpPr>
          <p:nvPr/>
        </p:nvSpPr>
        <p:spPr bwMode="auto">
          <a:xfrm>
            <a:off x="457200" y="46482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76515" name="AutoShape 35"/>
          <p:cNvCxnSpPr>
            <a:cxnSpLocks noChangeShapeType="1"/>
            <a:stCxn id="276514" idx="3"/>
            <a:endCxn id="276483" idx="1"/>
          </p:cNvCxnSpPr>
          <p:nvPr/>
        </p:nvCxnSpPr>
        <p:spPr bwMode="auto">
          <a:xfrm flipV="1">
            <a:off x="2286000" y="4408223"/>
            <a:ext cx="109538" cy="887677"/>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16" name="Line 36"/>
          <p:cNvSpPr>
            <a:spLocks noChangeShapeType="1"/>
          </p:cNvSpPr>
          <p:nvPr/>
        </p:nvSpPr>
        <p:spPr bwMode="auto">
          <a:xfrm>
            <a:off x="6011863"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7" name="Rectangle 37"/>
          <p:cNvSpPr>
            <a:spLocks noChangeArrowheads="1"/>
          </p:cNvSpPr>
          <p:nvPr/>
        </p:nvSpPr>
        <p:spPr bwMode="auto">
          <a:xfrm>
            <a:off x="55800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8" name="Text Box 38"/>
          <p:cNvSpPr txBox="1">
            <a:spLocks noChangeArrowheads="1"/>
          </p:cNvSpPr>
          <p:nvPr/>
        </p:nvSpPr>
        <p:spPr bwMode="auto">
          <a:xfrm>
            <a:off x="3348038" y="3789363"/>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CA" sz="1800"/>
              <a:t>port </a:t>
            </a:r>
          </a:p>
          <a:p>
            <a:r>
              <a:rPr lang="en-CA" sz="1800"/>
              <a:t>80</a:t>
            </a:r>
            <a:endParaRPr lang="en-US" sz="1800"/>
          </a:p>
        </p:txBody>
      </p:sp>
      <p:cxnSp>
        <p:nvCxnSpPr>
          <p:cNvPr id="276524" name="AutoShape 44"/>
          <p:cNvCxnSpPr>
            <a:cxnSpLocks noChangeShapeType="1"/>
          </p:cNvCxnSpPr>
          <p:nvPr/>
        </p:nvCxnSpPr>
        <p:spPr bwMode="auto">
          <a:xfrm>
            <a:off x="6659563"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25" name="Rectangle 45"/>
          <p:cNvSpPr>
            <a:spLocks noChangeArrowheads="1"/>
          </p:cNvSpPr>
          <p:nvPr/>
        </p:nvSpPr>
        <p:spPr bwMode="auto">
          <a:xfrm>
            <a:off x="7091363" y="1916113"/>
            <a:ext cx="1711325"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26" name="Text Box 46"/>
          <p:cNvSpPr txBox="1">
            <a:spLocks noChangeArrowheads="1"/>
          </p:cNvSpPr>
          <p:nvPr/>
        </p:nvSpPr>
        <p:spPr bwMode="auto">
          <a:xfrm>
            <a:off x="7433435" y="1844675"/>
            <a:ext cx="10311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CA" dirty="0" err="1" smtClean="0"/>
              <a:t>localhost</a:t>
            </a:r>
            <a:endParaRPr lang="en-US" dirty="0"/>
          </a:p>
        </p:txBody>
      </p:sp>
      <p:sp>
        <p:nvSpPr>
          <p:cNvPr id="276527" name="Line 47"/>
          <p:cNvSpPr>
            <a:spLocks noChangeShapeType="1"/>
          </p:cNvSpPr>
          <p:nvPr/>
        </p:nvSpPr>
        <p:spPr bwMode="auto">
          <a:xfrm>
            <a:off x="7740650"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21" name="Rectangle 41"/>
          <p:cNvSpPr>
            <a:spLocks noChangeArrowheads="1"/>
          </p:cNvSpPr>
          <p:nvPr/>
        </p:nvSpPr>
        <p:spPr bwMode="auto">
          <a:xfrm>
            <a:off x="7235825"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MySQL</a:t>
            </a:r>
            <a:endParaRPr lang="en-US" dirty="0">
              <a:solidFill>
                <a:schemeClr val="bg2"/>
              </a:solidFill>
            </a:endParaRPr>
          </a:p>
          <a:p>
            <a:pPr algn="ctr"/>
            <a:r>
              <a:rPr lang="en-US" dirty="0">
                <a:solidFill>
                  <a:schemeClr val="bg2"/>
                </a:solidFill>
              </a:rPr>
              <a:t>DBMS</a:t>
            </a:r>
          </a:p>
          <a:p>
            <a:pPr algn="ctr"/>
            <a:r>
              <a:rPr lang="en-US" dirty="0">
                <a:solidFill>
                  <a:schemeClr val="bg2"/>
                </a:solidFill>
              </a:rPr>
              <a:t>Server</a:t>
            </a:r>
          </a:p>
        </p:txBody>
      </p:sp>
      <p:sp>
        <p:nvSpPr>
          <p:cNvPr id="276522" name="Rectangle 42"/>
          <p:cNvSpPr>
            <a:spLocks noChangeArrowheads="1"/>
          </p:cNvSpPr>
          <p:nvPr/>
        </p:nvSpPr>
        <p:spPr bwMode="auto">
          <a:xfrm>
            <a:off x="73072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20" name="AutoShape 40"/>
          <p:cNvSpPr>
            <a:spLocks noChangeArrowheads="1"/>
          </p:cNvSpPr>
          <p:nvPr/>
        </p:nvSpPr>
        <p:spPr bwMode="auto">
          <a:xfrm rot="19316423" flipH="1">
            <a:off x="7732713" y="451008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AutoShape 40"/>
          <p:cNvSpPr>
            <a:spLocks noChangeArrowheads="1"/>
          </p:cNvSpPr>
          <p:nvPr/>
        </p:nvSpPr>
        <p:spPr bwMode="auto">
          <a:xfrm rot="19316423" flipH="1">
            <a:off x="4800601" y="454727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639259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2001</a:t>
            </a:r>
          </a:p>
        </p:txBody>
      </p:sp>
      <p:sp>
        <p:nvSpPr>
          <p:cNvPr id="36" name="Footer Placeholder 4"/>
          <p:cNvSpPr>
            <a:spLocks noGrp="1"/>
          </p:cNvSpPr>
          <p:nvPr>
            <p:ph type="ftr" sz="quarter" idx="11"/>
          </p:nvPr>
        </p:nvSpPr>
        <p:spPr/>
        <p:txBody>
          <a:bodyPr/>
          <a:lstStyle/>
          <a:p>
            <a:r>
              <a:rPr lang="en-US"/>
              <a:t>Daniel L. Silver</a:t>
            </a:r>
          </a:p>
        </p:txBody>
      </p:sp>
      <p:sp>
        <p:nvSpPr>
          <p:cNvPr id="37" name="Slide Number Placeholder 5"/>
          <p:cNvSpPr>
            <a:spLocks noGrp="1"/>
          </p:cNvSpPr>
          <p:nvPr>
            <p:ph type="sldNum" sz="quarter" idx="12"/>
          </p:nvPr>
        </p:nvSpPr>
        <p:spPr/>
        <p:txBody>
          <a:bodyPr/>
          <a:lstStyle/>
          <a:p>
            <a:fld id="{C5580111-F49B-C047-A4C1-0E81279A5A95}" type="slidenum">
              <a:rPr lang="en-US"/>
              <a:pPr/>
              <a:t>21</a:t>
            </a:fld>
            <a:endParaRPr lang="en-US"/>
          </a:p>
        </p:txBody>
      </p:sp>
      <p:sp>
        <p:nvSpPr>
          <p:cNvPr id="276482" name="Rectangle 2"/>
          <p:cNvSpPr>
            <a:spLocks noGrp="1" noChangeArrowheads="1"/>
          </p:cNvSpPr>
          <p:nvPr>
            <p:ph type="title"/>
          </p:nvPr>
        </p:nvSpPr>
        <p:spPr/>
        <p:txBody>
          <a:bodyPr>
            <a:normAutofit fontScale="90000"/>
          </a:bodyPr>
          <a:lstStyle/>
          <a:p>
            <a:r>
              <a:rPr lang="en-US" dirty="0"/>
              <a:t>Architecture of the Acadia </a:t>
            </a:r>
            <a:br>
              <a:rPr lang="en-US" dirty="0"/>
            </a:br>
            <a:r>
              <a:rPr lang="en-US" dirty="0" smtClean="0"/>
              <a:t>Web </a:t>
            </a:r>
            <a:r>
              <a:rPr lang="en-US" dirty="0"/>
              <a:t>Server </a:t>
            </a:r>
            <a:r>
              <a:rPr lang="en-US" dirty="0" smtClean="0"/>
              <a:t>Environment</a:t>
            </a:r>
            <a:endParaRPr lang="en-US" dirty="0"/>
          </a:p>
        </p:txBody>
      </p:sp>
      <p:sp>
        <p:nvSpPr>
          <p:cNvPr id="276483" name="Cloud"/>
          <p:cNvSpPr>
            <a:spLocks noChangeAspect="1" noEditPoints="1" noChangeArrowheads="1"/>
          </p:cNvSpPr>
          <p:nvPr/>
        </p:nvSpPr>
        <p:spPr bwMode="auto">
          <a:xfrm>
            <a:off x="1461717" y="3284538"/>
            <a:ext cx="1905000" cy="11128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dirty="0">
                <a:solidFill>
                  <a:srgbClr val="000000"/>
                </a:solidFill>
              </a:rPr>
              <a:t>Internet</a:t>
            </a:r>
          </a:p>
        </p:txBody>
      </p:sp>
      <p:sp>
        <p:nvSpPr>
          <p:cNvPr id="276484" name="Rectangle 4"/>
          <p:cNvSpPr>
            <a:spLocks noChangeArrowheads="1"/>
          </p:cNvSpPr>
          <p:nvPr/>
        </p:nvSpPr>
        <p:spPr bwMode="auto">
          <a:xfrm>
            <a:off x="457200" y="2286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User </a:t>
            </a:r>
          </a:p>
          <a:p>
            <a:pPr algn="ctr"/>
            <a:r>
              <a:rPr lang="en-US" dirty="0" smtClean="0">
                <a:solidFill>
                  <a:schemeClr val="bg2"/>
                </a:solidFill>
              </a:rPr>
              <a:t>Browser</a:t>
            </a:r>
            <a:endParaRPr lang="en-US" dirty="0">
              <a:solidFill>
                <a:schemeClr val="bg2"/>
              </a:solidFill>
            </a:endParaRPr>
          </a:p>
        </p:txBody>
      </p:sp>
      <p:cxnSp>
        <p:nvCxnSpPr>
          <p:cNvPr id="276485" name="AutoShape 5"/>
          <p:cNvCxnSpPr>
            <a:cxnSpLocks noChangeShapeType="1"/>
            <a:stCxn id="276491" idx="2"/>
            <a:endCxn id="276483" idx="3"/>
          </p:cNvCxnSpPr>
          <p:nvPr/>
        </p:nvCxnSpPr>
        <p:spPr bwMode="auto">
          <a:xfrm>
            <a:off x="1143000" y="3048000"/>
            <a:ext cx="1271217" cy="300165"/>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6486" name="AutoShape 6"/>
          <p:cNvCxnSpPr>
            <a:cxnSpLocks noChangeShapeType="1"/>
            <a:stCxn id="276483" idx="2"/>
            <a:endCxn id="276492" idx="1"/>
          </p:cNvCxnSpPr>
          <p:nvPr/>
        </p:nvCxnSpPr>
        <p:spPr bwMode="auto">
          <a:xfrm>
            <a:off x="3365130" y="3840957"/>
            <a:ext cx="630608" cy="19844"/>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87" name="Rectangle 7"/>
          <p:cNvSpPr>
            <a:spLocks noChangeArrowheads="1"/>
          </p:cNvSpPr>
          <p:nvPr/>
        </p:nvSpPr>
        <p:spPr bwMode="auto">
          <a:xfrm>
            <a:off x="3851275" y="1905000"/>
            <a:ext cx="2952750"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8" name="Text Box 8"/>
          <p:cNvSpPr txBox="1">
            <a:spLocks noChangeArrowheads="1"/>
          </p:cNvSpPr>
          <p:nvPr/>
        </p:nvSpPr>
        <p:spPr bwMode="auto">
          <a:xfrm>
            <a:off x="179388" y="1773238"/>
            <a:ext cx="1944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dirty="0" smtClean="0"/>
              <a:t>Lap</a:t>
            </a:r>
            <a:r>
              <a:rPr lang="en-CA" sz="1800" dirty="0" smtClean="0"/>
              <a:t>top</a:t>
            </a:r>
            <a:endParaRPr lang="en-US" sz="1800" dirty="0"/>
          </a:p>
        </p:txBody>
      </p:sp>
      <p:sp>
        <p:nvSpPr>
          <p:cNvPr id="276490" name="Text Box 10"/>
          <p:cNvSpPr txBox="1">
            <a:spLocks noChangeArrowheads="1"/>
          </p:cNvSpPr>
          <p:nvPr/>
        </p:nvSpPr>
        <p:spPr bwMode="auto">
          <a:xfrm>
            <a:off x="4106527" y="1916113"/>
            <a:ext cx="18088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dirty="0" err="1" smtClean="0"/>
              <a:t>falcon.acadiau.ca</a:t>
            </a:r>
            <a:endParaRPr lang="en-US" dirty="0"/>
          </a:p>
        </p:txBody>
      </p:sp>
      <p:sp>
        <p:nvSpPr>
          <p:cNvPr id="276491" name="Rectangle 11"/>
          <p:cNvSpPr>
            <a:spLocks noChangeArrowheads="1"/>
          </p:cNvSpPr>
          <p:nvPr/>
        </p:nvSpPr>
        <p:spPr bwMode="auto">
          <a:xfrm>
            <a:off x="228600" y="17526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2" name="Rectangle 12"/>
          <p:cNvSpPr>
            <a:spLocks noChangeArrowheads="1"/>
          </p:cNvSpPr>
          <p:nvPr/>
        </p:nvSpPr>
        <p:spPr bwMode="auto">
          <a:xfrm>
            <a:off x="3995738" y="3068638"/>
            <a:ext cx="1079500" cy="1584325"/>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Apache</a:t>
            </a:r>
          </a:p>
          <a:p>
            <a:pPr algn="ctr"/>
            <a:r>
              <a:rPr lang="en-US" dirty="0">
                <a:solidFill>
                  <a:schemeClr val="bg2"/>
                </a:solidFill>
              </a:rPr>
              <a:t>HTTP</a:t>
            </a:r>
          </a:p>
          <a:p>
            <a:pPr algn="ctr"/>
            <a:r>
              <a:rPr lang="en-US" dirty="0">
                <a:solidFill>
                  <a:schemeClr val="bg2"/>
                </a:solidFill>
              </a:rPr>
              <a:t>Server</a:t>
            </a:r>
          </a:p>
        </p:txBody>
      </p:sp>
      <p:cxnSp>
        <p:nvCxnSpPr>
          <p:cNvPr id="276493" name="AutoShape 13"/>
          <p:cNvCxnSpPr>
            <a:cxnSpLocks noChangeShapeType="1"/>
            <a:stCxn id="276492" idx="3"/>
            <a:endCxn id="276494" idx="1"/>
          </p:cNvCxnSpPr>
          <p:nvPr/>
        </p:nvCxnSpPr>
        <p:spPr bwMode="auto">
          <a:xfrm>
            <a:off x="5075238"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94" name="Rectangle 14"/>
          <p:cNvSpPr>
            <a:spLocks noChangeArrowheads="1"/>
          </p:cNvSpPr>
          <p:nvPr/>
        </p:nvSpPr>
        <p:spPr bwMode="auto">
          <a:xfrm>
            <a:off x="5651500"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PHP</a:t>
            </a:r>
            <a:endParaRPr lang="en-US" dirty="0">
              <a:solidFill>
                <a:schemeClr val="bg2"/>
              </a:solidFill>
            </a:endParaRPr>
          </a:p>
          <a:p>
            <a:pPr algn="ctr"/>
            <a:r>
              <a:rPr lang="en-US" dirty="0">
                <a:solidFill>
                  <a:schemeClr val="bg2"/>
                </a:solidFill>
              </a:rPr>
              <a:t>App. </a:t>
            </a:r>
          </a:p>
          <a:p>
            <a:pPr algn="ctr"/>
            <a:r>
              <a:rPr lang="en-US" dirty="0">
                <a:solidFill>
                  <a:schemeClr val="bg2"/>
                </a:solidFill>
              </a:rPr>
              <a:t>Server</a:t>
            </a:r>
          </a:p>
        </p:txBody>
      </p:sp>
      <p:sp>
        <p:nvSpPr>
          <p:cNvPr id="276497" name="AutoShape 17"/>
          <p:cNvSpPr>
            <a:spLocks noChangeArrowheads="1"/>
          </p:cNvSpPr>
          <p:nvPr/>
        </p:nvSpPr>
        <p:spPr bwMode="auto">
          <a:xfrm>
            <a:off x="7235825" y="4868863"/>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E-</a:t>
            </a:r>
            <a:r>
              <a:rPr lang="en-US" dirty="0" err="1" smtClean="0">
                <a:solidFill>
                  <a:schemeClr val="bg2"/>
                </a:solidFill>
              </a:rPr>
              <a:t>Comm</a:t>
            </a:r>
            <a:r>
              <a:rPr lang="en-US" dirty="0" smtClean="0">
                <a:solidFill>
                  <a:schemeClr val="bg2"/>
                </a:solidFill>
              </a:rPr>
              <a:t> DB</a:t>
            </a:r>
            <a:endParaRPr lang="en-US" dirty="0">
              <a:solidFill>
                <a:schemeClr val="bg2"/>
              </a:solidFill>
            </a:endParaRPr>
          </a:p>
        </p:txBody>
      </p:sp>
      <p:sp>
        <p:nvSpPr>
          <p:cNvPr id="276506" name="AutoShape 26"/>
          <p:cNvSpPr>
            <a:spLocks noChangeArrowheads="1"/>
          </p:cNvSpPr>
          <p:nvPr/>
        </p:nvSpPr>
        <p:spPr bwMode="auto">
          <a:xfrm>
            <a:off x="4932363" y="5013325"/>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.html, .</a:t>
            </a:r>
            <a:r>
              <a:rPr lang="en-US" dirty="0" err="1">
                <a:solidFill>
                  <a:schemeClr val="bg2"/>
                </a:solidFill>
              </a:rPr>
              <a:t>cgi</a:t>
            </a:r>
            <a:r>
              <a:rPr lang="en-US" dirty="0">
                <a:solidFill>
                  <a:schemeClr val="bg2"/>
                </a:solidFill>
              </a:rPr>
              <a:t>,</a:t>
            </a:r>
          </a:p>
          <a:p>
            <a:pPr algn="ctr"/>
            <a:r>
              <a:rPr lang="en-US" dirty="0" smtClean="0">
                <a:solidFill>
                  <a:schemeClr val="bg2"/>
                </a:solidFill>
              </a:rPr>
              <a:t>.</a:t>
            </a:r>
            <a:r>
              <a:rPr lang="en-US" dirty="0" err="1" smtClean="0">
                <a:solidFill>
                  <a:schemeClr val="bg2"/>
                </a:solidFill>
              </a:rPr>
              <a:t>php</a:t>
            </a:r>
            <a:endParaRPr lang="en-US" dirty="0">
              <a:solidFill>
                <a:schemeClr val="bg2"/>
              </a:solidFill>
            </a:endParaRPr>
          </a:p>
        </p:txBody>
      </p:sp>
      <p:sp>
        <p:nvSpPr>
          <p:cNvPr id="276507" name="AutoShape 27"/>
          <p:cNvSpPr>
            <a:spLocks noChangeArrowheads="1"/>
          </p:cNvSpPr>
          <p:nvPr/>
        </p:nvSpPr>
        <p:spPr bwMode="auto">
          <a:xfrm rot="2283577">
            <a:off x="5618163" y="4425950"/>
            <a:ext cx="288925" cy="703263"/>
          </a:xfrm>
          <a:prstGeom prst="upDownArrow">
            <a:avLst>
              <a:gd name="adj1" fmla="val 50000"/>
              <a:gd name="adj2" fmla="val 48681"/>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0" name="Line 30"/>
          <p:cNvSpPr>
            <a:spLocks noChangeShapeType="1"/>
          </p:cNvSpPr>
          <p:nvPr/>
        </p:nvSpPr>
        <p:spPr bwMode="auto">
          <a:xfrm>
            <a:off x="4427538" y="28956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1" name="Rectangle 31"/>
          <p:cNvSpPr>
            <a:spLocks noChangeArrowheads="1"/>
          </p:cNvSpPr>
          <p:nvPr/>
        </p:nvSpPr>
        <p:spPr bwMode="auto">
          <a:xfrm>
            <a:off x="4140200"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2" name="Rectangle 32"/>
          <p:cNvSpPr>
            <a:spLocks noChangeArrowheads="1"/>
          </p:cNvSpPr>
          <p:nvPr/>
        </p:nvSpPr>
        <p:spPr bwMode="auto">
          <a:xfrm>
            <a:off x="685800" y="5181600"/>
            <a:ext cx="1447800" cy="6096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pPr algn="ctr"/>
            <a:r>
              <a:rPr lang="en-US" dirty="0" smtClean="0">
                <a:solidFill>
                  <a:schemeClr val="bg2"/>
                </a:solidFill>
              </a:rPr>
              <a:t>Admin</a:t>
            </a:r>
          </a:p>
          <a:p>
            <a:pPr algn="ctr"/>
            <a:r>
              <a:rPr lang="en-US" dirty="0" smtClean="0">
                <a:solidFill>
                  <a:schemeClr val="bg2"/>
                </a:solidFill>
              </a:rPr>
              <a:t>Browser</a:t>
            </a:r>
            <a:endParaRPr lang="en-US" dirty="0">
              <a:solidFill>
                <a:schemeClr val="bg2"/>
              </a:solidFill>
            </a:endParaRPr>
          </a:p>
        </p:txBody>
      </p:sp>
      <p:sp>
        <p:nvSpPr>
          <p:cNvPr id="276513" name="Text Box 33"/>
          <p:cNvSpPr txBox="1">
            <a:spLocks noChangeArrowheads="1"/>
          </p:cNvSpPr>
          <p:nvPr/>
        </p:nvSpPr>
        <p:spPr bwMode="auto">
          <a:xfrm>
            <a:off x="510853" y="4684197"/>
            <a:ext cx="833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smtClean="0"/>
              <a:t>Laptop</a:t>
            </a:r>
            <a:endParaRPr lang="en-US" sz="1800" dirty="0"/>
          </a:p>
        </p:txBody>
      </p:sp>
      <p:sp>
        <p:nvSpPr>
          <p:cNvPr id="276514" name="Rectangle 34"/>
          <p:cNvSpPr>
            <a:spLocks noChangeArrowheads="1"/>
          </p:cNvSpPr>
          <p:nvPr/>
        </p:nvSpPr>
        <p:spPr bwMode="auto">
          <a:xfrm>
            <a:off x="457200" y="46482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76515" name="AutoShape 35"/>
          <p:cNvCxnSpPr>
            <a:cxnSpLocks noChangeShapeType="1"/>
            <a:stCxn id="276514" idx="3"/>
            <a:endCxn id="276483" idx="1"/>
          </p:cNvCxnSpPr>
          <p:nvPr/>
        </p:nvCxnSpPr>
        <p:spPr bwMode="auto">
          <a:xfrm flipV="1">
            <a:off x="2286000" y="4396190"/>
            <a:ext cx="128217" cy="89971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16" name="Line 36"/>
          <p:cNvSpPr>
            <a:spLocks noChangeShapeType="1"/>
          </p:cNvSpPr>
          <p:nvPr/>
        </p:nvSpPr>
        <p:spPr bwMode="auto">
          <a:xfrm>
            <a:off x="6011863"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7" name="Rectangle 37"/>
          <p:cNvSpPr>
            <a:spLocks noChangeArrowheads="1"/>
          </p:cNvSpPr>
          <p:nvPr/>
        </p:nvSpPr>
        <p:spPr bwMode="auto">
          <a:xfrm>
            <a:off x="55800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8" name="Text Box 38"/>
          <p:cNvSpPr txBox="1">
            <a:spLocks noChangeArrowheads="1"/>
          </p:cNvSpPr>
          <p:nvPr/>
        </p:nvSpPr>
        <p:spPr bwMode="auto">
          <a:xfrm>
            <a:off x="3348038" y="3789363"/>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CA" sz="1800"/>
              <a:t>port </a:t>
            </a:r>
          </a:p>
          <a:p>
            <a:r>
              <a:rPr lang="en-CA" sz="1800"/>
              <a:t>80</a:t>
            </a:r>
            <a:endParaRPr lang="en-US" sz="1800"/>
          </a:p>
        </p:txBody>
      </p:sp>
      <p:cxnSp>
        <p:nvCxnSpPr>
          <p:cNvPr id="276524" name="AutoShape 44"/>
          <p:cNvCxnSpPr>
            <a:cxnSpLocks noChangeShapeType="1"/>
          </p:cNvCxnSpPr>
          <p:nvPr/>
        </p:nvCxnSpPr>
        <p:spPr bwMode="auto">
          <a:xfrm>
            <a:off x="6659563"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25" name="Rectangle 45"/>
          <p:cNvSpPr>
            <a:spLocks noChangeArrowheads="1"/>
          </p:cNvSpPr>
          <p:nvPr/>
        </p:nvSpPr>
        <p:spPr bwMode="auto">
          <a:xfrm>
            <a:off x="7091363" y="1916113"/>
            <a:ext cx="1711325"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26" name="Text Box 46"/>
          <p:cNvSpPr txBox="1">
            <a:spLocks noChangeArrowheads="1"/>
          </p:cNvSpPr>
          <p:nvPr/>
        </p:nvSpPr>
        <p:spPr bwMode="auto">
          <a:xfrm>
            <a:off x="7044581" y="1844675"/>
            <a:ext cx="18088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CA" dirty="0" err="1" smtClean="0"/>
              <a:t>falcon.acadiau.ca</a:t>
            </a:r>
            <a:endParaRPr lang="en-US" dirty="0"/>
          </a:p>
        </p:txBody>
      </p:sp>
      <p:sp>
        <p:nvSpPr>
          <p:cNvPr id="276527" name="Line 47"/>
          <p:cNvSpPr>
            <a:spLocks noChangeShapeType="1"/>
          </p:cNvSpPr>
          <p:nvPr/>
        </p:nvSpPr>
        <p:spPr bwMode="auto">
          <a:xfrm>
            <a:off x="7740650"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21" name="Rectangle 41"/>
          <p:cNvSpPr>
            <a:spLocks noChangeArrowheads="1"/>
          </p:cNvSpPr>
          <p:nvPr/>
        </p:nvSpPr>
        <p:spPr bwMode="auto">
          <a:xfrm>
            <a:off x="7235825"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MySQL</a:t>
            </a:r>
            <a:endParaRPr lang="en-US" dirty="0">
              <a:solidFill>
                <a:schemeClr val="bg2"/>
              </a:solidFill>
            </a:endParaRPr>
          </a:p>
          <a:p>
            <a:pPr algn="ctr"/>
            <a:r>
              <a:rPr lang="en-US" dirty="0">
                <a:solidFill>
                  <a:schemeClr val="bg2"/>
                </a:solidFill>
              </a:rPr>
              <a:t>DBMS</a:t>
            </a:r>
          </a:p>
          <a:p>
            <a:pPr algn="ctr"/>
            <a:r>
              <a:rPr lang="en-US" dirty="0">
                <a:solidFill>
                  <a:schemeClr val="bg2"/>
                </a:solidFill>
              </a:rPr>
              <a:t>Server</a:t>
            </a:r>
          </a:p>
        </p:txBody>
      </p:sp>
      <p:sp>
        <p:nvSpPr>
          <p:cNvPr id="276522" name="Rectangle 42"/>
          <p:cNvSpPr>
            <a:spLocks noChangeArrowheads="1"/>
          </p:cNvSpPr>
          <p:nvPr/>
        </p:nvSpPr>
        <p:spPr bwMode="auto">
          <a:xfrm>
            <a:off x="73072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chemeClr val="bg1"/>
                </a:solidFill>
              </a:rPr>
              <a:t>Admin</a:t>
            </a:r>
          </a:p>
        </p:txBody>
      </p:sp>
      <p:sp>
        <p:nvSpPr>
          <p:cNvPr id="276520" name="AutoShape 40"/>
          <p:cNvSpPr>
            <a:spLocks noChangeArrowheads="1"/>
          </p:cNvSpPr>
          <p:nvPr/>
        </p:nvSpPr>
        <p:spPr bwMode="auto">
          <a:xfrm rot="19316423" flipH="1">
            <a:off x="7732713" y="451008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AutoShape 40"/>
          <p:cNvSpPr>
            <a:spLocks noChangeArrowheads="1"/>
          </p:cNvSpPr>
          <p:nvPr/>
        </p:nvSpPr>
        <p:spPr bwMode="auto">
          <a:xfrm rot="19316423" flipH="1">
            <a:off x="4800601" y="454727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6453210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685800" y="2857500"/>
            <a:ext cx="7772400" cy="1143000"/>
          </a:xfrm>
        </p:spPr>
        <p:txBody>
          <a:bodyPr>
            <a:normAutofit fontScale="90000"/>
          </a:bodyPr>
          <a:lstStyle/>
          <a:p>
            <a:r>
              <a:rPr lang="en-US" sz="5400"/>
              <a:t>THE END</a:t>
            </a:r>
            <a:br>
              <a:rPr lang="en-US" sz="5400"/>
            </a:br>
            <a:r>
              <a:rPr lang="en-US" sz="5400"/>
              <a:t/>
            </a:r>
            <a:br>
              <a:rPr lang="en-US" sz="5400"/>
            </a:br>
            <a:r>
              <a:rPr lang="en-US" sz="3200"/>
              <a:t>danny.silver@acadiau.ca</a:t>
            </a:r>
          </a:p>
        </p:txBody>
      </p:sp>
    </p:spTree>
    <p:extLst>
      <p:ext uri="{BB962C8B-B14F-4D97-AF65-F5344CB8AC3E}">
        <p14:creationId xmlns:p14="http://schemas.microsoft.com/office/powerpoint/2010/main" val="7897095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Model-View-Controller</a:t>
            </a:r>
            <a:br>
              <a:rPr lang="en-US" dirty="0" smtClean="0"/>
            </a:br>
            <a:r>
              <a:rPr lang="en-US" dirty="0" smtClean="0"/>
              <a:t>Architectural Pattern</a:t>
            </a:r>
            <a:endParaRPr lang="en-US" dirty="0"/>
          </a:p>
        </p:txBody>
      </p:sp>
      <p:pic>
        <p:nvPicPr>
          <p:cNvPr id="4" name="Picture 3"/>
          <p:cNvPicPr>
            <a:picLocks noChangeAspect="1"/>
          </p:cNvPicPr>
          <p:nvPr/>
        </p:nvPicPr>
        <p:blipFill>
          <a:blip r:embed="rId2"/>
          <a:stretch>
            <a:fillRect/>
          </a:stretch>
        </p:blipFill>
        <p:spPr>
          <a:xfrm>
            <a:off x="2276373" y="1735667"/>
            <a:ext cx="5004960" cy="4275666"/>
          </a:xfrm>
          <a:prstGeom prst="rect">
            <a:avLst/>
          </a:prstGeom>
        </p:spPr>
      </p:pic>
    </p:spTree>
    <p:extLst>
      <p:ext uri="{BB962C8B-B14F-4D97-AF65-F5344CB8AC3E}">
        <p14:creationId xmlns:p14="http://schemas.microsoft.com/office/powerpoint/2010/main" val="14905840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Model-View-Controller</a:t>
            </a:r>
            <a:br>
              <a:rPr lang="en-US" dirty="0"/>
            </a:br>
            <a:r>
              <a:rPr lang="en-US" dirty="0"/>
              <a:t>Architectural Pattern</a:t>
            </a:r>
          </a:p>
        </p:txBody>
      </p:sp>
      <p:sp>
        <p:nvSpPr>
          <p:cNvPr id="3" name="Content Placeholder 2"/>
          <p:cNvSpPr>
            <a:spLocks noGrp="1"/>
          </p:cNvSpPr>
          <p:nvPr>
            <p:ph idx="1"/>
          </p:nvPr>
        </p:nvSpPr>
        <p:spPr/>
        <p:txBody>
          <a:bodyPr>
            <a:normAutofit fontScale="77500" lnSpcReduction="20000"/>
          </a:bodyPr>
          <a:lstStyle/>
          <a:p>
            <a:r>
              <a:rPr lang="en-US" dirty="0"/>
              <a:t>C</a:t>
            </a:r>
            <a:r>
              <a:rPr lang="en-US" b="1" dirty="0" smtClean="0"/>
              <a:t>ontroller</a:t>
            </a:r>
            <a:r>
              <a:rPr lang="en-US" dirty="0" smtClean="0"/>
              <a:t> </a:t>
            </a:r>
            <a:r>
              <a:rPr lang="en-US" dirty="0"/>
              <a:t>can send commands to the model to update the model's state (e.g., editing a document). It can also send commands to its associated view to change the view's presentation of the model (e.g., by scrolling through a document).</a:t>
            </a:r>
          </a:p>
          <a:p>
            <a:r>
              <a:rPr lang="en-US" dirty="0"/>
              <a:t>A </a:t>
            </a:r>
            <a:r>
              <a:rPr lang="en-US" b="1" dirty="0"/>
              <a:t>model</a:t>
            </a:r>
            <a:r>
              <a:rPr lang="en-US" dirty="0"/>
              <a:t> notifies its associated views and controllers when there has been a change in its state. This notification allows the views to produce updated output, and the controllers to change the available set of commands. In some cases an MVC implementation might instead be "passive," so that other components </a:t>
            </a:r>
            <a:r>
              <a:rPr lang="en-US" dirty="0" smtClean="0"/>
              <a:t>must poll the model for updates </a:t>
            </a:r>
            <a:r>
              <a:rPr lang="en-US" dirty="0" err="1" smtClean="0"/>
              <a:t>raher</a:t>
            </a:r>
            <a:r>
              <a:rPr lang="en-US" dirty="0" smtClean="0"/>
              <a:t> than being notified.</a:t>
            </a:r>
          </a:p>
          <a:p>
            <a:r>
              <a:rPr lang="en-US" dirty="0" smtClean="0"/>
              <a:t>A </a:t>
            </a:r>
            <a:r>
              <a:rPr lang="en-US" b="1" dirty="0"/>
              <a:t>view</a:t>
            </a:r>
            <a:r>
              <a:rPr lang="en-US" dirty="0"/>
              <a:t> requests information from the model that it uses to generate an output representation to the user.</a:t>
            </a:r>
            <a:endParaRPr lang="en-US" dirty="0"/>
          </a:p>
        </p:txBody>
      </p:sp>
    </p:spTree>
    <p:extLst>
      <p:ext uri="{BB962C8B-B14F-4D97-AF65-F5344CB8AC3E}">
        <p14:creationId xmlns:p14="http://schemas.microsoft.com/office/powerpoint/2010/main" val="3446196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CA7B17-AE17-8547-8533-2684A047B91C}" type="datetime5">
              <a:rPr lang="en-US"/>
              <a:pPr/>
              <a:t>11-Jan-15</a:t>
            </a:fld>
            <a:endParaRPr lang="en-US"/>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973D0F87-D73B-5D41-AF20-D51B2B9E899E}" type="slidenum">
              <a:rPr lang="en-US"/>
              <a:pPr/>
              <a:t>3</a:t>
            </a:fld>
            <a:endParaRPr lang="en-US"/>
          </a:p>
        </p:txBody>
      </p:sp>
      <p:sp>
        <p:nvSpPr>
          <p:cNvPr id="102402" name="Rectangle 2"/>
          <p:cNvSpPr>
            <a:spLocks noGrp="1" noChangeArrowheads="1"/>
          </p:cNvSpPr>
          <p:nvPr>
            <p:ph type="title"/>
          </p:nvPr>
        </p:nvSpPr>
        <p:spPr/>
        <p:txBody>
          <a:bodyPr>
            <a:normAutofit/>
          </a:bodyPr>
          <a:lstStyle/>
          <a:p>
            <a:r>
              <a:rPr lang="en-US" dirty="0"/>
              <a:t>E-</a:t>
            </a:r>
            <a:r>
              <a:rPr lang="en-US" dirty="0" smtClean="0"/>
              <a:t>Business &amp; E</a:t>
            </a:r>
            <a:r>
              <a:rPr lang="en-US" dirty="0"/>
              <a:t>-</a:t>
            </a:r>
            <a:r>
              <a:rPr lang="en-US" dirty="0" smtClean="0"/>
              <a:t>Commerce</a:t>
            </a:r>
            <a:endParaRPr lang="en-US" dirty="0"/>
          </a:p>
        </p:txBody>
      </p:sp>
      <p:sp>
        <p:nvSpPr>
          <p:cNvPr id="102403" name="Rectangle 3"/>
          <p:cNvSpPr>
            <a:spLocks noGrp="1" noChangeArrowheads="1"/>
          </p:cNvSpPr>
          <p:nvPr>
            <p:ph type="body" idx="1"/>
          </p:nvPr>
        </p:nvSpPr>
        <p:spPr/>
        <p:txBody>
          <a:bodyPr/>
          <a:lstStyle/>
          <a:p>
            <a:r>
              <a:rPr lang="en-US" dirty="0"/>
              <a:t>E-Business </a:t>
            </a:r>
            <a:r>
              <a:rPr lang="en-US" dirty="0" smtClean="0"/>
              <a:t>is</a:t>
            </a:r>
            <a:r>
              <a:rPr lang="en-US" dirty="0" smtClean="0"/>
              <a:t> </a:t>
            </a:r>
            <a:r>
              <a:rPr lang="en-US" dirty="0"/>
              <a:t>the application of </a:t>
            </a:r>
            <a:r>
              <a:rPr lang="en-US" dirty="0" smtClean="0"/>
              <a:t>ICT in support of all activities of business</a:t>
            </a:r>
          </a:p>
          <a:p>
            <a:pPr marL="0" indent="0">
              <a:buNone/>
            </a:pPr>
            <a:endParaRPr lang="en-US" dirty="0" smtClean="0"/>
          </a:p>
          <a:p>
            <a:r>
              <a:rPr lang="en-US" dirty="0" smtClean="0"/>
              <a:t>E</a:t>
            </a:r>
            <a:r>
              <a:rPr lang="en-US" dirty="0"/>
              <a:t>-Commerce can be defined as a subset of E-</a:t>
            </a:r>
            <a:r>
              <a:rPr lang="en-US" dirty="0" smtClean="0"/>
              <a:t>Business that </a:t>
            </a:r>
            <a:r>
              <a:rPr lang="en-US" dirty="0"/>
              <a:t>focuses on </a:t>
            </a:r>
            <a:r>
              <a:rPr lang="en-US" dirty="0" smtClean="0"/>
              <a:t>commerce = </a:t>
            </a:r>
            <a:r>
              <a:rPr lang="en-US" dirty="0" smtClean="0"/>
              <a:t>trading </a:t>
            </a:r>
            <a:r>
              <a:rPr lang="en-US" dirty="0"/>
              <a:t>in products or services using </a:t>
            </a:r>
            <a:r>
              <a:rPr lang="en-US" dirty="0" smtClean="0"/>
              <a:t>the </a:t>
            </a:r>
            <a:r>
              <a:rPr lang="en-US" dirty="0"/>
              <a:t>Internet</a:t>
            </a:r>
            <a:endParaRPr lang="en-US" dirty="0"/>
          </a:p>
        </p:txBody>
      </p:sp>
    </p:spTree>
    <p:extLst>
      <p:ext uri="{BB962C8B-B14F-4D97-AF65-F5344CB8AC3E}">
        <p14:creationId xmlns:p14="http://schemas.microsoft.com/office/powerpoint/2010/main" val="12659797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a:t>2001</a:t>
            </a:r>
          </a:p>
        </p:txBody>
      </p:sp>
      <p:sp>
        <p:nvSpPr>
          <p:cNvPr id="12" name="Footer Placeholder 4"/>
          <p:cNvSpPr>
            <a:spLocks noGrp="1"/>
          </p:cNvSpPr>
          <p:nvPr>
            <p:ph type="ftr" sz="quarter" idx="11"/>
          </p:nvPr>
        </p:nvSpPr>
        <p:spPr>
          <a:xfrm>
            <a:off x="2362200" y="6127750"/>
            <a:ext cx="2895600" cy="365125"/>
          </a:xfrm>
        </p:spPr>
        <p:txBody>
          <a:bodyPr/>
          <a:lstStyle/>
          <a:p>
            <a:r>
              <a:rPr lang="en-US"/>
              <a:t>Daniel L. Silver</a:t>
            </a:r>
          </a:p>
        </p:txBody>
      </p:sp>
      <p:sp>
        <p:nvSpPr>
          <p:cNvPr id="13" name="Slide Number Placeholder 5"/>
          <p:cNvSpPr>
            <a:spLocks noGrp="1"/>
          </p:cNvSpPr>
          <p:nvPr>
            <p:ph type="sldNum" sz="quarter" idx="12"/>
          </p:nvPr>
        </p:nvSpPr>
        <p:spPr>
          <a:xfrm>
            <a:off x="5791200" y="6127750"/>
            <a:ext cx="2133600" cy="365125"/>
          </a:xfrm>
        </p:spPr>
        <p:txBody>
          <a:bodyPr/>
          <a:lstStyle/>
          <a:p>
            <a:fld id="{668BB4A7-32E6-4741-A5C6-2BBE8B35AC02}" type="slidenum">
              <a:rPr lang="en-US"/>
              <a:pPr/>
              <a:t>4</a:t>
            </a:fld>
            <a:endParaRPr lang="en-US"/>
          </a:p>
        </p:txBody>
      </p:sp>
      <p:sp>
        <p:nvSpPr>
          <p:cNvPr id="121858" name="Rectangle 2"/>
          <p:cNvSpPr>
            <a:spLocks noGrp="1" noChangeArrowheads="1"/>
          </p:cNvSpPr>
          <p:nvPr>
            <p:ph type="title"/>
          </p:nvPr>
        </p:nvSpPr>
        <p:spPr/>
        <p:txBody>
          <a:bodyPr>
            <a:normAutofit/>
          </a:bodyPr>
          <a:lstStyle/>
          <a:p>
            <a:r>
              <a:rPr lang="en-US" dirty="0" smtClean="0"/>
              <a:t>E</a:t>
            </a:r>
            <a:r>
              <a:rPr lang="en-US" dirty="0"/>
              <a:t>-Business Architecture</a:t>
            </a:r>
          </a:p>
        </p:txBody>
      </p:sp>
      <p:sp>
        <p:nvSpPr>
          <p:cNvPr id="121861" name="Oval 5"/>
          <p:cNvSpPr>
            <a:spLocks noChangeArrowheads="1"/>
          </p:cNvSpPr>
          <p:nvPr/>
        </p:nvSpPr>
        <p:spPr bwMode="auto">
          <a:xfrm>
            <a:off x="3048000" y="3276600"/>
            <a:ext cx="1828800" cy="2133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Enterprise</a:t>
            </a:r>
          </a:p>
          <a:p>
            <a:pPr algn="ctr"/>
            <a:r>
              <a:rPr lang="en-US"/>
              <a:t>Resource</a:t>
            </a:r>
          </a:p>
          <a:p>
            <a:pPr algn="ctr"/>
            <a:r>
              <a:rPr lang="en-US"/>
              <a:t>Planning</a:t>
            </a:r>
          </a:p>
        </p:txBody>
      </p:sp>
      <p:sp>
        <p:nvSpPr>
          <p:cNvPr id="121862" name="Oval 6"/>
          <p:cNvSpPr>
            <a:spLocks noChangeArrowheads="1"/>
          </p:cNvSpPr>
          <p:nvPr/>
        </p:nvSpPr>
        <p:spPr bwMode="auto">
          <a:xfrm>
            <a:off x="5791200" y="2286000"/>
            <a:ext cx="17526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Supply</a:t>
            </a:r>
          </a:p>
          <a:p>
            <a:pPr algn="ctr"/>
            <a:r>
              <a:rPr lang="en-US"/>
              <a:t>Chain</a:t>
            </a:r>
          </a:p>
          <a:p>
            <a:pPr algn="ctr"/>
            <a:r>
              <a:rPr lang="en-US"/>
              <a:t>Management</a:t>
            </a:r>
          </a:p>
        </p:txBody>
      </p:sp>
      <p:sp>
        <p:nvSpPr>
          <p:cNvPr id="121863" name="Oval 7"/>
          <p:cNvSpPr>
            <a:spLocks noChangeArrowheads="1"/>
          </p:cNvSpPr>
          <p:nvPr/>
        </p:nvSpPr>
        <p:spPr bwMode="auto">
          <a:xfrm>
            <a:off x="5715000" y="4572000"/>
            <a:ext cx="18288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Customer</a:t>
            </a:r>
          </a:p>
          <a:p>
            <a:pPr algn="ctr"/>
            <a:r>
              <a:rPr lang="en-US"/>
              <a:t>Relationship</a:t>
            </a:r>
          </a:p>
          <a:p>
            <a:pPr algn="ctr"/>
            <a:r>
              <a:rPr lang="en-US"/>
              <a:t>Management</a:t>
            </a:r>
          </a:p>
        </p:txBody>
      </p:sp>
      <p:sp>
        <p:nvSpPr>
          <p:cNvPr id="121864" name="Oval 8"/>
          <p:cNvSpPr>
            <a:spLocks noChangeArrowheads="1"/>
          </p:cNvSpPr>
          <p:nvPr/>
        </p:nvSpPr>
        <p:spPr bwMode="auto">
          <a:xfrm>
            <a:off x="1676400" y="4572000"/>
            <a:ext cx="19050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Selling</a:t>
            </a:r>
          </a:p>
          <a:p>
            <a:pPr algn="ctr"/>
            <a:r>
              <a:rPr lang="en-US"/>
              <a:t>Chain</a:t>
            </a:r>
          </a:p>
          <a:p>
            <a:pPr algn="ctr"/>
            <a:r>
              <a:rPr lang="en-US"/>
              <a:t>Management</a:t>
            </a:r>
          </a:p>
        </p:txBody>
      </p:sp>
      <p:sp>
        <p:nvSpPr>
          <p:cNvPr id="121865" name="Oval 9"/>
          <p:cNvSpPr>
            <a:spLocks noChangeArrowheads="1"/>
          </p:cNvSpPr>
          <p:nvPr/>
        </p:nvSpPr>
        <p:spPr bwMode="auto">
          <a:xfrm>
            <a:off x="1524000" y="2514600"/>
            <a:ext cx="1828800" cy="1828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Procurement</a:t>
            </a:r>
          </a:p>
          <a:p>
            <a:pPr algn="ctr"/>
            <a:r>
              <a:rPr lang="en-US"/>
              <a:t>Management</a:t>
            </a:r>
          </a:p>
        </p:txBody>
      </p:sp>
      <p:sp>
        <p:nvSpPr>
          <p:cNvPr id="121866" name="Oval 10"/>
          <p:cNvSpPr>
            <a:spLocks noChangeArrowheads="1"/>
          </p:cNvSpPr>
          <p:nvPr/>
        </p:nvSpPr>
        <p:spPr bwMode="auto">
          <a:xfrm>
            <a:off x="4572000" y="3429000"/>
            <a:ext cx="1600200" cy="2133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Knowledge</a:t>
            </a:r>
          </a:p>
          <a:p>
            <a:pPr algn="ctr"/>
            <a:r>
              <a:rPr lang="en-US"/>
              <a:t>Management</a:t>
            </a:r>
          </a:p>
        </p:txBody>
      </p:sp>
      <p:sp>
        <p:nvSpPr>
          <p:cNvPr id="121867" name="Rectangle 11"/>
          <p:cNvSpPr>
            <a:spLocks noGrp="1" noChangeArrowheads="1"/>
          </p:cNvSpPr>
          <p:nvPr>
            <p:ph type="body" idx="1"/>
          </p:nvPr>
        </p:nvSpPr>
        <p:spPr>
          <a:xfrm>
            <a:off x="304800" y="1447800"/>
            <a:ext cx="7772400" cy="4454525"/>
          </a:xfrm>
        </p:spPr>
        <p:txBody>
          <a:bodyPr/>
          <a:lstStyle/>
          <a:p>
            <a:r>
              <a:rPr lang="en-US" dirty="0" smtClean="0"/>
              <a:t>Cross</a:t>
            </a:r>
            <a:r>
              <a:rPr lang="en-US" dirty="0"/>
              <a:t>-Functional Integrated Applications</a:t>
            </a:r>
          </a:p>
          <a:p>
            <a:endParaRPr lang="en-US" dirty="0"/>
          </a:p>
        </p:txBody>
      </p:sp>
      <p:sp>
        <p:nvSpPr>
          <p:cNvPr id="121868" name="Oval 12"/>
          <p:cNvSpPr>
            <a:spLocks noChangeArrowheads="1"/>
          </p:cNvSpPr>
          <p:nvPr/>
        </p:nvSpPr>
        <p:spPr bwMode="auto">
          <a:xfrm>
            <a:off x="4038600" y="2133600"/>
            <a:ext cx="1828800" cy="15240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Middleware</a:t>
            </a:r>
          </a:p>
        </p:txBody>
      </p:sp>
    </p:spTree>
    <p:extLst>
      <p:ext uri="{BB962C8B-B14F-4D97-AF65-F5344CB8AC3E}">
        <p14:creationId xmlns:p14="http://schemas.microsoft.com/office/powerpoint/2010/main" val="29224394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20116FB4-3360-904F-873D-28B648B4B10C}" type="slidenum">
              <a:rPr lang="en-US"/>
              <a:pPr/>
              <a:t>5</a:t>
            </a:fld>
            <a:endParaRPr lang="en-US"/>
          </a:p>
        </p:txBody>
      </p:sp>
      <p:sp>
        <p:nvSpPr>
          <p:cNvPr id="123906" name="Rectangle 2"/>
          <p:cNvSpPr>
            <a:spLocks noGrp="1" noChangeArrowheads="1"/>
          </p:cNvSpPr>
          <p:nvPr>
            <p:ph type="title"/>
          </p:nvPr>
        </p:nvSpPr>
        <p:spPr/>
        <p:txBody>
          <a:bodyPr>
            <a:normAutofit/>
          </a:bodyPr>
          <a:lstStyle/>
          <a:p>
            <a:r>
              <a:rPr lang="en-US" dirty="0" smtClean="0"/>
              <a:t>E</a:t>
            </a:r>
            <a:r>
              <a:rPr lang="en-US" dirty="0"/>
              <a:t>-Business Architecture</a:t>
            </a:r>
          </a:p>
        </p:txBody>
      </p:sp>
      <p:sp>
        <p:nvSpPr>
          <p:cNvPr id="123907" name="Rectangle 3"/>
          <p:cNvSpPr>
            <a:spLocks noGrp="1" noChangeArrowheads="1"/>
          </p:cNvSpPr>
          <p:nvPr>
            <p:ph type="body" idx="1"/>
          </p:nvPr>
        </p:nvSpPr>
        <p:spPr/>
        <p:txBody>
          <a:bodyPr/>
          <a:lstStyle/>
          <a:p>
            <a:r>
              <a:rPr lang="en-US" sz="2800" dirty="0" smtClean="0"/>
              <a:t>Cross</a:t>
            </a:r>
            <a:r>
              <a:rPr lang="en-US" sz="2800" dirty="0"/>
              <a:t>-Functional Integrated Applications</a:t>
            </a:r>
          </a:p>
          <a:p>
            <a:pPr lvl="1"/>
            <a:r>
              <a:rPr lang="en-US" sz="2400" dirty="0"/>
              <a:t>CRM = Customer Relationship Management</a:t>
            </a:r>
          </a:p>
          <a:p>
            <a:pPr lvl="1"/>
            <a:r>
              <a:rPr lang="en-US" sz="2400" dirty="0"/>
              <a:t>ERP = Enterprise Resource Planning</a:t>
            </a:r>
          </a:p>
          <a:p>
            <a:pPr lvl="1"/>
            <a:r>
              <a:rPr lang="en-US" sz="2400" dirty="0" err="1"/>
              <a:t>SupCM</a:t>
            </a:r>
            <a:r>
              <a:rPr lang="en-US" sz="2400" dirty="0"/>
              <a:t> = Supply Chain Management</a:t>
            </a:r>
          </a:p>
          <a:p>
            <a:pPr lvl="1"/>
            <a:r>
              <a:rPr lang="en-US" sz="2400" dirty="0" err="1"/>
              <a:t>SellCM</a:t>
            </a:r>
            <a:r>
              <a:rPr lang="en-US" sz="2400" dirty="0"/>
              <a:t> = Selling Chain Management</a:t>
            </a:r>
          </a:p>
          <a:p>
            <a:pPr lvl="1"/>
            <a:r>
              <a:rPr lang="en-US" sz="2400" dirty="0"/>
              <a:t>PM = Procurement (Operational Resource) Management</a:t>
            </a:r>
          </a:p>
          <a:p>
            <a:pPr lvl="1"/>
            <a:r>
              <a:rPr lang="en-US" sz="2400" dirty="0"/>
              <a:t>Middleware = Integration Applications</a:t>
            </a:r>
          </a:p>
          <a:p>
            <a:pPr lvl="1"/>
            <a:r>
              <a:rPr lang="en-US" sz="2400" dirty="0"/>
              <a:t>KM = Knowledge Management (DW/Analytics)</a:t>
            </a:r>
          </a:p>
        </p:txBody>
      </p:sp>
    </p:spTree>
    <p:extLst>
      <p:ext uri="{BB962C8B-B14F-4D97-AF65-F5344CB8AC3E}">
        <p14:creationId xmlns:p14="http://schemas.microsoft.com/office/powerpoint/2010/main" val="28004952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40417520-7277-5946-9DAF-E481CD83AF2B}" type="slidenum">
              <a:rPr lang="en-US"/>
              <a:pPr/>
              <a:t>6</a:t>
            </a:fld>
            <a:endParaRPr lang="en-US"/>
          </a:p>
        </p:txBody>
      </p:sp>
      <p:sp>
        <p:nvSpPr>
          <p:cNvPr id="125954" name="Rectangle 2"/>
          <p:cNvSpPr>
            <a:spLocks noGrp="1" noChangeArrowheads="1"/>
          </p:cNvSpPr>
          <p:nvPr>
            <p:ph type="title"/>
          </p:nvPr>
        </p:nvSpPr>
        <p:spPr/>
        <p:txBody>
          <a:bodyPr>
            <a:normAutofit/>
          </a:bodyPr>
          <a:lstStyle/>
          <a:p>
            <a:r>
              <a:rPr lang="en-US" dirty="0" smtClean="0"/>
              <a:t>E</a:t>
            </a:r>
            <a:r>
              <a:rPr lang="en-US" dirty="0"/>
              <a:t>-Business Architecture</a:t>
            </a:r>
          </a:p>
        </p:txBody>
      </p:sp>
      <p:sp>
        <p:nvSpPr>
          <p:cNvPr id="125955" name="Rectangle 3"/>
          <p:cNvSpPr>
            <a:spLocks noGrp="1" noChangeArrowheads="1"/>
          </p:cNvSpPr>
          <p:nvPr>
            <p:ph type="body" idx="1"/>
          </p:nvPr>
        </p:nvSpPr>
        <p:spPr/>
        <p:txBody>
          <a:bodyPr/>
          <a:lstStyle/>
          <a:p>
            <a:pPr>
              <a:lnSpc>
                <a:spcPct val="90000"/>
              </a:lnSpc>
            </a:pPr>
            <a:r>
              <a:rPr lang="en-US"/>
              <a:t>CRM = Customer Relationship Management</a:t>
            </a:r>
          </a:p>
          <a:p>
            <a:pPr lvl="1">
              <a:lnSpc>
                <a:spcPct val="90000"/>
              </a:lnSpc>
            </a:pPr>
            <a:r>
              <a:rPr lang="en-US"/>
              <a:t>Marketing, Sales, Service</a:t>
            </a:r>
          </a:p>
          <a:p>
            <a:pPr>
              <a:lnSpc>
                <a:spcPct val="90000"/>
              </a:lnSpc>
            </a:pPr>
            <a:r>
              <a:rPr lang="en-US"/>
              <a:t>ERP = Enterprise Resource Planning</a:t>
            </a:r>
          </a:p>
          <a:p>
            <a:pPr lvl="1">
              <a:lnSpc>
                <a:spcPct val="90000"/>
              </a:lnSpc>
            </a:pPr>
            <a:r>
              <a:rPr lang="en-US"/>
              <a:t>Forecasting and Planning</a:t>
            </a:r>
          </a:p>
          <a:p>
            <a:pPr lvl="1">
              <a:lnSpc>
                <a:spcPct val="90000"/>
              </a:lnSpc>
            </a:pPr>
            <a:r>
              <a:rPr lang="en-US"/>
              <a:t>Purchasing and Material Management</a:t>
            </a:r>
          </a:p>
          <a:p>
            <a:pPr lvl="1">
              <a:lnSpc>
                <a:spcPct val="90000"/>
              </a:lnSpc>
            </a:pPr>
            <a:r>
              <a:rPr lang="en-US"/>
              <a:t>Inventory Management</a:t>
            </a:r>
          </a:p>
          <a:p>
            <a:pPr lvl="1">
              <a:lnSpc>
                <a:spcPct val="90000"/>
              </a:lnSpc>
            </a:pPr>
            <a:r>
              <a:rPr lang="en-US"/>
              <a:t>Finished Porduct distribution</a:t>
            </a:r>
          </a:p>
          <a:p>
            <a:pPr lvl="1">
              <a:lnSpc>
                <a:spcPct val="90000"/>
              </a:lnSpc>
            </a:pPr>
            <a:r>
              <a:rPr lang="en-US"/>
              <a:t>Accounting and Finance</a:t>
            </a:r>
          </a:p>
        </p:txBody>
      </p:sp>
    </p:spTree>
    <p:extLst>
      <p:ext uri="{BB962C8B-B14F-4D97-AF65-F5344CB8AC3E}">
        <p14:creationId xmlns:p14="http://schemas.microsoft.com/office/powerpoint/2010/main" val="35177064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EB5AD2D9-2003-BC49-A712-B4BECB8826F1}" type="slidenum">
              <a:rPr lang="en-US"/>
              <a:pPr/>
              <a:t>7</a:t>
            </a:fld>
            <a:endParaRPr lang="en-US"/>
          </a:p>
        </p:txBody>
      </p:sp>
      <p:sp>
        <p:nvSpPr>
          <p:cNvPr id="126978" name="Rectangle 2"/>
          <p:cNvSpPr>
            <a:spLocks noGrp="1" noChangeArrowheads="1"/>
          </p:cNvSpPr>
          <p:nvPr>
            <p:ph type="title"/>
          </p:nvPr>
        </p:nvSpPr>
        <p:spPr/>
        <p:txBody>
          <a:bodyPr>
            <a:normAutofit/>
          </a:bodyPr>
          <a:lstStyle/>
          <a:p>
            <a:r>
              <a:rPr lang="en-US" dirty="0" smtClean="0"/>
              <a:t>E</a:t>
            </a:r>
            <a:r>
              <a:rPr lang="en-US" dirty="0"/>
              <a:t>-Business Architecture</a:t>
            </a:r>
          </a:p>
        </p:txBody>
      </p:sp>
      <p:sp>
        <p:nvSpPr>
          <p:cNvPr id="126979" name="Rectangle 3"/>
          <p:cNvSpPr>
            <a:spLocks noGrp="1" noChangeArrowheads="1"/>
          </p:cNvSpPr>
          <p:nvPr>
            <p:ph type="body" idx="1"/>
          </p:nvPr>
        </p:nvSpPr>
        <p:spPr/>
        <p:txBody>
          <a:bodyPr/>
          <a:lstStyle/>
          <a:p>
            <a:r>
              <a:rPr lang="en-US" sz="2800"/>
              <a:t>SupCM = Supply Chain Management</a:t>
            </a:r>
          </a:p>
          <a:p>
            <a:pPr lvl="1"/>
            <a:r>
              <a:rPr lang="en-US" sz="2400"/>
              <a:t>Market demand</a:t>
            </a:r>
          </a:p>
          <a:p>
            <a:pPr lvl="1"/>
            <a:r>
              <a:rPr lang="en-US" sz="2400"/>
              <a:t>Resource and capacity constraints</a:t>
            </a:r>
          </a:p>
          <a:p>
            <a:pPr lvl="1"/>
            <a:r>
              <a:rPr lang="en-US" sz="2400"/>
              <a:t>Real-time scheduling</a:t>
            </a:r>
          </a:p>
          <a:p>
            <a:r>
              <a:rPr lang="en-US" sz="2800"/>
              <a:t>SellCM = Selling Chain Management</a:t>
            </a:r>
          </a:p>
          <a:p>
            <a:pPr lvl="1"/>
            <a:r>
              <a:rPr lang="en-US" sz="2400"/>
              <a:t>Product Customization</a:t>
            </a:r>
          </a:p>
          <a:p>
            <a:pPr lvl="1"/>
            <a:r>
              <a:rPr lang="en-US" sz="2400"/>
              <a:t>Pricing, Contract and Commission Management</a:t>
            </a:r>
          </a:p>
          <a:p>
            <a:pPr lvl="1"/>
            <a:r>
              <a:rPr lang="en-US" sz="2400"/>
              <a:t>Quote and Proposal Generation</a:t>
            </a:r>
          </a:p>
          <a:p>
            <a:pPr lvl="1"/>
            <a:r>
              <a:rPr lang="en-US" sz="2400"/>
              <a:t>Promotions Management</a:t>
            </a:r>
          </a:p>
        </p:txBody>
      </p:sp>
    </p:spTree>
    <p:extLst>
      <p:ext uri="{BB962C8B-B14F-4D97-AF65-F5344CB8AC3E}">
        <p14:creationId xmlns:p14="http://schemas.microsoft.com/office/powerpoint/2010/main" val="2725280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E7F0AB68-B148-EC4C-B8DF-266C191E4526}" type="slidenum">
              <a:rPr lang="en-US"/>
              <a:pPr/>
              <a:t>8</a:t>
            </a:fld>
            <a:endParaRPr lang="en-US"/>
          </a:p>
        </p:txBody>
      </p:sp>
      <p:sp>
        <p:nvSpPr>
          <p:cNvPr id="128002" name="Rectangle 2"/>
          <p:cNvSpPr>
            <a:spLocks noGrp="1" noChangeArrowheads="1"/>
          </p:cNvSpPr>
          <p:nvPr>
            <p:ph type="title"/>
          </p:nvPr>
        </p:nvSpPr>
        <p:spPr/>
        <p:txBody>
          <a:bodyPr>
            <a:normAutofit/>
          </a:bodyPr>
          <a:lstStyle/>
          <a:p>
            <a:r>
              <a:rPr lang="en-US" dirty="0" smtClean="0"/>
              <a:t>E</a:t>
            </a:r>
            <a:r>
              <a:rPr lang="en-US" dirty="0"/>
              <a:t>-Business Architecture</a:t>
            </a:r>
          </a:p>
        </p:txBody>
      </p:sp>
      <p:sp>
        <p:nvSpPr>
          <p:cNvPr id="128003" name="Rectangle 3"/>
          <p:cNvSpPr>
            <a:spLocks noGrp="1" noChangeArrowheads="1"/>
          </p:cNvSpPr>
          <p:nvPr>
            <p:ph type="body" idx="1"/>
          </p:nvPr>
        </p:nvSpPr>
        <p:spPr/>
        <p:txBody>
          <a:bodyPr/>
          <a:lstStyle/>
          <a:p>
            <a:r>
              <a:rPr lang="en-US" sz="2800"/>
              <a:t>PM = Procurement Management</a:t>
            </a:r>
          </a:p>
          <a:p>
            <a:pPr lvl="1"/>
            <a:r>
              <a:rPr lang="en-US" sz="2400"/>
              <a:t>Office Supplies, Business Travel, Entertainment, Service contracting, IT h/w, s/w and networking</a:t>
            </a:r>
          </a:p>
          <a:p>
            <a:r>
              <a:rPr lang="en-US" sz="2800"/>
              <a:t>KM = Knowledge Management (DW/Analytics)</a:t>
            </a:r>
          </a:p>
          <a:p>
            <a:pPr lvl="1"/>
            <a:r>
              <a:rPr lang="en-US" sz="2400"/>
              <a:t>Data Warehousing</a:t>
            </a:r>
          </a:p>
          <a:p>
            <a:pPr lvl="1"/>
            <a:r>
              <a:rPr lang="en-US" sz="2400"/>
              <a:t>Business Analytics (data mining)</a:t>
            </a:r>
          </a:p>
          <a:p>
            <a:pPr lvl="1"/>
            <a:r>
              <a:rPr lang="en-US" sz="2400"/>
              <a:t>Executive Info Systems, Decision Support Systems </a:t>
            </a:r>
          </a:p>
          <a:p>
            <a:r>
              <a:rPr lang="en-US" sz="2800"/>
              <a:t>Middleware = Integration Applications</a:t>
            </a:r>
          </a:p>
          <a:p>
            <a:pPr lvl="1"/>
            <a:r>
              <a:rPr lang="en-US" sz="2400"/>
              <a:t>e.g.   SAP (ERP) to SAS (KM)</a:t>
            </a:r>
          </a:p>
          <a:p>
            <a:endParaRPr lang="en-US" sz="2800"/>
          </a:p>
        </p:txBody>
      </p:sp>
    </p:spTree>
    <p:extLst>
      <p:ext uri="{BB962C8B-B14F-4D97-AF65-F5344CB8AC3E}">
        <p14:creationId xmlns:p14="http://schemas.microsoft.com/office/powerpoint/2010/main" val="7668449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2"/>
          <p:cNvSpPr>
            <a:spLocks noGrp="1"/>
          </p:cNvSpPr>
          <p:nvPr>
            <p:ph type="dt" sz="half" idx="10"/>
          </p:nvPr>
        </p:nvSpPr>
        <p:spPr/>
        <p:txBody>
          <a:bodyPr/>
          <a:lstStyle/>
          <a:p>
            <a:r>
              <a:rPr lang="en-US"/>
              <a:t>2001</a:t>
            </a:r>
          </a:p>
        </p:txBody>
      </p:sp>
      <p:sp>
        <p:nvSpPr>
          <p:cNvPr id="16" name="Footer Placeholder 3"/>
          <p:cNvSpPr>
            <a:spLocks noGrp="1"/>
          </p:cNvSpPr>
          <p:nvPr>
            <p:ph type="ftr" sz="quarter" idx="11"/>
          </p:nvPr>
        </p:nvSpPr>
        <p:spPr/>
        <p:txBody>
          <a:bodyPr/>
          <a:lstStyle/>
          <a:p>
            <a:r>
              <a:rPr lang="en-US"/>
              <a:t>Daniel L. Silver</a:t>
            </a:r>
          </a:p>
        </p:txBody>
      </p:sp>
      <p:sp>
        <p:nvSpPr>
          <p:cNvPr id="17" name="Slide Number Placeholder 4"/>
          <p:cNvSpPr>
            <a:spLocks noGrp="1"/>
          </p:cNvSpPr>
          <p:nvPr>
            <p:ph type="sldNum" sz="quarter" idx="12"/>
          </p:nvPr>
        </p:nvSpPr>
        <p:spPr/>
        <p:txBody>
          <a:bodyPr/>
          <a:lstStyle/>
          <a:p>
            <a:fld id="{21471A78-8013-144A-ACC0-A5FC48AD6EF9}" type="slidenum">
              <a:rPr lang="en-US"/>
              <a:pPr/>
              <a:t>9</a:t>
            </a:fld>
            <a:endParaRPr lang="en-US"/>
          </a:p>
        </p:txBody>
      </p:sp>
      <p:sp>
        <p:nvSpPr>
          <p:cNvPr id="124930" name="Rectangle 2"/>
          <p:cNvSpPr>
            <a:spLocks noGrp="1" noChangeArrowheads="1"/>
          </p:cNvSpPr>
          <p:nvPr>
            <p:ph type="title"/>
          </p:nvPr>
        </p:nvSpPr>
        <p:spPr/>
        <p:txBody>
          <a:bodyPr/>
          <a:lstStyle/>
          <a:p>
            <a:r>
              <a:rPr lang="en-US"/>
              <a:t>The E-Business Architecture</a:t>
            </a:r>
          </a:p>
        </p:txBody>
      </p:sp>
      <p:sp>
        <p:nvSpPr>
          <p:cNvPr id="124931" name="Oval 3"/>
          <p:cNvSpPr>
            <a:spLocks noChangeArrowheads="1"/>
          </p:cNvSpPr>
          <p:nvPr/>
        </p:nvSpPr>
        <p:spPr bwMode="auto">
          <a:xfrm>
            <a:off x="2895600" y="1828800"/>
            <a:ext cx="1676400" cy="9144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SupCM</a:t>
            </a:r>
          </a:p>
        </p:txBody>
      </p:sp>
      <p:sp>
        <p:nvSpPr>
          <p:cNvPr id="124932" name="Oval 4"/>
          <p:cNvSpPr>
            <a:spLocks noChangeArrowheads="1"/>
          </p:cNvSpPr>
          <p:nvPr/>
        </p:nvSpPr>
        <p:spPr bwMode="auto">
          <a:xfrm>
            <a:off x="2781300" y="4419600"/>
            <a:ext cx="1790700" cy="9144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SellCM</a:t>
            </a:r>
          </a:p>
        </p:txBody>
      </p:sp>
      <p:sp>
        <p:nvSpPr>
          <p:cNvPr id="124934" name="Rectangle 6"/>
          <p:cNvSpPr>
            <a:spLocks noChangeArrowheads="1"/>
          </p:cNvSpPr>
          <p:nvPr/>
        </p:nvSpPr>
        <p:spPr bwMode="auto">
          <a:xfrm>
            <a:off x="3200400" y="1143000"/>
            <a:ext cx="2819400" cy="3810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Partners, Suppliers</a:t>
            </a:r>
          </a:p>
        </p:txBody>
      </p:sp>
      <p:sp>
        <p:nvSpPr>
          <p:cNvPr id="124935" name="Rectangle 7"/>
          <p:cNvSpPr>
            <a:spLocks noChangeArrowheads="1"/>
          </p:cNvSpPr>
          <p:nvPr/>
        </p:nvSpPr>
        <p:spPr bwMode="auto">
          <a:xfrm>
            <a:off x="3048000" y="5791200"/>
            <a:ext cx="3276600" cy="3810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Customers, Distributors</a:t>
            </a:r>
          </a:p>
        </p:txBody>
      </p:sp>
      <p:sp>
        <p:nvSpPr>
          <p:cNvPr id="124936" name="Oval 8"/>
          <p:cNvSpPr>
            <a:spLocks noChangeArrowheads="1"/>
          </p:cNvSpPr>
          <p:nvPr/>
        </p:nvSpPr>
        <p:spPr bwMode="auto">
          <a:xfrm>
            <a:off x="4572000" y="4419600"/>
            <a:ext cx="1524000" cy="8382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CRM</a:t>
            </a:r>
          </a:p>
        </p:txBody>
      </p:sp>
      <p:sp>
        <p:nvSpPr>
          <p:cNvPr id="124938" name="Oval 10"/>
          <p:cNvSpPr>
            <a:spLocks noChangeArrowheads="1"/>
          </p:cNvSpPr>
          <p:nvPr/>
        </p:nvSpPr>
        <p:spPr bwMode="auto">
          <a:xfrm>
            <a:off x="2819400" y="2819400"/>
            <a:ext cx="1524000" cy="1371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ERP</a:t>
            </a:r>
          </a:p>
        </p:txBody>
      </p:sp>
      <p:sp>
        <p:nvSpPr>
          <p:cNvPr id="124939" name="Oval 11"/>
          <p:cNvSpPr>
            <a:spLocks noChangeArrowheads="1"/>
          </p:cNvSpPr>
          <p:nvPr/>
        </p:nvSpPr>
        <p:spPr bwMode="auto">
          <a:xfrm>
            <a:off x="4572000" y="1828800"/>
            <a:ext cx="1600200" cy="8382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PM</a:t>
            </a:r>
          </a:p>
        </p:txBody>
      </p:sp>
      <p:sp>
        <p:nvSpPr>
          <p:cNvPr id="124940" name="Oval 12"/>
          <p:cNvSpPr>
            <a:spLocks noChangeArrowheads="1"/>
          </p:cNvSpPr>
          <p:nvPr/>
        </p:nvSpPr>
        <p:spPr bwMode="auto">
          <a:xfrm>
            <a:off x="4572000" y="2743200"/>
            <a:ext cx="1524000" cy="1371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KM </a:t>
            </a:r>
          </a:p>
        </p:txBody>
      </p:sp>
      <p:sp>
        <p:nvSpPr>
          <p:cNvPr id="124941" name="Oval 13"/>
          <p:cNvSpPr>
            <a:spLocks noChangeArrowheads="1"/>
          </p:cNvSpPr>
          <p:nvPr/>
        </p:nvSpPr>
        <p:spPr bwMode="auto">
          <a:xfrm>
            <a:off x="2057400" y="1600200"/>
            <a:ext cx="5029200" cy="41148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42" name="Text Box 14"/>
          <p:cNvSpPr txBox="1">
            <a:spLocks noChangeArrowheads="1"/>
          </p:cNvSpPr>
          <p:nvPr/>
        </p:nvSpPr>
        <p:spPr bwMode="auto">
          <a:xfrm>
            <a:off x="3743325" y="4038600"/>
            <a:ext cx="165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Middleware</a:t>
            </a:r>
          </a:p>
        </p:txBody>
      </p:sp>
      <p:sp>
        <p:nvSpPr>
          <p:cNvPr id="124943" name="Rectangle 15"/>
          <p:cNvSpPr>
            <a:spLocks noChangeArrowheads="1"/>
          </p:cNvSpPr>
          <p:nvPr/>
        </p:nvSpPr>
        <p:spPr bwMode="auto">
          <a:xfrm>
            <a:off x="457200" y="3086100"/>
            <a:ext cx="1447800" cy="6858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Employees</a:t>
            </a:r>
          </a:p>
        </p:txBody>
      </p:sp>
      <p:sp>
        <p:nvSpPr>
          <p:cNvPr id="124944" name="Rectangle 16"/>
          <p:cNvSpPr>
            <a:spLocks noChangeArrowheads="1"/>
          </p:cNvSpPr>
          <p:nvPr/>
        </p:nvSpPr>
        <p:spPr bwMode="auto">
          <a:xfrm>
            <a:off x="7162800" y="3124200"/>
            <a:ext cx="1676400" cy="6477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Stakeholders</a:t>
            </a:r>
          </a:p>
        </p:txBody>
      </p:sp>
    </p:spTree>
    <p:extLst>
      <p:ext uri="{BB962C8B-B14F-4D97-AF65-F5344CB8AC3E}">
        <p14:creationId xmlns:p14="http://schemas.microsoft.com/office/powerpoint/2010/main" val="18889556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TotalTime>
  <Words>1162</Words>
  <Application>Microsoft Macintosh PowerPoint</Application>
  <PresentationFormat>On-screen Show (4:3)</PresentationFormat>
  <Paragraphs>334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COMP 2513 Web-Centric Programming Daniel L. Silver</vt:lpstr>
      <vt:lpstr>Outline</vt:lpstr>
      <vt:lpstr>E-Business &amp; E-Commerce</vt:lpstr>
      <vt:lpstr>E-Business Architecture</vt:lpstr>
      <vt:lpstr>E-Business Architecture</vt:lpstr>
      <vt:lpstr>E-Business Architecture</vt:lpstr>
      <vt:lpstr>E-Business Architecture</vt:lpstr>
      <vt:lpstr>E-Business Architecture</vt:lpstr>
      <vt:lpstr>The E-Business Architecture</vt:lpstr>
      <vt:lpstr>E-Business Framework</vt:lpstr>
      <vt:lpstr>E-Commerce?</vt:lpstr>
      <vt:lpstr>Three Fundamental Categories of  E-Commerce Business Models</vt:lpstr>
      <vt:lpstr>The Traditional B2C  Commerce Scenario</vt:lpstr>
      <vt:lpstr>The E-Commerce B2C Scenario</vt:lpstr>
      <vt:lpstr>A B2C Scenario</vt:lpstr>
      <vt:lpstr>Typical B2C Shopping Trip</vt:lpstr>
      <vt:lpstr>A B2C Scenario Technology Questions</vt:lpstr>
      <vt:lpstr>A B2C Scenario Technology Questions</vt:lpstr>
      <vt:lpstr>E-Comm Components of the Web</vt:lpstr>
      <vt:lpstr>Architecture of the AMPPS  Web Server Environment</vt:lpstr>
      <vt:lpstr>Architecture of the Acadia  Web Server Environment</vt:lpstr>
      <vt:lpstr>THE END  danny.silver@acadiau.ca</vt:lpstr>
      <vt:lpstr>Model-View-Controller Architectural Pattern</vt:lpstr>
      <vt:lpstr>Model-View-Controller Architectural Pattern</vt:lpstr>
    </vt:vector>
  </TitlesOfParts>
  <Company>Acadia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2513 Web-Centric Programming Daniel L. Silver</dc:title>
  <dc:creator>Daniel Silver</dc:creator>
  <cp:lastModifiedBy>Daniel Silver</cp:lastModifiedBy>
  <cp:revision>26</cp:revision>
  <dcterms:created xsi:type="dcterms:W3CDTF">2015-01-05T01:17:30Z</dcterms:created>
  <dcterms:modified xsi:type="dcterms:W3CDTF">2015-01-12T03:06:03Z</dcterms:modified>
</cp:coreProperties>
</file>