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304" r:id="rId3"/>
    <p:sldId id="307" r:id="rId4"/>
    <p:sldId id="308" r:id="rId5"/>
    <p:sldId id="309" r:id="rId6"/>
    <p:sldId id="310" r:id="rId7"/>
    <p:sldId id="311" r:id="rId8"/>
    <p:sldId id="312" r:id="rId9"/>
    <p:sldId id="313" r:id="rId10"/>
    <p:sldId id="342" r:id="rId11"/>
    <p:sldId id="315" r:id="rId12"/>
    <p:sldId id="343" r:id="rId13"/>
    <p:sldId id="344" r:id="rId14"/>
    <p:sldId id="345" r:id="rId15"/>
    <p:sldId id="316" r:id="rId16"/>
    <p:sldId id="317" r:id="rId17"/>
    <p:sldId id="318" r:id="rId18"/>
    <p:sldId id="319" r:id="rId19"/>
    <p:sldId id="320" r:id="rId20"/>
    <p:sldId id="348" r:id="rId21"/>
    <p:sldId id="347" r:id="rId22"/>
    <p:sldId id="322" r:id="rId23"/>
    <p:sldId id="323" r:id="rId24"/>
    <p:sldId id="285" r:id="rId25"/>
    <p:sldId id="302" r:id="rId26"/>
    <p:sldId id="346" r:id="rId27"/>
    <p:sldId id="30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17" d="100"/>
          <a:sy n="117" d="100"/>
        </p:scale>
        <p:origin x="-24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9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033DA0-45A1-5C4A-9BA8-31C65AA5058B}" type="datetimeFigureOut">
              <a:rPr lang="en-US" smtClean="0"/>
              <a:t>15-01-12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71FB3-9494-0247-99A6-EF86908EFCF7}" type="slidenum">
              <a:rPr lang="en-US" smtClean="0"/>
              <a:t>‹#›</a:t>
            </a:fld>
            <a:endParaRPr lang="en-US"/>
          </a:p>
        </p:txBody>
      </p:sp>
    </p:spTree>
    <p:extLst>
      <p:ext uri="{BB962C8B-B14F-4D97-AF65-F5344CB8AC3E}">
        <p14:creationId xmlns:p14="http://schemas.microsoft.com/office/powerpoint/2010/main" val="31528976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9616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89760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59679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241343-F143-E740-9690-78BF37763C20}" type="datetimeFigureOut">
              <a:rPr lang="en-US" smtClean="0"/>
              <a:t>15-01-12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11308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241343-F143-E740-9690-78BF37763C20}" type="datetimeFigureOut">
              <a:rPr lang="en-US" smtClean="0"/>
              <a:t>15-01-12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92062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241343-F143-E740-9690-78BF37763C20}" type="datetimeFigureOut">
              <a:rPr lang="en-US" smtClean="0"/>
              <a:t>15-01-12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261697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41343-F143-E740-9690-78BF37763C20}" type="datetimeFigureOut">
              <a:rPr lang="en-US" smtClean="0"/>
              <a:t>15-01-12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382377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241343-F143-E740-9690-78BF37763C20}" type="datetimeFigureOut">
              <a:rPr lang="en-US" smtClean="0"/>
              <a:t>15-01-12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15641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41343-F143-E740-9690-78BF37763C20}" type="datetimeFigureOut">
              <a:rPr lang="en-US" smtClean="0"/>
              <a:t>15-01-12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47598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91425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241343-F143-E740-9690-78BF37763C20}" type="datetimeFigureOut">
              <a:rPr lang="en-US" smtClean="0"/>
              <a:t>15-01-12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416ED-4AC4-2242-9C63-3A1B543A2E40}" type="slidenum">
              <a:rPr lang="en-US" smtClean="0"/>
              <a:t>‹#›</a:t>
            </a:fld>
            <a:endParaRPr lang="en-US"/>
          </a:p>
        </p:txBody>
      </p:sp>
    </p:spTree>
    <p:extLst>
      <p:ext uri="{BB962C8B-B14F-4D97-AF65-F5344CB8AC3E}">
        <p14:creationId xmlns:p14="http://schemas.microsoft.com/office/powerpoint/2010/main" val="60033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41343-F143-E740-9690-78BF37763C20}" type="datetimeFigureOut">
              <a:rPr lang="en-US" smtClean="0"/>
              <a:t>15-01-12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416ED-4AC4-2242-9C63-3A1B543A2E40}" type="slidenum">
              <a:rPr lang="en-US" smtClean="0"/>
              <a:t>‹#›</a:t>
            </a:fld>
            <a:endParaRPr lang="en-US"/>
          </a:p>
        </p:txBody>
      </p:sp>
    </p:spTree>
    <p:extLst>
      <p:ext uri="{BB962C8B-B14F-4D97-AF65-F5344CB8AC3E}">
        <p14:creationId xmlns:p14="http://schemas.microsoft.com/office/powerpoint/2010/main" val="209641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de.tutsplus.com/tutorials/a-beginners-guide-to-http-and-rest--net-16340" TargetMode="External"/><Relationship Id="rId3" Type="http://schemas.openxmlformats.org/officeDocument/2006/relationships/hyperlink" Target="http://www.w3.org/Protocols/rfc2616/rfc2616.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dirty="0" smtClean="0"/>
              <a:t>COMP 2513</a:t>
            </a:r>
            <a:r>
              <a:rPr lang="en-US" sz="5300" dirty="0" smtClean="0"/>
              <a:t/>
            </a:r>
            <a:br>
              <a:rPr lang="en-US" sz="5300" dirty="0" smtClean="0"/>
            </a:br>
            <a:r>
              <a:rPr lang="en-US" sz="5300" dirty="0" smtClean="0"/>
              <a:t>Web Centric Programming</a:t>
            </a:r>
            <a:br>
              <a:rPr lang="en-US" sz="5300" dirty="0" smtClean="0"/>
            </a:br>
            <a:r>
              <a:rPr lang="en-US" sz="3600" dirty="0" smtClean="0"/>
              <a:t>Daniel L. Silver</a:t>
            </a:r>
            <a:endParaRPr lang="en-US" sz="4000" dirty="0"/>
          </a:p>
        </p:txBody>
      </p:sp>
      <p:sp>
        <p:nvSpPr>
          <p:cNvPr id="3" name="Subtitle 2"/>
          <p:cNvSpPr>
            <a:spLocks noGrp="1"/>
          </p:cNvSpPr>
          <p:nvPr>
            <p:ph type="subTitle" idx="1"/>
          </p:nvPr>
        </p:nvSpPr>
        <p:spPr/>
        <p:txBody>
          <a:bodyPr>
            <a:normAutofit/>
          </a:bodyPr>
          <a:lstStyle/>
          <a:p>
            <a:endParaRPr lang="en-US" dirty="0" smtClean="0"/>
          </a:p>
          <a:p>
            <a:r>
              <a:rPr lang="en-US" dirty="0" smtClean="0"/>
              <a:t>Web Infrastructure 1</a:t>
            </a:r>
            <a:endParaRPr lang="en-US" dirty="0"/>
          </a:p>
        </p:txBody>
      </p:sp>
    </p:spTree>
    <p:extLst>
      <p:ext uri="{BB962C8B-B14F-4D97-AF65-F5344CB8AC3E}">
        <p14:creationId xmlns:p14="http://schemas.microsoft.com/office/powerpoint/2010/main" val="9343598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US"/>
              <a:t>2001</a:t>
            </a:r>
          </a:p>
        </p:txBody>
      </p:sp>
      <p:sp>
        <p:nvSpPr>
          <p:cNvPr id="29" name="Footer Placeholder 4"/>
          <p:cNvSpPr>
            <a:spLocks noGrp="1"/>
          </p:cNvSpPr>
          <p:nvPr>
            <p:ph type="ftr" sz="quarter" idx="11"/>
          </p:nvPr>
        </p:nvSpPr>
        <p:spPr/>
        <p:txBody>
          <a:bodyPr/>
          <a:lstStyle/>
          <a:p>
            <a:r>
              <a:rPr lang="en-US"/>
              <a:t>Daniel L. Silver</a:t>
            </a:r>
          </a:p>
        </p:txBody>
      </p:sp>
      <p:sp>
        <p:nvSpPr>
          <p:cNvPr id="30" name="Slide Number Placeholder 5"/>
          <p:cNvSpPr>
            <a:spLocks noGrp="1"/>
          </p:cNvSpPr>
          <p:nvPr>
            <p:ph type="sldNum" sz="quarter" idx="12"/>
          </p:nvPr>
        </p:nvSpPr>
        <p:spPr/>
        <p:txBody>
          <a:bodyPr/>
          <a:lstStyle/>
          <a:p>
            <a:fld id="{9E4AA844-0141-1541-80A7-10BFCA534B0F}" type="slidenum">
              <a:rPr lang="en-US"/>
              <a:pPr/>
              <a:t>10</a:t>
            </a:fld>
            <a:endParaRPr lang="en-US"/>
          </a:p>
        </p:txBody>
      </p:sp>
      <p:sp>
        <p:nvSpPr>
          <p:cNvPr id="209922" name="Rectangle 2"/>
          <p:cNvSpPr>
            <a:spLocks noGrp="1" noChangeArrowheads="1"/>
          </p:cNvSpPr>
          <p:nvPr>
            <p:ph type="title"/>
          </p:nvPr>
        </p:nvSpPr>
        <p:spPr/>
        <p:txBody>
          <a:bodyPr>
            <a:normAutofit fontScale="90000"/>
          </a:bodyPr>
          <a:lstStyle/>
          <a:p>
            <a:r>
              <a:rPr lang="en-US" dirty="0"/>
              <a:t>Major Architectural Components </a:t>
            </a:r>
            <a:r>
              <a:rPr lang="en-US" dirty="0" smtClean="0"/>
              <a:t/>
            </a:r>
            <a:br>
              <a:rPr lang="en-US" dirty="0" smtClean="0"/>
            </a:br>
            <a:r>
              <a:rPr lang="en-US" dirty="0" smtClean="0"/>
              <a:t>of </a:t>
            </a:r>
            <a:r>
              <a:rPr lang="en-US" dirty="0"/>
              <a:t>the Web</a:t>
            </a:r>
            <a:endParaRPr lang="en-US" sz="3600" dirty="0"/>
          </a:p>
        </p:txBody>
      </p:sp>
      <p:sp>
        <p:nvSpPr>
          <p:cNvPr id="209923" name="Cloud"/>
          <p:cNvSpPr>
            <a:spLocks noChangeAspect="1" noEditPoints="1" noChangeArrowheads="1"/>
          </p:cNvSpPr>
          <p:nvPr/>
        </p:nvSpPr>
        <p:spPr bwMode="auto">
          <a:xfrm>
            <a:off x="2667000" y="3124200"/>
            <a:ext cx="1905000" cy="11128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a:solidFill>
                  <a:schemeClr val="bg2"/>
                </a:solidFill>
              </a:rPr>
              <a:t>Internet</a:t>
            </a:r>
          </a:p>
        </p:txBody>
      </p:sp>
      <p:sp>
        <p:nvSpPr>
          <p:cNvPr id="20992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Browser</a:t>
            </a:r>
          </a:p>
        </p:txBody>
      </p:sp>
      <p:sp>
        <p:nvSpPr>
          <p:cNvPr id="209926" name="Rectangle 6"/>
          <p:cNvSpPr>
            <a:spLocks noChangeArrowheads="1"/>
          </p:cNvSpPr>
          <p:nvPr/>
        </p:nvSpPr>
        <p:spPr bwMode="auto">
          <a:xfrm>
            <a:off x="7620000" y="2971800"/>
            <a:ext cx="1143000" cy="1600200"/>
          </a:xfrm>
          <a:prstGeom prst="rect">
            <a:avLst/>
          </a:prstGeom>
          <a:solidFill>
            <a:schemeClr val="accent1">
              <a:alpha val="50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Database</a:t>
            </a:r>
          </a:p>
          <a:p>
            <a:pPr algn="ctr"/>
            <a:r>
              <a:rPr lang="en-US">
                <a:solidFill>
                  <a:schemeClr val="bg2"/>
                </a:solidFill>
              </a:rPr>
              <a:t>Server</a:t>
            </a:r>
          </a:p>
        </p:txBody>
      </p:sp>
      <p:cxnSp>
        <p:nvCxnSpPr>
          <p:cNvPr id="209927" name="AutoShape 7"/>
          <p:cNvCxnSpPr>
            <a:cxnSpLocks noChangeShapeType="1"/>
            <a:stCxn id="209924" idx="3"/>
            <a:endCxn id="209923" idx="0"/>
          </p:cNvCxnSpPr>
          <p:nvPr/>
        </p:nvCxnSpPr>
        <p:spPr bwMode="auto">
          <a:xfrm>
            <a:off x="1905000" y="2590800"/>
            <a:ext cx="768350" cy="1090613"/>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9928" name="AutoShape 8"/>
          <p:cNvCxnSpPr>
            <a:cxnSpLocks noChangeShapeType="1"/>
            <a:stCxn id="209923" idx="2"/>
            <a:endCxn id="209945" idx="1"/>
          </p:cNvCxnSpPr>
          <p:nvPr/>
        </p:nvCxnSpPr>
        <p:spPr bwMode="auto">
          <a:xfrm>
            <a:off x="4570413" y="3681413"/>
            <a:ext cx="687387" cy="9048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9929" name="AutoShape 9"/>
          <p:cNvCxnSpPr>
            <a:cxnSpLocks noChangeShapeType="1"/>
            <a:stCxn id="209947" idx="3"/>
            <a:endCxn id="209926" idx="1"/>
          </p:cNvCxnSpPr>
          <p:nvPr/>
        </p:nvCxnSpPr>
        <p:spPr bwMode="auto">
          <a:xfrm>
            <a:off x="7391400" y="3771900"/>
            <a:ext cx="22860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9930" name="Rectangle 10"/>
          <p:cNvSpPr>
            <a:spLocks noChangeArrowheads="1"/>
          </p:cNvSpPr>
          <p:nvPr/>
        </p:nvSpPr>
        <p:spPr bwMode="auto">
          <a:xfrm>
            <a:off x="4953000" y="2362200"/>
            <a:ext cx="3886200" cy="3048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9931" name="Text Box 11"/>
          <p:cNvSpPr txBox="1">
            <a:spLocks noChangeArrowheads="1"/>
          </p:cNvSpPr>
          <p:nvPr/>
        </p:nvSpPr>
        <p:spPr bwMode="auto">
          <a:xfrm>
            <a:off x="533400" y="17526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1</a:t>
            </a:r>
          </a:p>
        </p:txBody>
      </p:sp>
      <p:sp>
        <p:nvSpPr>
          <p:cNvPr id="209932" name="Text Box 12"/>
          <p:cNvSpPr txBox="1">
            <a:spLocks noChangeArrowheads="1"/>
          </p:cNvSpPr>
          <p:nvPr/>
        </p:nvSpPr>
        <p:spPr bwMode="auto">
          <a:xfrm>
            <a:off x="5181600" y="2438400"/>
            <a:ext cx="127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Server A</a:t>
            </a:r>
          </a:p>
        </p:txBody>
      </p:sp>
      <p:sp>
        <p:nvSpPr>
          <p:cNvPr id="209933" name="Rectangle 13"/>
          <p:cNvSpPr>
            <a:spLocks noChangeArrowheads="1"/>
          </p:cNvSpPr>
          <p:nvPr/>
        </p:nvSpPr>
        <p:spPr bwMode="auto">
          <a:xfrm>
            <a:off x="2286000" y="5181600"/>
            <a:ext cx="11430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Server B</a:t>
            </a:r>
          </a:p>
        </p:txBody>
      </p:sp>
      <p:sp>
        <p:nvSpPr>
          <p:cNvPr id="209934" name="Rectangle 14"/>
          <p:cNvSpPr>
            <a:spLocks noChangeArrowheads="1"/>
          </p:cNvSpPr>
          <p:nvPr/>
        </p:nvSpPr>
        <p:spPr bwMode="auto">
          <a:xfrm>
            <a:off x="3733800" y="5562600"/>
            <a:ext cx="11430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Server C</a:t>
            </a:r>
          </a:p>
        </p:txBody>
      </p:sp>
      <p:cxnSp>
        <p:nvCxnSpPr>
          <p:cNvPr id="209935" name="AutoShape 15"/>
          <p:cNvCxnSpPr>
            <a:cxnSpLocks noChangeShapeType="1"/>
            <a:stCxn id="209933" idx="0"/>
            <a:endCxn id="209923" idx="1"/>
          </p:cNvCxnSpPr>
          <p:nvPr/>
        </p:nvCxnSpPr>
        <p:spPr bwMode="auto">
          <a:xfrm flipV="1">
            <a:off x="2857500" y="4235450"/>
            <a:ext cx="762000" cy="94615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9936" name="AutoShape 16"/>
          <p:cNvCxnSpPr>
            <a:cxnSpLocks noChangeShapeType="1"/>
            <a:stCxn id="209934" idx="0"/>
            <a:endCxn id="209923" idx="1"/>
          </p:cNvCxnSpPr>
          <p:nvPr/>
        </p:nvCxnSpPr>
        <p:spPr bwMode="auto">
          <a:xfrm flipH="1" flipV="1">
            <a:off x="3619500" y="4235450"/>
            <a:ext cx="685800" cy="132715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9937" name="Text Box 17"/>
          <p:cNvSpPr txBox="1">
            <a:spLocks noChangeArrowheads="1"/>
          </p:cNvSpPr>
          <p:nvPr/>
        </p:nvSpPr>
        <p:spPr bwMode="auto">
          <a:xfrm>
            <a:off x="4953000" y="48006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URL</a:t>
            </a:r>
          </a:p>
        </p:txBody>
      </p:sp>
      <p:sp>
        <p:nvSpPr>
          <p:cNvPr id="209938" name="Text Box 18"/>
          <p:cNvSpPr txBox="1">
            <a:spLocks noChangeArrowheads="1"/>
          </p:cNvSpPr>
          <p:nvPr/>
        </p:nvSpPr>
        <p:spPr bwMode="auto">
          <a:xfrm>
            <a:off x="3200400" y="2286000"/>
            <a:ext cx="1098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a:t>HTTP</a:t>
            </a:r>
          </a:p>
          <a:p>
            <a:pPr algn="ctr"/>
            <a:r>
              <a:rPr lang="en-US"/>
              <a:t>TCP/IP</a:t>
            </a:r>
          </a:p>
        </p:txBody>
      </p:sp>
      <p:sp>
        <p:nvSpPr>
          <p:cNvPr id="209939" name="Rectangle 19"/>
          <p:cNvSpPr>
            <a:spLocks noChangeArrowheads="1"/>
          </p:cNvSpPr>
          <p:nvPr/>
        </p:nvSpPr>
        <p:spPr bwMode="auto">
          <a:xfrm>
            <a:off x="457200" y="38862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Browser</a:t>
            </a:r>
          </a:p>
        </p:txBody>
      </p:sp>
      <p:sp>
        <p:nvSpPr>
          <p:cNvPr id="209940" name="Text Box 20"/>
          <p:cNvSpPr txBox="1">
            <a:spLocks noChangeArrowheads="1"/>
          </p:cNvSpPr>
          <p:nvPr/>
        </p:nvSpPr>
        <p:spPr bwMode="auto">
          <a:xfrm>
            <a:off x="533400" y="3429000"/>
            <a:ext cx="1155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Client 2</a:t>
            </a:r>
          </a:p>
        </p:txBody>
      </p:sp>
      <p:cxnSp>
        <p:nvCxnSpPr>
          <p:cNvPr id="209941" name="AutoShape 21"/>
          <p:cNvCxnSpPr>
            <a:cxnSpLocks noChangeShapeType="1"/>
            <a:stCxn id="209939" idx="3"/>
            <a:endCxn id="209923" idx="0"/>
          </p:cNvCxnSpPr>
          <p:nvPr/>
        </p:nvCxnSpPr>
        <p:spPr bwMode="auto">
          <a:xfrm flipV="1">
            <a:off x="1905000" y="3681413"/>
            <a:ext cx="768350" cy="50958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9943" name="Rectangle 23"/>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9944" name="Rectangle 24"/>
          <p:cNvSpPr>
            <a:spLocks noChangeArrowheads="1"/>
          </p:cNvSpPr>
          <p:nvPr/>
        </p:nvSpPr>
        <p:spPr bwMode="auto">
          <a:xfrm>
            <a:off x="228600" y="34290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9945" name="Rectangle 25"/>
          <p:cNvSpPr>
            <a:spLocks noChangeArrowheads="1"/>
          </p:cNvSpPr>
          <p:nvPr/>
        </p:nvSpPr>
        <p:spPr bwMode="auto">
          <a:xfrm>
            <a:off x="5257800" y="2971800"/>
            <a:ext cx="838200" cy="1600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HTTP</a:t>
            </a:r>
          </a:p>
          <a:p>
            <a:pPr algn="ctr"/>
            <a:r>
              <a:rPr lang="en-US">
                <a:solidFill>
                  <a:schemeClr val="bg2"/>
                </a:solidFill>
              </a:rPr>
              <a:t>Server</a:t>
            </a:r>
          </a:p>
        </p:txBody>
      </p:sp>
      <p:cxnSp>
        <p:nvCxnSpPr>
          <p:cNvPr id="209946" name="AutoShape 26"/>
          <p:cNvCxnSpPr>
            <a:cxnSpLocks noChangeShapeType="1"/>
            <a:stCxn id="209945" idx="3"/>
            <a:endCxn id="209947" idx="1"/>
          </p:cNvCxnSpPr>
          <p:nvPr/>
        </p:nvCxnSpPr>
        <p:spPr bwMode="auto">
          <a:xfrm>
            <a:off x="6096000" y="3771900"/>
            <a:ext cx="30480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9947" name="Rectangle 27"/>
          <p:cNvSpPr>
            <a:spLocks noChangeArrowheads="1"/>
          </p:cNvSpPr>
          <p:nvPr/>
        </p:nvSpPr>
        <p:spPr bwMode="auto">
          <a:xfrm>
            <a:off x="6400800" y="2971800"/>
            <a:ext cx="990600" cy="1600200"/>
          </a:xfrm>
          <a:prstGeom prst="rect">
            <a:avLst/>
          </a:prstGeom>
          <a:solidFill>
            <a:schemeClr val="accent1">
              <a:alpha val="50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App.</a:t>
            </a:r>
          </a:p>
          <a:p>
            <a:pPr algn="ctr"/>
            <a:r>
              <a:rPr lang="en-US">
                <a:solidFill>
                  <a:schemeClr val="bg2"/>
                </a:solidFill>
              </a:rPr>
              <a:t>Server</a:t>
            </a:r>
          </a:p>
        </p:txBody>
      </p:sp>
      <p:sp>
        <p:nvSpPr>
          <p:cNvPr id="209948" name="AutoShape 28"/>
          <p:cNvSpPr>
            <a:spLocks noChangeArrowheads="1"/>
          </p:cNvSpPr>
          <p:nvPr/>
        </p:nvSpPr>
        <p:spPr bwMode="auto">
          <a:xfrm>
            <a:off x="5715000" y="4648200"/>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index.html</a:t>
            </a:r>
          </a:p>
        </p:txBody>
      </p:sp>
      <p:sp>
        <p:nvSpPr>
          <p:cNvPr id="209950" name="AutoShape 30"/>
          <p:cNvSpPr>
            <a:spLocks noChangeArrowheads="1"/>
          </p:cNvSpPr>
          <p:nvPr/>
        </p:nvSpPr>
        <p:spPr bwMode="auto">
          <a:xfrm rot="-2163840">
            <a:off x="5867400" y="4267200"/>
            <a:ext cx="152400" cy="533400"/>
          </a:xfrm>
          <a:prstGeom prst="upDownArrow">
            <a:avLst>
              <a:gd name="adj1" fmla="val 50000"/>
              <a:gd name="adj2" fmla="val 7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308137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1B1FF5E1-8464-CD47-8F9B-1D6558529499}" type="slidenum">
              <a:rPr lang="en-US"/>
              <a:pPr/>
              <a:t>11</a:t>
            </a:fld>
            <a:endParaRPr lang="en-US"/>
          </a:p>
        </p:txBody>
      </p:sp>
      <p:sp>
        <p:nvSpPr>
          <p:cNvPr id="206850" name="Rectangle 2"/>
          <p:cNvSpPr>
            <a:spLocks noGrp="1" noChangeArrowheads="1"/>
          </p:cNvSpPr>
          <p:nvPr>
            <p:ph type="title"/>
          </p:nvPr>
        </p:nvSpPr>
        <p:spPr/>
        <p:txBody>
          <a:bodyPr/>
          <a:lstStyle/>
          <a:p>
            <a:r>
              <a:rPr lang="en-US"/>
              <a:t>Components of the Web</a:t>
            </a:r>
          </a:p>
        </p:txBody>
      </p:sp>
      <p:sp>
        <p:nvSpPr>
          <p:cNvPr id="206851" name="Rectangle 3"/>
          <p:cNvSpPr>
            <a:spLocks noGrp="1" noChangeArrowheads="1"/>
          </p:cNvSpPr>
          <p:nvPr>
            <p:ph type="body" idx="1"/>
          </p:nvPr>
        </p:nvSpPr>
        <p:spPr>
          <a:xfrm>
            <a:off x="755650" y="1341438"/>
            <a:ext cx="7772400" cy="4454525"/>
          </a:xfrm>
        </p:spPr>
        <p:txBody>
          <a:bodyPr>
            <a:normAutofit lnSpcReduction="10000"/>
          </a:bodyPr>
          <a:lstStyle/>
          <a:p>
            <a:pPr>
              <a:lnSpc>
                <a:spcPct val="90000"/>
              </a:lnSpc>
            </a:pPr>
            <a:r>
              <a:rPr lang="en-US" sz="2800" dirty="0"/>
              <a:t>Web Browser – a GUI client application (Netscape Navigator, Internet Explorer) that facilitates access to Website files and software for display of data, video and audio</a:t>
            </a:r>
          </a:p>
          <a:p>
            <a:pPr>
              <a:lnSpc>
                <a:spcPct val="90000"/>
              </a:lnSpc>
            </a:pPr>
            <a:r>
              <a:rPr lang="en-US" sz="2800" dirty="0" smtClean="0"/>
              <a:t>Web </a:t>
            </a:r>
            <a:r>
              <a:rPr lang="en-US" sz="2800" dirty="0"/>
              <a:t>Server – a software system that can field requests for website files (HTTP server) and applications (Application Server)</a:t>
            </a:r>
          </a:p>
          <a:p>
            <a:pPr>
              <a:lnSpc>
                <a:spcPct val="90000"/>
              </a:lnSpc>
            </a:pPr>
            <a:r>
              <a:rPr lang="en-US" sz="2800" dirty="0"/>
              <a:t>Website - a collection of files and associated software from a server (runs on client or server)</a:t>
            </a:r>
          </a:p>
          <a:p>
            <a:pPr>
              <a:lnSpc>
                <a:spcPct val="90000"/>
              </a:lnSpc>
            </a:pPr>
            <a:r>
              <a:rPr lang="en-US" sz="2800" dirty="0" smtClean="0"/>
              <a:t>Database </a:t>
            </a:r>
            <a:r>
              <a:rPr lang="en-US" sz="2800" dirty="0"/>
              <a:t>Server – provides an interface to a </a:t>
            </a:r>
            <a:r>
              <a:rPr lang="en-US" sz="2800" dirty="0" smtClean="0"/>
              <a:t>structured </a:t>
            </a:r>
            <a:r>
              <a:rPr lang="en-US" sz="2800" dirty="0"/>
              <a:t>database </a:t>
            </a:r>
            <a:r>
              <a:rPr lang="en-US" sz="2800" dirty="0" smtClean="0"/>
              <a:t>of website files</a:t>
            </a:r>
            <a:endParaRPr lang="en-US" sz="2800" dirty="0"/>
          </a:p>
        </p:txBody>
      </p:sp>
    </p:spTree>
    <p:extLst>
      <p:ext uri="{BB962C8B-B14F-4D97-AF65-F5344CB8AC3E}">
        <p14:creationId xmlns:p14="http://schemas.microsoft.com/office/powerpoint/2010/main" val="36906156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 calcmode="lin" valueType="num">
                                      <p:cBhvr additive="base">
                                        <p:cTn id="25"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2001</a:t>
            </a:r>
          </a:p>
        </p:txBody>
      </p:sp>
      <p:sp>
        <p:nvSpPr>
          <p:cNvPr id="36" name="Footer Placeholder 4"/>
          <p:cNvSpPr>
            <a:spLocks noGrp="1"/>
          </p:cNvSpPr>
          <p:nvPr>
            <p:ph type="ftr" sz="quarter" idx="11"/>
          </p:nvPr>
        </p:nvSpPr>
        <p:spPr/>
        <p:txBody>
          <a:bodyPr/>
          <a:lstStyle/>
          <a:p>
            <a:r>
              <a:rPr lang="en-US"/>
              <a:t>Daniel L. Silver</a:t>
            </a:r>
          </a:p>
        </p:txBody>
      </p:sp>
      <p:sp>
        <p:nvSpPr>
          <p:cNvPr id="37" name="Slide Number Placeholder 5"/>
          <p:cNvSpPr>
            <a:spLocks noGrp="1"/>
          </p:cNvSpPr>
          <p:nvPr>
            <p:ph type="sldNum" sz="quarter" idx="12"/>
          </p:nvPr>
        </p:nvSpPr>
        <p:spPr/>
        <p:txBody>
          <a:bodyPr/>
          <a:lstStyle/>
          <a:p>
            <a:fld id="{C5580111-F49B-C047-A4C1-0E81279A5A95}" type="slidenum">
              <a:rPr lang="en-US"/>
              <a:pPr/>
              <a:t>12</a:t>
            </a:fld>
            <a:endParaRPr lang="en-US"/>
          </a:p>
        </p:txBody>
      </p:sp>
      <p:sp>
        <p:nvSpPr>
          <p:cNvPr id="276482" name="Rectangle 2"/>
          <p:cNvSpPr>
            <a:spLocks noGrp="1" noChangeArrowheads="1"/>
          </p:cNvSpPr>
          <p:nvPr>
            <p:ph type="title"/>
          </p:nvPr>
        </p:nvSpPr>
        <p:spPr/>
        <p:txBody>
          <a:bodyPr>
            <a:normAutofit fontScale="90000"/>
          </a:bodyPr>
          <a:lstStyle/>
          <a:p>
            <a:r>
              <a:rPr lang="en-US" dirty="0"/>
              <a:t>Architecture of the </a:t>
            </a:r>
            <a:r>
              <a:rPr lang="en-US" dirty="0" smtClean="0"/>
              <a:t>AMPPS </a:t>
            </a:r>
            <a:r>
              <a:rPr lang="en-US" dirty="0"/>
              <a:t/>
            </a:r>
            <a:br>
              <a:rPr lang="en-US" dirty="0"/>
            </a:br>
            <a:r>
              <a:rPr lang="en-US" dirty="0" smtClean="0"/>
              <a:t>Web Server Environment</a:t>
            </a:r>
            <a:endParaRPr lang="en-US" dirty="0"/>
          </a:p>
        </p:txBody>
      </p:sp>
      <p:sp>
        <p:nvSpPr>
          <p:cNvPr id="276483" name="Cloud"/>
          <p:cNvSpPr>
            <a:spLocks noChangeAspect="1" noEditPoints="1" noChangeArrowheads="1"/>
          </p:cNvSpPr>
          <p:nvPr/>
        </p:nvSpPr>
        <p:spPr bwMode="auto">
          <a:xfrm>
            <a:off x="1443038" y="3296571"/>
            <a:ext cx="1905000" cy="1112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dirty="0">
                <a:solidFill>
                  <a:srgbClr val="000000"/>
                </a:solidFill>
              </a:rPr>
              <a:t>Internet</a:t>
            </a:r>
          </a:p>
        </p:txBody>
      </p:sp>
      <p:sp>
        <p:nvSpPr>
          <p:cNvPr id="27648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User</a:t>
            </a:r>
          </a:p>
          <a:p>
            <a:pPr algn="ctr"/>
            <a:r>
              <a:rPr lang="en-US" dirty="0" smtClean="0">
                <a:solidFill>
                  <a:schemeClr val="bg2"/>
                </a:solidFill>
              </a:rPr>
              <a:t>Browser</a:t>
            </a:r>
            <a:endParaRPr lang="en-US" dirty="0">
              <a:solidFill>
                <a:schemeClr val="bg2"/>
              </a:solidFill>
            </a:endParaRPr>
          </a:p>
        </p:txBody>
      </p:sp>
      <p:cxnSp>
        <p:nvCxnSpPr>
          <p:cNvPr id="276485" name="AutoShape 5"/>
          <p:cNvCxnSpPr>
            <a:cxnSpLocks noChangeShapeType="1"/>
            <a:stCxn id="276491" idx="2"/>
            <a:endCxn id="276483" idx="3"/>
          </p:cNvCxnSpPr>
          <p:nvPr/>
        </p:nvCxnSpPr>
        <p:spPr bwMode="auto">
          <a:xfrm>
            <a:off x="1143000" y="3048000"/>
            <a:ext cx="1252538" cy="312198"/>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486" name="AutoShape 6"/>
          <p:cNvCxnSpPr>
            <a:cxnSpLocks noChangeShapeType="1"/>
            <a:stCxn id="276483" idx="2"/>
            <a:endCxn id="276492" idx="1"/>
          </p:cNvCxnSpPr>
          <p:nvPr/>
        </p:nvCxnSpPr>
        <p:spPr bwMode="auto">
          <a:xfrm>
            <a:off x="3346451" y="3852990"/>
            <a:ext cx="649287" cy="7811"/>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87" name="Rectangle 7"/>
          <p:cNvSpPr>
            <a:spLocks noChangeArrowheads="1"/>
          </p:cNvSpPr>
          <p:nvPr/>
        </p:nvSpPr>
        <p:spPr bwMode="auto">
          <a:xfrm>
            <a:off x="3851275" y="1905000"/>
            <a:ext cx="2952750"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Text Box 8"/>
          <p:cNvSpPr txBox="1">
            <a:spLocks noChangeArrowheads="1"/>
          </p:cNvSpPr>
          <p:nvPr/>
        </p:nvSpPr>
        <p:spPr bwMode="auto">
          <a:xfrm>
            <a:off x="186258" y="1773238"/>
            <a:ext cx="19134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dirty="0" smtClean="0"/>
              <a:t>Laptop</a:t>
            </a:r>
            <a:endParaRPr lang="en-US" sz="1800" dirty="0"/>
          </a:p>
        </p:txBody>
      </p:sp>
      <p:sp>
        <p:nvSpPr>
          <p:cNvPr id="276490" name="Text Box 10"/>
          <p:cNvSpPr txBox="1">
            <a:spLocks noChangeArrowheads="1"/>
          </p:cNvSpPr>
          <p:nvPr/>
        </p:nvSpPr>
        <p:spPr bwMode="auto">
          <a:xfrm>
            <a:off x="4626794" y="1916113"/>
            <a:ext cx="1031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dirty="0" err="1" smtClean="0"/>
              <a:t>localhost</a:t>
            </a:r>
            <a:endParaRPr lang="en-US" dirty="0"/>
          </a:p>
        </p:txBody>
      </p:sp>
      <p:sp>
        <p:nvSpPr>
          <p:cNvPr id="276491" name="Rectangle 1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Rectangle 12"/>
          <p:cNvSpPr>
            <a:spLocks noChangeArrowheads="1"/>
          </p:cNvSpPr>
          <p:nvPr/>
        </p:nvSpPr>
        <p:spPr bwMode="auto">
          <a:xfrm>
            <a:off x="3995738" y="3068638"/>
            <a:ext cx="1079500" cy="15843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Apache</a:t>
            </a:r>
          </a:p>
          <a:p>
            <a:pPr algn="ctr"/>
            <a:r>
              <a:rPr lang="en-US">
                <a:solidFill>
                  <a:schemeClr val="bg2"/>
                </a:solidFill>
              </a:rPr>
              <a:t>HTTP</a:t>
            </a:r>
          </a:p>
          <a:p>
            <a:pPr algn="ctr"/>
            <a:r>
              <a:rPr lang="en-US">
                <a:solidFill>
                  <a:schemeClr val="bg2"/>
                </a:solidFill>
              </a:rPr>
              <a:t>Server</a:t>
            </a:r>
          </a:p>
        </p:txBody>
      </p:sp>
      <p:cxnSp>
        <p:nvCxnSpPr>
          <p:cNvPr id="276493" name="AutoShape 13"/>
          <p:cNvCxnSpPr>
            <a:cxnSpLocks noChangeShapeType="1"/>
            <a:stCxn id="276492" idx="3"/>
            <a:endCxn id="276494" idx="1"/>
          </p:cNvCxnSpPr>
          <p:nvPr/>
        </p:nvCxnSpPr>
        <p:spPr bwMode="auto">
          <a:xfrm>
            <a:off x="5075238"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94" name="Rectangle 14"/>
          <p:cNvSpPr>
            <a:spLocks noChangeArrowheads="1"/>
          </p:cNvSpPr>
          <p:nvPr/>
        </p:nvSpPr>
        <p:spPr bwMode="auto">
          <a:xfrm>
            <a:off x="5651500"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PHP</a:t>
            </a:r>
            <a:endParaRPr lang="en-US" dirty="0">
              <a:solidFill>
                <a:schemeClr val="bg2"/>
              </a:solidFill>
            </a:endParaRPr>
          </a:p>
          <a:p>
            <a:pPr algn="ctr"/>
            <a:r>
              <a:rPr lang="en-US" dirty="0">
                <a:solidFill>
                  <a:schemeClr val="bg2"/>
                </a:solidFill>
              </a:rPr>
              <a:t>App. </a:t>
            </a:r>
          </a:p>
          <a:p>
            <a:pPr algn="ctr"/>
            <a:r>
              <a:rPr lang="en-US" dirty="0">
                <a:solidFill>
                  <a:schemeClr val="bg2"/>
                </a:solidFill>
              </a:rPr>
              <a:t>Server</a:t>
            </a:r>
          </a:p>
        </p:txBody>
      </p:sp>
      <p:sp>
        <p:nvSpPr>
          <p:cNvPr id="276497" name="AutoShape 17"/>
          <p:cNvSpPr>
            <a:spLocks noChangeArrowheads="1"/>
          </p:cNvSpPr>
          <p:nvPr/>
        </p:nvSpPr>
        <p:spPr bwMode="auto">
          <a:xfrm>
            <a:off x="7235825" y="4868863"/>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DB</a:t>
            </a:r>
            <a:endParaRPr lang="en-US" dirty="0">
              <a:solidFill>
                <a:schemeClr val="bg2"/>
              </a:solidFill>
            </a:endParaRPr>
          </a:p>
        </p:txBody>
      </p:sp>
      <p:sp>
        <p:nvSpPr>
          <p:cNvPr id="276506" name="AutoShape 26"/>
          <p:cNvSpPr>
            <a:spLocks noChangeArrowheads="1"/>
          </p:cNvSpPr>
          <p:nvPr/>
        </p:nvSpPr>
        <p:spPr bwMode="auto">
          <a:xfrm>
            <a:off x="4932363" y="5013325"/>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.html, .</a:t>
            </a:r>
            <a:r>
              <a:rPr lang="en-US" dirty="0" err="1">
                <a:solidFill>
                  <a:schemeClr val="bg2"/>
                </a:solidFill>
              </a:rPr>
              <a:t>cgi</a:t>
            </a:r>
            <a:r>
              <a:rPr lang="en-US" dirty="0">
                <a:solidFill>
                  <a:schemeClr val="bg2"/>
                </a:solidFill>
              </a:rPr>
              <a:t>,</a:t>
            </a:r>
          </a:p>
          <a:p>
            <a:pPr algn="ctr"/>
            <a:r>
              <a:rPr lang="en-US" dirty="0" smtClean="0">
                <a:solidFill>
                  <a:schemeClr val="bg2"/>
                </a:solidFill>
              </a:rPr>
              <a:t>.</a:t>
            </a:r>
            <a:r>
              <a:rPr lang="en-US" dirty="0" err="1" smtClean="0">
                <a:solidFill>
                  <a:schemeClr val="bg2"/>
                </a:solidFill>
              </a:rPr>
              <a:t>php</a:t>
            </a:r>
            <a:endParaRPr lang="en-US" dirty="0">
              <a:solidFill>
                <a:schemeClr val="bg2"/>
              </a:solidFill>
            </a:endParaRPr>
          </a:p>
        </p:txBody>
      </p:sp>
      <p:sp>
        <p:nvSpPr>
          <p:cNvPr id="276507" name="AutoShape 27"/>
          <p:cNvSpPr>
            <a:spLocks noChangeArrowheads="1"/>
          </p:cNvSpPr>
          <p:nvPr/>
        </p:nvSpPr>
        <p:spPr bwMode="auto">
          <a:xfrm rot="2283577">
            <a:off x="5618163" y="4425950"/>
            <a:ext cx="288925" cy="703263"/>
          </a:xfrm>
          <a:prstGeom prst="upDownArrow">
            <a:avLst>
              <a:gd name="adj1" fmla="val 50000"/>
              <a:gd name="adj2" fmla="val 48681"/>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Line 30"/>
          <p:cNvSpPr>
            <a:spLocks noChangeShapeType="1"/>
          </p:cNvSpPr>
          <p:nvPr/>
        </p:nvSpPr>
        <p:spPr bwMode="auto">
          <a:xfrm>
            <a:off x="4427538" y="28956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1" name="Rectangle 31"/>
          <p:cNvSpPr>
            <a:spLocks noChangeArrowheads="1"/>
          </p:cNvSpPr>
          <p:nvPr/>
        </p:nvSpPr>
        <p:spPr bwMode="auto">
          <a:xfrm>
            <a:off x="4140200"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2" name="Rectangle 32"/>
          <p:cNvSpPr>
            <a:spLocks noChangeArrowheads="1"/>
          </p:cNvSpPr>
          <p:nvPr/>
        </p:nvSpPr>
        <p:spPr bwMode="auto">
          <a:xfrm>
            <a:off x="685800" y="5181600"/>
            <a:ext cx="1447800" cy="6096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pPr algn="ctr"/>
            <a:r>
              <a:rPr lang="en-US" dirty="0" smtClean="0">
                <a:solidFill>
                  <a:schemeClr val="bg2"/>
                </a:solidFill>
              </a:rPr>
              <a:t>Admin</a:t>
            </a:r>
          </a:p>
          <a:p>
            <a:pPr algn="ctr"/>
            <a:r>
              <a:rPr lang="en-US" dirty="0" smtClean="0">
                <a:solidFill>
                  <a:schemeClr val="bg2"/>
                </a:solidFill>
              </a:rPr>
              <a:t>Browser</a:t>
            </a:r>
            <a:endParaRPr lang="en-US" dirty="0">
              <a:solidFill>
                <a:schemeClr val="bg2"/>
              </a:solidFill>
            </a:endParaRPr>
          </a:p>
        </p:txBody>
      </p:sp>
      <p:sp>
        <p:nvSpPr>
          <p:cNvPr id="276513" name="Text Box 33"/>
          <p:cNvSpPr txBox="1">
            <a:spLocks noChangeArrowheads="1"/>
          </p:cNvSpPr>
          <p:nvPr/>
        </p:nvSpPr>
        <p:spPr bwMode="auto">
          <a:xfrm>
            <a:off x="510853" y="4684197"/>
            <a:ext cx="833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smtClean="0"/>
              <a:t>Laptop</a:t>
            </a:r>
            <a:endParaRPr lang="en-US" sz="1800" dirty="0"/>
          </a:p>
        </p:txBody>
      </p:sp>
      <p:sp>
        <p:nvSpPr>
          <p:cNvPr id="276514" name="Rectangle 34"/>
          <p:cNvSpPr>
            <a:spLocks noChangeArrowheads="1"/>
          </p:cNvSpPr>
          <p:nvPr/>
        </p:nvSpPr>
        <p:spPr bwMode="auto">
          <a:xfrm>
            <a:off x="457200" y="46482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76515" name="AutoShape 35"/>
          <p:cNvCxnSpPr>
            <a:cxnSpLocks noChangeShapeType="1"/>
            <a:stCxn id="276514" idx="3"/>
            <a:endCxn id="276483" idx="1"/>
          </p:cNvCxnSpPr>
          <p:nvPr/>
        </p:nvCxnSpPr>
        <p:spPr bwMode="auto">
          <a:xfrm flipV="1">
            <a:off x="2286000" y="4408223"/>
            <a:ext cx="109538" cy="887677"/>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16" name="Line 36"/>
          <p:cNvSpPr>
            <a:spLocks noChangeShapeType="1"/>
          </p:cNvSpPr>
          <p:nvPr/>
        </p:nvSpPr>
        <p:spPr bwMode="auto">
          <a:xfrm>
            <a:off x="6011863"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7" name="Rectangle 37"/>
          <p:cNvSpPr>
            <a:spLocks noChangeArrowheads="1"/>
          </p:cNvSpPr>
          <p:nvPr/>
        </p:nvSpPr>
        <p:spPr bwMode="auto">
          <a:xfrm>
            <a:off x="55800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8" name="Text Box 38"/>
          <p:cNvSpPr txBox="1">
            <a:spLocks noChangeArrowheads="1"/>
          </p:cNvSpPr>
          <p:nvPr/>
        </p:nvSpPr>
        <p:spPr bwMode="auto">
          <a:xfrm>
            <a:off x="3348038" y="3789363"/>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CA" sz="1800"/>
              <a:t>port </a:t>
            </a:r>
          </a:p>
          <a:p>
            <a:r>
              <a:rPr lang="en-CA" sz="1800"/>
              <a:t>80</a:t>
            </a:r>
            <a:endParaRPr lang="en-US" sz="1800"/>
          </a:p>
        </p:txBody>
      </p:sp>
      <p:cxnSp>
        <p:nvCxnSpPr>
          <p:cNvPr id="276524" name="AutoShape 44"/>
          <p:cNvCxnSpPr>
            <a:cxnSpLocks noChangeShapeType="1"/>
          </p:cNvCxnSpPr>
          <p:nvPr/>
        </p:nvCxnSpPr>
        <p:spPr bwMode="auto">
          <a:xfrm>
            <a:off x="6659563"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25" name="Rectangle 45"/>
          <p:cNvSpPr>
            <a:spLocks noChangeArrowheads="1"/>
          </p:cNvSpPr>
          <p:nvPr/>
        </p:nvSpPr>
        <p:spPr bwMode="auto">
          <a:xfrm>
            <a:off x="7091363" y="1916113"/>
            <a:ext cx="1711325"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26" name="Text Box 46"/>
          <p:cNvSpPr txBox="1">
            <a:spLocks noChangeArrowheads="1"/>
          </p:cNvSpPr>
          <p:nvPr/>
        </p:nvSpPr>
        <p:spPr bwMode="auto">
          <a:xfrm>
            <a:off x="7433435" y="1844675"/>
            <a:ext cx="10311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CA" dirty="0" err="1" smtClean="0"/>
              <a:t>localhost</a:t>
            </a:r>
            <a:endParaRPr lang="en-US" dirty="0"/>
          </a:p>
        </p:txBody>
      </p:sp>
      <p:sp>
        <p:nvSpPr>
          <p:cNvPr id="276527" name="Line 47"/>
          <p:cNvSpPr>
            <a:spLocks noChangeShapeType="1"/>
          </p:cNvSpPr>
          <p:nvPr/>
        </p:nvSpPr>
        <p:spPr bwMode="auto">
          <a:xfrm>
            <a:off x="7740650"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21" name="Rectangle 41"/>
          <p:cNvSpPr>
            <a:spLocks noChangeArrowheads="1"/>
          </p:cNvSpPr>
          <p:nvPr/>
        </p:nvSpPr>
        <p:spPr bwMode="auto">
          <a:xfrm>
            <a:off x="7235825"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MySQL</a:t>
            </a:r>
            <a:endParaRPr lang="en-US" dirty="0">
              <a:solidFill>
                <a:schemeClr val="bg2"/>
              </a:solidFill>
            </a:endParaRPr>
          </a:p>
          <a:p>
            <a:pPr algn="ctr"/>
            <a:r>
              <a:rPr lang="en-US" dirty="0">
                <a:solidFill>
                  <a:schemeClr val="bg2"/>
                </a:solidFill>
              </a:rPr>
              <a:t>DBMS</a:t>
            </a:r>
          </a:p>
          <a:p>
            <a:pPr algn="ctr"/>
            <a:r>
              <a:rPr lang="en-US" dirty="0">
                <a:solidFill>
                  <a:schemeClr val="bg2"/>
                </a:solidFill>
              </a:rPr>
              <a:t>Server</a:t>
            </a:r>
          </a:p>
        </p:txBody>
      </p:sp>
      <p:sp>
        <p:nvSpPr>
          <p:cNvPr id="276522" name="Rectangle 42"/>
          <p:cNvSpPr>
            <a:spLocks noChangeArrowheads="1"/>
          </p:cNvSpPr>
          <p:nvPr/>
        </p:nvSpPr>
        <p:spPr bwMode="auto">
          <a:xfrm>
            <a:off x="73072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20" name="AutoShape 40"/>
          <p:cNvSpPr>
            <a:spLocks noChangeArrowheads="1"/>
          </p:cNvSpPr>
          <p:nvPr/>
        </p:nvSpPr>
        <p:spPr bwMode="auto">
          <a:xfrm rot="19316423" flipH="1">
            <a:off x="7732713" y="451008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0"/>
          <p:cNvSpPr>
            <a:spLocks noChangeArrowheads="1"/>
          </p:cNvSpPr>
          <p:nvPr/>
        </p:nvSpPr>
        <p:spPr bwMode="auto">
          <a:xfrm rot="19316423" flipH="1">
            <a:off x="4800601" y="454727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5645459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2001</a:t>
            </a:r>
          </a:p>
        </p:txBody>
      </p:sp>
      <p:sp>
        <p:nvSpPr>
          <p:cNvPr id="36" name="Footer Placeholder 4"/>
          <p:cNvSpPr>
            <a:spLocks noGrp="1"/>
          </p:cNvSpPr>
          <p:nvPr>
            <p:ph type="ftr" sz="quarter" idx="11"/>
          </p:nvPr>
        </p:nvSpPr>
        <p:spPr/>
        <p:txBody>
          <a:bodyPr/>
          <a:lstStyle/>
          <a:p>
            <a:r>
              <a:rPr lang="en-US"/>
              <a:t>Daniel L. Silver</a:t>
            </a:r>
          </a:p>
        </p:txBody>
      </p:sp>
      <p:sp>
        <p:nvSpPr>
          <p:cNvPr id="37" name="Slide Number Placeholder 5"/>
          <p:cNvSpPr>
            <a:spLocks noGrp="1"/>
          </p:cNvSpPr>
          <p:nvPr>
            <p:ph type="sldNum" sz="quarter" idx="12"/>
          </p:nvPr>
        </p:nvSpPr>
        <p:spPr/>
        <p:txBody>
          <a:bodyPr/>
          <a:lstStyle/>
          <a:p>
            <a:fld id="{C5580111-F49B-C047-A4C1-0E81279A5A95}" type="slidenum">
              <a:rPr lang="en-US"/>
              <a:pPr/>
              <a:t>13</a:t>
            </a:fld>
            <a:endParaRPr lang="en-US"/>
          </a:p>
        </p:txBody>
      </p:sp>
      <p:sp>
        <p:nvSpPr>
          <p:cNvPr id="276482" name="Rectangle 2"/>
          <p:cNvSpPr>
            <a:spLocks noGrp="1" noChangeArrowheads="1"/>
          </p:cNvSpPr>
          <p:nvPr>
            <p:ph type="title"/>
          </p:nvPr>
        </p:nvSpPr>
        <p:spPr/>
        <p:txBody>
          <a:bodyPr>
            <a:normAutofit fontScale="90000"/>
          </a:bodyPr>
          <a:lstStyle/>
          <a:p>
            <a:r>
              <a:rPr lang="en-US" dirty="0"/>
              <a:t>Architecture of the Acadia </a:t>
            </a:r>
            <a:br>
              <a:rPr lang="en-US" dirty="0"/>
            </a:br>
            <a:r>
              <a:rPr lang="en-US" dirty="0" smtClean="0"/>
              <a:t>Web </a:t>
            </a:r>
            <a:r>
              <a:rPr lang="en-US" dirty="0"/>
              <a:t>Server </a:t>
            </a:r>
            <a:r>
              <a:rPr lang="en-US" dirty="0" smtClean="0"/>
              <a:t>Environment</a:t>
            </a:r>
            <a:endParaRPr lang="en-US" dirty="0"/>
          </a:p>
        </p:txBody>
      </p:sp>
      <p:sp>
        <p:nvSpPr>
          <p:cNvPr id="276483" name="Cloud"/>
          <p:cNvSpPr>
            <a:spLocks noChangeAspect="1" noEditPoints="1" noChangeArrowheads="1"/>
          </p:cNvSpPr>
          <p:nvPr/>
        </p:nvSpPr>
        <p:spPr bwMode="auto">
          <a:xfrm>
            <a:off x="1461717" y="3284538"/>
            <a:ext cx="1905000" cy="1112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dirty="0">
                <a:solidFill>
                  <a:srgbClr val="000000"/>
                </a:solidFill>
              </a:rPr>
              <a:t>Internet</a:t>
            </a:r>
          </a:p>
        </p:txBody>
      </p:sp>
      <p:sp>
        <p:nvSpPr>
          <p:cNvPr id="27648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User </a:t>
            </a:r>
          </a:p>
          <a:p>
            <a:pPr algn="ctr"/>
            <a:r>
              <a:rPr lang="en-US" dirty="0" smtClean="0">
                <a:solidFill>
                  <a:schemeClr val="bg2"/>
                </a:solidFill>
              </a:rPr>
              <a:t>Browser</a:t>
            </a:r>
            <a:endParaRPr lang="en-US" dirty="0">
              <a:solidFill>
                <a:schemeClr val="bg2"/>
              </a:solidFill>
            </a:endParaRPr>
          </a:p>
        </p:txBody>
      </p:sp>
      <p:cxnSp>
        <p:nvCxnSpPr>
          <p:cNvPr id="276485" name="AutoShape 5"/>
          <p:cNvCxnSpPr>
            <a:cxnSpLocks noChangeShapeType="1"/>
            <a:stCxn id="276491" idx="2"/>
            <a:endCxn id="276483" idx="3"/>
          </p:cNvCxnSpPr>
          <p:nvPr/>
        </p:nvCxnSpPr>
        <p:spPr bwMode="auto">
          <a:xfrm>
            <a:off x="1143000" y="3048000"/>
            <a:ext cx="1271217" cy="30016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486" name="AutoShape 6"/>
          <p:cNvCxnSpPr>
            <a:cxnSpLocks noChangeShapeType="1"/>
            <a:stCxn id="276483" idx="2"/>
            <a:endCxn id="276492" idx="1"/>
          </p:cNvCxnSpPr>
          <p:nvPr/>
        </p:nvCxnSpPr>
        <p:spPr bwMode="auto">
          <a:xfrm>
            <a:off x="3365130" y="3840957"/>
            <a:ext cx="630608" cy="19844"/>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87" name="Rectangle 7"/>
          <p:cNvSpPr>
            <a:spLocks noChangeArrowheads="1"/>
          </p:cNvSpPr>
          <p:nvPr/>
        </p:nvSpPr>
        <p:spPr bwMode="auto">
          <a:xfrm>
            <a:off x="3851275" y="1905000"/>
            <a:ext cx="2952750"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Text Box 8"/>
          <p:cNvSpPr txBox="1">
            <a:spLocks noChangeArrowheads="1"/>
          </p:cNvSpPr>
          <p:nvPr/>
        </p:nvSpPr>
        <p:spPr bwMode="auto">
          <a:xfrm>
            <a:off x="179388" y="1773238"/>
            <a:ext cx="1944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dirty="0" smtClean="0"/>
              <a:t>Lap</a:t>
            </a:r>
            <a:r>
              <a:rPr lang="en-CA" sz="1800" dirty="0" smtClean="0"/>
              <a:t>top</a:t>
            </a:r>
            <a:endParaRPr lang="en-US" sz="1800" dirty="0"/>
          </a:p>
        </p:txBody>
      </p:sp>
      <p:sp>
        <p:nvSpPr>
          <p:cNvPr id="276490" name="Text Box 10"/>
          <p:cNvSpPr txBox="1">
            <a:spLocks noChangeArrowheads="1"/>
          </p:cNvSpPr>
          <p:nvPr/>
        </p:nvSpPr>
        <p:spPr bwMode="auto">
          <a:xfrm>
            <a:off x="4106527" y="1916113"/>
            <a:ext cx="1808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dirty="0" err="1" smtClean="0"/>
              <a:t>falcon.acadiau.ca</a:t>
            </a:r>
            <a:endParaRPr lang="en-US" dirty="0"/>
          </a:p>
        </p:txBody>
      </p:sp>
      <p:sp>
        <p:nvSpPr>
          <p:cNvPr id="276491" name="Rectangle 1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Rectangle 12"/>
          <p:cNvSpPr>
            <a:spLocks noChangeArrowheads="1"/>
          </p:cNvSpPr>
          <p:nvPr/>
        </p:nvSpPr>
        <p:spPr bwMode="auto">
          <a:xfrm>
            <a:off x="3995738" y="3068638"/>
            <a:ext cx="1079500" cy="15843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Apache</a:t>
            </a:r>
          </a:p>
          <a:p>
            <a:pPr algn="ctr"/>
            <a:r>
              <a:rPr lang="en-US" dirty="0">
                <a:solidFill>
                  <a:schemeClr val="bg2"/>
                </a:solidFill>
              </a:rPr>
              <a:t>HTTP</a:t>
            </a:r>
          </a:p>
          <a:p>
            <a:pPr algn="ctr"/>
            <a:r>
              <a:rPr lang="en-US" dirty="0">
                <a:solidFill>
                  <a:schemeClr val="bg2"/>
                </a:solidFill>
              </a:rPr>
              <a:t>Server</a:t>
            </a:r>
          </a:p>
        </p:txBody>
      </p:sp>
      <p:cxnSp>
        <p:nvCxnSpPr>
          <p:cNvPr id="276493" name="AutoShape 13"/>
          <p:cNvCxnSpPr>
            <a:cxnSpLocks noChangeShapeType="1"/>
            <a:stCxn id="276492" idx="3"/>
            <a:endCxn id="276494" idx="1"/>
          </p:cNvCxnSpPr>
          <p:nvPr/>
        </p:nvCxnSpPr>
        <p:spPr bwMode="auto">
          <a:xfrm>
            <a:off x="5075238"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94" name="Rectangle 14"/>
          <p:cNvSpPr>
            <a:spLocks noChangeArrowheads="1"/>
          </p:cNvSpPr>
          <p:nvPr/>
        </p:nvSpPr>
        <p:spPr bwMode="auto">
          <a:xfrm>
            <a:off x="5651500"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PHP</a:t>
            </a:r>
            <a:endParaRPr lang="en-US" dirty="0">
              <a:solidFill>
                <a:schemeClr val="bg2"/>
              </a:solidFill>
            </a:endParaRPr>
          </a:p>
          <a:p>
            <a:pPr algn="ctr"/>
            <a:r>
              <a:rPr lang="en-US" dirty="0">
                <a:solidFill>
                  <a:schemeClr val="bg2"/>
                </a:solidFill>
              </a:rPr>
              <a:t>App. </a:t>
            </a:r>
          </a:p>
          <a:p>
            <a:pPr algn="ctr"/>
            <a:r>
              <a:rPr lang="en-US" dirty="0">
                <a:solidFill>
                  <a:schemeClr val="bg2"/>
                </a:solidFill>
              </a:rPr>
              <a:t>Server</a:t>
            </a:r>
          </a:p>
        </p:txBody>
      </p:sp>
      <p:sp>
        <p:nvSpPr>
          <p:cNvPr id="276497" name="AutoShape 17"/>
          <p:cNvSpPr>
            <a:spLocks noChangeArrowheads="1"/>
          </p:cNvSpPr>
          <p:nvPr/>
        </p:nvSpPr>
        <p:spPr bwMode="auto">
          <a:xfrm>
            <a:off x="7235825" y="4868863"/>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DB</a:t>
            </a:r>
            <a:endParaRPr lang="en-US" dirty="0">
              <a:solidFill>
                <a:schemeClr val="bg2"/>
              </a:solidFill>
            </a:endParaRPr>
          </a:p>
        </p:txBody>
      </p:sp>
      <p:sp>
        <p:nvSpPr>
          <p:cNvPr id="276506" name="AutoShape 26"/>
          <p:cNvSpPr>
            <a:spLocks noChangeArrowheads="1"/>
          </p:cNvSpPr>
          <p:nvPr/>
        </p:nvSpPr>
        <p:spPr bwMode="auto">
          <a:xfrm>
            <a:off x="4932363" y="5013325"/>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.html, .</a:t>
            </a:r>
            <a:r>
              <a:rPr lang="en-US" dirty="0" err="1">
                <a:solidFill>
                  <a:schemeClr val="bg2"/>
                </a:solidFill>
              </a:rPr>
              <a:t>cgi</a:t>
            </a:r>
            <a:r>
              <a:rPr lang="en-US" dirty="0">
                <a:solidFill>
                  <a:schemeClr val="bg2"/>
                </a:solidFill>
              </a:rPr>
              <a:t>,</a:t>
            </a:r>
          </a:p>
          <a:p>
            <a:pPr algn="ctr"/>
            <a:r>
              <a:rPr lang="en-US" dirty="0" smtClean="0">
                <a:solidFill>
                  <a:schemeClr val="bg2"/>
                </a:solidFill>
              </a:rPr>
              <a:t>.</a:t>
            </a:r>
            <a:r>
              <a:rPr lang="en-US" dirty="0" err="1" smtClean="0">
                <a:solidFill>
                  <a:schemeClr val="bg2"/>
                </a:solidFill>
              </a:rPr>
              <a:t>php</a:t>
            </a:r>
            <a:endParaRPr lang="en-US" dirty="0">
              <a:solidFill>
                <a:schemeClr val="bg2"/>
              </a:solidFill>
            </a:endParaRPr>
          </a:p>
        </p:txBody>
      </p:sp>
      <p:sp>
        <p:nvSpPr>
          <p:cNvPr id="276507" name="AutoShape 27"/>
          <p:cNvSpPr>
            <a:spLocks noChangeArrowheads="1"/>
          </p:cNvSpPr>
          <p:nvPr/>
        </p:nvSpPr>
        <p:spPr bwMode="auto">
          <a:xfrm rot="2283577">
            <a:off x="5618163" y="4425950"/>
            <a:ext cx="288925" cy="703263"/>
          </a:xfrm>
          <a:prstGeom prst="upDownArrow">
            <a:avLst>
              <a:gd name="adj1" fmla="val 50000"/>
              <a:gd name="adj2" fmla="val 48681"/>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Line 30"/>
          <p:cNvSpPr>
            <a:spLocks noChangeShapeType="1"/>
          </p:cNvSpPr>
          <p:nvPr/>
        </p:nvSpPr>
        <p:spPr bwMode="auto">
          <a:xfrm>
            <a:off x="4427538" y="28956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1" name="Rectangle 31"/>
          <p:cNvSpPr>
            <a:spLocks noChangeArrowheads="1"/>
          </p:cNvSpPr>
          <p:nvPr/>
        </p:nvSpPr>
        <p:spPr bwMode="auto">
          <a:xfrm>
            <a:off x="4140200"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2" name="Rectangle 32"/>
          <p:cNvSpPr>
            <a:spLocks noChangeArrowheads="1"/>
          </p:cNvSpPr>
          <p:nvPr/>
        </p:nvSpPr>
        <p:spPr bwMode="auto">
          <a:xfrm>
            <a:off x="685800" y="5181600"/>
            <a:ext cx="1447800" cy="6096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pPr algn="ctr"/>
            <a:r>
              <a:rPr lang="en-US" dirty="0" smtClean="0">
                <a:solidFill>
                  <a:schemeClr val="bg2"/>
                </a:solidFill>
              </a:rPr>
              <a:t>Admin</a:t>
            </a:r>
          </a:p>
          <a:p>
            <a:pPr algn="ctr"/>
            <a:r>
              <a:rPr lang="en-US" dirty="0" smtClean="0">
                <a:solidFill>
                  <a:schemeClr val="bg2"/>
                </a:solidFill>
              </a:rPr>
              <a:t>Browser</a:t>
            </a:r>
            <a:endParaRPr lang="en-US" dirty="0">
              <a:solidFill>
                <a:schemeClr val="bg2"/>
              </a:solidFill>
            </a:endParaRPr>
          </a:p>
        </p:txBody>
      </p:sp>
      <p:sp>
        <p:nvSpPr>
          <p:cNvPr id="276513" name="Text Box 33"/>
          <p:cNvSpPr txBox="1">
            <a:spLocks noChangeArrowheads="1"/>
          </p:cNvSpPr>
          <p:nvPr/>
        </p:nvSpPr>
        <p:spPr bwMode="auto">
          <a:xfrm>
            <a:off x="510853" y="4684197"/>
            <a:ext cx="833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smtClean="0"/>
              <a:t>Laptop</a:t>
            </a:r>
            <a:endParaRPr lang="en-US" sz="1800" dirty="0"/>
          </a:p>
        </p:txBody>
      </p:sp>
      <p:sp>
        <p:nvSpPr>
          <p:cNvPr id="276514" name="Rectangle 34"/>
          <p:cNvSpPr>
            <a:spLocks noChangeArrowheads="1"/>
          </p:cNvSpPr>
          <p:nvPr/>
        </p:nvSpPr>
        <p:spPr bwMode="auto">
          <a:xfrm>
            <a:off x="457200" y="46482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76515" name="AutoShape 35"/>
          <p:cNvCxnSpPr>
            <a:cxnSpLocks noChangeShapeType="1"/>
            <a:stCxn id="276514" idx="3"/>
            <a:endCxn id="276483" idx="1"/>
          </p:cNvCxnSpPr>
          <p:nvPr/>
        </p:nvCxnSpPr>
        <p:spPr bwMode="auto">
          <a:xfrm flipV="1">
            <a:off x="2286000" y="4396190"/>
            <a:ext cx="128217" cy="89971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16" name="Line 36"/>
          <p:cNvSpPr>
            <a:spLocks noChangeShapeType="1"/>
          </p:cNvSpPr>
          <p:nvPr/>
        </p:nvSpPr>
        <p:spPr bwMode="auto">
          <a:xfrm>
            <a:off x="6011863"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7" name="Rectangle 37"/>
          <p:cNvSpPr>
            <a:spLocks noChangeArrowheads="1"/>
          </p:cNvSpPr>
          <p:nvPr/>
        </p:nvSpPr>
        <p:spPr bwMode="auto">
          <a:xfrm>
            <a:off x="55800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8" name="Text Box 38"/>
          <p:cNvSpPr txBox="1">
            <a:spLocks noChangeArrowheads="1"/>
          </p:cNvSpPr>
          <p:nvPr/>
        </p:nvSpPr>
        <p:spPr bwMode="auto">
          <a:xfrm>
            <a:off x="3348038" y="3789363"/>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CA" sz="1800"/>
              <a:t>port </a:t>
            </a:r>
          </a:p>
          <a:p>
            <a:r>
              <a:rPr lang="en-CA" sz="1800"/>
              <a:t>80</a:t>
            </a:r>
            <a:endParaRPr lang="en-US" sz="1800"/>
          </a:p>
        </p:txBody>
      </p:sp>
      <p:cxnSp>
        <p:nvCxnSpPr>
          <p:cNvPr id="276524" name="AutoShape 44"/>
          <p:cNvCxnSpPr>
            <a:cxnSpLocks noChangeShapeType="1"/>
          </p:cNvCxnSpPr>
          <p:nvPr/>
        </p:nvCxnSpPr>
        <p:spPr bwMode="auto">
          <a:xfrm>
            <a:off x="6659563"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25" name="Rectangle 45"/>
          <p:cNvSpPr>
            <a:spLocks noChangeArrowheads="1"/>
          </p:cNvSpPr>
          <p:nvPr/>
        </p:nvSpPr>
        <p:spPr bwMode="auto">
          <a:xfrm>
            <a:off x="7091363" y="1916113"/>
            <a:ext cx="1711325"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26" name="Text Box 46"/>
          <p:cNvSpPr txBox="1">
            <a:spLocks noChangeArrowheads="1"/>
          </p:cNvSpPr>
          <p:nvPr/>
        </p:nvSpPr>
        <p:spPr bwMode="auto">
          <a:xfrm>
            <a:off x="7044581" y="1844675"/>
            <a:ext cx="18088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CA" dirty="0" err="1" smtClean="0"/>
              <a:t>falcon.acadiau.ca</a:t>
            </a:r>
            <a:endParaRPr lang="en-US" dirty="0"/>
          </a:p>
        </p:txBody>
      </p:sp>
      <p:sp>
        <p:nvSpPr>
          <p:cNvPr id="276527" name="Line 47"/>
          <p:cNvSpPr>
            <a:spLocks noChangeShapeType="1"/>
          </p:cNvSpPr>
          <p:nvPr/>
        </p:nvSpPr>
        <p:spPr bwMode="auto">
          <a:xfrm>
            <a:off x="7740650"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21" name="Rectangle 41"/>
          <p:cNvSpPr>
            <a:spLocks noChangeArrowheads="1"/>
          </p:cNvSpPr>
          <p:nvPr/>
        </p:nvSpPr>
        <p:spPr bwMode="auto">
          <a:xfrm>
            <a:off x="7235825"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MySQL</a:t>
            </a:r>
            <a:endParaRPr lang="en-US" dirty="0">
              <a:solidFill>
                <a:schemeClr val="bg2"/>
              </a:solidFill>
            </a:endParaRPr>
          </a:p>
          <a:p>
            <a:pPr algn="ctr"/>
            <a:r>
              <a:rPr lang="en-US" dirty="0">
                <a:solidFill>
                  <a:schemeClr val="bg2"/>
                </a:solidFill>
              </a:rPr>
              <a:t>DBMS</a:t>
            </a:r>
          </a:p>
          <a:p>
            <a:pPr algn="ctr"/>
            <a:r>
              <a:rPr lang="en-US" dirty="0">
                <a:solidFill>
                  <a:schemeClr val="bg2"/>
                </a:solidFill>
              </a:rPr>
              <a:t>Server</a:t>
            </a:r>
          </a:p>
        </p:txBody>
      </p:sp>
      <p:sp>
        <p:nvSpPr>
          <p:cNvPr id="276522" name="Rectangle 42"/>
          <p:cNvSpPr>
            <a:spLocks noChangeArrowheads="1"/>
          </p:cNvSpPr>
          <p:nvPr/>
        </p:nvSpPr>
        <p:spPr bwMode="auto">
          <a:xfrm>
            <a:off x="73072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chemeClr val="bg1"/>
                </a:solidFill>
              </a:rPr>
              <a:t>Admin</a:t>
            </a:r>
          </a:p>
        </p:txBody>
      </p:sp>
      <p:sp>
        <p:nvSpPr>
          <p:cNvPr id="276520" name="AutoShape 40"/>
          <p:cNvSpPr>
            <a:spLocks noChangeArrowheads="1"/>
          </p:cNvSpPr>
          <p:nvPr/>
        </p:nvSpPr>
        <p:spPr bwMode="auto">
          <a:xfrm rot="19316423" flipH="1">
            <a:off x="7732713" y="451008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0"/>
          <p:cNvSpPr>
            <a:spLocks noChangeArrowheads="1"/>
          </p:cNvSpPr>
          <p:nvPr/>
        </p:nvSpPr>
        <p:spPr bwMode="auto">
          <a:xfrm rot="19316423" flipH="1">
            <a:off x="4800601" y="454727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1771828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3"/>
          <p:cNvSpPr>
            <a:spLocks noGrp="1"/>
          </p:cNvSpPr>
          <p:nvPr>
            <p:ph type="dt" sz="half" idx="10"/>
          </p:nvPr>
        </p:nvSpPr>
        <p:spPr/>
        <p:txBody>
          <a:bodyPr/>
          <a:lstStyle/>
          <a:p>
            <a:r>
              <a:rPr lang="en-US"/>
              <a:t>2001</a:t>
            </a:r>
          </a:p>
        </p:txBody>
      </p:sp>
      <p:sp>
        <p:nvSpPr>
          <p:cNvPr id="36" name="Footer Placeholder 4"/>
          <p:cNvSpPr>
            <a:spLocks noGrp="1"/>
          </p:cNvSpPr>
          <p:nvPr>
            <p:ph type="ftr" sz="quarter" idx="11"/>
          </p:nvPr>
        </p:nvSpPr>
        <p:spPr/>
        <p:txBody>
          <a:bodyPr/>
          <a:lstStyle/>
          <a:p>
            <a:r>
              <a:rPr lang="en-US"/>
              <a:t>Daniel L. Silver</a:t>
            </a:r>
          </a:p>
        </p:txBody>
      </p:sp>
      <p:sp>
        <p:nvSpPr>
          <p:cNvPr id="37" name="Slide Number Placeholder 5"/>
          <p:cNvSpPr>
            <a:spLocks noGrp="1"/>
          </p:cNvSpPr>
          <p:nvPr>
            <p:ph type="sldNum" sz="quarter" idx="12"/>
          </p:nvPr>
        </p:nvSpPr>
        <p:spPr/>
        <p:txBody>
          <a:bodyPr/>
          <a:lstStyle/>
          <a:p>
            <a:fld id="{C5580111-F49B-C047-A4C1-0E81279A5A95}" type="slidenum">
              <a:rPr lang="en-US"/>
              <a:pPr/>
              <a:t>14</a:t>
            </a:fld>
            <a:endParaRPr lang="en-US"/>
          </a:p>
        </p:txBody>
      </p:sp>
      <p:sp>
        <p:nvSpPr>
          <p:cNvPr id="276482" name="Rectangle 2"/>
          <p:cNvSpPr>
            <a:spLocks noGrp="1" noChangeArrowheads="1"/>
          </p:cNvSpPr>
          <p:nvPr>
            <p:ph type="title"/>
          </p:nvPr>
        </p:nvSpPr>
        <p:spPr/>
        <p:txBody>
          <a:bodyPr>
            <a:normAutofit fontScale="90000"/>
          </a:bodyPr>
          <a:lstStyle/>
          <a:p>
            <a:r>
              <a:rPr lang="en-US" dirty="0"/>
              <a:t>Architecture of the Acadia </a:t>
            </a:r>
            <a:br>
              <a:rPr lang="en-US" dirty="0"/>
            </a:br>
            <a:r>
              <a:rPr lang="en-US" dirty="0" smtClean="0"/>
              <a:t>Web </a:t>
            </a:r>
            <a:r>
              <a:rPr lang="en-US" dirty="0"/>
              <a:t>Server </a:t>
            </a:r>
            <a:r>
              <a:rPr lang="en-US" dirty="0" smtClean="0"/>
              <a:t>Environment</a:t>
            </a:r>
            <a:endParaRPr lang="en-US" dirty="0"/>
          </a:p>
        </p:txBody>
      </p:sp>
      <p:sp>
        <p:nvSpPr>
          <p:cNvPr id="276483" name="Cloud"/>
          <p:cNvSpPr>
            <a:spLocks noChangeAspect="1" noEditPoints="1" noChangeArrowheads="1"/>
          </p:cNvSpPr>
          <p:nvPr/>
        </p:nvSpPr>
        <p:spPr bwMode="auto">
          <a:xfrm>
            <a:off x="1461717" y="3284538"/>
            <a:ext cx="1905000" cy="11128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dirty="0">
                <a:solidFill>
                  <a:srgbClr val="000000"/>
                </a:solidFill>
              </a:rPr>
              <a:t>Internet</a:t>
            </a:r>
          </a:p>
        </p:txBody>
      </p:sp>
      <p:sp>
        <p:nvSpPr>
          <p:cNvPr id="276484" name="Rectangle 4"/>
          <p:cNvSpPr>
            <a:spLocks noChangeArrowheads="1"/>
          </p:cNvSpPr>
          <p:nvPr/>
        </p:nvSpPr>
        <p:spPr bwMode="auto">
          <a:xfrm>
            <a:off x="457200" y="2286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User </a:t>
            </a:r>
          </a:p>
          <a:p>
            <a:pPr algn="ctr"/>
            <a:r>
              <a:rPr lang="en-US" dirty="0" smtClean="0">
                <a:solidFill>
                  <a:schemeClr val="bg2"/>
                </a:solidFill>
              </a:rPr>
              <a:t>Browser</a:t>
            </a:r>
            <a:endParaRPr lang="en-US" dirty="0">
              <a:solidFill>
                <a:schemeClr val="bg2"/>
              </a:solidFill>
            </a:endParaRPr>
          </a:p>
        </p:txBody>
      </p:sp>
      <p:cxnSp>
        <p:nvCxnSpPr>
          <p:cNvPr id="276485" name="AutoShape 5"/>
          <p:cNvCxnSpPr>
            <a:cxnSpLocks noChangeShapeType="1"/>
            <a:stCxn id="276491" idx="2"/>
            <a:endCxn id="276483" idx="3"/>
          </p:cNvCxnSpPr>
          <p:nvPr/>
        </p:nvCxnSpPr>
        <p:spPr bwMode="auto">
          <a:xfrm>
            <a:off x="1143000" y="3048000"/>
            <a:ext cx="1271217" cy="300165"/>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6486" name="AutoShape 6"/>
          <p:cNvCxnSpPr>
            <a:cxnSpLocks noChangeShapeType="1"/>
            <a:stCxn id="276483" idx="2"/>
            <a:endCxn id="276492" idx="1"/>
          </p:cNvCxnSpPr>
          <p:nvPr/>
        </p:nvCxnSpPr>
        <p:spPr bwMode="auto">
          <a:xfrm>
            <a:off x="3365130" y="3840957"/>
            <a:ext cx="630608" cy="19844"/>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87" name="Rectangle 7"/>
          <p:cNvSpPr>
            <a:spLocks noChangeArrowheads="1"/>
          </p:cNvSpPr>
          <p:nvPr/>
        </p:nvSpPr>
        <p:spPr bwMode="auto">
          <a:xfrm>
            <a:off x="3851275" y="1905000"/>
            <a:ext cx="2952750"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88" name="Text Box 8"/>
          <p:cNvSpPr txBox="1">
            <a:spLocks noChangeArrowheads="1"/>
          </p:cNvSpPr>
          <p:nvPr/>
        </p:nvSpPr>
        <p:spPr bwMode="auto">
          <a:xfrm>
            <a:off x="179388" y="1773238"/>
            <a:ext cx="1944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800" dirty="0" smtClean="0"/>
              <a:t>Lap</a:t>
            </a:r>
            <a:r>
              <a:rPr lang="en-CA" sz="1800" dirty="0" smtClean="0"/>
              <a:t>top</a:t>
            </a:r>
            <a:endParaRPr lang="en-US" sz="1800" dirty="0"/>
          </a:p>
        </p:txBody>
      </p:sp>
      <p:sp>
        <p:nvSpPr>
          <p:cNvPr id="276490" name="Text Box 10"/>
          <p:cNvSpPr txBox="1">
            <a:spLocks noChangeArrowheads="1"/>
          </p:cNvSpPr>
          <p:nvPr/>
        </p:nvSpPr>
        <p:spPr bwMode="auto">
          <a:xfrm>
            <a:off x="4433899" y="1916113"/>
            <a:ext cx="11540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dirty="0" err="1" smtClean="0"/>
              <a:t>acme.com</a:t>
            </a:r>
            <a:endParaRPr lang="en-US" dirty="0"/>
          </a:p>
        </p:txBody>
      </p:sp>
      <p:sp>
        <p:nvSpPr>
          <p:cNvPr id="276491" name="Rectangle 11"/>
          <p:cNvSpPr>
            <a:spLocks noChangeArrowheads="1"/>
          </p:cNvSpPr>
          <p:nvPr/>
        </p:nvSpPr>
        <p:spPr bwMode="auto">
          <a:xfrm>
            <a:off x="228600" y="17526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492" name="Rectangle 12"/>
          <p:cNvSpPr>
            <a:spLocks noChangeArrowheads="1"/>
          </p:cNvSpPr>
          <p:nvPr/>
        </p:nvSpPr>
        <p:spPr bwMode="auto">
          <a:xfrm>
            <a:off x="3995738" y="3068638"/>
            <a:ext cx="1079500" cy="1584325"/>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Apache</a:t>
            </a:r>
          </a:p>
          <a:p>
            <a:pPr algn="ctr"/>
            <a:r>
              <a:rPr lang="en-US" dirty="0">
                <a:solidFill>
                  <a:schemeClr val="bg2"/>
                </a:solidFill>
              </a:rPr>
              <a:t>HTTP</a:t>
            </a:r>
          </a:p>
          <a:p>
            <a:pPr algn="ctr"/>
            <a:r>
              <a:rPr lang="en-US" dirty="0">
                <a:solidFill>
                  <a:schemeClr val="bg2"/>
                </a:solidFill>
              </a:rPr>
              <a:t>Server</a:t>
            </a:r>
          </a:p>
        </p:txBody>
      </p:sp>
      <p:cxnSp>
        <p:nvCxnSpPr>
          <p:cNvPr id="276493" name="AutoShape 13"/>
          <p:cNvCxnSpPr>
            <a:cxnSpLocks noChangeShapeType="1"/>
            <a:stCxn id="276492" idx="3"/>
            <a:endCxn id="276494" idx="1"/>
          </p:cNvCxnSpPr>
          <p:nvPr/>
        </p:nvCxnSpPr>
        <p:spPr bwMode="auto">
          <a:xfrm>
            <a:off x="5075238"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494" name="Rectangle 14"/>
          <p:cNvSpPr>
            <a:spLocks noChangeArrowheads="1"/>
          </p:cNvSpPr>
          <p:nvPr/>
        </p:nvSpPr>
        <p:spPr bwMode="auto">
          <a:xfrm>
            <a:off x="5651500"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Java </a:t>
            </a:r>
          </a:p>
          <a:p>
            <a:pPr algn="ctr"/>
            <a:r>
              <a:rPr lang="en-US" dirty="0" smtClean="0">
                <a:solidFill>
                  <a:schemeClr val="bg2"/>
                </a:solidFill>
              </a:rPr>
              <a:t>App</a:t>
            </a:r>
            <a:r>
              <a:rPr lang="en-US" dirty="0">
                <a:solidFill>
                  <a:schemeClr val="bg2"/>
                </a:solidFill>
              </a:rPr>
              <a:t>. </a:t>
            </a:r>
          </a:p>
          <a:p>
            <a:pPr algn="ctr"/>
            <a:r>
              <a:rPr lang="en-US" dirty="0">
                <a:solidFill>
                  <a:schemeClr val="bg2"/>
                </a:solidFill>
              </a:rPr>
              <a:t>Server</a:t>
            </a:r>
          </a:p>
        </p:txBody>
      </p:sp>
      <p:sp>
        <p:nvSpPr>
          <p:cNvPr id="276497" name="AutoShape 17"/>
          <p:cNvSpPr>
            <a:spLocks noChangeArrowheads="1"/>
          </p:cNvSpPr>
          <p:nvPr/>
        </p:nvSpPr>
        <p:spPr bwMode="auto">
          <a:xfrm>
            <a:off x="7235825" y="4868863"/>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DB</a:t>
            </a:r>
            <a:endParaRPr lang="en-US" dirty="0">
              <a:solidFill>
                <a:schemeClr val="bg2"/>
              </a:solidFill>
            </a:endParaRPr>
          </a:p>
        </p:txBody>
      </p:sp>
      <p:sp>
        <p:nvSpPr>
          <p:cNvPr id="276506" name="AutoShape 26"/>
          <p:cNvSpPr>
            <a:spLocks noChangeArrowheads="1"/>
          </p:cNvSpPr>
          <p:nvPr/>
        </p:nvSpPr>
        <p:spPr bwMode="auto">
          <a:xfrm>
            <a:off x="4932363" y="5013325"/>
            <a:ext cx="1371600" cy="685800"/>
          </a:xfrm>
          <a:prstGeom prst="can">
            <a:avLst>
              <a:gd name="adj" fmla="val 25000"/>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a:solidFill>
                  <a:schemeClr val="bg2"/>
                </a:solidFill>
              </a:rPr>
              <a:t>.html, .</a:t>
            </a:r>
            <a:r>
              <a:rPr lang="en-US" dirty="0" err="1">
                <a:solidFill>
                  <a:schemeClr val="bg2"/>
                </a:solidFill>
              </a:rPr>
              <a:t>cgi</a:t>
            </a:r>
            <a:r>
              <a:rPr lang="en-US" dirty="0">
                <a:solidFill>
                  <a:schemeClr val="bg2"/>
                </a:solidFill>
              </a:rPr>
              <a:t>,</a:t>
            </a:r>
          </a:p>
          <a:p>
            <a:pPr algn="ctr"/>
            <a:r>
              <a:rPr lang="en-US" dirty="0" smtClean="0">
                <a:solidFill>
                  <a:schemeClr val="bg2"/>
                </a:solidFill>
              </a:rPr>
              <a:t>.</a:t>
            </a:r>
            <a:r>
              <a:rPr lang="en-US" dirty="0" err="1" smtClean="0">
                <a:solidFill>
                  <a:schemeClr val="bg2"/>
                </a:solidFill>
              </a:rPr>
              <a:t>php</a:t>
            </a:r>
            <a:endParaRPr lang="en-US" dirty="0">
              <a:solidFill>
                <a:schemeClr val="bg2"/>
              </a:solidFill>
            </a:endParaRPr>
          </a:p>
        </p:txBody>
      </p:sp>
      <p:sp>
        <p:nvSpPr>
          <p:cNvPr id="276507" name="AutoShape 27"/>
          <p:cNvSpPr>
            <a:spLocks noChangeArrowheads="1"/>
          </p:cNvSpPr>
          <p:nvPr/>
        </p:nvSpPr>
        <p:spPr bwMode="auto">
          <a:xfrm rot="2283577">
            <a:off x="5618163" y="4425950"/>
            <a:ext cx="288925" cy="703263"/>
          </a:xfrm>
          <a:prstGeom prst="upDownArrow">
            <a:avLst>
              <a:gd name="adj1" fmla="val 50000"/>
              <a:gd name="adj2" fmla="val 48681"/>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0" name="Line 30"/>
          <p:cNvSpPr>
            <a:spLocks noChangeShapeType="1"/>
          </p:cNvSpPr>
          <p:nvPr/>
        </p:nvSpPr>
        <p:spPr bwMode="auto">
          <a:xfrm>
            <a:off x="4427538" y="28956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1" name="Rectangle 31"/>
          <p:cNvSpPr>
            <a:spLocks noChangeArrowheads="1"/>
          </p:cNvSpPr>
          <p:nvPr/>
        </p:nvSpPr>
        <p:spPr bwMode="auto">
          <a:xfrm>
            <a:off x="4140200"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2" name="Rectangle 32"/>
          <p:cNvSpPr>
            <a:spLocks noChangeArrowheads="1"/>
          </p:cNvSpPr>
          <p:nvPr/>
        </p:nvSpPr>
        <p:spPr bwMode="auto">
          <a:xfrm>
            <a:off x="685800" y="5181600"/>
            <a:ext cx="1447800" cy="609600"/>
          </a:xfrm>
          <a:prstGeom prst="rect">
            <a:avLst/>
          </a:prstGeom>
          <a:solidFill>
            <a:schemeClr val="accent2"/>
          </a:solidFill>
          <a:ln w="12700" cap="sq">
            <a:solidFill>
              <a:schemeClr val="tx1"/>
            </a:solidFill>
            <a:miter lim="800000"/>
            <a:headEnd type="none" w="sm" len="sm"/>
            <a:tailEnd type="none" w="sm" len="sm"/>
          </a:ln>
          <a:effectLst/>
        </p:spPr>
        <p:txBody>
          <a:bodyPr wrap="none" anchor="ctr"/>
          <a:lstStyle/>
          <a:p>
            <a:pPr algn="ctr"/>
            <a:r>
              <a:rPr lang="en-US" dirty="0" smtClean="0">
                <a:solidFill>
                  <a:schemeClr val="bg2"/>
                </a:solidFill>
              </a:rPr>
              <a:t>Admin</a:t>
            </a:r>
          </a:p>
          <a:p>
            <a:pPr algn="ctr"/>
            <a:r>
              <a:rPr lang="en-US" dirty="0" smtClean="0">
                <a:solidFill>
                  <a:schemeClr val="bg2"/>
                </a:solidFill>
              </a:rPr>
              <a:t>Browser</a:t>
            </a:r>
            <a:endParaRPr lang="en-US" dirty="0">
              <a:solidFill>
                <a:schemeClr val="bg2"/>
              </a:solidFill>
            </a:endParaRPr>
          </a:p>
        </p:txBody>
      </p:sp>
      <p:sp>
        <p:nvSpPr>
          <p:cNvPr id="276513" name="Text Box 33"/>
          <p:cNvSpPr txBox="1">
            <a:spLocks noChangeArrowheads="1"/>
          </p:cNvSpPr>
          <p:nvPr/>
        </p:nvSpPr>
        <p:spPr bwMode="auto">
          <a:xfrm>
            <a:off x="510853" y="4684197"/>
            <a:ext cx="833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dirty="0" smtClean="0"/>
              <a:t>Laptop</a:t>
            </a:r>
            <a:endParaRPr lang="en-US" sz="1800" dirty="0"/>
          </a:p>
        </p:txBody>
      </p:sp>
      <p:sp>
        <p:nvSpPr>
          <p:cNvPr id="276514" name="Rectangle 34"/>
          <p:cNvSpPr>
            <a:spLocks noChangeArrowheads="1"/>
          </p:cNvSpPr>
          <p:nvPr/>
        </p:nvSpPr>
        <p:spPr bwMode="auto">
          <a:xfrm>
            <a:off x="457200" y="4648200"/>
            <a:ext cx="1828800" cy="1295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76515" name="AutoShape 35"/>
          <p:cNvCxnSpPr>
            <a:cxnSpLocks noChangeShapeType="1"/>
            <a:stCxn id="276514" idx="3"/>
            <a:endCxn id="276483" idx="1"/>
          </p:cNvCxnSpPr>
          <p:nvPr/>
        </p:nvCxnSpPr>
        <p:spPr bwMode="auto">
          <a:xfrm flipV="1">
            <a:off x="2286000" y="4396190"/>
            <a:ext cx="128217" cy="89971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16" name="Line 36"/>
          <p:cNvSpPr>
            <a:spLocks noChangeShapeType="1"/>
          </p:cNvSpPr>
          <p:nvPr/>
        </p:nvSpPr>
        <p:spPr bwMode="auto">
          <a:xfrm>
            <a:off x="6011863"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17" name="Rectangle 37"/>
          <p:cNvSpPr>
            <a:spLocks noChangeArrowheads="1"/>
          </p:cNvSpPr>
          <p:nvPr/>
        </p:nvSpPr>
        <p:spPr bwMode="auto">
          <a:xfrm>
            <a:off x="55800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dirty="0">
                <a:solidFill>
                  <a:schemeClr val="bg1"/>
                </a:solidFill>
              </a:rPr>
              <a:t>Admin</a:t>
            </a:r>
          </a:p>
        </p:txBody>
      </p:sp>
      <p:sp>
        <p:nvSpPr>
          <p:cNvPr id="276518" name="Text Box 38"/>
          <p:cNvSpPr txBox="1">
            <a:spLocks noChangeArrowheads="1"/>
          </p:cNvSpPr>
          <p:nvPr/>
        </p:nvSpPr>
        <p:spPr bwMode="auto">
          <a:xfrm>
            <a:off x="3348038" y="3789363"/>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CA" sz="1800"/>
              <a:t>port </a:t>
            </a:r>
          </a:p>
          <a:p>
            <a:r>
              <a:rPr lang="en-CA" sz="1800"/>
              <a:t>80</a:t>
            </a:r>
            <a:endParaRPr lang="en-US" sz="1800"/>
          </a:p>
        </p:txBody>
      </p:sp>
      <p:cxnSp>
        <p:nvCxnSpPr>
          <p:cNvPr id="276524" name="AutoShape 44"/>
          <p:cNvCxnSpPr>
            <a:cxnSpLocks noChangeShapeType="1"/>
          </p:cNvCxnSpPr>
          <p:nvPr/>
        </p:nvCxnSpPr>
        <p:spPr bwMode="auto">
          <a:xfrm>
            <a:off x="6659563" y="3860800"/>
            <a:ext cx="5762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6525" name="Rectangle 45"/>
          <p:cNvSpPr>
            <a:spLocks noChangeArrowheads="1"/>
          </p:cNvSpPr>
          <p:nvPr/>
        </p:nvSpPr>
        <p:spPr bwMode="auto">
          <a:xfrm>
            <a:off x="7091363" y="1916113"/>
            <a:ext cx="1711325" cy="3962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26" name="Text Box 46"/>
          <p:cNvSpPr txBox="1">
            <a:spLocks noChangeArrowheads="1"/>
          </p:cNvSpPr>
          <p:nvPr/>
        </p:nvSpPr>
        <p:spPr bwMode="auto">
          <a:xfrm>
            <a:off x="7230727" y="1844675"/>
            <a:ext cx="1436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CA" dirty="0" err="1" smtClean="0"/>
              <a:t>acme.data.ca</a:t>
            </a:r>
            <a:endParaRPr lang="en-US" dirty="0"/>
          </a:p>
        </p:txBody>
      </p:sp>
      <p:sp>
        <p:nvSpPr>
          <p:cNvPr id="276527" name="Line 47"/>
          <p:cNvSpPr>
            <a:spLocks noChangeShapeType="1"/>
          </p:cNvSpPr>
          <p:nvPr/>
        </p:nvSpPr>
        <p:spPr bwMode="auto">
          <a:xfrm>
            <a:off x="7740650" y="2852738"/>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76521" name="Rectangle 41"/>
          <p:cNvSpPr>
            <a:spLocks noChangeArrowheads="1"/>
          </p:cNvSpPr>
          <p:nvPr/>
        </p:nvSpPr>
        <p:spPr bwMode="auto">
          <a:xfrm>
            <a:off x="7235825" y="2997200"/>
            <a:ext cx="1008063" cy="172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dirty="0" smtClean="0">
                <a:solidFill>
                  <a:schemeClr val="bg2"/>
                </a:solidFill>
              </a:rPr>
              <a:t>Post</a:t>
            </a:r>
          </a:p>
          <a:p>
            <a:pPr algn="ctr"/>
            <a:r>
              <a:rPr lang="en-US" dirty="0" err="1" smtClean="0">
                <a:solidFill>
                  <a:schemeClr val="bg2"/>
                </a:solidFill>
              </a:rPr>
              <a:t>GreSQL</a:t>
            </a:r>
            <a:endParaRPr lang="en-US" dirty="0">
              <a:solidFill>
                <a:schemeClr val="bg2"/>
              </a:solidFill>
            </a:endParaRPr>
          </a:p>
          <a:p>
            <a:pPr algn="ctr"/>
            <a:r>
              <a:rPr lang="en-US" dirty="0">
                <a:solidFill>
                  <a:schemeClr val="bg2"/>
                </a:solidFill>
              </a:rPr>
              <a:t>DBMS</a:t>
            </a:r>
          </a:p>
          <a:p>
            <a:pPr algn="ctr"/>
            <a:r>
              <a:rPr lang="en-US" dirty="0">
                <a:solidFill>
                  <a:schemeClr val="bg2"/>
                </a:solidFill>
              </a:rPr>
              <a:t>Server</a:t>
            </a:r>
          </a:p>
        </p:txBody>
      </p:sp>
      <p:sp>
        <p:nvSpPr>
          <p:cNvPr id="276522" name="Rectangle 42"/>
          <p:cNvSpPr>
            <a:spLocks noChangeArrowheads="1"/>
          </p:cNvSpPr>
          <p:nvPr/>
        </p:nvSpPr>
        <p:spPr bwMode="auto">
          <a:xfrm>
            <a:off x="7307263" y="2420938"/>
            <a:ext cx="838200" cy="457200"/>
          </a:xfrm>
          <a:prstGeom prst="rect">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000">
                <a:solidFill>
                  <a:schemeClr val="bg1"/>
                </a:solidFill>
              </a:rPr>
              <a:t>Admin</a:t>
            </a:r>
          </a:p>
        </p:txBody>
      </p:sp>
      <p:sp>
        <p:nvSpPr>
          <p:cNvPr id="276520" name="AutoShape 40"/>
          <p:cNvSpPr>
            <a:spLocks noChangeArrowheads="1"/>
          </p:cNvSpPr>
          <p:nvPr/>
        </p:nvSpPr>
        <p:spPr bwMode="auto">
          <a:xfrm rot="19316423" flipH="1">
            <a:off x="7732713" y="451008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AutoShape 40"/>
          <p:cNvSpPr>
            <a:spLocks noChangeArrowheads="1"/>
          </p:cNvSpPr>
          <p:nvPr/>
        </p:nvSpPr>
        <p:spPr bwMode="auto">
          <a:xfrm rot="19316423" flipH="1">
            <a:off x="4800601" y="4547278"/>
            <a:ext cx="263525" cy="576262"/>
          </a:xfrm>
          <a:prstGeom prst="upDownArrow">
            <a:avLst>
              <a:gd name="adj1" fmla="val 50000"/>
              <a:gd name="adj2" fmla="val 43735"/>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17371565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6C7DC50A-3E74-D645-9BD5-AEE33B52CAB9}" type="slidenum">
              <a:rPr lang="en-US"/>
              <a:pPr/>
              <a:t>15</a:t>
            </a:fld>
            <a:endParaRPr lang="en-US"/>
          </a:p>
        </p:txBody>
      </p:sp>
      <p:sp>
        <p:nvSpPr>
          <p:cNvPr id="207874" name="Rectangle 1026"/>
          <p:cNvSpPr>
            <a:spLocks noGrp="1" noChangeArrowheads="1"/>
          </p:cNvSpPr>
          <p:nvPr>
            <p:ph type="title"/>
          </p:nvPr>
        </p:nvSpPr>
        <p:spPr/>
        <p:txBody>
          <a:bodyPr/>
          <a:lstStyle/>
          <a:p>
            <a:r>
              <a:rPr lang="en-US"/>
              <a:t>Components of the Web</a:t>
            </a:r>
          </a:p>
        </p:txBody>
      </p:sp>
      <p:sp>
        <p:nvSpPr>
          <p:cNvPr id="207875" name="Rectangle 1027"/>
          <p:cNvSpPr>
            <a:spLocks noGrp="1" noChangeArrowheads="1"/>
          </p:cNvSpPr>
          <p:nvPr>
            <p:ph type="body" idx="1"/>
          </p:nvPr>
        </p:nvSpPr>
        <p:spPr/>
        <p:txBody>
          <a:bodyPr/>
          <a:lstStyle/>
          <a:p>
            <a:pPr>
              <a:lnSpc>
                <a:spcPct val="90000"/>
              </a:lnSpc>
            </a:pPr>
            <a:r>
              <a:rPr lang="en-US" dirty="0"/>
              <a:t>HTTP - </a:t>
            </a:r>
            <a:r>
              <a:rPr lang="en-US" dirty="0" err="1"/>
              <a:t>HyperText</a:t>
            </a:r>
            <a:r>
              <a:rPr lang="en-US" dirty="0"/>
              <a:t> Transfer Protocol</a:t>
            </a:r>
          </a:p>
          <a:p>
            <a:pPr>
              <a:lnSpc>
                <a:spcPct val="90000"/>
              </a:lnSpc>
            </a:pPr>
            <a:r>
              <a:rPr lang="en-US" dirty="0"/>
              <a:t>URL - Universal Resource Locator for a file on the internet (</a:t>
            </a:r>
            <a:r>
              <a:rPr lang="en-US" dirty="0" err="1"/>
              <a:t>www.acadiau.ca</a:t>
            </a:r>
            <a:r>
              <a:rPr lang="en-US" dirty="0"/>
              <a:t>)</a:t>
            </a:r>
          </a:p>
          <a:p>
            <a:pPr>
              <a:lnSpc>
                <a:spcPct val="90000"/>
              </a:lnSpc>
            </a:pPr>
            <a:r>
              <a:rPr lang="en-US" dirty="0"/>
              <a:t>Webpage – a representation of information understood by the browser</a:t>
            </a:r>
          </a:p>
          <a:p>
            <a:pPr>
              <a:lnSpc>
                <a:spcPct val="90000"/>
              </a:lnSpc>
            </a:pPr>
            <a:r>
              <a:rPr lang="en-US" dirty="0"/>
              <a:t>HTML - </a:t>
            </a:r>
            <a:r>
              <a:rPr lang="en-US" dirty="0" err="1"/>
              <a:t>HyperText</a:t>
            </a:r>
            <a:r>
              <a:rPr lang="en-US" dirty="0"/>
              <a:t> Markup Language</a:t>
            </a:r>
          </a:p>
          <a:p>
            <a:pPr>
              <a:lnSpc>
                <a:spcPct val="90000"/>
              </a:lnSpc>
              <a:buFont typeface="Wingdings" charset="0"/>
              <a:buNone/>
            </a:pPr>
            <a:endParaRPr lang="en-US" dirty="0"/>
          </a:p>
        </p:txBody>
      </p:sp>
    </p:spTree>
    <p:extLst>
      <p:ext uri="{BB962C8B-B14F-4D97-AF65-F5344CB8AC3E}">
        <p14:creationId xmlns:p14="http://schemas.microsoft.com/office/powerpoint/2010/main" val="2046510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 calcmode="lin" valueType="num">
                                      <p:cBhvr additive="base">
                                        <p:cTn id="7" dur="500" fill="hold"/>
                                        <p:tgtEl>
                                          <p:spTgt spid="207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7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5">
                                            <p:txEl>
                                              <p:pRg st="1" end="1"/>
                                            </p:txEl>
                                          </p:spTgt>
                                        </p:tgtEl>
                                        <p:attrNameLst>
                                          <p:attrName>style.visibility</p:attrName>
                                        </p:attrNameLst>
                                      </p:cBhvr>
                                      <p:to>
                                        <p:strVal val="visible"/>
                                      </p:to>
                                    </p:set>
                                    <p:anim calcmode="lin" valueType="num">
                                      <p:cBhvr additive="base">
                                        <p:cTn id="13" dur="500" fill="hold"/>
                                        <p:tgtEl>
                                          <p:spTgt spid="2078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7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5">
                                            <p:txEl>
                                              <p:pRg st="2" end="2"/>
                                            </p:txEl>
                                          </p:spTgt>
                                        </p:tgtEl>
                                        <p:attrNameLst>
                                          <p:attrName>style.visibility</p:attrName>
                                        </p:attrNameLst>
                                      </p:cBhvr>
                                      <p:to>
                                        <p:strVal val="visible"/>
                                      </p:to>
                                    </p:set>
                                    <p:anim calcmode="lin" valueType="num">
                                      <p:cBhvr additive="base">
                                        <p:cTn id="19" dur="500" fill="hold"/>
                                        <p:tgtEl>
                                          <p:spTgt spid="2078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7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5">
                                            <p:txEl>
                                              <p:pRg st="3" end="3"/>
                                            </p:txEl>
                                          </p:spTgt>
                                        </p:tgtEl>
                                        <p:attrNameLst>
                                          <p:attrName>style.visibility</p:attrName>
                                        </p:attrNameLst>
                                      </p:cBhvr>
                                      <p:to>
                                        <p:strVal val="visible"/>
                                      </p:to>
                                    </p:set>
                                    <p:anim calcmode="lin" valueType="num">
                                      <p:cBhvr additive="base">
                                        <p:cTn id="25" dur="500" fill="hold"/>
                                        <p:tgtEl>
                                          <p:spTgt spid="2078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78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p:cNvSpPr>
            <a:spLocks noGrp="1"/>
          </p:cNvSpPr>
          <p:nvPr>
            <p:ph type="dt" sz="half" idx="10"/>
          </p:nvPr>
        </p:nvSpPr>
        <p:spPr/>
        <p:txBody>
          <a:bodyPr/>
          <a:lstStyle/>
          <a:p>
            <a:r>
              <a:rPr lang="en-US"/>
              <a:t>2001</a:t>
            </a:r>
          </a:p>
        </p:txBody>
      </p:sp>
      <p:sp>
        <p:nvSpPr>
          <p:cNvPr id="22" name="Footer Placeholder 4"/>
          <p:cNvSpPr>
            <a:spLocks noGrp="1"/>
          </p:cNvSpPr>
          <p:nvPr>
            <p:ph type="ftr" sz="quarter" idx="11"/>
          </p:nvPr>
        </p:nvSpPr>
        <p:spPr/>
        <p:txBody>
          <a:bodyPr/>
          <a:lstStyle/>
          <a:p>
            <a:r>
              <a:rPr lang="en-US"/>
              <a:t>Daniel L. Silver</a:t>
            </a:r>
          </a:p>
        </p:txBody>
      </p:sp>
      <p:sp>
        <p:nvSpPr>
          <p:cNvPr id="23" name="Slide Number Placeholder 5"/>
          <p:cNvSpPr>
            <a:spLocks noGrp="1"/>
          </p:cNvSpPr>
          <p:nvPr>
            <p:ph type="sldNum" sz="quarter" idx="12"/>
          </p:nvPr>
        </p:nvSpPr>
        <p:spPr/>
        <p:txBody>
          <a:bodyPr/>
          <a:lstStyle/>
          <a:p>
            <a:fld id="{D6522C02-A965-1949-9D6F-DD6BC155DC1B}" type="slidenum">
              <a:rPr lang="en-US"/>
              <a:pPr/>
              <a:t>16</a:t>
            </a:fld>
            <a:endParaRPr lang="en-US"/>
          </a:p>
        </p:txBody>
      </p:sp>
      <p:sp>
        <p:nvSpPr>
          <p:cNvPr id="222210" name="Rectangle 2"/>
          <p:cNvSpPr>
            <a:spLocks noGrp="1" noChangeArrowheads="1"/>
          </p:cNvSpPr>
          <p:nvPr>
            <p:ph type="title"/>
          </p:nvPr>
        </p:nvSpPr>
        <p:spPr/>
        <p:txBody>
          <a:bodyPr>
            <a:normAutofit fontScale="90000"/>
          </a:bodyPr>
          <a:lstStyle/>
          <a:p>
            <a:r>
              <a:rPr lang="en-US"/>
              <a:t>HTTP</a:t>
            </a:r>
            <a:br>
              <a:rPr lang="en-US"/>
            </a:br>
            <a:r>
              <a:rPr lang="en-US"/>
              <a:t>HyperText Transfer Protocol</a:t>
            </a:r>
          </a:p>
        </p:txBody>
      </p:sp>
      <p:sp>
        <p:nvSpPr>
          <p:cNvPr id="222211" name="Rectangle 3"/>
          <p:cNvSpPr>
            <a:spLocks noChangeArrowheads="1"/>
          </p:cNvSpPr>
          <p:nvPr/>
        </p:nvSpPr>
        <p:spPr bwMode="auto">
          <a:xfrm>
            <a:off x="1524000" y="54102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Physical</a:t>
            </a:r>
          </a:p>
        </p:txBody>
      </p:sp>
      <p:sp>
        <p:nvSpPr>
          <p:cNvPr id="222212" name="Rectangle 4"/>
          <p:cNvSpPr>
            <a:spLocks noChangeArrowheads="1"/>
          </p:cNvSpPr>
          <p:nvPr/>
        </p:nvSpPr>
        <p:spPr bwMode="auto">
          <a:xfrm>
            <a:off x="1524000" y="49530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Network</a:t>
            </a:r>
          </a:p>
        </p:txBody>
      </p:sp>
      <p:sp>
        <p:nvSpPr>
          <p:cNvPr id="222213" name="Rectangle 5"/>
          <p:cNvSpPr>
            <a:spLocks noChangeArrowheads="1"/>
          </p:cNvSpPr>
          <p:nvPr/>
        </p:nvSpPr>
        <p:spPr bwMode="auto">
          <a:xfrm>
            <a:off x="1524000" y="40386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TCP</a:t>
            </a:r>
          </a:p>
        </p:txBody>
      </p:sp>
      <p:sp>
        <p:nvSpPr>
          <p:cNvPr id="222214" name="Rectangle 6"/>
          <p:cNvSpPr>
            <a:spLocks noChangeArrowheads="1"/>
          </p:cNvSpPr>
          <p:nvPr/>
        </p:nvSpPr>
        <p:spPr bwMode="auto">
          <a:xfrm>
            <a:off x="1524000" y="44958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IP</a:t>
            </a:r>
          </a:p>
        </p:txBody>
      </p:sp>
      <p:sp>
        <p:nvSpPr>
          <p:cNvPr id="222215" name="Rectangle 7"/>
          <p:cNvSpPr>
            <a:spLocks noChangeArrowheads="1"/>
          </p:cNvSpPr>
          <p:nvPr/>
        </p:nvSpPr>
        <p:spPr bwMode="auto">
          <a:xfrm>
            <a:off x="6248400" y="54102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Physical</a:t>
            </a:r>
          </a:p>
        </p:txBody>
      </p:sp>
      <p:sp>
        <p:nvSpPr>
          <p:cNvPr id="222216" name="Rectangle 8"/>
          <p:cNvSpPr>
            <a:spLocks noChangeArrowheads="1"/>
          </p:cNvSpPr>
          <p:nvPr/>
        </p:nvSpPr>
        <p:spPr bwMode="auto">
          <a:xfrm>
            <a:off x="6248400" y="49530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Network</a:t>
            </a:r>
          </a:p>
        </p:txBody>
      </p:sp>
      <p:sp>
        <p:nvSpPr>
          <p:cNvPr id="222217" name="Rectangle 9"/>
          <p:cNvSpPr>
            <a:spLocks noChangeArrowheads="1"/>
          </p:cNvSpPr>
          <p:nvPr/>
        </p:nvSpPr>
        <p:spPr bwMode="auto">
          <a:xfrm>
            <a:off x="6248400" y="40386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TCP</a:t>
            </a:r>
          </a:p>
        </p:txBody>
      </p:sp>
      <p:sp>
        <p:nvSpPr>
          <p:cNvPr id="222218" name="Rectangle 10"/>
          <p:cNvSpPr>
            <a:spLocks noChangeArrowheads="1"/>
          </p:cNvSpPr>
          <p:nvPr/>
        </p:nvSpPr>
        <p:spPr bwMode="auto">
          <a:xfrm>
            <a:off x="6248400" y="44958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IP</a:t>
            </a:r>
          </a:p>
        </p:txBody>
      </p:sp>
      <p:sp>
        <p:nvSpPr>
          <p:cNvPr id="222219" name="Cloud"/>
          <p:cNvSpPr>
            <a:spLocks noChangeAspect="1" noEditPoints="1" noChangeArrowheads="1"/>
          </p:cNvSpPr>
          <p:nvPr/>
        </p:nvSpPr>
        <p:spPr bwMode="auto">
          <a:xfrm>
            <a:off x="3886200" y="4648200"/>
            <a:ext cx="1905000" cy="11128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a:solidFill>
                  <a:schemeClr val="bg2"/>
                </a:solidFill>
              </a:rPr>
              <a:t>Internet</a:t>
            </a:r>
          </a:p>
        </p:txBody>
      </p:sp>
      <p:cxnSp>
        <p:nvCxnSpPr>
          <p:cNvPr id="222220" name="AutoShape 12"/>
          <p:cNvCxnSpPr>
            <a:cxnSpLocks noChangeShapeType="1"/>
            <a:stCxn id="222211" idx="3"/>
            <a:endCxn id="222215" idx="1"/>
          </p:cNvCxnSpPr>
          <p:nvPr/>
        </p:nvCxnSpPr>
        <p:spPr bwMode="auto">
          <a:xfrm>
            <a:off x="3276600" y="56388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2221" name="AutoShape 13"/>
          <p:cNvCxnSpPr>
            <a:cxnSpLocks noChangeShapeType="1"/>
            <a:stCxn id="222212" idx="3"/>
            <a:endCxn id="222216" idx="1"/>
          </p:cNvCxnSpPr>
          <p:nvPr/>
        </p:nvCxnSpPr>
        <p:spPr bwMode="auto">
          <a:xfrm>
            <a:off x="3276600" y="51816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2222" name="AutoShape 14"/>
          <p:cNvCxnSpPr>
            <a:cxnSpLocks noChangeShapeType="1"/>
            <a:stCxn id="222214" idx="3"/>
            <a:endCxn id="222218" idx="1"/>
          </p:cNvCxnSpPr>
          <p:nvPr/>
        </p:nvCxnSpPr>
        <p:spPr bwMode="auto">
          <a:xfrm>
            <a:off x="3276600" y="47244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2223" name="AutoShape 15"/>
          <p:cNvCxnSpPr>
            <a:cxnSpLocks noChangeShapeType="1"/>
          </p:cNvCxnSpPr>
          <p:nvPr/>
        </p:nvCxnSpPr>
        <p:spPr bwMode="auto">
          <a:xfrm>
            <a:off x="3287455" y="4278056"/>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2228" name="Text Box 20"/>
          <p:cNvSpPr txBox="1">
            <a:spLocks noChangeArrowheads="1"/>
          </p:cNvSpPr>
          <p:nvPr/>
        </p:nvSpPr>
        <p:spPr bwMode="auto">
          <a:xfrm>
            <a:off x="1203325" y="3394075"/>
            <a:ext cx="1868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Web Browser</a:t>
            </a:r>
          </a:p>
        </p:txBody>
      </p:sp>
      <p:sp>
        <p:nvSpPr>
          <p:cNvPr id="222229" name="Text Box 21"/>
          <p:cNvSpPr txBox="1">
            <a:spLocks noChangeArrowheads="1"/>
          </p:cNvSpPr>
          <p:nvPr/>
        </p:nvSpPr>
        <p:spPr bwMode="auto">
          <a:xfrm>
            <a:off x="6461125" y="3394075"/>
            <a:ext cx="1817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HTTP Server</a:t>
            </a:r>
          </a:p>
        </p:txBody>
      </p:sp>
      <p:cxnSp>
        <p:nvCxnSpPr>
          <p:cNvPr id="222232" name="AutoShape 24"/>
          <p:cNvCxnSpPr>
            <a:cxnSpLocks noChangeShapeType="1"/>
            <a:stCxn id="222228" idx="3"/>
            <a:endCxn id="222229" idx="1"/>
          </p:cNvCxnSpPr>
          <p:nvPr/>
        </p:nvCxnSpPr>
        <p:spPr bwMode="auto">
          <a:xfrm>
            <a:off x="3071813" y="3622675"/>
            <a:ext cx="3389312"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2233" name="Text Box 25"/>
          <p:cNvSpPr txBox="1">
            <a:spLocks noChangeArrowheads="1"/>
          </p:cNvSpPr>
          <p:nvPr/>
        </p:nvSpPr>
        <p:spPr bwMode="auto">
          <a:xfrm>
            <a:off x="4067175" y="3141663"/>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chemeClr val="accent2"/>
                </a:solidFill>
              </a:rPr>
              <a:t>HTTP</a:t>
            </a:r>
          </a:p>
        </p:txBody>
      </p:sp>
      <p:sp>
        <p:nvSpPr>
          <p:cNvPr id="222236" name="Text Box 28"/>
          <p:cNvSpPr txBox="1">
            <a:spLocks noChangeArrowheads="1"/>
          </p:cNvSpPr>
          <p:nvPr/>
        </p:nvSpPr>
        <p:spPr bwMode="auto">
          <a:xfrm>
            <a:off x="1279525" y="1771650"/>
            <a:ext cx="6950075"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tx2"/>
              </a:buClr>
              <a:buSzPct val="75000"/>
              <a:buFont typeface="Wingdings" charset="0"/>
              <a:buChar char="n"/>
            </a:pPr>
            <a:r>
              <a:rPr lang="en-US" sz="3200" dirty="0">
                <a:effectLst>
                  <a:outerShdw blurRad="38100" dist="38100" dir="2700000" algn="tl">
                    <a:srgbClr val="000000"/>
                  </a:outerShdw>
                </a:effectLst>
              </a:rPr>
              <a:t> The application protocol of the Web</a:t>
            </a:r>
          </a:p>
          <a:p>
            <a:pPr>
              <a:spcBef>
                <a:spcPct val="20000"/>
              </a:spcBef>
              <a:buClr>
                <a:schemeClr val="tx2"/>
              </a:buClr>
              <a:buSzPct val="75000"/>
              <a:buFont typeface="Wingdings" charset="0"/>
              <a:buChar char="n"/>
            </a:pPr>
            <a:r>
              <a:rPr lang="en-US" sz="3200" dirty="0">
                <a:effectLst>
                  <a:outerShdw blurRad="38100" dist="38100" dir="2700000" algn="tl">
                    <a:srgbClr val="000000"/>
                  </a:outerShdw>
                </a:effectLst>
              </a:rPr>
              <a:t> Like FTP it is layered on top of TCP/IP</a:t>
            </a:r>
          </a:p>
        </p:txBody>
      </p:sp>
    </p:spTree>
    <p:extLst>
      <p:ext uri="{BB962C8B-B14F-4D97-AF65-F5344CB8AC3E}">
        <p14:creationId xmlns:p14="http://schemas.microsoft.com/office/powerpoint/2010/main" val="103009576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t>2001</a:t>
            </a:r>
          </a:p>
        </p:txBody>
      </p:sp>
      <p:sp>
        <p:nvSpPr>
          <p:cNvPr id="9" name="Footer Placeholder 4"/>
          <p:cNvSpPr>
            <a:spLocks noGrp="1"/>
          </p:cNvSpPr>
          <p:nvPr>
            <p:ph type="ftr" sz="quarter" idx="11"/>
          </p:nvPr>
        </p:nvSpPr>
        <p:spPr/>
        <p:txBody>
          <a:bodyPr/>
          <a:lstStyle/>
          <a:p>
            <a:r>
              <a:rPr lang="en-US"/>
              <a:t>Daniel L. Silver</a:t>
            </a:r>
          </a:p>
        </p:txBody>
      </p:sp>
      <p:sp>
        <p:nvSpPr>
          <p:cNvPr id="10" name="Slide Number Placeholder 5"/>
          <p:cNvSpPr>
            <a:spLocks noGrp="1"/>
          </p:cNvSpPr>
          <p:nvPr>
            <p:ph type="sldNum" sz="quarter" idx="12"/>
          </p:nvPr>
        </p:nvSpPr>
        <p:spPr/>
        <p:txBody>
          <a:bodyPr/>
          <a:lstStyle/>
          <a:p>
            <a:fld id="{76BFBC5A-6F79-854D-9C5E-325878057922}" type="slidenum">
              <a:rPr lang="en-US"/>
              <a:pPr/>
              <a:t>17</a:t>
            </a:fld>
            <a:endParaRPr lang="en-US"/>
          </a:p>
        </p:txBody>
      </p:sp>
      <p:sp>
        <p:nvSpPr>
          <p:cNvPr id="169986" name="Rectangle 2"/>
          <p:cNvSpPr>
            <a:spLocks noGrp="1" noChangeArrowheads="1"/>
          </p:cNvSpPr>
          <p:nvPr>
            <p:ph type="title"/>
          </p:nvPr>
        </p:nvSpPr>
        <p:spPr/>
        <p:txBody>
          <a:bodyPr>
            <a:normAutofit fontScale="90000"/>
          </a:bodyPr>
          <a:lstStyle/>
          <a:p>
            <a:r>
              <a:rPr lang="en-US" dirty="0"/>
              <a:t>HTTP</a:t>
            </a:r>
            <a:br>
              <a:rPr lang="en-US" dirty="0"/>
            </a:br>
            <a:r>
              <a:rPr lang="en-US" dirty="0" err="1"/>
              <a:t>HyperText</a:t>
            </a:r>
            <a:r>
              <a:rPr lang="en-US" dirty="0"/>
              <a:t> Transfer Protocol</a:t>
            </a:r>
          </a:p>
        </p:txBody>
      </p:sp>
      <p:sp>
        <p:nvSpPr>
          <p:cNvPr id="169987" name="Rectangle 3"/>
          <p:cNvSpPr>
            <a:spLocks noGrp="1" noChangeArrowheads="1"/>
          </p:cNvSpPr>
          <p:nvPr>
            <p:ph type="body" idx="1"/>
          </p:nvPr>
        </p:nvSpPr>
        <p:spPr>
          <a:xfrm>
            <a:off x="685800" y="1600200"/>
            <a:ext cx="6981825" cy="4454525"/>
          </a:xfrm>
        </p:spPr>
        <p:txBody>
          <a:bodyPr>
            <a:normAutofit/>
          </a:bodyPr>
          <a:lstStyle/>
          <a:p>
            <a:pPr marL="609600" indent="-609600">
              <a:lnSpc>
                <a:spcPct val="80000"/>
              </a:lnSpc>
              <a:buFont typeface="Wingdings" charset="0"/>
              <a:buNone/>
            </a:pPr>
            <a:r>
              <a:rPr lang="en-US" sz="2400" dirty="0">
                <a:solidFill>
                  <a:schemeClr val="accent2"/>
                </a:solidFill>
              </a:rPr>
              <a:t>There is a 3 step process per transaction:</a:t>
            </a:r>
          </a:p>
          <a:p>
            <a:pPr marL="609600" indent="-609600">
              <a:lnSpc>
                <a:spcPct val="80000"/>
              </a:lnSpc>
              <a:buFont typeface="Wingdings" charset="0"/>
              <a:buNone/>
            </a:pPr>
            <a:r>
              <a:rPr lang="en-US" sz="2400" dirty="0"/>
              <a:t>Browser accepts request from keyboard …</a:t>
            </a:r>
          </a:p>
          <a:p>
            <a:pPr marL="609600" indent="-609600">
              <a:lnSpc>
                <a:spcPct val="80000"/>
              </a:lnSpc>
              <a:buSzTx/>
              <a:buFont typeface="Wingdings" charset="0"/>
              <a:buAutoNum type="arabicPeriod"/>
            </a:pPr>
            <a:r>
              <a:rPr lang="en-US" sz="2000" dirty="0"/>
              <a:t>(a) Client locates &amp; sends an HTTP request for a webpage                            </a:t>
            </a:r>
          </a:p>
          <a:p>
            <a:pPr marL="609600" indent="-609600">
              <a:lnSpc>
                <a:spcPct val="80000"/>
              </a:lnSpc>
              <a:buSzTx/>
              <a:buFont typeface="Wingdings" charset="0"/>
              <a:buNone/>
            </a:pPr>
            <a:r>
              <a:rPr lang="en-US" sz="2000" dirty="0"/>
              <a:t>	(b) Client sends optional header info to server about client </a:t>
            </a:r>
            <a:r>
              <a:rPr lang="en-US" sz="1800" dirty="0"/>
              <a:t>(browser configuration, acceptable files)</a:t>
            </a:r>
          </a:p>
          <a:p>
            <a:pPr marL="609600" indent="-609600">
              <a:lnSpc>
                <a:spcPct val="80000"/>
              </a:lnSpc>
              <a:buSzTx/>
              <a:buFont typeface="Wingdings" charset="0"/>
              <a:buNone/>
            </a:pPr>
            <a:r>
              <a:rPr lang="en-US" sz="2000" dirty="0"/>
              <a:t>	(c) Client may send addition data </a:t>
            </a:r>
            <a:r>
              <a:rPr lang="en-US" sz="1800" dirty="0"/>
              <a:t>(used by POST method)</a:t>
            </a:r>
          </a:p>
          <a:p>
            <a:pPr marL="609600" indent="-609600">
              <a:lnSpc>
                <a:spcPct val="80000"/>
              </a:lnSpc>
              <a:buSzTx/>
              <a:buFont typeface="Wingdings" charset="0"/>
              <a:buAutoNum type="arabicPeriod" startAt="2"/>
            </a:pPr>
            <a:r>
              <a:rPr lang="en-US" sz="2000" dirty="0"/>
              <a:t>(a) Server responds with a status line </a:t>
            </a:r>
            <a:r>
              <a:rPr lang="en-US" sz="1800" dirty="0"/>
              <a:t>(</a:t>
            </a:r>
            <a:r>
              <a:rPr lang="en-US" sz="1800" dirty="0" err="1"/>
              <a:t>eg</a:t>
            </a:r>
            <a:r>
              <a:rPr lang="en-US" sz="1800" dirty="0"/>
              <a:t>. HTTP/1.1 200 OK) </a:t>
            </a:r>
          </a:p>
          <a:p>
            <a:pPr marL="609600" indent="-609600">
              <a:lnSpc>
                <a:spcPct val="80000"/>
              </a:lnSpc>
              <a:buSzTx/>
              <a:buFont typeface="Wingdings" charset="0"/>
              <a:buNone/>
            </a:pPr>
            <a:r>
              <a:rPr lang="en-US" sz="2000" dirty="0"/>
              <a:t>	(b) Server sends header info to client about itself and requested file </a:t>
            </a:r>
            <a:r>
              <a:rPr lang="en-US" sz="1800" dirty="0"/>
              <a:t>(server </a:t>
            </a:r>
            <a:r>
              <a:rPr lang="en-US" sz="1800" dirty="0" err="1"/>
              <a:t>config</a:t>
            </a:r>
            <a:r>
              <a:rPr lang="en-US" sz="1800" dirty="0"/>
              <a:t>., file format)</a:t>
            </a:r>
          </a:p>
          <a:p>
            <a:pPr marL="609600" indent="-609600">
              <a:lnSpc>
                <a:spcPct val="80000"/>
              </a:lnSpc>
              <a:buSzTx/>
              <a:buFont typeface="Wingdings" charset="0"/>
              <a:buNone/>
            </a:pPr>
            <a:r>
              <a:rPr lang="en-US" sz="2000" dirty="0"/>
              <a:t>	(c) Server sends the requested data or optionally additional error information</a:t>
            </a:r>
            <a:endParaRPr lang="en-US" sz="1800" dirty="0"/>
          </a:p>
          <a:p>
            <a:pPr marL="609600" indent="-609600">
              <a:lnSpc>
                <a:spcPct val="80000"/>
              </a:lnSpc>
              <a:buSzTx/>
              <a:buFont typeface="Wingdings" charset="0"/>
              <a:buAutoNum type="arabicPeriod" startAt="3"/>
            </a:pPr>
            <a:r>
              <a:rPr lang="en-US" sz="2000" dirty="0"/>
              <a:t>If HTTP 1.0, by default server breaks the connection</a:t>
            </a:r>
          </a:p>
          <a:p>
            <a:pPr marL="609600" indent="-609600">
              <a:lnSpc>
                <a:spcPct val="80000"/>
              </a:lnSpc>
              <a:buSzTx/>
              <a:buFont typeface="Wingdings" charset="0"/>
              <a:buNone/>
            </a:pPr>
            <a:r>
              <a:rPr lang="en-US" sz="2000" dirty="0"/>
              <a:t>	If HTTP 1.1, server can let client break connection</a:t>
            </a:r>
          </a:p>
          <a:p>
            <a:pPr marL="609600" indent="-609600">
              <a:lnSpc>
                <a:spcPct val="80000"/>
              </a:lnSpc>
              <a:buSzTx/>
              <a:buFont typeface="Wingdings" charset="0"/>
              <a:buNone/>
            </a:pPr>
            <a:r>
              <a:rPr lang="en-US" sz="2400" dirty="0"/>
              <a:t>… Browser loads, interprets and displays page.</a:t>
            </a:r>
            <a:endParaRPr lang="en-US" sz="3600" dirty="0"/>
          </a:p>
          <a:p>
            <a:pPr marL="1752600" lvl="3" indent="-381000">
              <a:lnSpc>
                <a:spcPct val="80000"/>
              </a:lnSpc>
              <a:buFont typeface="Wingdings" charset="0"/>
              <a:buNone/>
            </a:pPr>
            <a:endParaRPr lang="en-US" sz="2400" dirty="0"/>
          </a:p>
        </p:txBody>
      </p:sp>
      <p:sp>
        <p:nvSpPr>
          <p:cNvPr id="169988" name="Rectangle 4"/>
          <p:cNvSpPr>
            <a:spLocks noChangeArrowheads="1"/>
          </p:cNvSpPr>
          <p:nvPr/>
        </p:nvSpPr>
        <p:spPr bwMode="auto">
          <a:xfrm>
            <a:off x="7086600" y="16002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Client</a:t>
            </a:r>
          </a:p>
        </p:txBody>
      </p:sp>
      <p:sp>
        <p:nvSpPr>
          <p:cNvPr id="169989" name="Rectangle 5"/>
          <p:cNvSpPr>
            <a:spLocks noChangeArrowheads="1"/>
          </p:cNvSpPr>
          <p:nvPr/>
        </p:nvSpPr>
        <p:spPr bwMode="auto">
          <a:xfrm>
            <a:off x="7559075" y="3810000"/>
            <a:ext cx="13716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Server</a:t>
            </a:r>
          </a:p>
        </p:txBody>
      </p:sp>
      <p:cxnSp>
        <p:nvCxnSpPr>
          <p:cNvPr id="169990" name="AutoShape 6"/>
          <p:cNvCxnSpPr>
            <a:cxnSpLocks noChangeShapeType="1"/>
            <a:stCxn id="169989" idx="0"/>
            <a:endCxn id="169988" idx="2"/>
          </p:cNvCxnSpPr>
          <p:nvPr/>
        </p:nvCxnSpPr>
        <p:spPr bwMode="auto">
          <a:xfrm flipH="1" flipV="1">
            <a:off x="7810500" y="2209800"/>
            <a:ext cx="434375" cy="160020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9991" name="Cloud"/>
          <p:cNvSpPr>
            <a:spLocks noChangeAspect="1" noEditPoints="1" noChangeArrowheads="1"/>
          </p:cNvSpPr>
          <p:nvPr/>
        </p:nvSpPr>
        <p:spPr bwMode="auto">
          <a:xfrm>
            <a:off x="7239000" y="2671763"/>
            <a:ext cx="1447800" cy="7572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sz="2000">
                <a:solidFill>
                  <a:schemeClr val="bg2"/>
                </a:solidFill>
              </a:rPr>
              <a:t>Internet</a:t>
            </a:r>
          </a:p>
        </p:txBody>
      </p:sp>
    </p:spTree>
    <p:extLst>
      <p:ext uri="{BB962C8B-B14F-4D97-AF65-F5344CB8AC3E}">
        <p14:creationId xmlns:p14="http://schemas.microsoft.com/office/powerpoint/2010/main" val="27404408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C11175A0-5D6E-7A48-AEF0-F92455B16E87}" type="slidenum">
              <a:rPr lang="en-US"/>
              <a:pPr/>
              <a:t>18</a:t>
            </a:fld>
            <a:endParaRPr lang="en-US"/>
          </a:p>
        </p:txBody>
      </p:sp>
      <p:sp>
        <p:nvSpPr>
          <p:cNvPr id="223234" name="Rectangle 2"/>
          <p:cNvSpPr>
            <a:spLocks noGrp="1" noChangeArrowheads="1"/>
          </p:cNvSpPr>
          <p:nvPr>
            <p:ph type="title"/>
          </p:nvPr>
        </p:nvSpPr>
        <p:spPr/>
        <p:txBody>
          <a:bodyPr/>
          <a:lstStyle/>
          <a:p>
            <a:r>
              <a:rPr lang="en-US" dirty="0"/>
              <a:t>How is the Webpage Located?</a:t>
            </a:r>
          </a:p>
        </p:txBody>
      </p:sp>
      <p:sp>
        <p:nvSpPr>
          <p:cNvPr id="223235" name="Rectangle 3"/>
          <p:cNvSpPr>
            <a:spLocks noGrp="1" noChangeArrowheads="1"/>
          </p:cNvSpPr>
          <p:nvPr>
            <p:ph type="body" idx="1"/>
          </p:nvPr>
        </p:nvSpPr>
        <p:spPr/>
        <p:txBody>
          <a:bodyPr>
            <a:normAutofit fontScale="92500" lnSpcReduction="10000"/>
          </a:bodyPr>
          <a:lstStyle/>
          <a:p>
            <a:r>
              <a:rPr lang="en-US" dirty="0"/>
              <a:t>URL – Universal Resource Locator</a:t>
            </a:r>
          </a:p>
          <a:p>
            <a:r>
              <a:rPr lang="en-US" dirty="0"/>
              <a:t>The address of </a:t>
            </a:r>
            <a:r>
              <a:rPr lang="en-US" dirty="0" smtClean="0"/>
              <a:t>a resource </a:t>
            </a:r>
            <a:r>
              <a:rPr lang="en-US" dirty="0"/>
              <a:t>on the Internet</a:t>
            </a:r>
          </a:p>
          <a:p>
            <a:pPr lvl="1"/>
            <a:r>
              <a:rPr lang="en-US" sz="2400" dirty="0"/>
              <a:t>http://</a:t>
            </a:r>
            <a:r>
              <a:rPr lang="en-US" sz="2400" dirty="0" err="1"/>
              <a:t>www.acadiau.ca</a:t>
            </a:r>
            <a:r>
              <a:rPr lang="en-US" sz="2400" dirty="0"/>
              <a:t>   or   http:/</a:t>
            </a:r>
            <a:r>
              <a:rPr lang="en-US" sz="2400" dirty="0" smtClean="0"/>
              <a:t>/</a:t>
            </a:r>
            <a:r>
              <a:rPr lang="en-US" sz="2400" dirty="0" err="1" smtClean="0"/>
              <a:t>falcon.acadiau.ca</a:t>
            </a:r>
            <a:endParaRPr lang="en-US" sz="2400" dirty="0"/>
          </a:p>
          <a:p>
            <a:pPr lvl="1"/>
            <a:r>
              <a:rPr lang="en-US" sz="2400" dirty="0"/>
              <a:t>ftp:/</a:t>
            </a:r>
            <a:r>
              <a:rPr lang="en-US" sz="2400" dirty="0" smtClean="0"/>
              <a:t>/</a:t>
            </a:r>
            <a:r>
              <a:rPr lang="en-US" sz="2400" dirty="0" err="1" smtClean="0"/>
              <a:t>a.cs.uiuc.edu</a:t>
            </a:r>
            <a:r>
              <a:rPr lang="en-US" sz="2400" dirty="0"/>
              <a:t>/</a:t>
            </a:r>
          </a:p>
          <a:p>
            <a:pPr lvl="1"/>
            <a:r>
              <a:rPr lang="en-US" sz="2400" dirty="0"/>
              <a:t>file://C:/Work/Acadia</a:t>
            </a:r>
            <a:r>
              <a:rPr lang="en-US" sz="2400" dirty="0" smtClean="0"/>
              <a:t>/2513.w15/</a:t>
            </a:r>
            <a:r>
              <a:rPr lang="en-US" sz="2400" dirty="0" err="1"/>
              <a:t>index.html</a:t>
            </a:r>
            <a:endParaRPr lang="en-US" sz="2400" dirty="0"/>
          </a:p>
          <a:p>
            <a:pPr lvl="1"/>
            <a:r>
              <a:rPr lang="en-US" dirty="0"/>
              <a:t>&lt;protocol&gt;://&lt;machine&gt;:&lt;port&gt;/&lt;file&gt;</a:t>
            </a:r>
          </a:p>
          <a:p>
            <a:pPr lvl="2"/>
            <a:r>
              <a:rPr lang="en-US" dirty="0"/>
              <a:t>Default port = 80</a:t>
            </a:r>
          </a:p>
          <a:p>
            <a:pPr lvl="2"/>
            <a:r>
              <a:rPr lang="en-US" dirty="0"/>
              <a:t>Default file = </a:t>
            </a:r>
            <a:r>
              <a:rPr lang="en-US" dirty="0" err="1"/>
              <a:t>index.html</a:t>
            </a:r>
            <a:endParaRPr lang="en-US" dirty="0"/>
          </a:p>
          <a:p>
            <a:pPr lvl="1"/>
            <a:r>
              <a:rPr lang="en-US" dirty="0"/>
              <a:t>Machine = IP address.  How does it get this</a:t>
            </a:r>
            <a:r>
              <a:rPr lang="en-US" dirty="0" smtClean="0"/>
              <a:t>?</a:t>
            </a:r>
          </a:p>
          <a:p>
            <a:pPr marL="609600" indent="-609600">
              <a:lnSpc>
                <a:spcPct val="80000"/>
              </a:lnSpc>
              <a:buSzTx/>
              <a:buFont typeface="Wingdings" charset="0"/>
              <a:buNone/>
            </a:pPr>
            <a:r>
              <a:rPr lang="en-US" sz="1600" dirty="0"/>
              <a:t>For further info on HTTP see </a:t>
            </a:r>
          </a:p>
          <a:p>
            <a:pPr marL="609600" indent="-609600">
              <a:lnSpc>
                <a:spcPct val="80000"/>
              </a:lnSpc>
              <a:buSzTx/>
              <a:buFont typeface="Wingdings" charset="0"/>
              <a:buNone/>
            </a:pPr>
            <a:r>
              <a:rPr lang="en-US" sz="1600" dirty="0">
                <a:hlinkClick r:id="rId2"/>
              </a:rPr>
              <a:t>http://code.tutsplus.com/tutorials/a-beginners-guide-to-http-and-rest--net-16340</a:t>
            </a:r>
            <a:endParaRPr lang="en-US" sz="1600" dirty="0"/>
          </a:p>
          <a:p>
            <a:pPr marL="609600" indent="-609600">
              <a:lnSpc>
                <a:spcPct val="80000"/>
              </a:lnSpc>
              <a:buSzTx/>
              <a:buFont typeface="Wingdings" charset="0"/>
              <a:buNone/>
            </a:pPr>
            <a:r>
              <a:rPr lang="en-US" sz="1600" dirty="0">
                <a:hlinkClick r:id="rId3"/>
              </a:rPr>
              <a:t>http://www.w3.org/Protocols/rfc2616/rfc2616.htm</a:t>
            </a:r>
            <a:r>
              <a:rPr lang="en-US" sz="2400" dirty="0">
                <a:hlinkClick r:id="rId3"/>
              </a:rPr>
              <a:t>l</a:t>
            </a:r>
            <a:endParaRPr lang="en-US" sz="2400" dirty="0"/>
          </a:p>
          <a:p>
            <a:pPr lvl="1"/>
            <a:endParaRPr lang="en-US" dirty="0"/>
          </a:p>
        </p:txBody>
      </p:sp>
    </p:spTree>
    <p:extLst>
      <p:ext uri="{BB962C8B-B14F-4D97-AF65-F5344CB8AC3E}">
        <p14:creationId xmlns:p14="http://schemas.microsoft.com/office/powerpoint/2010/main" val="2279860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D8093347-25E4-6A43-A3A0-DCE95EE8E905}" type="slidenum">
              <a:rPr lang="en-US"/>
              <a:pPr/>
              <a:t>19</a:t>
            </a:fld>
            <a:endParaRPr lang="en-US"/>
          </a:p>
        </p:txBody>
      </p:sp>
      <p:sp>
        <p:nvSpPr>
          <p:cNvPr id="225282" name="Rectangle 2"/>
          <p:cNvSpPr>
            <a:spLocks noGrp="1" noChangeArrowheads="1"/>
          </p:cNvSpPr>
          <p:nvPr>
            <p:ph type="title"/>
          </p:nvPr>
        </p:nvSpPr>
        <p:spPr/>
        <p:txBody>
          <a:bodyPr>
            <a:normAutofit fontScale="90000"/>
          </a:bodyPr>
          <a:lstStyle/>
          <a:p>
            <a:r>
              <a:rPr lang="en-US" dirty="0"/>
              <a:t>What does an HTTP </a:t>
            </a:r>
            <a:r>
              <a:rPr lang="en-US" dirty="0" smtClean="0"/>
              <a:t/>
            </a:r>
            <a:br>
              <a:rPr lang="en-US" dirty="0" smtClean="0"/>
            </a:br>
            <a:r>
              <a:rPr lang="en-US" dirty="0" smtClean="0"/>
              <a:t>Request</a:t>
            </a:r>
            <a:r>
              <a:rPr lang="en-US" dirty="0"/>
              <a:t>/Response look like?</a:t>
            </a:r>
          </a:p>
        </p:txBody>
      </p:sp>
      <p:sp>
        <p:nvSpPr>
          <p:cNvPr id="225283" name="Rectangle 3"/>
          <p:cNvSpPr>
            <a:spLocks noGrp="1" noChangeArrowheads="1"/>
          </p:cNvSpPr>
          <p:nvPr>
            <p:ph type="body" idx="1"/>
          </p:nvPr>
        </p:nvSpPr>
        <p:spPr>
          <a:xfrm>
            <a:off x="685800" y="1641475"/>
            <a:ext cx="7696200" cy="4454525"/>
          </a:xfrm>
        </p:spPr>
        <p:txBody>
          <a:bodyPr/>
          <a:lstStyle/>
          <a:p>
            <a:pPr>
              <a:lnSpc>
                <a:spcPct val="90000"/>
              </a:lnSpc>
            </a:pPr>
            <a:r>
              <a:rPr lang="en-US" sz="2800" dirty="0"/>
              <a:t>HTTP request headers:</a:t>
            </a:r>
          </a:p>
          <a:p>
            <a:pPr>
              <a:lnSpc>
                <a:spcPct val="90000"/>
              </a:lnSpc>
            </a:pPr>
            <a:r>
              <a:rPr lang="en-US" sz="2800" dirty="0"/>
              <a:t>Request: GET, POST, PUT, DELETE, </a:t>
            </a:r>
            <a:r>
              <a:rPr lang="en-US" sz="2800" dirty="0" err="1"/>
              <a:t>etc</a:t>
            </a:r>
            <a:endParaRPr lang="en-US" sz="2800" dirty="0"/>
          </a:p>
          <a:p>
            <a:pPr>
              <a:lnSpc>
                <a:spcPct val="90000"/>
              </a:lnSpc>
            </a:pPr>
            <a:r>
              <a:rPr lang="en-US" sz="2800" dirty="0"/>
              <a:t>Header - plain text</a:t>
            </a:r>
          </a:p>
          <a:p>
            <a:pPr lvl="1">
              <a:lnSpc>
                <a:spcPct val="90000"/>
              </a:lnSpc>
            </a:pPr>
            <a:r>
              <a:rPr lang="en-US" sz="2400" dirty="0"/>
              <a:t>Info about the object  (MIME  </a:t>
            </a:r>
            <a:r>
              <a:rPr lang="en-US" sz="2400" dirty="0" err="1"/>
              <a:t>etc</a:t>
            </a:r>
            <a:r>
              <a:rPr lang="en-US" sz="2400" dirty="0"/>
              <a:t>)</a:t>
            </a:r>
          </a:p>
          <a:p>
            <a:pPr lvl="1">
              <a:lnSpc>
                <a:spcPct val="90000"/>
              </a:lnSpc>
            </a:pPr>
            <a:r>
              <a:rPr lang="en-US" sz="2400" dirty="0"/>
              <a:t>Methods that can be processed by client</a:t>
            </a:r>
          </a:p>
          <a:p>
            <a:pPr>
              <a:lnSpc>
                <a:spcPct val="90000"/>
              </a:lnSpc>
            </a:pPr>
            <a:r>
              <a:rPr lang="en-US" sz="2800" dirty="0"/>
              <a:t>Example of a Request Header:</a:t>
            </a:r>
          </a:p>
          <a:p>
            <a:pPr>
              <a:lnSpc>
                <a:spcPct val="80000"/>
              </a:lnSpc>
              <a:buFont typeface="Wingdings" charset="0"/>
              <a:buNone/>
            </a:pPr>
            <a:r>
              <a:rPr lang="en-US" sz="2000" dirty="0" smtClean="0"/>
              <a:t>			GET </a:t>
            </a:r>
            <a:r>
              <a:rPr lang="en-US" sz="2000" dirty="0"/>
              <a:t>/~</a:t>
            </a:r>
            <a:r>
              <a:rPr lang="en-US" sz="2000" dirty="0" err="1"/>
              <a:t>dsilver</a:t>
            </a:r>
            <a:r>
              <a:rPr lang="en-US" sz="2000" dirty="0"/>
              <a:t>/</a:t>
            </a:r>
            <a:r>
              <a:rPr lang="en-US" sz="2000" dirty="0" err="1"/>
              <a:t>Hello.html</a:t>
            </a:r>
            <a:r>
              <a:rPr lang="en-US" sz="2000" dirty="0"/>
              <a:t> HTTP/1.1</a:t>
            </a:r>
          </a:p>
          <a:p>
            <a:pPr lvl="2">
              <a:lnSpc>
                <a:spcPct val="90000"/>
              </a:lnSpc>
              <a:buFontTx/>
              <a:buNone/>
            </a:pPr>
            <a:r>
              <a:rPr lang="en-US" sz="2000" dirty="0" smtClean="0"/>
              <a:t>Accept</a:t>
            </a:r>
            <a:r>
              <a:rPr lang="en-US" sz="2000" dirty="0"/>
              <a:t>: text/plain</a:t>
            </a:r>
          </a:p>
          <a:p>
            <a:pPr lvl="2">
              <a:lnSpc>
                <a:spcPct val="90000"/>
              </a:lnSpc>
              <a:buFontTx/>
              <a:buNone/>
            </a:pPr>
            <a:r>
              <a:rPr lang="en-US" sz="2000" dirty="0"/>
              <a:t>Accept: text/html</a:t>
            </a:r>
          </a:p>
          <a:p>
            <a:pPr lvl="2">
              <a:lnSpc>
                <a:spcPct val="90000"/>
              </a:lnSpc>
              <a:buFontTx/>
              <a:buNone/>
            </a:pPr>
            <a:r>
              <a:rPr lang="en-US" sz="2000" dirty="0"/>
              <a:t>User-Agent: Mozilla/2.0</a:t>
            </a:r>
          </a:p>
          <a:p>
            <a:pPr>
              <a:lnSpc>
                <a:spcPct val="90000"/>
              </a:lnSpc>
            </a:pPr>
            <a:endParaRPr lang="en-US" sz="2800" dirty="0"/>
          </a:p>
        </p:txBody>
      </p:sp>
    </p:spTree>
    <p:extLst>
      <p:ext uri="{BB962C8B-B14F-4D97-AF65-F5344CB8AC3E}">
        <p14:creationId xmlns:p14="http://schemas.microsoft.com/office/powerpoint/2010/main" val="33961803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609C56CE-0200-4C4D-A306-0DB773BB19EB}" type="slidenum">
              <a:rPr lang="en-US"/>
              <a:pPr/>
              <a:t>2</a:t>
            </a:fld>
            <a:endParaRPr lang="en-US"/>
          </a:p>
        </p:txBody>
      </p:sp>
      <p:sp>
        <p:nvSpPr>
          <p:cNvPr id="115714" name="Rectangle 2"/>
          <p:cNvSpPr>
            <a:spLocks noGrp="1" noChangeArrowheads="1"/>
          </p:cNvSpPr>
          <p:nvPr>
            <p:ph type="title"/>
          </p:nvPr>
        </p:nvSpPr>
        <p:spPr/>
        <p:txBody>
          <a:bodyPr/>
          <a:lstStyle/>
          <a:p>
            <a:r>
              <a:rPr lang="en-US" dirty="0" smtClean="0"/>
              <a:t>Outline</a:t>
            </a:r>
            <a:endParaRPr lang="en-US" dirty="0"/>
          </a:p>
        </p:txBody>
      </p:sp>
      <p:sp>
        <p:nvSpPr>
          <p:cNvPr id="115715" name="Rectangle 3"/>
          <p:cNvSpPr>
            <a:spLocks noGrp="1" noChangeArrowheads="1"/>
          </p:cNvSpPr>
          <p:nvPr>
            <p:ph type="body" idx="1"/>
          </p:nvPr>
        </p:nvSpPr>
        <p:spPr/>
        <p:txBody>
          <a:bodyPr/>
          <a:lstStyle/>
          <a:p>
            <a:r>
              <a:rPr lang="en-US" dirty="0" smtClean="0"/>
              <a:t>Describe </a:t>
            </a:r>
            <a:r>
              <a:rPr lang="en-US" dirty="0"/>
              <a:t>the major architectural components of the </a:t>
            </a:r>
            <a:r>
              <a:rPr lang="en-US" dirty="0" smtClean="0"/>
              <a:t>Internet</a:t>
            </a:r>
            <a:endParaRPr lang="en-US" dirty="0"/>
          </a:p>
          <a:p>
            <a:r>
              <a:rPr lang="en-US" dirty="0" smtClean="0"/>
              <a:t>Introduce HTML </a:t>
            </a:r>
            <a:r>
              <a:rPr lang="en-US" dirty="0"/>
              <a:t>– </a:t>
            </a:r>
            <a:r>
              <a:rPr lang="en-US" dirty="0" err="1"/>
              <a:t>HyperText</a:t>
            </a:r>
            <a:r>
              <a:rPr lang="en-US" dirty="0"/>
              <a:t> Markup Language </a:t>
            </a:r>
            <a:endParaRPr lang="en-US" dirty="0" smtClean="0"/>
          </a:p>
        </p:txBody>
      </p:sp>
    </p:spTree>
    <p:extLst>
      <p:ext uri="{BB962C8B-B14F-4D97-AF65-F5344CB8AC3E}">
        <p14:creationId xmlns:p14="http://schemas.microsoft.com/office/powerpoint/2010/main" val="26857192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02BA8DF2-AA54-5945-9FC5-AE84C99482CE}" type="slidenum">
              <a:rPr lang="en-US"/>
              <a:pPr/>
              <a:t>20</a:t>
            </a:fld>
            <a:endParaRPr lang="en-US"/>
          </a:p>
        </p:txBody>
      </p:sp>
      <p:sp>
        <p:nvSpPr>
          <p:cNvPr id="224258" name="Rectangle 2"/>
          <p:cNvSpPr>
            <a:spLocks noGrp="1" noChangeArrowheads="1"/>
          </p:cNvSpPr>
          <p:nvPr>
            <p:ph type="title"/>
          </p:nvPr>
        </p:nvSpPr>
        <p:spPr/>
        <p:txBody>
          <a:bodyPr>
            <a:normAutofit fontScale="90000"/>
          </a:bodyPr>
          <a:lstStyle/>
          <a:p>
            <a:r>
              <a:rPr lang="en-US" dirty="0"/>
              <a:t>HTTP Request/Response Example you can try </a:t>
            </a:r>
            <a:r>
              <a:rPr lang="en-US" dirty="0" smtClean="0"/>
              <a:t>from your laptop …</a:t>
            </a:r>
            <a:endParaRPr lang="en-US" dirty="0"/>
          </a:p>
        </p:txBody>
      </p:sp>
      <p:sp>
        <p:nvSpPr>
          <p:cNvPr id="224259" name="Rectangle 3"/>
          <p:cNvSpPr>
            <a:spLocks noGrp="1" noChangeArrowheads="1"/>
          </p:cNvSpPr>
          <p:nvPr>
            <p:ph type="body" idx="1"/>
          </p:nvPr>
        </p:nvSpPr>
        <p:spPr>
          <a:xfrm>
            <a:off x="457200" y="1600200"/>
            <a:ext cx="4155186" cy="4525963"/>
          </a:xfrm>
        </p:spPr>
        <p:txBody>
          <a:bodyPr>
            <a:noAutofit/>
          </a:bodyPr>
          <a:lstStyle/>
          <a:p>
            <a:pPr>
              <a:lnSpc>
                <a:spcPct val="80000"/>
              </a:lnSpc>
              <a:buFont typeface="Wingdings" charset="0"/>
              <a:buNone/>
            </a:pPr>
            <a:r>
              <a:rPr lang="en-US" sz="1400" dirty="0" err="1" smtClean="0"/>
              <a:t>dsilver</a:t>
            </a:r>
            <a:r>
              <a:rPr lang="en-US" sz="1400" dirty="0"/>
              <a:t>$ curl -v </a:t>
            </a:r>
            <a:r>
              <a:rPr lang="en-US" sz="1400" dirty="0" err="1"/>
              <a:t>falcon.acadiau.ca</a:t>
            </a:r>
            <a:r>
              <a:rPr lang="en-US" sz="1400" dirty="0"/>
              <a:t>/~</a:t>
            </a:r>
            <a:r>
              <a:rPr lang="en-US" sz="1400" dirty="0" err="1"/>
              <a:t>dsilver</a:t>
            </a:r>
            <a:r>
              <a:rPr lang="en-US" sz="1400" dirty="0"/>
              <a:t>/</a:t>
            </a:r>
            <a:r>
              <a:rPr lang="en-US" sz="1400" dirty="0" err="1"/>
              <a:t>Hello.html</a:t>
            </a:r>
            <a:endParaRPr lang="en-US" sz="1400" dirty="0"/>
          </a:p>
          <a:p>
            <a:pPr>
              <a:lnSpc>
                <a:spcPct val="80000"/>
              </a:lnSpc>
              <a:buFont typeface="Wingdings" charset="0"/>
              <a:buNone/>
            </a:pPr>
            <a:r>
              <a:rPr lang="en-US" sz="1400" dirty="0"/>
              <a:t>* About to connect() to </a:t>
            </a:r>
            <a:r>
              <a:rPr lang="en-US" sz="1400" dirty="0" err="1"/>
              <a:t>falcon.acadiau.ca</a:t>
            </a:r>
            <a:r>
              <a:rPr lang="en-US" sz="1400" dirty="0"/>
              <a:t> port 80 (#0)</a:t>
            </a:r>
          </a:p>
          <a:p>
            <a:pPr>
              <a:lnSpc>
                <a:spcPct val="80000"/>
              </a:lnSpc>
              <a:buFont typeface="Wingdings" charset="0"/>
              <a:buNone/>
            </a:pPr>
            <a:r>
              <a:rPr lang="en-US" sz="1400" dirty="0"/>
              <a:t>*   Trying 131.162.202.57... connected</a:t>
            </a:r>
          </a:p>
          <a:p>
            <a:pPr>
              <a:lnSpc>
                <a:spcPct val="80000"/>
              </a:lnSpc>
              <a:buFont typeface="Wingdings" charset="0"/>
              <a:buNone/>
            </a:pPr>
            <a:r>
              <a:rPr lang="en-US" sz="1400" dirty="0"/>
              <a:t>* Connected to </a:t>
            </a:r>
            <a:r>
              <a:rPr lang="en-US" sz="1400" dirty="0" err="1"/>
              <a:t>falcon.acadiau.ca</a:t>
            </a:r>
            <a:r>
              <a:rPr lang="en-US" sz="1400" dirty="0"/>
              <a:t> (131.162.202.57) port 80 (#0)</a:t>
            </a:r>
          </a:p>
          <a:p>
            <a:pPr>
              <a:lnSpc>
                <a:spcPct val="80000"/>
              </a:lnSpc>
              <a:buFont typeface="Wingdings" charset="0"/>
              <a:buNone/>
            </a:pPr>
            <a:r>
              <a:rPr lang="en-US" sz="1400" dirty="0"/>
              <a:t>&gt; GET /~</a:t>
            </a:r>
            <a:r>
              <a:rPr lang="en-US" sz="1400" dirty="0" err="1"/>
              <a:t>dsilver</a:t>
            </a:r>
            <a:r>
              <a:rPr lang="en-US" sz="1400" dirty="0"/>
              <a:t>/</a:t>
            </a:r>
            <a:r>
              <a:rPr lang="en-US" sz="1400" dirty="0" err="1"/>
              <a:t>Hello.html</a:t>
            </a:r>
            <a:r>
              <a:rPr lang="en-US" sz="1400" dirty="0"/>
              <a:t> HTTP/1.1</a:t>
            </a:r>
          </a:p>
          <a:p>
            <a:pPr>
              <a:lnSpc>
                <a:spcPct val="80000"/>
              </a:lnSpc>
              <a:buFont typeface="Wingdings" charset="0"/>
              <a:buNone/>
            </a:pPr>
            <a:r>
              <a:rPr lang="en-US" sz="1400" dirty="0"/>
              <a:t>&gt; User-Agent: curl/7.21.4 (universal-apple-darwin11.0) </a:t>
            </a:r>
            <a:r>
              <a:rPr lang="en-US" sz="1400" dirty="0" err="1"/>
              <a:t>libcurl</a:t>
            </a:r>
            <a:r>
              <a:rPr lang="en-US" sz="1400" dirty="0"/>
              <a:t>/7.21.4 </a:t>
            </a:r>
            <a:r>
              <a:rPr lang="en-US" sz="1400" dirty="0" err="1"/>
              <a:t>OpenSSL</a:t>
            </a:r>
            <a:r>
              <a:rPr lang="en-US" sz="1400" dirty="0"/>
              <a:t>/0.9.8z </a:t>
            </a:r>
            <a:r>
              <a:rPr lang="en-US" sz="1400" dirty="0" err="1"/>
              <a:t>zlib</a:t>
            </a:r>
            <a:r>
              <a:rPr lang="en-US" sz="1400" dirty="0"/>
              <a:t>/1.2.5</a:t>
            </a:r>
          </a:p>
          <a:p>
            <a:pPr>
              <a:lnSpc>
                <a:spcPct val="80000"/>
              </a:lnSpc>
              <a:buFont typeface="Wingdings" charset="0"/>
              <a:buNone/>
            </a:pPr>
            <a:r>
              <a:rPr lang="en-US" sz="1400" dirty="0"/>
              <a:t>&gt; Host: </a:t>
            </a:r>
            <a:r>
              <a:rPr lang="en-US" sz="1400" dirty="0" err="1"/>
              <a:t>falcon.acadiau.ca</a:t>
            </a:r>
            <a:endParaRPr lang="en-US" sz="1400" dirty="0"/>
          </a:p>
          <a:p>
            <a:pPr>
              <a:lnSpc>
                <a:spcPct val="80000"/>
              </a:lnSpc>
              <a:buFont typeface="Wingdings" charset="0"/>
              <a:buNone/>
            </a:pPr>
            <a:r>
              <a:rPr lang="en-US" sz="1400" dirty="0"/>
              <a:t>&gt; Accept: */*</a:t>
            </a:r>
          </a:p>
          <a:p>
            <a:pPr>
              <a:lnSpc>
                <a:spcPct val="80000"/>
              </a:lnSpc>
              <a:buFont typeface="Wingdings" charset="0"/>
              <a:buNone/>
            </a:pPr>
            <a:r>
              <a:rPr lang="en-US" sz="1400" dirty="0"/>
              <a:t>&gt; </a:t>
            </a:r>
          </a:p>
          <a:p>
            <a:pPr>
              <a:lnSpc>
                <a:spcPct val="80000"/>
              </a:lnSpc>
              <a:buFont typeface="Wingdings" charset="0"/>
              <a:buNone/>
            </a:pPr>
            <a:r>
              <a:rPr lang="en-US" sz="1400" dirty="0"/>
              <a:t>&lt; HTTP/1.1 200 OK</a:t>
            </a:r>
          </a:p>
          <a:p>
            <a:pPr>
              <a:lnSpc>
                <a:spcPct val="80000"/>
              </a:lnSpc>
              <a:buFont typeface="Wingdings" charset="0"/>
              <a:buNone/>
            </a:pPr>
            <a:r>
              <a:rPr lang="en-US" sz="1400" dirty="0"/>
              <a:t>&lt; Date: Mon, 12 Jan 2015 04:09:26 GMT</a:t>
            </a:r>
          </a:p>
          <a:p>
            <a:pPr>
              <a:lnSpc>
                <a:spcPct val="80000"/>
              </a:lnSpc>
              <a:buFont typeface="Wingdings" charset="0"/>
              <a:buNone/>
            </a:pPr>
            <a:r>
              <a:rPr lang="en-US" sz="1400" dirty="0"/>
              <a:t>&lt; Server: Apache/2.2.22 (</a:t>
            </a:r>
            <a:r>
              <a:rPr lang="en-US" sz="1400" dirty="0" err="1"/>
              <a:t>Debian</a:t>
            </a:r>
            <a:r>
              <a:rPr lang="en-US" sz="1400" dirty="0"/>
              <a:t>)</a:t>
            </a:r>
          </a:p>
          <a:p>
            <a:pPr>
              <a:lnSpc>
                <a:spcPct val="80000"/>
              </a:lnSpc>
              <a:buFont typeface="Wingdings" charset="0"/>
              <a:buNone/>
            </a:pPr>
            <a:r>
              <a:rPr lang="en-US" sz="1400" dirty="0"/>
              <a:t>&lt; Last-Modified: Mon, 29 Dec 2014 14:25:05 GMT</a:t>
            </a:r>
          </a:p>
          <a:p>
            <a:pPr>
              <a:lnSpc>
                <a:spcPct val="80000"/>
              </a:lnSpc>
              <a:buFont typeface="Wingdings" charset="0"/>
              <a:buNone/>
            </a:pPr>
            <a:r>
              <a:rPr lang="en-US" sz="1400" dirty="0"/>
              <a:t>&lt; </a:t>
            </a:r>
            <a:r>
              <a:rPr lang="en-US" sz="1400" dirty="0" err="1"/>
              <a:t>ETag</a:t>
            </a:r>
            <a:r>
              <a:rPr lang="en-US" sz="1400" dirty="0"/>
              <a:t>: "2d00ba7-24a-50b5ba40674a4"</a:t>
            </a:r>
          </a:p>
          <a:p>
            <a:pPr>
              <a:lnSpc>
                <a:spcPct val="80000"/>
              </a:lnSpc>
              <a:buFont typeface="Wingdings" charset="0"/>
              <a:buNone/>
            </a:pPr>
            <a:r>
              <a:rPr lang="en-US" sz="1400" dirty="0"/>
              <a:t>&lt; Accept-Ranges: bytes</a:t>
            </a:r>
          </a:p>
          <a:p>
            <a:pPr>
              <a:lnSpc>
                <a:spcPct val="80000"/>
              </a:lnSpc>
              <a:buFont typeface="Wingdings" charset="0"/>
              <a:buNone/>
            </a:pPr>
            <a:r>
              <a:rPr lang="en-US" sz="1400" dirty="0"/>
              <a:t>&lt; Content-Length: 586</a:t>
            </a:r>
          </a:p>
          <a:p>
            <a:pPr>
              <a:lnSpc>
                <a:spcPct val="80000"/>
              </a:lnSpc>
              <a:buFont typeface="Wingdings" charset="0"/>
              <a:buNone/>
            </a:pPr>
            <a:r>
              <a:rPr lang="en-US" sz="1400" dirty="0"/>
              <a:t>&lt; Vary: Accept-Encoding</a:t>
            </a:r>
          </a:p>
          <a:p>
            <a:pPr>
              <a:lnSpc>
                <a:spcPct val="80000"/>
              </a:lnSpc>
              <a:buFont typeface="Wingdings" charset="0"/>
              <a:buNone/>
            </a:pPr>
            <a:r>
              <a:rPr lang="en-US" sz="1400" dirty="0"/>
              <a:t>&lt; Content-Type: text/html</a:t>
            </a:r>
          </a:p>
          <a:p>
            <a:pPr>
              <a:lnSpc>
                <a:spcPct val="80000"/>
              </a:lnSpc>
              <a:buFont typeface="Wingdings" charset="0"/>
              <a:buNone/>
            </a:pPr>
            <a:r>
              <a:rPr lang="en-US" sz="1400" dirty="0"/>
              <a:t>&lt;</a:t>
            </a:r>
          </a:p>
        </p:txBody>
      </p:sp>
      <p:sp>
        <p:nvSpPr>
          <p:cNvPr id="7" name="Rectangle 3"/>
          <p:cNvSpPr txBox="1">
            <a:spLocks noChangeArrowheads="1"/>
          </p:cNvSpPr>
          <p:nvPr/>
        </p:nvSpPr>
        <p:spPr>
          <a:xfrm>
            <a:off x="4779501" y="1600200"/>
            <a:ext cx="4155186" cy="4671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charset="0"/>
              <a:buNone/>
            </a:pPr>
            <a:endParaRPr lang="en-US" sz="1100" dirty="0" smtClean="0"/>
          </a:p>
          <a:p>
            <a:pPr>
              <a:lnSpc>
                <a:spcPct val="80000"/>
              </a:lnSpc>
              <a:buFont typeface="Wingdings" charset="0"/>
              <a:buNone/>
            </a:pPr>
            <a:r>
              <a:rPr lang="en-US" sz="1400" dirty="0"/>
              <a:t>&lt;!</a:t>
            </a:r>
            <a:r>
              <a:rPr lang="en-US" sz="1400" dirty="0" err="1"/>
              <a:t>doctype</a:t>
            </a:r>
            <a:r>
              <a:rPr lang="en-US" sz="1400" dirty="0"/>
              <a:t> html public "-//w3c//</a:t>
            </a:r>
            <a:r>
              <a:rPr lang="en-US" sz="1400" dirty="0" err="1"/>
              <a:t>dtd</a:t>
            </a:r>
            <a:r>
              <a:rPr lang="en-US" sz="1400" dirty="0"/>
              <a:t> html 4.0 transitional//en"&gt;</a:t>
            </a:r>
          </a:p>
          <a:p>
            <a:pPr>
              <a:lnSpc>
                <a:spcPct val="80000"/>
              </a:lnSpc>
              <a:buFont typeface="Wingdings" charset="0"/>
              <a:buNone/>
            </a:pPr>
            <a:r>
              <a:rPr lang="en-US" sz="1400" dirty="0"/>
              <a:t>&lt;html</a:t>
            </a:r>
            <a:r>
              <a:rPr lang="en-US" sz="1400" dirty="0" smtClean="0"/>
              <a:t>&gt;</a:t>
            </a:r>
            <a:endParaRPr lang="en-US" sz="1400" dirty="0"/>
          </a:p>
          <a:p>
            <a:pPr>
              <a:lnSpc>
                <a:spcPct val="80000"/>
              </a:lnSpc>
              <a:buFont typeface="Wingdings" charset="0"/>
              <a:buNone/>
            </a:pPr>
            <a:r>
              <a:rPr lang="en-US" sz="1400" dirty="0"/>
              <a:t>&lt;head&gt;</a:t>
            </a:r>
          </a:p>
          <a:p>
            <a:pPr>
              <a:lnSpc>
                <a:spcPct val="80000"/>
              </a:lnSpc>
              <a:buFont typeface="Wingdings" charset="0"/>
              <a:buNone/>
            </a:pPr>
            <a:r>
              <a:rPr lang="en-US" sz="1400" dirty="0" smtClean="0"/>
              <a:t>…</a:t>
            </a:r>
          </a:p>
          <a:p>
            <a:pPr>
              <a:lnSpc>
                <a:spcPct val="80000"/>
              </a:lnSpc>
              <a:buFont typeface="Wingdings" charset="0"/>
              <a:buNone/>
            </a:pPr>
            <a:r>
              <a:rPr lang="en-US" sz="1400" dirty="0" smtClean="0"/>
              <a:t>&lt;</a:t>
            </a:r>
            <a:r>
              <a:rPr lang="en-US" sz="1400" dirty="0"/>
              <a:t>/head&gt;</a:t>
            </a:r>
          </a:p>
          <a:p>
            <a:pPr>
              <a:lnSpc>
                <a:spcPct val="80000"/>
              </a:lnSpc>
              <a:buNone/>
            </a:pPr>
            <a:r>
              <a:rPr lang="en-US" sz="1400" dirty="0" smtClean="0"/>
              <a:t>&lt;</a:t>
            </a:r>
            <a:r>
              <a:rPr lang="en-US" sz="1400" dirty="0"/>
              <a:t>body&gt;</a:t>
            </a:r>
          </a:p>
          <a:p>
            <a:pPr>
              <a:lnSpc>
                <a:spcPct val="80000"/>
              </a:lnSpc>
              <a:buFont typeface="Wingdings" charset="0"/>
              <a:buNone/>
            </a:pPr>
            <a:r>
              <a:rPr lang="en-US" sz="1400" dirty="0" smtClean="0"/>
              <a:t>&lt;h2&gt;</a:t>
            </a:r>
          </a:p>
          <a:p>
            <a:pPr>
              <a:lnSpc>
                <a:spcPct val="80000"/>
              </a:lnSpc>
              <a:buFont typeface="Wingdings" charset="0"/>
              <a:buNone/>
            </a:pPr>
            <a:r>
              <a:rPr lang="en-US" sz="1400" dirty="0" smtClean="0"/>
              <a:t>Simple CGI Example&lt;/h2&gt;</a:t>
            </a:r>
          </a:p>
          <a:p>
            <a:pPr>
              <a:lnSpc>
                <a:spcPct val="80000"/>
              </a:lnSpc>
              <a:buFont typeface="Wingdings" charset="0"/>
              <a:buNone/>
            </a:pPr>
            <a:r>
              <a:rPr lang="en-US" sz="1400" dirty="0" smtClean="0"/>
              <a:t>&lt;a </a:t>
            </a:r>
            <a:r>
              <a:rPr lang="en-US" sz="1400" dirty="0" err="1" smtClean="0"/>
              <a:t>href</a:t>
            </a:r>
            <a:r>
              <a:rPr lang="en-US" sz="1400" dirty="0" smtClean="0"/>
              <a:t>="</a:t>
            </a:r>
            <a:r>
              <a:rPr lang="en-US" sz="1400" dirty="0" err="1" smtClean="0"/>
              <a:t>cgi</a:t>
            </a:r>
            <a:r>
              <a:rPr lang="en-US" sz="1400" dirty="0" smtClean="0"/>
              <a:t>-bin/</a:t>
            </a:r>
            <a:r>
              <a:rPr lang="en-US" sz="1400" dirty="0" err="1" smtClean="0"/>
              <a:t>Hello.cgi</a:t>
            </a:r>
            <a:r>
              <a:rPr lang="en-US" sz="1400" dirty="0" smtClean="0"/>
              <a:t>"&gt;Run it&lt;/a&gt;</a:t>
            </a:r>
          </a:p>
          <a:p>
            <a:pPr>
              <a:lnSpc>
                <a:spcPct val="80000"/>
              </a:lnSpc>
              <a:buFont typeface="Wingdings" charset="0"/>
              <a:buNone/>
            </a:pPr>
            <a:r>
              <a:rPr lang="en-US" sz="1400" dirty="0" smtClean="0"/>
              <a:t>&lt;pre&gt;#!/bin/</a:t>
            </a:r>
            <a:r>
              <a:rPr lang="en-US" sz="1400" dirty="0" err="1" smtClean="0"/>
              <a:t>csh</a:t>
            </a:r>
            <a:endParaRPr lang="en-US" sz="1400" dirty="0" smtClean="0"/>
          </a:p>
          <a:p>
            <a:pPr>
              <a:lnSpc>
                <a:spcPct val="80000"/>
              </a:lnSpc>
              <a:buFont typeface="Wingdings" charset="0"/>
              <a:buNone/>
            </a:pPr>
            <a:r>
              <a:rPr lang="en-US" sz="1400" dirty="0" smtClean="0"/>
              <a:t>…</a:t>
            </a:r>
          </a:p>
          <a:p>
            <a:pPr>
              <a:lnSpc>
                <a:spcPct val="80000"/>
              </a:lnSpc>
              <a:buFont typeface="Wingdings" charset="0"/>
              <a:buNone/>
            </a:pPr>
            <a:r>
              <a:rPr lang="en-US" sz="1400" dirty="0" smtClean="0"/>
              <a:t># Print a message</a:t>
            </a:r>
          </a:p>
          <a:p>
            <a:pPr>
              <a:lnSpc>
                <a:spcPct val="80000"/>
              </a:lnSpc>
              <a:buFont typeface="Wingdings" charset="0"/>
              <a:buNone/>
            </a:pPr>
            <a:r>
              <a:rPr lang="en-US" sz="1400" dirty="0" smtClean="0"/>
              <a:t>echo Hello World - it is now `date`</a:t>
            </a:r>
          </a:p>
          <a:p>
            <a:pPr>
              <a:lnSpc>
                <a:spcPct val="80000"/>
              </a:lnSpc>
              <a:buFont typeface="Wingdings" charset="0"/>
              <a:buNone/>
            </a:pPr>
            <a:r>
              <a:rPr lang="en-US" sz="1400" dirty="0" smtClean="0"/>
              <a:t>&lt;/body&gt;</a:t>
            </a:r>
          </a:p>
          <a:p>
            <a:pPr>
              <a:lnSpc>
                <a:spcPct val="80000"/>
              </a:lnSpc>
              <a:buFont typeface="Wingdings" charset="0"/>
              <a:buNone/>
            </a:pPr>
            <a:r>
              <a:rPr lang="en-US" sz="1400" dirty="0" smtClean="0"/>
              <a:t>&lt;/html&gt;</a:t>
            </a:r>
          </a:p>
          <a:p>
            <a:pPr>
              <a:lnSpc>
                <a:spcPct val="80000"/>
              </a:lnSpc>
              <a:buFont typeface="Wingdings" charset="0"/>
              <a:buNone/>
            </a:pPr>
            <a:endParaRPr lang="en-US" sz="1400" dirty="0" smtClean="0"/>
          </a:p>
          <a:p>
            <a:pPr>
              <a:lnSpc>
                <a:spcPct val="80000"/>
              </a:lnSpc>
              <a:buFont typeface="Wingdings" charset="0"/>
              <a:buNone/>
            </a:pPr>
            <a:r>
              <a:rPr lang="en-US" sz="1400" dirty="0" smtClean="0"/>
              <a:t>* Connection #0 to host </a:t>
            </a:r>
            <a:r>
              <a:rPr lang="en-US" sz="1400" dirty="0" err="1" smtClean="0"/>
              <a:t>falcon.acadiau.ca</a:t>
            </a:r>
            <a:r>
              <a:rPr lang="en-US" sz="1400" dirty="0" smtClean="0"/>
              <a:t> left intact</a:t>
            </a:r>
          </a:p>
          <a:p>
            <a:pPr>
              <a:lnSpc>
                <a:spcPct val="80000"/>
              </a:lnSpc>
              <a:buFont typeface="Wingdings" charset="0"/>
              <a:buNone/>
            </a:pPr>
            <a:r>
              <a:rPr lang="en-US" sz="1400" dirty="0" smtClean="0"/>
              <a:t>* Closing connection #0</a:t>
            </a:r>
          </a:p>
          <a:p>
            <a:pPr>
              <a:lnSpc>
                <a:spcPct val="80000"/>
              </a:lnSpc>
              <a:buFont typeface="Wingdings" charset="0"/>
              <a:buNone/>
            </a:pPr>
            <a:r>
              <a:rPr lang="en-US" sz="1400" dirty="0" smtClean="0"/>
              <a:t>dyna64-54:~ </a:t>
            </a:r>
            <a:r>
              <a:rPr lang="en-US" sz="1400" dirty="0" err="1" smtClean="0"/>
              <a:t>dsilver</a:t>
            </a:r>
            <a:r>
              <a:rPr lang="en-US" sz="1400" dirty="0" smtClean="0"/>
              <a:t>$ </a:t>
            </a:r>
            <a:endParaRPr lang="en-US" sz="1000" dirty="0"/>
          </a:p>
        </p:txBody>
      </p:sp>
    </p:spTree>
    <p:extLst>
      <p:ext uri="{BB962C8B-B14F-4D97-AF65-F5344CB8AC3E}">
        <p14:creationId xmlns:p14="http://schemas.microsoft.com/office/powerpoint/2010/main" val="39025486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Request/Response Example you can try </a:t>
            </a:r>
            <a:r>
              <a:rPr lang="en-US" dirty="0" smtClean="0"/>
              <a:t>from falcon …</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dyna64-54:~ </a:t>
            </a:r>
            <a:r>
              <a:rPr lang="en-US" sz="1400" dirty="0" err="1"/>
              <a:t>dsilver</a:t>
            </a:r>
            <a:r>
              <a:rPr lang="en-US" sz="1400" dirty="0"/>
              <a:t>$ </a:t>
            </a:r>
            <a:r>
              <a:rPr lang="en-US" sz="1400" dirty="0" err="1"/>
              <a:t>ssh</a:t>
            </a:r>
            <a:r>
              <a:rPr lang="en-US" sz="1400" dirty="0"/>
              <a:t> </a:t>
            </a:r>
            <a:r>
              <a:rPr lang="en-US" sz="1400" dirty="0" err="1"/>
              <a:t>falcon.acadiau.ca</a:t>
            </a:r>
            <a:endParaRPr lang="en-US" sz="1400" dirty="0"/>
          </a:p>
          <a:p>
            <a:pPr marL="0" indent="0">
              <a:buNone/>
            </a:pPr>
            <a:r>
              <a:rPr lang="en-US" sz="1400" dirty="0" smtClean="0"/>
              <a:t>…</a:t>
            </a:r>
          </a:p>
          <a:p>
            <a:pPr marL="0" indent="0">
              <a:buNone/>
            </a:pPr>
            <a:r>
              <a:rPr lang="en-US" sz="1400" dirty="0" err="1" smtClean="0"/>
              <a:t>dsilver</a:t>
            </a:r>
            <a:r>
              <a:rPr lang="en-US" sz="1400" dirty="0" err="1"/>
              <a:t>@falcon</a:t>
            </a:r>
            <a:r>
              <a:rPr lang="en-US" sz="1400" dirty="0"/>
              <a:t>:~$ cd www</a:t>
            </a:r>
          </a:p>
          <a:p>
            <a:pPr marL="0" indent="0">
              <a:buNone/>
            </a:pPr>
            <a:r>
              <a:rPr lang="en-US" sz="1400" dirty="0" err="1"/>
              <a:t>dsilver@falcon</a:t>
            </a:r>
            <a:r>
              <a:rPr lang="en-US" sz="1400" dirty="0"/>
              <a:t>:~/www$ GET ./</a:t>
            </a:r>
            <a:r>
              <a:rPr lang="en-US" sz="1400" dirty="0" err="1"/>
              <a:t>Hello.html</a:t>
            </a:r>
            <a:r>
              <a:rPr lang="en-US" sz="1400" dirty="0"/>
              <a:t> HTTP/1.1 -E</a:t>
            </a:r>
          </a:p>
          <a:p>
            <a:pPr marL="0" indent="0">
              <a:buNone/>
            </a:pPr>
            <a:r>
              <a:rPr lang="en-US" sz="1400" dirty="0"/>
              <a:t>GET file:./</a:t>
            </a:r>
            <a:r>
              <a:rPr lang="en-US" sz="1400" dirty="0" err="1"/>
              <a:t>Hello.html</a:t>
            </a:r>
            <a:endParaRPr lang="en-US" sz="1400" dirty="0"/>
          </a:p>
          <a:p>
            <a:pPr marL="0" indent="0">
              <a:buNone/>
            </a:pPr>
            <a:r>
              <a:rPr lang="en-US" sz="1400" dirty="0"/>
              <a:t>User-Agent: </a:t>
            </a:r>
            <a:r>
              <a:rPr lang="en-US" sz="1400" dirty="0" err="1"/>
              <a:t>lwp</a:t>
            </a:r>
            <a:r>
              <a:rPr lang="en-US" sz="1400" dirty="0"/>
              <a:t>-request/6.03 </a:t>
            </a:r>
            <a:r>
              <a:rPr lang="en-US" sz="1400" dirty="0" err="1"/>
              <a:t>libwww-perl</a:t>
            </a:r>
            <a:r>
              <a:rPr lang="en-US" sz="1400" dirty="0"/>
              <a:t>/6.04</a:t>
            </a:r>
          </a:p>
          <a:p>
            <a:pPr marL="0" indent="0">
              <a:buNone/>
            </a:pPr>
            <a:endParaRPr lang="en-US" sz="1400" dirty="0"/>
          </a:p>
          <a:p>
            <a:pPr marL="0" indent="0">
              <a:buNone/>
            </a:pPr>
            <a:r>
              <a:rPr lang="en-US" sz="1400" dirty="0"/>
              <a:t>200 OK</a:t>
            </a:r>
          </a:p>
          <a:p>
            <a:pPr marL="0" indent="0">
              <a:buNone/>
            </a:pPr>
            <a:r>
              <a:rPr lang="en-US" sz="1400" dirty="0"/>
              <a:t>Content-Length: 586</a:t>
            </a:r>
          </a:p>
          <a:p>
            <a:pPr marL="0" indent="0">
              <a:buNone/>
            </a:pPr>
            <a:r>
              <a:rPr lang="en-US" sz="1400" dirty="0"/>
              <a:t>Content-Type: text/html</a:t>
            </a:r>
          </a:p>
          <a:p>
            <a:pPr marL="0" indent="0">
              <a:buNone/>
            </a:pPr>
            <a:r>
              <a:rPr lang="en-US" sz="1400" dirty="0"/>
              <a:t>Last-Modified: Mon, 29 Dec 2014 14:25:05 GMT</a:t>
            </a:r>
          </a:p>
          <a:p>
            <a:pPr marL="0" indent="0">
              <a:buNone/>
            </a:pPr>
            <a:r>
              <a:rPr lang="en-US" sz="1400" dirty="0"/>
              <a:t>Client-Date: Mon, 12 Jan 2015 04:21:02 GMT</a:t>
            </a:r>
          </a:p>
          <a:p>
            <a:pPr marL="0" indent="0">
              <a:buNone/>
            </a:pPr>
            <a:r>
              <a:rPr lang="en-US" sz="1400" dirty="0"/>
              <a:t>Title: Hello World CGI Example</a:t>
            </a:r>
          </a:p>
          <a:p>
            <a:pPr marL="0" indent="0">
              <a:buNone/>
            </a:pPr>
            <a:r>
              <a:rPr lang="en-US" sz="1400" dirty="0"/>
              <a:t>X-Meta-GENERATOR: Mozilla/4.73 [en] (Win98; U) [Netscape]</a:t>
            </a:r>
          </a:p>
          <a:p>
            <a:pPr marL="0" indent="0">
              <a:buNone/>
            </a:pPr>
            <a:endParaRPr lang="en-US" sz="1400" dirty="0"/>
          </a:p>
          <a:p>
            <a:pPr marL="0" indent="0">
              <a:buNone/>
            </a:pPr>
            <a:r>
              <a:rPr lang="en-US" sz="1400" dirty="0"/>
              <a:t>&lt;!</a:t>
            </a:r>
            <a:r>
              <a:rPr lang="en-US" sz="1400" dirty="0" err="1"/>
              <a:t>doctype</a:t>
            </a:r>
            <a:r>
              <a:rPr lang="en-US" sz="1400" dirty="0"/>
              <a:t> html public "-//w3c//</a:t>
            </a:r>
            <a:r>
              <a:rPr lang="en-US" sz="1400" dirty="0" err="1"/>
              <a:t>dtd</a:t>
            </a:r>
            <a:r>
              <a:rPr lang="en-US" sz="1400" dirty="0"/>
              <a:t> html 4.0 transitional//en"&gt;</a:t>
            </a:r>
          </a:p>
          <a:p>
            <a:pPr marL="0" indent="0">
              <a:buNone/>
            </a:pPr>
            <a:r>
              <a:rPr lang="en-US" sz="1400" dirty="0"/>
              <a:t>&lt;html</a:t>
            </a:r>
            <a:r>
              <a:rPr lang="en-US" sz="1400" dirty="0" smtClean="0"/>
              <a:t>&gt; …</a:t>
            </a:r>
            <a:r>
              <a:rPr lang="en-US" sz="1400" dirty="0"/>
              <a:t> </a:t>
            </a:r>
            <a:r>
              <a:rPr lang="en-US" sz="1400" dirty="0" smtClean="0"/>
              <a:t>&lt;</a:t>
            </a:r>
            <a:r>
              <a:rPr lang="en-US" sz="1400" dirty="0"/>
              <a:t>/html&gt;</a:t>
            </a:r>
          </a:p>
          <a:p>
            <a:pPr marL="0" indent="0">
              <a:buNone/>
            </a:pPr>
            <a:r>
              <a:rPr lang="en-US" sz="1400" dirty="0" err="1" smtClean="0"/>
              <a:t>forbiddendsilver</a:t>
            </a:r>
            <a:r>
              <a:rPr lang="en-US" sz="1400" dirty="0" err="1"/>
              <a:t>@falcon</a:t>
            </a:r>
            <a:r>
              <a:rPr lang="en-US" sz="1400" dirty="0"/>
              <a:t>:~/www$ </a:t>
            </a:r>
            <a:endParaRPr lang="en-US" sz="1200" dirty="0"/>
          </a:p>
        </p:txBody>
      </p:sp>
    </p:spTree>
    <p:extLst>
      <p:ext uri="{BB962C8B-B14F-4D97-AF65-F5344CB8AC3E}">
        <p14:creationId xmlns:p14="http://schemas.microsoft.com/office/powerpoint/2010/main" val="227171784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5C1B2072-0A6C-E641-AE36-7A8166450473}" type="slidenum">
              <a:rPr lang="en-US"/>
              <a:pPr/>
              <a:t>22</a:t>
            </a:fld>
            <a:endParaRPr lang="en-US"/>
          </a:p>
        </p:txBody>
      </p:sp>
      <p:sp>
        <p:nvSpPr>
          <p:cNvPr id="171010" name="Rectangle 1026"/>
          <p:cNvSpPr>
            <a:spLocks noGrp="1" noChangeArrowheads="1"/>
          </p:cNvSpPr>
          <p:nvPr>
            <p:ph type="title"/>
          </p:nvPr>
        </p:nvSpPr>
        <p:spPr/>
        <p:txBody>
          <a:bodyPr/>
          <a:lstStyle/>
          <a:p>
            <a:r>
              <a:rPr lang="en-US"/>
              <a:t>MIME</a:t>
            </a:r>
          </a:p>
        </p:txBody>
      </p:sp>
      <p:sp>
        <p:nvSpPr>
          <p:cNvPr id="171011" name="Rectangle 1027"/>
          <p:cNvSpPr>
            <a:spLocks noGrp="1" noChangeArrowheads="1"/>
          </p:cNvSpPr>
          <p:nvPr>
            <p:ph type="body" idx="1"/>
          </p:nvPr>
        </p:nvSpPr>
        <p:spPr>
          <a:xfrm>
            <a:off x="457200" y="1524000"/>
            <a:ext cx="8229600" cy="4591050"/>
          </a:xfrm>
        </p:spPr>
        <p:txBody>
          <a:bodyPr>
            <a:normAutofit lnSpcReduction="10000"/>
          </a:bodyPr>
          <a:lstStyle/>
          <a:p>
            <a:pPr>
              <a:lnSpc>
                <a:spcPct val="90000"/>
              </a:lnSpc>
            </a:pPr>
            <a:r>
              <a:rPr lang="en-US" sz="2800"/>
              <a:t>HTTP uses a predefined set of document formats borrowed from eMail  </a:t>
            </a:r>
            <a:r>
              <a:rPr lang="en-US" sz="2400"/>
              <a:t>(actually, HTTP was modeled after an eMail protocol)</a:t>
            </a:r>
          </a:p>
          <a:p>
            <a:pPr>
              <a:lnSpc>
                <a:spcPct val="90000"/>
              </a:lnSpc>
            </a:pPr>
            <a:r>
              <a:rPr lang="en-US" sz="2800"/>
              <a:t>MIME - Multipurpose Internet Mail Extensions</a:t>
            </a:r>
          </a:p>
          <a:p>
            <a:pPr>
              <a:lnSpc>
                <a:spcPct val="90000"/>
              </a:lnSpc>
            </a:pPr>
            <a:r>
              <a:rPr lang="en-US" sz="2800"/>
              <a:t>Defines the content format</a:t>
            </a:r>
          </a:p>
          <a:p>
            <a:pPr>
              <a:lnSpc>
                <a:spcPct val="90000"/>
              </a:lnSpc>
            </a:pPr>
            <a:r>
              <a:rPr lang="en-US" sz="2800"/>
              <a:t>Content-type:  &lt;</a:t>
            </a:r>
            <a:r>
              <a:rPr lang="en-US" sz="2800" b="1"/>
              <a:t>data type&gt;/&lt;subtype&gt;</a:t>
            </a:r>
          </a:p>
          <a:p>
            <a:pPr lvl="1">
              <a:lnSpc>
                <a:spcPct val="90000"/>
              </a:lnSpc>
            </a:pPr>
            <a:r>
              <a:rPr lang="en-US" sz="2400" b="1"/>
              <a:t>text/html</a:t>
            </a:r>
          </a:p>
          <a:p>
            <a:pPr lvl="1">
              <a:lnSpc>
                <a:spcPct val="90000"/>
              </a:lnSpc>
            </a:pPr>
            <a:r>
              <a:rPr lang="en-US" sz="2400" b="1"/>
              <a:t>text/plain</a:t>
            </a:r>
          </a:p>
          <a:p>
            <a:pPr lvl="1">
              <a:lnSpc>
                <a:spcPct val="90000"/>
              </a:lnSpc>
            </a:pPr>
            <a:r>
              <a:rPr lang="en-US" sz="2400" b="1"/>
              <a:t>image/gif</a:t>
            </a:r>
          </a:p>
          <a:p>
            <a:pPr lvl="1">
              <a:lnSpc>
                <a:spcPct val="90000"/>
              </a:lnSpc>
            </a:pPr>
            <a:r>
              <a:rPr lang="en-US" sz="2400" b="1"/>
              <a:t>video/mpeg</a:t>
            </a:r>
          </a:p>
          <a:p>
            <a:pPr lvl="1">
              <a:lnSpc>
                <a:spcPct val="90000"/>
              </a:lnSpc>
            </a:pPr>
            <a:r>
              <a:rPr lang="en-US" sz="2400" b="1"/>
              <a:t>application/msword</a:t>
            </a:r>
          </a:p>
          <a:p>
            <a:pPr lvl="1">
              <a:lnSpc>
                <a:spcPct val="90000"/>
              </a:lnSpc>
              <a:buFontTx/>
              <a:buNone/>
            </a:pPr>
            <a:endParaRPr lang="en-US" sz="2400"/>
          </a:p>
        </p:txBody>
      </p:sp>
    </p:spTree>
    <p:extLst>
      <p:ext uri="{BB962C8B-B14F-4D97-AF65-F5344CB8AC3E}">
        <p14:creationId xmlns:p14="http://schemas.microsoft.com/office/powerpoint/2010/main" val="22440860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9DAE29C7-AB4A-894A-9203-421DDF6F837B}" type="slidenum">
              <a:rPr lang="en-US"/>
              <a:pPr/>
              <a:t>23</a:t>
            </a:fld>
            <a:endParaRPr lang="en-US"/>
          </a:p>
        </p:txBody>
      </p:sp>
      <p:sp>
        <p:nvSpPr>
          <p:cNvPr id="173058" name="Rectangle 2"/>
          <p:cNvSpPr>
            <a:spLocks noGrp="1" noChangeArrowheads="1"/>
          </p:cNvSpPr>
          <p:nvPr>
            <p:ph type="title"/>
          </p:nvPr>
        </p:nvSpPr>
        <p:spPr/>
        <p:txBody>
          <a:bodyPr/>
          <a:lstStyle/>
          <a:p>
            <a:r>
              <a:rPr lang="en-US"/>
              <a:t>A Web session is Connectionless</a:t>
            </a:r>
          </a:p>
        </p:txBody>
      </p:sp>
      <p:sp>
        <p:nvSpPr>
          <p:cNvPr id="173059" name="Rectangle 3"/>
          <p:cNvSpPr>
            <a:spLocks noGrp="1" noChangeArrowheads="1"/>
          </p:cNvSpPr>
          <p:nvPr>
            <p:ph type="body" idx="1"/>
          </p:nvPr>
        </p:nvSpPr>
        <p:spPr>
          <a:xfrm>
            <a:off x="685800" y="1447800"/>
            <a:ext cx="7772400" cy="4454525"/>
          </a:xfrm>
        </p:spPr>
        <p:txBody>
          <a:bodyPr/>
          <a:lstStyle/>
          <a:p>
            <a:r>
              <a:rPr lang="en-US"/>
              <a:t>TCP/IP is connection-oriented</a:t>
            </a:r>
          </a:p>
          <a:p>
            <a:r>
              <a:rPr lang="en-US"/>
              <a:t>But each HTTP request/response makes a new connection</a:t>
            </a:r>
          </a:p>
          <a:p>
            <a:r>
              <a:rPr lang="en-US"/>
              <a:t>Potentially, each browser/server operation is unaware of any related connections</a:t>
            </a:r>
          </a:p>
          <a:p>
            <a:r>
              <a:rPr lang="en-US"/>
              <a:t>Why do this?  A sense of state is needed for E-Commerce transaction processing</a:t>
            </a:r>
          </a:p>
          <a:p>
            <a:r>
              <a:rPr lang="en-US"/>
              <a:t>We</a:t>
            </a:r>
            <a:r>
              <a:rPr lang="ja-JP" altLang="en-US">
                <a:latin typeface="Arial"/>
              </a:rPr>
              <a:t>’</a:t>
            </a:r>
            <a:r>
              <a:rPr lang="en-US"/>
              <a:t>ll discuss this further next day!</a:t>
            </a:r>
          </a:p>
        </p:txBody>
      </p:sp>
    </p:spTree>
    <p:extLst>
      <p:ext uri="{BB962C8B-B14F-4D97-AF65-F5344CB8AC3E}">
        <p14:creationId xmlns:p14="http://schemas.microsoft.com/office/powerpoint/2010/main" val="26034118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85800" y="2857500"/>
            <a:ext cx="7772400" cy="1143000"/>
          </a:xfrm>
        </p:spPr>
        <p:txBody>
          <a:bodyPr>
            <a:normAutofit fontScale="90000"/>
          </a:bodyPr>
          <a:lstStyle/>
          <a:p>
            <a:r>
              <a:rPr lang="en-US" sz="5400"/>
              <a:t>THE END</a:t>
            </a:r>
            <a:br>
              <a:rPr lang="en-US" sz="5400"/>
            </a:br>
            <a:r>
              <a:rPr lang="en-US" sz="5400"/>
              <a:t/>
            </a:r>
            <a:br>
              <a:rPr lang="en-US" sz="5400"/>
            </a:br>
            <a:r>
              <a:rPr lang="en-US" sz="3200"/>
              <a:t>danny.silver@acadiau.ca</a:t>
            </a:r>
          </a:p>
        </p:txBody>
      </p:sp>
    </p:spTree>
    <p:extLst>
      <p:ext uri="{BB962C8B-B14F-4D97-AF65-F5344CB8AC3E}">
        <p14:creationId xmlns:p14="http://schemas.microsoft.com/office/powerpoint/2010/main" val="78970954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Model-View-Controller</a:t>
            </a:r>
            <a:br>
              <a:rPr lang="en-US" dirty="0" smtClean="0"/>
            </a:br>
            <a:r>
              <a:rPr lang="en-US" dirty="0" smtClean="0"/>
              <a:t>Architectural Pattern</a:t>
            </a:r>
            <a:endParaRPr lang="en-US" dirty="0"/>
          </a:p>
        </p:txBody>
      </p:sp>
      <p:pic>
        <p:nvPicPr>
          <p:cNvPr id="4" name="Picture 3"/>
          <p:cNvPicPr>
            <a:picLocks noChangeAspect="1"/>
          </p:cNvPicPr>
          <p:nvPr/>
        </p:nvPicPr>
        <p:blipFill>
          <a:blip r:embed="rId2"/>
          <a:stretch>
            <a:fillRect/>
          </a:stretch>
        </p:blipFill>
        <p:spPr>
          <a:xfrm>
            <a:off x="2276373" y="1735667"/>
            <a:ext cx="5004960" cy="4275666"/>
          </a:xfrm>
          <a:prstGeom prst="rect">
            <a:avLst/>
          </a:prstGeom>
        </p:spPr>
      </p:pic>
    </p:spTree>
    <p:extLst>
      <p:ext uri="{BB962C8B-B14F-4D97-AF65-F5344CB8AC3E}">
        <p14:creationId xmlns:p14="http://schemas.microsoft.com/office/powerpoint/2010/main" val="14905840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69" y="1248390"/>
            <a:ext cx="7598892" cy="4429068"/>
          </a:xfrm>
          <a:prstGeom prst="rect">
            <a:avLst/>
          </a:prstGeom>
        </p:spPr>
      </p:pic>
    </p:spTree>
    <p:extLst>
      <p:ext uri="{BB962C8B-B14F-4D97-AF65-F5344CB8AC3E}">
        <p14:creationId xmlns:p14="http://schemas.microsoft.com/office/powerpoint/2010/main" val="28414152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Model-View-Controller</a:t>
            </a:r>
            <a:br>
              <a:rPr lang="en-US" dirty="0"/>
            </a:br>
            <a:r>
              <a:rPr lang="en-US" dirty="0"/>
              <a:t>Architectural Pattern</a:t>
            </a:r>
          </a:p>
        </p:txBody>
      </p:sp>
      <p:sp>
        <p:nvSpPr>
          <p:cNvPr id="3" name="Content Placeholder 2"/>
          <p:cNvSpPr>
            <a:spLocks noGrp="1"/>
          </p:cNvSpPr>
          <p:nvPr>
            <p:ph idx="1"/>
          </p:nvPr>
        </p:nvSpPr>
        <p:spPr/>
        <p:txBody>
          <a:bodyPr>
            <a:normAutofit fontScale="77500" lnSpcReduction="20000"/>
          </a:bodyPr>
          <a:lstStyle/>
          <a:p>
            <a:r>
              <a:rPr lang="en-US" dirty="0"/>
              <a:t>C</a:t>
            </a:r>
            <a:r>
              <a:rPr lang="en-US" b="1" dirty="0" smtClean="0"/>
              <a:t>ontroller</a:t>
            </a:r>
            <a:r>
              <a:rPr lang="en-US" dirty="0" smtClean="0"/>
              <a:t> </a:t>
            </a:r>
            <a:r>
              <a:rPr lang="en-US" dirty="0"/>
              <a:t>can send commands to the model to update the model's state (e.g., editing a document). It can also send commands to its associated view to change the view's presentation of the model (e.g., by scrolling through a document).</a:t>
            </a:r>
          </a:p>
          <a:p>
            <a:r>
              <a:rPr lang="en-US" dirty="0"/>
              <a:t>A </a:t>
            </a:r>
            <a:r>
              <a:rPr lang="en-US" b="1" dirty="0"/>
              <a:t>model</a:t>
            </a:r>
            <a:r>
              <a:rPr lang="en-US" dirty="0"/>
              <a:t> notifies its associated views and controllers when there has been a change in its state. This notification allows the views to produce updated output, and the controllers to change the available set of commands. In some cases an MVC implementation might instead be "passive," so that other components </a:t>
            </a:r>
            <a:r>
              <a:rPr lang="en-US" dirty="0" smtClean="0"/>
              <a:t>must poll the model for updates </a:t>
            </a:r>
            <a:r>
              <a:rPr lang="en-US" dirty="0" err="1" smtClean="0"/>
              <a:t>raher</a:t>
            </a:r>
            <a:r>
              <a:rPr lang="en-US" dirty="0" smtClean="0"/>
              <a:t> than being notified.</a:t>
            </a:r>
          </a:p>
          <a:p>
            <a:r>
              <a:rPr lang="en-US" dirty="0" smtClean="0"/>
              <a:t>A </a:t>
            </a:r>
            <a:r>
              <a:rPr lang="en-US" b="1" dirty="0"/>
              <a:t>view</a:t>
            </a:r>
            <a:r>
              <a:rPr lang="en-US" dirty="0"/>
              <a:t> requests information from the model that it uses to generate an output representation to the user.</a:t>
            </a:r>
          </a:p>
        </p:txBody>
      </p:sp>
    </p:spTree>
    <p:extLst>
      <p:ext uri="{BB962C8B-B14F-4D97-AF65-F5344CB8AC3E}">
        <p14:creationId xmlns:p14="http://schemas.microsoft.com/office/powerpoint/2010/main" val="3446196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2001</a:t>
            </a:r>
          </a:p>
        </p:txBody>
      </p:sp>
      <p:sp>
        <p:nvSpPr>
          <p:cNvPr id="6" name="Footer Placeholder 4"/>
          <p:cNvSpPr>
            <a:spLocks noGrp="1"/>
          </p:cNvSpPr>
          <p:nvPr>
            <p:ph type="ftr" sz="quarter" idx="11"/>
          </p:nvPr>
        </p:nvSpPr>
        <p:spPr/>
        <p:txBody>
          <a:bodyPr/>
          <a:lstStyle/>
          <a:p>
            <a:r>
              <a:rPr lang="en-US"/>
              <a:t>Daniel L. Silver</a:t>
            </a:r>
          </a:p>
        </p:txBody>
      </p:sp>
      <p:sp>
        <p:nvSpPr>
          <p:cNvPr id="7" name="Slide Number Placeholder 5"/>
          <p:cNvSpPr>
            <a:spLocks noGrp="1"/>
          </p:cNvSpPr>
          <p:nvPr>
            <p:ph type="sldNum" sz="quarter" idx="12"/>
          </p:nvPr>
        </p:nvSpPr>
        <p:spPr/>
        <p:txBody>
          <a:bodyPr/>
          <a:lstStyle/>
          <a:p>
            <a:fld id="{28C2C145-3EFA-E441-A4E7-9EEE9980AE7B}" type="slidenum">
              <a:rPr lang="en-US"/>
              <a:pPr/>
              <a:t>3</a:t>
            </a:fld>
            <a:endParaRPr lang="en-US"/>
          </a:p>
        </p:txBody>
      </p:sp>
      <p:sp>
        <p:nvSpPr>
          <p:cNvPr id="148482" name="Rectangle 1026"/>
          <p:cNvSpPr>
            <a:spLocks noGrp="1" noChangeArrowheads="1"/>
          </p:cNvSpPr>
          <p:nvPr>
            <p:ph type="title"/>
          </p:nvPr>
        </p:nvSpPr>
        <p:spPr>
          <a:xfrm>
            <a:off x="685800" y="0"/>
            <a:ext cx="7772400" cy="1371600"/>
          </a:xfrm>
        </p:spPr>
        <p:txBody>
          <a:bodyPr/>
          <a:lstStyle/>
          <a:p>
            <a:r>
              <a:rPr lang="en-US"/>
              <a:t>What is an internet?</a:t>
            </a:r>
          </a:p>
        </p:txBody>
      </p:sp>
      <p:sp>
        <p:nvSpPr>
          <p:cNvPr id="148483" name="Rectangle 1027"/>
          <p:cNvSpPr>
            <a:spLocks noGrp="1" noChangeArrowheads="1"/>
          </p:cNvSpPr>
          <p:nvPr>
            <p:ph type="body" idx="1"/>
          </p:nvPr>
        </p:nvSpPr>
        <p:spPr>
          <a:xfrm>
            <a:off x="685800" y="1295400"/>
            <a:ext cx="7772400" cy="4800600"/>
          </a:xfrm>
        </p:spPr>
        <p:txBody>
          <a:bodyPr/>
          <a:lstStyle/>
          <a:p>
            <a:pPr>
              <a:lnSpc>
                <a:spcPct val="90000"/>
              </a:lnSpc>
            </a:pPr>
            <a:r>
              <a:rPr lang="en-US"/>
              <a:t>Communication between two or more potentially heterogeneous networks (LANs)</a:t>
            </a:r>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endParaRPr lang="en-US"/>
          </a:p>
          <a:p>
            <a:pPr>
              <a:lnSpc>
                <a:spcPct val="90000"/>
              </a:lnSpc>
            </a:pPr>
            <a:r>
              <a:rPr lang="en-US"/>
              <a:t>The </a:t>
            </a:r>
            <a:r>
              <a:rPr lang="ja-JP" altLang="en-US">
                <a:latin typeface="Arial"/>
              </a:rPr>
              <a:t>“</a:t>
            </a:r>
            <a:r>
              <a:rPr lang="en-US"/>
              <a:t>Internet</a:t>
            </a:r>
            <a:r>
              <a:rPr lang="ja-JP" altLang="en-US">
                <a:latin typeface="Arial"/>
              </a:rPr>
              <a:t>”</a:t>
            </a:r>
            <a:r>
              <a:rPr lang="en-US"/>
              <a:t> is a set of standards for inter-network communications</a:t>
            </a:r>
          </a:p>
        </p:txBody>
      </p:sp>
      <p:pic>
        <p:nvPicPr>
          <p:cNvPr id="148484" name="Picture 1028" descr="ww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2286000"/>
            <a:ext cx="4953000" cy="2728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2903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3"/>
          <p:cNvSpPr>
            <a:spLocks noGrp="1"/>
          </p:cNvSpPr>
          <p:nvPr>
            <p:ph type="dt" sz="half" idx="10"/>
          </p:nvPr>
        </p:nvSpPr>
        <p:spPr/>
        <p:txBody>
          <a:bodyPr/>
          <a:lstStyle/>
          <a:p>
            <a:r>
              <a:rPr lang="en-US"/>
              <a:t>2001</a:t>
            </a:r>
          </a:p>
        </p:txBody>
      </p:sp>
      <p:sp>
        <p:nvSpPr>
          <p:cNvPr id="10" name="Footer Placeholder 4"/>
          <p:cNvSpPr>
            <a:spLocks noGrp="1"/>
          </p:cNvSpPr>
          <p:nvPr>
            <p:ph type="ftr" sz="quarter" idx="11"/>
          </p:nvPr>
        </p:nvSpPr>
        <p:spPr/>
        <p:txBody>
          <a:bodyPr/>
          <a:lstStyle/>
          <a:p>
            <a:r>
              <a:rPr lang="en-US"/>
              <a:t>Daniel L. Silver</a:t>
            </a:r>
          </a:p>
        </p:txBody>
      </p:sp>
      <p:sp>
        <p:nvSpPr>
          <p:cNvPr id="11" name="Slide Number Placeholder 5"/>
          <p:cNvSpPr>
            <a:spLocks noGrp="1"/>
          </p:cNvSpPr>
          <p:nvPr>
            <p:ph type="sldNum" sz="quarter" idx="12"/>
          </p:nvPr>
        </p:nvSpPr>
        <p:spPr/>
        <p:txBody>
          <a:bodyPr/>
          <a:lstStyle/>
          <a:p>
            <a:fld id="{B41A0889-343B-8F45-B64B-9A8DEAFC75F4}" type="slidenum">
              <a:rPr lang="en-US"/>
              <a:pPr/>
              <a:t>4</a:t>
            </a:fld>
            <a:endParaRPr lang="en-US"/>
          </a:p>
        </p:txBody>
      </p:sp>
      <p:sp>
        <p:nvSpPr>
          <p:cNvPr id="150530" name="Rectangle 2"/>
          <p:cNvSpPr>
            <a:spLocks noGrp="1" noChangeArrowheads="1"/>
          </p:cNvSpPr>
          <p:nvPr>
            <p:ph type="title"/>
          </p:nvPr>
        </p:nvSpPr>
        <p:spPr>
          <a:xfrm>
            <a:off x="685800" y="0"/>
            <a:ext cx="7772400" cy="990600"/>
          </a:xfrm>
        </p:spPr>
        <p:txBody>
          <a:bodyPr/>
          <a:lstStyle/>
          <a:p>
            <a:r>
              <a:rPr lang="en-US"/>
              <a:t>The Client-Server Model</a:t>
            </a:r>
          </a:p>
        </p:txBody>
      </p:sp>
      <p:sp>
        <p:nvSpPr>
          <p:cNvPr id="150531" name="Rectangle 3"/>
          <p:cNvSpPr>
            <a:spLocks noGrp="1" noChangeArrowheads="1"/>
          </p:cNvSpPr>
          <p:nvPr>
            <p:ph type="body" idx="1"/>
          </p:nvPr>
        </p:nvSpPr>
        <p:spPr>
          <a:xfrm>
            <a:off x="685800" y="1066800"/>
            <a:ext cx="7772400" cy="3124200"/>
          </a:xfrm>
        </p:spPr>
        <p:txBody>
          <a:bodyPr/>
          <a:lstStyle/>
          <a:p>
            <a:r>
              <a:rPr lang="en-US" sz="2800"/>
              <a:t>Client – a machine that makes Internet requests for resources (printing, data, processing) </a:t>
            </a:r>
          </a:p>
          <a:p>
            <a:r>
              <a:rPr lang="en-US" sz="2800"/>
              <a:t>Server – a machine that performs tasks for clients on request and manages network resources</a:t>
            </a:r>
          </a:p>
          <a:p>
            <a:r>
              <a:rPr lang="en-US" sz="2800"/>
              <a:t>Communications protocol – a set of rules for two or more entities to converse</a:t>
            </a:r>
          </a:p>
          <a:p>
            <a:endParaRPr lang="en-US" sz="2800"/>
          </a:p>
          <a:p>
            <a:endParaRPr lang="en-US"/>
          </a:p>
        </p:txBody>
      </p:sp>
      <p:sp>
        <p:nvSpPr>
          <p:cNvPr id="150533" name="Rectangle 5"/>
          <p:cNvSpPr>
            <a:spLocks noChangeArrowheads="1"/>
          </p:cNvSpPr>
          <p:nvPr/>
        </p:nvSpPr>
        <p:spPr bwMode="auto">
          <a:xfrm>
            <a:off x="1524000" y="4572000"/>
            <a:ext cx="1447800" cy="6096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Client</a:t>
            </a:r>
          </a:p>
        </p:txBody>
      </p:sp>
      <p:cxnSp>
        <p:nvCxnSpPr>
          <p:cNvPr id="150536" name="AutoShape 8"/>
          <p:cNvCxnSpPr>
            <a:cxnSpLocks noChangeShapeType="1"/>
            <a:stCxn id="150551" idx="2"/>
            <a:endCxn id="150542" idx="1"/>
          </p:cNvCxnSpPr>
          <p:nvPr/>
        </p:nvCxnSpPr>
        <p:spPr bwMode="auto">
          <a:xfrm flipV="1">
            <a:off x="5522913" y="4800600"/>
            <a:ext cx="801687" cy="100013"/>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0542" name="Rectangle 14"/>
          <p:cNvSpPr>
            <a:spLocks noChangeArrowheads="1"/>
          </p:cNvSpPr>
          <p:nvPr/>
        </p:nvSpPr>
        <p:spPr bwMode="auto">
          <a:xfrm>
            <a:off x="6324600" y="4419600"/>
            <a:ext cx="1143000" cy="762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Server</a:t>
            </a:r>
          </a:p>
        </p:txBody>
      </p:sp>
      <p:sp>
        <p:nvSpPr>
          <p:cNvPr id="150551" name="Cloud"/>
          <p:cNvSpPr>
            <a:spLocks noChangeAspect="1" noEditPoints="1" noChangeArrowheads="1"/>
          </p:cNvSpPr>
          <p:nvPr/>
        </p:nvSpPr>
        <p:spPr bwMode="auto">
          <a:xfrm>
            <a:off x="3619500" y="4343400"/>
            <a:ext cx="1905000" cy="11128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a:solidFill>
                  <a:schemeClr val="bg2"/>
                </a:solidFill>
              </a:rPr>
              <a:t>Comm.</a:t>
            </a:r>
          </a:p>
          <a:p>
            <a:r>
              <a:rPr lang="en-US">
                <a:solidFill>
                  <a:schemeClr val="bg2"/>
                </a:solidFill>
              </a:rPr>
              <a:t>Protocol</a:t>
            </a:r>
          </a:p>
        </p:txBody>
      </p:sp>
      <p:cxnSp>
        <p:nvCxnSpPr>
          <p:cNvPr id="150552" name="AutoShape 24"/>
          <p:cNvCxnSpPr>
            <a:cxnSpLocks noChangeShapeType="1"/>
            <a:stCxn id="150551" idx="0"/>
            <a:endCxn id="150533" idx="3"/>
          </p:cNvCxnSpPr>
          <p:nvPr/>
        </p:nvCxnSpPr>
        <p:spPr bwMode="auto">
          <a:xfrm flipH="1" flipV="1">
            <a:off x="2971800" y="4876800"/>
            <a:ext cx="654050" cy="23813"/>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8239998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t>2001</a:t>
            </a:r>
          </a:p>
        </p:txBody>
      </p:sp>
      <p:sp>
        <p:nvSpPr>
          <p:cNvPr id="7" name="Footer Placeholder 4"/>
          <p:cNvSpPr>
            <a:spLocks noGrp="1"/>
          </p:cNvSpPr>
          <p:nvPr>
            <p:ph type="ftr" sz="quarter" idx="11"/>
          </p:nvPr>
        </p:nvSpPr>
        <p:spPr/>
        <p:txBody>
          <a:bodyPr/>
          <a:lstStyle/>
          <a:p>
            <a:r>
              <a:rPr lang="en-US"/>
              <a:t>Daniel L. Silver</a:t>
            </a:r>
          </a:p>
        </p:txBody>
      </p:sp>
      <p:sp>
        <p:nvSpPr>
          <p:cNvPr id="8" name="Slide Number Placeholder 5"/>
          <p:cNvSpPr>
            <a:spLocks noGrp="1"/>
          </p:cNvSpPr>
          <p:nvPr>
            <p:ph type="sldNum" sz="quarter" idx="12"/>
          </p:nvPr>
        </p:nvSpPr>
        <p:spPr/>
        <p:txBody>
          <a:bodyPr/>
          <a:lstStyle/>
          <a:p>
            <a:fld id="{909FB183-FD1C-9E45-B639-E945A2B98FFC}" type="slidenum">
              <a:rPr lang="en-US"/>
              <a:pPr/>
              <a:t>5</a:t>
            </a:fld>
            <a:endParaRPr lang="en-US"/>
          </a:p>
        </p:txBody>
      </p:sp>
      <p:sp>
        <p:nvSpPr>
          <p:cNvPr id="210946" name="Rectangle 1026"/>
          <p:cNvSpPr>
            <a:spLocks noGrp="1" noChangeArrowheads="1"/>
          </p:cNvSpPr>
          <p:nvPr>
            <p:ph type="title"/>
          </p:nvPr>
        </p:nvSpPr>
        <p:spPr/>
        <p:txBody>
          <a:bodyPr/>
          <a:lstStyle/>
          <a:p>
            <a:r>
              <a:rPr lang="en-US"/>
              <a:t>TCP/IP Protocol Architecture</a:t>
            </a:r>
          </a:p>
        </p:txBody>
      </p:sp>
      <p:pic>
        <p:nvPicPr>
          <p:cNvPr id="210947" name="Picture 1027"/>
          <p:cNvPicPr>
            <a:picLocks noChangeAspect="1" noChangeArrowheads="1"/>
          </p:cNvPicPr>
          <p:nvPr/>
        </p:nvPicPr>
        <p:blipFill>
          <a:blip r:embed="rId2">
            <a:extLst>
              <a:ext uri="{28A0092B-C50C-407E-A947-70E740481C1C}">
                <a14:useLocalDpi xmlns:a14="http://schemas.microsoft.com/office/drawing/2010/main" val="0"/>
              </a:ext>
            </a:extLst>
          </a:blip>
          <a:srcRect b="9859"/>
          <a:stretch>
            <a:fillRect/>
          </a:stretch>
        </p:blipFill>
        <p:spPr bwMode="auto">
          <a:xfrm>
            <a:off x="914400" y="1219200"/>
            <a:ext cx="7315200" cy="501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10948" name="Text Box 1028"/>
          <p:cNvSpPr txBox="1">
            <a:spLocks noChangeArrowheads="1"/>
          </p:cNvSpPr>
          <p:nvPr/>
        </p:nvSpPr>
        <p:spPr bwMode="auto">
          <a:xfrm>
            <a:off x="2601913" y="3657600"/>
            <a:ext cx="394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chemeClr val="bg2"/>
                </a:solidFill>
              </a:rPr>
              <a:t>Transmission Control Protocol</a:t>
            </a:r>
          </a:p>
        </p:txBody>
      </p:sp>
      <p:sp>
        <p:nvSpPr>
          <p:cNvPr id="210949" name="Text Box 1029"/>
          <p:cNvSpPr txBox="1">
            <a:spLocks noChangeArrowheads="1"/>
          </p:cNvSpPr>
          <p:nvPr/>
        </p:nvSpPr>
        <p:spPr bwMode="auto">
          <a:xfrm>
            <a:off x="3452813" y="4114800"/>
            <a:ext cx="223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chemeClr val="bg2"/>
                </a:solidFill>
              </a:rPr>
              <a:t>Internet Protocol</a:t>
            </a:r>
          </a:p>
        </p:txBody>
      </p:sp>
    </p:spTree>
    <p:extLst>
      <p:ext uri="{BB962C8B-B14F-4D97-AF65-F5344CB8AC3E}">
        <p14:creationId xmlns:p14="http://schemas.microsoft.com/office/powerpoint/2010/main" val="117399562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8FA61725-9021-D049-B1A3-2C3A781B5108}" type="slidenum">
              <a:rPr lang="en-US"/>
              <a:pPr/>
              <a:t>6</a:t>
            </a:fld>
            <a:endParaRPr lang="en-US"/>
          </a:p>
        </p:txBody>
      </p:sp>
      <p:sp>
        <p:nvSpPr>
          <p:cNvPr id="211970" name="Rectangle 2"/>
          <p:cNvSpPr>
            <a:spLocks noGrp="1" noChangeArrowheads="1"/>
          </p:cNvSpPr>
          <p:nvPr>
            <p:ph type="title"/>
          </p:nvPr>
        </p:nvSpPr>
        <p:spPr/>
        <p:txBody>
          <a:bodyPr/>
          <a:lstStyle/>
          <a:p>
            <a:r>
              <a:rPr lang="en-US"/>
              <a:t>TCP/IP Protocol Architecture</a:t>
            </a:r>
          </a:p>
        </p:txBody>
      </p:sp>
      <p:sp>
        <p:nvSpPr>
          <p:cNvPr id="211971" name="Rectangle 3"/>
          <p:cNvSpPr>
            <a:spLocks noGrp="1" noChangeArrowheads="1"/>
          </p:cNvSpPr>
          <p:nvPr>
            <p:ph type="body" idx="1"/>
          </p:nvPr>
        </p:nvSpPr>
        <p:spPr/>
        <p:txBody>
          <a:bodyPr/>
          <a:lstStyle/>
          <a:p>
            <a:pPr>
              <a:lnSpc>
                <a:spcPct val="90000"/>
              </a:lnSpc>
            </a:pPr>
            <a:r>
              <a:rPr lang="en-US" dirty="0"/>
              <a:t>Internet Protocol (IP) – like a postcard that contains:</a:t>
            </a:r>
          </a:p>
          <a:p>
            <a:pPr lvl="1">
              <a:lnSpc>
                <a:spcPct val="90000"/>
              </a:lnSpc>
            </a:pPr>
            <a:r>
              <a:rPr lang="en-US" dirty="0"/>
              <a:t>Destination address (131.162.201.7)</a:t>
            </a:r>
          </a:p>
          <a:p>
            <a:pPr lvl="1">
              <a:lnSpc>
                <a:spcPct val="90000"/>
              </a:lnSpc>
            </a:pPr>
            <a:r>
              <a:rPr lang="en-US" dirty="0"/>
              <a:t>Return address</a:t>
            </a:r>
          </a:p>
          <a:p>
            <a:pPr lvl="1">
              <a:lnSpc>
                <a:spcPct val="90000"/>
              </a:lnSpc>
            </a:pPr>
            <a:r>
              <a:rPr lang="en-US" dirty="0"/>
              <a:t>Block of data (content)</a:t>
            </a:r>
          </a:p>
          <a:p>
            <a:pPr>
              <a:lnSpc>
                <a:spcPct val="90000"/>
              </a:lnSpc>
            </a:pPr>
            <a:r>
              <a:rPr lang="en-US" dirty="0"/>
              <a:t>Transmission Control Protocol (TCP)</a:t>
            </a:r>
          </a:p>
          <a:p>
            <a:pPr lvl="1">
              <a:lnSpc>
                <a:spcPct val="90000"/>
              </a:lnSpc>
            </a:pPr>
            <a:r>
              <a:rPr lang="en-US" dirty="0"/>
              <a:t>Ensures the </a:t>
            </a:r>
            <a:r>
              <a:rPr lang="en-US" dirty="0" smtClean="0"/>
              <a:t>message </a:t>
            </a:r>
            <a:r>
              <a:rPr lang="en-US" dirty="0"/>
              <a:t>gets through</a:t>
            </a:r>
          </a:p>
          <a:p>
            <a:pPr lvl="1">
              <a:lnSpc>
                <a:spcPct val="90000"/>
              </a:lnSpc>
            </a:pPr>
            <a:r>
              <a:rPr lang="en-US" dirty="0"/>
              <a:t>Ensures the order of deliver</a:t>
            </a:r>
          </a:p>
          <a:p>
            <a:pPr lvl="1">
              <a:lnSpc>
                <a:spcPct val="90000"/>
              </a:lnSpc>
            </a:pPr>
            <a:r>
              <a:rPr lang="en-US" dirty="0"/>
              <a:t>Handles errors and control flow</a:t>
            </a:r>
          </a:p>
        </p:txBody>
      </p:sp>
    </p:spTree>
    <p:extLst>
      <p:ext uri="{BB962C8B-B14F-4D97-AF65-F5344CB8AC3E}">
        <p14:creationId xmlns:p14="http://schemas.microsoft.com/office/powerpoint/2010/main" val="15929338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half" idx="10"/>
          </p:nvPr>
        </p:nvSpPr>
        <p:spPr/>
        <p:txBody>
          <a:bodyPr/>
          <a:lstStyle/>
          <a:p>
            <a:r>
              <a:rPr lang="en-US"/>
              <a:t>2001</a:t>
            </a:r>
          </a:p>
        </p:txBody>
      </p:sp>
      <p:sp>
        <p:nvSpPr>
          <p:cNvPr id="29" name="Footer Placeholder 4"/>
          <p:cNvSpPr>
            <a:spLocks noGrp="1"/>
          </p:cNvSpPr>
          <p:nvPr>
            <p:ph type="ftr" sz="quarter" idx="11"/>
          </p:nvPr>
        </p:nvSpPr>
        <p:spPr/>
        <p:txBody>
          <a:bodyPr/>
          <a:lstStyle/>
          <a:p>
            <a:r>
              <a:rPr lang="en-US"/>
              <a:t>Daniel L. Silver</a:t>
            </a:r>
          </a:p>
        </p:txBody>
      </p:sp>
      <p:sp>
        <p:nvSpPr>
          <p:cNvPr id="30" name="Slide Number Placeholder 5"/>
          <p:cNvSpPr>
            <a:spLocks noGrp="1"/>
          </p:cNvSpPr>
          <p:nvPr>
            <p:ph type="sldNum" sz="quarter" idx="12"/>
          </p:nvPr>
        </p:nvSpPr>
        <p:spPr/>
        <p:txBody>
          <a:bodyPr/>
          <a:lstStyle/>
          <a:p>
            <a:fld id="{D54CCD30-16F5-4846-9C85-0EA184EA7D2A}" type="slidenum">
              <a:rPr lang="en-US"/>
              <a:pPr/>
              <a:t>7</a:t>
            </a:fld>
            <a:endParaRPr lang="en-US"/>
          </a:p>
        </p:txBody>
      </p:sp>
      <p:sp>
        <p:nvSpPr>
          <p:cNvPr id="215042" name="Rectangle 2"/>
          <p:cNvSpPr>
            <a:spLocks noGrp="1" noChangeArrowheads="1"/>
          </p:cNvSpPr>
          <p:nvPr>
            <p:ph type="title"/>
          </p:nvPr>
        </p:nvSpPr>
        <p:spPr/>
        <p:txBody>
          <a:bodyPr>
            <a:normAutofit fontScale="90000"/>
          </a:bodyPr>
          <a:lstStyle/>
          <a:p>
            <a:r>
              <a:rPr lang="en-US"/>
              <a:t>Traditional Client-Server Applications that use the Internet</a:t>
            </a:r>
          </a:p>
        </p:txBody>
      </p:sp>
      <p:sp>
        <p:nvSpPr>
          <p:cNvPr id="215045" name="Rectangle 5"/>
          <p:cNvSpPr>
            <a:spLocks noChangeArrowheads="1"/>
          </p:cNvSpPr>
          <p:nvPr/>
        </p:nvSpPr>
        <p:spPr bwMode="auto">
          <a:xfrm>
            <a:off x="1524000" y="54102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Physical</a:t>
            </a:r>
          </a:p>
        </p:txBody>
      </p:sp>
      <p:sp>
        <p:nvSpPr>
          <p:cNvPr id="215046" name="Rectangle 6"/>
          <p:cNvSpPr>
            <a:spLocks noChangeArrowheads="1"/>
          </p:cNvSpPr>
          <p:nvPr/>
        </p:nvSpPr>
        <p:spPr bwMode="auto">
          <a:xfrm>
            <a:off x="1524000" y="49530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Network</a:t>
            </a:r>
          </a:p>
        </p:txBody>
      </p:sp>
      <p:sp>
        <p:nvSpPr>
          <p:cNvPr id="215049" name="Rectangle 9"/>
          <p:cNvSpPr>
            <a:spLocks noChangeArrowheads="1"/>
          </p:cNvSpPr>
          <p:nvPr/>
        </p:nvSpPr>
        <p:spPr bwMode="auto">
          <a:xfrm>
            <a:off x="1524000" y="40386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TCP</a:t>
            </a:r>
          </a:p>
        </p:txBody>
      </p:sp>
      <p:sp>
        <p:nvSpPr>
          <p:cNvPr id="215050" name="Rectangle 10"/>
          <p:cNvSpPr>
            <a:spLocks noChangeArrowheads="1"/>
          </p:cNvSpPr>
          <p:nvPr/>
        </p:nvSpPr>
        <p:spPr bwMode="auto">
          <a:xfrm>
            <a:off x="1524000" y="44958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IP</a:t>
            </a:r>
          </a:p>
        </p:txBody>
      </p:sp>
      <p:sp>
        <p:nvSpPr>
          <p:cNvPr id="215051" name="Rectangle 11"/>
          <p:cNvSpPr>
            <a:spLocks noChangeArrowheads="1"/>
          </p:cNvSpPr>
          <p:nvPr/>
        </p:nvSpPr>
        <p:spPr bwMode="auto">
          <a:xfrm>
            <a:off x="6248400" y="54102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Physical</a:t>
            </a:r>
          </a:p>
        </p:txBody>
      </p:sp>
      <p:sp>
        <p:nvSpPr>
          <p:cNvPr id="215052" name="Rectangle 12"/>
          <p:cNvSpPr>
            <a:spLocks noChangeArrowheads="1"/>
          </p:cNvSpPr>
          <p:nvPr/>
        </p:nvSpPr>
        <p:spPr bwMode="auto">
          <a:xfrm>
            <a:off x="6248400" y="49530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Network</a:t>
            </a:r>
          </a:p>
        </p:txBody>
      </p:sp>
      <p:sp>
        <p:nvSpPr>
          <p:cNvPr id="215053" name="Rectangle 13"/>
          <p:cNvSpPr>
            <a:spLocks noChangeArrowheads="1"/>
          </p:cNvSpPr>
          <p:nvPr/>
        </p:nvSpPr>
        <p:spPr bwMode="auto">
          <a:xfrm>
            <a:off x="6248400" y="40386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TCP</a:t>
            </a:r>
          </a:p>
        </p:txBody>
      </p:sp>
      <p:sp>
        <p:nvSpPr>
          <p:cNvPr id="215054" name="Rectangle 14"/>
          <p:cNvSpPr>
            <a:spLocks noChangeArrowheads="1"/>
          </p:cNvSpPr>
          <p:nvPr/>
        </p:nvSpPr>
        <p:spPr bwMode="auto">
          <a:xfrm>
            <a:off x="6248400" y="4495800"/>
            <a:ext cx="1752600" cy="4572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chemeClr val="bg2"/>
                </a:solidFill>
              </a:rPr>
              <a:t>IP</a:t>
            </a:r>
          </a:p>
        </p:txBody>
      </p:sp>
      <p:sp>
        <p:nvSpPr>
          <p:cNvPr id="215055" name="Cloud"/>
          <p:cNvSpPr>
            <a:spLocks noChangeAspect="1" noEditPoints="1" noChangeArrowheads="1"/>
          </p:cNvSpPr>
          <p:nvPr/>
        </p:nvSpPr>
        <p:spPr bwMode="auto">
          <a:xfrm>
            <a:off x="3886200" y="4648200"/>
            <a:ext cx="1905000" cy="11128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r>
              <a:rPr lang="en-US">
                <a:solidFill>
                  <a:schemeClr val="bg2"/>
                </a:solidFill>
              </a:rPr>
              <a:t>Internet</a:t>
            </a:r>
          </a:p>
        </p:txBody>
      </p:sp>
      <p:cxnSp>
        <p:nvCxnSpPr>
          <p:cNvPr id="215056" name="AutoShape 16"/>
          <p:cNvCxnSpPr>
            <a:cxnSpLocks noChangeShapeType="1"/>
            <a:stCxn id="215045" idx="3"/>
            <a:endCxn id="215051" idx="1"/>
          </p:cNvCxnSpPr>
          <p:nvPr/>
        </p:nvCxnSpPr>
        <p:spPr bwMode="auto">
          <a:xfrm>
            <a:off x="3276600" y="56388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057" name="AutoShape 17"/>
          <p:cNvCxnSpPr>
            <a:cxnSpLocks noChangeShapeType="1"/>
            <a:stCxn id="215046" idx="3"/>
            <a:endCxn id="215052" idx="1"/>
          </p:cNvCxnSpPr>
          <p:nvPr/>
        </p:nvCxnSpPr>
        <p:spPr bwMode="auto">
          <a:xfrm>
            <a:off x="3276600" y="51816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058" name="AutoShape 18"/>
          <p:cNvCxnSpPr>
            <a:cxnSpLocks noChangeShapeType="1"/>
            <a:stCxn id="215050" idx="3"/>
            <a:endCxn id="215054" idx="1"/>
          </p:cNvCxnSpPr>
          <p:nvPr/>
        </p:nvCxnSpPr>
        <p:spPr bwMode="auto">
          <a:xfrm>
            <a:off x="3276600" y="47244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059" name="AutoShape 19"/>
          <p:cNvCxnSpPr>
            <a:cxnSpLocks noChangeShapeType="1"/>
            <a:stCxn id="215049" idx="3"/>
            <a:endCxn id="215053" idx="1"/>
          </p:cNvCxnSpPr>
          <p:nvPr/>
        </p:nvCxnSpPr>
        <p:spPr bwMode="auto">
          <a:xfrm>
            <a:off x="3276600" y="4267200"/>
            <a:ext cx="2971800"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5060" name="Text Box 20"/>
          <p:cNvSpPr txBox="1">
            <a:spLocks noChangeArrowheads="1"/>
          </p:cNvSpPr>
          <p:nvPr/>
        </p:nvSpPr>
        <p:spPr bwMode="auto">
          <a:xfrm>
            <a:off x="898525" y="2251075"/>
            <a:ext cx="2085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Telnet Window</a:t>
            </a:r>
          </a:p>
        </p:txBody>
      </p:sp>
      <p:sp>
        <p:nvSpPr>
          <p:cNvPr id="215061" name="Text Box 21"/>
          <p:cNvSpPr txBox="1">
            <a:spLocks noChangeArrowheads="1"/>
          </p:cNvSpPr>
          <p:nvPr/>
        </p:nvSpPr>
        <p:spPr bwMode="auto">
          <a:xfrm>
            <a:off x="6553200" y="2286000"/>
            <a:ext cx="183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Telnet Server</a:t>
            </a:r>
          </a:p>
        </p:txBody>
      </p:sp>
      <p:sp>
        <p:nvSpPr>
          <p:cNvPr id="215062" name="Text Box 22"/>
          <p:cNvSpPr txBox="1">
            <a:spLocks noChangeArrowheads="1"/>
          </p:cNvSpPr>
          <p:nvPr/>
        </p:nvSpPr>
        <p:spPr bwMode="auto">
          <a:xfrm>
            <a:off x="1295400" y="2819400"/>
            <a:ext cx="152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FTP Client</a:t>
            </a:r>
          </a:p>
        </p:txBody>
      </p:sp>
      <p:sp>
        <p:nvSpPr>
          <p:cNvPr id="215063" name="Text Box 23"/>
          <p:cNvSpPr txBox="1">
            <a:spLocks noChangeArrowheads="1"/>
          </p:cNvSpPr>
          <p:nvPr/>
        </p:nvSpPr>
        <p:spPr bwMode="auto">
          <a:xfrm>
            <a:off x="6613525" y="2784475"/>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FTP Server</a:t>
            </a:r>
          </a:p>
        </p:txBody>
      </p:sp>
      <p:sp>
        <p:nvSpPr>
          <p:cNvPr id="215064" name="Text Box 24"/>
          <p:cNvSpPr txBox="1">
            <a:spLocks noChangeArrowheads="1"/>
          </p:cNvSpPr>
          <p:nvPr/>
        </p:nvSpPr>
        <p:spPr bwMode="auto">
          <a:xfrm>
            <a:off x="1203325" y="3394075"/>
            <a:ext cx="171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eMail Client</a:t>
            </a:r>
          </a:p>
        </p:txBody>
      </p:sp>
      <p:sp>
        <p:nvSpPr>
          <p:cNvPr id="215065" name="Text Box 25"/>
          <p:cNvSpPr txBox="1">
            <a:spLocks noChangeArrowheads="1"/>
          </p:cNvSpPr>
          <p:nvPr/>
        </p:nvSpPr>
        <p:spPr bwMode="auto">
          <a:xfrm>
            <a:off x="6461125" y="3394075"/>
            <a:ext cx="176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eMail Server</a:t>
            </a:r>
          </a:p>
        </p:txBody>
      </p:sp>
      <p:cxnSp>
        <p:nvCxnSpPr>
          <p:cNvPr id="215066" name="AutoShape 26"/>
          <p:cNvCxnSpPr>
            <a:cxnSpLocks noChangeShapeType="1"/>
            <a:stCxn id="215060" idx="3"/>
            <a:endCxn id="215061" idx="1"/>
          </p:cNvCxnSpPr>
          <p:nvPr/>
        </p:nvCxnSpPr>
        <p:spPr bwMode="auto">
          <a:xfrm>
            <a:off x="2984500" y="2479675"/>
            <a:ext cx="3568700" cy="34925"/>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067" name="AutoShape 27"/>
          <p:cNvCxnSpPr>
            <a:cxnSpLocks noChangeShapeType="1"/>
            <a:stCxn id="215062" idx="3"/>
            <a:endCxn id="215063" idx="1"/>
          </p:cNvCxnSpPr>
          <p:nvPr/>
        </p:nvCxnSpPr>
        <p:spPr bwMode="auto">
          <a:xfrm flipV="1">
            <a:off x="2824163" y="3013075"/>
            <a:ext cx="3789362" cy="34925"/>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5068" name="AutoShape 28"/>
          <p:cNvCxnSpPr>
            <a:cxnSpLocks noChangeShapeType="1"/>
            <a:stCxn id="215064" idx="3"/>
            <a:endCxn id="215065" idx="1"/>
          </p:cNvCxnSpPr>
          <p:nvPr/>
        </p:nvCxnSpPr>
        <p:spPr bwMode="auto">
          <a:xfrm>
            <a:off x="2916238" y="3622675"/>
            <a:ext cx="3544887" cy="0"/>
          </a:xfrm>
          <a:prstGeom prst="straightConnector1">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5069" name="Text Box 29"/>
          <p:cNvSpPr txBox="1">
            <a:spLocks noChangeArrowheads="1"/>
          </p:cNvSpPr>
          <p:nvPr/>
        </p:nvSpPr>
        <p:spPr bwMode="auto">
          <a:xfrm>
            <a:off x="3741738" y="3200400"/>
            <a:ext cx="172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chemeClr val="accent2"/>
                </a:solidFill>
              </a:rPr>
              <a:t>SMTP/POP</a:t>
            </a:r>
          </a:p>
        </p:txBody>
      </p:sp>
      <p:sp>
        <p:nvSpPr>
          <p:cNvPr id="215070" name="Text Box 30"/>
          <p:cNvSpPr txBox="1">
            <a:spLocks noChangeArrowheads="1"/>
          </p:cNvSpPr>
          <p:nvPr/>
        </p:nvSpPr>
        <p:spPr bwMode="auto">
          <a:xfrm>
            <a:off x="4368800" y="2590800"/>
            <a:ext cx="75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chemeClr val="accent2"/>
                </a:solidFill>
              </a:rPr>
              <a:t>FTP</a:t>
            </a:r>
          </a:p>
        </p:txBody>
      </p:sp>
      <p:sp>
        <p:nvSpPr>
          <p:cNvPr id="215071" name="Text Box 31"/>
          <p:cNvSpPr txBox="1">
            <a:spLocks noChangeArrowheads="1"/>
          </p:cNvSpPr>
          <p:nvPr/>
        </p:nvSpPr>
        <p:spPr bwMode="auto">
          <a:xfrm>
            <a:off x="3689350" y="2057400"/>
            <a:ext cx="218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solidFill>
                  <a:schemeClr val="accent2"/>
                </a:solidFill>
              </a:rPr>
              <a:t>Telnet Protocol</a:t>
            </a:r>
          </a:p>
        </p:txBody>
      </p:sp>
    </p:spTree>
    <p:extLst>
      <p:ext uri="{BB962C8B-B14F-4D97-AF65-F5344CB8AC3E}">
        <p14:creationId xmlns:p14="http://schemas.microsoft.com/office/powerpoint/2010/main" val="349293352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D6C0F55D-01FC-424C-8EBB-9FC9746DE566}" type="slidenum">
              <a:rPr lang="en-US"/>
              <a:pPr/>
              <a:t>8</a:t>
            </a:fld>
            <a:endParaRPr lang="en-US"/>
          </a:p>
        </p:txBody>
      </p:sp>
      <p:sp>
        <p:nvSpPr>
          <p:cNvPr id="219138" name="Rectangle 2"/>
          <p:cNvSpPr>
            <a:spLocks noGrp="1" noChangeArrowheads="1"/>
          </p:cNvSpPr>
          <p:nvPr>
            <p:ph type="title"/>
          </p:nvPr>
        </p:nvSpPr>
        <p:spPr/>
        <p:txBody>
          <a:bodyPr/>
          <a:lstStyle/>
          <a:p>
            <a:r>
              <a:rPr lang="en-US"/>
              <a:t>Data Encapsulation under TCP/IP</a:t>
            </a:r>
          </a:p>
        </p:txBody>
      </p:sp>
      <p:pic>
        <p:nvPicPr>
          <p:cNvPr id="219139" name="Picture 3"/>
          <p:cNvPicPr>
            <a:picLocks noChangeAspect="1" noChangeArrowheads="1"/>
          </p:cNvPicPr>
          <p:nvPr/>
        </p:nvPicPr>
        <p:blipFill>
          <a:blip r:embed="rId2">
            <a:extLst>
              <a:ext uri="{28A0092B-C50C-407E-A947-70E740481C1C}">
                <a14:useLocalDpi xmlns:a14="http://schemas.microsoft.com/office/drawing/2010/main" val="0"/>
              </a:ext>
            </a:extLst>
          </a:blip>
          <a:srcRect b="16222"/>
          <a:stretch>
            <a:fillRect/>
          </a:stretch>
        </p:blipFill>
        <p:spPr bwMode="auto">
          <a:xfrm>
            <a:off x="685800" y="1371600"/>
            <a:ext cx="7620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6700517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2001</a:t>
            </a:r>
          </a:p>
        </p:txBody>
      </p:sp>
      <p:sp>
        <p:nvSpPr>
          <p:cNvPr id="5" name="Footer Placeholder 4"/>
          <p:cNvSpPr>
            <a:spLocks noGrp="1"/>
          </p:cNvSpPr>
          <p:nvPr>
            <p:ph type="ftr" sz="quarter" idx="11"/>
          </p:nvPr>
        </p:nvSpPr>
        <p:spPr/>
        <p:txBody>
          <a:bodyPr/>
          <a:lstStyle/>
          <a:p>
            <a:r>
              <a:rPr lang="en-US"/>
              <a:t>Daniel L. Silver</a:t>
            </a:r>
          </a:p>
        </p:txBody>
      </p:sp>
      <p:sp>
        <p:nvSpPr>
          <p:cNvPr id="6" name="Slide Number Placeholder 5"/>
          <p:cNvSpPr>
            <a:spLocks noGrp="1"/>
          </p:cNvSpPr>
          <p:nvPr>
            <p:ph type="sldNum" sz="quarter" idx="12"/>
          </p:nvPr>
        </p:nvSpPr>
        <p:spPr/>
        <p:txBody>
          <a:bodyPr/>
          <a:lstStyle/>
          <a:p>
            <a:fld id="{4A5F7B0A-5EA8-E54D-AE94-5DBF883020FE}" type="slidenum">
              <a:rPr lang="en-US"/>
              <a:pPr/>
              <a:t>9</a:t>
            </a:fld>
            <a:endParaRPr lang="en-US"/>
          </a:p>
        </p:txBody>
      </p:sp>
      <p:sp>
        <p:nvSpPr>
          <p:cNvPr id="212994" name="Rectangle 2"/>
          <p:cNvSpPr>
            <a:spLocks noGrp="1" noChangeArrowheads="1"/>
          </p:cNvSpPr>
          <p:nvPr>
            <p:ph type="title"/>
          </p:nvPr>
        </p:nvSpPr>
        <p:spPr/>
        <p:txBody>
          <a:bodyPr/>
          <a:lstStyle/>
          <a:p>
            <a:r>
              <a:rPr lang="en-US"/>
              <a:t>What is the Web?</a:t>
            </a:r>
          </a:p>
        </p:txBody>
      </p:sp>
      <p:sp>
        <p:nvSpPr>
          <p:cNvPr id="212995" name="Rectangle 3"/>
          <p:cNvSpPr>
            <a:spLocks noGrp="1" noChangeArrowheads="1"/>
          </p:cNvSpPr>
          <p:nvPr>
            <p:ph type="body" idx="1"/>
          </p:nvPr>
        </p:nvSpPr>
        <p:spPr/>
        <p:txBody>
          <a:bodyPr/>
          <a:lstStyle/>
          <a:p>
            <a:r>
              <a:rPr lang="en-US" dirty="0"/>
              <a:t>A class of applications that use the Internet plus a lot of new technologies and standards that facilitate access to resources managed by servers connected to the Internet:</a:t>
            </a:r>
          </a:p>
          <a:p>
            <a:pPr lvl="1"/>
            <a:r>
              <a:rPr lang="en-US" dirty="0"/>
              <a:t>Hardware: Servers</a:t>
            </a:r>
          </a:p>
          <a:p>
            <a:pPr lvl="1"/>
            <a:r>
              <a:rPr lang="en-US" dirty="0"/>
              <a:t>Software: Browsers, Servers</a:t>
            </a:r>
          </a:p>
          <a:p>
            <a:pPr lvl="1"/>
            <a:r>
              <a:rPr lang="en-US" dirty="0"/>
              <a:t>Protocols: HTTP, HTML, </a:t>
            </a:r>
            <a:r>
              <a:rPr lang="en-US" dirty="0" smtClean="0"/>
              <a:t>XML</a:t>
            </a:r>
            <a:endParaRPr lang="en-US" dirty="0"/>
          </a:p>
        </p:txBody>
      </p:sp>
    </p:spTree>
    <p:extLst>
      <p:ext uri="{BB962C8B-B14F-4D97-AF65-F5344CB8AC3E}">
        <p14:creationId xmlns:p14="http://schemas.microsoft.com/office/powerpoint/2010/main" val="3988476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TotalTime>
  <Words>1635</Words>
  <Application>Microsoft Macintosh PowerPoint</Application>
  <PresentationFormat>On-screen Show (4:3)</PresentationFormat>
  <Paragraphs>368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 2513 Web Centric Programming Daniel L. Silver</vt:lpstr>
      <vt:lpstr>Outline</vt:lpstr>
      <vt:lpstr>What is an internet?</vt:lpstr>
      <vt:lpstr>The Client-Server Model</vt:lpstr>
      <vt:lpstr>TCP/IP Protocol Architecture</vt:lpstr>
      <vt:lpstr>TCP/IP Protocol Architecture</vt:lpstr>
      <vt:lpstr>Traditional Client-Server Applications that use the Internet</vt:lpstr>
      <vt:lpstr>Data Encapsulation under TCP/IP</vt:lpstr>
      <vt:lpstr>What is the Web?</vt:lpstr>
      <vt:lpstr>Major Architectural Components  of the Web</vt:lpstr>
      <vt:lpstr>Components of the Web</vt:lpstr>
      <vt:lpstr>Architecture of the AMPPS  Web Server Environment</vt:lpstr>
      <vt:lpstr>Architecture of the Acadia  Web Server Environment</vt:lpstr>
      <vt:lpstr>Architecture of the Acadia  Web Server Environment</vt:lpstr>
      <vt:lpstr>Components of the Web</vt:lpstr>
      <vt:lpstr>HTTP HyperText Transfer Protocol</vt:lpstr>
      <vt:lpstr>HTTP HyperText Transfer Protocol</vt:lpstr>
      <vt:lpstr>How is the Webpage Located?</vt:lpstr>
      <vt:lpstr>What does an HTTP  Request/Response look like?</vt:lpstr>
      <vt:lpstr>HTTP Request/Response Example you can try from your laptop …</vt:lpstr>
      <vt:lpstr>HTTP Request/Response Example you can try from falcon …</vt:lpstr>
      <vt:lpstr>MIME</vt:lpstr>
      <vt:lpstr>A Web session is Connectionless</vt:lpstr>
      <vt:lpstr>THE END  danny.silver@acadiau.ca</vt:lpstr>
      <vt:lpstr>Model-View-Controller Architectural Pattern</vt:lpstr>
      <vt:lpstr>PowerPoint Presentation</vt:lpstr>
      <vt:lpstr>Model-View-Controller Architectural Pattern</vt:lpstr>
    </vt:vector>
  </TitlesOfParts>
  <Company>Acadia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2513 Web-Centric Programming Daniel L. Silver</dc:title>
  <dc:creator>Daniel Silver</dc:creator>
  <cp:lastModifiedBy>Daniel Silver</cp:lastModifiedBy>
  <cp:revision>36</cp:revision>
  <dcterms:created xsi:type="dcterms:W3CDTF">2015-01-05T01:17:30Z</dcterms:created>
  <dcterms:modified xsi:type="dcterms:W3CDTF">2015-01-12T19:29:20Z</dcterms:modified>
</cp:coreProperties>
</file>