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325" r:id="rId3"/>
    <p:sldId id="326" r:id="rId4"/>
    <p:sldId id="327" r:id="rId5"/>
    <p:sldId id="340" r:id="rId6"/>
    <p:sldId id="342" r:id="rId7"/>
    <p:sldId id="341" r:id="rId8"/>
    <p:sldId id="328" r:id="rId9"/>
    <p:sldId id="329" r:id="rId10"/>
    <p:sldId id="330" r:id="rId11"/>
    <p:sldId id="331" r:id="rId12"/>
    <p:sldId id="332" r:id="rId13"/>
    <p:sldId id="333" r:id="rId14"/>
    <p:sldId id="334" r:id="rId15"/>
    <p:sldId id="335" r:id="rId16"/>
    <p:sldId id="336" r:id="rId17"/>
    <p:sldId id="337" r:id="rId18"/>
    <p:sldId id="338" r:id="rId19"/>
    <p:sldId id="339" r:id="rId20"/>
    <p:sldId id="28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10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33DA0-45A1-5C4A-9BA8-31C65AA5058B}" type="datetimeFigureOut">
              <a:rPr lang="en-US" smtClean="0"/>
              <a:t>15-01-14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71FB3-9494-0247-99A6-EF86908EF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897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2001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Daniel L. Silver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0B5299-5F30-5E48-8F86-A215229868E7}" type="slidenum">
              <a:rPr lang="en-US"/>
              <a:pPr/>
              <a:t>19</a:t>
            </a:fld>
            <a:endParaRPr lang="en-US"/>
          </a:p>
        </p:txBody>
      </p:sp>
      <p:sp>
        <p:nvSpPr>
          <p:cNvPr id="25190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6175" y="687388"/>
            <a:ext cx="4568825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824" y="4343361"/>
            <a:ext cx="5028353" cy="411393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1343-F143-E740-9690-78BF37763C20}" type="datetimeFigureOut">
              <a:rPr lang="en-US" smtClean="0"/>
              <a:t>15-01-14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6ED-4AC4-2242-9C63-3A1B543A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60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1343-F143-E740-9690-78BF37763C20}" type="datetimeFigureOut">
              <a:rPr lang="en-US" smtClean="0"/>
              <a:t>15-01-14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6ED-4AC4-2242-9C63-3A1B543A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02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1343-F143-E740-9690-78BF37763C20}" type="datetimeFigureOut">
              <a:rPr lang="en-US" smtClean="0"/>
              <a:t>15-01-14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6ED-4AC4-2242-9C63-3A1B543A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99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1343-F143-E740-9690-78BF37763C20}" type="datetimeFigureOut">
              <a:rPr lang="en-US" smtClean="0"/>
              <a:t>15-01-14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6ED-4AC4-2242-9C63-3A1B543A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83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1343-F143-E740-9690-78BF37763C20}" type="datetimeFigureOut">
              <a:rPr lang="en-US" smtClean="0"/>
              <a:t>15-01-14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6ED-4AC4-2242-9C63-3A1B543A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62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1343-F143-E740-9690-78BF37763C20}" type="datetimeFigureOut">
              <a:rPr lang="en-US" smtClean="0"/>
              <a:t>15-01-14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6ED-4AC4-2242-9C63-3A1B543A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74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1343-F143-E740-9690-78BF37763C20}" type="datetimeFigureOut">
              <a:rPr lang="en-US" smtClean="0"/>
              <a:t>15-01-14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6ED-4AC4-2242-9C63-3A1B543A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7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1343-F143-E740-9690-78BF37763C20}" type="datetimeFigureOut">
              <a:rPr lang="en-US" smtClean="0"/>
              <a:t>15-01-14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6ED-4AC4-2242-9C63-3A1B543A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98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1343-F143-E740-9690-78BF37763C20}" type="datetimeFigureOut">
              <a:rPr lang="en-US" smtClean="0"/>
              <a:t>15-01-14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6ED-4AC4-2242-9C63-3A1B543A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86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1343-F143-E740-9690-78BF37763C20}" type="datetimeFigureOut">
              <a:rPr lang="en-US" smtClean="0"/>
              <a:t>15-01-14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6ED-4AC4-2242-9C63-3A1B543A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58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1343-F143-E740-9690-78BF37763C20}" type="datetimeFigureOut">
              <a:rPr lang="en-US" smtClean="0"/>
              <a:t>15-01-14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6ED-4AC4-2242-9C63-3A1B543A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30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41343-F143-E740-9690-78BF37763C20}" type="datetimeFigureOut">
              <a:rPr lang="en-US" smtClean="0"/>
              <a:t>15-01-14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416ED-4AC4-2242-9C63-3A1B543A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17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" TargetMode="External"/><Relationship Id="rId4" Type="http://schemas.openxmlformats.org/officeDocument/2006/relationships/hyperlink" Target="http://htmlgoodies.earthweb.com/" TargetMode="External"/><Relationship Id="rId5" Type="http://schemas.openxmlformats.org/officeDocument/2006/relationships/hyperlink" Target="http://library.thinkquest.org/16728/msie/powerhtml.html" TargetMode="External"/><Relationship Id="rId6" Type="http://schemas.openxmlformats.org/officeDocument/2006/relationships/hyperlink" Target="http://www.infonegocio.com/xeron/bruno/italy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COMP 2513</a:t>
            </a:r>
            <a:r>
              <a:rPr lang="en-US" sz="5300" dirty="0" smtClean="0"/>
              <a:t/>
            </a:r>
            <a:br>
              <a:rPr lang="en-US" sz="5300" dirty="0" smtClean="0"/>
            </a:br>
            <a:r>
              <a:rPr lang="en-US" sz="5300" dirty="0" smtClean="0"/>
              <a:t>Web Centric Programming</a:t>
            </a:r>
            <a:br>
              <a:rPr lang="en-US" sz="5300" dirty="0" smtClean="0"/>
            </a:br>
            <a:r>
              <a:rPr lang="en-US" sz="3600" dirty="0" smtClean="0"/>
              <a:t>Daniel L. Silver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An HTML Primer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359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2001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L. Silver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D445B-3A51-FA46-9CA1-85AC6045214D}" type="slidenum">
              <a:rPr lang="en-US"/>
              <a:pPr/>
              <a:t>10</a:t>
            </a:fld>
            <a:endParaRPr lang="en-US"/>
          </a:p>
        </p:txBody>
      </p:sp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HTML - Colours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341438"/>
            <a:ext cx="7772400" cy="4454525"/>
          </a:xfrm>
        </p:spPr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Font typeface="Wingdings" charset="0"/>
              <a:buNone/>
            </a:pPr>
            <a:r>
              <a:rPr lang="en-CA" sz="2800">
                <a:solidFill>
                  <a:schemeClr val="accent2"/>
                </a:solidFill>
              </a:rPr>
              <a:t>By Color Name</a:t>
            </a:r>
            <a:endParaRPr lang="en-CA" sz="2800"/>
          </a:p>
          <a:p>
            <a:pPr marL="609600" indent="-609600">
              <a:lnSpc>
                <a:spcPct val="90000"/>
              </a:lnSpc>
            </a:pPr>
            <a:r>
              <a:rPr lang="en-US" sz="2400"/>
              <a:t>b</a:t>
            </a:r>
            <a:r>
              <a:rPr lang="en-CA" sz="2400"/>
              <a:t>lack</a:t>
            </a:r>
            <a:r>
              <a:rPr lang="en-US" sz="2400"/>
              <a:t>, </a:t>
            </a:r>
            <a:r>
              <a:rPr lang="en-CA" sz="2400"/>
              <a:t>red</a:t>
            </a:r>
            <a:r>
              <a:rPr lang="en-US" sz="2400"/>
              <a:t>, </a:t>
            </a:r>
            <a:r>
              <a:rPr lang="en-CA" sz="2400"/>
              <a:t>white</a:t>
            </a:r>
            <a:r>
              <a:rPr lang="en-US" sz="2400"/>
              <a:t>, </a:t>
            </a:r>
            <a:r>
              <a:rPr lang="en-CA" sz="2400"/>
              <a:t>yellow</a:t>
            </a:r>
            <a:r>
              <a:rPr lang="en-US" sz="2400"/>
              <a:t>, </a:t>
            </a:r>
            <a:r>
              <a:rPr lang="en-CA" sz="2400"/>
              <a:t>olive</a:t>
            </a:r>
            <a:r>
              <a:rPr lang="en-US" sz="2400"/>
              <a:t>, </a:t>
            </a:r>
            <a:r>
              <a:rPr lang="en-CA" sz="2400"/>
              <a:t>tan</a:t>
            </a:r>
            <a:r>
              <a:rPr lang="en-US" sz="2400"/>
              <a:t>, </a:t>
            </a:r>
            <a:r>
              <a:rPr lang="en-CA" sz="2400"/>
              <a:t>blue</a:t>
            </a:r>
            <a:r>
              <a:rPr lang="en-US" sz="2400"/>
              <a:t>, </a:t>
            </a:r>
            <a:r>
              <a:rPr lang="en-CA" sz="2400"/>
              <a:t>navy</a:t>
            </a:r>
            <a:r>
              <a:rPr lang="en-US" sz="2400"/>
              <a:t>, </a:t>
            </a:r>
            <a:r>
              <a:rPr lang="en-CA" sz="2400"/>
              <a:t>green</a:t>
            </a:r>
            <a:r>
              <a:rPr lang="en-US" sz="2400"/>
              <a:t>, </a:t>
            </a:r>
            <a:r>
              <a:rPr lang="en-CA" sz="2400"/>
              <a:t>magenta</a:t>
            </a:r>
            <a:r>
              <a:rPr lang="en-US" sz="2400"/>
              <a:t>, </a:t>
            </a:r>
            <a:r>
              <a:rPr lang="en-CA" sz="2400"/>
              <a:t>brown</a:t>
            </a:r>
            <a:r>
              <a:rPr lang="en-US" sz="2400"/>
              <a:t>, </a:t>
            </a:r>
            <a:r>
              <a:rPr lang="en-CA" sz="2400"/>
              <a:t>turquoise </a:t>
            </a:r>
          </a:p>
          <a:p>
            <a:pPr marL="609600" indent="-609600">
              <a:lnSpc>
                <a:spcPct val="90000"/>
              </a:lnSpc>
              <a:buFont typeface="Wingdings" charset="0"/>
              <a:buNone/>
            </a:pPr>
            <a:r>
              <a:rPr lang="en-CA" sz="2800">
                <a:solidFill>
                  <a:schemeClr val="accent2"/>
                </a:solidFill>
              </a:rPr>
              <a:t>By Pigment Mix</a:t>
            </a:r>
            <a:r>
              <a:rPr lang="en-CA" sz="2400">
                <a:solidFill>
                  <a:schemeClr val="accent2"/>
                </a:solidFill>
              </a:rPr>
              <a:t> </a:t>
            </a:r>
          </a:p>
          <a:p>
            <a:pPr marL="609600" indent="-609600" eaLnBrk="0" hangingPunct="0"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>
                <a:effectLst/>
                <a:latin typeface="Courier New" charset="0"/>
              </a:rPr>
              <a:t>		&lt;BODY BGCOLOR= '#0000ff'&gt;</a:t>
            </a:r>
          </a:p>
          <a:p>
            <a:pPr marL="609600" indent="-609600">
              <a:lnSpc>
                <a:spcPct val="90000"/>
              </a:lnSpc>
            </a:pPr>
            <a:r>
              <a:rPr lang="en-CA" sz="2400"/>
              <a:t>#</a:t>
            </a:r>
            <a:r>
              <a:rPr lang="en-CA" sz="2400">
                <a:solidFill>
                  <a:schemeClr val="hlink"/>
                </a:solidFill>
              </a:rPr>
              <a:t>rr</a:t>
            </a:r>
            <a:r>
              <a:rPr lang="en-CA" sz="2400">
                <a:solidFill>
                  <a:srgbClr val="008000"/>
                </a:solidFill>
              </a:rPr>
              <a:t>gg</a:t>
            </a:r>
            <a:r>
              <a:rPr lang="en-CA" sz="2400">
                <a:solidFill>
                  <a:schemeClr val="tx2"/>
                </a:solidFill>
              </a:rPr>
              <a:t>bb</a:t>
            </a:r>
            <a:r>
              <a:rPr lang="en-CA" sz="2400"/>
              <a:t> </a:t>
            </a:r>
          </a:p>
          <a:p>
            <a:pPr marL="609600" indent="-609600">
              <a:lnSpc>
                <a:spcPct val="90000"/>
              </a:lnSpc>
            </a:pPr>
            <a:r>
              <a:rPr lang="en-CA" sz="2400">
                <a:solidFill>
                  <a:schemeClr val="hlink"/>
                </a:solidFill>
              </a:rPr>
              <a:t>rr,</a:t>
            </a:r>
            <a:r>
              <a:rPr lang="en-CA" sz="2400"/>
              <a:t> is the amount of red in the colour 			(00 is none and FF is a lot) </a:t>
            </a:r>
          </a:p>
          <a:p>
            <a:pPr marL="609600" indent="-609600">
              <a:lnSpc>
                <a:spcPct val="90000"/>
              </a:lnSpc>
            </a:pPr>
            <a:r>
              <a:rPr lang="en-CA" sz="2400">
                <a:solidFill>
                  <a:srgbClr val="008000"/>
                </a:solidFill>
              </a:rPr>
              <a:t>gg</a:t>
            </a:r>
            <a:r>
              <a:rPr lang="en-CA" sz="2400"/>
              <a:t> is the amount of green </a:t>
            </a:r>
          </a:p>
          <a:p>
            <a:pPr marL="609600" indent="-609600">
              <a:lnSpc>
                <a:spcPct val="90000"/>
              </a:lnSpc>
            </a:pPr>
            <a:r>
              <a:rPr lang="en-CA" sz="2400">
                <a:solidFill>
                  <a:schemeClr val="tx2"/>
                </a:solidFill>
              </a:rPr>
              <a:t>bb</a:t>
            </a:r>
            <a:r>
              <a:rPr lang="en-CA" sz="2400"/>
              <a:t> is the amount of blue </a:t>
            </a:r>
          </a:p>
          <a:p>
            <a:pPr marL="609600" indent="-609600">
              <a:lnSpc>
                <a:spcPct val="90000"/>
              </a:lnSpc>
            </a:pPr>
            <a:r>
              <a:rPr lang="en-US" sz="1800">
                <a:effectLst/>
                <a:latin typeface="Courier New" charset="0"/>
              </a:rPr>
              <a:t>&lt;BODY BGCOLOR= '#00ff00'&gt;</a:t>
            </a:r>
            <a:r>
              <a:rPr lang="en-CA" sz="2400"/>
              <a:t> is very </a:t>
            </a:r>
            <a:r>
              <a:rPr lang="en-CA" sz="2400">
                <a:solidFill>
                  <a:srgbClr val="00FF00"/>
                </a:solidFill>
              </a:rPr>
              <a:t>green</a:t>
            </a:r>
            <a:r>
              <a:rPr lang="en-CA" sz="2400"/>
              <a:t> </a:t>
            </a:r>
          </a:p>
          <a:p>
            <a:pPr marL="609600" indent="-609600">
              <a:lnSpc>
                <a:spcPct val="90000"/>
              </a:lnSpc>
            </a:pPr>
            <a:r>
              <a:rPr lang="en-US" sz="1800">
                <a:effectLst/>
                <a:latin typeface="Courier New" charset="0"/>
              </a:rPr>
              <a:t>&lt;BODY BGCOLOR= '#880088'&gt;</a:t>
            </a:r>
            <a:r>
              <a:rPr lang="en-CA" sz="2400"/>
              <a:t> is </a:t>
            </a:r>
            <a:r>
              <a:rPr lang="en-CA" sz="2400">
                <a:solidFill>
                  <a:srgbClr val="990099"/>
                </a:solidFill>
              </a:rPr>
              <a:t>purple</a:t>
            </a:r>
          </a:p>
        </p:txBody>
      </p:sp>
    </p:spTree>
    <p:extLst>
      <p:ext uri="{BB962C8B-B14F-4D97-AF65-F5344CB8AC3E}">
        <p14:creationId xmlns:p14="http://schemas.microsoft.com/office/powerpoint/2010/main" val="565776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2001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L. Silver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B4367-0A02-7743-8C20-1CF5A8D4EC51}" type="slidenum">
              <a:rPr lang="en-US"/>
              <a:pPr/>
              <a:t>11</a:t>
            </a:fld>
            <a:endParaRPr lang="en-US"/>
          </a:p>
        </p:txBody>
      </p:sp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HTML- Text Formatting</a:t>
            </a:r>
            <a:endParaRPr lang="en-CA"/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2296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/>
              <a:t>bold</a:t>
            </a:r>
            <a:r>
              <a:rPr lang="en-US" sz="2800"/>
              <a:t> 			</a:t>
            </a:r>
            <a:r>
              <a:rPr lang="en-CA" sz="2800"/>
              <a:t>&lt;b&gt; bold &lt;/b&gt; </a:t>
            </a:r>
            <a:endParaRPr lang="en-US" sz="2800"/>
          </a:p>
          <a:p>
            <a:pPr>
              <a:lnSpc>
                <a:spcPct val="90000"/>
              </a:lnSpc>
            </a:pPr>
            <a:r>
              <a:rPr lang="en-US" sz="2800" i="1"/>
              <a:t>i</a:t>
            </a:r>
            <a:r>
              <a:rPr lang="en-CA" sz="2800" i="1"/>
              <a:t>talics</a:t>
            </a:r>
            <a:r>
              <a:rPr lang="en-US" sz="2800" i="1"/>
              <a:t> 			</a:t>
            </a:r>
            <a:r>
              <a:rPr lang="en-CA" sz="2800"/>
              <a:t>&lt;i&gt; italics &lt;/i&gt; </a:t>
            </a:r>
            <a:endParaRPr lang="en-US" sz="2800"/>
          </a:p>
          <a:p>
            <a:pPr>
              <a:lnSpc>
                <a:spcPct val="90000"/>
              </a:lnSpc>
            </a:pPr>
            <a:r>
              <a:rPr lang="en-CA" sz="2800" u="sng"/>
              <a:t>underlined</a:t>
            </a:r>
            <a:r>
              <a:rPr lang="en-US" sz="2800"/>
              <a:t> 		</a:t>
            </a:r>
            <a:r>
              <a:rPr lang="en-CA" sz="2800"/>
              <a:t>&lt;u&gt; underlined &lt;/u&gt; </a:t>
            </a:r>
            <a:endParaRPr lang="en-US" sz="2800"/>
          </a:p>
          <a:p>
            <a:pPr>
              <a:lnSpc>
                <a:spcPct val="90000"/>
              </a:lnSpc>
            </a:pPr>
            <a:r>
              <a:rPr lang="en-US" sz="2800">
                <a:latin typeface="Courier New" charset="0"/>
              </a:rPr>
              <a:t>t</a:t>
            </a:r>
            <a:r>
              <a:rPr lang="en-CA" sz="2800">
                <a:latin typeface="Courier New" charset="0"/>
              </a:rPr>
              <a:t>ypewriter</a:t>
            </a:r>
            <a:r>
              <a:rPr lang="en-US" sz="2800">
                <a:latin typeface="Courier New" charset="0"/>
              </a:rPr>
              <a:t> 		</a:t>
            </a:r>
            <a:r>
              <a:rPr lang="en-CA" sz="2800"/>
              <a:t>&lt;tt&gt; typewriter &lt;/tt&gt; .</a:t>
            </a:r>
            <a:endParaRPr lang="en-US" sz="2800"/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r>
              <a:rPr lang="en-CA" sz="2800"/>
              <a:t>&lt;font size=n&gt; and &lt;/font&gt;</a:t>
            </a:r>
            <a:r>
              <a:rPr lang="en-US" sz="2800"/>
              <a:t/>
            </a:r>
            <a:br>
              <a:rPr lang="en-US" sz="2800"/>
            </a:br>
            <a:r>
              <a:rPr lang="en-US" sz="2000"/>
              <a:t>This is going to be &lt;font size = +3&gt;BIG&lt;/font&gt;</a:t>
            </a:r>
          </a:p>
          <a:p>
            <a:pPr>
              <a:lnSpc>
                <a:spcPct val="90000"/>
              </a:lnSpc>
            </a:pPr>
            <a:endParaRPr lang="en-US" sz="2000"/>
          </a:p>
          <a:p>
            <a:pPr>
              <a:lnSpc>
                <a:spcPct val="90000"/>
              </a:lnSpc>
            </a:pPr>
            <a:r>
              <a:rPr lang="en-US" sz="2800"/>
              <a:t>&lt;font color=red size = -1&gt;Combining color and size&lt;/font&gt;</a:t>
            </a:r>
            <a:r>
              <a:rPr lang="en-CA" sz="2800"/>
              <a:t> </a:t>
            </a:r>
            <a:endParaRPr lang="en-US" sz="2800"/>
          </a:p>
          <a:p>
            <a:pPr>
              <a:lnSpc>
                <a:spcPct val="90000"/>
              </a:lnSpc>
            </a:pPr>
            <a:endParaRPr lang="en-CA" sz="2800"/>
          </a:p>
        </p:txBody>
      </p:sp>
    </p:spTree>
    <p:extLst>
      <p:ext uri="{BB962C8B-B14F-4D97-AF65-F5344CB8AC3E}">
        <p14:creationId xmlns:p14="http://schemas.microsoft.com/office/powerpoint/2010/main" val="973619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2001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L. Silver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C4E3E-B15A-F24D-9F1A-5BB1CA42363C}" type="slidenum">
              <a:rPr lang="en-US"/>
              <a:pPr/>
              <a:t>12</a:t>
            </a:fld>
            <a:endParaRPr lang="en-US"/>
          </a:p>
        </p:txBody>
      </p:sp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HTML - Fonts</a:t>
            </a:r>
            <a:r>
              <a:rPr lang="en-US"/>
              <a:t> Types</a:t>
            </a:r>
            <a:endParaRPr lang="en-CA"/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8382000" cy="4572000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CA" sz="2400">
                <a:latin typeface="Verdana" charset="0"/>
              </a:rPr>
              <a:t>Verdana</a:t>
            </a:r>
            <a:r>
              <a:rPr lang="en-CA" sz="2400"/>
              <a:t/>
            </a:r>
            <a:br>
              <a:rPr lang="en-CA" sz="2400"/>
            </a:br>
            <a:r>
              <a:rPr lang="en-CA" sz="2400"/>
              <a:t>&lt;font size=+2 face="Verdana"&gt;Verdana&lt;/font&gt;</a:t>
            </a:r>
            <a:endParaRPr lang="en-US" sz="2400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CA" sz="2400">
                <a:latin typeface="Arial" charset="0"/>
                <a:cs typeface="Arial" charset="0"/>
              </a:rPr>
              <a:t>Arial</a:t>
            </a:r>
            <a:r>
              <a:rPr lang="en-US" sz="2400">
                <a:latin typeface="Arial" charset="0"/>
                <a:cs typeface="Arial" charset="0"/>
              </a:rPr>
              <a:t>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/>
              <a:t>	</a:t>
            </a:r>
            <a:r>
              <a:rPr lang="en-CA" sz="2400"/>
              <a:t>&lt;font size=+2 face="Arial"&gt;Arial&lt;/font&gt;</a:t>
            </a:r>
            <a:endParaRPr lang="en-US" sz="2400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CA" sz="2400">
                <a:latin typeface="Helvetica" charset="0"/>
              </a:rPr>
              <a:t>Helvetica</a:t>
            </a:r>
            <a:r>
              <a:rPr lang="en-CA" sz="2400"/>
              <a:t/>
            </a:r>
            <a:br>
              <a:rPr lang="en-CA" sz="2400"/>
            </a:br>
            <a:r>
              <a:rPr lang="en-CA" sz="2400"/>
              <a:t>&lt;font size=+2 face="Helvetica"&gt;Helvetica&lt;/font&gt;</a:t>
            </a:r>
            <a:endParaRPr lang="en-US" sz="2400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CA" sz="2400">
                <a:latin typeface="Impact" charset="0"/>
              </a:rPr>
              <a:t>Impact</a:t>
            </a:r>
            <a:r>
              <a:rPr lang="en-CA" sz="2400"/>
              <a:t/>
            </a:r>
            <a:br>
              <a:rPr lang="en-CA" sz="2400"/>
            </a:br>
            <a:r>
              <a:rPr lang="en-CA" sz="2400"/>
              <a:t>&lt;font size=+2 face="Impact"&gt;Impact&lt;/font&gt;</a:t>
            </a:r>
            <a:endParaRPr lang="en-US" sz="2400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CA" sz="2400"/>
              <a:t>Comic Sans MS</a:t>
            </a:r>
            <a:br>
              <a:rPr lang="en-CA" sz="2400"/>
            </a:br>
            <a:r>
              <a:rPr lang="en-CA" sz="2400"/>
              <a:t>&lt;font size=+2 face="Comic Sans MS"&gt;Comic Sans</a:t>
            </a:r>
            <a:r>
              <a:rPr lang="en-US" sz="2400"/>
              <a:t> </a:t>
            </a:r>
            <a:r>
              <a:rPr lang="en-CA" sz="2400"/>
              <a:t>MS&lt;/font&gt;</a:t>
            </a:r>
            <a:br>
              <a:rPr lang="en-CA" sz="2400"/>
            </a:br>
            <a:r>
              <a:rPr lang="en-CA" sz="2400"/>
              <a:t/>
            </a:r>
            <a:br>
              <a:rPr lang="en-CA" sz="2400"/>
            </a:br>
            <a:endParaRPr lang="en-CA" sz="2400"/>
          </a:p>
          <a:p>
            <a:pPr>
              <a:lnSpc>
                <a:spcPct val="90000"/>
              </a:lnSpc>
            </a:pPr>
            <a:endParaRPr lang="en-CA" sz="2800"/>
          </a:p>
        </p:txBody>
      </p:sp>
    </p:spTree>
    <p:extLst>
      <p:ext uri="{BB962C8B-B14F-4D97-AF65-F5344CB8AC3E}">
        <p14:creationId xmlns:p14="http://schemas.microsoft.com/office/powerpoint/2010/main" val="598785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2001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L. Silver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3A13-3394-734F-8524-C7BF25709B6C}" type="slidenum">
              <a:rPr lang="en-US"/>
              <a:pPr/>
              <a:t>13</a:t>
            </a:fld>
            <a:endParaRPr lang="en-US"/>
          </a:p>
        </p:txBody>
      </p:sp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HTML- Text Positioning</a:t>
            </a:r>
            <a:endParaRPr lang="en-CA"/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5344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Paragraph: 		</a:t>
            </a:r>
            <a:r>
              <a:rPr lang="en-US" sz="2800"/>
              <a:t>&lt;p&gt; and &lt;/p&gt;</a:t>
            </a:r>
            <a:r>
              <a:rPr lang="en-US"/>
              <a:t/>
            </a:r>
            <a:br>
              <a:rPr lang="en-US"/>
            </a:br>
            <a:r>
              <a:rPr lang="en-US" sz="2800">
                <a:solidFill>
                  <a:schemeClr val="tx2"/>
                </a:solidFill>
              </a:rPr>
              <a:t>&lt;p&gt;This is a new paragraph.&lt;/p&gt;</a:t>
            </a:r>
          </a:p>
          <a:p>
            <a:pPr>
              <a:lnSpc>
                <a:spcPct val="90000"/>
              </a:lnSpc>
            </a:pPr>
            <a:r>
              <a:rPr lang="en-US"/>
              <a:t>Line break: 		</a:t>
            </a:r>
            <a:r>
              <a:rPr lang="en-US" sz="2800"/>
              <a:t>&lt;br&gt;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>
                <a:solidFill>
                  <a:schemeClr val="tx2"/>
                </a:solidFill>
              </a:rPr>
              <a:t>We would prefer the following: &lt;br&gt;</a:t>
            </a:r>
          </a:p>
          <a:p>
            <a:pPr>
              <a:lnSpc>
                <a:spcPct val="90000"/>
              </a:lnSpc>
            </a:pPr>
            <a:r>
              <a:rPr lang="en-CA" sz="2800"/>
              <a:t>Centering:		&lt;center&gt; and &lt;/center&gt;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CA" sz="2800"/>
              <a:t>	</a:t>
            </a:r>
            <a:r>
              <a:rPr lang="en-CA" sz="2800">
                <a:solidFill>
                  <a:schemeClr val="tx2"/>
                </a:solidFill>
              </a:rPr>
              <a:t>&lt;center&gt;&lt;b&gt;I am boldly centered&lt;/b&gt;&lt;/center&gt;</a:t>
            </a:r>
          </a:p>
          <a:p>
            <a:pPr>
              <a:lnSpc>
                <a:spcPct val="90000"/>
              </a:lnSpc>
            </a:pPr>
            <a:r>
              <a:rPr lang="en-CA"/>
              <a:t>Verbatim</a:t>
            </a:r>
            <a:r>
              <a:rPr lang="en-CA" sz="2800"/>
              <a:t>: 		</a:t>
            </a:r>
            <a:r>
              <a:rPr lang="en-US" sz="2800"/>
              <a:t>&lt;pre&gt; and &lt;/pre&gt;</a:t>
            </a:r>
            <a:endParaRPr lang="en-CA" sz="2800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CA" sz="2800"/>
              <a:t>	</a:t>
            </a:r>
            <a:r>
              <a:rPr lang="en-CA" sz="2800">
                <a:solidFill>
                  <a:schemeClr val="tx2"/>
                </a:solidFill>
              </a:rPr>
              <a:t>&lt;pre&gt; This will appear exactly    as      seen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>
                <a:solidFill>
                  <a:schemeClr val="tx2"/>
                </a:solidFill>
              </a:rPr>
              <a:t>here without any ……  …..  Changes &lt;/pre&gt;</a:t>
            </a:r>
          </a:p>
        </p:txBody>
      </p:sp>
    </p:spTree>
    <p:extLst>
      <p:ext uri="{BB962C8B-B14F-4D97-AF65-F5344CB8AC3E}">
        <p14:creationId xmlns:p14="http://schemas.microsoft.com/office/powerpoint/2010/main" val="2948022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2001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L. Silver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ED5C3-E432-0B4F-B4A4-3A67C3DF5187}" type="slidenum">
              <a:rPr lang="en-US"/>
              <a:pPr/>
              <a:t>14</a:t>
            </a:fld>
            <a:endParaRPr lang="en-US"/>
          </a:p>
        </p:txBody>
      </p:sp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HTML - Headings</a:t>
            </a:r>
            <a:endParaRPr lang="en-CA"/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752600"/>
            <a:ext cx="7848600" cy="24384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</a:rPr>
              <a:t>&lt;HTML&gt;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</a:rPr>
              <a:t>&lt;HEAD&gt;&lt;TITLE&gt;Size Tags&lt;/TITLE&gt;&lt;/HEAD&gt;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</a:rPr>
              <a:t>&lt;BODY&gt;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</a:rPr>
              <a:t>  &lt;FONT FACE="Arial, Helvetica"&gt;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</a:rPr>
              <a:t>  &lt;H1&gt; This is size H1 &lt;/H1&gt;&lt;BR&gt;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</a:rPr>
              <a:t>  &lt;H2&gt; This is size H2 &lt;/H2&gt;&lt;BR&gt;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</a:rPr>
              <a:t>  &lt;H3&gt; This is size H3 &lt;/H3&gt;&lt;BR&gt;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</a:rPr>
              <a:t>  &lt;H4&gt; This is size H4 &lt;/H4&gt;&lt;BR&gt;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</a:rPr>
              <a:t>  &lt;/FONT&gt;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</a:rPr>
              <a:t>&lt;/BODY&gt;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913479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2001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L. Silver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1CCDB-59EB-AC44-9190-13B25C4DAEA4}" type="slidenum">
              <a:rPr lang="en-US"/>
              <a:pPr/>
              <a:t>15</a:t>
            </a:fld>
            <a:endParaRPr lang="en-US"/>
          </a:p>
        </p:txBody>
      </p:sp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HTML – Lists</a:t>
            </a:r>
            <a:endParaRPr lang="en-CA"/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819400"/>
            <a:ext cx="3886200" cy="22860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Ordered Lists:   &lt;OL&gt;</a:t>
            </a:r>
          </a:p>
          <a:p>
            <a:pPr>
              <a:buFont typeface="Wingdings" charset="0"/>
              <a:buNone/>
            </a:pPr>
            <a:r>
              <a:rPr lang="en-US"/>
              <a:t>Unordered List: &lt;UL&gt;</a:t>
            </a:r>
          </a:p>
          <a:p>
            <a:pPr>
              <a:buFont typeface="Wingdings" charset="0"/>
              <a:buNone/>
            </a:pPr>
            <a:endParaRPr lang="en-CA"/>
          </a:p>
        </p:txBody>
      </p:sp>
      <p:sp>
        <p:nvSpPr>
          <p:cNvPr id="240645" name="Text Box 5"/>
          <p:cNvSpPr txBox="1">
            <a:spLocks noChangeArrowheads="1"/>
          </p:cNvSpPr>
          <p:nvPr/>
        </p:nvSpPr>
        <p:spPr bwMode="auto">
          <a:xfrm>
            <a:off x="4876800" y="1320800"/>
            <a:ext cx="3079750" cy="5091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>
                <a:solidFill>
                  <a:schemeClr val="tx2"/>
                </a:solidFill>
              </a:rPr>
              <a:t>Example:</a:t>
            </a:r>
          </a:p>
          <a:p>
            <a:r>
              <a:rPr lang="en-US" sz="2000">
                <a:latin typeface="Courier New" charset="0"/>
              </a:rPr>
              <a:t>&lt;HTML&gt;&lt;HEAD&gt;&lt;/HEAD&gt;</a:t>
            </a:r>
          </a:p>
          <a:p>
            <a:r>
              <a:rPr lang="en-US" sz="2000">
                <a:latin typeface="Courier New" charset="0"/>
              </a:rPr>
              <a:t>&lt;BODY&gt;</a:t>
            </a:r>
          </a:p>
          <a:p>
            <a:r>
              <a:rPr lang="en-US" sz="2000">
                <a:latin typeface="Courier New" charset="0"/>
              </a:rPr>
              <a:t>  Apples</a:t>
            </a:r>
          </a:p>
          <a:p>
            <a:r>
              <a:rPr lang="en-US" sz="2000">
                <a:latin typeface="Courier New" charset="0"/>
              </a:rPr>
              <a:t>   &lt;UL&gt;</a:t>
            </a:r>
          </a:p>
          <a:p>
            <a:r>
              <a:rPr lang="en-US" sz="2000">
                <a:latin typeface="Courier New" charset="0"/>
              </a:rPr>
              <a:t>	&lt;LI&gt;Red</a:t>
            </a:r>
          </a:p>
          <a:p>
            <a:r>
              <a:rPr lang="en-US" sz="2000">
                <a:latin typeface="Courier New" charset="0"/>
              </a:rPr>
              <a:t>	&lt;LI&gt;Green</a:t>
            </a:r>
          </a:p>
          <a:p>
            <a:r>
              <a:rPr lang="en-US" sz="2000">
                <a:latin typeface="Courier New" charset="0"/>
              </a:rPr>
              <a:t>   &lt;/UL&gt;</a:t>
            </a:r>
          </a:p>
          <a:p>
            <a:r>
              <a:rPr lang="en-US" sz="2000">
                <a:latin typeface="Courier New" charset="0"/>
              </a:rPr>
              <a:t>  Mangoes</a:t>
            </a:r>
          </a:p>
          <a:p>
            <a:r>
              <a:rPr lang="en-US" sz="2000">
                <a:latin typeface="Courier New" charset="0"/>
              </a:rPr>
              <a:t>   &lt;UL type=square&gt;</a:t>
            </a:r>
          </a:p>
          <a:p>
            <a:r>
              <a:rPr lang="en-US" sz="2000">
                <a:latin typeface="Courier New" charset="0"/>
              </a:rPr>
              <a:t>	&lt;LI&gt;Green</a:t>
            </a:r>
          </a:p>
          <a:p>
            <a:r>
              <a:rPr lang="en-US" sz="2000">
                <a:latin typeface="Courier New" charset="0"/>
              </a:rPr>
              <a:t>	&lt;LI&gt;Yellow</a:t>
            </a:r>
          </a:p>
          <a:p>
            <a:r>
              <a:rPr lang="en-US" sz="2000">
                <a:latin typeface="Courier New" charset="0"/>
              </a:rPr>
              <a:t>   &lt;/UL&gt;</a:t>
            </a:r>
          </a:p>
          <a:p>
            <a:r>
              <a:rPr lang="en-US" sz="2000">
                <a:latin typeface="Courier New" charset="0"/>
              </a:rPr>
              <a:t>&lt;/BODY&gt;</a:t>
            </a:r>
          </a:p>
          <a:p>
            <a:r>
              <a:rPr lang="en-US" sz="2000">
                <a:latin typeface="Courier New" charset="0"/>
              </a:rPr>
              <a:t>&lt;/HTML&gt;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867115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2001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L. Silver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9FACF-5497-7E44-9156-DCA27B5D1E33}" type="slidenum">
              <a:rPr lang="en-US"/>
              <a:pPr/>
              <a:t>16</a:t>
            </a:fld>
            <a:endParaRPr lang="en-US"/>
          </a:p>
        </p:txBody>
      </p:sp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HTML - Images</a:t>
            </a:r>
            <a:endParaRPr lang="en-CA"/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41475"/>
            <a:ext cx="7772400" cy="1855788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Various digital image formats can be embedded with in HTML: .gif, .jpg</a:t>
            </a:r>
          </a:p>
          <a:p>
            <a:pPr>
              <a:lnSpc>
                <a:spcPct val="90000"/>
              </a:lnSpc>
            </a:pPr>
            <a:endParaRPr lang="en-US" dirty="0" smtClean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tx2"/>
                </a:solidFill>
              </a:rPr>
              <a:t>Example</a:t>
            </a:r>
            <a:endParaRPr lang="en-US" sz="28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endParaRPr lang="en-US" sz="28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endParaRPr lang="en-CA" sz="2800" dirty="0"/>
          </a:p>
        </p:txBody>
      </p:sp>
      <p:sp>
        <p:nvSpPr>
          <p:cNvPr id="241668" name="Text Box 4"/>
          <p:cNvSpPr txBox="1">
            <a:spLocks noChangeArrowheads="1"/>
          </p:cNvSpPr>
          <p:nvPr/>
        </p:nvSpPr>
        <p:spPr bwMode="auto">
          <a:xfrm>
            <a:off x="1447800" y="3595688"/>
            <a:ext cx="4802066" cy="1754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latin typeface="Courier New" charset="0"/>
              </a:rPr>
              <a:t>&lt;BODY&gt;</a:t>
            </a:r>
          </a:p>
          <a:p>
            <a:pPr eaLnBrk="0" hangingPunct="0"/>
            <a:r>
              <a:rPr lang="en-US" sz="2000" dirty="0">
                <a:latin typeface="Courier New" charset="0"/>
              </a:rPr>
              <a:t>&lt;H1&gt;My </a:t>
            </a:r>
            <a:r>
              <a:rPr lang="en-US" sz="2000" dirty="0" smtClean="0">
                <a:latin typeface="Courier New" charset="0"/>
              </a:rPr>
              <a:t>youngest daughter.</a:t>
            </a:r>
            <a:r>
              <a:rPr lang="en-US" sz="2000" dirty="0">
                <a:latin typeface="Courier New" charset="0"/>
              </a:rPr>
              <a:t>&lt;/H1&gt;</a:t>
            </a:r>
          </a:p>
          <a:p>
            <a:pPr eaLnBrk="0" hangingPunct="0"/>
            <a:r>
              <a:rPr lang="en-US" sz="2000" dirty="0">
                <a:latin typeface="Courier New" charset="0"/>
              </a:rPr>
              <a:t>&lt;IMG SRC=</a:t>
            </a:r>
            <a:r>
              <a:rPr lang="ja-JP" altLang="en-US" sz="2000" dirty="0">
                <a:latin typeface="Arial"/>
              </a:rPr>
              <a:t>“</a:t>
            </a:r>
            <a:r>
              <a:rPr lang="en-US" sz="2000" dirty="0" err="1">
                <a:latin typeface="Courier New" charset="0"/>
              </a:rPr>
              <a:t>NicoleSilver.jpg</a:t>
            </a:r>
            <a:r>
              <a:rPr lang="ja-JP" altLang="en-US" sz="2000" dirty="0">
                <a:latin typeface="Arial"/>
              </a:rPr>
              <a:t>”</a:t>
            </a:r>
            <a:r>
              <a:rPr lang="en-US" sz="2000" dirty="0">
                <a:latin typeface="Courier New" charset="0"/>
              </a:rPr>
              <a:t>&gt;</a:t>
            </a:r>
          </a:p>
          <a:p>
            <a:pPr eaLnBrk="0" hangingPunct="0"/>
            <a:r>
              <a:rPr lang="en-US" sz="2000" dirty="0">
                <a:latin typeface="Courier New" charset="0"/>
              </a:rPr>
              <a:t>&lt;/BODY&gt;</a:t>
            </a:r>
          </a:p>
          <a:p>
            <a:pPr eaLnBrk="0" hangingPunct="0"/>
            <a:endParaRPr lang="en-CA" sz="2800" dirty="0"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737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2001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L. Silver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E65A-1219-0849-AFF9-AC12350838E5}" type="slidenum">
              <a:rPr lang="en-US"/>
              <a:pPr/>
              <a:t>17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HTML – Links</a:t>
            </a:r>
            <a:endParaRPr lang="en-CA"/>
          </a:p>
        </p:txBody>
      </p:sp>
      <p:sp>
        <p:nvSpPr>
          <p:cNvPr id="244739" name="Text Box 3"/>
          <p:cNvSpPr txBox="1">
            <a:spLocks noChangeArrowheads="1"/>
          </p:cNvSpPr>
          <p:nvPr/>
        </p:nvSpPr>
        <p:spPr bwMode="auto">
          <a:xfrm>
            <a:off x="609600" y="1371600"/>
            <a:ext cx="85344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dirty="0">
                <a:solidFill>
                  <a:schemeClr val="tx2"/>
                </a:solidFill>
                <a:latin typeface="Courier New" charset="0"/>
              </a:rPr>
              <a:t>Display in current browser window:</a:t>
            </a:r>
          </a:p>
          <a:p>
            <a:pPr eaLnBrk="0" hangingPunct="0"/>
            <a:r>
              <a:rPr lang="en-US" dirty="0">
                <a:latin typeface="Courier New" charset="0"/>
              </a:rPr>
              <a:t>&lt;HTML&gt;&lt;HEAD&gt;&lt;/HEAD&gt;</a:t>
            </a:r>
          </a:p>
          <a:p>
            <a:pPr eaLnBrk="0" hangingPunct="0"/>
            <a:r>
              <a:rPr lang="en-US" dirty="0">
                <a:latin typeface="Courier New" charset="0"/>
              </a:rPr>
              <a:t>&lt;BODY&gt;</a:t>
            </a:r>
          </a:p>
          <a:p>
            <a:pPr eaLnBrk="0" hangingPunct="0"/>
            <a:r>
              <a:rPr lang="en-US" dirty="0">
                <a:latin typeface="Courier New" charset="0"/>
              </a:rPr>
              <a:t>  &lt;A HREF='</a:t>
            </a:r>
            <a:r>
              <a:rPr lang="en-US" dirty="0" err="1">
                <a:latin typeface="Courier New" charset="0"/>
              </a:rPr>
              <a:t>First.html</a:t>
            </a:r>
            <a:r>
              <a:rPr lang="en-US" dirty="0">
                <a:latin typeface="Courier New" charset="0"/>
              </a:rPr>
              <a:t>'&gt;Link to </a:t>
            </a:r>
            <a:r>
              <a:rPr lang="en-US" dirty="0" err="1">
                <a:latin typeface="Courier New" charset="0"/>
              </a:rPr>
              <a:t>First.html</a:t>
            </a:r>
            <a:r>
              <a:rPr lang="en-US" dirty="0">
                <a:latin typeface="Courier New" charset="0"/>
              </a:rPr>
              <a:t>&lt;/A&gt;</a:t>
            </a:r>
          </a:p>
          <a:p>
            <a:pPr eaLnBrk="0" hangingPunct="0"/>
            <a:r>
              <a:rPr lang="en-US" dirty="0">
                <a:latin typeface="Courier New" charset="0"/>
              </a:rPr>
              <a:t>&lt;/BODY&gt;</a:t>
            </a:r>
          </a:p>
          <a:p>
            <a:pPr eaLnBrk="0" hangingPunct="0"/>
            <a:r>
              <a:rPr lang="en-US" dirty="0">
                <a:latin typeface="Courier New" charset="0"/>
              </a:rPr>
              <a:t>&lt;/HTML&gt;</a:t>
            </a:r>
          </a:p>
          <a:p>
            <a:pPr eaLnBrk="0" hangingPunct="0"/>
            <a:endParaRPr lang="en-CA" dirty="0">
              <a:latin typeface="Comic Sans MS" charset="0"/>
            </a:endParaRPr>
          </a:p>
        </p:txBody>
      </p:sp>
      <p:sp>
        <p:nvSpPr>
          <p:cNvPr id="244740" name="Text Box 4"/>
          <p:cNvSpPr txBox="1">
            <a:spLocks noChangeArrowheads="1"/>
          </p:cNvSpPr>
          <p:nvPr/>
        </p:nvSpPr>
        <p:spPr bwMode="auto">
          <a:xfrm>
            <a:off x="647735" y="3223583"/>
            <a:ext cx="85344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dirty="0">
                <a:solidFill>
                  <a:schemeClr val="tx2"/>
                </a:solidFill>
                <a:latin typeface="Courier New" charset="0"/>
              </a:rPr>
              <a:t>Display in a new browser window:</a:t>
            </a:r>
          </a:p>
          <a:p>
            <a:pPr eaLnBrk="0" hangingPunct="0"/>
            <a:r>
              <a:rPr lang="en-US" dirty="0">
                <a:latin typeface="Courier New" charset="0"/>
              </a:rPr>
              <a:t>&lt;HTML&gt;&lt;HEAD&gt;&lt;/HEAD&gt;</a:t>
            </a:r>
          </a:p>
          <a:p>
            <a:pPr eaLnBrk="0" hangingPunct="0"/>
            <a:r>
              <a:rPr lang="en-US" dirty="0">
                <a:latin typeface="Courier New" charset="0"/>
              </a:rPr>
              <a:t>&lt;BODY&gt;</a:t>
            </a:r>
          </a:p>
          <a:p>
            <a:pPr eaLnBrk="0" hangingPunct="0"/>
            <a:r>
              <a:rPr lang="en-US" dirty="0">
                <a:latin typeface="Courier New" charset="0"/>
              </a:rPr>
              <a:t>  &lt;A HREF=</a:t>
            </a:r>
            <a:r>
              <a:rPr lang="ja-JP" altLang="en-US" dirty="0">
                <a:latin typeface="Arial"/>
              </a:rPr>
              <a:t>‘</a:t>
            </a:r>
            <a:r>
              <a:rPr lang="en-US" dirty="0" err="1">
                <a:latin typeface="Courier New" charset="0"/>
              </a:rPr>
              <a:t>First.html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>
                <a:latin typeface="Courier New" charset="0"/>
              </a:rPr>
              <a:t> </a:t>
            </a:r>
          </a:p>
          <a:p>
            <a:pPr eaLnBrk="0" hangingPunct="0"/>
            <a:r>
              <a:rPr lang="en-US" dirty="0">
                <a:latin typeface="Courier New" charset="0"/>
              </a:rPr>
              <a:t>	target=</a:t>
            </a:r>
            <a:r>
              <a:rPr lang="ja-JP" altLang="en-US" dirty="0">
                <a:latin typeface="Arial"/>
              </a:rPr>
              <a:t>‘</a:t>
            </a:r>
            <a:r>
              <a:rPr lang="en-US" dirty="0" err="1">
                <a:latin typeface="Courier New" charset="0"/>
              </a:rPr>
              <a:t>anotherFrame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 smtClean="0">
                <a:latin typeface="Courier New" charset="0"/>
              </a:rPr>
              <a:t>&gt;Link </a:t>
            </a:r>
            <a:r>
              <a:rPr lang="en-US" dirty="0">
                <a:latin typeface="Courier New" charset="0"/>
              </a:rPr>
              <a:t>to </a:t>
            </a:r>
            <a:r>
              <a:rPr lang="en-US" dirty="0" err="1">
                <a:latin typeface="Courier New" charset="0"/>
              </a:rPr>
              <a:t>First.html</a:t>
            </a:r>
            <a:r>
              <a:rPr lang="en-US" dirty="0">
                <a:latin typeface="Courier New" charset="0"/>
              </a:rPr>
              <a:t>&lt;/A&gt;</a:t>
            </a:r>
          </a:p>
          <a:p>
            <a:pPr eaLnBrk="0" hangingPunct="0"/>
            <a:r>
              <a:rPr lang="en-US" dirty="0">
                <a:latin typeface="Courier New" charset="0"/>
              </a:rPr>
              <a:t>&lt;/BODY&gt;</a:t>
            </a:r>
          </a:p>
          <a:p>
            <a:pPr eaLnBrk="0" hangingPunct="0"/>
            <a:r>
              <a:rPr lang="en-US" dirty="0">
                <a:latin typeface="Courier New" charset="0"/>
              </a:rPr>
              <a:t>&lt;/HTML&gt;</a:t>
            </a:r>
          </a:p>
          <a:p>
            <a:pPr eaLnBrk="0" hangingPunct="0"/>
            <a:endParaRPr lang="en-CA" dirty="0"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308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2001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L. Silver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6FC6-DEA4-EE49-A45C-B4A9086265DC}" type="slidenum">
              <a:rPr lang="en-US"/>
              <a:pPr/>
              <a:t>18</a:t>
            </a:fld>
            <a:endParaRPr lang="en-US"/>
          </a:p>
        </p:txBody>
      </p:sp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HTML- Tables</a:t>
            </a:r>
            <a:endParaRPr lang="en-CA"/>
          </a:p>
        </p:txBody>
      </p:sp>
      <p:sp>
        <p:nvSpPr>
          <p:cNvPr id="249866" name="Text Box 10"/>
          <p:cNvSpPr txBox="1">
            <a:spLocks noChangeArrowheads="1"/>
          </p:cNvSpPr>
          <p:nvPr/>
        </p:nvSpPr>
        <p:spPr bwMode="auto">
          <a:xfrm>
            <a:off x="1279525" y="1447800"/>
            <a:ext cx="658495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Courier New" charset="0"/>
              </a:rPr>
              <a:t>&lt;HTML&gt;</a:t>
            </a:r>
          </a:p>
          <a:p>
            <a:r>
              <a:rPr lang="en-US" sz="2000">
                <a:latin typeface="Courier New" charset="0"/>
              </a:rPr>
              <a:t>&lt;HEAD&gt;&lt;/HEAD&gt;</a:t>
            </a:r>
          </a:p>
          <a:p>
            <a:r>
              <a:rPr lang="en-US" sz="2000">
                <a:latin typeface="Courier New" charset="0"/>
              </a:rPr>
              <a:t>&lt;BODY&gt;</a:t>
            </a:r>
          </a:p>
          <a:p>
            <a:r>
              <a:rPr lang="en-US" sz="2000">
                <a:latin typeface="Courier New" charset="0"/>
              </a:rPr>
              <a:t>  	&lt;TABLE BORDER='2'&gt;</a:t>
            </a:r>
          </a:p>
          <a:p>
            <a:r>
              <a:rPr lang="en-US" sz="2000">
                <a:latin typeface="Courier New" charset="0"/>
              </a:rPr>
              <a:t>	  &lt;TH&gt;Column 1&lt;/TH&gt;&lt;TH&gt;Column 2&lt;/TH&gt;</a:t>
            </a:r>
          </a:p>
          <a:p>
            <a:r>
              <a:rPr lang="en-US" sz="2000">
                <a:latin typeface="Courier New" charset="0"/>
              </a:rPr>
              <a:t>	  &lt;TR&gt;</a:t>
            </a:r>
          </a:p>
          <a:p>
            <a:r>
              <a:rPr lang="en-US" sz="2000">
                <a:latin typeface="Courier New" charset="0"/>
              </a:rPr>
              <a:t>	    &lt;TD&gt;Cell 1&lt;/TD&gt;&lt;TD&gt;Cell 2&lt;/TD&gt;</a:t>
            </a:r>
          </a:p>
          <a:p>
            <a:r>
              <a:rPr lang="en-US" sz="2000">
                <a:latin typeface="Courier New" charset="0"/>
              </a:rPr>
              <a:t>	  &lt;/TR&gt;</a:t>
            </a:r>
          </a:p>
          <a:p>
            <a:r>
              <a:rPr lang="en-US" sz="2000">
                <a:latin typeface="Courier New" charset="0"/>
              </a:rPr>
              <a:t>	  &lt;TR&gt;</a:t>
            </a:r>
          </a:p>
          <a:p>
            <a:r>
              <a:rPr lang="en-US" sz="2000">
                <a:latin typeface="Courier New" charset="0"/>
              </a:rPr>
              <a:t>	    &lt;TD&gt;Cell 3&lt;/TD&gt;&lt;TD&gt;Cell 4&lt;/TD&gt;</a:t>
            </a:r>
          </a:p>
          <a:p>
            <a:r>
              <a:rPr lang="en-US" sz="2000">
                <a:latin typeface="Courier New" charset="0"/>
              </a:rPr>
              <a:t>	  &lt;/TR&gt;</a:t>
            </a:r>
          </a:p>
          <a:p>
            <a:r>
              <a:rPr lang="en-US" sz="2000">
                <a:latin typeface="Courier New" charset="0"/>
              </a:rPr>
              <a:t>	&lt;/TABLE&gt;  </a:t>
            </a:r>
          </a:p>
          <a:p>
            <a:r>
              <a:rPr lang="en-US" sz="2000">
                <a:latin typeface="Courier New" charset="0"/>
              </a:rPr>
              <a:t>&lt;/BODY&gt;</a:t>
            </a:r>
          </a:p>
          <a:p>
            <a:r>
              <a:rPr lang="en-US" sz="2000">
                <a:latin typeface="Courier New" charset="0"/>
              </a:rPr>
              <a:t>&lt;/HTML&gt;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009044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9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9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58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2001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L. Silver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82BA5-1A24-3A4D-B17C-5F19A98B7E8A}" type="slidenum">
              <a:rPr lang="en-US"/>
              <a:pPr/>
              <a:t>19</a:t>
            </a:fld>
            <a:endParaRPr lang="en-US"/>
          </a:p>
        </p:txBody>
      </p:sp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1447800"/>
            <a:ext cx="8610600" cy="4572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HTML </a:t>
            </a:r>
            <a:r>
              <a:rPr lang="en-US" sz="2800" dirty="0" smtClean="0"/>
              <a:t>tutorial                       		</a:t>
            </a:r>
            <a:r>
              <a:rPr lang="en-US" sz="2400" dirty="0" smtClean="0">
                <a:hlinkClick r:id="rId3"/>
              </a:rPr>
              <a:t>http</a:t>
            </a:r>
            <a:r>
              <a:rPr lang="en-US" sz="2400" dirty="0">
                <a:hlinkClick r:id="rId3"/>
              </a:rPr>
              <a:t>://</a:t>
            </a:r>
            <a:r>
              <a:rPr lang="en-US" sz="2400" dirty="0" smtClean="0">
                <a:hlinkClick r:id="rId3"/>
              </a:rPr>
              <a:t>www.w3schools.com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CA" sz="2800" dirty="0" smtClean="0">
                <a:cs typeface="Courier New" charset="0"/>
              </a:rPr>
              <a:t>Other </a:t>
            </a:r>
            <a:r>
              <a:rPr lang="en-CA" sz="2800" dirty="0">
                <a:cs typeface="Courier New" charset="0"/>
              </a:rPr>
              <a:t>how-to guides</a:t>
            </a:r>
            <a:r>
              <a:rPr lang="en-US" sz="2800" dirty="0">
                <a:cs typeface="Times New Roman" charset="0"/>
              </a:rPr>
              <a:t/>
            </a:r>
            <a:br>
              <a:rPr lang="en-US" sz="2800" dirty="0">
                <a:cs typeface="Times New Roman" charset="0"/>
              </a:rPr>
            </a:br>
            <a:r>
              <a:rPr lang="en-CA" sz="2400" dirty="0">
                <a:cs typeface="Courier New" charset="0"/>
                <a:hlinkClick r:id="rId4"/>
              </a:rPr>
              <a:t>http://htmlgoodies.earthweb.com/</a:t>
            </a:r>
            <a:r>
              <a:rPr lang="en-CA" sz="2400" dirty="0">
                <a:cs typeface="Courier New" charset="0"/>
              </a:rPr>
              <a:t> </a:t>
            </a:r>
            <a:endParaRPr lang="en-CA" sz="2400" dirty="0" smtClean="0">
              <a:cs typeface="Courier New" charset="0"/>
            </a:endParaRPr>
          </a:p>
          <a:p>
            <a:pPr>
              <a:lnSpc>
                <a:spcPct val="90000"/>
              </a:lnSpc>
            </a:pPr>
            <a:r>
              <a:rPr lang="en-CA" sz="2800" dirty="0" err="1" smtClean="0">
                <a:cs typeface="Courier New" charset="0"/>
              </a:rPr>
              <a:t>PowerHTML</a:t>
            </a:r>
            <a:r>
              <a:rPr lang="en-CA" sz="2800" dirty="0" smtClean="0">
                <a:cs typeface="Courier New" charset="0"/>
              </a:rPr>
              <a:t> </a:t>
            </a:r>
            <a:r>
              <a:rPr lang="en-CA" sz="2800" dirty="0">
                <a:cs typeface="Courier New" charset="0"/>
              </a:rPr>
              <a:t>is a freeware editor for HTML: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CA" sz="2000" dirty="0">
                <a:cs typeface="Courier New" charset="0"/>
                <a:hlinkClick r:id="rId5"/>
              </a:rPr>
              <a:t>http://library.thinkquest.org/16728/msie/powerhtml.html</a:t>
            </a:r>
            <a:r>
              <a:rPr lang="en-CA" sz="2000" dirty="0">
                <a:latin typeface="Helvetica" charset="0"/>
                <a:cs typeface="Courier New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CA" sz="2800" dirty="0">
                <a:cs typeface="Courier New" charset="0"/>
              </a:rPr>
              <a:t>Fun: Europe vs. Italy (Flash technology)</a:t>
            </a:r>
            <a:r>
              <a:rPr lang="en-US" sz="2800" dirty="0">
                <a:cs typeface="Times New Roman" charset="0"/>
              </a:rPr>
              <a:t/>
            </a:r>
            <a:br>
              <a:rPr lang="en-US" sz="2800" dirty="0">
                <a:cs typeface="Times New Roman" charset="0"/>
              </a:rPr>
            </a:br>
            <a:r>
              <a:rPr lang="en-US" sz="2400" dirty="0">
                <a:hlinkClick r:id="rId6"/>
              </a:rPr>
              <a:t>http://www.infonegocio.com/xeron/bruno/italy.html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97226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2001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L. Silver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973DF-AF1E-4141-820A-7BA74AE64D53}" type="slidenum">
              <a:rPr lang="en-US"/>
              <a:pPr/>
              <a:t>2</a:t>
            </a:fld>
            <a:endParaRPr lang="en-US"/>
          </a:p>
        </p:txBody>
      </p:sp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HTML</a:t>
            </a:r>
            <a:endParaRPr lang="en-CA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3600" i="1"/>
              <a:t>HyperText Markup Language</a:t>
            </a:r>
            <a:r>
              <a:rPr lang="en-US"/>
              <a:t> </a:t>
            </a:r>
          </a:p>
          <a:p>
            <a:pPr lvl="1">
              <a:lnSpc>
                <a:spcPct val="90000"/>
              </a:lnSpc>
            </a:pPr>
            <a:r>
              <a:rPr lang="en-US"/>
              <a:t>language used to represent webpages</a:t>
            </a:r>
          </a:p>
          <a:p>
            <a:pPr>
              <a:lnSpc>
                <a:spcPct val="90000"/>
              </a:lnSpc>
            </a:pPr>
            <a:r>
              <a:rPr lang="en-US"/>
              <a:t>Markers call “tags” are used to specify how elements of page should be displayed</a:t>
            </a:r>
          </a:p>
          <a:p>
            <a:pPr lvl="1">
              <a:lnSpc>
                <a:spcPct val="90000"/>
              </a:lnSpc>
            </a:pPr>
            <a:r>
              <a:rPr lang="en-US"/>
              <a:t>&lt;centre&gt;Hello World!&lt;/centre&gt;</a:t>
            </a:r>
          </a:p>
          <a:p>
            <a:pPr>
              <a:lnSpc>
                <a:spcPct val="90000"/>
              </a:lnSpc>
            </a:pPr>
            <a:r>
              <a:rPr lang="en-US"/>
              <a:t>Fixed vocabulary of tags</a:t>
            </a:r>
          </a:p>
          <a:p>
            <a:pPr>
              <a:lnSpc>
                <a:spcPct val="90000"/>
              </a:lnSpc>
            </a:pPr>
            <a:r>
              <a:rPr lang="en-US"/>
              <a:t>Describes the structure of a document not its specific layout </a:t>
            </a:r>
            <a:r>
              <a:rPr lang="en-US" sz="2800"/>
              <a:t>(layout may change size of window and size of font)</a:t>
            </a:r>
            <a:endParaRPr lang="en-CA" sz="2800"/>
          </a:p>
        </p:txBody>
      </p:sp>
    </p:spTree>
    <p:extLst>
      <p:ext uri="{BB962C8B-B14F-4D97-AF65-F5344CB8AC3E}">
        <p14:creationId xmlns:p14="http://schemas.microsoft.com/office/powerpoint/2010/main" val="664736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8575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sz="5400"/>
              <a:t>THE END</a:t>
            </a:r>
            <a:br>
              <a:rPr lang="en-US" sz="5400"/>
            </a:br>
            <a:r>
              <a:rPr lang="en-US" sz="5400"/>
              <a:t/>
            </a:r>
            <a:br>
              <a:rPr lang="en-US" sz="5400"/>
            </a:br>
            <a:r>
              <a:rPr lang="en-US" sz="3200"/>
              <a:t>danny.silver@acadiau.ca</a:t>
            </a:r>
          </a:p>
        </p:txBody>
      </p:sp>
    </p:spTree>
    <p:extLst>
      <p:ext uri="{BB962C8B-B14F-4D97-AF65-F5344CB8AC3E}">
        <p14:creationId xmlns:p14="http://schemas.microsoft.com/office/powerpoint/2010/main" val="789709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2001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L. Silver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04D7A-6D13-794E-8B8B-348A1A27C6D6}" type="slidenum">
              <a:rPr lang="en-US"/>
              <a:pPr/>
              <a:t>3</a:t>
            </a:fld>
            <a:endParaRPr lang="en-US"/>
          </a:p>
        </p:txBody>
      </p:sp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HTML</a:t>
            </a:r>
            <a:endParaRPr lang="en-CA"/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HTML files end with either .html or .</a:t>
            </a:r>
            <a:r>
              <a:rPr lang="en-US" dirty="0" err="1"/>
              <a:t>htm</a:t>
            </a:r>
            <a:endParaRPr lang="en-US" dirty="0"/>
          </a:p>
          <a:p>
            <a:r>
              <a:rPr lang="en-US" dirty="0"/>
              <a:t>Can be created by</a:t>
            </a:r>
          </a:p>
          <a:p>
            <a:pPr lvl="1"/>
            <a:r>
              <a:rPr lang="en-US" dirty="0"/>
              <a:t>A text editor (</a:t>
            </a:r>
            <a:r>
              <a:rPr lang="en-US" dirty="0" err="1"/>
              <a:t>Wordpad</a:t>
            </a:r>
            <a:r>
              <a:rPr lang="en-US" dirty="0"/>
              <a:t>, Notepad, vi)</a:t>
            </a:r>
          </a:p>
          <a:p>
            <a:pPr lvl="1"/>
            <a:r>
              <a:rPr lang="en-US" dirty="0"/>
              <a:t>A Webpage editor (Netscape Composer)</a:t>
            </a:r>
          </a:p>
          <a:p>
            <a:pPr lvl="1"/>
            <a:r>
              <a:rPr lang="en-US" dirty="0"/>
              <a:t>A translation from another document format (MS Word to HTML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63312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2001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L. Silver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22E71-78FC-1742-BD39-B295BB5AA33F}" type="slidenum">
              <a:rPr lang="en-US"/>
              <a:pPr/>
              <a:t>4</a:t>
            </a:fld>
            <a:endParaRPr lang="en-US"/>
          </a:p>
        </p:txBody>
      </p:sp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Basic HTML Document</a:t>
            </a:r>
            <a:endParaRPr lang="en-CA"/>
          </a:p>
        </p:txBody>
      </p:sp>
      <p:sp>
        <p:nvSpPr>
          <p:cNvPr id="231427" name="Text Box 3"/>
          <p:cNvSpPr txBox="1">
            <a:spLocks noChangeArrowheads="1"/>
          </p:cNvSpPr>
          <p:nvPr/>
        </p:nvSpPr>
        <p:spPr bwMode="auto">
          <a:xfrm>
            <a:off x="838200" y="1676400"/>
            <a:ext cx="7848600" cy="476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&lt;HTML&gt;</a:t>
            </a:r>
          </a:p>
          <a:p>
            <a:pPr eaLnBrk="0" hangingPunct="0"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&lt;HEAD&gt;&lt;TITLE&gt;First Page&lt;/TITLE&gt;&lt;/HEAD&gt;</a:t>
            </a:r>
          </a:p>
          <a:p>
            <a:pPr eaLnBrk="0" hangingPunct="0"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&lt;BODY BGCOLOR= '#0000ff'&gt;</a:t>
            </a:r>
          </a:p>
          <a:p>
            <a:pPr eaLnBrk="0" hangingPunct="0"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&lt;!-- &lt;BODY BGCOLOR= '#ff0000'&gt; --&gt;</a:t>
            </a:r>
          </a:p>
          <a:p>
            <a:pPr eaLnBrk="0" hangingPunct="0"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&lt;FONT FACE="Arial, Helvetica" COLOR='#FFFFFF'&gt;</a:t>
            </a:r>
          </a:p>
          <a:p>
            <a:pPr eaLnBrk="0" hangingPunct="0"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	&lt;CENTER&gt;</a:t>
            </a:r>
          </a:p>
          <a:p>
            <a:pPr eaLnBrk="0" hangingPunct="0"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		I'm quite hyper - even the language I speak is Hyper-Text-Markup-Language &lt;B&gt; - Vivek&lt;/B&gt;</a:t>
            </a:r>
          </a:p>
          <a:p>
            <a:pPr eaLnBrk="0" hangingPunct="0"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	&lt;/CENTER&gt;</a:t>
            </a:r>
          </a:p>
          <a:p>
            <a:pPr eaLnBrk="0" hangingPunct="0"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&lt;/FONT&gt;</a:t>
            </a:r>
          </a:p>
          <a:p>
            <a:pPr eaLnBrk="0" hangingPunct="0"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&lt;/BODY&gt;</a:t>
            </a:r>
          </a:p>
          <a:p>
            <a:pPr eaLnBrk="0" hangingPunct="0"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723256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types of HTML Elements: </a:t>
            </a:r>
            <a:endParaRPr lang="en-US" dirty="0" smtClean="0"/>
          </a:p>
          <a:p>
            <a:r>
              <a:rPr lang="en-US" dirty="0" smtClean="0"/>
              <a:t>Void </a:t>
            </a:r>
            <a:r>
              <a:rPr lang="en-US" dirty="0"/>
              <a:t>and Non Void</a:t>
            </a:r>
          </a:p>
          <a:p>
            <a:pPr lvl="1"/>
            <a:r>
              <a:rPr lang="en-US" dirty="0"/>
              <a:t>Non Void elements have an open and closing tag</a:t>
            </a:r>
          </a:p>
          <a:p>
            <a:pPr lvl="2"/>
            <a:r>
              <a:rPr lang="en-US" dirty="0"/>
              <a:t>&lt;p&gt; and &lt;/p&gt;</a:t>
            </a:r>
          </a:p>
          <a:p>
            <a:pPr lvl="1"/>
            <a:r>
              <a:rPr lang="en-US" dirty="0"/>
              <a:t>Void elements are simply one tag </a:t>
            </a:r>
            <a:endParaRPr lang="en-US" dirty="0" smtClean="0"/>
          </a:p>
          <a:p>
            <a:pPr lvl="2"/>
            <a:r>
              <a:rPr lang="en-US" dirty="0" smtClean="0"/>
              <a:t>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398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tags </a:t>
            </a:r>
            <a:r>
              <a:rPr lang="en-US" dirty="0"/>
              <a:t>that you will </a:t>
            </a:r>
            <a:r>
              <a:rPr lang="en-US" dirty="0" smtClean="0"/>
              <a:t>use:</a:t>
            </a:r>
            <a:endParaRPr lang="en-US" dirty="0"/>
          </a:p>
          <a:p>
            <a:pPr lvl="1"/>
            <a:r>
              <a:rPr lang="en-US" dirty="0"/>
              <a:t>Headers (h1, h2, h3, h4, h5,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Paragraph (p)</a:t>
            </a:r>
          </a:p>
          <a:p>
            <a:pPr lvl="1"/>
            <a:r>
              <a:rPr lang="en-US" dirty="0"/>
              <a:t>Quotes (</a:t>
            </a:r>
            <a:r>
              <a:rPr lang="en-US" dirty="0" err="1"/>
              <a:t>blockquote</a:t>
            </a:r>
            <a:r>
              <a:rPr lang="en-US" dirty="0"/>
              <a:t>, code)</a:t>
            </a:r>
          </a:p>
          <a:p>
            <a:pPr lvl="1"/>
            <a:r>
              <a:rPr lang="en-US" dirty="0"/>
              <a:t>Font Weight (strong, </a:t>
            </a:r>
            <a:r>
              <a:rPr lang="en-US" dirty="0" err="1"/>
              <a:t>em</a:t>
            </a:r>
            <a:r>
              <a:rPr lang="en-US" dirty="0"/>
              <a:t>, [b, </a:t>
            </a:r>
            <a:r>
              <a:rPr lang="en-US" dirty="0" err="1"/>
              <a:t>i</a:t>
            </a:r>
            <a:r>
              <a:rPr lang="en-US" dirty="0"/>
              <a:t>])</a:t>
            </a:r>
          </a:p>
          <a:p>
            <a:pPr lvl="1"/>
            <a:r>
              <a:rPr lang="en-US" dirty="0"/>
              <a:t>Lists (</a:t>
            </a:r>
            <a:r>
              <a:rPr lang="en-US" dirty="0" err="1"/>
              <a:t>ol</a:t>
            </a:r>
            <a:r>
              <a:rPr lang="en-US" dirty="0"/>
              <a:t>, </a:t>
            </a:r>
            <a:r>
              <a:rPr lang="en-US" dirty="0" err="1"/>
              <a:t>ul</a:t>
            </a:r>
            <a:r>
              <a:rPr lang="en-US" dirty="0"/>
              <a:t>, li)</a:t>
            </a:r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231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Body </a:t>
            </a:r>
            <a:r>
              <a:rPr lang="en-US" dirty="0"/>
              <a:t>contains all of the content that is displayed</a:t>
            </a:r>
          </a:p>
          <a:p>
            <a:r>
              <a:rPr lang="en-US" dirty="0"/>
              <a:t>Items appear in the order that they are added</a:t>
            </a:r>
          </a:p>
          <a:p>
            <a:r>
              <a:rPr lang="en-US" dirty="0"/>
              <a:t>HTML is parsed left to right, top to bottom.</a:t>
            </a:r>
          </a:p>
          <a:p>
            <a:r>
              <a:rPr lang="en-US" dirty="0"/>
              <a:t>Legibility is very important when writing html</a:t>
            </a:r>
          </a:p>
          <a:p>
            <a:pPr lvl="1"/>
            <a:r>
              <a:rPr lang="en-US" dirty="0"/>
              <a:t>Syntax highlighting and editor features only go so far.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038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2001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L. Silver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174EA-9686-F94C-A8CC-8C1DC10E5B8B}" type="slidenum">
              <a:rPr lang="en-US"/>
              <a:pPr/>
              <a:t>8</a:t>
            </a:fld>
            <a:endParaRPr lang="en-US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Syntax of HTML</a:t>
            </a:r>
            <a:endParaRPr lang="en-CA"/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Comments</a:t>
            </a:r>
          </a:p>
          <a:p>
            <a:pPr>
              <a:lnSpc>
                <a:spcPct val="90000"/>
              </a:lnSpc>
            </a:pPr>
            <a:r>
              <a:rPr lang="en-US" dirty="0"/>
              <a:t>Background Color </a:t>
            </a:r>
          </a:p>
          <a:p>
            <a:pPr>
              <a:lnSpc>
                <a:spcPct val="90000"/>
              </a:lnSpc>
            </a:pPr>
            <a:r>
              <a:rPr lang="en-US" dirty="0"/>
              <a:t>Text Formatting </a:t>
            </a:r>
          </a:p>
          <a:p>
            <a:pPr>
              <a:lnSpc>
                <a:spcPct val="90000"/>
              </a:lnSpc>
            </a:pPr>
            <a:r>
              <a:rPr lang="en-US" dirty="0"/>
              <a:t>Lists</a:t>
            </a:r>
          </a:p>
          <a:p>
            <a:pPr>
              <a:lnSpc>
                <a:spcPct val="90000"/>
              </a:lnSpc>
            </a:pPr>
            <a:r>
              <a:rPr lang="en-US" dirty="0"/>
              <a:t>Images</a:t>
            </a:r>
          </a:p>
          <a:p>
            <a:pPr>
              <a:lnSpc>
                <a:spcPct val="90000"/>
              </a:lnSpc>
            </a:pPr>
            <a:r>
              <a:rPr lang="en-US" dirty="0"/>
              <a:t>Links to other documents</a:t>
            </a:r>
          </a:p>
          <a:p>
            <a:pPr>
              <a:lnSpc>
                <a:spcPct val="90000"/>
              </a:lnSpc>
            </a:pPr>
            <a:r>
              <a:rPr lang="en-US" dirty="0"/>
              <a:t>Tables</a:t>
            </a:r>
          </a:p>
          <a:p>
            <a:pPr>
              <a:lnSpc>
                <a:spcPct val="90000"/>
              </a:lnSpc>
            </a:pPr>
            <a:r>
              <a:rPr lang="en-CA" dirty="0"/>
              <a:t>Frames</a:t>
            </a:r>
          </a:p>
        </p:txBody>
      </p:sp>
    </p:spTree>
    <p:extLst>
      <p:ext uri="{BB962C8B-B14F-4D97-AF65-F5344CB8AC3E}">
        <p14:creationId xmlns:p14="http://schemas.microsoft.com/office/powerpoint/2010/main" val="3473553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2001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L. Silver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9D955-3A68-5E41-B6FD-CCC6B1093021}" type="slidenum">
              <a:rPr lang="en-US"/>
              <a:pPr/>
              <a:t>9</a:t>
            </a:fld>
            <a:endParaRPr lang="en-US"/>
          </a:p>
        </p:txBody>
      </p:sp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HTML - Comments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General:</a:t>
            </a:r>
          </a:p>
          <a:p>
            <a:pPr>
              <a:buFont typeface="Wingdings" charset="0"/>
              <a:buNone/>
            </a:pPr>
            <a:r>
              <a:rPr lang="en-US"/>
              <a:t>&lt;!--  comment  -- &gt;</a:t>
            </a:r>
          </a:p>
          <a:p>
            <a:pPr>
              <a:buFont typeface="Wingdings" charset="0"/>
              <a:buNone/>
            </a:pPr>
            <a:r>
              <a:rPr lang="en-US"/>
              <a:t>Examples:</a:t>
            </a:r>
          </a:p>
          <a:p>
            <a:pPr>
              <a:buFont typeface="Wingdings" charset="0"/>
              <a:buNone/>
            </a:pPr>
            <a:r>
              <a:rPr lang="en-US"/>
              <a:t>&lt;!--  This is a comment -- &gt;</a:t>
            </a:r>
          </a:p>
          <a:p>
            <a:pPr>
              <a:buFont typeface="Wingdings" charset="0"/>
              <a:buNone/>
            </a:pPr>
            <a:r>
              <a:rPr lang="en-US"/>
              <a:t>&lt;!--  &lt;title&gt;My First Page&lt;/title&gt; -- &gt;</a:t>
            </a:r>
          </a:p>
          <a:p>
            <a:pPr>
              <a:buFont typeface="Wingdings" charset="0"/>
              <a:buNone/>
            </a:pPr>
            <a:endParaRPr lang="en-US">
              <a:sym typeface="Wingding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863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808</Words>
  <Application>Microsoft Macintosh PowerPoint</Application>
  <PresentationFormat>On-screen Show (4:3)</PresentationFormat>
  <Paragraphs>221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COMP 2513 Web Centric Programming Daniel L. Silver</vt:lpstr>
      <vt:lpstr>HTML</vt:lpstr>
      <vt:lpstr>HTML</vt:lpstr>
      <vt:lpstr>A Basic HTML Document</vt:lpstr>
      <vt:lpstr>HTML Tags</vt:lpstr>
      <vt:lpstr>HTML Tags</vt:lpstr>
      <vt:lpstr>HTML Basics</vt:lpstr>
      <vt:lpstr>Basic Syntax of HTML</vt:lpstr>
      <vt:lpstr>HTML - Comments</vt:lpstr>
      <vt:lpstr>HTML - Colours</vt:lpstr>
      <vt:lpstr>HTML- Text Formatting</vt:lpstr>
      <vt:lpstr>HTML - Fonts Types</vt:lpstr>
      <vt:lpstr>HTML- Text Positioning</vt:lpstr>
      <vt:lpstr>HTML - Headings</vt:lpstr>
      <vt:lpstr>HTML – Lists</vt:lpstr>
      <vt:lpstr>HTML - Images</vt:lpstr>
      <vt:lpstr>HTML – Links</vt:lpstr>
      <vt:lpstr>HTML- Tables</vt:lpstr>
      <vt:lpstr>Resources</vt:lpstr>
      <vt:lpstr>THE END  danny.silver@acadiau.ca</vt:lpstr>
    </vt:vector>
  </TitlesOfParts>
  <Company>Acadia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2513 Web-Centric Programming Daniel L. Silver</dc:title>
  <dc:creator>Daniel Silver</dc:creator>
  <cp:lastModifiedBy>Daniel Silver</cp:lastModifiedBy>
  <cp:revision>38</cp:revision>
  <dcterms:created xsi:type="dcterms:W3CDTF">2015-01-05T01:17:30Z</dcterms:created>
  <dcterms:modified xsi:type="dcterms:W3CDTF">2015-01-14T19:56:43Z</dcterms:modified>
</cp:coreProperties>
</file>