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3" r:id="rId14"/>
    <p:sldId id="352" r:id="rId15"/>
    <p:sldId id="351" r:id="rId16"/>
    <p:sldId id="354" r:id="rId17"/>
    <p:sldId id="339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5299-5F30-5E48-8F86-A215229868E7}" type="slidenum">
              <a:rPr lang="en-US"/>
              <a:pPr/>
              <a:t>17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361"/>
            <a:ext cx="5028353" cy="4113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5_audio_all" TargetMode="External"/><Relationship Id="rId4" Type="http://schemas.openxmlformats.org/officeDocument/2006/relationships/hyperlink" Target="http://www.w3schools.com/html/html_media.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tryit.asp?filename=tryhtml5_vide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4" Type="http://schemas.openxmlformats.org/officeDocument/2006/relationships/hyperlink" Target="http://htmldog.com/guides/html/beginner/" TargetMode="External"/><Relationship Id="rId5" Type="http://schemas.openxmlformats.org/officeDocument/2006/relationships/hyperlink" Target="http://www.codecademy.com/en/tracks/web" TargetMode="External"/><Relationship Id="rId6" Type="http://schemas.openxmlformats.org/officeDocument/2006/relationships/hyperlink" Target="http://www.tutorialspoint.com/html/" TargetMode="External"/><Relationship Id="rId7" Type="http://schemas.openxmlformats.org/officeDocument/2006/relationships/hyperlink" Target="http://www.htmltutorials.ca" TargetMode="External"/><Relationship Id="rId8" Type="http://schemas.openxmlformats.org/officeDocument/2006/relationships/hyperlink" Target="http://www.htmlcodetutoria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HTML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E65A-1219-0849-AFF9-AC12350838E5}" type="slidenum">
              <a:rPr lang="en-US"/>
              <a:pPr/>
              <a:t>10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Hyperlink - Examples</a:t>
            </a:r>
            <a:endParaRPr lang="en-CA" dirty="0"/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53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dirty="0" smtClean="0">
              <a:solidFill>
                <a:schemeClr val="tx2"/>
              </a:solidFill>
              <a:latin typeface="Courier New" charset="0"/>
            </a:endParaRPr>
          </a:p>
          <a:p>
            <a:pPr eaLnBrk="0" hangingPunct="0"/>
            <a:r>
              <a:rPr lang="en-US" dirty="0" smtClean="0">
                <a:solidFill>
                  <a:schemeClr val="tx2"/>
                </a:solidFill>
                <a:latin typeface="Courier New" charset="0"/>
              </a:rPr>
              <a:t>Display </a:t>
            </a:r>
            <a:r>
              <a:rPr lang="en-US" dirty="0">
                <a:solidFill>
                  <a:schemeClr val="tx2"/>
                </a:solidFill>
                <a:latin typeface="Courier New" charset="0"/>
              </a:rPr>
              <a:t>in current browser window: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&lt;HTML&gt;&lt;HEAD&gt;&lt;/HEAD&gt;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&lt;BODY&gt;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  &lt;A HREF='</a:t>
            </a:r>
            <a:r>
              <a:rPr lang="en-US" dirty="0" err="1">
                <a:latin typeface="Courier New" charset="0"/>
              </a:rPr>
              <a:t>First.html</a:t>
            </a:r>
            <a:r>
              <a:rPr lang="en-US" dirty="0">
                <a:latin typeface="Courier New" charset="0"/>
              </a:rPr>
              <a:t>'&gt;Link to </a:t>
            </a:r>
            <a:r>
              <a:rPr lang="en-US" dirty="0" err="1">
                <a:latin typeface="Courier New" charset="0"/>
              </a:rPr>
              <a:t>First.html</a:t>
            </a:r>
            <a:r>
              <a:rPr lang="en-US" dirty="0">
                <a:latin typeface="Courier New" charset="0"/>
              </a:rPr>
              <a:t>&lt;/A&gt;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&lt;/BODY&gt;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&lt;/HTML&gt;</a:t>
            </a:r>
          </a:p>
          <a:p>
            <a:pPr eaLnBrk="0" hangingPunct="0"/>
            <a:endParaRPr lang="en-CA" dirty="0">
              <a:latin typeface="Comic Sans MS" charset="0"/>
            </a:endParaRP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609600" y="3823947"/>
            <a:ext cx="853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Courier New" charset="0"/>
              </a:rPr>
              <a:t>Display in a new browser window: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&lt;HTML&gt;&lt;HEAD&gt;&lt;/HEAD&gt;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&lt;BODY&gt;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  &lt;A HREF=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>
                <a:latin typeface="Courier New" charset="0"/>
              </a:rPr>
              <a:t>First.html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>
                <a:latin typeface="Courier New" charset="0"/>
              </a:rPr>
              <a:t> </a:t>
            </a:r>
          </a:p>
          <a:p>
            <a:pPr eaLnBrk="0" hangingPunct="0"/>
            <a:r>
              <a:rPr lang="en-US" dirty="0">
                <a:latin typeface="Courier New" charset="0"/>
              </a:rPr>
              <a:t>	target=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>
                <a:latin typeface="Courier New" charset="0"/>
              </a:rPr>
              <a:t>anotherFrame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smtClean="0">
                <a:latin typeface="Courier New" charset="0"/>
              </a:rPr>
              <a:t>&gt;Link </a:t>
            </a:r>
            <a:r>
              <a:rPr lang="en-US" dirty="0">
                <a:latin typeface="Courier New" charset="0"/>
              </a:rPr>
              <a:t>to </a:t>
            </a:r>
            <a:r>
              <a:rPr lang="en-US" dirty="0" err="1">
                <a:latin typeface="Courier New" charset="0"/>
              </a:rPr>
              <a:t>First.html</a:t>
            </a:r>
            <a:r>
              <a:rPr lang="en-US" dirty="0">
                <a:latin typeface="Courier New" charset="0"/>
              </a:rPr>
              <a:t>&lt;/A&gt;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&lt;/BODY&gt;</a:t>
            </a:r>
          </a:p>
          <a:p>
            <a:pPr eaLnBrk="0" hangingPunct="0"/>
            <a:r>
              <a:rPr lang="en-US" dirty="0">
                <a:latin typeface="Courier New" charset="0"/>
              </a:rPr>
              <a:t>&lt;/HTML&gt;</a:t>
            </a:r>
          </a:p>
          <a:p>
            <a:pPr eaLnBrk="0" hangingPunct="0"/>
            <a:endParaRPr lang="en-CA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4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href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Absolute</a:t>
            </a:r>
          </a:p>
          <a:p>
            <a:pPr lvl="1"/>
            <a:r>
              <a:rPr lang="en-US" dirty="0" smtClean="0"/>
              <a:t>Linked resources </a:t>
            </a:r>
            <a:r>
              <a:rPr lang="en-US" dirty="0"/>
              <a:t>cannot be </a:t>
            </a:r>
            <a:r>
              <a:rPr lang="en-US" dirty="0" smtClean="0"/>
              <a:t>moved</a:t>
            </a:r>
            <a:endParaRPr lang="en-US" dirty="0"/>
          </a:p>
          <a:p>
            <a:pPr lvl="1"/>
            <a:r>
              <a:rPr lang="en-US" dirty="0" smtClean="0"/>
              <a:t>html file (containing </a:t>
            </a:r>
            <a:r>
              <a:rPr lang="en-US" dirty="0" err="1" smtClean="0"/>
              <a:t>href</a:t>
            </a:r>
            <a:r>
              <a:rPr lang="en-US" dirty="0" smtClean="0"/>
              <a:t>) will still work when moved</a:t>
            </a:r>
          </a:p>
          <a:p>
            <a:pPr lvl="2"/>
            <a:r>
              <a:rPr lang="en-US" dirty="0">
                <a:latin typeface="Courier New" charset="0"/>
              </a:rPr>
              <a:t>HREF</a:t>
            </a:r>
            <a:r>
              <a:rPr lang="en-US" dirty="0" smtClean="0">
                <a:latin typeface="Courier New" charset="0"/>
              </a:rPr>
              <a:t>=“</a:t>
            </a: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 smtClean="0"/>
              <a:t>www.google.com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Relative</a:t>
            </a:r>
          </a:p>
          <a:p>
            <a:pPr lvl="1"/>
            <a:r>
              <a:rPr lang="en-US" dirty="0" smtClean="0"/>
              <a:t>Linked resources can be moved anywhere</a:t>
            </a:r>
          </a:p>
          <a:p>
            <a:pPr lvl="1"/>
            <a:r>
              <a:rPr lang="en-US" dirty="0"/>
              <a:t>html file (containing </a:t>
            </a:r>
            <a:r>
              <a:rPr lang="en-US" dirty="0" err="1"/>
              <a:t>href</a:t>
            </a:r>
            <a:r>
              <a:rPr lang="en-US" dirty="0"/>
              <a:t>) </a:t>
            </a:r>
            <a:r>
              <a:rPr lang="en-US" dirty="0" smtClean="0"/>
              <a:t>must move with resources</a:t>
            </a:r>
          </a:p>
          <a:p>
            <a:pPr lvl="2"/>
            <a:r>
              <a:rPr lang="en-US" dirty="0">
                <a:latin typeface="Courier New" charset="0"/>
              </a:rPr>
              <a:t>HREF</a:t>
            </a:r>
            <a:r>
              <a:rPr lang="en-US" dirty="0" smtClean="0">
                <a:latin typeface="Courier New" charset="0"/>
              </a:rPr>
              <a:t>=“</a:t>
            </a:r>
            <a:r>
              <a:rPr lang="en-US" dirty="0" err="1" smtClean="0"/>
              <a:t>somefile.jpg</a:t>
            </a:r>
            <a:r>
              <a:rPr lang="en-US" dirty="0" smtClean="0"/>
              <a:t>”</a:t>
            </a:r>
          </a:p>
          <a:p>
            <a:pPr lvl="2"/>
            <a:r>
              <a:rPr lang="en-US" dirty="0">
                <a:latin typeface="Courier New" charset="0"/>
              </a:rPr>
              <a:t>HREF=</a:t>
            </a:r>
            <a:r>
              <a:rPr lang="en-US" dirty="0" smtClean="0"/>
              <a:t>.”.</a:t>
            </a:r>
            <a:r>
              <a:rPr lang="en-US" dirty="0"/>
              <a:t>/</a:t>
            </a:r>
            <a:r>
              <a:rPr lang="en-US" dirty="0" err="1" smtClean="0"/>
              <a:t>somefile.jpg</a:t>
            </a:r>
            <a:r>
              <a:rPr lang="en-US" dirty="0" smtClean="0"/>
              <a:t>”</a:t>
            </a:r>
          </a:p>
          <a:p>
            <a:pPr lvl="2"/>
            <a:r>
              <a:rPr lang="en-US" dirty="0">
                <a:latin typeface="Courier New" charset="0"/>
              </a:rPr>
              <a:t>HREF</a:t>
            </a:r>
            <a:r>
              <a:rPr lang="en-US" dirty="0" smtClean="0">
                <a:latin typeface="Courier New" charset="0"/>
              </a:rPr>
              <a:t>=“</a:t>
            </a:r>
            <a:r>
              <a:rPr lang="en-US" dirty="0" err="1" smtClean="0"/>
              <a:t>img</a:t>
            </a:r>
            <a:r>
              <a:rPr lang="en-US" dirty="0" smtClean="0"/>
              <a:t>/</a:t>
            </a:r>
            <a:r>
              <a:rPr lang="en-US" dirty="0" err="1" smtClean="0"/>
              <a:t>somefile.jpg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4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&lt;a&gt; tag will also let you jump to parts of the current </a:t>
            </a:r>
            <a:r>
              <a:rPr lang="en-US" dirty="0" smtClean="0"/>
              <a:t>html document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href</a:t>
            </a:r>
            <a:r>
              <a:rPr lang="en-US" dirty="0"/>
              <a:t>=“#</a:t>
            </a:r>
            <a:r>
              <a:rPr lang="en-US" dirty="0" err="1"/>
              <a:t>anchor_id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will </a:t>
            </a:r>
            <a:r>
              <a:rPr lang="en-US" dirty="0"/>
              <a:t>jump to the point on the page where you </a:t>
            </a:r>
            <a:r>
              <a:rPr lang="en-US" dirty="0" smtClean="0"/>
              <a:t>included element </a:t>
            </a:r>
            <a:r>
              <a:rPr lang="fr-FR" dirty="0" smtClean="0"/>
              <a:t>“id</a:t>
            </a:r>
            <a:r>
              <a:rPr lang="fr-FR" dirty="0"/>
              <a:t>=”</a:t>
            </a:r>
            <a:r>
              <a:rPr lang="fr-FR" dirty="0" err="1"/>
              <a:t>anchor_id</a:t>
            </a:r>
            <a:r>
              <a:rPr lang="fr-FR" dirty="0" smtClean="0"/>
              <a:t>”</a:t>
            </a:r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for navigation or </a:t>
            </a:r>
            <a:r>
              <a:rPr lang="fr-FR" dirty="0" err="1"/>
              <a:t>referencing</a:t>
            </a:r>
            <a:r>
              <a:rPr lang="fr-FR" dirty="0"/>
              <a:t> foot/end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4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Link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img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 and alt attributes, void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Template: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 alt="</a:t>
            </a:r>
            <a:r>
              <a:rPr lang="en-US" i="1" dirty="0" err="1"/>
              <a:t>some_text</a:t>
            </a:r>
            <a:r>
              <a:rPr lang="en-US" dirty="0"/>
              <a:t>"&gt;</a:t>
            </a:r>
          </a:p>
          <a:p>
            <a:r>
              <a:rPr lang="en-US" dirty="0"/>
              <a:t>video</a:t>
            </a:r>
          </a:p>
          <a:p>
            <a:pPr lvl="1"/>
            <a:r>
              <a:rPr lang="en-US" dirty="0"/>
              <a:t>Source file properly specified using a child </a:t>
            </a:r>
            <a:r>
              <a:rPr lang="en-US" dirty="0" smtClean="0"/>
              <a:t>tag </a:t>
            </a:r>
            <a:r>
              <a:rPr lang="en-US" dirty="0"/>
              <a:t>&lt;source</a:t>
            </a:r>
            <a:r>
              <a:rPr lang="en-US" dirty="0" smtClean="0"/>
              <a:t>&gt;</a:t>
            </a:r>
          </a:p>
          <a:p>
            <a:pPr lvl="1"/>
            <a:r>
              <a:rPr lang="en-US" sz="1900" dirty="0">
                <a:hlinkClick r:id="rId2"/>
              </a:rPr>
              <a:t>http://www.w3schools.com/html/tryit.asp?filename=</a:t>
            </a:r>
            <a:r>
              <a:rPr lang="en-US" sz="1900" dirty="0" smtClean="0">
                <a:hlinkClick r:id="rId2"/>
              </a:rPr>
              <a:t>tryhtml5_video</a:t>
            </a:r>
            <a:endParaRPr lang="en-US" sz="1900" dirty="0"/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Same syntax as the video tag</a:t>
            </a:r>
          </a:p>
          <a:p>
            <a:pPr lvl="1"/>
            <a:r>
              <a:rPr lang="en-US" sz="1900" dirty="0" smtClean="0">
                <a:hlinkClick r:id="rId3"/>
              </a:rPr>
              <a:t>http</a:t>
            </a:r>
            <a:r>
              <a:rPr lang="en-US" sz="1900" dirty="0">
                <a:hlinkClick r:id="rId3"/>
              </a:rPr>
              <a:t>://www.w3schools.com/html/tryit.asp?filename=</a:t>
            </a:r>
            <a:r>
              <a:rPr lang="en-US" sz="1900" dirty="0" smtClean="0">
                <a:hlinkClick r:id="rId3"/>
              </a:rPr>
              <a:t>tryhtml5_audio_all</a:t>
            </a:r>
            <a:endParaRPr lang="en-US" sz="1900" dirty="0" smtClean="0"/>
          </a:p>
          <a:p>
            <a:r>
              <a:rPr lang="en-US" dirty="0" smtClean="0"/>
              <a:t>General Info:</a:t>
            </a:r>
            <a:endParaRPr lang="en-US" dirty="0"/>
          </a:p>
          <a:p>
            <a:pPr lvl="1"/>
            <a:r>
              <a:rPr lang="en-US" sz="2400" dirty="0" smtClean="0">
                <a:hlinkClick r:id="rId4"/>
              </a:rPr>
              <a:t>http://www.w3schools.com/html/html_media.as</a:t>
            </a:r>
            <a:endParaRPr lang="en-US" sz="2400" dirty="0" smtClean="0"/>
          </a:p>
          <a:p>
            <a:pPr marL="457200" lvl="1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9755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FACF-5497-7E44-9156-DCA27B5D1E33}" type="slidenum">
              <a:rPr lang="en-US"/>
              <a:pPr/>
              <a:t>14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- Images</a:t>
            </a:r>
            <a:endParaRPr lang="en-CA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7772400" cy="18557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Various digital image formats can be embedded with in HTML: .gif, .jpg</a:t>
            </a:r>
          </a:p>
          <a:p>
            <a:pPr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Example</a:t>
            </a: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CA" sz="2800" dirty="0"/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447800" y="3595688"/>
            <a:ext cx="4802066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ourier New" charset="0"/>
              </a:rPr>
              <a:t>&lt;BODY&gt;</a:t>
            </a:r>
          </a:p>
          <a:p>
            <a:pPr eaLnBrk="0" hangingPunct="0"/>
            <a:r>
              <a:rPr lang="en-US" sz="2000" dirty="0">
                <a:latin typeface="Courier New" charset="0"/>
              </a:rPr>
              <a:t>&lt;H1&gt;My </a:t>
            </a:r>
            <a:r>
              <a:rPr lang="en-US" sz="2000" dirty="0" smtClean="0">
                <a:latin typeface="Courier New" charset="0"/>
              </a:rPr>
              <a:t>youngest daughter.</a:t>
            </a:r>
            <a:r>
              <a:rPr lang="en-US" sz="2000" dirty="0">
                <a:latin typeface="Courier New" charset="0"/>
              </a:rPr>
              <a:t>&lt;/H1&gt;</a:t>
            </a:r>
          </a:p>
          <a:p>
            <a:pPr eaLnBrk="0" hangingPunct="0"/>
            <a:r>
              <a:rPr lang="en-US" sz="2000" dirty="0">
                <a:latin typeface="Courier New" charset="0"/>
              </a:rPr>
              <a:t>&lt;IMG SRC=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 err="1">
                <a:latin typeface="Courier New" charset="0"/>
              </a:rPr>
              <a:t>NicoleSilver.jpg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>
                <a:latin typeface="Courier New" charset="0"/>
              </a:rPr>
              <a:t>&gt;</a:t>
            </a:r>
          </a:p>
          <a:p>
            <a:pPr eaLnBrk="0" hangingPunct="0"/>
            <a:r>
              <a:rPr lang="en-US" sz="2000" dirty="0">
                <a:latin typeface="Courier New" charset="0"/>
              </a:rPr>
              <a:t>&lt;/BODY&gt;</a:t>
            </a:r>
          </a:p>
          <a:p>
            <a:pPr eaLnBrk="0" hangingPunct="0"/>
            <a:endParaRPr lang="en-CA" sz="28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6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Other connections can appear </a:t>
            </a:r>
            <a:r>
              <a:rPr lang="en-US" dirty="0"/>
              <a:t>in &lt;head&gt;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ame </a:t>
            </a:r>
            <a:r>
              <a:rPr lang="en-US" dirty="0"/>
              <a:t>rules about absolute and </a:t>
            </a:r>
            <a:r>
              <a:rPr lang="en-US" dirty="0" smtClean="0"/>
              <a:t>relative linking apply</a:t>
            </a:r>
          </a:p>
          <a:p>
            <a:r>
              <a:rPr lang="en-US" dirty="0" smtClean="0"/>
              <a:t>&lt;</a:t>
            </a:r>
            <a:r>
              <a:rPr lang="en-US" dirty="0"/>
              <a:t>link&gt;</a:t>
            </a:r>
          </a:p>
          <a:p>
            <a:pPr lvl="1"/>
            <a:r>
              <a:rPr lang="en-US" dirty="0"/>
              <a:t>Allows you to keep your </a:t>
            </a:r>
            <a:r>
              <a:rPr lang="en-US" dirty="0" err="1"/>
              <a:t>css</a:t>
            </a:r>
            <a:r>
              <a:rPr lang="en-US" dirty="0"/>
              <a:t> separate from the html file</a:t>
            </a:r>
          </a:p>
          <a:p>
            <a:pPr lvl="1"/>
            <a:r>
              <a:rPr lang="en-US" dirty="0"/>
              <a:t>Void element, uses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and type attributes</a:t>
            </a:r>
          </a:p>
          <a:p>
            <a:r>
              <a:rPr lang="en-US" dirty="0"/>
              <a:t>&lt;script&gt;</a:t>
            </a:r>
          </a:p>
          <a:p>
            <a:pPr lvl="1"/>
            <a:r>
              <a:rPr lang="en-US" dirty="0"/>
              <a:t>Allows you to keep your </a:t>
            </a:r>
            <a:r>
              <a:rPr lang="en-US" dirty="0" err="1"/>
              <a:t>javascript</a:t>
            </a:r>
            <a:r>
              <a:rPr lang="en-US" dirty="0"/>
              <a:t> separate from the html file</a:t>
            </a:r>
          </a:p>
          <a:p>
            <a:pPr lvl="1"/>
            <a:r>
              <a:rPr lang="en-US" dirty="0" smtClean="0"/>
              <a:t>Non-Void </a:t>
            </a:r>
            <a:r>
              <a:rPr lang="en-US" dirty="0"/>
              <a:t>element, uses </a:t>
            </a:r>
            <a:r>
              <a:rPr lang="en-US" dirty="0" err="1"/>
              <a:t>src</a:t>
            </a:r>
            <a:r>
              <a:rPr lang="en-US" dirty="0"/>
              <a:t> and type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9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Lets take a look:</a:t>
            </a:r>
          </a:p>
          <a:p>
            <a:r>
              <a:rPr lang="en-US" dirty="0" smtClean="0"/>
              <a:t>Safari - Web Inspector</a:t>
            </a:r>
          </a:p>
          <a:p>
            <a:pPr lvl="1"/>
            <a:r>
              <a:rPr lang="en-US" dirty="0" smtClean="0"/>
              <a:t>Safari </a:t>
            </a:r>
            <a:r>
              <a:rPr lang="en-US" dirty="0" smtClean="0">
                <a:sym typeface="Wingdings"/>
              </a:rPr>
              <a:t>Develop  Show Page Source</a:t>
            </a:r>
            <a:endParaRPr lang="en-US" dirty="0" smtClean="0"/>
          </a:p>
          <a:p>
            <a:r>
              <a:rPr lang="en-US" dirty="0" smtClean="0"/>
              <a:t>Chrome </a:t>
            </a:r>
          </a:p>
          <a:p>
            <a:pPr lvl="1"/>
            <a:r>
              <a:rPr lang="en-US" dirty="0" smtClean="0"/>
              <a:t>Chrome </a:t>
            </a:r>
            <a:r>
              <a:rPr lang="en-US" dirty="0" smtClean="0">
                <a:sym typeface="Wingdings"/>
              </a:rPr>
              <a:t> View  Developer  View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1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2BA5-1A24-3A4D-B17C-5F19A98B7E8A}" type="slidenum">
              <a:rPr lang="en-US"/>
              <a:pPr/>
              <a:t>17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ultimate HTML tutorial                       		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www.w3schools.com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CA" sz="2400" dirty="0" smtClean="0">
                <a:cs typeface="Courier New" charset="0"/>
              </a:rPr>
              <a:t>Other tutorials:</a:t>
            </a: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4"/>
              </a:rPr>
              <a:t>http://htmldog.com/guides/html/beginner</a:t>
            </a:r>
            <a:r>
              <a:rPr lang="en-CA" sz="2400" dirty="0" smtClean="0">
                <a:cs typeface="Courier New" charset="0"/>
                <a:hlinkClick r:id="rId4"/>
              </a:rPr>
              <a:t>/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5"/>
              </a:rPr>
              <a:t>http://www.codecademy.com/en/tracks/</a:t>
            </a:r>
            <a:r>
              <a:rPr lang="en-CA" sz="2400" dirty="0" smtClean="0">
                <a:cs typeface="Courier New" charset="0"/>
                <a:hlinkClick r:id="rId5"/>
              </a:rPr>
              <a:t>web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6"/>
              </a:rPr>
              <a:t>http://www.tutorialspoint.com/html</a:t>
            </a:r>
            <a:r>
              <a:rPr lang="en-CA" sz="2400" dirty="0" smtClean="0">
                <a:cs typeface="Courier New" charset="0"/>
                <a:hlinkClick r:id="rId6"/>
              </a:rPr>
              <a:t>/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7"/>
              </a:rPr>
              <a:t>http://</a:t>
            </a:r>
            <a:r>
              <a:rPr lang="en-CA" sz="2400" dirty="0" smtClean="0">
                <a:cs typeface="Courier New" charset="0"/>
                <a:hlinkClick r:id="rId7"/>
              </a:rPr>
              <a:t>www.htmltutorials.ca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8"/>
              </a:rPr>
              <a:t>http://</a:t>
            </a:r>
            <a:r>
              <a:rPr lang="en-CA" sz="2400" dirty="0" smtClean="0">
                <a:cs typeface="Courier New" charset="0"/>
                <a:hlinkClick r:id="rId8"/>
              </a:rPr>
              <a:t>www.htmlcodetutorial.com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 smtClean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Tag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for simple customization of the defaults</a:t>
            </a:r>
          </a:p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&lt; </a:t>
            </a:r>
            <a:r>
              <a:rPr lang="en-US" dirty="0" err="1"/>
              <a:t>tag_name</a:t>
            </a:r>
            <a:r>
              <a:rPr lang="en-US" dirty="0"/>
              <a:t> attribute[=value] ...&gt;</a:t>
            </a:r>
          </a:p>
          <a:p>
            <a:r>
              <a:rPr lang="en-US" dirty="0"/>
              <a:t>Important Attributes</a:t>
            </a:r>
          </a:p>
          <a:p>
            <a:pPr lvl="1"/>
            <a:r>
              <a:rPr lang="en-US" dirty="0"/>
              <a:t>width, </a:t>
            </a:r>
            <a:r>
              <a:rPr lang="en-US" dirty="0" err="1"/>
              <a:t>src</a:t>
            </a:r>
            <a:r>
              <a:rPr lang="en-US" dirty="0"/>
              <a:t>, target, id, class,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1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div&gt;</a:t>
            </a:r>
          </a:p>
          <a:p>
            <a:pPr lvl="1"/>
            <a:r>
              <a:rPr lang="en-US" dirty="0"/>
              <a:t>Block Element.</a:t>
            </a:r>
          </a:p>
          <a:p>
            <a:pPr lvl="1"/>
            <a:r>
              <a:rPr lang="en-US" dirty="0"/>
              <a:t>Useful for compartmentalizing elements on your website</a:t>
            </a:r>
          </a:p>
          <a:p>
            <a:r>
              <a:rPr lang="en-US" dirty="0"/>
              <a:t>&lt;span&gt;</a:t>
            </a:r>
          </a:p>
          <a:p>
            <a:pPr lvl="1"/>
            <a:r>
              <a:rPr lang="en-US" dirty="0"/>
              <a:t>Inline Element</a:t>
            </a:r>
          </a:p>
          <a:p>
            <a:pPr lvl="1"/>
            <a:r>
              <a:rPr lang="en-US" dirty="0"/>
              <a:t>Useful for applying custom styling to sections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4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do you use tables?</a:t>
            </a:r>
          </a:p>
          <a:p>
            <a:pPr lvl="1"/>
            <a:r>
              <a:rPr lang="en-US" dirty="0"/>
              <a:t>Page Layout? </a:t>
            </a:r>
            <a:r>
              <a:rPr lang="en-US" dirty="0" smtClean="0"/>
              <a:t>… Never!</a:t>
            </a:r>
            <a:endParaRPr lang="en-US" dirty="0"/>
          </a:p>
          <a:p>
            <a:pPr lvl="1"/>
            <a:r>
              <a:rPr lang="en-US" dirty="0"/>
              <a:t>Displaying a set of data? </a:t>
            </a:r>
            <a:r>
              <a:rPr lang="en-US" dirty="0" smtClean="0"/>
              <a:t>… Always</a:t>
            </a:r>
            <a:endParaRPr lang="en-US" dirty="0"/>
          </a:p>
          <a:p>
            <a:pPr lvl="1"/>
            <a:r>
              <a:rPr lang="en-US" dirty="0"/>
              <a:t>Navigation Menu? </a:t>
            </a:r>
            <a:r>
              <a:rPr lang="en-US" dirty="0" smtClean="0"/>
              <a:t>… Your Call</a:t>
            </a:r>
          </a:p>
        </p:txBody>
      </p:sp>
    </p:spTree>
    <p:extLst>
      <p:ext uri="{BB962C8B-B14F-4D97-AF65-F5344CB8AC3E}">
        <p14:creationId xmlns:p14="http://schemas.microsoft.com/office/powerpoint/2010/main" val="257230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table&gt;</a:t>
            </a:r>
          </a:p>
          <a:p>
            <a:pPr lvl="1"/>
            <a:r>
              <a:rPr lang="en-US" dirty="0" smtClean="0"/>
              <a:t>Attributes:  border</a:t>
            </a:r>
            <a:r>
              <a:rPr lang="en-US" dirty="0"/>
              <a:t>, </a:t>
            </a:r>
            <a:r>
              <a:rPr lang="en-US" dirty="0" err="1"/>
              <a:t>cellpadding</a:t>
            </a:r>
            <a:r>
              <a:rPr lang="en-US" dirty="0"/>
              <a:t>, </a:t>
            </a:r>
            <a:r>
              <a:rPr lang="en-US" dirty="0" err="1"/>
              <a:t>cellspacing</a:t>
            </a:r>
            <a:endParaRPr lang="en-US" dirty="0"/>
          </a:p>
          <a:p>
            <a:r>
              <a:rPr lang="en-US" dirty="0"/>
              <a:t>Rows and then Columns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is a table row</a:t>
            </a:r>
          </a:p>
          <a:p>
            <a:pPr lvl="1"/>
            <a:r>
              <a:rPr lang="en-US" dirty="0"/>
              <a:t>&lt;td&gt; is a table cell</a:t>
            </a:r>
          </a:p>
          <a:p>
            <a:pPr lvl="1"/>
            <a:r>
              <a:rPr lang="en-US" dirty="0"/>
              <a:t>Attribute </a:t>
            </a:r>
            <a:r>
              <a:rPr lang="en-US" dirty="0" err="1"/>
              <a:t>colspan</a:t>
            </a:r>
            <a:r>
              <a:rPr lang="en-US" dirty="0"/>
              <a:t> allows a cell to cover a number of columns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 is a table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6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6FC6-DEA4-EE49-A45C-B4A9086265DC}" type="slidenum">
              <a:rPr lang="en-US"/>
              <a:pPr/>
              <a:t>6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– Example 1</a:t>
            </a:r>
            <a:endParaRPr lang="en-CA" dirty="0"/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1208232" y="1417638"/>
            <a:ext cx="65849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charset="0"/>
              </a:rPr>
              <a:t>&lt;HTML&gt;</a:t>
            </a:r>
          </a:p>
          <a:p>
            <a:r>
              <a:rPr lang="en-US" sz="2000" dirty="0">
                <a:latin typeface="Courier New" charset="0"/>
              </a:rPr>
              <a:t>&lt;HEAD&gt;&lt;/HEAD&gt;</a:t>
            </a:r>
          </a:p>
          <a:p>
            <a:r>
              <a:rPr lang="en-US" sz="2000" dirty="0">
                <a:latin typeface="Courier New" charset="0"/>
              </a:rPr>
              <a:t>&lt;BODY&gt;</a:t>
            </a:r>
          </a:p>
          <a:p>
            <a:r>
              <a:rPr lang="en-US" sz="2000" dirty="0">
                <a:latin typeface="Courier New" charset="0"/>
              </a:rPr>
              <a:t>  	&lt;TABLE BORDER='2'&gt;</a:t>
            </a:r>
          </a:p>
          <a:p>
            <a:r>
              <a:rPr lang="en-US" sz="2000" dirty="0">
                <a:latin typeface="Courier New" charset="0"/>
              </a:rPr>
              <a:t>	  &lt;TH&gt;Column 1&lt;/TH&gt;&lt;TH&gt;Column 2&lt;/TH&gt;</a:t>
            </a:r>
          </a:p>
          <a:p>
            <a:r>
              <a:rPr lang="en-US" sz="2000" dirty="0">
                <a:latin typeface="Courier New" charset="0"/>
              </a:rPr>
              <a:t>	  &lt;TR&gt;</a:t>
            </a:r>
          </a:p>
          <a:p>
            <a:r>
              <a:rPr lang="en-US" sz="2000" dirty="0">
                <a:latin typeface="Courier New" charset="0"/>
              </a:rPr>
              <a:t>	    &lt;TD&gt;Cell 1&lt;/TD&gt;&lt;TD&gt;Cell 2&lt;/TD&gt;</a:t>
            </a:r>
          </a:p>
          <a:p>
            <a:r>
              <a:rPr lang="en-US" sz="2000" dirty="0">
                <a:latin typeface="Courier New" charset="0"/>
              </a:rPr>
              <a:t>	  &lt;/TR&gt;</a:t>
            </a:r>
          </a:p>
          <a:p>
            <a:r>
              <a:rPr lang="en-US" sz="2000" dirty="0">
                <a:latin typeface="Courier New" charset="0"/>
              </a:rPr>
              <a:t>	  &lt;TR&gt;</a:t>
            </a:r>
          </a:p>
          <a:p>
            <a:r>
              <a:rPr lang="en-US" sz="2000" dirty="0">
                <a:latin typeface="Courier New" charset="0"/>
              </a:rPr>
              <a:t>	    &lt;TD&gt;Cell 3&lt;/TD&gt;&lt;TD&gt;Cell 4&lt;/TD&gt;</a:t>
            </a:r>
          </a:p>
          <a:p>
            <a:r>
              <a:rPr lang="en-US" sz="2000" dirty="0">
                <a:latin typeface="Courier New" charset="0"/>
              </a:rPr>
              <a:t>	  &lt;/TR&gt;</a:t>
            </a:r>
          </a:p>
          <a:p>
            <a:r>
              <a:rPr lang="en-US" sz="2000" dirty="0">
                <a:latin typeface="Courier New" charset="0"/>
              </a:rPr>
              <a:t>	&lt;/TABLE&gt;  </a:t>
            </a:r>
          </a:p>
          <a:p>
            <a:r>
              <a:rPr lang="en-US" sz="2000" dirty="0">
                <a:latin typeface="Courier New" charset="0"/>
              </a:rPr>
              <a:t>&lt;/BODY&gt;</a:t>
            </a:r>
          </a:p>
          <a:p>
            <a:r>
              <a:rPr lang="en-US" sz="2000" dirty="0">
                <a:latin typeface="Courier New" charset="0"/>
              </a:rPr>
              <a:t>&lt;/HTML&gt;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648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382" y="1417638"/>
            <a:ext cx="4530436" cy="4911435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&lt;table border=1 </a:t>
            </a:r>
            <a:r>
              <a:rPr lang="en-US" sz="1400" dirty="0" err="1"/>
              <a:t>cellspacing</a:t>
            </a:r>
            <a:r>
              <a:rPr lang="en-US" sz="1400" dirty="0"/>
              <a:t>=1 </a:t>
            </a:r>
            <a:r>
              <a:rPr lang="en-US" sz="1400" dirty="0" err="1"/>
              <a:t>cellpadding</a:t>
            </a:r>
            <a:r>
              <a:rPr lang="en-US" sz="1400" dirty="0"/>
              <a:t>=1&gt;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&lt;</a:t>
            </a:r>
            <a:r>
              <a:rPr lang="en-US" sz="1400" dirty="0" err="1"/>
              <a:t>th</a:t>
            </a:r>
            <a:r>
              <a:rPr lang="en-US" sz="1400" dirty="0"/>
              <a:t>&gt;Item&lt;/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 err="1"/>
              <a:t>th</a:t>
            </a:r>
            <a:r>
              <a:rPr lang="en-US" sz="1400" dirty="0"/>
              <a:t>&gt;Percent&lt;/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 err="1"/>
              <a:t>th</a:t>
            </a:r>
            <a:r>
              <a:rPr lang="en-US" sz="1400" dirty="0"/>
              <a:t>&gt;Third Column&lt;/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&lt;</a:t>
            </a:r>
            <a:r>
              <a:rPr lang="en-US" sz="1400" dirty="0"/>
              <a:t>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/>
              <a:t>td&gt;Quiz&lt;/td&gt;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/>
              <a:t>td </a:t>
            </a:r>
            <a:r>
              <a:rPr lang="en-US" sz="1400" dirty="0" err="1"/>
              <a:t>colspan</a:t>
            </a:r>
            <a:r>
              <a:rPr lang="en-US" sz="1400" dirty="0"/>
              <a:t>=2&gt;10%&lt;/td</a:t>
            </a:r>
            <a:r>
              <a:rPr lang="en-US" sz="1400" dirty="0" smtClean="0"/>
              <a:t>&gt; </a:t>
            </a:r>
            <a:endParaRPr lang="en-US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&lt;</a:t>
            </a:r>
            <a:r>
              <a:rPr lang="en-US" sz="1400" dirty="0"/>
              <a:t>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/>
              <a:t>td&gt;Assignment&lt;/td&gt;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/>
              <a:t>td </a:t>
            </a:r>
            <a:r>
              <a:rPr lang="en-US" sz="1400" dirty="0" err="1"/>
              <a:t>colspan</a:t>
            </a:r>
            <a:r>
              <a:rPr lang="en-US" sz="1400" dirty="0" smtClean="0"/>
              <a:t>=1&gt;</a:t>
            </a:r>
            <a:r>
              <a:rPr lang="en-US" sz="1400" dirty="0"/>
              <a:t>25%&lt;/td&gt;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&lt;</a:t>
            </a:r>
            <a:r>
              <a:rPr lang="en-US" sz="1400" dirty="0"/>
              <a:t>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/>
              <a:t>td&gt;Midterm&lt;/td&gt;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/>
              <a:t>td </a:t>
            </a:r>
            <a:r>
              <a:rPr lang="en-US" sz="1400" dirty="0" err="1"/>
              <a:t>colspan</a:t>
            </a:r>
            <a:r>
              <a:rPr lang="en-US" sz="1400" dirty="0"/>
              <a:t>=2&gt;25%&lt;/td</a:t>
            </a:r>
            <a:r>
              <a:rPr lang="en-US" sz="1400" dirty="0" smtClean="0"/>
              <a:t>&gt; </a:t>
            </a:r>
            <a:endParaRPr lang="en-US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&lt;</a:t>
            </a:r>
            <a:r>
              <a:rPr lang="en-US" sz="1400" dirty="0"/>
              <a:t>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/>
              <a:t>td&gt;Exam&lt;/td&gt;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  &lt;</a:t>
            </a:r>
            <a:r>
              <a:rPr lang="en-US" sz="1400" dirty="0"/>
              <a:t>td </a:t>
            </a:r>
            <a:r>
              <a:rPr lang="en-US" sz="1400" dirty="0" err="1"/>
              <a:t>colspan</a:t>
            </a:r>
            <a:r>
              <a:rPr lang="en-US" sz="1400" dirty="0" smtClean="0"/>
              <a:t>=1&gt;</a:t>
            </a:r>
            <a:r>
              <a:rPr lang="en-US" sz="1400" dirty="0"/>
              <a:t>40%&lt;/td&gt;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smtClean="0"/>
              <a:t>  &lt;</a:t>
            </a:r>
            <a:r>
              <a:rPr lang="en-US" sz="1400" dirty="0"/>
              <a:t>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&lt;/table&gt;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0967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to internal and external </a:t>
            </a:r>
            <a:r>
              <a:rPr lang="en-US" dirty="0"/>
              <a:t>resources </a:t>
            </a:r>
            <a:r>
              <a:rPr lang="en-US" dirty="0" smtClean="0"/>
              <a:t>has many uses:</a:t>
            </a:r>
            <a:endParaRPr lang="en-US" dirty="0"/>
          </a:p>
          <a:p>
            <a:pPr lvl="1"/>
            <a:r>
              <a:rPr lang="en-US" dirty="0" smtClean="0"/>
              <a:t>Links to external webpages </a:t>
            </a:r>
          </a:p>
          <a:p>
            <a:pPr lvl="1"/>
            <a:r>
              <a:rPr lang="en-US" dirty="0" smtClean="0"/>
              <a:t>Links to internal resources</a:t>
            </a:r>
          </a:p>
          <a:p>
            <a:pPr lvl="1"/>
            <a:r>
              <a:rPr lang="en-US" dirty="0"/>
              <a:t>SEO impacts</a:t>
            </a:r>
            <a:endParaRPr lang="en-US" dirty="0"/>
          </a:p>
          <a:p>
            <a:pPr lvl="1"/>
            <a:r>
              <a:rPr lang="en-US" dirty="0" smtClean="0"/>
              <a:t>Links to shared </a:t>
            </a:r>
            <a:r>
              <a:rPr lang="en-US" dirty="0"/>
              <a:t>media and content resources</a:t>
            </a:r>
          </a:p>
          <a:p>
            <a:pPr lvl="1"/>
            <a:r>
              <a:rPr lang="en-US" dirty="0" smtClean="0"/>
              <a:t>Links to code </a:t>
            </a:r>
            <a:r>
              <a:rPr lang="en-US" dirty="0"/>
              <a:t>libraries to simplify your life</a:t>
            </a:r>
          </a:p>
          <a:p>
            <a:pPr lvl="1"/>
            <a:r>
              <a:rPr lang="en-US" dirty="0"/>
              <a:t>Cross Browser Compatibility, API calls,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5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&lt;a&gt; </a:t>
            </a:r>
            <a:r>
              <a:rPr lang="en-US" dirty="0" smtClean="0"/>
              <a:t>tag</a:t>
            </a:r>
          </a:p>
          <a:p>
            <a:r>
              <a:rPr lang="en-US" dirty="0"/>
              <a:t>Most common attributes</a:t>
            </a:r>
          </a:p>
          <a:p>
            <a:pPr lvl="1"/>
            <a:r>
              <a:rPr lang="en-US" dirty="0"/>
              <a:t>id, class</a:t>
            </a:r>
          </a:p>
          <a:p>
            <a:pPr lvl="1"/>
            <a:r>
              <a:rPr lang="en-US" dirty="0" err="1"/>
              <a:t>href</a:t>
            </a:r>
            <a:endParaRPr lang="en-US" dirty="0"/>
          </a:p>
          <a:p>
            <a:pPr lvl="1"/>
            <a:r>
              <a:rPr lang="en-US" dirty="0"/>
              <a:t>Target</a:t>
            </a:r>
          </a:p>
          <a:p>
            <a:r>
              <a:rPr lang="en-US" dirty="0" smtClean="0"/>
              <a:t>General formats: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/>
              <a:t>a </a:t>
            </a:r>
            <a:r>
              <a:rPr lang="en-US" sz="2000" dirty="0" smtClean="0"/>
              <a:t>id=“unique” </a:t>
            </a:r>
            <a:r>
              <a:rPr lang="en-US" sz="2000" dirty="0" err="1" smtClean="0"/>
              <a:t>href</a:t>
            </a:r>
            <a:r>
              <a:rPr lang="en-US" sz="2000" dirty="0"/>
              <a:t>="</a:t>
            </a:r>
            <a:r>
              <a:rPr lang="en-US" sz="2000" i="1" dirty="0" err="1"/>
              <a:t>url</a:t>
            </a:r>
            <a:r>
              <a:rPr lang="en-US" sz="2000" dirty="0"/>
              <a:t>"&gt;</a:t>
            </a:r>
            <a:r>
              <a:rPr lang="en-US" sz="2000" i="1" dirty="0"/>
              <a:t>link text</a:t>
            </a:r>
            <a:r>
              <a:rPr lang="en-US" sz="2000" dirty="0"/>
              <a:t>&lt;/a&gt;</a:t>
            </a:r>
          </a:p>
          <a:p>
            <a:pPr lvl="1"/>
            <a:r>
              <a:rPr lang="en-US" sz="2000" dirty="0"/>
              <a:t>&lt;a class= “external” </a:t>
            </a:r>
            <a:r>
              <a:rPr lang="en-US" sz="2000" dirty="0" err="1"/>
              <a:t>href</a:t>
            </a:r>
            <a:r>
              <a:rPr lang="en-US" sz="2000" dirty="0"/>
              <a:t>= “some-</a:t>
            </a:r>
            <a:r>
              <a:rPr lang="en-US" sz="2000" dirty="0" err="1"/>
              <a:t>url</a:t>
            </a:r>
            <a:r>
              <a:rPr lang="en-US" sz="2000" dirty="0"/>
              <a:t>-here” target= “_blank”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smtClean="0"/>
              <a:t>link </a:t>
            </a:r>
            <a:r>
              <a:rPr lang="en-US" sz="2000" i="1" dirty="0"/>
              <a:t>text</a:t>
            </a:r>
            <a:r>
              <a:rPr lang="en-US" sz="2000" dirty="0"/>
              <a:t>&lt;/a&gt;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065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908</Words>
  <Application>Microsoft Macintosh PowerPoint</Application>
  <PresentationFormat>On-screen Show (4:3)</PresentationFormat>
  <Paragraphs>177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 2513 Web Centric Programming Daniel L. Silver</vt:lpstr>
      <vt:lpstr>Tag Attributes </vt:lpstr>
      <vt:lpstr>Basic Containers</vt:lpstr>
      <vt:lpstr>Tables</vt:lpstr>
      <vt:lpstr>Tables</vt:lpstr>
      <vt:lpstr>Tables – Example 1</vt:lpstr>
      <vt:lpstr>Tables – Example 2</vt:lpstr>
      <vt:lpstr>Making Connections</vt:lpstr>
      <vt:lpstr>The Hyperlink</vt:lpstr>
      <vt:lpstr>The Hyperlink - Examples</vt:lpstr>
      <vt:lpstr>Two types of href</vt:lpstr>
      <vt:lpstr>Internal Link</vt:lpstr>
      <vt:lpstr>Media Link Tags </vt:lpstr>
      <vt:lpstr>HTML - Images</vt:lpstr>
      <vt:lpstr>Other Connections</vt:lpstr>
      <vt:lpstr>Other Connections</vt:lpstr>
      <vt:lpstr>Resources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51</cp:revision>
  <dcterms:created xsi:type="dcterms:W3CDTF">2015-01-05T01:17:30Z</dcterms:created>
  <dcterms:modified xsi:type="dcterms:W3CDTF">2015-01-19T19:43:21Z</dcterms:modified>
</cp:coreProperties>
</file>