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55" r:id="rId3"/>
    <p:sldId id="356" r:id="rId4"/>
    <p:sldId id="357" r:id="rId5"/>
    <p:sldId id="358" r:id="rId6"/>
    <p:sldId id="359" r:id="rId7"/>
    <p:sldId id="361" r:id="rId8"/>
    <p:sldId id="360" r:id="rId9"/>
    <p:sldId id="362" r:id="rId10"/>
    <p:sldId id="363" r:id="rId11"/>
    <p:sldId id="364" r:id="rId12"/>
    <p:sldId id="365" r:id="rId13"/>
    <p:sldId id="339" r:id="rId14"/>
    <p:sldId id="28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8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33DA0-45A1-5C4A-9BA8-31C65AA5058B}" type="datetimeFigureOut">
              <a:rPr lang="en-US" smtClean="0"/>
              <a:t>15-01-26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71FB3-9494-0247-99A6-EF86908EF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9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Daniel L. Silver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0B5299-5F30-5E48-8F86-A215229868E7}" type="slidenum">
              <a:rPr lang="en-US"/>
              <a:pPr/>
              <a:t>13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7388"/>
            <a:ext cx="4568825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24" y="4343361"/>
            <a:ext cx="5028353" cy="411393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6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0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9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8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7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7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9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5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3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41343-F143-E740-9690-78BF37763C20}" type="datetimeFigureOut">
              <a:rPr lang="en-US" smtClean="0"/>
              <a:t>15-01-26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1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css/css_combinators.as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css/css_image_transparency.asp" TargetMode="External"/><Relationship Id="rId3" Type="http://schemas.openxmlformats.org/officeDocument/2006/relationships/hyperlink" Target="http://www.w3schools.com/css/img_navsprites.gi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" TargetMode="External"/><Relationship Id="rId4" Type="http://schemas.openxmlformats.org/officeDocument/2006/relationships/hyperlink" Target="http://htmldog.com/guides/html/beginner/" TargetMode="External"/><Relationship Id="rId5" Type="http://schemas.openxmlformats.org/officeDocument/2006/relationships/hyperlink" Target="http://www.codecademy.com/en/tracks/web" TargetMode="External"/><Relationship Id="rId6" Type="http://schemas.openxmlformats.org/officeDocument/2006/relationships/hyperlink" Target="http://www.tutorialspoint.com/html/" TargetMode="External"/><Relationship Id="rId7" Type="http://schemas.openxmlformats.org/officeDocument/2006/relationships/hyperlink" Target="http://www.htmltutorials.ca" TargetMode="External"/><Relationship Id="rId8" Type="http://schemas.openxmlformats.org/officeDocument/2006/relationships/hyperlink" Target="http://www.htmlcodetutorial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COMP 2513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sz="5300" dirty="0" smtClean="0"/>
              <a:t>Web Centric Programming</a:t>
            </a:r>
            <a:br>
              <a:rPr lang="en-US" sz="5300" dirty="0" smtClean="0"/>
            </a:br>
            <a:r>
              <a:rPr lang="en-US" sz="3600" dirty="0" smtClean="0"/>
              <a:t>Daniel L. Silver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CSS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59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Combinators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CSS selector can contain more than one simple selector. Between the simple selectors, we can include a </a:t>
            </a:r>
            <a:r>
              <a:rPr lang="en-US" dirty="0" err="1" smtClean="0"/>
              <a:t>combinator</a:t>
            </a:r>
            <a:r>
              <a:rPr lang="en-US" dirty="0" smtClean="0"/>
              <a:t>.  Example:</a:t>
            </a:r>
          </a:p>
          <a:p>
            <a:pPr marL="400050" lvl="1" indent="0">
              <a:buNone/>
            </a:pPr>
            <a:r>
              <a:rPr lang="cs-CZ" dirty="0" smtClean="0"/>
              <a:t>div </a:t>
            </a:r>
            <a:r>
              <a:rPr lang="cs-CZ" dirty="0"/>
              <a:t>p {</a:t>
            </a:r>
          </a:p>
          <a:p>
            <a:pPr marL="400050" lvl="1" indent="0">
              <a:buNone/>
            </a:pPr>
            <a:r>
              <a:rPr lang="cs-CZ" dirty="0"/>
              <a:t>    background-</a:t>
            </a:r>
            <a:r>
              <a:rPr lang="cs-CZ" dirty="0" err="1"/>
              <a:t>color</a:t>
            </a:r>
            <a:r>
              <a:rPr lang="cs-CZ" dirty="0"/>
              <a:t>: </a:t>
            </a:r>
            <a:r>
              <a:rPr lang="cs-CZ" dirty="0" err="1"/>
              <a:t>yellow</a:t>
            </a:r>
            <a:r>
              <a:rPr lang="cs-CZ" dirty="0"/>
              <a:t>;</a:t>
            </a:r>
          </a:p>
          <a:p>
            <a:pPr marL="400050" lvl="1" indent="0">
              <a:buNone/>
            </a:pPr>
            <a:r>
              <a:rPr lang="cs-CZ" dirty="0" smtClean="0"/>
              <a:t>}</a:t>
            </a:r>
          </a:p>
          <a:p>
            <a:pPr marL="400050" lvl="1" indent="0">
              <a:buNone/>
            </a:pPr>
            <a:r>
              <a:rPr lang="cs-CZ" sz="2000" dirty="0">
                <a:hlinkClick r:id="rId2"/>
              </a:rPr>
              <a:t>http://www.w3schools.com/css/</a:t>
            </a:r>
            <a:r>
              <a:rPr lang="cs-CZ" sz="2000" dirty="0" smtClean="0">
                <a:hlinkClick r:id="rId2"/>
              </a:rPr>
              <a:t>css_combinators.asp</a:t>
            </a:r>
            <a:r>
              <a:rPr lang="cs-CZ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5703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Opacity: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http://www.w3schools.com/css/</a:t>
            </a:r>
            <a:r>
              <a:rPr lang="en-US" sz="2400" dirty="0" smtClean="0">
                <a:hlinkClick r:id="rId2"/>
              </a:rPr>
              <a:t>css_image_transparency.asp</a:t>
            </a:r>
            <a:endParaRPr lang="en-US" sz="2400" dirty="0"/>
          </a:p>
          <a:p>
            <a:r>
              <a:rPr lang="en-US" dirty="0" smtClean="0"/>
              <a:t>Sprites:</a:t>
            </a:r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http://www.w3schools.com/css/img_navsprites.gif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82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Selectors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Box Model</a:t>
            </a:r>
          </a:p>
          <a:p>
            <a:pPr marL="0" indent="0">
              <a:buNone/>
            </a:pPr>
            <a:r>
              <a:rPr lang="en-US" sz="2400" dirty="0"/>
              <a:t>Backgrounds and Borders</a:t>
            </a:r>
          </a:p>
          <a:p>
            <a:pPr marL="0" indent="0">
              <a:buNone/>
            </a:pPr>
            <a:r>
              <a:rPr lang="en-US" sz="2400" dirty="0"/>
              <a:t>Image Values and Replaced Content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Text Effects</a:t>
            </a:r>
          </a:p>
          <a:p>
            <a:pPr marL="0" indent="0">
              <a:buNone/>
            </a:pPr>
            <a:r>
              <a:rPr lang="en-US" sz="2400" dirty="0"/>
              <a:t>2D/3D Transformations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Transitions</a:t>
            </a:r>
            <a:r>
              <a:rPr lang="en-US" sz="2400" dirty="0" smtClean="0"/>
              <a:t> / Animations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Multiple Column Layout</a:t>
            </a:r>
          </a:p>
          <a:p>
            <a:pPr marL="0" indent="0">
              <a:buNone/>
            </a:pPr>
            <a:r>
              <a:rPr lang="en-US" sz="2400" dirty="0"/>
              <a:t>User Interface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06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L. Silver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2BA5-1A24-3A4D-B17C-5F19A98B7E8A}" type="slidenum">
              <a:rPr lang="en-US"/>
              <a:pPr/>
              <a:t>13</a:t>
            </a:fld>
            <a:endParaRPr lang="en-US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447800"/>
            <a:ext cx="86106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The ultimate HTML tutorial                       		</a:t>
            </a:r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www.w3schools.com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CA" sz="2400" dirty="0" smtClean="0">
                <a:cs typeface="Courier New" charset="0"/>
              </a:rPr>
              <a:t>Other tutorials:</a:t>
            </a:r>
          </a:p>
          <a:p>
            <a:pPr>
              <a:lnSpc>
                <a:spcPct val="90000"/>
              </a:lnSpc>
            </a:pPr>
            <a:r>
              <a:rPr lang="en-CA" sz="2400" dirty="0">
                <a:cs typeface="Courier New" charset="0"/>
                <a:hlinkClick r:id="rId4"/>
              </a:rPr>
              <a:t>http://htmldog.com/guides/html/beginner</a:t>
            </a:r>
            <a:r>
              <a:rPr lang="en-CA" sz="2400" dirty="0" smtClean="0">
                <a:cs typeface="Courier New" charset="0"/>
                <a:hlinkClick r:id="rId4"/>
              </a:rPr>
              <a:t>/</a:t>
            </a:r>
            <a:endParaRPr lang="en-CA" sz="2400" dirty="0" smtClean="0"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CA" sz="2400" dirty="0">
                <a:cs typeface="Courier New" charset="0"/>
                <a:hlinkClick r:id="rId5"/>
              </a:rPr>
              <a:t>http://www.codecademy.com/en/tracks/</a:t>
            </a:r>
            <a:r>
              <a:rPr lang="en-CA" sz="2400" dirty="0" smtClean="0">
                <a:cs typeface="Courier New" charset="0"/>
                <a:hlinkClick r:id="rId5"/>
              </a:rPr>
              <a:t>web</a:t>
            </a:r>
            <a:endParaRPr lang="en-CA" sz="2400" dirty="0" smtClean="0"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CA" sz="2400" dirty="0">
                <a:cs typeface="Courier New" charset="0"/>
                <a:hlinkClick r:id="rId6"/>
              </a:rPr>
              <a:t>http://www.tutorialspoint.com/html</a:t>
            </a:r>
            <a:r>
              <a:rPr lang="en-CA" sz="2400" dirty="0" smtClean="0">
                <a:cs typeface="Courier New" charset="0"/>
                <a:hlinkClick r:id="rId6"/>
              </a:rPr>
              <a:t>/</a:t>
            </a:r>
            <a:endParaRPr lang="en-CA" sz="2400" dirty="0" smtClean="0"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CA" sz="2400" dirty="0">
                <a:cs typeface="Courier New" charset="0"/>
                <a:hlinkClick r:id="rId7"/>
              </a:rPr>
              <a:t>http://</a:t>
            </a:r>
            <a:r>
              <a:rPr lang="en-CA" sz="2400" dirty="0" smtClean="0">
                <a:cs typeface="Courier New" charset="0"/>
                <a:hlinkClick r:id="rId7"/>
              </a:rPr>
              <a:t>www.htmltutorials.ca</a:t>
            </a:r>
            <a:endParaRPr lang="en-CA" sz="2400" dirty="0" smtClean="0"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CA" sz="2400" dirty="0">
                <a:cs typeface="Courier New" charset="0"/>
                <a:hlinkClick r:id="rId8"/>
              </a:rPr>
              <a:t>http://</a:t>
            </a:r>
            <a:r>
              <a:rPr lang="en-CA" sz="2400" dirty="0" smtClean="0">
                <a:cs typeface="Courier New" charset="0"/>
                <a:hlinkClick r:id="rId8"/>
              </a:rPr>
              <a:t>www.htmlcodetutorial.com</a:t>
            </a:r>
            <a:endParaRPr lang="en-CA" sz="2400" dirty="0" smtClean="0">
              <a:cs typeface="Courier New" charset="0"/>
            </a:endParaRPr>
          </a:p>
          <a:p>
            <a:pPr>
              <a:lnSpc>
                <a:spcPct val="90000"/>
              </a:lnSpc>
            </a:pPr>
            <a:endParaRPr lang="en-CA" sz="2400" dirty="0">
              <a:cs typeface="Courier New" charset="0"/>
            </a:endParaRPr>
          </a:p>
          <a:p>
            <a:pPr>
              <a:lnSpc>
                <a:spcPct val="90000"/>
              </a:lnSpc>
            </a:pPr>
            <a:endParaRPr lang="en-CA" sz="2400" dirty="0" smtClean="0"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2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575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5400"/>
              <a:t>THE END</a:t>
            </a:r>
            <a:br>
              <a:rPr lang="en-US" sz="5400"/>
            </a:br>
            <a:r>
              <a:rPr lang="en-US" sz="5400"/>
              <a:t/>
            </a:r>
            <a:br>
              <a:rPr lang="en-US" sz="5400"/>
            </a:br>
            <a:r>
              <a:rPr lang="en-US" sz="3200"/>
              <a:t>danny.silver@acadiau.ca</a:t>
            </a:r>
          </a:p>
        </p:txBody>
      </p:sp>
    </p:spTree>
    <p:extLst>
      <p:ext uri="{BB962C8B-B14F-4D97-AF65-F5344CB8AC3E}">
        <p14:creationId xmlns:p14="http://schemas.microsoft.com/office/powerpoint/2010/main" val="789709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HMTL and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Traditionally all layout and styling was done inline with </a:t>
            </a:r>
            <a:r>
              <a:rPr lang="en-US" dirty="0" smtClean="0"/>
              <a:t>the HTML key=value pairs</a:t>
            </a:r>
            <a:endParaRPr lang="en-US" dirty="0"/>
          </a:p>
          <a:p>
            <a:r>
              <a:rPr lang="en-US" dirty="0"/>
              <a:t>There were many issues that arose from this </a:t>
            </a:r>
            <a:r>
              <a:rPr lang="en-US" dirty="0" smtClean="0"/>
              <a:t>approach:</a:t>
            </a:r>
          </a:p>
          <a:p>
            <a:pPr lvl="1"/>
            <a:r>
              <a:rPr lang="en-US" dirty="0" smtClean="0"/>
              <a:t>Reduced readability </a:t>
            </a:r>
          </a:p>
          <a:p>
            <a:pPr lvl="1"/>
            <a:r>
              <a:rPr lang="en-US" dirty="0" smtClean="0"/>
              <a:t>Redundant markup</a:t>
            </a:r>
          </a:p>
          <a:p>
            <a:pPr lvl="1"/>
            <a:r>
              <a:rPr lang="en-US" dirty="0" smtClean="0"/>
              <a:t>Human error creeps in - missing </a:t>
            </a:r>
            <a:r>
              <a:rPr lang="en-US" dirty="0"/>
              <a:t>a single </a:t>
            </a:r>
            <a:r>
              <a:rPr lang="en-US" dirty="0" smtClean="0"/>
              <a:t>“ or </a:t>
            </a:r>
            <a:r>
              <a:rPr lang="en-US" dirty="0"/>
              <a:t>closing tag could break a </a:t>
            </a:r>
            <a:r>
              <a:rPr lang="en-US" dirty="0" smtClean="0"/>
              <a:t>website and be had to diagnose</a:t>
            </a:r>
          </a:p>
          <a:p>
            <a:r>
              <a:rPr lang="en-US" dirty="0" smtClean="0"/>
              <a:t>CSS was </a:t>
            </a:r>
            <a:r>
              <a:rPr lang="en-US" dirty="0"/>
              <a:t>developed to reduce complexity and gather all </a:t>
            </a:r>
            <a:r>
              <a:rPr lang="en-US" dirty="0" smtClean="0"/>
              <a:t>layout and </a:t>
            </a:r>
            <a:r>
              <a:rPr lang="en-US" dirty="0"/>
              <a:t>design aspects in one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are 3 ways to add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CSS </a:t>
            </a:r>
            <a:r>
              <a:rPr lang="en-US" dirty="0"/>
              <a:t>to your </a:t>
            </a:r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Inline </a:t>
            </a:r>
            <a:r>
              <a:rPr lang="en-US" dirty="0"/>
              <a:t>Style</a:t>
            </a:r>
          </a:p>
          <a:p>
            <a:pPr lvl="1"/>
            <a:r>
              <a:rPr lang="en-US" dirty="0"/>
              <a:t>Just another attribute on a tag</a:t>
            </a:r>
          </a:p>
          <a:p>
            <a:r>
              <a:rPr lang="en-US" dirty="0"/>
              <a:t>Embedded Styles</a:t>
            </a:r>
          </a:p>
          <a:p>
            <a:pPr lvl="1"/>
            <a:r>
              <a:rPr lang="en-US" dirty="0"/>
              <a:t>A block of CSS within the HTML, usually in the head</a:t>
            </a:r>
          </a:p>
          <a:p>
            <a:r>
              <a:rPr lang="en-US" dirty="0"/>
              <a:t>External Style Sheets</a:t>
            </a:r>
          </a:p>
          <a:p>
            <a:pPr lvl="1"/>
            <a:r>
              <a:rPr lang="en-US" dirty="0"/>
              <a:t>Main method for </a:t>
            </a:r>
            <a:r>
              <a:rPr lang="en-US" dirty="0" err="1"/>
              <a:t>css</a:t>
            </a:r>
            <a:r>
              <a:rPr lang="en-US" dirty="0"/>
              <a:t>. Completely separates the styles and HTML</a:t>
            </a:r>
          </a:p>
          <a:p>
            <a:r>
              <a:rPr lang="en-US" dirty="0" smtClean="0"/>
              <a:t>Priority </a:t>
            </a:r>
            <a:r>
              <a:rPr lang="en-US" dirty="0"/>
              <a:t>is </a:t>
            </a:r>
            <a:r>
              <a:rPr lang="en-US" dirty="0" smtClean="0"/>
              <a:t>as follows: Inline, Embedded, External</a:t>
            </a:r>
            <a:r>
              <a:rPr lang="en-US" dirty="0"/>
              <a:t>. This is where </a:t>
            </a:r>
            <a:r>
              <a:rPr lang="en-US" dirty="0" smtClean="0"/>
              <a:t>the term “</a:t>
            </a:r>
            <a:r>
              <a:rPr lang="en-US" dirty="0"/>
              <a:t>Cascading” comes </a:t>
            </a:r>
            <a:r>
              <a:rPr lang="en-US" dirty="0" smtClean="0"/>
              <a:t>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4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Defined using the “style” attribute on a tag</a:t>
            </a:r>
          </a:p>
          <a:p>
            <a:r>
              <a:rPr lang="en-US" sz="2800" dirty="0"/>
              <a:t>Contains a string of style properties right in the tag</a:t>
            </a:r>
          </a:p>
          <a:p>
            <a:r>
              <a:rPr lang="en-US" sz="2800" dirty="0" smtClean="0"/>
              <a:t>Example: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&lt;p style=”font: Helvetica, sans-serif; color: blue; font-</a:t>
            </a:r>
            <a:r>
              <a:rPr lang="en-US" sz="2800" dirty="0" smtClean="0"/>
              <a:t>size: medium</a:t>
            </a:r>
            <a:r>
              <a:rPr lang="en-US" sz="2800" dirty="0"/>
              <a:t>”&gt;Some text that will be green&lt;/p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Should </a:t>
            </a:r>
            <a:r>
              <a:rPr lang="en-US" sz="2800" dirty="0"/>
              <a:t>only be used in 1 of a </a:t>
            </a:r>
            <a:r>
              <a:rPr lang="en-US" sz="2800" dirty="0" smtClean="0"/>
              <a:t>kind situations</a:t>
            </a:r>
          </a:p>
          <a:p>
            <a:r>
              <a:rPr lang="en-US" sz="2800" dirty="0" smtClean="0"/>
              <a:t>Major problem with HTML editors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104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Created using the style tag</a:t>
            </a:r>
          </a:p>
          <a:p>
            <a:r>
              <a:rPr lang="en-US" dirty="0"/>
              <a:t>Best </a:t>
            </a:r>
            <a:r>
              <a:rPr lang="en-US" dirty="0" smtClean="0"/>
              <a:t>located in </a:t>
            </a:r>
            <a:r>
              <a:rPr lang="en-US" dirty="0"/>
              <a:t>the &lt;head&gt; tag at the beginning of your file.</a:t>
            </a:r>
          </a:p>
          <a:p>
            <a:r>
              <a:rPr lang="en-US" dirty="0"/>
              <a:t>CSS properties are defined between the open and close tag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&lt;style type="text/</a:t>
            </a:r>
            <a:r>
              <a:rPr lang="en-US" dirty="0" err="1" smtClean="0"/>
              <a:t>css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body { background-color: grey;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h1 { font-family: sans-serif; color: purple; font-size: large;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 { font-family: serif; color: green, font-size: small; 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Should only be used </a:t>
            </a:r>
            <a:r>
              <a:rPr lang="en-US" dirty="0" smtClean="0"/>
              <a:t>if style is unique to the page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8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Saved in another </a:t>
            </a:r>
            <a:r>
              <a:rPr lang="en-US" dirty="0" smtClean="0"/>
              <a:t>file - .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/>
              <a:t>file extension</a:t>
            </a:r>
          </a:p>
          <a:p>
            <a:r>
              <a:rPr lang="en-US" dirty="0"/>
              <a:t>Usually named something descriptive</a:t>
            </a:r>
          </a:p>
          <a:p>
            <a:r>
              <a:rPr lang="en-US" dirty="0" smtClean="0"/>
              <a:t>Examples: 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cadia_styles.css</a:t>
            </a:r>
            <a:r>
              <a:rPr lang="en-US" dirty="0"/>
              <a:t>, </a:t>
            </a:r>
            <a:r>
              <a:rPr lang="en-US" dirty="0" err="1" smtClean="0"/>
              <a:t>menu_styles.css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Can be one or more files</a:t>
            </a:r>
          </a:p>
          <a:p>
            <a:r>
              <a:rPr lang="en-US" dirty="0" smtClean="0"/>
              <a:t>This is the best way to deploy </a:t>
            </a:r>
            <a:r>
              <a:rPr lang="en-US" dirty="0" err="1" smtClean="0"/>
              <a:t>css</a:t>
            </a:r>
            <a:r>
              <a:rPr lang="en-US" dirty="0" smtClean="0"/>
              <a:t> across a website or suite of websites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83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possible visual consideration is that people can define </a:t>
            </a:r>
            <a:r>
              <a:rPr lang="en-US" dirty="0" smtClean="0"/>
              <a:t>their own </a:t>
            </a:r>
            <a:r>
              <a:rPr lang="en-US" dirty="0"/>
              <a:t>styles</a:t>
            </a:r>
          </a:p>
          <a:p>
            <a:r>
              <a:rPr lang="en-US" dirty="0"/>
              <a:t>Browser Specific</a:t>
            </a:r>
          </a:p>
          <a:p>
            <a:r>
              <a:rPr lang="en-US" dirty="0"/>
              <a:t>Takes priority over all other styles on your site</a:t>
            </a:r>
          </a:p>
          <a:p>
            <a:r>
              <a:rPr lang="en-US" dirty="0"/>
              <a:t>Absolutely nothing you can do about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84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of External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No special </a:t>
            </a:r>
            <a:r>
              <a:rPr lang="en-US" dirty="0" smtClean="0"/>
              <a:t>formatting</a:t>
            </a:r>
          </a:p>
          <a:p>
            <a:r>
              <a:rPr lang="en-US" dirty="0" smtClean="0"/>
              <a:t>Just </a:t>
            </a:r>
            <a:r>
              <a:rPr lang="en-US" dirty="0"/>
              <a:t>a text file containing selectors and properties.</a:t>
            </a:r>
          </a:p>
          <a:p>
            <a:r>
              <a:rPr lang="en-US" dirty="0"/>
              <a:t>Comments follow </a:t>
            </a:r>
            <a:r>
              <a:rPr lang="en-US" dirty="0" err="1"/>
              <a:t>Javascript</a:t>
            </a:r>
            <a:r>
              <a:rPr lang="en-US" dirty="0"/>
              <a:t>  -  // or  /* text */</a:t>
            </a:r>
          </a:p>
          <a:p>
            <a:r>
              <a:rPr lang="en-US" dirty="0" smtClean="0"/>
              <a:t>Template:</a:t>
            </a:r>
          </a:p>
          <a:p>
            <a:pPr marL="0" indent="0">
              <a:buNone/>
            </a:pPr>
            <a:r>
              <a:rPr lang="en-US" dirty="0"/>
              <a:t>selector {</a:t>
            </a:r>
          </a:p>
          <a:p>
            <a:pPr marL="0" indent="0">
              <a:buNone/>
            </a:pPr>
            <a:r>
              <a:rPr lang="en-US" dirty="0" smtClean="0"/>
              <a:t>    property1</a:t>
            </a:r>
            <a:r>
              <a:rPr lang="en-US" dirty="0"/>
              <a:t>: &lt;value&gt;;</a:t>
            </a:r>
          </a:p>
          <a:p>
            <a:pPr marL="0" indent="0">
              <a:buNone/>
            </a:pPr>
            <a:r>
              <a:rPr lang="en-US" dirty="0" smtClean="0"/>
              <a:t>    property2</a:t>
            </a:r>
            <a:r>
              <a:rPr lang="en-US" dirty="0"/>
              <a:t>: &lt;value&gt;;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h1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font</a:t>
            </a:r>
            <a:r>
              <a:rPr lang="en-US" dirty="0"/>
              <a:t>-face: </a:t>
            </a:r>
            <a:r>
              <a:rPr lang="en-US" dirty="0" err="1"/>
              <a:t>helvetica</a:t>
            </a:r>
            <a:r>
              <a:rPr lang="en-US" dirty="0"/>
              <a:t>, sans-serif;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color</a:t>
            </a:r>
            <a:r>
              <a:rPr lang="en-US" dirty="0"/>
              <a:t>: white;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Make sure that each </a:t>
            </a:r>
            <a:r>
              <a:rPr lang="en-US" dirty="0"/>
              <a:t>property gets its own line for readability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2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</a:t>
            </a:r>
          </a:p>
          <a:p>
            <a:pPr lvl="1"/>
            <a:r>
              <a:rPr lang="en-US" dirty="0"/>
              <a:t>div, h1, h2, h3,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p</a:t>
            </a:r>
          </a:p>
          <a:p>
            <a:r>
              <a:rPr lang="en-US" dirty="0"/>
              <a:t>Inline</a:t>
            </a:r>
          </a:p>
          <a:p>
            <a:pPr lvl="1"/>
            <a:r>
              <a:rPr lang="en-US" dirty="0" err="1"/>
              <a:t>img</a:t>
            </a:r>
            <a:r>
              <a:rPr lang="en-US" dirty="0"/>
              <a:t>, span</a:t>
            </a:r>
          </a:p>
          <a:p>
            <a:r>
              <a:rPr lang="en-US" dirty="0"/>
              <a:t>Table-cell</a:t>
            </a:r>
          </a:p>
          <a:p>
            <a:pPr lvl="1"/>
            <a:r>
              <a:rPr lang="en-US" dirty="0" err="1"/>
              <a:t>tr</a:t>
            </a:r>
            <a:r>
              <a:rPr lang="en-US" dirty="0"/>
              <a:t>, 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49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597</Words>
  <Application>Microsoft Macintosh PowerPoint</Application>
  <PresentationFormat>On-screen Show (4:3)</PresentationFormat>
  <Paragraphs>114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COMP 2513 Web Centric Programming Daniel L. Silver</vt:lpstr>
      <vt:lpstr>HMTL and CSS</vt:lpstr>
      <vt:lpstr>There are 3 ways to add  CSS to your website</vt:lpstr>
      <vt:lpstr>Inline Style</vt:lpstr>
      <vt:lpstr>Embedded Style</vt:lpstr>
      <vt:lpstr>External Style</vt:lpstr>
      <vt:lpstr>User Styles</vt:lpstr>
      <vt:lpstr>Format of External Styles</vt:lpstr>
      <vt:lpstr>Element Types</vt:lpstr>
      <vt:lpstr>Combinators</vt:lpstr>
      <vt:lpstr>Fun with Images</vt:lpstr>
      <vt:lpstr>CSS 3</vt:lpstr>
      <vt:lpstr>Resources</vt:lpstr>
      <vt:lpstr>THE END  danny.silver@acadiau.ca</vt:lpstr>
    </vt:vector>
  </TitlesOfParts>
  <Company>Acadia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2513 Web-Centric Programming Daniel L. Silver</dc:title>
  <dc:creator>Daniel Silver</dc:creator>
  <cp:lastModifiedBy>Daniel Silver</cp:lastModifiedBy>
  <cp:revision>63</cp:revision>
  <dcterms:created xsi:type="dcterms:W3CDTF">2015-01-05T01:17:30Z</dcterms:created>
  <dcterms:modified xsi:type="dcterms:W3CDTF">2015-01-26T19:26:13Z</dcterms:modified>
</cp:coreProperties>
</file>