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41" r:id="rId3"/>
    <p:sldId id="340" r:id="rId4"/>
    <p:sldId id="342" r:id="rId5"/>
    <p:sldId id="343" r:id="rId6"/>
    <p:sldId id="345" r:id="rId7"/>
    <p:sldId id="344" r:id="rId8"/>
    <p:sldId id="347" r:id="rId9"/>
    <p:sldId id="346" r:id="rId10"/>
    <p:sldId id="339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developer.mozilla.org/en/learn/javascript" TargetMode="External"/><Relationship Id="rId5" Type="http://schemas.openxmlformats.org/officeDocument/2006/relationships/hyperlink" Target="http://www.codecademy.com/en/tracks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tryit.asp?filename=tryjs_intro_lightbul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RegExp" TargetMode="External"/><Relationship Id="rId4" Type="http://schemas.openxmlformats.org/officeDocument/2006/relationships/hyperlink" Target="https://developer.mozilla.org/en-US/docs/Web/JavaScript/Reference/Global_Objects/String/mat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tryit.asp?filename=tryjs_intro_lightbul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issexy.com/understand-javascript-callback-functions-and-use-the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to.acadiau.ca/courses/comp/dsilver/4923.f06/Assignment/Assign3/assignment3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librari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JavaScript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</a:t>
            </a:r>
            <a:r>
              <a:rPr lang="en-US" sz="2800" dirty="0" smtClean="0"/>
              <a:t>JavaScript tutorial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://www.w3schools.com/js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</a:t>
            </a:r>
            <a:r>
              <a:rPr lang="en-CA" sz="2400" dirty="0" smtClean="0">
                <a:cs typeface="Courier New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https://developer.mozilla.org/en/learn/</a:t>
            </a:r>
            <a:r>
              <a:rPr lang="en-CA" sz="2400" dirty="0" smtClean="0">
                <a:cs typeface="Courier New" charset="0"/>
                <a:hlinkClick r:id="rId4"/>
              </a:rPr>
              <a:t>javascript</a:t>
            </a:r>
            <a:r>
              <a:rPr lang="en-CA" sz="2400" dirty="0" smtClean="0">
                <a:cs typeface="Courier New" charset="0"/>
              </a:rPr>
              <a:t> 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http://www.codecademy.com/en/tracks/</a:t>
            </a:r>
            <a:r>
              <a:rPr lang="en-CA" sz="2400" dirty="0" smtClean="0">
                <a:cs typeface="Courier New" charset="0"/>
                <a:hlinkClick r:id="rId5"/>
              </a:rPr>
              <a:t>javascript</a:t>
            </a:r>
            <a:r>
              <a:rPr lang="en-CA" sz="2400" dirty="0" smtClean="0">
                <a:cs typeface="Courier New" charset="0"/>
              </a:rPr>
              <a:t> 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String.proptotype.match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</a:t>
            </a:r>
            <a:r>
              <a:rPr lang="en-US" dirty="0" smtClean="0"/>
              <a:t>the W3Schools example  </a:t>
            </a:r>
            <a:r>
              <a:rPr lang="en-US" sz="2600" dirty="0">
                <a:hlinkClick r:id="rId2"/>
              </a:rPr>
              <a:t>http://www.w3schools.com/js/tryit.asp?filename=</a:t>
            </a:r>
            <a:r>
              <a:rPr lang="en-US" sz="2600" dirty="0" smtClean="0">
                <a:hlinkClick r:id="rId2"/>
              </a:rPr>
              <a:t>tryjs_intro_lightbulb</a:t>
            </a:r>
            <a:r>
              <a:rPr lang="en-US" sz="2600" dirty="0" smtClean="0"/>
              <a:t> </a:t>
            </a:r>
            <a:endParaRPr lang="en-US" sz="2900" dirty="0"/>
          </a:p>
          <a:p>
            <a:r>
              <a:rPr lang="en-US" dirty="0" smtClean="0"/>
              <a:t>There is the following: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image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');</a:t>
            </a:r>
          </a:p>
          <a:p>
            <a:pPr marL="457200" lvl="1" indent="0">
              <a:buNone/>
            </a:pPr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image.src.match</a:t>
            </a:r>
            <a:r>
              <a:rPr lang="en-US" dirty="0"/>
              <a:t>("</a:t>
            </a:r>
            <a:r>
              <a:rPr lang="en-US" dirty="0" err="1"/>
              <a:t>bulbon</a:t>
            </a:r>
            <a:r>
              <a:rPr lang="en-US" dirty="0"/>
              <a:t>")) </a:t>
            </a:r>
            <a:r>
              <a:rPr lang="en-US" dirty="0" smtClean="0"/>
              <a:t>{ …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</a:t>
            </a:r>
            <a:r>
              <a:rPr lang="en-US" dirty="0" smtClean="0"/>
              <a:t>) 					  finds </a:t>
            </a:r>
            <a:r>
              <a:rPr lang="en-US" dirty="0"/>
              <a:t>the HTML element with id=</a:t>
            </a:r>
            <a:r>
              <a:rPr lang="en-US" dirty="0" smtClean="0"/>
              <a:t>"</a:t>
            </a:r>
            <a:r>
              <a:rPr lang="en-US" dirty="0" err="1" smtClean="0"/>
              <a:t>myImage</a:t>
            </a:r>
            <a:r>
              <a:rPr lang="en-US" dirty="0" smtClean="0"/>
              <a:t>” and returns it as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image.src</a:t>
            </a:r>
            <a:r>
              <a:rPr lang="en-US" dirty="0"/>
              <a:t> </a:t>
            </a:r>
            <a:r>
              <a:rPr lang="en-US" dirty="0" smtClean="0"/>
              <a:t> -or- 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 smtClean="0"/>
              <a:t>myImage</a:t>
            </a:r>
            <a:r>
              <a:rPr lang="en-US" dirty="0" smtClean="0"/>
              <a:t>’).</a:t>
            </a:r>
            <a:r>
              <a:rPr lang="en-US" dirty="0" err="1" smtClean="0"/>
              <a:t>src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the value of the </a:t>
            </a:r>
            <a:r>
              <a:rPr lang="en-US" dirty="0" err="1"/>
              <a:t>src</a:t>
            </a:r>
            <a:r>
              <a:rPr lang="en-US" dirty="0"/>
              <a:t> attribute of an </a:t>
            </a:r>
            <a:r>
              <a:rPr lang="en-US" dirty="0" smtClean="0"/>
              <a:t>image = the name of the image file </a:t>
            </a:r>
            <a:r>
              <a:rPr lang="en-US" dirty="0"/>
              <a:t>= "</a:t>
            </a:r>
            <a:r>
              <a:rPr lang="en-US" dirty="0" err="1"/>
              <a:t>pic_bulboff.gif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String.proptotype.match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In the W3Schools example </a:t>
            </a:r>
            <a:r>
              <a:rPr lang="en-US" sz="2900" dirty="0" smtClean="0">
                <a:hlinkClick r:id="rId2"/>
              </a:rPr>
              <a:t>http</a:t>
            </a:r>
            <a:r>
              <a:rPr lang="en-US" sz="2900" dirty="0">
                <a:hlinkClick r:id="rId2"/>
              </a:rPr>
              <a:t>://www.w3schools.com/js/tryit.asp?filename=</a:t>
            </a:r>
            <a:r>
              <a:rPr lang="en-US" sz="2900" dirty="0" smtClean="0">
                <a:hlinkClick r:id="rId2"/>
              </a:rPr>
              <a:t>tryjs_intro_lightbulb</a:t>
            </a:r>
            <a:r>
              <a:rPr lang="en-US" sz="2900" dirty="0" smtClean="0"/>
              <a:t> </a:t>
            </a:r>
          </a:p>
          <a:p>
            <a:endParaRPr lang="en-US" sz="2900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image.src.match</a:t>
            </a:r>
            <a:r>
              <a:rPr lang="en-US" dirty="0"/>
              <a:t>("</a:t>
            </a:r>
            <a:r>
              <a:rPr lang="en-US" dirty="0" err="1"/>
              <a:t>bulbon</a:t>
            </a:r>
            <a:r>
              <a:rPr lang="en-US" dirty="0"/>
              <a:t>")) </a:t>
            </a:r>
            <a:r>
              <a:rPr lang="en-US" dirty="0" smtClean="0"/>
              <a:t>{ .. 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match</a:t>
            </a:r>
            <a:r>
              <a:rPr lang="en-US" b="1" dirty="0" smtClean="0"/>
              <a:t>(</a:t>
            </a:r>
            <a:r>
              <a:rPr lang="en-US" b="1" dirty="0" err="1" smtClean="0"/>
              <a:t>regexp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method retrieves the matches </a:t>
            </a:r>
            <a:r>
              <a:rPr lang="en-US" dirty="0" smtClean="0"/>
              <a:t>of a </a:t>
            </a:r>
            <a:r>
              <a:rPr lang="en-US" i="1" dirty="0"/>
              <a:t>string</a:t>
            </a:r>
            <a:r>
              <a:rPr lang="en-US" dirty="0"/>
              <a:t> against a </a:t>
            </a:r>
            <a:r>
              <a:rPr lang="en-US" i="1" dirty="0"/>
              <a:t>regular expression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b="1" dirty="0" err="1"/>
              <a:t>r</a:t>
            </a:r>
            <a:r>
              <a:rPr lang="en-US" b="1" dirty="0" err="1" smtClean="0"/>
              <a:t>egexp</a:t>
            </a:r>
            <a:r>
              <a:rPr lang="en-US" b="1" dirty="0" smtClean="0"/>
              <a:t> - </a:t>
            </a:r>
            <a:r>
              <a:rPr lang="en-US" dirty="0" smtClean="0"/>
              <a:t>A </a:t>
            </a:r>
            <a:r>
              <a:rPr lang="en-US" dirty="0"/>
              <a:t>regular expression object. If a non-</a:t>
            </a:r>
            <a:r>
              <a:rPr lang="en-US" dirty="0" err="1"/>
              <a:t>RegExp</a:t>
            </a:r>
            <a:r>
              <a:rPr lang="en-US" dirty="0"/>
              <a:t> object </a:t>
            </a:r>
            <a:r>
              <a:rPr lang="en-US" dirty="0" err="1"/>
              <a:t>obj</a:t>
            </a:r>
            <a:r>
              <a:rPr lang="en-US" dirty="0"/>
              <a:t> is passed, it is implicitly converted to a </a:t>
            </a:r>
            <a:r>
              <a:rPr lang="en-US" dirty="0">
                <a:hlinkClick r:id="rId3"/>
              </a:rPr>
              <a:t>RegExp by using new RegExp(obj).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b="1" dirty="0" smtClean="0"/>
              <a:t>array</a:t>
            </a:r>
            <a:r>
              <a:rPr lang="en-US" dirty="0" smtClean="0"/>
              <a:t> - An </a:t>
            </a:r>
            <a:r>
              <a:rPr lang="en-US" dirty="0"/>
              <a:t>Array containing the matched results or null if there were no matches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sz="2600" dirty="0" smtClean="0"/>
              <a:t>Best way to find these anawers:  Google “</a:t>
            </a:r>
            <a:r>
              <a:rPr lang="en-US" sz="2600" dirty="0" err="1" smtClean="0"/>
              <a:t>image.src.match</a:t>
            </a:r>
            <a:r>
              <a:rPr lang="en-US" sz="2600" dirty="0" smtClean="0"/>
              <a:t>”</a:t>
            </a:r>
            <a:endParaRPr lang="en-US" sz="2600" dirty="0">
              <a:hlinkClick r:id="rId4"/>
            </a:endParaRP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://developer.mozilla.org/en-US/docs/Web/JavaScript/Reference/Global_Objects/String/</a:t>
            </a:r>
            <a:r>
              <a:rPr lang="en-US" sz="2000" dirty="0" smtClean="0">
                <a:hlinkClick r:id="rId4"/>
              </a:rPr>
              <a:t>match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geolocatioin_map.html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Notice that script is at bottom of body - Why?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Place holders: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 id="demo"&gt;&lt;</a:t>
            </a:r>
            <a:r>
              <a:rPr lang="en-US" dirty="0" smtClean="0"/>
              <a:t>/</a:t>
            </a:r>
            <a:r>
              <a:rPr lang="en-US" dirty="0"/>
              <a:t>p</a:t>
            </a:r>
            <a:r>
              <a:rPr lang="en-US" dirty="0" smtClean="0"/>
              <a:t>&gt;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&lt;div id="</a:t>
            </a:r>
            <a:r>
              <a:rPr lang="en-US" dirty="0" err="1"/>
              <a:t>mapholder</a:t>
            </a:r>
            <a:r>
              <a:rPr lang="en-US" dirty="0"/>
              <a:t>"&gt;&lt;</a:t>
            </a:r>
            <a:r>
              <a:rPr lang="en-US" dirty="0" smtClean="0"/>
              <a:t>/div&gt;</a:t>
            </a:r>
          </a:p>
          <a:p>
            <a:endParaRPr lang="en-US" dirty="0" smtClean="0"/>
          </a:p>
          <a:p>
            <a:r>
              <a:rPr lang="en-US" dirty="0" smtClean="0"/>
              <a:t>Event handler:</a:t>
            </a:r>
          </a:p>
          <a:p>
            <a:pPr marL="0" indent="0">
              <a:buNone/>
            </a:pPr>
            <a:r>
              <a:rPr lang="en-US" sz="2600" dirty="0" smtClean="0"/>
              <a:t>Click </a:t>
            </a:r>
            <a:r>
              <a:rPr lang="en-US" sz="2600" dirty="0"/>
              <a:t>the button to get your current position and related map &lt;button </a:t>
            </a:r>
            <a:r>
              <a:rPr lang="en-US" sz="2600" dirty="0" err="1"/>
              <a:t>onclick</a:t>
            </a:r>
            <a:r>
              <a:rPr lang="en-US" sz="2600" dirty="0"/>
              <a:t>="</a:t>
            </a:r>
            <a:r>
              <a:rPr lang="en-US" sz="2600" dirty="0" err="1"/>
              <a:t>getLocation</a:t>
            </a:r>
            <a:r>
              <a:rPr lang="en-US" sz="2600" dirty="0"/>
              <a:t>()"&gt;Try It&lt;/button</a:t>
            </a:r>
            <a:r>
              <a:rPr lang="en-US" sz="2600" dirty="0" smtClean="0"/>
              <a:t>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geolocatioin_map.html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getLocation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navigator.geolocation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navigator.geolocation.getCurrentPosition</a:t>
            </a:r>
            <a:r>
              <a:rPr lang="en-US" sz="2000" dirty="0"/>
              <a:t>(</a:t>
            </a:r>
            <a:r>
              <a:rPr lang="en-US" sz="2000" dirty="0" err="1"/>
              <a:t>showPosition</a:t>
            </a:r>
            <a:r>
              <a:rPr lang="en-US" sz="2000" dirty="0"/>
              <a:t>, </a:t>
            </a:r>
            <a:r>
              <a:rPr lang="en-US" sz="2000" dirty="0" err="1"/>
              <a:t>showError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 else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x.innerHTML</a:t>
            </a:r>
            <a:r>
              <a:rPr lang="en-US" sz="2000" dirty="0"/>
              <a:t> = "</a:t>
            </a:r>
            <a:r>
              <a:rPr lang="en-US" sz="2000" dirty="0" err="1"/>
              <a:t>Geolocation</a:t>
            </a:r>
            <a:r>
              <a:rPr lang="en-US" sz="2000" dirty="0"/>
              <a:t> is not supported by this browser.";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1700" dirty="0" err="1" smtClean="0">
                <a:solidFill>
                  <a:srgbClr val="FF0000"/>
                </a:solidFill>
              </a:rPr>
              <a:t>navigator.geolocation</a:t>
            </a:r>
            <a:r>
              <a:rPr lang="en-US" sz="1700" dirty="0" smtClean="0"/>
              <a:t> - returns </a:t>
            </a:r>
            <a:r>
              <a:rPr lang="en-US" sz="1700" dirty="0"/>
              <a:t>a </a:t>
            </a:r>
            <a:r>
              <a:rPr lang="en-US" sz="1700" dirty="0" err="1"/>
              <a:t>Geolocation</a:t>
            </a:r>
            <a:r>
              <a:rPr lang="en-US" sz="1700" dirty="0"/>
              <a:t> object that gives Web content access to the location of the </a:t>
            </a:r>
            <a:r>
              <a:rPr lang="en-US" sz="1700" dirty="0" smtClean="0"/>
              <a:t>device; allows app to customized its response to </a:t>
            </a:r>
            <a:r>
              <a:rPr lang="en-US" sz="1700" dirty="0"/>
              <a:t>the user's </a:t>
            </a:r>
            <a:r>
              <a:rPr lang="en-US" sz="1700" dirty="0" smtClean="0"/>
              <a:t>location</a:t>
            </a:r>
          </a:p>
          <a:p>
            <a:r>
              <a:rPr lang="en-US" sz="1700" dirty="0" err="1" smtClean="0">
                <a:solidFill>
                  <a:srgbClr val="FF0000"/>
                </a:solidFill>
              </a:rPr>
              <a:t>getCurrentPosition</a:t>
            </a:r>
            <a:r>
              <a:rPr lang="en-US" sz="1700" dirty="0">
                <a:solidFill>
                  <a:srgbClr val="FF0000"/>
                </a:solidFill>
              </a:rPr>
              <a:t>(</a:t>
            </a:r>
            <a:r>
              <a:rPr lang="en-US" sz="1700" dirty="0" err="1">
                <a:solidFill>
                  <a:srgbClr val="FF0000"/>
                </a:solidFill>
              </a:rPr>
              <a:t>showPosition</a:t>
            </a:r>
            <a:r>
              <a:rPr lang="en-US" sz="1700" dirty="0">
                <a:solidFill>
                  <a:srgbClr val="FF0000"/>
                </a:solidFill>
              </a:rPr>
              <a:t>, </a:t>
            </a:r>
            <a:r>
              <a:rPr lang="en-US" sz="1700" dirty="0" err="1">
                <a:solidFill>
                  <a:srgbClr val="FF0000"/>
                </a:solidFill>
              </a:rPr>
              <a:t>showError</a:t>
            </a:r>
            <a:r>
              <a:rPr lang="en-US" sz="1700" dirty="0">
                <a:solidFill>
                  <a:srgbClr val="FF0000"/>
                </a:solidFill>
              </a:rPr>
              <a:t>)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/>
              <a:t>- returns </a:t>
            </a:r>
            <a:r>
              <a:rPr lang="en-US" sz="1700" dirty="0"/>
              <a:t>the latitude and longitude of the user's </a:t>
            </a:r>
            <a:r>
              <a:rPr lang="en-US" sz="1700" dirty="0" smtClean="0"/>
              <a:t>position, or an error message</a:t>
            </a:r>
          </a:p>
          <a:p>
            <a:pPr marL="0" indent="0">
              <a:buNone/>
            </a:pPr>
            <a:r>
              <a:rPr lang="en-US" sz="1700" b="1" i="1" dirty="0" smtClean="0"/>
              <a:t>Parameters: </a:t>
            </a:r>
          </a:p>
          <a:p>
            <a:pPr marL="0" indent="0">
              <a:buNone/>
            </a:pPr>
            <a:r>
              <a:rPr lang="en-US" sz="1700" dirty="0" smtClean="0"/>
              <a:t>Success - a </a:t>
            </a:r>
            <a:r>
              <a:rPr lang="en-US" sz="1700" dirty="0"/>
              <a:t>callback function that takes a Position object as its sole input parameter.</a:t>
            </a:r>
          </a:p>
          <a:p>
            <a:pPr marL="0" indent="0">
              <a:buNone/>
            </a:pPr>
            <a:r>
              <a:rPr lang="en-US" sz="1700" dirty="0" smtClean="0"/>
              <a:t>Error -  </a:t>
            </a:r>
            <a:r>
              <a:rPr lang="en-US" sz="1700" dirty="0"/>
              <a:t>a</a:t>
            </a:r>
            <a:r>
              <a:rPr lang="en-US" sz="1700" dirty="0" smtClean="0"/>
              <a:t>n </a:t>
            </a:r>
            <a:r>
              <a:rPr lang="en-US" sz="1700" dirty="0"/>
              <a:t>optional callback function that takes a </a:t>
            </a:r>
            <a:r>
              <a:rPr lang="en-US" sz="1700" dirty="0" err="1"/>
              <a:t>PositionError</a:t>
            </a:r>
            <a:r>
              <a:rPr lang="en-US" sz="1700" dirty="0"/>
              <a:t> object as its sole input parameter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206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/>
              <a:t>In JavaScript, functions are first-class </a:t>
            </a:r>
            <a:r>
              <a:rPr lang="en-US" sz="3800" dirty="0" smtClean="0"/>
              <a:t>objects and </a:t>
            </a:r>
            <a:r>
              <a:rPr lang="en-US" sz="3800" dirty="0"/>
              <a:t>they can be used in a first-class manner like any other object (String, Array, Number, etc.</a:t>
            </a:r>
            <a:r>
              <a:rPr lang="en-US" sz="3800" dirty="0" smtClean="0"/>
              <a:t>). </a:t>
            </a:r>
          </a:p>
          <a:p>
            <a:r>
              <a:rPr lang="en-US" sz="3800" dirty="0" smtClean="0"/>
              <a:t>They </a:t>
            </a:r>
            <a:r>
              <a:rPr lang="en-US" sz="3800" dirty="0"/>
              <a:t>can be </a:t>
            </a:r>
            <a:r>
              <a:rPr lang="en-US" sz="3800" dirty="0" smtClean="0"/>
              <a:t>stored </a:t>
            </a:r>
            <a:r>
              <a:rPr lang="en-US" sz="3800" dirty="0"/>
              <a:t>in variables, passed as arguments to functions, created within functions, and returned from </a:t>
            </a:r>
            <a:r>
              <a:rPr lang="en-US" sz="3800" dirty="0" smtClean="0"/>
              <a:t>functions.</a:t>
            </a:r>
          </a:p>
          <a:p>
            <a:r>
              <a:rPr lang="en-US" sz="3800" dirty="0" smtClean="0"/>
              <a:t>You </a:t>
            </a:r>
            <a:r>
              <a:rPr lang="en-US" sz="3800" dirty="0"/>
              <a:t>can pass a function as an argument in another function and later execute that passed-in function or even return it to be executed later</a:t>
            </a:r>
            <a:r>
              <a:rPr lang="en-US" sz="3800" dirty="0" smtClean="0"/>
              <a:t>.</a:t>
            </a:r>
          </a:p>
          <a:p>
            <a:r>
              <a:rPr lang="en-US" sz="3800" dirty="0"/>
              <a:t>Callback functions are probably the most widely used functional programming technique in </a:t>
            </a:r>
            <a:r>
              <a:rPr lang="en-US" sz="3800" dirty="0" smtClean="0"/>
              <a:t>JavaScript.</a:t>
            </a:r>
          </a:p>
          <a:p>
            <a:r>
              <a:rPr lang="en-US" sz="3800" dirty="0"/>
              <a:t>D</a:t>
            </a:r>
            <a:r>
              <a:rPr lang="en-US" sz="3800" dirty="0" smtClean="0"/>
              <a:t>erived </a:t>
            </a:r>
            <a:r>
              <a:rPr lang="en-US" sz="3800" dirty="0"/>
              <a:t>from a programming paradigm known as functional programming</a:t>
            </a:r>
            <a:r>
              <a:rPr lang="en-US" sz="3800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Ref: </a:t>
            </a:r>
            <a:r>
              <a:rPr lang="en-US" sz="2600" dirty="0">
                <a:hlinkClick r:id="rId2"/>
              </a:rPr>
              <a:t>http://javascriptissexy.com/understand-javascript-callback-functions-and-use-them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109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geolocatioin_map.html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showPosition</a:t>
            </a:r>
            <a:r>
              <a:rPr lang="en-US" sz="2000" dirty="0"/>
              <a:t>(position)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latlon</a:t>
            </a:r>
            <a:r>
              <a:rPr lang="en-US" sz="2000" dirty="0"/>
              <a:t> = </a:t>
            </a:r>
            <a:r>
              <a:rPr lang="en-US" sz="2000" dirty="0" err="1"/>
              <a:t>position.coords.latitude</a:t>
            </a:r>
            <a:r>
              <a:rPr lang="en-US" sz="2000" dirty="0"/>
              <a:t> + "," + </a:t>
            </a:r>
            <a:r>
              <a:rPr lang="en-US" sz="2000" dirty="0" err="1"/>
              <a:t>position.coords.longitude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img_url</a:t>
            </a:r>
            <a:r>
              <a:rPr lang="en-US" sz="2000" dirty="0"/>
              <a:t> = "http://</a:t>
            </a:r>
            <a:r>
              <a:rPr lang="en-US" sz="2000" dirty="0" err="1"/>
              <a:t>maps.googleapis.com</a:t>
            </a:r>
            <a:r>
              <a:rPr lang="en-US" sz="2000" dirty="0"/>
              <a:t>/maps/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staticmap?center</a:t>
            </a:r>
            <a:r>
              <a:rPr lang="en-US" sz="2000" dirty="0"/>
              <a:t>="</a:t>
            </a:r>
          </a:p>
          <a:p>
            <a:pPr marL="0" indent="0">
              <a:buNone/>
            </a:pPr>
            <a:r>
              <a:rPr lang="en-US" sz="2000" dirty="0"/>
              <a:t>    +</a:t>
            </a:r>
            <a:r>
              <a:rPr lang="en-US" sz="2000" dirty="0" err="1"/>
              <a:t>latlon</a:t>
            </a:r>
            <a:r>
              <a:rPr lang="en-US" sz="2000" dirty="0"/>
              <a:t>+"&amp;zoom=14&amp;size=400x300&amp;sensor=false";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mapholder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 = "&lt;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='"+</a:t>
            </a:r>
            <a:r>
              <a:rPr lang="en-US" sz="2000" dirty="0" err="1"/>
              <a:t>img_url</a:t>
            </a:r>
            <a:r>
              <a:rPr lang="en-US" sz="2000" dirty="0"/>
              <a:t>+"'&gt;";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x.innerHTML</a:t>
            </a:r>
            <a:r>
              <a:rPr lang="en-US" sz="2000" dirty="0"/>
              <a:t> = "Latitude: " + </a:t>
            </a:r>
            <a:r>
              <a:rPr lang="en-US" sz="2000" dirty="0" err="1"/>
              <a:t>position.coords.latitude</a:t>
            </a:r>
            <a:r>
              <a:rPr lang="en-US" sz="2000" dirty="0"/>
              <a:t> + </a:t>
            </a:r>
          </a:p>
          <a:p>
            <a:pPr marL="0" indent="0">
              <a:buNone/>
            </a:pPr>
            <a:r>
              <a:rPr lang="en-US" sz="2000" dirty="0"/>
              <a:t>    "&lt;</a:t>
            </a:r>
            <a:r>
              <a:rPr lang="en-US" sz="2000" dirty="0" err="1"/>
              <a:t>br</a:t>
            </a:r>
            <a:r>
              <a:rPr lang="en-US" sz="2000" dirty="0"/>
              <a:t>&gt;Longitude: " + </a:t>
            </a:r>
            <a:r>
              <a:rPr lang="en-US" sz="2000" dirty="0" err="1"/>
              <a:t>position.coords.longitude</a:t>
            </a:r>
            <a:r>
              <a:rPr lang="en-US" sz="2000" dirty="0"/>
              <a:t>;	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position.coords.latitude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/>
              <a:t>– returns the latitude of the position in text format</a:t>
            </a:r>
          </a:p>
          <a:p>
            <a:r>
              <a:rPr lang="en-US" sz="1700" dirty="0" smtClean="0"/>
              <a:t>The </a:t>
            </a:r>
            <a:r>
              <a:rPr lang="en-US" sz="1700" dirty="0" err="1" smtClean="0">
                <a:solidFill>
                  <a:srgbClr val="FF0000"/>
                </a:solidFill>
              </a:rPr>
              <a:t>maps.googleapis.com</a:t>
            </a:r>
            <a:r>
              <a:rPr lang="en-US" sz="1700" dirty="0" smtClean="0"/>
              <a:t> URL is passed the latitude and longitude as text 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1800" dirty="0">
                <a:solidFill>
                  <a:srgbClr val="FF0000"/>
                </a:solidFill>
              </a:rPr>
              <a:t>("</a:t>
            </a:r>
            <a:r>
              <a:rPr lang="en-US" sz="1800" dirty="0" err="1">
                <a:solidFill>
                  <a:srgbClr val="FF0000"/>
                </a:solidFill>
              </a:rPr>
              <a:t>mapholder</a:t>
            </a:r>
            <a:r>
              <a:rPr lang="en-US" sz="1800" dirty="0">
                <a:solidFill>
                  <a:srgbClr val="FF0000"/>
                </a:solidFill>
              </a:rPr>
              <a:t>").</a:t>
            </a:r>
            <a:r>
              <a:rPr lang="en-US" sz="1800" dirty="0" err="1">
                <a:solidFill>
                  <a:srgbClr val="FF0000"/>
                </a:solidFill>
              </a:rPr>
              <a:t>innerHTML</a:t>
            </a:r>
            <a:r>
              <a:rPr lang="en-US" sz="1800" dirty="0">
                <a:solidFill>
                  <a:srgbClr val="FF0000"/>
                </a:solidFill>
              </a:rPr>
              <a:t> = "&lt;</a:t>
            </a:r>
            <a:r>
              <a:rPr lang="en-US" sz="1800" dirty="0" err="1">
                <a:solidFill>
                  <a:srgbClr val="FF0000"/>
                </a:solidFill>
              </a:rPr>
              <a:t>img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… &gt;”</a:t>
            </a:r>
            <a:r>
              <a:rPr lang="en-US" sz="1800" dirty="0" smtClean="0"/>
              <a:t> – places the map image returned form </a:t>
            </a:r>
            <a:r>
              <a:rPr lang="en-US" sz="1800" dirty="0" err="1" smtClean="0"/>
              <a:t>google</a:t>
            </a:r>
            <a:r>
              <a:rPr lang="en-US" sz="1800" dirty="0" smtClean="0"/>
              <a:t> at the HTML </a:t>
            </a:r>
            <a:r>
              <a:rPr lang="en-US" sz="1800" dirty="0" err="1" smtClean="0"/>
              <a:t>elmement</a:t>
            </a:r>
            <a:r>
              <a:rPr lang="en-US" sz="1800" dirty="0" smtClean="0"/>
              <a:t> “</a:t>
            </a:r>
            <a:r>
              <a:rPr lang="en-US" sz="1800" dirty="0" err="1" smtClean="0"/>
              <a:t>mapholder</a:t>
            </a:r>
            <a:r>
              <a:rPr lang="en-US" sz="1800" dirty="0" smtClean="0"/>
              <a:t>”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x.innerHTML</a:t>
            </a:r>
            <a:r>
              <a:rPr lang="en-US" sz="1800" dirty="0">
                <a:solidFill>
                  <a:srgbClr val="FF0000"/>
                </a:solidFill>
              </a:rPr>
              <a:t> = "Latitude: </a:t>
            </a:r>
            <a:r>
              <a:rPr lang="en-US" sz="1800" dirty="0" smtClean="0">
                <a:solidFill>
                  <a:srgbClr val="FF0000"/>
                </a:solidFill>
              </a:rPr>
              <a:t>… </a:t>
            </a:r>
            <a:r>
              <a:rPr lang="en-US" sz="1800" dirty="0" smtClean="0"/>
              <a:t>- formats and places the </a:t>
            </a:r>
            <a:r>
              <a:rPr lang="en-US" sz="1800" dirty="0"/>
              <a:t>the latitude and longitude as text </a:t>
            </a:r>
            <a:r>
              <a:rPr lang="en-US" sz="1800" dirty="0" smtClean="0"/>
              <a:t>above the map image at HTML element x --- What s x?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597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Madlib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be based on …</a:t>
            </a:r>
            <a:endParaRPr lang="en-US" dirty="0"/>
          </a:p>
          <a:p>
            <a:r>
              <a:rPr lang="en-US" sz="2400" dirty="0">
                <a:hlinkClick r:id="rId2"/>
              </a:rPr>
              <a:t>http://plato.acadiau.ca/courses/comp/dsilver/4923.f06/Assignment/Assign3/assignment3.</a:t>
            </a:r>
            <a:r>
              <a:rPr lang="en-US" sz="2400" dirty="0" smtClean="0">
                <a:hlinkClick r:id="rId2"/>
              </a:rPr>
              <a:t>htm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But I am going to throw in some </a:t>
            </a:r>
            <a:r>
              <a:rPr lang="en-US" sz="2400" smtClean="0"/>
              <a:t>additional requirements.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Frameworks (Libraries)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- most </a:t>
            </a:r>
            <a:r>
              <a:rPr lang="en-US" dirty="0"/>
              <a:t>popular JavaScript framework on the Internet </a:t>
            </a:r>
            <a:r>
              <a:rPr lang="en-US" dirty="0" smtClean="0"/>
              <a:t>today; </a:t>
            </a:r>
            <a:r>
              <a:rPr lang="en-US" dirty="0"/>
              <a:t>uses CSS selectors to access and manipulate HTML elements (DOM Objects) on a web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Prototype -</a:t>
            </a:r>
            <a:r>
              <a:rPr lang="en-US" dirty="0"/>
              <a:t>provides a simple API to perform common web </a:t>
            </a:r>
            <a:r>
              <a:rPr lang="en-US" dirty="0" smtClean="0"/>
              <a:t>tasks</a:t>
            </a:r>
            <a:r>
              <a:rPr lang="en-US" dirty="0"/>
              <a:t>;</a:t>
            </a:r>
            <a:r>
              <a:rPr lang="en-US" dirty="0" smtClean="0"/>
              <a:t> library </a:t>
            </a:r>
            <a:r>
              <a:rPr lang="en-US" dirty="0"/>
              <a:t>of properties and methods for manipulating the HTML </a:t>
            </a:r>
            <a:r>
              <a:rPr lang="en-US" dirty="0" smtClean="0"/>
              <a:t>DOM; provides classes </a:t>
            </a:r>
            <a:r>
              <a:rPr lang="en-US" dirty="0"/>
              <a:t>and </a:t>
            </a:r>
            <a:r>
              <a:rPr lang="en-US" dirty="0" smtClean="0"/>
              <a:t>inheritance</a:t>
            </a:r>
            <a:endParaRPr lang="en-US" dirty="0"/>
          </a:p>
          <a:p>
            <a:r>
              <a:rPr lang="en-US" dirty="0" err="1" smtClean="0"/>
              <a:t>MooTools</a:t>
            </a:r>
            <a:r>
              <a:rPr lang="en-US" dirty="0" smtClean="0"/>
              <a:t> - offers </a:t>
            </a:r>
            <a:r>
              <a:rPr lang="en-US" dirty="0"/>
              <a:t>an API to make common JavaScript programming </a:t>
            </a:r>
            <a:r>
              <a:rPr lang="en-US" dirty="0" smtClean="0"/>
              <a:t>easier; </a:t>
            </a:r>
            <a:r>
              <a:rPr lang="en-US" dirty="0"/>
              <a:t>includes some lightweight effects and animation functions</a:t>
            </a:r>
            <a:r>
              <a:rPr lang="en-US" dirty="0" smtClean="0"/>
              <a:t>. </a:t>
            </a:r>
          </a:p>
          <a:p>
            <a:endParaRPr lang="en-US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://www.w3schools.com/js/</a:t>
            </a:r>
            <a:r>
              <a:rPr lang="en-US" sz="2400" dirty="0" smtClean="0">
                <a:hlinkClick r:id="rId2"/>
              </a:rPr>
              <a:t>js_libraries.asp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809</Words>
  <Application>Microsoft Macintosh PowerPoint</Application>
  <PresentationFormat>On-screen Show (4:3)</PresentationFormat>
  <Paragraphs>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 2513 Web Centric Programming Daniel L. Silver</vt:lpstr>
      <vt:lpstr>String.proptotype.match()</vt:lpstr>
      <vt:lpstr>String.proptotype.match()</vt:lpstr>
      <vt:lpstr>geolocatioin_map.html</vt:lpstr>
      <vt:lpstr>geolocatioin_map.html</vt:lpstr>
      <vt:lpstr>JavaScript Callback Functions</vt:lpstr>
      <vt:lpstr>geolocatioin_map.html</vt:lpstr>
      <vt:lpstr>Assignment #2</vt:lpstr>
      <vt:lpstr>JavaScript Frameworks (Libraries)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80</cp:revision>
  <dcterms:created xsi:type="dcterms:W3CDTF">2015-01-05T01:17:30Z</dcterms:created>
  <dcterms:modified xsi:type="dcterms:W3CDTF">2015-01-28T16:59:54Z</dcterms:modified>
</cp:coreProperties>
</file>