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56" r:id="rId3"/>
    <p:sldId id="363" r:id="rId4"/>
    <p:sldId id="371" r:id="rId5"/>
    <p:sldId id="362" r:id="rId6"/>
    <p:sldId id="358" r:id="rId7"/>
    <p:sldId id="364" r:id="rId8"/>
    <p:sldId id="365" r:id="rId9"/>
    <p:sldId id="373" r:id="rId10"/>
    <p:sldId id="372" r:id="rId11"/>
    <p:sldId id="366" r:id="rId12"/>
    <p:sldId id="379" r:id="rId13"/>
    <p:sldId id="380" r:id="rId14"/>
    <p:sldId id="381" r:id="rId15"/>
    <p:sldId id="382" r:id="rId16"/>
    <p:sldId id="384" r:id="rId17"/>
    <p:sldId id="385" r:id="rId18"/>
    <p:sldId id="386" r:id="rId19"/>
    <p:sldId id="383" r:id="rId20"/>
    <p:sldId id="355" r:id="rId21"/>
    <p:sldId id="374" r:id="rId22"/>
    <p:sldId id="37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904" y="-104"/>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033DA0-45A1-5C4A-9BA8-31C65AA5058B}" type="datetimeFigureOut">
              <a:rPr lang="en-US" smtClean="0"/>
              <a:t>15-03-04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71FB3-9494-0247-99A6-EF86908EFCF7}" type="slidenum">
              <a:rPr lang="en-US" smtClean="0"/>
              <a:t>‹#›</a:t>
            </a:fld>
            <a:endParaRPr lang="en-US"/>
          </a:p>
        </p:txBody>
      </p:sp>
    </p:spTree>
    <p:extLst>
      <p:ext uri="{BB962C8B-B14F-4D97-AF65-F5344CB8AC3E}">
        <p14:creationId xmlns:p14="http://schemas.microsoft.com/office/powerpoint/2010/main" val="31528976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t>2001</a:t>
            </a:r>
          </a:p>
        </p:txBody>
      </p:sp>
      <p:sp>
        <p:nvSpPr>
          <p:cNvPr id="6" name="Rectangle 6"/>
          <p:cNvSpPr>
            <a:spLocks noGrp="1" noChangeArrowheads="1"/>
          </p:cNvSpPr>
          <p:nvPr>
            <p:ph type="ftr" sz="quarter" idx="4"/>
          </p:nvPr>
        </p:nvSpPr>
        <p:spPr>
          <a:ln/>
        </p:spPr>
        <p:txBody>
          <a:bodyPr/>
          <a:lstStyle/>
          <a:p>
            <a:r>
              <a:rPr lang="en-US"/>
              <a:t>Daniel L. Silver</a:t>
            </a:r>
          </a:p>
        </p:txBody>
      </p:sp>
      <p:sp>
        <p:nvSpPr>
          <p:cNvPr id="7" name="Rectangle 7"/>
          <p:cNvSpPr>
            <a:spLocks noGrp="1" noChangeArrowheads="1"/>
          </p:cNvSpPr>
          <p:nvPr>
            <p:ph type="sldNum" sz="quarter" idx="5"/>
          </p:nvPr>
        </p:nvSpPr>
        <p:spPr>
          <a:ln/>
        </p:spPr>
        <p:txBody>
          <a:bodyPr/>
          <a:lstStyle/>
          <a:p>
            <a:fld id="{5D0B5299-5F30-5E48-8F86-A215229868E7}" type="slidenum">
              <a:rPr lang="en-US"/>
              <a:pPr/>
              <a:t>20</a:t>
            </a:fld>
            <a:endParaRPr lang="en-US"/>
          </a:p>
        </p:txBody>
      </p:sp>
      <p:sp>
        <p:nvSpPr>
          <p:cNvPr id="251906" name="Rectangle 2"/>
          <p:cNvSpPr>
            <a:spLocks noGrp="1" noRot="1" noChangeAspect="1" noChangeArrowheads="1"/>
          </p:cNvSpPr>
          <p:nvPr>
            <p:ph type="sldImg"/>
          </p:nvPr>
        </p:nvSpPr>
        <p:spPr bwMode="auto">
          <a:xfrm>
            <a:off x="1146175" y="687388"/>
            <a:ext cx="4568825" cy="3425825"/>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51907" name="Rectangle 3"/>
          <p:cNvSpPr>
            <a:spLocks noGrp="1" noChangeArrowheads="1"/>
          </p:cNvSpPr>
          <p:nvPr>
            <p:ph type="body" idx="1"/>
          </p:nvPr>
        </p:nvSpPr>
        <p:spPr bwMode="auto">
          <a:xfrm>
            <a:off x="914824" y="4343361"/>
            <a:ext cx="5028353" cy="4113936"/>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15-03-04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29616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15-03-04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89760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15-03-04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259679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15-03-04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311308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41343-F143-E740-9690-78BF37763C20}" type="datetimeFigureOut">
              <a:rPr lang="en-US" smtClean="0"/>
              <a:t>15-03-04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69206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241343-F143-E740-9690-78BF37763C20}" type="datetimeFigureOut">
              <a:rPr lang="en-US" smtClean="0"/>
              <a:t>15-03-04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261697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241343-F143-E740-9690-78BF37763C20}" type="datetimeFigureOut">
              <a:rPr lang="en-US" smtClean="0"/>
              <a:t>15-03-04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382377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241343-F143-E740-9690-78BF37763C20}" type="datetimeFigureOut">
              <a:rPr lang="en-US" smtClean="0"/>
              <a:t>15-03-04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156419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41343-F143-E740-9690-78BF37763C20}" type="datetimeFigureOut">
              <a:rPr lang="en-US" smtClean="0"/>
              <a:t>15-03-04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47598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41343-F143-E740-9690-78BF37763C20}" type="datetimeFigureOut">
              <a:rPr lang="en-US" smtClean="0"/>
              <a:t>15-03-04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914258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41343-F143-E740-9690-78BF37763C20}" type="datetimeFigureOut">
              <a:rPr lang="en-US" smtClean="0"/>
              <a:t>15-03-04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6003300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41343-F143-E740-9690-78BF37763C20}" type="datetimeFigureOut">
              <a:rPr lang="en-US" smtClean="0"/>
              <a:t>15-03-04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416ED-4AC4-2242-9C63-3A1B543A2E40}" type="slidenum">
              <a:rPr lang="en-US" smtClean="0"/>
              <a:t>‹#›</a:t>
            </a:fld>
            <a:endParaRPr lang="en-US"/>
          </a:p>
        </p:txBody>
      </p:sp>
    </p:spTree>
    <p:extLst>
      <p:ext uri="{BB962C8B-B14F-4D97-AF65-F5344CB8AC3E}">
        <p14:creationId xmlns:p14="http://schemas.microsoft.com/office/powerpoint/2010/main" val="2096417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php/php_syntax.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php/php_variables.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php/php_operators.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php/php_if_else.a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php/php_looping.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php/php_functions.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php/php_form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s.com/php/" TargetMode="External"/><Relationship Id="rId4" Type="http://schemas.openxmlformats.org/officeDocument/2006/relationships/hyperlink" Target="http://php.net/manual/en/intro-whatis.php" TargetMode="External"/><Relationship Id="rId5" Type="http://schemas.openxmlformats.org/officeDocument/2006/relationships/hyperlink" Target="https://www.youtube.com/watch?v=J-5qL-IpoDU"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J-5qL-Ipo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hp.net/manual/en/install.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t>COMP 2513</a:t>
            </a:r>
            <a:r>
              <a:rPr lang="en-US" sz="5300" dirty="0" smtClean="0"/>
              <a:t/>
            </a:r>
            <a:br>
              <a:rPr lang="en-US" sz="5300" dirty="0" smtClean="0"/>
            </a:br>
            <a:r>
              <a:rPr lang="en-US" sz="5300" dirty="0" smtClean="0"/>
              <a:t>Web Centric Programming</a:t>
            </a:r>
            <a:br>
              <a:rPr lang="en-US" sz="5300" dirty="0" smtClean="0"/>
            </a:br>
            <a:r>
              <a:rPr lang="en-US" sz="3600" dirty="0" smtClean="0"/>
              <a:t>Daniel L. Silver</a:t>
            </a:r>
            <a:endParaRPr lang="en-US" sz="4000" dirty="0"/>
          </a:p>
        </p:txBody>
      </p:sp>
      <p:sp>
        <p:nvSpPr>
          <p:cNvPr id="3" name="Subtitle 2"/>
          <p:cNvSpPr>
            <a:spLocks noGrp="1"/>
          </p:cNvSpPr>
          <p:nvPr>
            <p:ph type="subTitle" idx="1"/>
          </p:nvPr>
        </p:nvSpPr>
        <p:spPr/>
        <p:txBody>
          <a:bodyPr>
            <a:normAutofit/>
          </a:bodyPr>
          <a:lstStyle/>
          <a:p>
            <a:endParaRPr lang="en-US" dirty="0" smtClean="0"/>
          </a:p>
          <a:p>
            <a:r>
              <a:rPr lang="en-US" dirty="0" smtClean="0"/>
              <a:t>PHP Basics</a:t>
            </a:r>
            <a:endParaRPr lang="en-US" dirty="0"/>
          </a:p>
        </p:txBody>
      </p:sp>
    </p:spTree>
    <p:extLst>
      <p:ext uri="{BB962C8B-B14F-4D97-AF65-F5344CB8AC3E}">
        <p14:creationId xmlns:p14="http://schemas.microsoft.com/office/powerpoint/2010/main" val="9343598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PHP !</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From HTML .. to .. </a:t>
            </a:r>
          </a:p>
          <a:p>
            <a:pPr marL="0" indent="0">
              <a:buNone/>
            </a:pPr>
            <a:endParaRPr lang="en-US" dirty="0"/>
          </a:p>
          <a:p>
            <a:pPr marL="0" indent="0">
              <a:buNone/>
            </a:pPr>
            <a:r>
              <a:rPr lang="en-US" dirty="0"/>
              <a:t>&lt;?</a:t>
            </a:r>
            <a:r>
              <a:rPr lang="en-US" dirty="0" err="1"/>
              <a:t>php</a:t>
            </a:r>
            <a:endParaRPr lang="en-US" dirty="0"/>
          </a:p>
          <a:p>
            <a:pPr marL="0" indent="0">
              <a:buNone/>
            </a:pPr>
            <a:r>
              <a:rPr lang="en-US" dirty="0"/>
              <a:t>echo "Hello World! My first PHP script.";</a:t>
            </a:r>
          </a:p>
          <a:p>
            <a:pPr marL="0" indent="0">
              <a:buNone/>
            </a:pPr>
            <a:r>
              <a:rPr lang="en-US" dirty="0"/>
              <a:t>?&gt;</a:t>
            </a:r>
          </a:p>
          <a:p>
            <a:pPr marL="0" indent="0">
              <a:buNone/>
            </a:pPr>
            <a:endParaRPr lang="en-US" dirty="0"/>
          </a:p>
          <a:p>
            <a:pPr marL="0" indent="0">
              <a:buNone/>
            </a:pPr>
            <a:r>
              <a:rPr lang="en-US" dirty="0"/>
              <a:t>&lt;/body&gt;</a:t>
            </a:r>
          </a:p>
          <a:p>
            <a:pPr marL="0" indent="0">
              <a:buNone/>
            </a:pPr>
            <a:r>
              <a:rPr lang="en-US" dirty="0"/>
              <a:t>&lt;/html</a:t>
            </a:r>
            <a:r>
              <a:rPr lang="en-US" dirty="0" smtClean="0"/>
              <a:t>&gt;</a:t>
            </a:r>
          </a:p>
          <a:p>
            <a:pPr marL="0" indent="0">
              <a:buNone/>
            </a:pPr>
            <a:endParaRPr lang="en-US" dirty="0"/>
          </a:p>
          <a:p>
            <a:pPr marL="0" indent="0">
              <a:buNone/>
            </a:pPr>
            <a:r>
              <a:rPr lang="en-US" dirty="0">
                <a:hlinkClick r:id="rId2"/>
              </a:rPr>
              <a:t>http://www.w3schools.com/php/</a:t>
            </a:r>
            <a:r>
              <a:rPr lang="en-US" dirty="0" smtClean="0">
                <a:hlinkClick r:id="rId2"/>
              </a:rPr>
              <a:t>php_syntax.asp</a:t>
            </a:r>
            <a:r>
              <a:rPr lang="en-US" dirty="0" smtClean="0"/>
              <a:t> </a:t>
            </a:r>
            <a:endParaRPr lang="en-US" dirty="0"/>
          </a:p>
        </p:txBody>
      </p:sp>
    </p:spTree>
    <p:extLst>
      <p:ext uri="{BB962C8B-B14F-4D97-AF65-F5344CB8AC3E}">
        <p14:creationId xmlns:p14="http://schemas.microsoft.com/office/powerpoint/2010/main" val="235784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Like </a:t>
            </a:r>
            <a:r>
              <a:rPr lang="en-US" dirty="0" err="1"/>
              <a:t>javascript</a:t>
            </a:r>
            <a:r>
              <a:rPr lang="en-US" dirty="0"/>
              <a:t> variables type is automatically assigned</a:t>
            </a:r>
          </a:p>
          <a:p>
            <a:r>
              <a:rPr lang="en-US" dirty="0"/>
              <a:t>Variables are declared starting with a $ then variable name</a:t>
            </a:r>
          </a:p>
          <a:p>
            <a:r>
              <a:rPr lang="en-US" dirty="0"/>
              <a:t>The first character of the variable name must be a letter </a:t>
            </a:r>
            <a:r>
              <a:rPr lang="en-US" dirty="0" smtClean="0"/>
              <a:t>OR _ (the underscore character)</a:t>
            </a:r>
            <a:endParaRPr lang="en-US" dirty="0"/>
          </a:p>
          <a:p>
            <a:r>
              <a:rPr lang="en-US" dirty="0"/>
              <a:t>Variable names may only contain letters, numbers, and _</a:t>
            </a:r>
          </a:p>
          <a:p>
            <a:r>
              <a:rPr lang="en-US" dirty="0"/>
              <a:t>Variable names are case </a:t>
            </a:r>
            <a:r>
              <a:rPr lang="en-US" dirty="0" smtClean="0"/>
              <a:t>sensitive</a:t>
            </a:r>
          </a:p>
          <a:p>
            <a:endParaRPr lang="en-US" dirty="0" smtClean="0"/>
          </a:p>
          <a:p>
            <a:r>
              <a:rPr lang="en-US" dirty="0" smtClean="0"/>
              <a:t>Examples:</a:t>
            </a:r>
          </a:p>
          <a:p>
            <a:pPr lvl="1"/>
            <a:r>
              <a:rPr lang="en-US" sz="2400" dirty="0" smtClean="0">
                <a:hlinkClick r:id="rId2"/>
              </a:rPr>
              <a:t>http</a:t>
            </a:r>
            <a:r>
              <a:rPr lang="en-US" sz="2400" dirty="0">
                <a:hlinkClick r:id="rId2"/>
              </a:rPr>
              <a:t>://www.w3schools.com/php/</a:t>
            </a:r>
            <a:r>
              <a:rPr lang="en-US" sz="2400" dirty="0" smtClean="0">
                <a:hlinkClick r:id="rId2"/>
              </a:rPr>
              <a:t>php_variables.asp</a:t>
            </a:r>
            <a:r>
              <a:rPr lang="en-US" sz="2400" dirty="0" smtClean="0"/>
              <a:t> </a:t>
            </a:r>
          </a:p>
          <a:p>
            <a:pPr lvl="1"/>
            <a:r>
              <a:rPr lang="en-US" sz="2400" dirty="0" err="1" smtClean="0"/>
              <a:t>SimpleOutput.php</a:t>
            </a:r>
            <a:endParaRPr lang="en-US" sz="2400" dirty="0"/>
          </a:p>
        </p:txBody>
      </p:sp>
    </p:spTree>
    <p:extLst>
      <p:ext uri="{BB962C8B-B14F-4D97-AF65-F5344CB8AC3E}">
        <p14:creationId xmlns:p14="http://schemas.microsoft.com/office/powerpoint/2010/main" val="358641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sz="2800" dirty="0">
                <a:hlinkClick r:id="rId2"/>
              </a:rPr>
              <a:t>http://www.w3schools.com/php/</a:t>
            </a:r>
            <a:r>
              <a:rPr lang="en-US" sz="2800" dirty="0" smtClean="0">
                <a:hlinkClick r:id="rId2"/>
              </a:rPr>
              <a:t>php_operators.asp</a:t>
            </a:r>
            <a:endParaRPr lang="en-US" sz="2800" dirty="0" smtClean="0"/>
          </a:p>
          <a:p>
            <a:endParaRPr lang="en-US" dirty="0"/>
          </a:p>
        </p:txBody>
      </p:sp>
    </p:spTree>
    <p:extLst>
      <p:ext uri="{BB962C8B-B14F-4D97-AF65-F5344CB8AC3E}">
        <p14:creationId xmlns:p14="http://schemas.microsoft.com/office/powerpoint/2010/main" val="3167616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 Then .. Else </a:t>
            </a:r>
            <a:endParaRPr lang="en-US" dirty="0"/>
          </a:p>
        </p:txBody>
      </p:sp>
      <p:sp>
        <p:nvSpPr>
          <p:cNvPr id="3" name="Content Placeholder 2"/>
          <p:cNvSpPr>
            <a:spLocks noGrp="1"/>
          </p:cNvSpPr>
          <p:nvPr>
            <p:ph idx="1"/>
          </p:nvPr>
        </p:nvSpPr>
        <p:spPr/>
        <p:txBody>
          <a:bodyPr/>
          <a:lstStyle/>
          <a:p>
            <a:r>
              <a:rPr lang="en-US" sz="2800" dirty="0">
                <a:hlinkClick r:id="rId2"/>
              </a:rPr>
              <a:t>http://www.w3schools.com/php/</a:t>
            </a:r>
            <a:r>
              <a:rPr lang="en-US" sz="2800" dirty="0" smtClean="0">
                <a:hlinkClick r:id="rId2"/>
              </a:rPr>
              <a:t>php_if_else.asp</a:t>
            </a:r>
            <a:endParaRPr lang="en-US" sz="2800" dirty="0" smtClean="0"/>
          </a:p>
          <a:p>
            <a:endParaRPr lang="en-US" sz="2800" dirty="0" smtClean="0"/>
          </a:p>
          <a:p>
            <a:r>
              <a:rPr lang="en-US" dirty="0"/>
              <a:t>i</a:t>
            </a:r>
            <a:r>
              <a:rPr lang="en-US" dirty="0" smtClean="0"/>
              <a:t>f-</a:t>
            </a:r>
            <a:r>
              <a:rPr lang="en-US" dirty="0" err="1" smtClean="0"/>
              <a:t>then.php</a:t>
            </a:r>
            <a:endParaRPr lang="en-US" dirty="0" smtClean="0"/>
          </a:p>
          <a:p>
            <a:endParaRPr lang="en-US" dirty="0"/>
          </a:p>
        </p:txBody>
      </p:sp>
    </p:spTree>
    <p:extLst>
      <p:ext uri="{BB962C8B-B14F-4D97-AF65-F5344CB8AC3E}">
        <p14:creationId xmlns:p14="http://schemas.microsoft.com/office/powerpoint/2010/main" val="1288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sz="2800" dirty="0">
                <a:hlinkClick r:id="rId2"/>
              </a:rPr>
              <a:t>http://www.w3schools.com/php/</a:t>
            </a:r>
            <a:r>
              <a:rPr lang="en-US" sz="2800" dirty="0" smtClean="0">
                <a:hlinkClick r:id="rId2"/>
              </a:rPr>
              <a:t>php_looping.asp</a:t>
            </a:r>
            <a:endParaRPr lang="en-US" sz="2800" dirty="0" smtClean="0"/>
          </a:p>
          <a:p>
            <a:endParaRPr lang="en-US" dirty="0"/>
          </a:p>
          <a:p>
            <a:r>
              <a:rPr lang="en-US" dirty="0" err="1"/>
              <a:t>w</a:t>
            </a:r>
            <a:r>
              <a:rPr lang="en-US" dirty="0" err="1" smtClean="0"/>
              <a:t>hile.php</a:t>
            </a:r>
            <a:endParaRPr lang="en-US" dirty="0" smtClean="0"/>
          </a:p>
          <a:p>
            <a:endParaRPr lang="en-US" dirty="0"/>
          </a:p>
        </p:txBody>
      </p:sp>
    </p:spTree>
    <p:extLst>
      <p:ext uri="{BB962C8B-B14F-4D97-AF65-F5344CB8AC3E}">
        <p14:creationId xmlns:p14="http://schemas.microsoft.com/office/powerpoint/2010/main" val="132106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sz="2800" dirty="0">
                <a:hlinkClick r:id="rId2"/>
              </a:rPr>
              <a:t>http://www.w3schools.com/php/</a:t>
            </a:r>
            <a:r>
              <a:rPr lang="en-US" sz="2800" dirty="0" smtClean="0">
                <a:hlinkClick r:id="rId2"/>
              </a:rPr>
              <a:t>php_functions.asp</a:t>
            </a:r>
            <a:endParaRPr lang="en-US" sz="2800" dirty="0" smtClean="0"/>
          </a:p>
          <a:p>
            <a:endParaRPr lang="en-US" dirty="0"/>
          </a:p>
          <a:p>
            <a:r>
              <a:rPr lang="en-US" dirty="0" err="1"/>
              <a:t>f</a:t>
            </a:r>
            <a:r>
              <a:rPr lang="en-US" dirty="0" err="1" smtClean="0"/>
              <a:t>unctions.php</a:t>
            </a:r>
            <a:endParaRPr lang="en-US" dirty="0"/>
          </a:p>
        </p:txBody>
      </p:sp>
    </p:spTree>
    <p:extLst>
      <p:ext uri="{BB962C8B-B14F-4D97-AF65-F5344CB8AC3E}">
        <p14:creationId xmlns:p14="http://schemas.microsoft.com/office/powerpoint/2010/main" val="44219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$_SERVER</a:t>
            </a:r>
          </a:p>
        </p:txBody>
      </p:sp>
      <p:sp>
        <p:nvSpPr>
          <p:cNvPr id="3" name="Content Placeholder 2"/>
          <p:cNvSpPr>
            <a:spLocks noGrp="1"/>
          </p:cNvSpPr>
          <p:nvPr>
            <p:ph idx="1"/>
          </p:nvPr>
        </p:nvSpPr>
        <p:spPr/>
        <p:txBody>
          <a:bodyPr>
            <a:normAutofit lnSpcReduction="10000"/>
          </a:bodyPr>
          <a:lstStyle/>
          <a:p>
            <a:r>
              <a:rPr lang="en-US" dirty="0"/>
              <a:t>Another built in array of information about the HTTP </a:t>
            </a:r>
            <a:r>
              <a:rPr lang="en-US" dirty="0" smtClean="0"/>
              <a:t>request</a:t>
            </a:r>
            <a:endParaRPr lang="en-US" dirty="0"/>
          </a:p>
          <a:p>
            <a:r>
              <a:rPr lang="en-US" dirty="0"/>
              <a:t>Notable </a:t>
            </a:r>
            <a:r>
              <a:rPr lang="en-US" dirty="0" smtClean="0"/>
              <a:t>values:</a:t>
            </a:r>
            <a:endParaRPr lang="en-US" dirty="0"/>
          </a:p>
          <a:p>
            <a:pPr lvl="1"/>
            <a:r>
              <a:rPr lang="en-US" dirty="0"/>
              <a:t>HTTP_HOST</a:t>
            </a:r>
          </a:p>
          <a:p>
            <a:pPr lvl="1"/>
            <a:r>
              <a:rPr lang="en-US" dirty="0"/>
              <a:t>REMOTE_ADDR</a:t>
            </a:r>
          </a:p>
          <a:p>
            <a:pPr lvl="1"/>
            <a:r>
              <a:rPr lang="en-US" dirty="0"/>
              <a:t>HTTP_USER_AGENT</a:t>
            </a:r>
          </a:p>
          <a:p>
            <a:pPr lvl="1"/>
            <a:r>
              <a:rPr lang="en-US" dirty="0" smtClean="0"/>
              <a:t>SERVER_NAME</a:t>
            </a:r>
          </a:p>
          <a:p>
            <a:pPr lvl="1"/>
            <a:endParaRPr lang="en-US" dirty="0"/>
          </a:p>
          <a:p>
            <a:pPr lvl="1"/>
            <a:r>
              <a:rPr lang="en-US" dirty="0" smtClean="0"/>
              <a:t>Try </a:t>
            </a:r>
            <a:r>
              <a:rPr lang="en-US" dirty="0" err="1" smtClean="0"/>
              <a:t>globa</a:t>
            </a:r>
            <a:r>
              <a:rPr lang="en-US" dirty="0" err="1" smtClean="0"/>
              <a:t>l_vars.php</a:t>
            </a:r>
            <a:endParaRPr lang="en-US" dirty="0"/>
          </a:p>
        </p:txBody>
      </p:sp>
    </p:spTree>
    <p:extLst>
      <p:ext uri="{BB962C8B-B14F-4D97-AF65-F5344CB8AC3E}">
        <p14:creationId xmlns:p14="http://schemas.microsoft.com/office/powerpoint/2010/main" val="1005198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and PHP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77518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685800" y="2857500"/>
            <a:ext cx="7772400" cy="1143000"/>
          </a:xfrm>
        </p:spPr>
        <p:txBody>
          <a:bodyPr>
            <a:normAutofit fontScale="90000"/>
          </a:bodyPr>
          <a:lstStyle/>
          <a:p>
            <a:r>
              <a:rPr lang="en-US" sz="5400"/>
              <a:t>THE END</a:t>
            </a:r>
            <a:br>
              <a:rPr lang="en-US" sz="5400"/>
            </a:br>
            <a:r>
              <a:rPr lang="en-US" sz="5400"/>
              <a:t/>
            </a:r>
            <a:br>
              <a:rPr lang="en-US" sz="5400"/>
            </a:br>
            <a:r>
              <a:rPr lang="en-US" sz="3200"/>
              <a:t>danny.silver@acadiau.ca</a:t>
            </a:r>
          </a:p>
        </p:txBody>
      </p:sp>
    </p:spTree>
    <p:extLst>
      <p:ext uri="{BB962C8B-B14F-4D97-AF65-F5344CB8AC3E}">
        <p14:creationId xmlns:p14="http://schemas.microsoft.com/office/powerpoint/2010/main" val="5224229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and PHP</a:t>
            </a:r>
            <a:endParaRPr lang="en-US" dirty="0"/>
          </a:p>
        </p:txBody>
      </p:sp>
      <p:sp>
        <p:nvSpPr>
          <p:cNvPr id="3" name="Content Placeholder 2"/>
          <p:cNvSpPr>
            <a:spLocks noGrp="1"/>
          </p:cNvSpPr>
          <p:nvPr>
            <p:ph idx="1"/>
          </p:nvPr>
        </p:nvSpPr>
        <p:spPr/>
        <p:txBody>
          <a:bodyPr/>
          <a:lstStyle/>
          <a:p>
            <a:r>
              <a:rPr lang="en-US" sz="2800" dirty="0">
                <a:hlinkClick r:id="rId2"/>
              </a:rPr>
              <a:t>http://www.w3schools.com/php/</a:t>
            </a:r>
            <a:r>
              <a:rPr lang="en-US" sz="2800" dirty="0" smtClean="0">
                <a:hlinkClick r:id="rId2"/>
              </a:rPr>
              <a:t>php_forms.asp</a:t>
            </a:r>
            <a:endParaRPr lang="en-US" sz="2800" dirty="0" smtClean="0"/>
          </a:p>
          <a:p>
            <a:endParaRPr lang="en-US" dirty="0" smtClean="0"/>
          </a:p>
          <a:p>
            <a:r>
              <a:rPr lang="en-US" dirty="0" err="1" smtClean="0"/>
              <a:t>forms.html</a:t>
            </a:r>
            <a:r>
              <a:rPr lang="en-US" dirty="0" smtClean="0"/>
              <a:t> and </a:t>
            </a:r>
            <a:r>
              <a:rPr lang="en-US" dirty="0" err="1" smtClean="0"/>
              <a:t>form_welcome.php</a:t>
            </a:r>
            <a:endParaRPr lang="en-US" dirty="0"/>
          </a:p>
        </p:txBody>
      </p:sp>
    </p:spTree>
    <p:extLst>
      <p:ext uri="{BB962C8B-B14F-4D97-AF65-F5344CB8AC3E}">
        <p14:creationId xmlns:p14="http://schemas.microsoft.com/office/powerpoint/2010/main" val="96870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PHP?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Recursive </a:t>
            </a:r>
            <a:r>
              <a:rPr lang="en-US" dirty="0"/>
              <a:t>acronym for </a:t>
            </a:r>
            <a:endParaRPr lang="en-US" dirty="0" smtClean="0"/>
          </a:p>
          <a:p>
            <a:pPr lvl="1"/>
            <a:r>
              <a:rPr lang="en-US" dirty="0" smtClean="0"/>
              <a:t>"</a:t>
            </a:r>
            <a:r>
              <a:rPr lang="en-US" dirty="0"/>
              <a:t>PHP: Hypertext Preprocessor"</a:t>
            </a:r>
            <a:endParaRPr lang="en-US" dirty="0" smtClean="0"/>
          </a:p>
          <a:p>
            <a:r>
              <a:rPr lang="en-US" dirty="0" smtClean="0"/>
              <a:t>PHP </a:t>
            </a:r>
            <a:r>
              <a:rPr lang="en-US" dirty="0"/>
              <a:t>is </a:t>
            </a:r>
            <a:r>
              <a:rPr lang="en-US" dirty="0" smtClean="0"/>
              <a:t>widely-used, efficient, server-side scripting language</a:t>
            </a:r>
          </a:p>
          <a:p>
            <a:r>
              <a:rPr lang="en-US" dirty="0" smtClean="0"/>
              <a:t>PHP </a:t>
            </a:r>
            <a:r>
              <a:rPr lang="en-US" dirty="0"/>
              <a:t>is a </a:t>
            </a:r>
            <a:r>
              <a:rPr lang="en-US" dirty="0" smtClean="0"/>
              <a:t>free</a:t>
            </a:r>
            <a:r>
              <a:rPr lang="en-US" dirty="0"/>
              <a:t>, </a:t>
            </a:r>
            <a:r>
              <a:rPr lang="en-US" dirty="0" smtClean="0"/>
              <a:t>open source alternative commercial options (MS ASP)</a:t>
            </a:r>
          </a:p>
          <a:p>
            <a:r>
              <a:rPr lang="en-US" dirty="0" smtClean="0"/>
              <a:t>Can be used on all major </a:t>
            </a:r>
            <a:r>
              <a:rPr lang="en-US" dirty="0" err="1" smtClean="0"/>
              <a:t>Op.Sys</a:t>
            </a:r>
            <a:r>
              <a:rPr lang="en-US" dirty="0" smtClean="0"/>
              <a:t>. In collaboration with most web servers</a:t>
            </a:r>
          </a:p>
          <a:p>
            <a:r>
              <a:rPr lang="en-US" dirty="0" smtClean="0"/>
              <a:t>Works with a wide range of DB servers</a:t>
            </a:r>
          </a:p>
          <a:p>
            <a:r>
              <a:rPr lang="en-US" dirty="0" err="1" smtClean="0"/>
              <a:t>Wordpress</a:t>
            </a:r>
            <a:r>
              <a:rPr lang="en-US" dirty="0" smtClean="0"/>
              <a:t>, Facebook  are built on it</a:t>
            </a:r>
          </a:p>
          <a:p>
            <a:endParaRPr lang="en-US" dirty="0" smtClean="0"/>
          </a:p>
          <a:p>
            <a:pPr marL="457200" lvl="1" indent="0">
              <a:buNone/>
            </a:pPr>
            <a:endParaRPr lang="en-US" dirty="0"/>
          </a:p>
        </p:txBody>
      </p:sp>
    </p:spTree>
    <p:extLst>
      <p:ext uri="{BB962C8B-B14F-4D97-AF65-F5344CB8AC3E}">
        <p14:creationId xmlns:p14="http://schemas.microsoft.com/office/powerpoint/2010/main" val="2583851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77F82BA5-1A24-3A4D-B17C-5F19A98B7E8A}" type="slidenum">
              <a:rPr lang="en-US"/>
              <a:pPr/>
              <a:t>20</a:t>
            </a:fld>
            <a:endParaRPr lang="en-US"/>
          </a:p>
        </p:txBody>
      </p:sp>
      <p:sp>
        <p:nvSpPr>
          <p:cNvPr id="250882" name="Rectangle 2"/>
          <p:cNvSpPr>
            <a:spLocks noGrp="1" noChangeArrowheads="1"/>
          </p:cNvSpPr>
          <p:nvPr>
            <p:ph type="title"/>
          </p:nvPr>
        </p:nvSpPr>
        <p:spPr/>
        <p:txBody>
          <a:bodyPr/>
          <a:lstStyle/>
          <a:p>
            <a:r>
              <a:rPr lang="en-US" dirty="0"/>
              <a:t>Resources</a:t>
            </a:r>
          </a:p>
        </p:txBody>
      </p:sp>
      <p:sp>
        <p:nvSpPr>
          <p:cNvPr id="250883" name="Rectangle 3"/>
          <p:cNvSpPr>
            <a:spLocks noGrp="1" noChangeArrowheads="1"/>
          </p:cNvSpPr>
          <p:nvPr>
            <p:ph type="body" idx="1"/>
          </p:nvPr>
        </p:nvSpPr>
        <p:spPr>
          <a:xfrm>
            <a:off x="266700" y="1447800"/>
            <a:ext cx="8610600" cy="4572000"/>
          </a:xfrm>
        </p:spPr>
        <p:txBody>
          <a:bodyPr>
            <a:normAutofit/>
          </a:bodyPr>
          <a:lstStyle/>
          <a:p>
            <a:pPr>
              <a:lnSpc>
                <a:spcPct val="90000"/>
              </a:lnSpc>
            </a:pPr>
            <a:r>
              <a:rPr lang="en-US" sz="2800" dirty="0" smtClean="0"/>
              <a:t>JSON tutorials:</a:t>
            </a:r>
          </a:p>
          <a:p>
            <a:pPr lvl="1">
              <a:lnSpc>
                <a:spcPct val="90000"/>
              </a:lnSpc>
            </a:pPr>
            <a:r>
              <a:rPr lang="en-US" sz="2400" dirty="0">
                <a:hlinkClick r:id="rId3"/>
              </a:rPr>
              <a:t>http://www.w3schools.com/php</a:t>
            </a:r>
            <a:r>
              <a:rPr lang="en-US" sz="2400" dirty="0" smtClean="0">
                <a:hlinkClick r:id="rId3"/>
              </a:rPr>
              <a:t>/</a:t>
            </a:r>
            <a:endParaRPr lang="en-US" sz="2400" dirty="0" smtClean="0"/>
          </a:p>
          <a:p>
            <a:pPr lvl="1">
              <a:lnSpc>
                <a:spcPct val="90000"/>
              </a:lnSpc>
            </a:pPr>
            <a:r>
              <a:rPr lang="en-US" sz="2400" dirty="0">
                <a:hlinkClick r:id="rId4"/>
              </a:rPr>
              <a:t>http://php.net/manual/en/intro-</a:t>
            </a:r>
            <a:r>
              <a:rPr lang="en-US" sz="2400" dirty="0" smtClean="0">
                <a:hlinkClick r:id="rId4"/>
              </a:rPr>
              <a:t>whatis.php</a:t>
            </a:r>
            <a:r>
              <a:rPr lang="en-US" sz="2400" dirty="0" smtClean="0"/>
              <a:t> </a:t>
            </a:r>
            <a:endParaRPr lang="en-US" sz="2400" dirty="0"/>
          </a:p>
          <a:p>
            <a:pPr>
              <a:lnSpc>
                <a:spcPct val="90000"/>
              </a:lnSpc>
            </a:pPr>
            <a:endParaRPr lang="en-US" sz="2800" dirty="0" smtClean="0"/>
          </a:p>
          <a:p>
            <a:pPr marL="457200" lvl="1" indent="0">
              <a:lnSpc>
                <a:spcPct val="90000"/>
              </a:lnSpc>
              <a:buNone/>
            </a:pPr>
            <a:endParaRPr lang="en-US" sz="2400" dirty="0" smtClean="0"/>
          </a:p>
          <a:p>
            <a:pPr>
              <a:lnSpc>
                <a:spcPct val="90000"/>
              </a:lnSpc>
            </a:pPr>
            <a:r>
              <a:rPr lang="en-US" dirty="0" smtClean="0"/>
              <a:t>Intro Videos:</a:t>
            </a:r>
          </a:p>
          <a:p>
            <a:pPr lvl="1">
              <a:lnSpc>
                <a:spcPct val="90000"/>
              </a:lnSpc>
            </a:pPr>
            <a:r>
              <a:rPr lang="en-US" dirty="0">
                <a:hlinkClick r:id="rId5"/>
              </a:rPr>
              <a:t>https://www.youtube.com/watch?v=J-5qL-</a:t>
            </a:r>
            <a:r>
              <a:rPr lang="en-US" dirty="0" smtClean="0">
                <a:hlinkClick r:id="rId5"/>
              </a:rPr>
              <a:t>IpoDU</a:t>
            </a:r>
            <a:endParaRPr lang="en-US" dirty="0" smtClean="0"/>
          </a:p>
          <a:p>
            <a:pPr>
              <a:lnSpc>
                <a:spcPct val="90000"/>
              </a:lnSpc>
            </a:pPr>
            <a:endParaRPr lang="en-US" dirty="0" smtClean="0"/>
          </a:p>
          <a:p>
            <a:pPr marL="0" indent="0">
              <a:lnSpc>
                <a:spcPct val="90000"/>
              </a:lnSpc>
              <a:buNone/>
            </a:pPr>
            <a:endParaRPr lang="en-US" dirty="0" smtClean="0"/>
          </a:p>
          <a:p>
            <a:pPr marL="0" indent="0">
              <a:lnSpc>
                <a:spcPct val="90000"/>
              </a:lnSpc>
              <a:buNone/>
            </a:pPr>
            <a:endParaRPr lang="en-CA" sz="2400" dirty="0">
              <a:cs typeface="Courier New" charset="0"/>
            </a:endParaRPr>
          </a:p>
          <a:p>
            <a:pPr>
              <a:lnSpc>
                <a:spcPct val="90000"/>
              </a:lnSpc>
            </a:pPr>
            <a:endParaRPr lang="en-CA" sz="2400" dirty="0">
              <a:cs typeface="Courier New" charset="0"/>
            </a:endParaRPr>
          </a:p>
          <a:p>
            <a:pPr>
              <a:lnSpc>
                <a:spcPct val="90000"/>
              </a:lnSpc>
            </a:pPr>
            <a:endParaRPr lang="en-CA" sz="2400" dirty="0">
              <a:cs typeface="Courier New" charset="0"/>
            </a:endParaRPr>
          </a:p>
          <a:p>
            <a:pPr>
              <a:lnSpc>
                <a:spcPct val="90000"/>
              </a:lnSpc>
            </a:pPr>
            <a:endParaRPr lang="en-CA" sz="2400" dirty="0" smtClean="0">
              <a:cs typeface="Courier New" charset="0"/>
            </a:endParaRPr>
          </a:p>
        </p:txBody>
      </p:sp>
    </p:spTree>
    <p:extLst>
      <p:ext uri="{BB962C8B-B14F-4D97-AF65-F5344CB8AC3E}">
        <p14:creationId xmlns:p14="http://schemas.microsoft.com/office/powerpoint/2010/main" val="42336691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a:bodyPr>
          <a:lstStyle/>
          <a:p>
            <a:r>
              <a:rPr lang="en-US" dirty="0"/>
              <a:t>In the AJAX examples we saw how to pass an array of variables </a:t>
            </a:r>
            <a:r>
              <a:rPr lang="en-US" dirty="0" smtClean="0"/>
              <a:t>to the </a:t>
            </a:r>
            <a:r>
              <a:rPr lang="en-US" dirty="0"/>
              <a:t>server as part of the request</a:t>
            </a:r>
          </a:p>
          <a:p>
            <a:r>
              <a:rPr lang="en-US" dirty="0"/>
              <a:t>HTML Forms pass their values in a similar manner </a:t>
            </a:r>
            <a:r>
              <a:rPr lang="en-US" dirty="0" smtClean="0"/>
              <a:t>upon submission</a:t>
            </a:r>
            <a:endParaRPr lang="en-US" dirty="0"/>
          </a:p>
          <a:p>
            <a:r>
              <a:rPr lang="en-US" dirty="0"/>
              <a:t>PHP supports a number of built in arrays for accessing </a:t>
            </a:r>
            <a:r>
              <a:rPr lang="en-US" dirty="0" smtClean="0"/>
              <a:t>these parameters</a:t>
            </a:r>
            <a:endParaRPr lang="en-US" dirty="0"/>
          </a:p>
          <a:p>
            <a:r>
              <a:rPr lang="en-US" dirty="0"/>
              <a:t>$_GET, $_POST, $_REQUEST</a:t>
            </a:r>
          </a:p>
        </p:txBody>
      </p:sp>
    </p:spTree>
    <p:extLst>
      <p:ext uri="{BB962C8B-B14F-4D97-AF65-F5344CB8AC3E}">
        <p14:creationId xmlns:p14="http://schemas.microsoft.com/office/powerpoint/2010/main" val="3988119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a:t>
            </a:r>
            <a:r>
              <a:rPr lang="en-US" dirty="0"/>
              <a:t>Differences</a:t>
            </a:r>
          </a:p>
        </p:txBody>
      </p:sp>
      <p:sp>
        <p:nvSpPr>
          <p:cNvPr id="3" name="Content Placeholder 2"/>
          <p:cNvSpPr>
            <a:spLocks noGrp="1"/>
          </p:cNvSpPr>
          <p:nvPr>
            <p:ph idx="1"/>
          </p:nvPr>
        </p:nvSpPr>
        <p:spPr/>
        <p:txBody>
          <a:bodyPr>
            <a:normAutofit fontScale="92500" lnSpcReduction="20000"/>
          </a:bodyPr>
          <a:lstStyle/>
          <a:p>
            <a:r>
              <a:rPr lang="en-US" dirty="0"/>
              <a:t>$_GET contains all parameters from a get request</a:t>
            </a:r>
          </a:p>
          <a:p>
            <a:r>
              <a:rPr lang="en-US" dirty="0"/>
              <a:t>$_POST similarly contains all parameters from a post request</a:t>
            </a:r>
          </a:p>
          <a:p>
            <a:r>
              <a:rPr lang="en-US" dirty="0"/>
              <a:t>$_REQUEST contains ALL parameters from the HTTP </a:t>
            </a:r>
            <a:r>
              <a:rPr lang="en-US" dirty="0" smtClean="0"/>
              <a:t>request regardless </a:t>
            </a:r>
            <a:r>
              <a:rPr lang="en-US" dirty="0"/>
              <a:t>of type</a:t>
            </a:r>
          </a:p>
          <a:p>
            <a:r>
              <a:rPr lang="en-US" dirty="0"/>
              <a:t>If you want to verify that a parameter is </a:t>
            </a:r>
            <a:r>
              <a:rPr lang="en-US" dirty="0" smtClean="0"/>
              <a:t>included, </a:t>
            </a:r>
            <a:r>
              <a:rPr lang="en-US" dirty="0"/>
              <a:t>PHP contains </a:t>
            </a:r>
            <a:r>
              <a:rPr lang="en-US" dirty="0" smtClean="0"/>
              <a:t>a function </a:t>
            </a:r>
            <a:r>
              <a:rPr lang="en-US" i="1" dirty="0" err="1" smtClean="0"/>
              <a:t>array_key_exists</a:t>
            </a:r>
            <a:r>
              <a:rPr lang="en-US" i="1" dirty="0"/>
              <a:t>(parameter, array) </a:t>
            </a:r>
            <a:r>
              <a:rPr lang="en-US" dirty="0"/>
              <a:t>	</a:t>
            </a:r>
            <a:r>
              <a:rPr lang="en-US" dirty="0" smtClean="0"/>
              <a:t>		     which </a:t>
            </a:r>
            <a:r>
              <a:rPr lang="en-US" dirty="0"/>
              <a:t>returns </a:t>
            </a:r>
            <a:r>
              <a:rPr lang="en-US" dirty="0" smtClean="0"/>
              <a:t>true if </a:t>
            </a:r>
            <a:r>
              <a:rPr lang="en-US" dirty="0"/>
              <a:t>the parameter is </a:t>
            </a:r>
            <a:r>
              <a:rPr lang="en-US" dirty="0" smtClean="0"/>
              <a:t>included</a:t>
            </a:r>
            <a:endParaRPr lang="en-US" dirty="0"/>
          </a:p>
          <a:p>
            <a:r>
              <a:rPr lang="en-US" dirty="0"/>
              <a:t>There are other ways of testing but many throw errors to logs</a:t>
            </a:r>
          </a:p>
        </p:txBody>
      </p:sp>
    </p:spTree>
    <p:extLst>
      <p:ext uri="{BB962C8B-B14F-4D97-AF65-F5344CB8AC3E}">
        <p14:creationId xmlns:p14="http://schemas.microsoft.com/office/powerpoint/2010/main" val="66253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PHP</a:t>
            </a:r>
          </a:p>
        </p:txBody>
      </p:sp>
      <p:sp>
        <p:nvSpPr>
          <p:cNvPr id="3" name="Content Placeholder 2"/>
          <p:cNvSpPr>
            <a:spLocks noGrp="1"/>
          </p:cNvSpPr>
          <p:nvPr>
            <p:ph idx="1"/>
          </p:nvPr>
        </p:nvSpPr>
        <p:spPr/>
        <p:txBody>
          <a:bodyPr/>
          <a:lstStyle/>
          <a:p>
            <a:pPr lvl="1"/>
            <a:r>
              <a:rPr lang="en-US" dirty="0" smtClean="0"/>
              <a:t>Created </a:t>
            </a:r>
            <a:r>
              <a:rPr lang="en-US" dirty="0"/>
              <a:t>in 1994 by </a:t>
            </a:r>
            <a:r>
              <a:rPr lang="en-US" dirty="0" err="1"/>
              <a:t>Rasmus</a:t>
            </a:r>
            <a:r>
              <a:rPr lang="en-US" dirty="0"/>
              <a:t> </a:t>
            </a:r>
            <a:r>
              <a:rPr lang="en-US" dirty="0" err="1" smtClean="0"/>
              <a:t>Lerdorf</a:t>
            </a:r>
            <a:endParaRPr lang="en-US" dirty="0" smtClean="0"/>
          </a:p>
          <a:p>
            <a:pPr lvl="1"/>
            <a:r>
              <a:rPr lang="en-US" dirty="0"/>
              <a:t>The successor to a product named PHP/</a:t>
            </a:r>
            <a:r>
              <a:rPr lang="en-US" dirty="0" smtClean="0"/>
              <a:t>FI</a:t>
            </a:r>
          </a:p>
          <a:p>
            <a:pPr lvl="1"/>
            <a:r>
              <a:rPr lang="en-US" dirty="0" smtClean="0"/>
              <a:t>first </a:t>
            </a:r>
            <a:r>
              <a:rPr lang="en-US" dirty="0"/>
              <a:t>incarnation </a:t>
            </a:r>
            <a:r>
              <a:rPr lang="en-US" dirty="0" smtClean="0"/>
              <a:t>was </a:t>
            </a:r>
            <a:r>
              <a:rPr lang="en-US" dirty="0"/>
              <a:t>a simple set of Common Gateway Interface (CGI) binaries written in the C programming language</a:t>
            </a:r>
            <a:endParaRPr lang="en-US" dirty="0" smtClean="0">
              <a:hlinkClick r:id="rId2"/>
            </a:endParaRPr>
          </a:p>
          <a:p>
            <a:pPr lvl="1"/>
            <a:r>
              <a:rPr lang="en-US" dirty="0" smtClean="0">
                <a:hlinkClick r:id="rId2"/>
              </a:rPr>
              <a:t>https</a:t>
            </a:r>
            <a:r>
              <a:rPr lang="en-US" dirty="0">
                <a:hlinkClick r:id="rId2"/>
              </a:rPr>
              <a:t>://www.youtube.com/watch?v=J-5qL-</a:t>
            </a:r>
            <a:r>
              <a:rPr lang="en-US" dirty="0" smtClean="0">
                <a:hlinkClick r:id="rId2"/>
              </a:rPr>
              <a:t>IpoDU</a:t>
            </a:r>
            <a:endParaRPr lang="en-US" dirty="0" smtClean="0"/>
          </a:p>
          <a:p>
            <a:pPr lvl="1"/>
            <a:endParaRPr lang="en-US" dirty="0"/>
          </a:p>
        </p:txBody>
      </p:sp>
    </p:spTree>
    <p:extLst>
      <p:ext uri="{BB962C8B-B14F-4D97-AF65-F5344CB8AC3E}">
        <p14:creationId xmlns:p14="http://schemas.microsoft.com/office/powerpoint/2010/main" val="365055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PHP?</a:t>
            </a:r>
            <a:endParaRPr lang="en-US" dirty="0"/>
          </a:p>
        </p:txBody>
      </p:sp>
      <p:sp>
        <p:nvSpPr>
          <p:cNvPr id="3" name="Content Placeholder 2"/>
          <p:cNvSpPr>
            <a:spLocks noGrp="1"/>
          </p:cNvSpPr>
          <p:nvPr>
            <p:ph idx="1"/>
          </p:nvPr>
        </p:nvSpPr>
        <p:spPr/>
        <p:txBody>
          <a:bodyPr>
            <a:normAutofit fontScale="92500"/>
          </a:bodyPr>
          <a:lstStyle/>
          <a:p>
            <a:r>
              <a:rPr lang="en-US" dirty="0" smtClean="0"/>
              <a:t>PHP </a:t>
            </a:r>
            <a:r>
              <a:rPr lang="en-US" dirty="0"/>
              <a:t>files can contain text, HTML, CSS, JavaScript</a:t>
            </a:r>
            <a:r>
              <a:rPr lang="en-US" dirty="0" smtClean="0"/>
              <a:t>, and </a:t>
            </a:r>
            <a:r>
              <a:rPr lang="en-US" dirty="0"/>
              <a:t>embedded </a:t>
            </a:r>
            <a:r>
              <a:rPr lang="en-US" dirty="0" smtClean="0"/>
              <a:t>PHP code </a:t>
            </a:r>
            <a:r>
              <a:rPr lang="en-US" dirty="0"/>
              <a:t>enclosed in &lt;?</a:t>
            </a:r>
            <a:r>
              <a:rPr lang="en-US" dirty="0" err="1"/>
              <a:t>php</a:t>
            </a:r>
            <a:r>
              <a:rPr lang="en-US" dirty="0"/>
              <a:t> and ?&gt; that allow you to jump </a:t>
            </a:r>
            <a:r>
              <a:rPr lang="en-US" dirty="0" smtClean="0"/>
              <a:t>in/out </a:t>
            </a:r>
            <a:r>
              <a:rPr lang="en-US" dirty="0"/>
              <a:t>of </a:t>
            </a:r>
            <a:r>
              <a:rPr lang="en-US" dirty="0" smtClean="0"/>
              <a:t>PHP mode</a:t>
            </a:r>
          </a:p>
          <a:p>
            <a:r>
              <a:rPr lang="en-US" dirty="0" smtClean="0"/>
              <a:t>Generates HTML which </a:t>
            </a:r>
            <a:r>
              <a:rPr lang="en-US" dirty="0"/>
              <a:t>is then sent to the </a:t>
            </a:r>
            <a:r>
              <a:rPr lang="en-US" dirty="0" smtClean="0"/>
              <a:t>client</a:t>
            </a:r>
          </a:p>
          <a:p>
            <a:r>
              <a:rPr lang="en-US" dirty="0" smtClean="0"/>
              <a:t>Client not aware of PHP code, just resulting HTML</a:t>
            </a:r>
          </a:p>
          <a:p>
            <a:r>
              <a:rPr lang="en-US" dirty="0" smtClean="0"/>
              <a:t>Extremely </a:t>
            </a:r>
            <a:r>
              <a:rPr lang="en-US" dirty="0"/>
              <a:t>simple for a </a:t>
            </a:r>
            <a:r>
              <a:rPr lang="en-US" dirty="0" smtClean="0"/>
              <a:t>newcomer</a:t>
            </a:r>
          </a:p>
          <a:p>
            <a:r>
              <a:rPr lang="en-US" dirty="0" smtClean="0"/>
              <a:t>Offers </a:t>
            </a:r>
            <a:r>
              <a:rPr lang="en-US" dirty="0"/>
              <a:t>many advanced features for a </a:t>
            </a:r>
            <a:r>
              <a:rPr lang="en-US" dirty="0" smtClean="0"/>
              <a:t>professional</a:t>
            </a:r>
          </a:p>
        </p:txBody>
      </p:sp>
    </p:spTree>
    <p:extLst>
      <p:ext uri="{BB962C8B-B14F-4D97-AF65-F5344CB8AC3E}">
        <p14:creationId xmlns:p14="http://schemas.microsoft.com/office/powerpoint/2010/main" val="13212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PHP do?</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sz="3800" dirty="0"/>
              <a:t>There are three main areas where PHP scripts are </a:t>
            </a:r>
            <a:r>
              <a:rPr lang="en-US" sz="3800" dirty="0" smtClean="0"/>
              <a:t>used:</a:t>
            </a:r>
            <a:endParaRPr lang="en-US" sz="3800" dirty="0"/>
          </a:p>
          <a:p>
            <a:pPr marL="514350" indent="-514350">
              <a:buFont typeface="+mj-lt"/>
              <a:buAutoNum type="arabicPeriod"/>
            </a:pPr>
            <a:r>
              <a:rPr lang="en-US" sz="3800" b="1" dirty="0"/>
              <a:t>Server-side scripting. </a:t>
            </a:r>
            <a:r>
              <a:rPr lang="en-US" sz="3800" dirty="0"/>
              <a:t>This is the most traditional and main target field for PHP. You need three things to make this work. The PHP parser (CGI or server module), a web server and a web browser. You need to run the web server, with a connected PHP </a:t>
            </a:r>
            <a:r>
              <a:rPr lang="en-US" sz="3800" dirty="0" smtClean="0"/>
              <a:t>installation.</a:t>
            </a:r>
            <a:endParaRPr lang="en-US" sz="3800" dirty="0">
              <a:hlinkClick r:id="rId2"/>
            </a:endParaRPr>
          </a:p>
          <a:p>
            <a:pPr marL="514350" indent="-514350">
              <a:buFont typeface="+mj-lt"/>
              <a:buAutoNum type="arabicPeriod"/>
            </a:pPr>
            <a:r>
              <a:rPr lang="en-US" sz="3800" b="1" dirty="0"/>
              <a:t>Command line scripting. </a:t>
            </a:r>
            <a:r>
              <a:rPr lang="en-US" sz="3800" dirty="0"/>
              <a:t>You can make a PHP script to run it without any server or browser. You only need the PHP parser to use it this way. This type of usage is ideal for scripts regularly executed using </a:t>
            </a:r>
            <a:r>
              <a:rPr lang="en-US" sz="3800" dirty="0" err="1"/>
              <a:t>cron</a:t>
            </a:r>
            <a:r>
              <a:rPr lang="en-US" sz="3800" dirty="0"/>
              <a:t> (on *nix or Linux) or Task Scheduler (on Windows). </a:t>
            </a:r>
            <a:endParaRPr lang="en-US" sz="3800" dirty="0" smtClean="0"/>
          </a:p>
          <a:p>
            <a:pPr marL="514350" indent="-514350">
              <a:buFont typeface="+mj-lt"/>
              <a:buAutoNum type="arabicPeriod"/>
            </a:pPr>
            <a:r>
              <a:rPr lang="en-US" sz="3800" b="1" dirty="0" smtClean="0"/>
              <a:t>Writing </a:t>
            </a:r>
            <a:r>
              <a:rPr lang="en-US" sz="3800" b="1" dirty="0"/>
              <a:t>desktop applications. </a:t>
            </a:r>
            <a:r>
              <a:rPr lang="en-US" sz="3800" dirty="0"/>
              <a:t>PHP is probably not the very best language to create a desktop application with a graphical user interface, but if you know PHP very well, and would like to use some advanced PHP features in your client-side applications you can also use PHP-GTK to write such programs. </a:t>
            </a:r>
          </a:p>
        </p:txBody>
      </p:sp>
    </p:spTree>
    <p:extLst>
      <p:ext uri="{BB962C8B-B14F-4D97-AF65-F5344CB8AC3E}">
        <p14:creationId xmlns:p14="http://schemas.microsoft.com/office/powerpoint/2010/main" val="402518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PHP do?</a:t>
            </a:r>
            <a:endParaRPr lang="en-US" dirty="0"/>
          </a:p>
        </p:txBody>
      </p:sp>
      <p:sp>
        <p:nvSpPr>
          <p:cNvPr id="3" name="Content Placeholder 2"/>
          <p:cNvSpPr>
            <a:spLocks noGrp="1"/>
          </p:cNvSpPr>
          <p:nvPr>
            <p:ph idx="1"/>
          </p:nvPr>
        </p:nvSpPr>
        <p:spPr/>
        <p:txBody>
          <a:bodyPr>
            <a:normAutofit fontScale="85000" lnSpcReduction="20000"/>
          </a:bodyPr>
          <a:lstStyle/>
          <a:p>
            <a:r>
              <a:rPr lang="en-US" dirty="0"/>
              <a:t>G</a:t>
            </a:r>
            <a:r>
              <a:rPr lang="en-US" dirty="0" smtClean="0"/>
              <a:t>enerate </a:t>
            </a:r>
            <a:r>
              <a:rPr lang="en-US" dirty="0"/>
              <a:t>dynamic page content</a:t>
            </a:r>
          </a:p>
          <a:p>
            <a:r>
              <a:rPr lang="en-US" dirty="0" smtClean="0"/>
              <a:t>Create</a:t>
            </a:r>
            <a:r>
              <a:rPr lang="en-US" dirty="0"/>
              <a:t>, open, read, write, delete, and close files on the server</a:t>
            </a:r>
          </a:p>
          <a:p>
            <a:r>
              <a:rPr lang="en-US" dirty="0" smtClean="0"/>
              <a:t>Collect </a:t>
            </a:r>
            <a:r>
              <a:rPr lang="en-US" dirty="0"/>
              <a:t>form data</a:t>
            </a:r>
          </a:p>
          <a:p>
            <a:r>
              <a:rPr lang="en-US" dirty="0" smtClean="0"/>
              <a:t>Send </a:t>
            </a:r>
            <a:r>
              <a:rPr lang="en-US" dirty="0"/>
              <a:t>and receive </a:t>
            </a:r>
            <a:r>
              <a:rPr lang="en-US" dirty="0" smtClean="0"/>
              <a:t>cookies</a:t>
            </a:r>
          </a:p>
          <a:p>
            <a:r>
              <a:rPr lang="en-US" dirty="0" smtClean="0"/>
              <a:t>Processing text and XML easily:</a:t>
            </a:r>
          </a:p>
          <a:p>
            <a:pPr lvl="1"/>
            <a:r>
              <a:rPr lang="en-US" dirty="0" smtClean="0"/>
              <a:t>Perl </a:t>
            </a:r>
            <a:r>
              <a:rPr lang="en-US" dirty="0"/>
              <a:t>compatible regular expressions (PCRE</a:t>
            </a:r>
          </a:p>
          <a:p>
            <a:pPr lvl="1"/>
            <a:r>
              <a:rPr lang="en-US" dirty="0"/>
              <a:t>Tools to parse and access XML </a:t>
            </a:r>
            <a:r>
              <a:rPr lang="en-US" dirty="0" smtClean="0"/>
              <a:t>documents</a:t>
            </a:r>
            <a:endParaRPr lang="en-US" dirty="0"/>
          </a:p>
          <a:p>
            <a:r>
              <a:rPr lang="en-US" dirty="0" smtClean="0"/>
              <a:t>Add</a:t>
            </a:r>
            <a:r>
              <a:rPr lang="en-US" dirty="0"/>
              <a:t>, delete, modify data in your database</a:t>
            </a:r>
          </a:p>
          <a:p>
            <a:r>
              <a:rPr lang="en-US" dirty="0" smtClean="0"/>
              <a:t>Control </a:t>
            </a:r>
            <a:r>
              <a:rPr lang="en-US" dirty="0"/>
              <a:t>user-access</a:t>
            </a:r>
          </a:p>
          <a:p>
            <a:r>
              <a:rPr lang="en-US" dirty="0" smtClean="0"/>
              <a:t>Encrypt </a:t>
            </a:r>
            <a:r>
              <a:rPr lang="en-US" dirty="0"/>
              <a:t>data</a:t>
            </a:r>
          </a:p>
        </p:txBody>
      </p:sp>
    </p:spTree>
    <p:extLst>
      <p:ext uri="{BB962C8B-B14F-4D97-AF65-F5344CB8AC3E}">
        <p14:creationId xmlns:p14="http://schemas.microsoft.com/office/powerpoint/2010/main" val="164355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PHP on a Server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PHP is a server side scripting language.</a:t>
            </a:r>
          </a:p>
          <a:p>
            <a:r>
              <a:rPr lang="en-US" dirty="0"/>
              <a:t>PHP code is executed when the file is requested by a client</a:t>
            </a:r>
          </a:p>
          <a:p>
            <a:r>
              <a:rPr lang="en-US" dirty="0"/>
              <a:t>To use PHP for your web app your server must have </a:t>
            </a:r>
            <a:r>
              <a:rPr lang="en-US" dirty="0" err="1"/>
              <a:t>php</a:t>
            </a:r>
            <a:r>
              <a:rPr lang="en-US" dirty="0"/>
              <a:t> installed</a:t>
            </a:r>
          </a:p>
          <a:p>
            <a:r>
              <a:rPr lang="en-US" dirty="0"/>
              <a:t>To find out what capabilities your server has it is as simple as</a:t>
            </a:r>
          </a:p>
          <a:p>
            <a:r>
              <a:rPr lang="en-US" dirty="0"/>
              <a:t>executing a single line</a:t>
            </a:r>
          </a:p>
          <a:p>
            <a:r>
              <a:rPr lang="en-US" dirty="0" err="1" smtClean="0"/>
              <a:t>phpinfo</a:t>
            </a:r>
            <a:r>
              <a:rPr lang="en-US" dirty="0"/>
              <a:t>()</a:t>
            </a:r>
            <a:r>
              <a:rPr lang="en-US" dirty="0" smtClean="0"/>
              <a:t>;</a:t>
            </a:r>
          </a:p>
          <a:p>
            <a:r>
              <a:rPr lang="en-US" dirty="0" smtClean="0"/>
              <a:t>Let’s try it … download the </a:t>
            </a:r>
            <a:r>
              <a:rPr lang="en-US" dirty="0" err="1" smtClean="0"/>
              <a:t>PHP_Basics.zip</a:t>
            </a:r>
            <a:r>
              <a:rPr lang="en-US" dirty="0" smtClean="0"/>
              <a:t> file from </a:t>
            </a:r>
            <a:r>
              <a:rPr lang="en-US" dirty="0" err="1" smtClean="0"/>
              <a:t>acorn.acadiau.ca</a:t>
            </a:r>
            <a:endParaRPr lang="en-US" dirty="0"/>
          </a:p>
        </p:txBody>
      </p:sp>
    </p:spTree>
    <p:extLst>
      <p:ext uri="{BB962C8B-B14F-4D97-AF65-F5344CB8AC3E}">
        <p14:creationId xmlns:p14="http://schemas.microsoft.com/office/powerpoint/2010/main" val="196797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fontScale="85000" lnSpcReduction="10000"/>
          </a:bodyPr>
          <a:lstStyle/>
          <a:p>
            <a:r>
              <a:rPr lang="en-US" dirty="0"/>
              <a:t>PHP is parsed </a:t>
            </a:r>
            <a:endParaRPr lang="en-US" dirty="0" smtClean="0"/>
          </a:p>
          <a:p>
            <a:pPr lvl="1"/>
            <a:r>
              <a:rPr lang="en-US" dirty="0" smtClean="0"/>
              <a:t>starting </a:t>
            </a:r>
            <a:r>
              <a:rPr lang="en-US" dirty="0"/>
              <a:t>at “&lt;?</a:t>
            </a:r>
            <a:r>
              <a:rPr lang="en-US" dirty="0" err="1"/>
              <a:t>php</a:t>
            </a:r>
            <a:r>
              <a:rPr lang="en-US" dirty="0"/>
              <a:t>” </a:t>
            </a:r>
            <a:endParaRPr lang="en-US" dirty="0" smtClean="0"/>
          </a:p>
          <a:p>
            <a:pPr lvl="1"/>
            <a:r>
              <a:rPr lang="en-US" dirty="0" smtClean="0"/>
              <a:t>and </a:t>
            </a:r>
            <a:r>
              <a:rPr lang="en-US" dirty="0"/>
              <a:t>stops at “?&gt;”</a:t>
            </a:r>
          </a:p>
          <a:p>
            <a:r>
              <a:rPr lang="en-US" dirty="0"/>
              <a:t>There is an alternative short syntax using “&lt;?” and “?&gt;” </a:t>
            </a:r>
            <a:r>
              <a:rPr lang="en-US" dirty="0" smtClean="0"/>
              <a:t>but support </a:t>
            </a:r>
            <a:r>
              <a:rPr lang="en-US" dirty="0"/>
              <a:t>for this is not always enabled by default on servers</a:t>
            </a:r>
          </a:p>
          <a:p>
            <a:r>
              <a:rPr lang="en-US" dirty="0"/>
              <a:t>A PHP file can have sections of </a:t>
            </a:r>
            <a:r>
              <a:rPr lang="en-US" dirty="0" smtClean="0"/>
              <a:t>PHP code </a:t>
            </a:r>
            <a:r>
              <a:rPr lang="en-US" dirty="0"/>
              <a:t>interspersed </a:t>
            </a:r>
            <a:r>
              <a:rPr lang="en-US" dirty="0" smtClean="0"/>
              <a:t>with HTML</a:t>
            </a:r>
            <a:endParaRPr lang="en-US" dirty="0"/>
          </a:p>
          <a:p>
            <a:r>
              <a:rPr lang="en-US" dirty="0"/>
              <a:t>This allows for your application to deliver customized pages </a:t>
            </a:r>
            <a:r>
              <a:rPr lang="en-US" dirty="0" smtClean="0"/>
              <a:t>or leverage </a:t>
            </a:r>
            <a:r>
              <a:rPr lang="en-US" dirty="0"/>
              <a:t>the servers computational power before </a:t>
            </a:r>
            <a:r>
              <a:rPr lang="en-US" dirty="0" smtClean="0"/>
              <a:t>delivering the </a:t>
            </a:r>
            <a:r>
              <a:rPr lang="en-US" dirty="0"/>
              <a:t>content</a:t>
            </a:r>
          </a:p>
        </p:txBody>
      </p:sp>
    </p:spTree>
    <p:extLst>
      <p:ext uri="{BB962C8B-B14F-4D97-AF65-F5344CB8AC3E}">
        <p14:creationId xmlns:p14="http://schemas.microsoft.com/office/powerpoint/2010/main" val="273482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echo</a:t>
            </a:r>
          </a:p>
        </p:txBody>
      </p:sp>
      <p:sp>
        <p:nvSpPr>
          <p:cNvPr id="3" name="Content Placeholder 2"/>
          <p:cNvSpPr>
            <a:spLocks noGrp="1"/>
          </p:cNvSpPr>
          <p:nvPr>
            <p:ph idx="1"/>
          </p:nvPr>
        </p:nvSpPr>
        <p:spPr/>
        <p:txBody>
          <a:bodyPr/>
          <a:lstStyle/>
          <a:p>
            <a:r>
              <a:rPr lang="en-US" dirty="0"/>
              <a:t>Is a language construct and not a normal function</a:t>
            </a:r>
          </a:p>
          <a:p>
            <a:r>
              <a:rPr lang="en-US" dirty="0"/>
              <a:t>Syntax is: echo </a:t>
            </a:r>
            <a:r>
              <a:rPr lang="en-US" dirty="0" err="1"/>
              <a:t>some_string</a:t>
            </a:r>
            <a:r>
              <a:rPr lang="en-US" dirty="0"/>
              <a:t>;</a:t>
            </a:r>
          </a:p>
          <a:p>
            <a:pPr lvl="1"/>
            <a:r>
              <a:rPr lang="en-US" dirty="0" smtClean="0"/>
              <a:t>Example:  echo </a:t>
            </a:r>
            <a:r>
              <a:rPr lang="en-US" dirty="0"/>
              <a:t>“&lt;p&gt;Hello World!&lt;/p&gt;”;</a:t>
            </a:r>
          </a:p>
          <a:p>
            <a:r>
              <a:rPr lang="en-US" dirty="0"/>
              <a:t>echo supports a shorthand syntax, useful for inserting </a:t>
            </a:r>
            <a:r>
              <a:rPr lang="en-US" dirty="0" smtClean="0"/>
              <a:t>single variables </a:t>
            </a:r>
            <a:r>
              <a:rPr lang="en-US" dirty="0"/>
              <a:t>into html</a:t>
            </a:r>
          </a:p>
          <a:p>
            <a:pPr lvl="1"/>
            <a:r>
              <a:rPr lang="en-US" dirty="0" smtClean="0"/>
              <a:t>Example:  &lt;</a:t>
            </a:r>
            <a:r>
              <a:rPr lang="en-US" dirty="0"/>
              <a:t>?=$</a:t>
            </a:r>
            <a:r>
              <a:rPr lang="en-US" dirty="0" err="1"/>
              <a:t>aString</a:t>
            </a:r>
            <a:r>
              <a:rPr lang="en-US" dirty="0"/>
              <a:t>?&gt;</a:t>
            </a:r>
          </a:p>
        </p:txBody>
      </p:sp>
    </p:spTree>
    <p:extLst>
      <p:ext uri="{BB962C8B-B14F-4D97-AF65-F5344CB8AC3E}">
        <p14:creationId xmlns:p14="http://schemas.microsoft.com/office/powerpoint/2010/main" val="630514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2502</TotalTime>
  <Words>1026</Words>
  <Application>Microsoft Macintosh PowerPoint</Application>
  <PresentationFormat>On-screen Show (4:3)</PresentationFormat>
  <Paragraphs>142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COMP 2513 Web Centric Programming Daniel L. Silver</vt:lpstr>
      <vt:lpstr>What is PHP?</vt:lpstr>
      <vt:lpstr>History of PHP</vt:lpstr>
      <vt:lpstr>What is PHP?</vt:lpstr>
      <vt:lpstr>What can PHP do?</vt:lpstr>
      <vt:lpstr>What can PHP do?</vt:lpstr>
      <vt:lpstr>Using PHP on a Server</vt:lpstr>
      <vt:lpstr>Syntax</vt:lpstr>
      <vt:lpstr>echo</vt:lpstr>
      <vt:lpstr>Hello PHP !</vt:lpstr>
      <vt:lpstr>Variables</vt:lpstr>
      <vt:lpstr>Operators</vt:lpstr>
      <vt:lpstr>If .. Then .. Else </vt:lpstr>
      <vt:lpstr>Loops</vt:lpstr>
      <vt:lpstr>Functions</vt:lpstr>
      <vt:lpstr>$_SERVER</vt:lpstr>
      <vt:lpstr>Forms and PHP</vt:lpstr>
      <vt:lpstr>THE END  danny.silver@acadiau.ca</vt:lpstr>
      <vt:lpstr>Forms and PHP</vt:lpstr>
      <vt:lpstr>Resources</vt:lpstr>
      <vt:lpstr>Parameters</vt:lpstr>
      <vt:lpstr>HTTP Request Differences</vt:lpstr>
    </vt:vector>
  </TitlesOfParts>
  <Company>Acadia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2513 Web-Centric Programming Daniel L. Silver</dc:title>
  <dc:creator>Daniel Silver</dc:creator>
  <cp:lastModifiedBy>Daniel Silver</cp:lastModifiedBy>
  <cp:revision>132</cp:revision>
  <dcterms:created xsi:type="dcterms:W3CDTF">2015-01-05T01:17:30Z</dcterms:created>
  <dcterms:modified xsi:type="dcterms:W3CDTF">2015-03-04T19:56:03Z</dcterms:modified>
</cp:coreProperties>
</file>