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60" r:id="rId5"/>
    <p:sldId id="267" r:id="rId6"/>
    <p:sldId id="277" r:id="rId7"/>
    <p:sldId id="262" r:id="rId8"/>
    <p:sldId id="270" r:id="rId9"/>
    <p:sldId id="263" r:id="rId10"/>
    <p:sldId id="289" r:id="rId11"/>
    <p:sldId id="287" r:id="rId12"/>
    <p:sldId id="264" r:id="rId13"/>
    <p:sldId id="304" r:id="rId14"/>
    <p:sldId id="303" r:id="rId15"/>
    <p:sldId id="265" r:id="rId16"/>
    <p:sldId id="283" r:id="rId17"/>
    <p:sldId id="266" r:id="rId18"/>
    <p:sldId id="284" r:id="rId19"/>
    <p:sldId id="26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A3"/>
    <a:srgbClr val="404040"/>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88" autoAdjust="0"/>
    <p:restoredTop sz="94660"/>
  </p:normalViewPr>
  <p:slideViewPr>
    <p:cSldViewPr snapToGrid="0" showGuides="1">
      <p:cViewPr varScale="1">
        <p:scale>
          <a:sx n="119" d="100"/>
          <a:sy n="119" d="100"/>
        </p:scale>
        <p:origin x="-126" y="-312"/>
      </p:cViewPr>
      <p:guideLst>
        <p:guide orient="horz" pos="2160"/>
        <p:guide pos="3840"/>
      </p:guideLst>
    </p:cSldViewPr>
  </p:slideViewPr>
  <p:notesTextViewPr>
    <p:cViewPr>
      <p:scale>
        <a:sx n="1" d="1"/>
        <a:sy n="1" d="1"/>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70" y="2802255"/>
            <a:ext cx="12190095" cy="808990"/>
          </a:xfrm>
          <a:prstGeom prst="rect">
            <a:avLst/>
          </a:prstGeom>
          <a:noFill/>
        </p:spPr>
        <p:txBody>
          <a:bodyPr wrap="square" rtlCol="0">
            <a:spAutoFit/>
          </a:bodyPr>
          <a:lstStyle/>
          <a:p>
            <a:pPr algn="ctr"/>
            <a:r>
              <a:rPr lang="zh-CN" altLang="en-US" sz="4400" b="1" dirty="0">
                <a:solidFill>
                  <a:schemeClr val="bg1"/>
                </a:solidFill>
              </a:rPr>
              <a:t>毕业答辩论文</a:t>
            </a:r>
            <a:endParaRPr lang="zh-CN" altLang="en-US" sz="44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320942" y="3727024"/>
            <a:ext cx="6843305" cy="426085"/>
          </a:xfrm>
          <a:prstGeom prst="rect">
            <a:avLst/>
          </a:prstGeom>
          <a:noFill/>
        </p:spPr>
        <p:txBody>
          <a:bodyPr wrap="square" rtlCol="0">
            <a:spAutoFit/>
          </a:bodyPr>
          <a:lstStyle/>
          <a:p>
            <a:pPr algn="dist"/>
            <a:r>
              <a:rPr lang="en-US" altLang="zh-CN" sz="2000" dirty="0">
                <a:solidFill>
                  <a:schemeClr val="bg1"/>
                </a:solidFill>
                <a:latin typeface="Kozuka Mincho Pro H" panose="02020A00000000000000" pitchFamily="18" charset="-128"/>
                <a:ea typeface="Kozuka Mincho Pro H" panose="02020A00000000000000" pitchFamily="18" charset="-128"/>
              </a:rPr>
              <a:t>Graduation Thesis Defense</a:t>
            </a:r>
            <a:endParaRPr lang="en-US" altLang="zh-CN" sz="2000" dirty="0">
              <a:solidFill>
                <a:schemeClr val="bg1"/>
              </a:solidFill>
              <a:latin typeface="Kozuka Mincho Pro H" panose="02020A00000000000000" pitchFamily="18" charset="-128"/>
              <a:ea typeface="Kozuka Mincho Pro H" panose="02020A00000000000000" pitchFamily="18" charset="-128"/>
            </a:endParaRPr>
          </a:p>
        </p:txBody>
      </p:sp>
      <p:sp>
        <p:nvSpPr>
          <p:cNvPr id="5" name="Freeform 5"/>
          <p:cNvSpPr>
            <a:spLocks noEditPoints="1"/>
          </p:cNvSpPr>
          <p:nvPr/>
        </p:nvSpPr>
        <p:spPr bwMode="auto">
          <a:xfrm>
            <a:off x="10409822"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 name="图片 1" descr="C:\Users\lllpc\Desktop\logo.pnglogo"/>
          <p:cNvPicPr>
            <a:picLocks noChangeAspect="1"/>
          </p:cNvPicPr>
          <p:nvPr/>
        </p:nvPicPr>
        <p:blipFill>
          <a:blip r:embed="rId1"/>
          <a:srcRect/>
          <a:stretch>
            <a:fillRect/>
          </a:stretch>
        </p:blipFill>
        <p:spPr>
          <a:xfrm>
            <a:off x="4481830" y="241935"/>
            <a:ext cx="3228340" cy="590550"/>
          </a:xfrm>
          <a:prstGeom prst="rect">
            <a:avLst/>
          </a:prstGeom>
        </p:spPr>
      </p:pic>
      <p:sp>
        <p:nvSpPr>
          <p:cNvPr id="37" name="文本框 36"/>
          <p:cNvSpPr txBox="1"/>
          <p:nvPr/>
        </p:nvSpPr>
        <p:spPr>
          <a:xfrm>
            <a:off x="2855595" y="4518025"/>
            <a:ext cx="7438390" cy="1767840"/>
          </a:xfrm>
          <a:prstGeom prst="rect">
            <a:avLst/>
          </a:prstGeom>
          <a:noFill/>
        </p:spPr>
        <p:txBody>
          <a:bodyPr wrap="square" rtlCol="0">
            <a:spAutoFit/>
          </a:bodyPr>
          <a:p>
            <a:pPr algn="l">
              <a:lnSpc>
                <a:spcPct val="150000"/>
              </a:lnSpc>
            </a:pPr>
            <a:r>
              <a:rPr sz="2000" dirty="0" smtClean="0">
                <a:solidFill>
                  <a:schemeClr val="bg1">
                    <a:lumMod val="50000"/>
                  </a:schemeClr>
                </a:solidFill>
                <a:latin typeface="+mn-ea"/>
              </a:rPr>
              <a:t>姓       名：     向文靖                    学       号：     201318020103          </a:t>
            </a:r>
            <a:endParaRPr sz="2000" dirty="0" smtClean="0">
              <a:solidFill>
                <a:schemeClr val="bg1">
                  <a:lumMod val="50000"/>
                </a:schemeClr>
              </a:solidFill>
              <a:latin typeface="+mn-ea"/>
            </a:endParaRPr>
          </a:p>
          <a:p>
            <a:pPr algn="l">
              <a:lnSpc>
                <a:spcPct val="150000"/>
              </a:lnSpc>
            </a:pPr>
            <a:r>
              <a:rPr sz="2000" dirty="0" smtClean="0">
                <a:solidFill>
                  <a:schemeClr val="bg1">
                    <a:lumMod val="50000"/>
                  </a:schemeClr>
                </a:solidFill>
                <a:latin typeface="+mn-ea"/>
              </a:rPr>
              <a:t>班       级：     会计1301班            专       业：     会计电算化             </a:t>
            </a:r>
            <a:endParaRPr sz="2000" dirty="0" smtClean="0">
              <a:solidFill>
                <a:schemeClr val="bg1">
                  <a:lumMod val="50000"/>
                </a:schemeClr>
              </a:solidFill>
              <a:latin typeface="+mn-ea"/>
            </a:endParaRPr>
          </a:p>
          <a:p>
            <a:pPr algn="l">
              <a:lnSpc>
                <a:spcPct val="150000"/>
              </a:lnSpc>
            </a:pPr>
            <a:r>
              <a:rPr sz="2000" dirty="0" smtClean="0">
                <a:solidFill>
                  <a:schemeClr val="bg1">
                    <a:lumMod val="50000"/>
                  </a:schemeClr>
                </a:solidFill>
                <a:latin typeface="+mn-ea"/>
              </a:rPr>
              <a:t>院       系：     经济管理学院          指导教师：     张爱侠            </a:t>
            </a:r>
            <a:r>
              <a:rPr lang="en-US" altLang="zh-CN" sz="2000" u="sng" dirty="0" smtClean="0">
                <a:solidFill>
                  <a:schemeClr val="bg1">
                    <a:lumMod val="50000"/>
                  </a:schemeClr>
                </a:solidFill>
                <a:latin typeface="+mn-ea"/>
              </a:rPr>
              <a:t>    </a:t>
            </a:r>
            <a:endParaRPr lang="en-US" altLang="zh-CN" sz="2000" u="sng" dirty="0" smtClean="0">
              <a:solidFill>
                <a:schemeClr val="bg1">
                  <a:lumMod val="50000"/>
                </a:schemeClr>
              </a:solidFill>
              <a:latin typeface="+mn-ea"/>
            </a:endParaRPr>
          </a:p>
          <a:p>
            <a:pPr algn="ctr"/>
            <a:r>
              <a:rPr lang="en-US" altLang="zh-CN" sz="2000" u="sng" dirty="0" smtClean="0">
                <a:solidFill>
                  <a:schemeClr val="bg1">
                    <a:lumMod val="50000"/>
                  </a:schemeClr>
                </a:solidFill>
                <a:latin typeface="+mn-ea"/>
              </a:rPr>
              <a:t>   </a:t>
            </a:r>
            <a:endParaRPr lang="zh-CN" altLang="en-US" sz="2000" u="sng" dirty="0">
              <a:solidFill>
                <a:schemeClr val="bg1">
                  <a:lumMod val="50000"/>
                </a:schemeClr>
              </a:solidFill>
              <a:latin typeface="+mn-ea"/>
            </a:endParaRPr>
          </a:p>
        </p:txBody>
      </p:sp>
      <p:sp>
        <p:nvSpPr>
          <p:cNvPr id="33" name="矩形 32"/>
          <p:cNvSpPr/>
          <p:nvPr/>
        </p:nvSpPr>
        <p:spPr>
          <a:xfrm>
            <a:off x="635" y="1426845"/>
            <a:ext cx="12190730" cy="493395"/>
          </a:xfrm>
          <a:prstGeom prst="rect">
            <a:avLst/>
          </a:prstGeom>
        </p:spPr>
        <p:txBody>
          <a:bodyPr wrap="square">
            <a:spAutoFit/>
          </a:bodyPr>
          <a:p>
            <a:pPr marL="342900" lvl="0" indent="-342900" algn="ctr" fontAlgn="base">
              <a:lnSpc>
                <a:spcPct val="110000"/>
              </a:lnSpc>
              <a:spcBef>
                <a:spcPct val="0"/>
              </a:spcBef>
              <a:spcAft>
                <a:spcPct val="0"/>
              </a:spcAft>
            </a:pPr>
            <a:r>
              <a:rPr lang="zh-CN" altLang="en-US" sz="2400" kern="0" dirty="0" smtClean="0">
                <a:solidFill>
                  <a:schemeClr val="accent1">
                    <a:lumMod val="75000"/>
                  </a:schemeClr>
                </a:solidFill>
                <a:latin typeface="微软雅黑" panose="020B0503020204020204" pitchFamily="34" charset="-122"/>
                <a:ea typeface="微软雅黑" panose="020B0503020204020204" pitchFamily="34" charset="-122"/>
              </a:rPr>
              <a:t>课题名称：</a:t>
            </a:r>
            <a:r>
              <a:rPr sz="2400" kern="0" dirty="0" smtClean="0">
                <a:solidFill>
                  <a:schemeClr val="accent1">
                    <a:lumMod val="75000"/>
                  </a:schemeClr>
                </a:solidFill>
                <a:latin typeface="微软雅黑" panose="020B0503020204020204" pitchFamily="34" charset="-122"/>
                <a:ea typeface="微软雅黑" panose="020B0503020204020204" pitchFamily="34" charset="-122"/>
              </a:rPr>
              <a:t>菲贝尔假发有限公司财务分析</a:t>
            </a:r>
            <a:endParaRPr sz="2400" kern="0" dirty="0" smtClean="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12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42"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16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5" grpId="0" animBg="1"/>
      <p:bldP spid="16" grpId="0" animBg="1"/>
      <p:bldP spid="10" grpId="0"/>
      <p:bldP spid="5" grpId="0" animBg="1"/>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a:latin typeface="微软雅黑" panose="020B0503020204020204" pitchFamily="34" charset="-122"/>
              </a:rPr>
              <a:t>主要内容</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grpSp>
        <p:nvGrpSpPr>
          <p:cNvPr id="2" name="组合 1"/>
          <p:cNvGrpSpPr/>
          <p:nvPr/>
        </p:nvGrpSpPr>
        <p:grpSpPr>
          <a:xfrm>
            <a:off x="695325" y="1013859"/>
            <a:ext cx="10814504" cy="483235"/>
            <a:chOff x="695325" y="1013859"/>
            <a:chExt cx="10814504" cy="483235"/>
          </a:xfrm>
        </p:grpSpPr>
        <p:sp>
          <p:nvSpPr>
            <p:cNvPr id="7" name="矩形 6"/>
            <p:cNvSpPr/>
            <p:nvPr/>
          </p:nvSpPr>
          <p:spPr>
            <a:xfrm>
              <a:off x="695325" y="1013859"/>
              <a:ext cx="1402080" cy="483235"/>
            </a:xfrm>
            <a:prstGeom prst="rect">
              <a:avLst/>
            </a:prstGeom>
            <a:solidFill>
              <a:schemeClr val="accent1"/>
            </a:solidFill>
          </p:spPr>
          <p:txBody>
            <a:bodyPr wrap="none">
              <a:spAutoFit/>
            </a:bodyPr>
            <a:lstStyle/>
            <a:p>
              <a:pPr algn="l"/>
              <a:r>
                <a:rPr lang="zh-CN" altLang="en-US" sz="2400" b="1" dirty="0" smtClean="0">
                  <a:solidFill>
                    <a:schemeClr val="bg1"/>
                  </a:solidFill>
                </a:rPr>
                <a:t>功能分析</a:t>
              </a:r>
              <a:endParaRPr lang="zh-CN" altLang="en-US" sz="2400" b="1" dirty="0" smtClean="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5" y="1475524"/>
            <a:ext cx="10801350" cy="891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1400" b="1" dirty="0">
                <a:solidFill>
                  <a:schemeClr val="accent1"/>
                </a:solidFill>
                <a:latin typeface="+mn-ea"/>
              </a:rPr>
              <a:t>本毕业设计在对菲贝尔假发有限公司充分调研的基础之上</a:t>
            </a:r>
            <a:r>
              <a:rPr lang="zh-CN" altLang="en-US" sz="1400" dirty="0">
                <a:latin typeface="+mn-ea"/>
              </a:rPr>
              <a:t>，综合应用文献研究法、比较研究法等设计出了菲贝尔假发有限公司财务分析方案。本方案内容翔实，从菲贝尔假发有限公司的财务报表入手，对菲贝尔假发有限公司的财务进行了分析，并针对菲贝尔假发有限公司战略及企业现状，提出了有针对性的对策和建议。</a:t>
            </a:r>
            <a:endParaRPr lang="zh-CN" altLang="en-US" sz="1400" dirty="0">
              <a:latin typeface="+mn-ea"/>
            </a:endParaRPr>
          </a:p>
        </p:txBody>
      </p:sp>
      <p:pic>
        <p:nvPicPr>
          <p:cNvPr id="6" name="图片 5" descr="C:\Users\lllpc\Desktop\logo.pnglogo"/>
          <p:cNvPicPr>
            <a:picLocks noChangeAspect="1"/>
          </p:cNvPicPr>
          <p:nvPr/>
        </p:nvPicPr>
        <p:blipFill>
          <a:blip r:embed="rId1"/>
          <a:srcRect/>
          <a:stretch>
            <a:fillRect/>
          </a:stretch>
        </p:blipFill>
        <p:spPr>
          <a:xfrm>
            <a:off x="8516620" y="241935"/>
            <a:ext cx="3228340" cy="590550"/>
          </a:xfrm>
          <a:prstGeom prst="rect">
            <a:avLst/>
          </a:prstGeom>
        </p:spPr>
      </p:pic>
      <p:grpSp>
        <p:nvGrpSpPr>
          <p:cNvPr id="18" name="组合 17"/>
          <p:cNvGrpSpPr/>
          <p:nvPr/>
        </p:nvGrpSpPr>
        <p:grpSpPr>
          <a:xfrm>
            <a:off x="695325" y="2866154"/>
            <a:ext cx="10814504" cy="483235"/>
            <a:chOff x="695325" y="1013859"/>
            <a:chExt cx="10814504" cy="483235"/>
          </a:xfrm>
        </p:grpSpPr>
        <p:sp>
          <p:nvSpPr>
            <p:cNvPr id="19" name="矩形 18"/>
            <p:cNvSpPr/>
            <p:nvPr/>
          </p:nvSpPr>
          <p:spPr>
            <a:xfrm>
              <a:off x="695325" y="1013859"/>
              <a:ext cx="1402080" cy="483235"/>
            </a:xfrm>
            <a:prstGeom prst="rect">
              <a:avLst/>
            </a:prstGeom>
            <a:solidFill>
              <a:schemeClr val="accent1"/>
            </a:solidFill>
          </p:spPr>
          <p:txBody>
            <a:bodyPr wrap="none">
              <a:spAutoFit/>
            </a:bodyPr>
            <a:p>
              <a:pPr algn="l"/>
              <a:r>
                <a:rPr lang="zh-CN" altLang="en-US" sz="2400" b="1" dirty="0" smtClean="0">
                  <a:solidFill>
                    <a:schemeClr val="bg1"/>
                  </a:solidFill>
                </a:rPr>
                <a:t>特色分析</a:t>
              </a:r>
              <a:endParaRPr lang="zh-CN" altLang="en-US" sz="2400" b="1" dirty="0" smtClean="0">
                <a:solidFill>
                  <a:schemeClr val="bg1"/>
                </a:solidFill>
              </a:endParaRPr>
            </a:p>
          </p:txBody>
        </p:sp>
        <p:cxnSp>
          <p:nvCxnSpPr>
            <p:cNvPr id="20" name="直接连接符 19"/>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695325" y="3327819"/>
            <a:ext cx="10801350" cy="358140"/>
          </a:xfrm>
          <a:prstGeom prst="rect">
            <a:avLst/>
          </a:prstGeom>
        </p:spPr>
        <p:txBody>
          <a:bodyPr wrap="square">
            <a:spAutoFit/>
          </a:bodyPr>
          <a:p>
            <a:pPr marL="285750" indent="-285750">
              <a:lnSpc>
                <a:spcPct val="125000"/>
              </a:lnSpc>
              <a:buFont typeface="Wingdings" panose="05000000000000000000" pitchFamily="2" charset="2"/>
              <a:buChar char="n"/>
            </a:pPr>
            <a:r>
              <a:rPr lang="zh-CN" altLang="en-US" sz="1400" b="1" dirty="0">
                <a:solidFill>
                  <a:schemeClr val="accent1"/>
                </a:solidFill>
                <a:latin typeface="+mn-ea"/>
              </a:rPr>
              <a:t>本设计在对菲贝尔假发有限公司财务状况进行分析时</a:t>
            </a:r>
            <a:r>
              <a:rPr lang="zh-CN" altLang="en-US" sz="1400" dirty="0">
                <a:latin typeface="+mn-ea"/>
              </a:rPr>
              <a:t>，构建了较多的数据对比表单，让人一目了然，清晰明了；</a:t>
            </a:r>
            <a:endParaRPr lang="zh-CN" altLang="en-US" sz="1400" dirty="0">
              <a:latin typeface="+mn-ea"/>
            </a:endParaRPr>
          </a:p>
        </p:txBody>
      </p:sp>
      <p:grpSp>
        <p:nvGrpSpPr>
          <p:cNvPr id="23" name="组合 22"/>
          <p:cNvGrpSpPr/>
          <p:nvPr/>
        </p:nvGrpSpPr>
        <p:grpSpPr>
          <a:xfrm>
            <a:off x="695325" y="4580019"/>
            <a:ext cx="10814504" cy="483235"/>
            <a:chOff x="695325" y="1013859"/>
            <a:chExt cx="10814504" cy="483235"/>
          </a:xfrm>
        </p:grpSpPr>
        <p:sp>
          <p:nvSpPr>
            <p:cNvPr id="24" name="矩形 23"/>
            <p:cNvSpPr/>
            <p:nvPr/>
          </p:nvSpPr>
          <p:spPr>
            <a:xfrm>
              <a:off x="695325" y="1013859"/>
              <a:ext cx="1402080" cy="483235"/>
            </a:xfrm>
            <a:prstGeom prst="rect">
              <a:avLst/>
            </a:prstGeom>
            <a:solidFill>
              <a:schemeClr val="accent1"/>
            </a:solidFill>
          </p:spPr>
          <p:txBody>
            <a:bodyPr wrap="none">
              <a:spAutoFit/>
            </a:bodyPr>
            <a:p>
              <a:pPr algn="l"/>
              <a:r>
                <a:rPr lang="zh-CN" altLang="en-US" sz="2400" b="1" dirty="0" smtClean="0">
                  <a:solidFill>
                    <a:schemeClr val="bg1"/>
                  </a:solidFill>
                </a:rPr>
                <a:t>功能分析</a:t>
              </a:r>
              <a:endParaRPr lang="zh-CN" altLang="en-US" sz="2400" b="1" dirty="0" smtClean="0">
                <a:solidFill>
                  <a:schemeClr val="bg1"/>
                </a:solidFill>
              </a:endParaRPr>
            </a:p>
          </p:txBody>
        </p:sp>
        <p:cxnSp>
          <p:nvCxnSpPr>
            <p:cNvPr id="25" name="直接连接符 24"/>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695325" y="5041684"/>
            <a:ext cx="10801350" cy="358140"/>
          </a:xfrm>
          <a:prstGeom prst="rect">
            <a:avLst/>
          </a:prstGeom>
        </p:spPr>
        <p:txBody>
          <a:bodyPr wrap="square">
            <a:spAutoFit/>
          </a:bodyPr>
          <a:p>
            <a:pPr marL="285750" indent="-285750">
              <a:lnSpc>
                <a:spcPct val="125000"/>
              </a:lnSpc>
              <a:buFont typeface="Wingdings" panose="05000000000000000000" pitchFamily="2" charset="2"/>
              <a:buChar char="n"/>
            </a:pPr>
            <a:r>
              <a:rPr lang="zh-CN" altLang="en-US" sz="1400" b="1" dirty="0">
                <a:solidFill>
                  <a:schemeClr val="accent1"/>
                </a:solidFill>
                <a:latin typeface="+mn-ea"/>
              </a:rPr>
              <a:t>本设计方案解决了菲贝尔假发有限公司财务方面的相关问题，</a:t>
            </a:r>
            <a:r>
              <a:rPr lang="zh-CN" altLang="en-US" sz="1400" dirty="0">
                <a:latin typeface="+mn-ea"/>
              </a:rPr>
              <a:t>同样也适合于其他同类型企业进行财务分析，对其他企业具有借鉴意义。</a:t>
            </a:r>
            <a:endParaRPr lang="zh-CN" altLang="en-US" sz="1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30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par>
                                <p:cTn id="20" presetID="22" presetClass="entr" presetSubtype="8"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FOUR</a:t>
            </a:r>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分析</a:t>
              </a:r>
              <a:endParaRPr lang="zh-CN" altLang="en-US" sz="7200" b="1" dirty="0" smtClean="0">
                <a:solidFill>
                  <a:schemeClr val="accent1"/>
                </a:solidFill>
                <a:latin typeface="微软雅黑" panose="020B0503020204020204" pitchFamily="34" charset="-122"/>
              </a:endParaRPr>
            </a:p>
            <a:p>
              <a:pPr algn="ctr"/>
              <a:r>
                <a:rPr lang="zh-CN" altLang="en-US" sz="7200" b="1" dirty="0" smtClean="0">
                  <a:solidFill>
                    <a:schemeClr val="accent1"/>
                  </a:solidFill>
                  <a:latin typeface="微软雅黑" panose="020B0503020204020204" pitchFamily="34" charset="-122"/>
                </a:rPr>
                <a:t>总结</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C:\Users\lllpc\Desktop\logo.pnglogo"/>
          <p:cNvPicPr>
            <a:picLocks noChangeAspect="1"/>
          </p:cNvPicPr>
          <p:nvPr/>
        </p:nvPicPr>
        <p:blipFill>
          <a:blip r:embed="rId1"/>
          <a:srcRect/>
          <a:stretch>
            <a:fillRect/>
          </a:stretch>
        </p:blipFill>
        <p:spPr>
          <a:xfrm>
            <a:off x="4481830" y="241935"/>
            <a:ext cx="322834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a:latin typeface="微软雅黑" panose="020B0503020204020204" pitchFamily="34" charset="-122"/>
              </a:rPr>
              <a:t>分析总结</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grpSp>
        <p:nvGrpSpPr>
          <p:cNvPr id="2" name="组合 1"/>
          <p:cNvGrpSpPr/>
          <p:nvPr/>
        </p:nvGrpSpPr>
        <p:grpSpPr>
          <a:xfrm>
            <a:off x="695325" y="1013859"/>
            <a:ext cx="10814504" cy="483235"/>
            <a:chOff x="695325" y="1013859"/>
            <a:chExt cx="10814504" cy="483235"/>
          </a:xfrm>
        </p:grpSpPr>
        <p:sp>
          <p:nvSpPr>
            <p:cNvPr id="7" name="矩形 6"/>
            <p:cNvSpPr/>
            <p:nvPr/>
          </p:nvSpPr>
          <p:spPr>
            <a:xfrm>
              <a:off x="695325" y="1013859"/>
              <a:ext cx="1402080" cy="483235"/>
            </a:xfrm>
            <a:prstGeom prst="rect">
              <a:avLst/>
            </a:prstGeom>
            <a:solidFill>
              <a:schemeClr val="accent1"/>
            </a:solidFill>
          </p:spPr>
          <p:txBody>
            <a:bodyPr wrap="none">
              <a:spAutoFit/>
            </a:bodyPr>
            <a:lstStyle/>
            <a:p>
              <a:pPr algn="l"/>
              <a:r>
                <a:rPr lang="zh-CN" altLang="en-US" sz="2400" b="1" dirty="0" smtClean="0">
                  <a:solidFill>
                    <a:schemeClr val="bg1"/>
                  </a:solidFill>
                </a:rPr>
                <a:t>综合评价</a:t>
              </a:r>
              <a:endParaRPr lang="zh-CN" altLang="en-US" sz="2400" b="1" dirty="0" smtClean="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5" y="2020354"/>
            <a:ext cx="10801350" cy="891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1400" b="1" dirty="0">
                <a:solidFill>
                  <a:schemeClr val="accent1"/>
                </a:solidFill>
                <a:latin typeface="+mn-ea"/>
              </a:rPr>
              <a:t>通过盈利能力、运营能力、偿债能力、能力发展分析</a:t>
            </a:r>
            <a:r>
              <a:rPr lang="zh-CN" altLang="en-US" sz="1400" dirty="0">
                <a:latin typeface="+mn-ea"/>
              </a:rPr>
              <a:t>可以看出虽然每年在缩小差距小幅度提升状态，但是大多数均没有达到行业平均水平，发展能力指标还是展示出了企业的希望，各项发展指标都不同程度的表现出了积极的发展态势，可以看出这个行业还是不错，有很大的发展前途和空间。</a:t>
            </a:r>
            <a:endParaRPr lang="zh-CN" altLang="en-US" sz="1400" dirty="0">
              <a:latin typeface="+mn-ea"/>
            </a:endParaRPr>
          </a:p>
        </p:txBody>
      </p:sp>
      <p:pic>
        <p:nvPicPr>
          <p:cNvPr id="6" name="图片 5" descr="C:\Users\lllpc\Desktop\logo.pnglogo"/>
          <p:cNvPicPr>
            <a:picLocks noChangeAspect="1"/>
          </p:cNvPicPr>
          <p:nvPr/>
        </p:nvPicPr>
        <p:blipFill>
          <a:blip r:embed="rId1"/>
          <a:srcRect/>
          <a:stretch>
            <a:fillRect/>
          </a:stretch>
        </p:blipFill>
        <p:spPr>
          <a:xfrm>
            <a:off x="8516620" y="241935"/>
            <a:ext cx="3228340" cy="590550"/>
          </a:xfrm>
          <a:prstGeom prst="rect">
            <a:avLst/>
          </a:prstGeom>
        </p:spPr>
      </p:pic>
      <p:sp>
        <p:nvSpPr>
          <p:cNvPr id="21" name="矩形 20"/>
          <p:cNvSpPr/>
          <p:nvPr/>
        </p:nvSpPr>
        <p:spPr>
          <a:xfrm>
            <a:off x="695325" y="3238284"/>
            <a:ext cx="10801350" cy="1424940"/>
          </a:xfrm>
          <a:prstGeom prst="rect">
            <a:avLst/>
          </a:prstGeom>
        </p:spPr>
        <p:txBody>
          <a:bodyPr wrap="square">
            <a:spAutoFit/>
          </a:bodyPr>
          <a:p>
            <a:pPr marL="285750" indent="-285750">
              <a:lnSpc>
                <a:spcPct val="125000"/>
              </a:lnSpc>
              <a:buFont typeface="Wingdings" panose="05000000000000000000" pitchFamily="2" charset="2"/>
              <a:buChar char="n"/>
            </a:pPr>
            <a:r>
              <a:rPr lang="zh-CN" altLang="en-US" sz="1400" b="1" dirty="0">
                <a:solidFill>
                  <a:schemeClr val="accent1"/>
                </a:solidFill>
                <a:latin typeface="+mn-ea"/>
              </a:rPr>
              <a:t>们所熟知的许多公众人物如美国的第一夫人米歇尔、前国务卿赖斯都佩戴假发出席国宴等公众场合。而在国内，假发只是用于遮羞，并未被大众所认可，</a:t>
            </a:r>
            <a:r>
              <a:rPr lang="zh-CN" altLang="en-US" sz="1400" dirty="0">
                <a:latin typeface="+mn-ea"/>
              </a:rPr>
              <a:t>随着人们对时尚的认知，假发也被更多的时尚人士所接受。中国作为全世界假发的生产中心，每年发制品出口额占全世界出口额的70%到80%。随着公司主营业务的快速发展，经营规模不断扩大，盈利能力将会不断提高，公司的整体经济实力也会不断增强。与竞争对手相比，公司具有原材料控制能力和产品转化能力强等许多优势。综上所述，公司的盈利能力具有可持续性，行业未来前景广阔。</a:t>
            </a:r>
            <a:endParaRPr lang="zh-CN" altLang="en-US" sz="1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30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分析总结</a:t>
            </a:r>
            <a:r>
              <a:rPr lang="en-US" altLang="zh-CN" sz="2800" b="1" dirty="0">
                <a:latin typeface="微软雅黑" panose="020B0503020204020204" pitchFamily="34" charset="-122"/>
              </a:rPr>
              <a:t>-</a:t>
            </a:r>
            <a:r>
              <a:rPr lang="zh-CN" altLang="en-US" sz="2800" b="1" dirty="0">
                <a:latin typeface="微软雅黑" panose="020B0503020204020204" pitchFamily="34" charset="-122"/>
              </a:rPr>
              <a:t>对策建议</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grpSp>
        <p:nvGrpSpPr>
          <p:cNvPr id="33" name="组合 32"/>
          <p:cNvGrpSpPr/>
          <p:nvPr/>
        </p:nvGrpSpPr>
        <p:grpSpPr>
          <a:xfrm>
            <a:off x="794881" y="1117262"/>
            <a:ext cx="1142022" cy="1142022"/>
            <a:chOff x="794881" y="1048888"/>
            <a:chExt cx="1142022" cy="1142022"/>
          </a:xfrm>
        </p:grpSpPr>
        <p:sp>
          <p:nvSpPr>
            <p:cNvPr id="9" name="椭圆 8"/>
            <p:cNvSpPr/>
            <p:nvPr/>
          </p:nvSpPr>
          <p:spPr>
            <a:xfrm>
              <a:off x="794881" y="1048888"/>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0" name="组合 9"/>
            <p:cNvGrpSpPr/>
            <p:nvPr/>
          </p:nvGrpSpPr>
          <p:grpSpPr>
            <a:xfrm>
              <a:off x="1027705" y="1277340"/>
              <a:ext cx="676374" cy="685120"/>
              <a:chOff x="7639243" y="2325084"/>
              <a:chExt cx="726802" cy="736201"/>
            </a:xfrm>
          </p:grpSpPr>
          <p:sp>
            <p:nvSpPr>
              <p:cNvPr id="12" name="Freeform 9"/>
              <p:cNvSpPr>
                <a:spLocks noEditPoints="1"/>
              </p:cNvSpPr>
              <p:nvPr/>
            </p:nvSpPr>
            <p:spPr bwMode="auto">
              <a:xfrm>
                <a:off x="7639243" y="2621131"/>
                <a:ext cx="440154" cy="440154"/>
              </a:xfrm>
              <a:custGeom>
                <a:avLst/>
                <a:gdLst>
                  <a:gd name="T0" fmla="*/ 508 w 562"/>
                  <a:gd name="T1" fmla="*/ 110 h 562"/>
                  <a:gd name="T2" fmla="*/ 398 w 562"/>
                  <a:gd name="T3" fmla="*/ 108 h 562"/>
                  <a:gd name="T4" fmla="*/ 380 w 562"/>
                  <a:gd name="T5" fmla="*/ 98 h 562"/>
                  <a:gd name="T6" fmla="*/ 340 w 562"/>
                  <a:gd name="T7" fmla="*/ 82 h 562"/>
                  <a:gd name="T8" fmla="*/ 320 w 562"/>
                  <a:gd name="T9" fmla="*/ 0 h 562"/>
                  <a:gd name="T10" fmla="*/ 242 w 562"/>
                  <a:gd name="T11" fmla="*/ 76 h 562"/>
                  <a:gd name="T12" fmla="*/ 220 w 562"/>
                  <a:gd name="T13" fmla="*/ 82 h 562"/>
                  <a:gd name="T14" fmla="*/ 182 w 562"/>
                  <a:gd name="T15" fmla="*/ 98 h 562"/>
                  <a:gd name="T16" fmla="*/ 110 w 562"/>
                  <a:gd name="T17" fmla="*/ 54 h 562"/>
                  <a:gd name="T18" fmla="*/ 108 w 562"/>
                  <a:gd name="T19" fmla="*/ 164 h 562"/>
                  <a:gd name="T20" fmla="*/ 98 w 562"/>
                  <a:gd name="T21" fmla="*/ 182 h 562"/>
                  <a:gd name="T22" fmla="*/ 82 w 562"/>
                  <a:gd name="T23" fmla="*/ 220 h 562"/>
                  <a:gd name="T24" fmla="*/ 0 w 562"/>
                  <a:gd name="T25" fmla="*/ 242 h 562"/>
                  <a:gd name="T26" fmla="*/ 78 w 562"/>
                  <a:gd name="T27" fmla="*/ 320 h 562"/>
                  <a:gd name="T28" fmla="*/ 82 w 562"/>
                  <a:gd name="T29" fmla="*/ 340 h 562"/>
                  <a:gd name="T30" fmla="*/ 98 w 562"/>
                  <a:gd name="T31" fmla="*/ 378 h 562"/>
                  <a:gd name="T32" fmla="*/ 54 w 562"/>
                  <a:gd name="T33" fmla="*/ 452 h 562"/>
                  <a:gd name="T34" fmla="*/ 164 w 562"/>
                  <a:gd name="T35" fmla="*/ 452 h 562"/>
                  <a:gd name="T36" fmla="*/ 182 w 562"/>
                  <a:gd name="T37" fmla="*/ 464 h 562"/>
                  <a:gd name="T38" fmla="*/ 220 w 562"/>
                  <a:gd name="T39" fmla="*/ 480 h 562"/>
                  <a:gd name="T40" fmla="*/ 242 w 562"/>
                  <a:gd name="T41" fmla="*/ 562 h 562"/>
                  <a:gd name="T42" fmla="*/ 320 w 562"/>
                  <a:gd name="T43" fmla="*/ 484 h 562"/>
                  <a:gd name="T44" fmla="*/ 340 w 562"/>
                  <a:gd name="T45" fmla="*/ 478 h 562"/>
                  <a:gd name="T46" fmla="*/ 380 w 562"/>
                  <a:gd name="T47" fmla="*/ 464 h 562"/>
                  <a:gd name="T48" fmla="*/ 452 w 562"/>
                  <a:gd name="T49" fmla="*/ 506 h 562"/>
                  <a:gd name="T50" fmla="*/ 452 w 562"/>
                  <a:gd name="T51" fmla="*/ 396 h 562"/>
                  <a:gd name="T52" fmla="*/ 464 w 562"/>
                  <a:gd name="T53" fmla="*/ 378 h 562"/>
                  <a:gd name="T54" fmla="*/ 480 w 562"/>
                  <a:gd name="T55" fmla="*/ 340 h 562"/>
                  <a:gd name="T56" fmla="*/ 562 w 562"/>
                  <a:gd name="T57" fmla="*/ 320 h 562"/>
                  <a:gd name="T58" fmla="*/ 484 w 562"/>
                  <a:gd name="T59" fmla="*/ 240 h 562"/>
                  <a:gd name="T60" fmla="*/ 480 w 562"/>
                  <a:gd name="T61" fmla="*/ 220 h 562"/>
                  <a:gd name="T62" fmla="*/ 464 w 562"/>
                  <a:gd name="T63" fmla="*/ 182 h 562"/>
                  <a:gd name="T64" fmla="*/ 452 w 562"/>
                  <a:gd name="T65" fmla="*/ 164 h 562"/>
                  <a:gd name="T66" fmla="*/ 280 w 562"/>
                  <a:gd name="T67" fmla="*/ 366 h 562"/>
                  <a:gd name="T68" fmla="*/ 248 w 562"/>
                  <a:gd name="T69" fmla="*/ 360 h 562"/>
                  <a:gd name="T70" fmla="*/ 220 w 562"/>
                  <a:gd name="T71" fmla="*/ 342 h 562"/>
                  <a:gd name="T72" fmla="*/ 202 w 562"/>
                  <a:gd name="T73" fmla="*/ 314 h 562"/>
                  <a:gd name="T74" fmla="*/ 194 w 562"/>
                  <a:gd name="T75" fmla="*/ 280 h 562"/>
                  <a:gd name="T76" fmla="*/ 196 w 562"/>
                  <a:gd name="T77" fmla="*/ 262 h 562"/>
                  <a:gd name="T78" fmla="*/ 210 w 562"/>
                  <a:gd name="T79" fmla="*/ 232 h 562"/>
                  <a:gd name="T80" fmla="*/ 232 w 562"/>
                  <a:gd name="T81" fmla="*/ 210 h 562"/>
                  <a:gd name="T82" fmla="*/ 264 w 562"/>
                  <a:gd name="T83" fmla="*/ 196 h 562"/>
                  <a:gd name="T84" fmla="*/ 280 w 562"/>
                  <a:gd name="T85" fmla="*/ 194 h 562"/>
                  <a:gd name="T86" fmla="*/ 314 w 562"/>
                  <a:gd name="T87" fmla="*/ 202 h 562"/>
                  <a:gd name="T88" fmla="*/ 342 w 562"/>
                  <a:gd name="T89" fmla="*/ 220 h 562"/>
                  <a:gd name="T90" fmla="*/ 360 w 562"/>
                  <a:gd name="T91" fmla="*/ 246 h 562"/>
                  <a:gd name="T92" fmla="*/ 366 w 562"/>
                  <a:gd name="T93" fmla="*/ 280 h 562"/>
                  <a:gd name="T94" fmla="*/ 366 w 562"/>
                  <a:gd name="T95" fmla="*/ 298 h 562"/>
                  <a:gd name="T96" fmla="*/ 352 w 562"/>
                  <a:gd name="T97" fmla="*/ 328 h 562"/>
                  <a:gd name="T98" fmla="*/ 328 w 562"/>
                  <a:gd name="T99" fmla="*/ 352 h 562"/>
                  <a:gd name="T100" fmla="*/ 298 w 562"/>
                  <a:gd name="T101" fmla="*/ 364 h 562"/>
                  <a:gd name="T102" fmla="*/ 280 w 562"/>
                  <a:gd name="T103" fmla="*/ 3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62">
                    <a:moveTo>
                      <a:pt x="452" y="164"/>
                    </a:moveTo>
                    <a:lnTo>
                      <a:pt x="508" y="110"/>
                    </a:lnTo>
                    <a:lnTo>
                      <a:pt x="452" y="54"/>
                    </a:lnTo>
                    <a:lnTo>
                      <a:pt x="398" y="108"/>
                    </a:lnTo>
                    <a:lnTo>
                      <a:pt x="398" y="108"/>
                    </a:lnTo>
                    <a:lnTo>
                      <a:pt x="380" y="98"/>
                    </a:lnTo>
                    <a:lnTo>
                      <a:pt x="360" y="88"/>
                    </a:lnTo>
                    <a:lnTo>
                      <a:pt x="340" y="82"/>
                    </a:lnTo>
                    <a:lnTo>
                      <a:pt x="320" y="76"/>
                    </a:lnTo>
                    <a:lnTo>
                      <a:pt x="320" y="0"/>
                    </a:lnTo>
                    <a:lnTo>
                      <a:pt x="242" y="0"/>
                    </a:lnTo>
                    <a:lnTo>
                      <a:pt x="242" y="76"/>
                    </a:lnTo>
                    <a:lnTo>
                      <a:pt x="242" y="76"/>
                    </a:lnTo>
                    <a:lnTo>
                      <a:pt x="220" y="82"/>
                    </a:lnTo>
                    <a:lnTo>
                      <a:pt x="202" y="88"/>
                    </a:lnTo>
                    <a:lnTo>
                      <a:pt x="182" y="98"/>
                    </a:lnTo>
                    <a:lnTo>
                      <a:pt x="164" y="108"/>
                    </a:lnTo>
                    <a:lnTo>
                      <a:pt x="110" y="54"/>
                    </a:lnTo>
                    <a:lnTo>
                      <a:pt x="54" y="110"/>
                    </a:lnTo>
                    <a:lnTo>
                      <a:pt x="108" y="164"/>
                    </a:lnTo>
                    <a:lnTo>
                      <a:pt x="108" y="164"/>
                    </a:lnTo>
                    <a:lnTo>
                      <a:pt x="98" y="182"/>
                    </a:lnTo>
                    <a:lnTo>
                      <a:pt x="90" y="200"/>
                    </a:lnTo>
                    <a:lnTo>
                      <a:pt x="82" y="220"/>
                    </a:lnTo>
                    <a:lnTo>
                      <a:pt x="78" y="242"/>
                    </a:lnTo>
                    <a:lnTo>
                      <a:pt x="0" y="242"/>
                    </a:lnTo>
                    <a:lnTo>
                      <a:pt x="0" y="320"/>
                    </a:lnTo>
                    <a:lnTo>
                      <a:pt x="78" y="320"/>
                    </a:lnTo>
                    <a:lnTo>
                      <a:pt x="78" y="320"/>
                    </a:lnTo>
                    <a:lnTo>
                      <a:pt x="82" y="340"/>
                    </a:lnTo>
                    <a:lnTo>
                      <a:pt x="90" y="360"/>
                    </a:lnTo>
                    <a:lnTo>
                      <a:pt x="98" y="378"/>
                    </a:lnTo>
                    <a:lnTo>
                      <a:pt x="108" y="396"/>
                    </a:lnTo>
                    <a:lnTo>
                      <a:pt x="54" y="452"/>
                    </a:lnTo>
                    <a:lnTo>
                      <a:pt x="110" y="506"/>
                    </a:lnTo>
                    <a:lnTo>
                      <a:pt x="164" y="452"/>
                    </a:lnTo>
                    <a:lnTo>
                      <a:pt x="164" y="452"/>
                    </a:lnTo>
                    <a:lnTo>
                      <a:pt x="182" y="464"/>
                    </a:lnTo>
                    <a:lnTo>
                      <a:pt x="202" y="472"/>
                    </a:lnTo>
                    <a:lnTo>
                      <a:pt x="220" y="480"/>
                    </a:lnTo>
                    <a:lnTo>
                      <a:pt x="242" y="484"/>
                    </a:lnTo>
                    <a:lnTo>
                      <a:pt x="242" y="562"/>
                    </a:lnTo>
                    <a:lnTo>
                      <a:pt x="320" y="562"/>
                    </a:lnTo>
                    <a:lnTo>
                      <a:pt x="320" y="484"/>
                    </a:lnTo>
                    <a:lnTo>
                      <a:pt x="320" y="484"/>
                    </a:lnTo>
                    <a:lnTo>
                      <a:pt x="340" y="478"/>
                    </a:lnTo>
                    <a:lnTo>
                      <a:pt x="360" y="472"/>
                    </a:lnTo>
                    <a:lnTo>
                      <a:pt x="380" y="464"/>
                    </a:lnTo>
                    <a:lnTo>
                      <a:pt x="398" y="452"/>
                    </a:lnTo>
                    <a:lnTo>
                      <a:pt x="452" y="506"/>
                    </a:lnTo>
                    <a:lnTo>
                      <a:pt x="508" y="452"/>
                    </a:lnTo>
                    <a:lnTo>
                      <a:pt x="452" y="396"/>
                    </a:lnTo>
                    <a:lnTo>
                      <a:pt x="452" y="396"/>
                    </a:lnTo>
                    <a:lnTo>
                      <a:pt x="464" y="378"/>
                    </a:lnTo>
                    <a:lnTo>
                      <a:pt x="472" y="360"/>
                    </a:lnTo>
                    <a:lnTo>
                      <a:pt x="480" y="340"/>
                    </a:lnTo>
                    <a:lnTo>
                      <a:pt x="484" y="320"/>
                    </a:lnTo>
                    <a:lnTo>
                      <a:pt x="562" y="320"/>
                    </a:lnTo>
                    <a:lnTo>
                      <a:pt x="562" y="240"/>
                    </a:lnTo>
                    <a:lnTo>
                      <a:pt x="484" y="240"/>
                    </a:lnTo>
                    <a:lnTo>
                      <a:pt x="484" y="240"/>
                    </a:lnTo>
                    <a:lnTo>
                      <a:pt x="480" y="220"/>
                    </a:lnTo>
                    <a:lnTo>
                      <a:pt x="472" y="200"/>
                    </a:lnTo>
                    <a:lnTo>
                      <a:pt x="464" y="182"/>
                    </a:lnTo>
                    <a:lnTo>
                      <a:pt x="452" y="164"/>
                    </a:lnTo>
                    <a:lnTo>
                      <a:pt x="452" y="164"/>
                    </a:lnTo>
                    <a:close/>
                    <a:moveTo>
                      <a:pt x="280" y="366"/>
                    </a:moveTo>
                    <a:lnTo>
                      <a:pt x="280" y="366"/>
                    </a:lnTo>
                    <a:lnTo>
                      <a:pt x="264" y="364"/>
                    </a:lnTo>
                    <a:lnTo>
                      <a:pt x="248" y="360"/>
                    </a:lnTo>
                    <a:lnTo>
                      <a:pt x="232" y="352"/>
                    </a:lnTo>
                    <a:lnTo>
                      <a:pt x="220" y="342"/>
                    </a:lnTo>
                    <a:lnTo>
                      <a:pt x="210" y="328"/>
                    </a:lnTo>
                    <a:lnTo>
                      <a:pt x="202" y="314"/>
                    </a:lnTo>
                    <a:lnTo>
                      <a:pt x="196" y="298"/>
                    </a:lnTo>
                    <a:lnTo>
                      <a:pt x="194" y="280"/>
                    </a:lnTo>
                    <a:lnTo>
                      <a:pt x="194" y="280"/>
                    </a:lnTo>
                    <a:lnTo>
                      <a:pt x="196" y="262"/>
                    </a:lnTo>
                    <a:lnTo>
                      <a:pt x="202" y="246"/>
                    </a:lnTo>
                    <a:lnTo>
                      <a:pt x="210" y="232"/>
                    </a:lnTo>
                    <a:lnTo>
                      <a:pt x="220" y="220"/>
                    </a:lnTo>
                    <a:lnTo>
                      <a:pt x="232" y="210"/>
                    </a:lnTo>
                    <a:lnTo>
                      <a:pt x="248" y="202"/>
                    </a:lnTo>
                    <a:lnTo>
                      <a:pt x="264" y="196"/>
                    </a:lnTo>
                    <a:lnTo>
                      <a:pt x="280" y="194"/>
                    </a:lnTo>
                    <a:lnTo>
                      <a:pt x="280" y="194"/>
                    </a:lnTo>
                    <a:lnTo>
                      <a:pt x="298" y="196"/>
                    </a:lnTo>
                    <a:lnTo>
                      <a:pt x="314" y="202"/>
                    </a:lnTo>
                    <a:lnTo>
                      <a:pt x="328" y="210"/>
                    </a:lnTo>
                    <a:lnTo>
                      <a:pt x="342" y="220"/>
                    </a:lnTo>
                    <a:lnTo>
                      <a:pt x="352" y="232"/>
                    </a:lnTo>
                    <a:lnTo>
                      <a:pt x="360" y="246"/>
                    </a:lnTo>
                    <a:lnTo>
                      <a:pt x="366" y="262"/>
                    </a:lnTo>
                    <a:lnTo>
                      <a:pt x="366" y="280"/>
                    </a:lnTo>
                    <a:lnTo>
                      <a:pt x="366" y="280"/>
                    </a:lnTo>
                    <a:lnTo>
                      <a:pt x="366" y="298"/>
                    </a:lnTo>
                    <a:lnTo>
                      <a:pt x="360" y="314"/>
                    </a:lnTo>
                    <a:lnTo>
                      <a:pt x="352" y="328"/>
                    </a:lnTo>
                    <a:lnTo>
                      <a:pt x="342" y="342"/>
                    </a:lnTo>
                    <a:lnTo>
                      <a:pt x="328" y="352"/>
                    </a:lnTo>
                    <a:lnTo>
                      <a:pt x="314" y="360"/>
                    </a:lnTo>
                    <a:lnTo>
                      <a:pt x="298" y="364"/>
                    </a:lnTo>
                    <a:lnTo>
                      <a:pt x="280" y="366"/>
                    </a:lnTo>
                    <a:lnTo>
                      <a:pt x="280" y="36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7799014" y="2325084"/>
                <a:ext cx="567031" cy="570164"/>
              </a:xfrm>
              <a:custGeom>
                <a:avLst/>
                <a:gdLst>
                  <a:gd name="T0" fmla="*/ 704 w 724"/>
                  <a:gd name="T1" fmla="*/ 616 h 728"/>
                  <a:gd name="T2" fmla="*/ 706 w 724"/>
                  <a:gd name="T3" fmla="*/ 616 h 728"/>
                  <a:gd name="T4" fmla="*/ 322 w 724"/>
                  <a:gd name="T5" fmla="*/ 232 h 728"/>
                  <a:gd name="T6" fmla="*/ 322 w 724"/>
                  <a:gd name="T7" fmla="*/ 50 h 728"/>
                  <a:gd name="T8" fmla="*/ 136 w 724"/>
                  <a:gd name="T9" fmla="*/ 0 h 728"/>
                  <a:gd name="T10" fmla="*/ 116 w 724"/>
                  <a:gd name="T11" fmla="*/ 20 h 728"/>
                  <a:gd name="T12" fmla="*/ 214 w 724"/>
                  <a:gd name="T13" fmla="*/ 118 h 728"/>
                  <a:gd name="T14" fmla="*/ 118 w 724"/>
                  <a:gd name="T15" fmla="*/ 214 h 728"/>
                  <a:gd name="T16" fmla="*/ 20 w 724"/>
                  <a:gd name="T17" fmla="*/ 116 h 728"/>
                  <a:gd name="T18" fmla="*/ 0 w 724"/>
                  <a:gd name="T19" fmla="*/ 136 h 728"/>
                  <a:gd name="T20" fmla="*/ 50 w 724"/>
                  <a:gd name="T21" fmla="*/ 322 h 728"/>
                  <a:gd name="T22" fmla="*/ 226 w 724"/>
                  <a:gd name="T23" fmla="*/ 322 h 728"/>
                  <a:gd name="T24" fmla="*/ 226 w 724"/>
                  <a:gd name="T25" fmla="*/ 322 h 728"/>
                  <a:gd name="T26" fmla="*/ 610 w 724"/>
                  <a:gd name="T27" fmla="*/ 710 h 728"/>
                  <a:gd name="T28" fmla="*/ 612 w 724"/>
                  <a:gd name="T29" fmla="*/ 710 h 728"/>
                  <a:gd name="T30" fmla="*/ 612 w 724"/>
                  <a:gd name="T31" fmla="*/ 710 h 728"/>
                  <a:gd name="T32" fmla="*/ 622 w 724"/>
                  <a:gd name="T33" fmla="*/ 718 h 728"/>
                  <a:gd name="T34" fmla="*/ 634 w 724"/>
                  <a:gd name="T35" fmla="*/ 724 h 728"/>
                  <a:gd name="T36" fmla="*/ 646 w 724"/>
                  <a:gd name="T37" fmla="*/ 728 h 728"/>
                  <a:gd name="T38" fmla="*/ 658 w 724"/>
                  <a:gd name="T39" fmla="*/ 728 h 728"/>
                  <a:gd name="T40" fmla="*/ 670 w 724"/>
                  <a:gd name="T41" fmla="*/ 728 h 728"/>
                  <a:gd name="T42" fmla="*/ 682 w 724"/>
                  <a:gd name="T43" fmla="*/ 724 h 728"/>
                  <a:gd name="T44" fmla="*/ 694 w 724"/>
                  <a:gd name="T45" fmla="*/ 718 h 728"/>
                  <a:gd name="T46" fmla="*/ 704 w 724"/>
                  <a:gd name="T47" fmla="*/ 710 h 728"/>
                  <a:gd name="T48" fmla="*/ 704 w 724"/>
                  <a:gd name="T49" fmla="*/ 710 h 728"/>
                  <a:gd name="T50" fmla="*/ 712 w 724"/>
                  <a:gd name="T51" fmla="*/ 700 h 728"/>
                  <a:gd name="T52" fmla="*/ 718 w 724"/>
                  <a:gd name="T53" fmla="*/ 688 h 728"/>
                  <a:gd name="T54" fmla="*/ 722 w 724"/>
                  <a:gd name="T55" fmla="*/ 676 h 728"/>
                  <a:gd name="T56" fmla="*/ 724 w 724"/>
                  <a:gd name="T57" fmla="*/ 664 h 728"/>
                  <a:gd name="T58" fmla="*/ 722 w 724"/>
                  <a:gd name="T59" fmla="*/ 652 h 728"/>
                  <a:gd name="T60" fmla="*/ 718 w 724"/>
                  <a:gd name="T61" fmla="*/ 638 h 728"/>
                  <a:gd name="T62" fmla="*/ 712 w 724"/>
                  <a:gd name="T63" fmla="*/ 628 h 728"/>
                  <a:gd name="T64" fmla="*/ 704 w 724"/>
                  <a:gd name="T65" fmla="*/ 616 h 728"/>
                  <a:gd name="T66" fmla="*/ 704 w 724"/>
                  <a:gd name="T67" fmla="*/ 616 h 728"/>
                  <a:gd name="T68" fmla="*/ 680 w 724"/>
                  <a:gd name="T69" fmla="*/ 686 h 728"/>
                  <a:gd name="T70" fmla="*/ 680 w 724"/>
                  <a:gd name="T71" fmla="*/ 686 h 728"/>
                  <a:gd name="T72" fmla="*/ 670 w 724"/>
                  <a:gd name="T73" fmla="*/ 692 h 728"/>
                  <a:gd name="T74" fmla="*/ 658 w 724"/>
                  <a:gd name="T75" fmla="*/ 694 h 728"/>
                  <a:gd name="T76" fmla="*/ 648 w 724"/>
                  <a:gd name="T77" fmla="*/ 692 h 728"/>
                  <a:gd name="T78" fmla="*/ 642 w 724"/>
                  <a:gd name="T79" fmla="*/ 690 h 728"/>
                  <a:gd name="T80" fmla="*/ 638 w 724"/>
                  <a:gd name="T81" fmla="*/ 686 h 728"/>
                  <a:gd name="T82" fmla="*/ 638 w 724"/>
                  <a:gd name="T83" fmla="*/ 686 h 728"/>
                  <a:gd name="T84" fmla="*/ 632 w 724"/>
                  <a:gd name="T85" fmla="*/ 676 h 728"/>
                  <a:gd name="T86" fmla="*/ 630 w 724"/>
                  <a:gd name="T87" fmla="*/ 664 h 728"/>
                  <a:gd name="T88" fmla="*/ 632 w 724"/>
                  <a:gd name="T89" fmla="*/ 654 h 728"/>
                  <a:gd name="T90" fmla="*/ 638 w 724"/>
                  <a:gd name="T91" fmla="*/ 644 h 728"/>
                  <a:gd name="T92" fmla="*/ 638 w 724"/>
                  <a:gd name="T93" fmla="*/ 644 h 728"/>
                  <a:gd name="T94" fmla="*/ 648 w 724"/>
                  <a:gd name="T95" fmla="*/ 638 h 728"/>
                  <a:gd name="T96" fmla="*/ 658 w 724"/>
                  <a:gd name="T97" fmla="*/ 636 h 728"/>
                  <a:gd name="T98" fmla="*/ 670 w 724"/>
                  <a:gd name="T99" fmla="*/ 638 h 728"/>
                  <a:gd name="T100" fmla="*/ 680 w 724"/>
                  <a:gd name="T101" fmla="*/ 644 h 728"/>
                  <a:gd name="T102" fmla="*/ 680 w 724"/>
                  <a:gd name="T103" fmla="*/ 644 h 728"/>
                  <a:gd name="T104" fmla="*/ 686 w 724"/>
                  <a:gd name="T105" fmla="*/ 654 h 728"/>
                  <a:gd name="T106" fmla="*/ 688 w 724"/>
                  <a:gd name="T107" fmla="*/ 664 h 728"/>
                  <a:gd name="T108" fmla="*/ 686 w 724"/>
                  <a:gd name="T109" fmla="*/ 676 h 728"/>
                  <a:gd name="T110" fmla="*/ 684 w 724"/>
                  <a:gd name="T111" fmla="*/ 680 h 728"/>
                  <a:gd name="T112" fmla="*/ 680 w 724"/>
                  <a:gd name="T113" fmla="*/ 686 h 728"/>
                  <a:gd name="T114" fmla="*/ 680 w 724"/>
                  <a:gd name="T115" fmla="*/ 686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4" h="728">
                    <a:moveTo>
                      <a:pt x="704" y="616"/>
                    </a:moveTo>
                    <a:lnTo>
                      <a:pt x="706" y="616"/>
                    </a:lnTo>
                    <a:lnTo>
                      <a:pt x="322" y="232"/>
                    </a:lnTo>
                    <a:lnTo>
                      <a:pt x="322" y="50"/>
                    </a:lnTo>
                    <a:lnTo>
                      <a:pt x="136" y="0"/>
                    </a:lnTo>
                    <a:lnTo>
                      <a:pt x="116" y="20"/>
                    </a:lnTo>
                    <a:lnTo>
                      <a:pt x="214" y="118"/>
                    </a:lnTo>
                    <a:lnTo>
                      <a:pt x="118" y="214"/>
                    </a:lnTo>
                    <a:lnTo>
                      <a:pt x="20" y="116"/>
                    </a:lnTo>
                    <a:lnTo>
                      <a:pt x="0" y="136"/>
                    </a:lnTo>
                    <a:lnTo>
                      <a:pt x="50" y="322"/>
                    </a:lnTo>
                    <a:lnTo>
                      <a:pt x="226" y="322"/>
                    </a:lnTo>
                    <a:lnTo>
                      <a:pt x="226" y="322"/>
                    </a:lnTo>
                    <a:lnTo>
                      <a:pt x="610" y="710"/>
                    </a:lnTo>
                    <a:lnTo>
                      <a:pt x="612" y="710"/>
                    </a:lnTo>
                    <a:lnTo>
                      <a:pt x="612" y="710"/>
                    </a:lnTo>
                    <a:lnTo>
                      <a:pt x="622" y="718"/>
                    </a:lnTo>
                    <a:lnTo>
                      <a:pt x="634" y="724"/>
                    </a:lnTo>
                    <a:lnTo>
                      <a:pt x="646" y="728"/>
                    </a:lnTo>
                    <a:lnTo>
                      <a:pt x="658" y="728"/>
                    </a:lnTo>
                    <a:lnTo>
                      <a:pt x="670" y="728"/>
                    </a:lnTo>
                    <a:lnTo>
                      <a:pt x="682" y="724"/>
                    </a:lnTo>
                    <a:lnTo>
                      <a:pt x="694" y="718"/>
                    </a:lnTo>
                    <a:lnTo>
                      <a:pt x="704" y="710"/>
                    </a:lnTo>
                    <a:lnTo>
                      <a:pt x="704" y="710"/>
                    </a:lnTo>
                    <a:lnTo>
                      <a:pt x="712" y="700"/>
                    </a:lnTo>
                    <a:lnTo>
                      <a:pt x="718" y="688"/>
                    </a:lnTo>
                    <a:lnTo>
                      <a:pt x="722" y="676"/>
                    </a:lnTo>
                    <a:lnTo>
                      <a:pt x="724" y="664"/>
                    </a:lnTo>
                    <a:lnTo>
                      <a:pt x="722" y="652"/>
                    </a:lnTo>
                    <a:lnTo>
                      <a:pt x="718" y="638"/>
                    </a:lnTo>
                    <a:lnTo>
                      <a:pt x="712" y="628"/>
                    </a:lnTo>
                    <a:lnTo>
                      <a:pt x="704" y="616"/>
                    </a:lnTo>
                    <a:lnTo>
                      <a:pt x="704" y="616"/>
                    </a:lnTo>
                    <a:close/>
                    <a:moveTo>
                      <a:pt x="680" y="686"/>
                    </a:moveTo>
                    <a:lnTo>
                      <a:pt x="680" y="686"/>
                    </a:lnTo>
                    <a:lnTo>
                      <a:pt x="670" y="692"/>
                    </a:lnTo>
                    <a:lnTo>
                      <a:pt x="658" y="694"/>
                    </a:lnTo>
                    <a:lnTo>
                      <a:pt x="648" y="692"/>
                    </a:lnTo>
                    <a:lnTo>
                      <a:pt x="642" y="690"/>
                    </a:lnTo>
                    <a:lnTo>
                      <a:pt x="638" y="686"/>
                    </a:lnTo>
                    <a:lnTo>
                      <a:pt x="638" y="686"/>
                    </a:lnTo>
                    <a:lnTo>
                      <a:pt x="632" y="676"/>
                    </a:lnTo>
                    <a:lnTo>
                      <a:pt x="630" y="664"/>
                    </a:lnTo>
                    <a:lnTo>
                      <a:pt x="632" y="654"/>
                    </a:lnTo>
                    <a:lnTo>
                      <a:pt x="638" y="644"/>
                    </a:lnTo>
                    <a:lnTo>
                      <a:pt x="638" y="644"/>
                    </a:lnTo>
                    <a:lnTo>
                      <a:pt x="648" y="638"/>
                    </a:lnTo>
                    <a:lnTo>
                      <a:pt x="658" y="636"/>
                    </a:lnTo>
                    <a:lnTo>
                      <a:pt x="670" y="638"/>
                    </a:lnTo>
                    <a:lnTo>
                      <a:pt x="680" y="644"/>
                    </a:lnTo>
                    <a:lnTo>
                      <a:pt x="680" y="644"/>
                    </a:lnTo>
                    <a:lnTo>
                      <a:pt x="686" y="654"/>
                    </a:lnTo>
                    <a:lnTo>
                      <a:pt x="688" y="664"/>
                    </a:lnTo>
                    <a:lnTo>
                      <a:pt x="686" y="676"/>
                    </a:lnTo>
                    <a:lnTo>
                      <a:pt x="684" y="680"/>
                    </a:lnTo>
                    <a:lnTo>
                      <a:pt x="680" y="686"/>
                    </a:lnTo>
                    <a:lnTo>
                      <a:pt x="680" y="68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 name="矩形 4"/>
          <p:cNvSpPr/>
          <p:nvPr/>
        </p:nvSpPr>
        <p:spPr>
          <a:xfrm>
            <a:off x="2085589" y="1558063"/>
            <a:ext cx="9411086" cy="624840"/>
          </a:xfrm>
          <a:prstGeom prst="rect">
            <a:avLst/>
          </a:prstGeom>
        </p:spPr>
        <p:txBody>
          <a:bodyPr wrap="square">
            <a:spAutoFit/>
          </a:bodyPr>
          <a:lstStyle/>
          <a:p>
            <a:pPr>
              <a:lnSpc>
                <a:spcPct val="125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应确保公司会计核算基础工作的规范性和财务管理工作的有效性，完善内部控制体系，保证公司的资产安全。所以必须完善内控制度，有效控制经营和管理风险，不断提高公司的经营质量。</a:t>
            </a:r>
            <a:endParaRPr lang="zh-CN" altLang="en-US" sz="1400" dirty="0">
              <a:latin typeface="微软雅黑" panose="020B0503020204020204" pitchFamily="34" charset="-122"/>
              <a:ea typeface="微软雅黑" panose="020B0503020204020204" pitchFamily="34" charset="-122"/>
            </a:endParaRPr>
          </a:p>
        </p:txBody>
      </p:sp>
      <p:sp>
        <p:nvSpPr>
          <p:cNvPr id="14" name="矩形 13"/>
          <p:cNvSpPr/>
          <p:nvPr/>
        </p:nvSpPr>
        <p:spPr>
          <a:xfrm>
            <a:off x="2085589" y="1013859"/>
            <a:ext cx="2621280" cy="483235"/>
          </a:xfrm>
          <a:prstGeom prst="rect">
            <a:avLst/>
          </a:prstGeom>
          <a:solidFill>
            <a:schemeClr val="accent1"/>
          </a:solidFill>
        </p:spPr>
        <p:txBody>
          <a:bodyPr wrap="none">
            <a:spAutoFit/>
          </a:bodyPr>
          <a:lstStyle/>
          <a:p>
            <a:pPr algn="l"/>
            <a:r>
              <a:rPr lang="zh-CN" altLang="en-US" sz="2400" b="1" dirty="0" smtClean="0">
                <a:solidFill>
                  <a:schemeClr val="bg1"/>
                </a:solidFill>
              </a:rPr>
              <a:t>提升财务内控管理</a:t>
            </a:r>
            <a:endParaRPr lang="zh-CN" altLang="en-US" sz="2400" b="1" dirty="0" smtClean="0">
              <a:solidFill>
                <a:schemeClr val="bg1"/>
              </a:solidFill>
            </a:endParaRPr>
          </a:p>
        </p:txBody>
      </p:sp>
      <p:grpSp>
        <p:nvGrpSpPr>
          <p:cNvPr id="32" name="组合 31"/>
          <p:cNvGrpSpPr/>
          <p:nvPr/>
        </p:nvGrpSpPr>
        <p:grpSpPr>
          <a:xfrm>
            <a:off x="794881" y="3045140"/>
            <a:ext cx="1142022" cy="1142022"/>
            <a:chOff x="794881" y="2597323"/>
            <a:chExt cx="1142022" cy="1142022"/>
          </a:xfrm>
        </p:grpSpPr>
        <p:sp>
          <p:nvSpPr>
            <p:cNvPr id="15" name="椭圆 14"/>
            <p:cNvSpPr/>
            <p:nvPr/>
          </p:nvSpPr>
          <p:spPr>
            <a:xfrm>
              <a:off x="794881" y="2597323"/>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5"/>
            <p:cNvSpPr>
              <a:spLocks noEditPoints="1"/>
            </p:cNvSpPr>
            <p:nvPr/>
          </p:nvSpPr>
          <p:spPr bwMode="auto">
            <a:xfrm>
              <a:off x="1025651" y="2880589"/>
              <a:ext cx="680482" cy="575490"/>
            </a:xfrm>
            <a:custGeom>
              <a:avLst/>
              <a:gdLst>
                <a:gd name="T0" fmla="*/ 103 w 175"/>
                <a:gd name="T1" fmla="*/ 64 h 148"/>
                <a:gd name="T2" fmla="*/ 51 w 175"/>
                <a:gd name="T3" fmla="*/ 64 h 148"/>
                <a:gd name="T4" fmla="*/ 51 w 175"/>
                <a:gd name="T5" fmla="*/ 84 h 148"/>
                <a:gd name="T6" fmla="*/ 0 w 175"/>
                <a:gd name="T7" fmla="*/ 42 h 148"/>
                <a:gd name="T8" fmla="*/ 51 w 175"/>
                <a:gd name="T9" fmla="*/ 0 h 148"/>
                <a:gd name="T10" fmla="*/ 51 w 175"/>
                <a:gd name="T11" fmla="*/ 22 h 148"/>
                <a:gd name="T12" fmla="*/ 103 w 175"/>
                <a:gd name="T13" fmla="*/ 22 h 148"/>
                <a:gd name="T14" fmla="*/ 103 w 175"/>
                <a:gd name="T15" fmla="*/ 64 h 148"/>
                <a:gd name="T16" fmla="*/ 103 w 175"/>
                <a:gd name="T17" fmla="*/ 64 h 148"/>
                <a:gd name="T18" fmla="*/ 74 w 175"/>
                <a:gd name="T19" fmla="*/ 126 h 148"/>
                <a:gd name="T20" fmla="*/ 126 w 175"/>
                <a:gd name="T21" fmla="*/ 126 h 148"/>
                <a:gd name="T22" fmla="*/ 126 w 175"/>
                <a:gd name="T23" fmla="*/ 148 h 148"/>
                <a:gd name="T24" fmla="*/ 175 w 175"/>
                <a:gd name="T25" fmla="*/ 106 h 148"/>
                <a:gd name="T26" fmla="*/ 126 w 175"/>
                <a:gd name="T27" fmla="*/ 64 h 148"/>
                <a:gd name="T28" fmla="*/ 126 w 175"/>
                <a:gd name="T29" fmla="*/ 84 h 148"/>
                <a:gd name="T30" fmla="*/ 74 w 175"/>
                <a:gd name="T31" fmla="*/ 84 h 148"/>
                <a:gd name="T32" fmla="*/ 74 w 175"/>
                <a:gd name="T3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48">
                  <a:moveTo>
                    <a:pt x="103" y="64"/>
                  </a:moveTo>
                  <a:lnTo>
                    <a:pt x="51" y="64"/>
                  </a:lnTo>
                  <a:lnTo>
                    <a:pt x="51" y="84"/>
                  </a:lnTo>
                  <a:lnTo>
                    <a:pt x="0" y="42"/>
                  </a:lnTo>
                  <a:lnTo>
                    <a:pt x="51" y="0"/>
                  </a:lnTo>
                  <a:lnTo>
                    <a:pt x="51" y="22"/>
                  </a:lnTo>
                  <a:lnTo>
                    <a:pt x="103" y="22"/>
                  </a:lnTo>
                  <a:lnTo>
                    <a:pt x="103" y="64"/>
                  </a:lnTo>
                  <a:lnTo>
                    <a:pt x="103" y="64"/>
                  </a:lnTo>
                  <a:close/>
                  <a:moveTo>
                    <a:pt x="74" y="126"/>
                  </a:moveTo>
                  <a:lnTo>
                    <a:pt x="126" y="126"/>
                  </a:lnTo>
                  <a:lnTo>
                    <a:pt x="126" y="148"/>
                  </a:lnTo>
                  <a:lnTo>
                    <a:pt x="175" y="106"/>
                  </a:lnTo>
                  <a:lnTo>
                    <a:pt x="126" y="64"/>
                  </a:lnTo>
                  <a:lnTo>
                    <a:pt x="126" y="84"/>
                  </a:lnTo>
                  <a:lnTo>
                    <a:pt x="74" y="84"/>
                  </a:lnTo>
                  <a:lnTo>
                    <a:pt x="74" y="1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1" name="矩形 20"/>
          <p:cNvSpPr/>
          <p:nvPr/>
        </p:nvSpPr>
        <p:spPr>
          <a:xfrm>
            <a:off x="2085589" y="2957568"/>
            <a:ext cx="2011680" cy="483235"/>
          </a:xfrm>
          <a:prstGeom prst="rect">
            <a:avLst/>
          </a:prstGeom>
          <a:solidFill>
            <a:schemeClr val="accent1"/>
          </a:solidFill>
        </p:spPr>
        <p:txBody>
          <a:bodyPr wrap="none">
            <a:spAutoFit/>
          </a:bodyPr>
          <a:lstStyle/>
          <a:p>
            <a:pPr algn="l"/>
            <a:r>
              <a:rPr lang="zh-CN" sz="2400" b="1" dirty="0">
                <a:solidFill>
                  <a:schemeClr val="bg1"/>
                </a:solidFill>
              </a:rPr>
              <a:t>发展国内市场</a:t>
            </a:r>
            <a:endParaRPr lang="zh-CN" sz="2400" b="1" dirty="0">
              <a:solidFill>
                <a:schemeClr val="bg1"/>
              </a:solidFill>
            </a:endParaRPr>
          </a:p>
        </p:txBody>
      </p:sp>
      <p:sp>
        <p:nvSpPr>
          <p:cNvPr id="25" name="矩形 24"/>
          <p:cNvSpPr/>
          <p:nvPr/>
        </p:nvSpPr>
        <p:spPr>
          <a:xfrm>
            <a:off x="2085589" y="4869615"/>
            <a:ext cx="2316480" cy="483235"/>
          </a:xfrm>
          <a:prstGeom prst="rect">
            <a:avLst/>
          </a:prstGeom>
          <a:solidFill>
            <a:schemeClr val="accent1"/>
          </a:solidFill>
        </p:spPr>
        <p:txBody>
          <a:bodyPr wrap="none">
            <a:spAutoFit/>
          </a:bodyPr>
          <a:lstStyle/>
          <a:p>
            <a:pPr algn="l"/>
            <a:r>
              <a:rPr lang="zh-CN" altLang="en-US" sz="2400" b="1" dirty="0" smtClean="0">
                <a:solidFill>
                  <a:schemeClr val="bg1"/>
                </a:solidFill>
              </a:rPr>
              <a:t>提高产品竞争力</a:t>
            </a:r>
            <a:endParaRPr lang="zh-CN" altLang="en-US" sz="2400" b="1" dirty="0" smtClean="0">
              <a:solidFill>
                <a:schemeClr val="bg1"/>
              </a:solidFill>
            </a:endParaRPr>
          </a:p>
        </p:txBody>
      </p:sp>
      <p:grpSp>
        <p:nvGrpSpPr>
          <p:cNvPr id="31" name="组合 30"/>
          <p:cNvGrpSpPr/>
          <p:nvPr/>
        </p:nvGrpSpPr>
        <p:grpSpPr>
          <a:xfrm>
            <a:off x="794881" y="4957187"/>
            <a:ext cx="1142022" cy="1142022"/>
            <a:chOff x="794881" y="4198540"/>
            <a:chExt cx="1142022" cy="1142022"/>
          </a:xfrm>
        </p:grpSpPr>
        <p:sp>
          <p:nvSpPr>
            <p:cNvPr id="23" name="椭圆 22"/>
            <p:cNvSpPr/>
            <p:nvPr/>
          </p:nvSpPr>
          <p:spPr>
            <a:xfrm>
              <a:off x="794881" y="4198540"/>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Freeform 9"/>
            <p:cNvSpPr>
              <a:spLocks noEditPoints="1"/>
            </p:cNvSpPr>
            <p:nvPr/>
          </p:nvSpPr>
          <p:spPr bwMode="auto">
            <a:xfrm>
              <a:off x="1117748" y="4506592"/>
              <a:ext cx="496288" cy="525917"/>
            </a:xfrm>
            <a:custGeom>
              <a:avLst/>
              <a:gdLst>
                <a:gd name="T0" fmla="*/ 35 w 134"/>
                <a:gd name="T1" fmla="*/ 142 h 142"/>
                <a:gd name="T2" fmla="*/ 35 w 134"/>
                <a:gd name="T3" fmla="*/ 73 h 142"/>
                <a:gd name="T4" fmla="*/ 0 w 134"/>
                <a:gd name="T5" fmla="*/ 73 h 142"/>
                <a:gd name="T6" fmla="*/ 67 w 134"/>
                <a:gd name="T7" fmla="*/ 0 h 142"/>
                <a:gd name="T8" fmla="*/ 134 w 134"/>
                <a:gd name="T9" fmla="*/ 73 h 142"/>
                <a:gd name="T10" fmla="*/ 102 w 134"/>
                <a:gd name="T11" fmla="*/ 73 h 142"/>
                <a:gd name="T12" fmla="*/ 102 w 134"/>
                <a:gd name="T13" fmla="*/ 142 h 142"/>
                <a:gd name="T14" fmla="*/ 35 w 134"/>
                <a:gd name="T15" fmla="*/ 142 h 142"/>
                <a:gd name="T16" fmla="*/ 35 w 134"/>
                <a:gd name="T17" fmla="*/ 142 h 142"/>
                <a:gd name="T18" fmla="*/ 65 w 134"/>
                <a:gd name="T19" fmla="*/ 20 h 142"/>
                <a:gd name="T20" fmla="*/ 30 w 134"/>
                <a:gd name="T21" fmla="*/ 60 h 142"/>
                <a:gd name="T22" fmla="*/ 47 w 134"/>
                <a:gd name="T23" fmla="*/ 60 h 142"/>
                <a:gd name="T24" fmla="*/ 47 w 134"/>
                <a:gd name="T25" fmla="*/ 105 h 142"/>
                <a:gd name="T26" fmla="*/ 57 w 134"/>
                <a:gd name="T27" fmla="*/ 105 h 142"/>
                <a:gd name="T28" fmla="*/ 65 w 134"/>
                <a:gd name="T29" fmla="*/ 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 h="142">
                  <a:moveTo>
                    <a:pt x="35" y="142"/>
                  </a:moveTo>
                  <a:lnTo>
                    <a:pt x="35" y="73"/>
                  </a:lnTo>
                  <a:lnTo>
                    <a:pt x="0" y="73"/>
                  </a:lnTo>
                  <a:lnTo>
                    <a:pt x="67" y="0"/>
                  </a:lnTo>
                  <a:lnTo>
                    <a:pt x="134" y="73"/>
                  </a:lnTo>
                  <a:lnTo>
                    <a:pt x="102" y="73"/>
                  </a:lnTo>
                  <a:lnTo>
                    <a:pt x="102" y="142"/>
                  </a:lnTo>
                  <a:lnTo>
                    <a:pt x="35" y="142"/>
                  </a:lnTo>
                  <a:lnTo>
                    <a:pt x="35" y="142"/>
                  </a:lnTo>
                  <a:close/>
                  <a:moveTo>
                    <a:pt x="65" y="20"/>
                  </a:moveTo>
                  <a:lnTo>
                    <a:pt x="30" y="60"/>
                  </a:lnTo>
                  <a:lnTo>
                    <a:pt x="47" y="60"/>
                  </a:lnTo>
                  <a:lnTo>
                    <a:pt x="47" y="105"/>
                  </a:lnTo>
                  <a:lnTo>
                    <a:pt x="57" y="105"/>
                  </a:lnTo>
                  <a:lnTo>
                    <a:pt x="65"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4" name="矩形 23"/>
          <p:cNvSpPr/>
          <p:nvPr/>
        </p:nvSpPr>
        <p:spPr>
          <a:xfrm>
            <a:off x="2085589" y="3550943"/>
            <a:ext cx="9411086" cy="891540"/>
          </a:xfrm>
          <a:prstGeom prst="rect">
            <a:avLst/>
          </a:prstGeom>
        </p:spPr>
        <p:txBody>
          <a:bodyPr wrap="square">
            <a:spAutoFit/>
          </a:bodyPr>
          <a:lstStyle/>
          <a:p>
            <a:pPr>
              <a:lnSpc>
                <a:spcPct val="125000"/>
              </a:lnSpc>
            </a:pPr>
            <a:r>
              <a:rPr lang="en-US" altLang="zh-CN" sz="1400" dirty="0"/>
              <a:t>      </a:t>
            </a:r>
            <a:r>
              <a:rPr lang="zh-CN" altLang="en-US" sz="1400" dirty="0"/>
              <a:t>假发行业多年来都是从事的外贸出口，国外市场已经十分稳定，我们应进一步加快国内营销渠道建设进度。在国内市场利用网络、报纸、杂志、电视宣传、公交站台灯箱、地铁灯箱等宣传媒介对公司产品进行推介，使公司产品的品牌形象和美誉度得到显著提升。</a:t>
            </a:r>
            <a:endParaRPr lang="zh-CN" altLang="en-US" sz="1400" dirty="0"/>
          </a:p>
        </p:txBody>
      </p:sp>
      <p:sp>
        <p:nvSpPr>
          <p:cNvPr id="27" name="矩形 26"/>
          <p:cNvSpPr/>
          <p:nvPr/>
        </p:nvSpPr>
        <p:spPr>
          <a:xfrm>
            <a:off x="2085589" y="5420350"/>
            <a:ext cx="9411086" cy="891540"/>
          </a:xfrm>
          <a:prstGeom prst="rect">
            <a:avLst/>
          </a:prstGeom>
        </p:spPr>
        <p:txBody>
          <a:bodyPr wrap="square">
            <a:spAutoFit/>
          </a:bodyPr>
          <a:lstStyle/>
          <a:p>
            <a:pPr>
              <a:lnSpc>
                <a:spcPct val="125000"/>
              </a:lnSpc>
            </a:pPr>
            <a:r>
              <a:rPr lang="en-US" altLang="zh-CN" sz="1400" dirty="0"/>
              <a:t>      </a:t>
            </a:r>
            <a:r>
              <a:rPr lang="zh-CN" altLang="en-US" sz="1400" dirty="0"/>
              <a:t>科技是第一生产力。必须要不断创新提高产品的全面升级。只有继续推进产品升级和结构调整，持续开展新技术、新工艺、新材料、新装备的自主创新，积极向市场推介更多高附加值的新产品，才能降低过高的成本，不断提升公司的核心竞争力和整体盈利能力。</a:t>
            </a:r>
            <a:endParaRPr lang="zh-CN" altLang="en-US" sz="1400" dirty="0"/>
          </a:p>
        </p:txBody>
      </p:sp>
      <p:pic>
        <p:nvPicPr>
          <p:cNvPr id="2" name="图片 1" descr="C:\Users\lllpc\Desktop\logo.pnglogo"/>
          <p:cNvPicPr>
            <a:picLocks noChangeAspect="1"/>
          </p:cNvPicPr>
          <p:nvPr/>
        </p:nvPicPr>
        <p:blipFill>
          <a:blip r:embed="rId1"/>
          <a:srcRect/>
          <a:stretch>
            <a:fillRect/>
          </a:stretch>
        </p:blipFill>
        <p:spPr>
          <a:xfrm>
            <a:off x="8516620" y="241935"/>
            <a:ext cx="322834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4/3*#ppt_w"/>
                                          </p:val>
                                        </p:tav>
                                        <p:tav tm="100000">
                                          <p:val>
                                            <p:strVal val="#ppt_w"/>
                                          </p:val>
                                        </p:tav>
                                      </p:tavLst>
                                    </p:anim>
                                    <p:anim calcmode="lin" valueType="num">
                                      <p:cBhvr>
                                        <p:cTn id="8" dur="500" fill="hold"/>
                                        <p:tgtEl>
                                          <p:spTgt spid="33"/>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strVal val="4/3*#ppt_w"/>
                                          </p:val>
                                        </p:tav>
                                        <p:tav tm="100000">
                                          <p:val>
                                            <p:strVal val="#ppt_w"/>
                                          </p:val>
                                        </p:tav>
                                      </p:tavLst>
                                    </p:anim>
                                    <p:anim calcmode="lin" valueType="num">
                                      <p:cBhvr>
                                        <p:cTn id="12" dur="500" fill="hold"/>
                                        <p:tgtEl>
                                          <p:spTgt spid="32"/>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strVal val="4/3*#ppt_w"/>
                                          </p:val>
                                        </p:tav>
                                        <p:tav tm="100000">
                                          <p:val>
                                            <p:strVal val="#ppt_w"/>
                                          </p:val>
                                        </p:tav>
                                      </p:tavLst>
                                    </p:anim>
                                    <p:anim calcmode="lin" valueType="num">
                                      <p:cBhvr>
                                        <p:cTn id="16" dur="500" fill="hold"/>
                                        <p:tgtEl>
                                          <p:spTgt spid="31"/>
                                        </p:tgtEl>
                                        <p:attrNameLst>
                                          <p:attrName>ppt_h</p:attrName>
                                        </p:attrNameLst>
                                      </p:cBhvr>
                                      <p:tavLst>
                                        <p:tav tm="0">
                                          <p:val>
                                            <p:strVal val="4/3*#ppt_h"/>
                                          </p:val>
                                        </p:tav>
                                        <p:tav tm="100000">
                                          <p:val>
                                            <p:strVal val="#ppt_h"/>
                                          </p:val>
                                        </p:tav>
                                      </p:tavLst>
                                    </p:anim>
                                  </p:childTnLst>
                                </p:cTn>
                              </p:par>
                              <p:par>
                                <p:cTn id="17" presetID="22" presetClass="entr" presetSubtype="8"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2" presetClass="entr" presetSubtype="8" fill="hold" grpId="0" nodeType="withEffect">
                                  <p:stCondLst>
                                    <p:cond delay="60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90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par>
                                <p:cTn id="26" presetID="22" presetClass="entr" presetSubtype="8" fill="hold" grpId="0" nodeType="withEffect">
                                  <p:stCondLst>
                                    <p:cond delay="1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60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bldLvl="0" animBg="1"/>
      <p:bldP spid="21" grpId="0" bldLvl="0" animBg="1"/>
      <p:bldP spid="25" grpId="0" bldLvl="0" animBg="1"/>
      <p:bldP spid="24"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FIVE</a:t>
            </a:r>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未来</a:t>
              </a:r>
              <a:endParaRPr lang="en-US" altLang="zh-CN" sz="7200" b="1" dirty="0" smtClean="0">
                <a:solidFill>
                  <a:schemeClr val="accent1"/>
                </a:solidFill>
                <a:latin typeface="微软雅黑" panose="020B0503020204020204" pitchFamily="34" charset="-122"/>
              </a:endParaRPr>
            </a:p>
            <a:p>
              <a:pPr algn="ctr"/>
              <a:r>
                <a:rPr lang="zh-CN" altLang="en-US" sz="7200" b="1" dirty="0" smtClean="0">
                  <a:solidFill>
                    <a:schemeClr val="accent1"/>
                  </a:solidFill>
                  <a:latin typeface="微软雅黑" panose="020B0503020204020204" pitchFamily="34" charset="-122"/>
                </a:rPr>
                <a:t>展望</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C:\Users\lllpc\Desktop\logo.pnglogo"/>
          <p:cNvPicPr>
            <a:picLocks noChangeAspect="1"/>
          </p:cNvPicPr>
          <p:nvPr/>
        </p:nvPicPr>
        <p:blipFill>
          <a:blip r:embed="rId1"/>
          <a:srcRect/>
          <a:stretch>
            <a:fillRect/>
          </a:stretch>
        </p:blipFill>
        <p:spPr>
          <a:xfrm>
            <a:off x="4481830" y="241935"/>
            <a:ext cx="322834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9295" y="3840480"/>
            <a:ext cx="10787380" cy="1929130"/>
            <a:chOff x="709143" y="3725150"/>
            <a:chExt cx="10787532" cy="2044654"/>
          </a:xfrm>
        </p:grpSpPr>
        <p:sp>
          <p:nvSpPr>
            <p:cNvPr id="16" name="矩形 15"/>
            <p:cNvSpPr/>
            <p:nvPr/>
          </p:nvSpPr>
          <p:spPr>
            <a:xfrm>
              <a:off x="9128789" y="3725150"/>
              <a:ext cx="2367886" cy="2044654"/>
            </a:xfrm>
            <a:prstGeom prst="rect">
              <a:avLst/>
            </a:prstGeom>
            <a:solidFill>
              <a:schemeClr val="accent1"/>
            </a:solidFill>
            <a:ln w="25400" cap="flat" cmpd="sng" algn="ctr">
              <a:noFill/>
              <a:prstDash val="solid"/>
            </a:ln>
            <a:effectLst/>
          </p:spPr>
          <p:txBody>
            <a:bodyPr rtlCol="0" anchor="ctr"/>
            <a:lstStyle/>
            <a:p>
              <a:pPr algn="ctr" defTabSz="608965"/>
              <a:endParaRPr lang="zh-CN" altLang="en-US" sz="3200" kern="0">
                <a:solidFill>
                  <a:srgbClr val="FFFFFF"/>
                </a:solidFill>
                <a:latin typeface="Century Gothic" panose="020B0502020202020204"/>
                <a:ea typeface="微软雅黑" panose="020B0503020204020204" pitchFamily="34" charset="-122"/>
              </a:endParaRPr>
            </a:p>
          </p:txBody>
        </p:sp>
        <p:sp>
          <p:nvSpPr>
            <p:cNvPr id="18" name="梯形 17"/>
            <p:cNvSpPr/>
            <p:nvPr/>
          </p:nvSpPr>
          <p:spPr>
            <a:xfrm rot="16200000" flipH="1">
              <a:off x="7794056" y="4435071"/>
              <a:ext cx="2044654" cy="624812"/>
            </a:xfrm>
            <a:prstGeom prst="trapezoid">
              <a:avLst>
                <a:gd name="adj" fmla="val 27685"/>
              </a:avLst>
            </a:prstGeom>
            <a:solidFill>
              <a:schemeClr val="accent1">
                <a:lumMod val="75000"/>
              </a:scheme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pitchFamily="34" charset="-122"/>
              </a:endParaRPr>
            </a:p>
          </p:txBody>
        </p:sp>
        <p:sp>
          <p:nvSpPr>
            <p:cNvPr id="19" name="矩形 18"/>
            <p:cNvSpPr/>
            <p:nvPr/>
          </p:nvSpPr>
          <p:spPr>
            <a:xfrm>
              <a:off x="709143" y="3895876"/>
              <a:ext cx="7794834" cy="1703203"/>
            </a:xfrm>
            <a:prstGeom prst="rect">
              <a:avLst/>
            </a:prstGeom>
            <a:solidFill>
              <a:schemeClr val="accent1"/>
            </a:solidFill>
            <a:ln w="25400" cap="flat" cmpd="sng" algn="ctr">
              <a:noFill/>
              <a:prstDash val="solid"/>
            </a:ln>
            <a:effectLst/>
          </p:spPr>
          <p:txBody>
            <a:bodyPr rtlCol="0" anchor="ctr"/>
            <a:lstStyle/>
            <a:p>
              <a:pPr algn="ctr" defTabSz="608965"/>
              <a:endParaRPr lang="zh-CN" altLang="en-US" sz="3200" kern="0">
                <a:solidFill>
                  <a:srgbClr val="FFFFFF"/>
                </a:solidFill>
                <a:latin typeface="Century Gothic" panose="020B0502020202020204"/>
                <a:ea typeface="微软雅黑" panose="020B0503020204020204" pitchFamily="34" charset="-122"/>
              </a:endParaRPr>
            </a:p>
          </p:txBody>
        </p:sp>
      </p:grpSp>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smtClean="0">
                <a:latin typeface="微软雅黑" panose="020B0503020204020204" pitchFamily="34" charset="-122"/>
              </a:rPr>
              <a:t>未来展望</a:t>
            </a:r>
            <a:endParaRPr lang="zh-CN" altLang="en-US" sz="2800" b="1" dirty="0" smtClean="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grpSp>
        <p:nvGrpSpPr>
          <p:cNvPr id="2" name="组合 1"/>
          <p:cNvGrpSpPr/>
          <p:nvPr/>
        </p:nvGrpSpPr>
        <p:grpSpPr>
          <a:xfrm>
            <a:off x="709295" y="928370"/>
            <a:ext cx="10787380" cy="2275840"/>
            <a:chOff x="709143" y="1159284"/>
            <a:chExt cx="10787532" cy="2044654"/>
          </a:xfrm>
        </p:grpSpPr>
        <p:sp>
          <p:nvSpPr>
            <p:cNvPr id="6" name="矩形 5"/>
            <p:cNvSpPr/>
            <p:nvPr/>
          </p:nvSpPr>
          <p:spPr>
            <a:xfrm>
              <a:off x="709143" y="1159284"/>
              <a:ext cx="2367886" cy="2044654"/>
            </a:xfrm>
            <a:prstGeom prst="rect">
              <a:avLst/>
            </a:prstGeom>
            <a:solidFill>
              <a:schemeClr val="accent1"/>
            </a:solidFill>
            <a:ln w="25400" cap="flat" cmpd="sng" algn="ctr">
              <a:noFill/>
              <a:prstDash val="solid"/>
            </a:ln>
            <a:effectLst/>
          </p:spPr>
          <p:txBody>
            <a:bodyPr rtlCol="0" anchor="ctr"/>
            <a:lstStyle/>
            <a:p>
              <a:pPr algn="ctr" defTabSz="608965"/>
              <a:endParaRPr lang="zh-CN" altLang="en-US" sz="3200" kern="0">
                <a:solidFill>
                  <a:srgbClr val="FFFFFF"/>
                </a:solidFill>
                <a:latin typeface="Century Gothic" panose="020B0502020202020204"/>
                <a:ea typeface="微软雅黑" panose="020B0503020204020204" pitchFamily="34" charset="-122"/>
              </a:endParaRPr>
            </a:p>
          </p:txBody>
        </p:sp>
        <p:sp>
          <p:nvSpPr>
            <p:cNvPr id="9" name="矩形 8"/>
            <p:cNvSpPr/>
            <p:nvPr/>
          </p:nvSpPr>
          <p:spPr>
            <a:xfrm>
              <a:off x="3701841" y="1332097"/>
              <a:ext cx="7794834" cy="1703203"/>
            </a:xfrm>
            <a:prstGeom prst="rect">
              <a:avLst/>
            </a:prstGeom>
            <a:solidFill>
              <a:schemeClr val="accent1"/>
            </a:solidFill>
            <a:ln w="25400" cap="flat" cmpd="sng" algn="ctr">
              <a:noFill/>
              <a:prstDash val="solid"/>
            </a:ln>
            <a:effectLst/>
          </p:spPr>
          <p:txBody>
            <a:bodyPr rtlCol="0" anchor="ctr"/>
            <a:lstStyle/>
            <a:p>
              <a:pPr algn="ctr" defTabSz="608965"/>
              <a:endParaRPr lang="zh-CN" altLang="en-US" sz="3200" kern="0">
                <a:solidFill>
                  <a:srgbClr val="FFFFFF"/>
                </a:solidFill>
                <a:latin typeface="Century Gothic" panose="020B0502020202020204"/>
                <a:ea typeface="微软雅黑" panose="020B0503020204020204" pitchFamily="34" charset="-122"/>
              </a:endParaRPr>
            </a:p>
          </p:txBody>
        </p:sp>
        <p:sp>
          <p:nvSpPr>
            <p:cNvPr id="10" name="梯形 9"/>
            <p:cNvSpPr/>
            <p:nvPr/>
          </p:nvSpPr>
          <p:spPr>
            <a:xfrm rot="5400000">
              <a:off x="2367108" y="1869205"/>
              <a:ext cx="2044654" cy="624812"/>
            </a:xfrm>
            <a:prstGeom prst="trapezoid">
              <a:avLst>
                <a:gd name="adj" fmla="val 27685"/>
              </a:avLst>
            </a:prstGeom>
            <a:solidFill>
              <a:schemeClr val="accent1">
                <a:lumMod val="75000"/>
              </a:scheme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pitchFamily="34" charset="-122"/>
              </a:endParaRPr>
            </a:p>
          </p:txBody>
        </p:sp>
      </p:grpSp>
      <p:sp>
        <p:nvSpPr>
          <p:cNvPr id="14" name="矩形 13"/>
          <p:cNvSpPr/>
          <p:nvPr/>
        </p:nvSpPr>
        <p:spPr>
          <a:xfrm>
            <a:off x="709143" y="1381421"/>
            <a:ext cx="2367886" cy="1227455"/>
          </a:xfrm>
          <a:prstGeom prst="rect">
            <a:avLst/>
          </a:prstGeom>
        </p:spPr>
        <p:txBody>
          <a:bodyPr wrap="square">
            <a:spAutoFit/>
          </a:bodyPr>
          <a:lstStyle/>
          <a:p>
            <a:pPr algn="ctr"/>
            <a:r>
              <a:rPr lang="zh-CN" sz="3600" b="1" dirty="0" smtClean="0">
                <a:solidFill>
                  <a:schemeClr val="bg1"/>
                </a:solidFill>
                <a:latin typeface="+mn-ea"/>
              </a:rPr>
              <a:t>存在</a:t>
            </a:r>
            <a:endParaRPr lang="zh-CN" sz="3600" b="1" dirty="0" smtClean="0">
              <a:solidFill>
                <a:schemeClr val="bg1"/>
              </a:solidFill>
              <a:latin typeface="+mn-ea"/>
            </a:endParaRPr>
          </a:p>
          <a:p>
            <a:pPr algn="ctr"/>
            <a:r>
              <a:rPr lang="zh-CN" sz="3600" b="1" dirty="0" smtClean="0">
                <a:solidFill>
                  <a:schemeClr val="bg1"/>
                </a:solidFill>
                <a:latin typeface="+mn-ea"/>
              </a:rPr>
              <a:t>问题</a:t>
            </a:r>
            <a:endParaRPr lang="zh-CN" sz="3600" b="1" dirty="0" smtClean="0">
              <a:solidFill>
                <a:schemeClr val="bg1"/>
              </a:solidFill>
              <a:latin typeface="+mn-ea"/>
            </a:endParaRPr>
          </a:p>
        </p:txBody>
      </p:sp>
      <p:sp>
        <p:nvSpPr>
          <p:cNvPr id="7" name="矩形 6"/>
          <p:cNvSpPr/>
          <p:nvPr/>
        </p:nvSpPr>
        <p:spPr>
          <a:xfrm>
            <a:off x="3701841" y="1191034"/>
            <a:ext cx="7794834" cy="1691640"/>
          </a:xfrm>
          <a:prstGeom prst="rect">
            <a:avLst/>
          </a:prstGeom>
        </p:spPr>
        <p:txBody>
          <a:bodyPr wrap="square">
            <a:spAutoFit/>
          </a:bodyPr>
          <a:lstStyle/>
          <a:p>
            <a:pPr>
              <a:lnSpc>
                <a:spcPct val="150000"/>
              </a:lnSpc>
            </a:pPr>
            <a:r>
              <a:rPr lang="zh-CN" altLang="en-US" sz="1400" dirty="0" smtClean="0">
                <a:solidFill>
                  <a:schemeClr val="bg1"/>
                </a:solidFill>
                <a:latin typeface="+mn-ea"/>
              </a:rPr>
              <a:t>财务分析在企业财务管理中起着重要的作用。但是财务分析也存在着一定的局限性。首先，财务报表本身存在局限；其次，报表真实性的问题。只有根据真实的财务报表，才有可能得出正确的分析结论。财务分析通常假设报表是真实的。报表的真实性问题，要靠审计来解决。然后，企业会计政策的不同选择影响可比性。最后，比较基础问题。在比较分析时，必须要选择比较的基础，作为评价本企业当期实际数据的参照标准，包括本企业历史数据、同业数据和计划预算数据。</a:t>
            </a:r>
            <a:endParaRPr lang="zh-CN" altLang="en-US" sz="1400" dirty="0" smtClean="0">
              <a:solidFill>
                <a:schemeClr val="bg1"/>
              </a:solidFill>
              <a:latin typeface="+mn-ea"/>
            </a:endParaRPr>
          </a:p>
        </p:txBody>
      </p:sp>
      <p:sp>
        <p:nvSpPr>
          <p:cNvPr id="17" name="矩形 16"/>
          <p:cNvSpPr/>
          <p:nvPr/>
        </p:nvSpPr>
        <p:spPr>
          <a:xfrm>
            <a:off x="9128789" y="4147313"/>
            <a:ext cx="2367886" cy="1227455"/>
          </a:xfrm>
          <a:prstGeom prst="rect">
            <a:avLst/>
          </a:prstGeom>
        </p:spPr>
        <p:txBody>
          <a:bodyPr wrap="square">
            <a:spAutoFit/>
          </a:bodyPr>
          <a:lstStyle/>
          <a:p>
            <a:pPr algn="ctr"/>
            <a:r>
              <a:rPr lang="zh-CN" sz="3600" b="1" dirty="0">
                <a:solidFill>
                  <a:schemeClr val="bg1"/>
                </a:solidFill>
                <a:latin typeface="+mn-ea"/>
              </a:rPr>
              <a:t>未来</a:t>
            </a:r>
            <a:endParaRPr lang="zh-CN" sz="3600" b="1" dirty="0">
              <a:solidFill>
                <a:schemeClr val="bg1"/>
              </a:solidFill>
              <a:latin typeface="+mn-ea"/>
            </a:endParaRPr>
          </a:p>
          <a:p>
            <a:pPr algn="ctr"/>
            <a:r>
              <a:rPr lang="zh-CN" sz="3600" b="1" dirty="0">
                <a:solidFill>
                  <a:schemeClr val="bg1"/>
                </a:solidFill>
                <a:latin typeface="+mn-ea"/>
              </a:rPr>
              <a:t>展望</a:t>
            </a:r>
            <a:endParaRPr lang="zh-CN" sz="3600" b="1" dirty="0">
              <a:solidFill>
                <a:schemeClr val="bg1"/>
              </a:solidFill>
              <a:latin typeface="+mn-ea"/>
            </a:endParaRPr>
          </a:p>
        </p:txBody>
      </p:sp>
      <p:sp>
        <p:nvSpPr>
          <p:cNvPr id="20" name="矩形 19"/>
          <p:cNvSpPr/>
          <p:nvPr/>
        </p:nvSpPr>
        <p:spPr>
          <a:xfrm>
            <a:off x="709143" y="4264600"/>
            <a:ext cx="7794834" cy="1051560"/>
          </a:xfrm>
          <a:prstGeom prst="rect">
            <a:avLst/>
          </a:prstGeom>
        </p:spPr>
        <p:txBody>
          <a:bodyPr wrap="square">
            <a:spAutoFit/>
          </a:bodyPr>
          <a:lstStyle/>
          <a:p>
            <a:pPr>
              <a:lnSpc>
                <a:spcPct val="150000"/>
              </a:lnSpc>
            </a:pPr>
            <a:r>
              <a:rPr lang="zh-CN" altLang="en-US" sz="1400" dirty="0">
                <a:solidFill>
                  <a:schemeClr val="bg1"/>
                </a:solidFill>
                <a:latin typeface="+mn-ea"/>
              </a:rPr>
              <a:t> 随着国内市场经济体制的进一步完善， 企业的财务制度管理也趋于制度化规范化。在市场经济的大背景下，企业的生产经营活动面临多重考验。财务分析对于企业的经营管理来说，显得尤为重要。因此，做好企业财务分析，可以为企业提供有价值的决策信息，使企业长久保持竞争优势。</a:t>
            </a:r>
            <a:endParaRPr lang="zh-CN" altLang="en-US" sz="1400" dirty="0">
              <a:solidFill>
                <a:schemeClr val="bg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6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par>
                                <p:cTn id="16" presetID="53" presetClass="entr" presetSubtype="16" fill="hold" grpId="0" nodeType="withEffect">
                                  <p:stCondLst>
                                    <p:cond delay="90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grpId="0" nodeType="withEffect">
                                  <p:stCondLst>
                                    <p:cond delay="120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17"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SIX</a:t>
            </a:r>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参考</a:t>
              </a:r>
              <a:endParaRPr lang="en-US" altLang="zh-CN" sz="7200" b="1" dirty="0" smtClean="0">
                <a:solidFill>
                  <a:schemeClr val="accent1"/>
                </a:solidFill>
                <a:latin typeface="微软雅黑" panose="020B0503020204020204" pitchFamily="34" charset="-122"/>
              </a:endParaRPr>
            </a:p>
            <a:p>
              <a:pPr algn="ctr"/>
              <a:r>
                <a:rPr lang="zh-CN" altLang="en-US" sz="7200" b="1" dirty="0" smtClean="0">
                  <a:solidFill>
                    <a:schemeClr val="accent1"/>
                  </a:solidFill>
                  <a:latin typeface="微软雅黑" panose="020B0503020204020204" pitchFamily="34" charset="-122"/>
                </a:rPr>
                <a:t>文献</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C:\Users\lllpc\Desktop\logo.pnglogo"/>
          <p:cNvPicPr>
            <a:picLocks noChangeAspect="1"/>
          </p:cNvPicPr>
          <p:nvPr/>
        </p:nvPicPr>
        <p:blipFill>
          <a:blip r:embed="rId1"/>
          <a:srcRect/>
          <a:stretch>
            <a:fillRect/>
          </a:stretch>
        </p:blipFill>
        <p:spPr>
          <a:xfrm>
            <a:off x="4481830" y="241935"/>
            <a:ext cx="322834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smtClean="0">
                <a:latin typeface="微软雅黑" panose="020B0503020204020204" pitchFamily="34" charset="-122"/>
              </a:rPr>
              <a:t>参考文献</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3" name="图片 2" descr="C:\Users\lllpc\Desktop\logo.pnglogo"/>
          <p:cNvPicPr>
            <a:picLocks noChangeAspect="1"/>
          </p:cNvPicPr>
          <p:nvPr/>
        </p:nvPicPr>
        <p:blipFill>
          <a:blip r:embed="rId1"/>
          <a:srcRect/>
          <a:stretch>
            <a:fillRect/>
          </a:stretch>
        </p:blipFill>
        <p:spPr>
          <a:xfrm>
            <a:off x="8516620" y="241935"/>
            <a:ext cx="3228340" cy="590550"/>
          </a:xfrm>
          <a:prstGeom prst="rect">
            <a:avLst/>
          </a:prstGeom>
        </p:spPr>
      </p:pic>
      <p:sp>
        <p:nvSpPr>
          <p:cNvPr id="100" name="文本框 99"/>
          <p:cNvSpPr txBox="1"/>
          <p:nvPr/>
        </p:nvSpPr>
        <p:spPr>
          <a:xfrm>
            <a:off x="737235" y="1021080"/>
            <a:ext cx="9491980" cy="4206240"/>
          </a:xfrm>
          <a:prstGeom prst="rect">
            <a:avLst/>
          </a:prstGeom>
          <a:noFill/>
          <a:ln w="9525">
            <a:noFill/>
          </a:ln>
        </p:spPr>
        <p:txBody>
          <a:bodyPr wrap="square">
            <a:spAutoFit/>
          </a:bodyPr>
          <a:p>
            <a:pPr marL="0" indent="0" algn="l">
              <a:lnSpc>
                <a:spcPct val="250000"/>
              </a:lnSpc>
            </a:pPr>
            <a:r>
              <a:rPr lang="en-US" altLang="zh-CN" b="0" u="none">
                <a:latin typeface="宋体" panose="02010600030101010101" pitchFamily="2" charset="-122"/>
                <a:ea typeface="宋体" panose="02010600030101010101" pitchFamily="2" charset="-122"/>
                <a:cs typeface="宋体" panose="02010600030101010101" pitchFamily="2" charset="-122"/>
              </a:rPr>
              <a:t>[1] </a:t>
            </a:r>
            <a:r>
              <a:rPr lang="zh-CN" altLang="en-US" b="0" u="none">
                <a:latin typeface="宋体" panose="02010600030101010101" pitchFamily="2" charset="-122"/>
                <a:ea typeface="宋体" panose="02010600030101010101" pitchFamily="2" charset="-122"/>
                <a:cs typeface="宋体" panose="02010600030101010101" pitchFamily="2" charset="-122"/>
              </a:rPr>
              <a:t>侯志才</a:t>
            </a:r>
            <a:r>
              <a:rPr lang="en-US" altLang="zh-CN" b="0" u="none">
                <a:latin typeface="宋体" panose="02010600030101010101" pitchFamily="2" charset="-122"/>
                <a:ea typeface="宋体" panose="02010600030101010101" pitchFamily="2" charset="-122"/>
                <a:cs typeface="宋体" panose="02010600030101010101" pitchFamily="2" charset="-122"/>
              </a:rPr>
              <a:t>.</a:t>
            </a:r>
            <a:r>
              <a:rPr lang="zh-CN" altLang="en-US" b="0" u="none">
                <a:latin typeface="宋体" panose="02010600030101010101" pitchFamily="2" charset="-122"/>
                <a:ea typeface="宋体" panose="02010600030101010101" pitchFamily="2" charset="-122"/>
                <a:cs typeface="宋体" panose="02010600030101010101" pitchFamily="2" charset="-122"/>
              </a:rPr>
              <a:t>浅谈财务报表分析方法</a:t>
            </a:r>
            <a:r>
              <a:rPr lang="en-US" altLang="zh-CN" b="0" u="none">
                <a:latin typeface="宋体" panose="02010600030101010101" pitchFamily="2" charset="-122"/>
                <a:ea typeface="宋体" panose="02010600030101010101" pitchFamily="2" charset="-122"/>
                <a:cs typeface="宋体" panose="02010600030101010101" pitchFamily="2" charset="-122"/>
              </a:rPr>
              <a:t>[J].</a:t>
            </a:r>
            <a:r>
              <a:rPr lang="zh-CN" altLang="en-US" b="0" u="none">
                <a:latin typeface="宋体" panose="02010600030101010101" pitchFamily="2" charset="-122"/>
                <a:ea typeface="宋体" panose="02010600030101010101" pitchFamily="2" charset="-122"/>
                <a:cs typeface="宋体" panose="02010600030101010101" pitchFamily="2" charset="-122"/>
              </a:rPr>
              <a:t>财会通讯综合，</a:t>
            </a:r>
            <a:r>
              <a:rPr lang="en-US" altLang="zh-CN" b="0" u="none">
                <a:latin typeface="宋体" panose="02010600030101010101" pitchFamily="2" charset="-122"/>
                <a:ea typeface="宋体" panose="02010600030101010101" pitchFamily="2" charset="-122"/>
                <a:cs typeface="宋体" panose="02010600030101010101" pitchFamily="2" charset="-122"/>
              </a:rPr>
              <a:t>2015</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(12</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24-31.[2] </a:t>
            </a:r>
            <a:r>
              <a:rPr lang="zh-CN" altLang="en-US" b="0" u="none">
                <a:latin typeface="宋体" panose="02010600030101010101" pitchFamily="2" charset="-122"/>
                <a:ea typeface="宋体" panose="02010600030101010101" pitchFamily="2" charset="-122"/>
                <a:cs typeface="宋体" panose="02010600030101010101" pitchFamily="2" charset="-122"/>
              </a:rPr>
              <a:t>洪晖晖</a:t>
            </a:r>
            <a:r>
              <a:rPr lang="en-US" altLang="zh-CN" b="0" u="none">
                <a:latin typeface="宋体" panose="02010600030101010101" pitchFamily="2" charset="-122"/>
                <a:ea typeface="宋体" panose="02010600030101010101" pitchFamily="2" charset="-122"/>
                <a:cs typeface="宋体" panose="02010600030101010101" pitchFamily="2" charset="-122"/>
              </a:rPr>
              <a:t>.</a:t>
            </a:r>
            <a:r>
              <a:rPr lang="zh-CN" altLang="en-US" b="0" u="none">
                <a:latin typeface="宋体" panose="02010600030101010101" pitchFamily="2" charset="-122"/>
                <a:ea typeface="宋体" panose="02010600030101010101" pitchFamily="2" charset="-122"/>
                <a:cs typeface="宋体" panose="02010600030101010101" pitchFamily="2" charset="-122"/>
              </a:rPr>
              <a:t>浅谈对当前财务会计报告问题的改进</a:t>
            </a:r>
            <a:r>
              <a:rPr lang="en-US" altLang="zh-CN" b="0" u="none">
                <a:latin typeface="宋体" panose="02010600030101010101" pitchFamily="2" charset="-122"/>
                <a:ea typeface="宋体" panose="02010600030101010101" pitchFamily="2" charset="-122"/>
                <a:cs typeface="宋体" panose="02010600030101010101" pitchFamily="2" charset="-122"/>
              </a:rPr>
              <a:t>[J].</a:t>
            </a:r>
            <a:r>
              <a:rPr lang="zh-CN" altLang="en-US" b="0" u="none">
                <a:latin typeface="宋体" panose="02010600030101010101" pitchFamily="2" charset="-122"/>
                <a:ea typeface="宋体" panose="02010600030101010101" pitchFamily="2" charset="-122"/>
                <a:cs typeface="宋体" panose="02010600030101010101" pitchFamily="2" charset="-122"/>
              </a:rPr>
              <a:t>会计之友，</a:t>
            </a:r>
            <a:r>
              <a:rPr lang="en-US" altLang="zh-CN" b="0" u="none">
                <a:latin typeface="宋体" panose="02010600030101010101" pitchFamily="2" charset="-122"/>
                <a:ea typeface="宋体" panose="02010600030101010101" pitchFamily="2" charset="-122"/>
                <a:cs typeface="宋体" panose="02010600030101010101" pitchFamily="2" charset="-122"/>
              </a:rPr>
              <a:t>2015</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(06)</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12-35[3] </a:t>
            </a:r>
            <a:r>
              <a:rPr lang="zh-CN" altLang="en-US" b="0" u="none">
                <a:latin typeface="宋体" panose="02010600030101010101" pitchFamily="2" charset="-122"/>
                <a:ea typeface="宋体" panose="02010600030101010101" pitchFamily="2" charset="-122"/>
                <a:cs typeface="宋体" panose="02010600030101010101" pitchFamily="2" charset="-122"/>
              </a:rPr>
              <a:t>陈如意</a:t>
            </a:r>
            <a:r>
              <a:rPr lang="en-US" altLang="zh-CN" b="0" u="none">
                <a:latin typeface="宋体" panose="02010600030101010101" pitchFamily="2" charset="-122"/>
                <a:ea typeface="宋体" panose="02010600030101010101" pitchFamily="2" charset="-122"/>
                <a:cs typeface="宋体" panose="02010600030101010101" pitchFamily="2" charset="-122"/>
              </a:rPr>
              <a:t>.</a:t>
            </a:r>
            <a:r>
              <a:rPr lang="zh-CN" altLang="en-US" b="0" u="none">
                <a:latin typeface="宋体" panose="02010600030101010101" pitchFamily="2" charset="-122"/>
                <a:ea typeface="宋体" panose="02010600030101010101" pitchFamily="2" charset="-122"/>
                <a:cs typeface="宋体" panose="02010600030101010101" pitchFamily="2" charset="-122"/>
              </a:rPr>
              <a:t>现代企业财务报表分析及对策</a:t>
            </a:r>
            <a:r>
              <a:rPr lang="en-US" altLang="zh-CN" b="0" u="none">
                <a:latin typeface="宋体" panose="02010600030101010101" pitchFamily="2" charset="-122"/>
                <a:ea typeface="宋体" panose="02010600030101010101" pitchFamily="2" charset="-122"/>
                <a:cs typeface="宋体" panose="02010600030101010101" pitchFamily="2" charset="-122"/>
              </a:rPr>
              <a:t>[J].</a:t>
            </a:r>
            <a:r>
              <a:rPr lang="zh-CN" altLang="en-US" b="0" u="none">
                <a:latin typeface="宋体" panose="02010600030101010101" pitchFamily="2" charset="-122"/>
                <a:ea typeface="宋体" panose="02010600030101010101" pitchFamily="2" charset="-122"/>
                <a:cs typeface="宋体" panose="02010600030101010101" pitchFamily="2" charset="-122"/>
              </a:rPr>
              <a:t>会计之友，</a:t>
            </a:r>
            <a:r>
              <a:rPr lang="en-US" altLang="zh-CN" b="0" u="none">
                <a:latin typeface="宋体" panose="02010600030101010101" pitchFamily="2" charset="-122"/>
                <a:ea typeface="宋体" panose="02010600030101010101" pitchFamily="2" charset="-122"/>
                <a:cs typeface="宋体" panose="02010600030101010101" pitchFamily="2" charset="-122"/>
              </a:rPr>
              <a:t>2016</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03</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16-20.[4] </a:t>
            </a:r>
            <a:r>
              <a:rPr lang="zh-CN" altLang="en-US" b="0" u="none">
                <a:latin typeface="宋体" panose="02010600030101010101" pitchFamily="2" charset="-122"/>
                <a:ea typeface="宋体" panose="02010600030101010101" pitchFamily="2" charset="-122"/>
                <a:cs typeface="宋体" panose="02010600030101010101" pitchFamily="2" charset="-122"/>
              </a:rPr>
              <a:t>胡奕月</a:t>
            </a:r>
            <a:r>
              <a:rPr lang="en-US" altLang="zh-CN" b="0" u="none">
                <a:latin typeface="宋体" panose="02010600030101010101" pitchFamily="2" charset="-122"/>
                <a:ea typeface="宋体" panose="02010600030101010101" pitchFamily="2" charset="-122"/>
                <a:cs typeface="宋体" panose="02010600030101010101" pitchFamily="2" charset="-122"/>
              </a:rPr>
              <a:t>.</a:t>
            </a:r>
            <a:r>
              <a:rPr lang="zh-CN" altLang="en-US" b="0" u="none">
                <a:latin typeface="宋体" panose="02010600030101010101" pitchFamily="2" charset="-122"/>
                <a:ea typeface="宋体" panose="02010600030101010101" pitchFamily="2" charset="-122"/>
                <a:cs typeface="宋体" panose="02010600030101010101" pitchFamily="2" charset="-122"/>
              </a:rPr>
              <a:t>企业财务报表分析中存在的问题及应对策略研究</a:t>
            </a:r>
            <a:r>
              <a:rPr lang="en-US" altLang="zh-CN" b="0" u="none">
                <a:latin typeface="宋体" panose="02010600030101010101" pitchFamily="2" charset="-122"/>
                <a:ea typeface="宋体" panose="02010600030101010101" pitchFamily="2" charset="-122"/>
                <a:cs typeface="宋体" panose="02010600030101010101" pitchFamily="2" charset="-122"/>
              </a:rPr>
              <a:t>[J].</a:t>
            </a:r>
            <a:r>
              <a:rPr lang="zh-CN" altLang="en-US" b="0" u="none">
                <a:latin typeface="宋体" panose="02010600030101010101" pitchFamily="2" charset="-122"/>
                <a:ea typeface="宋体" panose="02010600030101010101" pitchFamily="2" charset="-122"/>
                <a:cs typeface="宋体" panose="02010600030101010101" pitchFamily="2" charset="-122"/>
              </a:rPr>
              <a:t>华章，</a:t>
            </a:r>
            <a:r>
              <a:rPr lang="en-US" altLang="zh-CN" b="0" u="none">
                <a:latin typeface="宋体" panose="02010600030101010101" pitchFamily="2" charset="-122"/>
                <a:ea typeface="宋体" panose="02010600030101010101" pitchFamily="2" charset="-122"/>
                <a:cs typeface="宋体" panose="02010600030101010101" pitchFamily="2" charset="-122"/>
              </a:rPr>
              <a:t>2016</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(25):8-16.[5] </a:t>
            </a:r>
            <a:r>
              <a:rPr lang="zh-CN" altLang="en-US" b="0" u="none">
                <a:latin typeface="宋体" panose="02010600030101010101" pitchFamily="2" charset="-122"/>
                <a:ea typeface="宋体" panose="02010600030101010101" pitchFamily="2" charset="-122"/>
                <a:cs typeface="宋体" panose="02010600030101010101" pitchFamily="2" charset="-122"/>
              </a:rPr>
              <a:t>倪桂兰</a:t>
            </a:r>
            <a:r>
              <a:rPr lang="en-US" altLang="zh-CN" b="0" u="none">
                <a:latin typeface="宋体" panose="02010600030101010101" pitchFamily="2" charset="-122"/>
                <a:ea typeface="宋体" panose="02010600030101010101" pitchFamily="2" charset="-122"/>
                <a:cs typeface="宋体" panose="02010600030101010101" pitchFamily="2" charset="-122"/>
              </a:rPr>
              <a:t>.</a:t>
            </a:r>
            <a:r>
              <a:rPr lang="zh-CN" altLang="en-US" b="0" u="none">
                <a:latin typeface="宋体" panose="02010600030101010101" pitchFamily="2" charset="-122"/>
                <a:ea typeface="宋体" panose="02010600030101010101" pitchFamily="2" charset="-122"/>
                <a:cs typeface="宋体" panose="02010600030101010101" pitchFamily="2" charset="-122"/>
              </a:rPr>
              <a:t>企业财务报表分析局限性及其对策浅探</a:t>
            </a:r>
            <a:r>
              <a:rPr lang="en-US" altLang="zh-CN" b="0" u="none">
                <a:latin typeface="宋体" panose="02010600030101010101" pitchFamily="2" charset="-122"/>
                <a:ea typeface="宋体" panose="02010600030101010101" pitchFamily="2" charset="-122"/>
                <a:cs typeface="宋体" panose="02010600030101010101" pitchFamily="2" charset="-122"/>
              </a:rPr>
              <a:t>[J].</a:t>
            </a:r>
            <a:r>
              <a:rPr lang="zh-CN" altLang="en-US" b="0" u="none">
                <a:latin typeface="宋体" panose="02010600030101010101" pitchFamily="2" charset="-122"/>
                <a:ea typeface="宋体" panose="02010600030101010101" pitchFamily="2" charset="-122"/>
                <a:cs typeface="宋体" panose="02010600030101010101" pitchFamily="2" charset="-122"/>
              </a:rPr>
              <a:t>商业会计，</a:t>
            </a:r>
            <a:r>
              <a:rPr lang="en-US" altLang="zh-CN" b="0" u="none">
                <a:latin typeface="宋体" panose="02010600030101010101" pitchFamily="2" charset="-122"/>
                <a:ea typeface="宋体" panose="02010600030101010101" pitchFamily="2" charset="-122"/>
                <a:cs typeface="宋体" panose="02010600030101010101" pitchFamily="2" charset="-122"/>
              </a:rPr>
              <a:t>2016</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(06)</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11-24.[6] </a:t>
            </a:r>
            <a:r>
              <a:rPr lang="zh-CN" altLang="en-US" b="0" u="none">
                <a:latin typeface="宋体" panose="02010600030101010101" pitchFamily="2" charset="-122"/>
                <a:ea typeface="宋体" panose="02010600030101010101" pitchFamily="2" charset="-122"/>
                <a:cs typeface="宋体" panose="02010600030101010101" pitchFamily="2" charset="-122"/>
              </a:rPr>
              <a:t>余波</a:t>
            </a:r>
            <a:r>
              <a:rPr lang="en-US" altLang="zh-CN" b="0" u="none">
                <a:latin typeface="宋体" panose="02010600030101010101" pitchFamily="2" charset="-122"/>
                <a:ea typeface="宋体" panose="02010600030101010101" pitchFamily="2" charset="-122"/>
                <a:cs typeface="宋体" panose="02010600030101010101" pitchFamily="2" charset="-122"/>
              </a:rPr>
              <a:t>.</a:t>
            </a:r>
            <a:r>
              <a:rPr lang="zh-CN" altLang="en-US" b="0" u="none">
                <a:latin typeface="宋体" panose="02010600030101010101" pitchFamily="2" charset="-122"/>
                <a:ea typeface="宋体" panose="02010600030101010101" pitchFamily="2" charset="-122"/>
                <a:cs typeface="宋体" panose="02010600030101010101" pitchFamily="2" charset="-122"/>
              </a:rPr>
              <a:t>浅谈企业营运能力分析</a:t>
            </a:r>
            <a:r>
              <a:rPr lang="en-US" altLang="zh-CN" b="0" u="none">
                <a:latin typeface="宋体" panose="02010600030101010101" pitchFamily="2" charset="-122"/>
                <a:ea typeface="宋体" panose="02010600030101010101" pitchFamily="2" charset="-122"/>
                <a:cs typeface="宋体" panose="02010600030101010101" pitchFamily="2" charset="-122"/>
              </a:rPr>
              <a:t>[J].</a:t>
            </a:r>
            <a:r>
              <a:rPr lang="zh-CN" altLang="en-US" b="0" u="none">
                <a:latin typeface="宋体" panose="02010600030101010101" pitchFamily="2" charset="-122"/>
                <a:ea typeface="宋体" panose="02010600030101010101" pitchFamily="2" charset="-122"/>
                <a:cs typeface="宋体" panose="02010600030101010101" pitchFamily="2" charset="-122"/>
              </a:rPr>
              <a:t>企业发展，</a:t>
            </a:r>
            <a:r>
              <a:rPr lang="en-US" altLang="zh-CN" b="0" u="none">
                <a:latin typeface="宋体" panose="02010600030101010101" pitchFamily="2" charset="-122"/>
                <a:ea typeface="宋体" panose="02010600030101010101" pitchFamily="2" charset="-122"/>
                <a:cs typeface="宋体" panose="02010600030101010101" pitchFamily="2" charset="-122"/>
              </a:rPr>
              <a:t>2016</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09</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:32-38.</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smtClean="0">
                <a:solidFill>
                  <a:schemeClr val="bg1"/>
                </a:solidFill>
              </a:rPr>
              <a:t>THANKS</a:t>
            </a:r>
            <a:endParaRPr lang="zh-CN" altLang="en-US" sz="8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428698"/>
            <a:ext cx="3398314" cy="861612"/>
            <a:chOff x="3909356" y="1666934"/>
            <a:chExt cx="3398314" cy="861612"/>
          </a:xfrm>
        </p:grpSpPr>
        <p:grpSp>
          <p:nvGrpSpPr>
            <p:cNvPr id="42" name="组合 41"/>
            <p:cNvGrpSpPr/>
            <p:nvPr/>
          </p:nvGrpSpPr>
          <p:grpSpPr>
            <a:xfrm>
              <a:off x="4912812" y="1666934"/>
              <a:ext cx="2394858" cy="861612"/>
              <a:chOff x="4818742" y="1356667"/>
              <a:chExt cx="2394858" cy="861612"/>
            </a:xfrm>
          </p:grpSpPr>
          <p:sp>
            <p:nvSpPr>
              <p:cNvPr id="19" name="文本框 18"/>
              <p:cNvSpPr txBox="1"/>
              <p:nvPr/>
            </p:nvSpPr>
            <p:spPr>
              <a:xfrm>
                <a:off x="4818742" y="1356667"/>
                <a:ext cx="2394858" cy="548640"/>
              </a:xfrm>
              <a:prstGeom prst="rect">
                <a:avLst/>
              </a:prstGeom>
              <a:noFill/>
            </p:spPr>
            <p:txBody>
              <a:bodyPr wrap="square" rtlCol="0">
                <a:spAutoFit/>
              </a:bodyPr>
              <a:lstStyle/>
              <a:p>
                <a:r>
                  <a:rPr lang="zh-CN" altLang="en-US" sz="2800" b="1" dirty="0">
                    <a:latin typeface="微软雅黑" panose="020B0503020204020204" pitchFamily="34" charset="-122"/>
                  </a:rPr>
                  <a:t>选题依据</a:t>
                </a:r>
                <a:endParaRPr lang="zh-CN" altLang="en-US" sz="2800" b="1" dirty="0">
                  <a:latin typeface="微软雅黑" panose="020B0503020204020204" pitchFamily="34" charset="-122"/>
                </a:endParaRPr>
              </a:p>
            </p:txBody>
          </p:sp>
          <p:sp>
            <p:nvSpPr>
              <p:cNvPr id="20" name="文本框 19"/>
              <p:cNvSpPr txBox="1"/>
              <p:nvPr/>
            </p:nvSpPr>
            <p:spPr>
              <a:xfrm>
                <a:off x="4818742" y="1852519"/>
                <a:ext cx="2394858" cy="365760"/>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Topic Basis</a:t>
                </a:r>
                <a:endParaRPr lang="en-US" altLang="zh-CN"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chemeClr val="accent1"/>
                    </a:solidFill>
                    <a:latin typeface="微软雅黑" panose="020B0503020204020204" pitchFamily="34" charset="-122"/>
                    <a:ea typeface="微软雅黑" panose="020B0503020204020204" pitchFamily="34" charset="-122"/>
                  </a:rPr>
                  <a:t>01</a:t>
                </a:r>
                <a:endParaRPr lang="en-US" altLang="zh-CN" sz="4000" b="1" dirty="0" smtClean="0">
                  <a:solidFill>
                    <a:schemeClr val="accent1"/>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0" y="1428698"/>
            <a:ext cx="3416755" cy="829498"/>
            <a:chOff x="8098970" y="1684028"/>
            <a:chExt cx="3416755" cy="829498"/>
          </a:xfrm>
        </p:grpSpPr>
        <p:grpSp>
          <p:nvGrpSpPr>
            <p:cNvPr id="41" name="组合 40"/>
            <p:cNvGrpSpPr/>
            <p:nvPr/>
          </p:nvGrpSpPr>
          <p:grpSpPr>
            <a:xfrm>
              <a:off x="9120867" y="1684028"/>
              <a:ext cx="2394858" cy="827425"/>
              <a:chOff x="9042399" y="1373760"/>
              <a:chExt cx="2394858" cy="827425"/>
            </a:xfrm>
          </p:grpSpPr>
          <p:sp>
            <p:nvSpPr>
              <p:cNvPr id="13" name="文本框 12"/>
              <p:cNvSpPr txBox="1"/>
              <p:nvPr/>
            </p:nvSpPr>
            <p:spPr>
              <a:xfrm>
                <a:off x="9042399" y="1373760"/>
                <a:ext cx="2394858" cy="548640"/>
              </a:xfrm>
              <a:prstGeom prst="rect">
                <a:avLst/>
              </a:prstGeom>
              <a:noFill/>
            </p:spPr>
            <p:txBody>
              <a:bodyPr wrap="square" rtlCol="0">
                <a:spAutoFit/>
              </a:bodyPr>
              <a:lstStyle/>
              <a:p>
                <a:r>
                  <a:rPr lang="zh-CN" altLang="en-US" sz="2800" b="1" dirty="0">
                    <a:latin typeface="微软雅黑" panose="020B0503020204020204" pitchFamily="34" charset="-122"/>
                  </a:rPr>
                  <a:t>主体架构</a:t>
                </a:r>
                <a:endParaRPr lang="zh-CN" altLang="en-US" sz="2800" b="1" dirty="0">
                  <a:latin typeface="微软雅黑" panose="020B0503020204020204" pitchFamily="34" charset="-122"/>
                </a:endParaRPr>
              </a:p>
            </p:txBody>
          </p:sp>
          <p:sp>
            <p:nvSpPr>
              <p:cNvPr id="15" name="文本框 14"/>
              <p:cNvSpPr txBox="1"/>
              <p:nvPr/>
            </p:nvSpPr>
            <p:spPr>
              <a:xfrm>
                <a:off x="9042399" y="1835425"/>
                <a:ext cx="2394858" cy="365760"/>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The Main Architecture</a:t>
                </a:r>
                <a:endParaRPr lang="en-US" altLang="zh-CN"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5" name="组合 74"/>
          <p:cNvGrpSpPr/>
          <p:nvPr/>
        </p:nvGrpSpPr>
        <p:grpSpPr>
          <a:xfrm>
            <a:off x="3873413" y="4567527"/>
            <a:ext cx="3434257" cy="858203"/>
            <a:chOff x="3873413" y="4736171"/>
            <a:chExt cx="3434257" cy="858203"/>
          </a:xfrm>
        </p:grpSpPr>
        <p:grpSp>
          <p:nvGrpSpPr>
            <p:cNvPr id="44" name="组合 43"/>
            <p:cNvGrpSpPr/>
            <p:nvPr/>
          </p:nvGrpSpPr>
          <p:grpSpPr>
            <a:xfrm>
              <a:off x="4912812" y="4736171"/>
              <a:ext cx="2394858" cy="858203"/>
              <a:chOff x="4818742" y="3526390"/>
              <a:chExt cx="2394858" cy="858203"/>
            </a:xfrm>
          </p:grpSpPr>
          <p:sp>
            <p:nvSpPr>
              <p:cNvPr id="24" name="文本框 23"/>
              <p:cNvSpPr txBox="1"/>
              <p:nvPr/>
            </p:nvSpPr>
            <p:spPr>
              <a:xfrm>
                <a:off x="4818742" y="3526390"/>
                <a:ext cx="2394858" cy="548640"/>
              </a:xfrm>
              <a:prstGeom prst="rect">
                <a:avLst/>
              </a:prstGeom>
              <a:noFill/>
            </p:spPr>
            <p:txBody>
              <a:bodyPr wrap="square" rtlCol="0">
                <a:spAutoFit/>
              </a:bodyPr>
              <a:lstStyle/>
              <a:p>
                <a:r>
                  <a:rPr lang="zh-CN" altLang="en-US" sz="2800" b="1" dirty="0" smtClean="0">
                    <a:latin typeface="微软雅黑" panose="020B0503020204020204" pitchFamily="34" charset="-122"/>
                    <a:sym typeface="+mn-ea"/>
                  </a:rPr>
                  <a:t>未来展望</a:t>
                </a:r>
                <a:endParaRPr lang="zh-CN" altLang="en-US" sz="2800" b="1" dirty="0">
                  <a:latin typeface="微软雅黑" panose="020B0503020204020204" pitchFamily="34" charset="-122"/>
                </a:endParaRPr>
              </a:p>
            </p:txBody>
          </p:sp>
          <p:sp>
            <p:nvSpPr>
              <p:cNvPr id="25" name="文本框 24"/>
              <p:cNvSpPr txBox="1"/>
              <p:nvPr/>
            </p:nvSpPr>
            <p:spPr>
              <a:xfrm>
                <a:off x="4818742" y="4018833"/>
                <a:ext cx="2394858" cy="365760"/>
              </a:xfrm>
              <a:prstGeom prst="rect">
                <a:avLst/>
              </a:prstGeom>
              <a:noFill/>
            </p:spPr>
            <p:txBody>
              <a:bodyPr wrap="square" rtlCol="0">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sym typeface="+mn-ea"/>
                  </a:rPr>
                  <a:t>Future Prospect</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7" name="组合 66"/>
            <p:cNvGrpSpPr/>
            <p:nvPr/>
          </p:nvGrpSpPr>
          <p:grpSpPr>
            <a:xfrm>
              <a:off x="3873413" y="4753058"/>
              <a:ext cx="899886" cy="828000"/>
              <a:chOff x="3873413" y="4753058"/>
              <a:chExt cx="899886" cy="828000"/>
            </a:xfrm>
          </p:grpSpPr>
          <p:sp>
            <p:nvSpPr>
              <p:cNvPr id="22" name="文本框 21"/>
              <p:cNvSpPr txBox="1"/>
              <p:nvPr/>
            </p:nvSpPr>
            <p:spPr>
              <a:xfrm>
                <a:off x="3873413" y="4782338"/>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05</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4" name="矩形 33"/>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4" name="组合 73"/>
          <p:cNvGrpSpPr/>
          <p:nvPr/>
        </p:nvGrpSpPr>
        <p:grpSpPr>
          <a:xfrm>
            <a:off x="8098970" y="4582916"/>
            <a:ext cx="3416755" cy="829498"/>
            <a:chOff x="8098970" y="4751560"/>
            <a:chExt cx="3416755" cy="829498"/>
          </a:xfrm>
        </p:grpSpPr>
        <p:grpSp>
          <p:nvGrpSpPr>
            <p:cNvPr id="43" name="组合 42"/>
            <p:cNvGrpSpPr/>
            <p:nvPr/>
          </p:nvGrpSpPr>
          <p:grpSpPr>
            <a:xfrm>
              <a:off x="9120867" y="4751560"/>
              <a:ext cx="2394858" cy="827425"/>
              <a:chOff x="9042399" y="3526390"/>
              <a:chExt cx="2394858" cy="827425"/>
            </a:xfrm>
          </p:grpSpPr>
          <p:sp>
            <p:nvSpPr>
              <p:cNvPr id="29" name="文本框 28"/>
              <p:cNvSpPr txBox="1"/>
              <p:nvPr/>
            </p:nvSpPr>
            <p:spPr>
              <a:xfrm>
                <a:off x="9042399" y="3526390"/>
                <a:ext cx="2394858" cy="548640"/>
              </a:xfrm>
              <a:prstGeom prst="rect">
                <a:avLst/>
              </a:prstGeom>
              <a:noFill/>
            </p:spPr>
            <p:txBody>
              <a:bodyPr wrap="square" rtlCol="0">
                <a:spAutoFit/>
              </a:bodyPr>
              <a:lstStyle/>
              <a:p>
                <a:r>
                  <a:rPr lang="zh-CN" altLang="en-US" sz="2800" b="1" dirty="0">
                    <a:latin typeface="微软雅黑" panose="020B0503020204020204" pitchFamily="34" charset="-122"/>
                  </a:rPr>
                  <a:t>参考文献</a:t>
                </a:r>
                <a:endParaRPr lang="zh-CN" altLang="en-US" sz="2800" b="1" dirty="0">
                  <a:latin typeface="微软雅黑" panose="020B0503020204020204" pitchFamily="34" charset="-122"/>
                </a:endParaRPr>
              </a:p>
            </p:txBody>
          </p:sp>
          <p:sp>
            <p:nvSpPr>
              <p:cNvPr id="30" name="文本框 29"/>
              <p:cNvSpPr txBox="1"/>
              <p:nvPr/>
            </p:nvSpPr>
            <p:spPr>
              <a:xfrm>
                <a:off x="9042399" y="3988055"/>
                <a:ext cx="2394858" cy="365760"/>
              </a:xfrm>
              <a:prstGeom prst="rect">
                <a:avLst/>
              </a:prstGeom>
              <a:noFill/>
            </p:spPr>
            <p:txBody>
              <a:bodyPr wrap="square" rtlCol="0">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Reference List</a:t>
                </a:r>
                <a:endParaRPr lang="en-US" altLang="zh-CN" dirty="0" smtClean="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6" name="组合 65"/>
            <p:cNvGrpSpPr/>
            <p:nvPr/>
          </p:nvGrpSpPr>
          <p:grpSpPr>
            <a:xfrm>
              <a:off x="8098970" y="4753058"/>
              <a:ext cx="899886" cy="828000"/>
              <a:chOff x="8098970" y="4753058"/>
              <a:chExt cx="899886" cy="828000"/>
            </a:xfrm>
          </p:grpSpPr>
          <p:sp>
            <p:nvSpPr>
              <p:cNvPr id="27" name="文本框 26"/>
              <p:cNvSpPr txBox="1"/>
              <p:nvPr/>
            </p:nvSpPr>
            <p:spPr>
              <a:xfrm>
                <a:off x="8098970" y="4782338"/>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06</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5" name="矩形 34"/>
              <p:cNvSpPr/>
              <p:nvPr/>
            </p:nvSpPr>
            <p:spPr>
              <a:xfrm>
                <a:off x="8134913"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3" y="2999817"/>
            <a:ext cx="3434257" cy="858203"/>
            <a:chOff x="3873413" y="3187016"/>
            <a:chExt cx="3434257" cy="858203"/>
          </a:xfrm>
        </p:grpSpPr>
        <p:grpSp>
          <p:nvGrpSpPr>
            <p:cNvPr id="54" name="组合 53"/>
            <p:cNvGrpSpPr/>
            <p:nvPr/>
          </p:nvGrpSpPr>
          <p:grpSpPr>
            <a:xfrm>
              <a:off x="4912812" y="3187016"/>
              <a:ext cx="2394858" cy="858203"/>
              <a:chOff x="4818742" y="3526390"/>
              <a:chExt cx="2394858" cy="858203"/>
            </a:xfrm>
          </p:grpSpPr>
          <p:sp>
            <p:nvSpPr>
              <p:cNvPr id="55" name="文本框 54"/>
              <p:cNvSpPr txBox="1"/>
              <p:nvPr/>
            </p:nvSpPr>
            <p:spPr>
              <a:xfrm>
                <a:off x="4818742" y="3526390"/>
                <a:ext cx="2394858" cy="548640"/>
              </a:xfrm>
              <a:prstGeom prst="rect">
                <a:avLst/>
              </a:prstGeom>
              <a:noFill/>
            </p:spPr>
            <p:txBody>
              <a:bodyPr wrap="square" rtlCol="0">
                <a:spAutoFit/>
              </a:bodyPr>
              <a:lstStyle/>
              <a:p>
                <a:r>
                  <a:rPr lang="zh-CN" altLang="en-US" sz="2800" b="1" dirty="0">
                    <a:latin typeface="微软雅黑" panose="020B0503020204020204" pitchFamily="34" charset="-122"/>
                  </a:rPr>
                  <a:t>主要内容</a:t>
                </a:r>
                <a:endParaRPr lang="zh-CN" altLang="en-US" sz="2800" b="1" dirty="0">
                  <a:latin typeface="微软雅黑" panose="020B0503020204020204" pitchFamily="34" charset="-122"/>
                </a:endParaRPr>
              </a:p>
            </p:txBody>
          </p:sp>
          <p:sp>
            <p:nvSpPr>
              <p:cNvPr id="56" name="文本框 55"/>
              <p:cNvSpPr txBox="1"/>
              <p:nvPr/>
            </p:nvSpPr>
            <p:spPr>
              <a:xfrm>
                <a:off x="4818742" y="4018833"/>
                <a:ext cx="2394858" cy="365760"/>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main Point</a:t>
                </a:r>
                <a:endParaRPr lang="en-US" altLang="zh-CN"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p:cNvGrpSpPr/>
          <p:nvPr/>
        </p:nvGrpSpPr>
        <p:grpSpPr>
          <a:xfrm>
            <a:off x="8098970" y="3007077"/>
            <a:ext cx="4136572" cy="828228"/>
            <a:chOff x="8098970" y="3203675"/>
            <a:chExt cx="4136572" cy="828228"/>
          </a:xfrm>
        </p:grpSpPr>
        <p:grpSp>
          <p:nvGrpSpPr>
            <p:cNvPr id="59" name="组合 58"/>
            <p:cNvGrpSpPr/>
            <p:nvPr/>
          </p:nvGrpSpPr>
          <p:grpSpPr>
            <a:xfrm>
              <a:off x="9120867" y="3203675"/>
              <a:ext cx="3114675" cy="826135"/>
              <a:chOff x="9042399" y="3527660"/>
              <a:chExt cx="3114675" cy="826135"/>
            </a:xfrm>
          </p:grpSpPr>
          <p:sp>
            <p:nvSpPr>
              <p:cNvPr id="60" name="文本框 59"/>
              <p:cNvSpPr txBox="1"/>
              <p:nvPr/>
            </p:nvSpPr>
            <p:spPr>
              <a:xfrm>
                <a:off x="9042399" y="3527660"/>
                <a:ext cx="2394858" cy="548640"/>
              </a:xfrm>
              <a:prstGeom prst="rect">
                <a:avLst/>
              </a:prstGeom>
              <a:noFill/>
            </p:spPr>
            <p:txBody>
              <a:bodyPr wrap="square" rtlCol="0">
                <a:spAutoFit/>
              </a:bodyPr>
              <a:lstStyle/>
              <a:p>
                <a:r>
                  <a:rPr lang="zh-CN" altLang="en-US" sz="2800" b="1" dirty="0">
                    <a:latin typeface="微软雅黑" panose="020B0503020204020204" pitchFamily="34" charset="-122"/>
                    <a:sym typeface="+mn-ea"/>
                  </a:rPr>
                  <a:t>分析</a:t>
                </a:r>
                <a:r>
                  <a:rPr lang="zh-CN" altLang="en-US" sz="2800" b="1" dirty="0">
                    <a:latin typeface="微软雅黑" panose="020B0503020204020204" pitchFamily="34" charset="-122"/>
                  </a:rPr>
                  <a:t>总结</a:t>
                </a:r>
                <a:endParaRPr lang="zh-CN" altLang="en-US" sz="2800" b="1" dirty="0">
                  <a:latin typeface="微软雅黑" panose="020B0503020204020204" pitchFamily="34" charset="-122"/>
                </a:endParaRPr>
              </a:p>
            </p:txBody>
          </p:sp>
          <p:sp>
            <p:nvSpPr>
              <p:cNvPr id="61" name="文本框 60"/>
              <p:cNvSpPr txBox="1"/>
              <p:nvPr/>
            </p:nvSpPr>
            <p:spPr>
              <a:xfrm>
                <a:off x="9042399" y="3988035"/>
                <a:ext cx="3114675" cy="365760"/>
              </a:xfrm>
              <a:prstGeom prst="rect">
                <a:avLst/>
              </a:prstGeom>
              <a:noFill/>
            </p:spPr>
            <p:txBody>
              <a:bodyPr wrap="square" rtlCol="0">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Analysis And Summary</a:t>
                </a:r>
                <a:endParaRPr lang="en-US" altLang="zh-CN" dirty="0" smtClean="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5" name="组合 64"/>
            <p:cNvGrpSpPr/>
            <p:nvPr/>
          </p:nvGrpSpPr>
          <p:grpSpPr>
            <a:xfrm>
              <a:off x="8098970" y="3203903"/>
              <a:ext cx="899886" cy="828000"/>
              <a:chOff x="8098970" y="3203903"/>
              <a:chExt cx="899886" cy="828000"/>
            </a:xfrm>
          </p:grpSpPr>
          <p:sp>
            <p:nvSpPr>
              <p:cNvPr id="62" name="文本框 61"/>
              <p:cNvSpPr txBox="1"/>
              <p:nvPr/>
            </p:nvSpPr>
            <p:spPr>
              <a:xfrm>
                <a:off x="8098970" y="3233183"/>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descr="C:\Users\lllpc\Desktop\logo.pnglogo"/>
          <p:cNvPicPr>
            <a:picLocks noChangeAspect="1"/>
          </p:cNvPicPr>
          <p:nvPr/>
        </p:nvPicPr>
        <p:blipFill>
          <a:blip r:embed="rId1"/>
          <a:srcRect/>
          <a:stretch>
            <a:fillRect/>
          </a:stretch>
        </p:blipFill>
        <p:spPr>
          <a:xfrm>
            <a:off x="8516620" y="241935"/>
            <a:ext cx="3228340" cy="59055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14:bounceEnd="40000">
                                          <p:cBhvr additive="base">
                                            <p:cTn id="18"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14:presetBounceEnd="40000">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14:bounceEnd="40000">
                                          <p:cBhvr additive="base">
                                            <p:cTn id="22" dur="5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14:bounceEnd="40000">
                                          <p:cBhvr additive="base">
                                            <p:cTn id="26" dur="500" fill="hold"/>
                                            <p:tgtEl>
                                              <p:spTgt spid="75"/>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40000">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14:bounceEnd="40000">
                                          <p:cBhvr additive="base">
                                            <p:cTn id="30" dur="500" fill="hold"/>
                                            <p:tgtEl>
                                              <p:spTgt spid="74"/>
                                            </p:tgtEl>
                                            <p:attrNameLst>
                                              <p:attrName>ppt_x</p:attrName>
                                            </p:attrNameLst>
                                          </p:cBhvr>
                                          <p:tavLst>
                                            <p:tav tm="0">
                                              <p:val>
                                                <p:strVal val="1+#ppt_w/2"/>
                                              </p:val>
                                            </p:tav>
                                            <p:tav tm="100000">
                                              <p:val>
                                                <p:strVal val="#ppt_x"/>
                                              </p:val>
                                            </p:tav>
                                          </p:tavLst>
                                        </p:anim>
                                        <p:anim calcmode="lin" valueType="num" p14:bounceEnd="40000">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fill="hold"/>
                                            <p:tgtEl>
                                              <p:spTgt spid="75"/>
                                            </p:tgtEl>
                                            <p:attrNameLst>
                                              <p:attrName>ppt_x</p:attrName>
                                            </p:attrNameLst>
                                          </p:cBhvr>
                                          <p:tavLst>
                                            <p:tav tm="0">
                                              <p:val>
                                                <p:strVal val="1+#ppt_w/2"/>
                                              </p:val>
                                            </p:tav>
                                            <p:tav tm="100000">
                                              <p:val>
                                                <p:strVal val="#ppt_x"/>
                                              </p:val>
                                            </p:tav>
                                          </p:tavLst>
                                        </p:anim>
                                        <p:anim calcmode="lin" valueType="num">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1+#ppt_w/2"/>
                                              </p:val>
                                            </p:tav>
                                            <p:tav tm="100000">
                                              <p:val>
                                                <p:strVal val="#ppt_x"/>
                                              </p:val>
                                            </p:tav>
                                          </p:tavLst>
                                        </p:anim>
                                        <p:anim calcmode="lin" valueType="num">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rPr>
              <a:t>PART</a:t>
            </a:r>
            <a:endPar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rPr>
              <a:t>ONE</a:t>
            </a:r>
            <a:endPar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ea typeface="微软雅黑" panose="020B0503020204020204" pitchFamily="34" charset="-122"/>
                </a:rPr>
                <a:t>选题</a:t>
              </a:r>
              <a:endParaRPr lang="zh-CN" altLang="en-US" sz="7200" b="1"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7200" b="1" dirty="0" smtClean="0">
                  <a:solidFill>
                    <a:schemeClr val="accent1"/>
                  </a:solidFill>
                  <a:latin typeface="微软雅黑" panose="020B0503020204020204" pitchFamily="34" charset="-122"/>
                  <a:ea typeface="微软雅黑" panose="020B0503020204020204" pitchFamily="34" charset="-122"/>
                </a:rPr>
                <a:t>依据</a:t>
              </a:r>
              <a:endParaRPr lang="zh-CN" altLang="en-US" sz="7200" b="1" dirty="0" smtClean="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C:\Users\lllpc\Desktop\logo.pnglogo"/>
          <p:cNvPicPr>
            <a:picLocks noChangeAspect="1"/>
          </p:cNvPicPr>
          <p:nvPr/>
        </p:nvPicPr>
        <p:blipFill>
          <a:blip r:embed="rId1"/>
          <a:srcRect/>
          <a:stretch>
            <a:fillRect/>
          </a:stretch>
        </p:blipFill>
        <p:spPr>
          <a:xfrm>
            <a:off x="4481830" y="241935"/>
            <a:ext cx="322834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smtClean="0">
                <a:latin typeface="微软雅黑" panose="020B0503020204020204" pitchFamily="34" charset="-122"/>
              </a:rPr>
              <a:t>选题依据</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8" name="梯形 7"/>
          <p:cNvSpPr/>
          <p:nvPr/>
        </p:nvSpPr>
        <p:spPr>
          <a:xfrm rot="5400000">
            <a:off x="-220395" y="2195720"/>
            <a:ext cx="4991816" cy="2970062"/>
          </a:xfrm>
          <a:prstGeom prst="trapezoid">
            <a:avLst>
              <a:gd name="adj" fmla="val 40632"/>
            </a:avLst>
          </a:prstGeom>
          <a:solidFill>
            <a:schemeClr val="accent1"/>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pitchFamily="34" charset="-122"/>
            </a:endParaRPr>
          </a:p>
        </p:txBody>
      </p:sp>
      <p:sp>
        <p:nvSpPr>
          <p:cNvPr id="9" name="梯形 8"/>
          <p:cNvSpPr/>
          <p:nvPr/>
        </p:nvSpPr>
        <p:spPr>
          <a:xfrm rot="5400000">
            <a:off x="3647671" y="2195720"/>
            <a:ext cx="4991816" cy="2970062"/>
          </a:xfrm>
          <a:prstGeom prst="trapezoid">
            <a:avLst>
              <a:gd name="adj" fmla="val 40632"/>
            </a:avLst>
          </a:prstGeom>
          <a:solidFill>
            <a:srgbClr val="404040"/>
          </a:solidFill>
          <a:ln w="25400" cap="flat" cmpd="sng" algn="ctr">
            <a:noFill/>
            <a:prstDash val="solid"/>
          </a:ln>
          <a:effectLst/>
        </p:spPr>
        <p:txBody>
          <a:bodyPr rtlCol="0" anchor="ctr"/>
          <a:lstStyle/>
          <a:p>
            <a:pPr algn="ctr" defTabSz="913765"/>
            <a:endParaRPr lang="zh-CN" altLang="en-US" sz="1865" kern="0">
              <a:solidFill>
                <a:prstClr val="white"/>
              </a:solidFill>
              <a:latin typeface="Calibri" panose="020F0502020204030204"/>
              <a:ea typeface="微软雅黑" panose="020B0503020204020204" pitchFamily="34" charset="-122"/>
            </a:endParaRPr>
          </a:p>
        </p:txBody>
      </p:sp>
      <p:sp>
        <p:nvSpPr>
          <p:cNvPr id="10" name="梯形 9"/>
          <p:cNvSpPr/>
          <p:nvPr/>
        </p:nvSpPr>
        <p:spPr>
          <a:xfrm rot="5400000">
            <a:off x="7515736" y="2195719"/>
            <a:ext cx="4991816" cy="2970062"/>
          </a:xfrm>
          <a:prstGeom prst="trapezoid">
            <a:avLst>
              <a:gd name="adj" fmla="val 40632"/>
            </a:avLst>
          </a:prstGeom>
          <a:solidFill>
            <a:schemeClr val="accent1"/>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pitchFamily="34" charset="-122"/>
            </a:endParaRPr>
          </a:p>
        </p:txBody>
      </p:sp>
      <p:sp>
        <p:nvSpPr>
          <p:cNvPr id="5" name="矩形 4"/>
          <p:cNvSpPr/>
          <p:nvPr/>
        </p:nvSpPr>
        <p:spPr>
          <a:xfrm>
            <a:off x="790482" y="3360291"/>
            <a:ext cx="2970063" cy="640080"/>
          </a:xfrm>
          <a:prstGeom prst="rect">
            <a:avLst/>
          </a:prstGeom>
        </p:spPr>
        <p:txBody>
          <a:bodyPr wrap="square">
            <a:spAutoFit/>
          </a:bodyPr>
          <a:lstStyle/>
          <a:p>
            <a:pPr algn="ctr">
              <a:lnSpc>
                <a:spcPct val="150000"/>
              </a:lnSpc>
            </a:pPr>
            <a:r>
              <a:rPr lang="zh-CN" sz="2400" b="1" dirty="0" smtClean="0">
                <a:solidFill>
                  <a:schemeClr val="bg1"/>
                </a:solidFill>
              </a:rPr>
              <a:t>选题背景</a:t>
            </a:r>
            <a:endParaRPr lang="zh-CN" sz="2400" b="1" dirty="0">
              <a:solidFill>
                <a:schemeClr val="bg1"/>
              </a:solidFill>
            </a:endParaRPr>
          </a:p>
        </p:txBody>
      </p:sp>
      <p:sp>
        <p:nvSpPr>
          <p:cNvPr id="6" name="矩形 5"/>
          <p:cNvSpPr/>
          <p:nvPr/>
        </p:nvSpPr>
        <p:spPr>
          <a:xfrm>
            <a:off x="4658548" y="3360291"/>
            <a:ext cx="2970062" cy="640080"/>
          </a:xfrm>
          <a:prstGeom prst="rect">
            <a:avLst/>
          </a:prstGeom>
        </p:spPr>
        <p:txBody>
          <a:bodyPr wrap="square">
            <a:spAutoFit/>
          </a:bodyPr>
          <a:lstStyle/>
          <a:p>
            <a:pPr algn="ctr">
              <a:lnSpc>
                <a:spcPct val="150000"/>
              </a:lnSpc>
            </a:pPr>
            <a:r>
              <a:rPr lang="zh-CN" sz="2400" b="1" dirty="0" smtClean="0">
                <a:solidFill>
                  <a:schemeClr val="bg1"/>
                </a:solidFill>
              </a:rPr>
              <a:t>课题目标</a:t>
            </a:r>
            <a:endParaRPr lang="zh-CN" sz="2400" b="1" dirty="0">
              <a:solidFill>
                <a:schemeClr val="bg1"/>
              </a:solidFill>
            </a:endParaRPr>
          </a:p>
        </p:txBody>
      </p:sp>
      <p:sp>
        <p:nvSpPr>
          <p:cNvPr id="12" name="矩形 11"/>
          <p:cNvSpPr/>
          <p:nvPr/>
        </p:nvSpPr>
        <p:spPr>
          <a:xfrm>
            <a:off x="790482" y="1883782"/>
            <a:ext cx="1964055" cy="731520"/>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endParaRPr lang="en-US" altLang="zh-CN" sz="2800" b="1" dirty="0" smtClean="0">
              <a:solidFill>
                <a:schemeClr val="bg1"/>
              </a:solidFill>
              <a:latin typeface="Times New Roman" panose="02020603050405020304" pitchFamily="18" charset="0"/>
              <a:cs typeface="Times New Roman" panose="02020603050405020304" pitchFamily="18" charset="0"/>
            </a:endParaRPr>
          </a:p>
        </p:txBody>
      </p:sp>
      <p:sp>
        <p:nvSpPr>
          <p:cNvPr id="13" name="矩形 12"/>
          <p:cNvSpPr/>
          <p:nvPr/>
        </p:nvSpPr>
        <p:spPr>
          <a:xfrm>
            <a:off x="4658548"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endParaRPr lang="en-US" altLang="zh-CN" sz="2800" b="1" dirty="0" smtClean="0">
              <a:solidFill>
                <a:schemeClr val="bg1"/>
              </a:solidFill>
              <a:latin typeface="Times New Roman" panose="02020603050405020304" pitchFamily="18" charset="0"/>
              <a:cs typeface="Times New Roman" panose="02020603050405020304" pitchFamily="18" charset="0"/>
            </a:endParaRPr>
          </a:p>
        </p:txBody>
      </p:sp>
      <p:sp>
        <p:nvSpPr>
          <p:cNvPr id="14" name="矩形 13"/>
          <p:cNvSpPr/>
          <p:nvPr/>
        </p:nvSpPr>
        <p:spPr>
          <a:xfrm>
            <a:off x="8526613"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endParaRPr lang="en-US" altLang="zh-CN" sz="2800" b="1" dirty="0" smtClean="0">
              <a:solidFill>
                <a:schemeClr val="bg1"/>
              </a:solidFill>
              <a:latin typeface="Times New Roman" panose="02020603050405020304" pitchFamily="18" charset="0"/>
              <a:cs typeface="Times New Roman" panose="02020603050405020304" pitchFamily="18" charset="0"/>
            </a:endParaRPr>
          </a:p>
        </p:txBody>
      </p:sp>
      <p:sp>
        <p:nvSpPr>
          <p:cNvPr id="15" name="矩形 14"/>
          <p:cNvSpPr/>
          <p:nvPr/>
        </p:nvSpPr>
        <p:spPr>
          <a:xfrm>
            <a:off x="8526613" y="3425061"/>
            <a:ext cx="2970062" cy="640080"/>
          </a:xfrm>
          <a:prstGeom prst="rect">
            <a:avLst/>
          </a:prstGeom>
        </p:spPr>
        <p:txBody>
          <a:bodyPr wrap="square">
            <a:spAutoFit/>
          </a:bodyPr>
          <a:lstStyle/>
          <a:p>
            <a:pPr algn="ctr">
              <a:lnSpc>
                <a:spcPct val="150000"/>
              </a:lnSpc>
            </a:pPr>
            <a:r>
              <a:rPr lang="zh-CN" altLang="en-US" sz="2400" b="1" dirty="0">
                <a:solidFill>
                  <a:schemeClr val="bg1"/>
                </a:solidFill>
              </a:rPr>
              <a:t>课题任务</a:t>
            </a:r>
            <a:endParaRPr lang="zh-CN" altLang="en-US" sz="2400" b="1" dirty="0">
              <a:solidFill>
                <a:schemeClr val="bg1"/>
              </a:solidFill>
            </a:endParaRPr>
          </a:p>
        </p:txBody>
      </p:sp>
      <p:pic>
        <p:nvPicPr>
          <p:cNvPr id="2" name="图片 1" descr="C:\Users\lllpc\Desktop\logo.pnglogo"/>
          <p:cNvPicPr>
            <a:picLocks noChangeAspect="1"/>
          </p:cNvPicPr>
          <p:nvPr/>
        </p:nvPicPr>
        <p:blipFill>
          <a:blip r:embed="rId1"/>
          <a:srcRect/>
          <a:stretch>
            <a:fillRect/>
          </a:stretch>
        </p:blipFill>
        <p:spPr>
          <a:xfrm>
            <a:off x="8516620" y="241935"/>
            <a:ext cx="3228340" cy="59055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3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30000">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14:bounceEnd="30000">
                                          <p:cBhvr additive="base">
                                            <p:cTn id="11" dur="500" fill="hold"/>
                                            <p:tgtEl>
                                              <p:spTgt spid="9"/>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30000">
                                      <p:stCondLst>
                                        <p:cond delay="600"/>
                                      </p:stCondLst>
                                      <p:childTnLst>
                                        <p:set>
                                          <p:cBhvr>
                                            <p:cTn id="14" dur="1" fill="hold">
                                              <p:stCondLst>
                                                <p:cond delay="0"/>
                                              </p:stCondLst>
                                            </p:cTn>
                                            <p:tgtEl>
                                              <p:spTgt spid="10"/>
                                            </p:tgtEl>
                                            <p:attrNameLst>
                                              <p:attrName>style.visibility</p:attrName>
                                            </p:attrNameLst>
                                          </p:cBhvr>
                                          <p:to>
                                            <p:strVal val="visible"/>
                                          </p:to>
                                        </p:set>
                                        <p:anim calcmode="lin" valueType="num" p14:bounceEnd="30000">
                                          <p:cBhvr additive="base">
                                            <p:cTn id="15" dur="500" fill="hold"/>
                                            <p:tgtEl>
                                              <p:spTgt spid="10"/>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90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90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120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120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5" grpId="0"/>
          <p:bldP spid="6" grpId="0"/>
          <p:bldP spid="12" grpId="0"/>
          <p:bldP spid="13" grpId="0"/>
          <p:bldP spid="14"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6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90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90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120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120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5" grpId="0"/>
          <p:bldP spid="6" grpId="0"/>
          <p:bldP spid="12" grpId="0"/>
          <p:bldP spid="13" grpId="0"/>
          <p:bldP spid="14" grpId="0"/>
          <p:bldP spid="1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选题依据</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grpSp>
        <p:nvGrpSpPr>
          <p:cNvPr id="33" name="组合 32"/>
          <p:cNvGrpSpPr/>
          <p:nvPr/>
        </p:nvGrpSpPr>
        <p:grpSpPr>
          <a:xfrm>
            <a:off x="794881" y="1117262"/>
            <a:ext cx="1142022" cy="1142022"/>
            <a:chOff x="794881" y="1048888"/>
            <a:chExt cx="1142022" cy="1142022"/>
          </a:xfrm>
        </p:grpSpPr>
        <p:sp>
          <p:nvSpPr>
            <p:cNvPr id="9" name="椭圆 8"/>
            <p:cNvSpPr/>
            <p:nvPr/>
          </p:nvSpPr>
          <p:spPr>
            <a:xfrm>
              <a:off x="794881" y="1048888"/>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0" name="组合 9"/>
            <p:cNvGrpSpPr/>
            <p:nvPr/>
          </p:nvGrpSpPr>
          <p:grpSpPr>
            <a:xfrm>
              <a:off x="1027705" y="1277340"/>
              <a:ext cx="676374" cy="685120"/>
              <a:chOff x="7639243" y="2325084"/>
              <a:chExt cx="726802" cy="736201"/>
            </a:xfrm>
          </p:grpSpPr>
          <p:sp>
            <p:nvSpPr>
              <p:cNvPr id="12" name="Freeform 9"/>
              <p:cNvSpPr>
                <a:spLocks noEditPoints="1"/>
              </p:cNvSpPr>
              <p:nvPr/>
            </p:nvSpPr>
            <p:spPr bwMode="auto">
              <a:xfrm>
                <a:off x="7639243" y="2621131"/>
                <a:ext cx="440154" cy="440154"/>
              </a:xfrm>
              <a:custGeom>
                <a:avLst/>
                <a:gdLst>
                  <a:gd name="T0" fmla="*/ 508 w 562"/>
                  <a:gd name="T1" fmla="*/ 110 h 562"/>
                  <a:gd name="T2" fmla="*/ 398 w 562"/>
                  <a:gd name="T3" fmla="*/ 108 h 562"/>
                  <a:gd name="T4" fmla="*/ 380 w 562"/>
                  <a:gd name="T5" fmla="*/ 98 h 562"/>
                  <a:gd name="T6" fmla="*/ 340 w 562"/>
                  <a:gd name="T7" fmla="*/ 82 h 562"/>
                  <a:gd name="T8" fmla="*/ 320 w 562"/>
                  <a:gd name="T9" fmla="*/ 0 h 562"/>
                  <a:gd name="T10" fmla="*/ 242 w 562"/>
                  <a:gd name="T11" fmla="*/ 76 h 562"/>
                  <a:gd name="T12" fmla="*/ 220 w 562"/>
                  <a:gd name="T13" fmla="*/ 82 h 562"/>
                  <a:gd name="T14" fmla="*/ 182 w 562"/>
                  <a:gd name="T15" fmla="*/ 98 h 562"/>
                  <a:gd name="T16" fmla="*/ 110 w 562"/>
                  <a:gd name="T17" fmla="*/ 54 h 562"/>
                  <a:gd name="T18" fmla="*/ 108 w 562"/>
                  <a:gd name="T19" fmla="*/ 164 h 562"/>
                  <a:gd name="T20" fmla="*/ 98 w 562"/>
                  <a:gd name="T21" fmla="*/ 182 h 562"/>
                  <a:gd name="T22" fmla="*/ 82 w 562"/>
                  <a:gd name="T23" fmla="*/ 220 h 562"/>
                  <a:gd name="T24" fmla="*/ 0 w 562"/>
                  <a:gd name="T25" fmla="*/ 242 h 562"/>
                  <a:gd name="T26" fmla="*/ 78 w 562"/>
                  <a:gd name="T27" fmla="*/ 320 h 562"/>
                  <a:gd name="T28" fmla="*/ 82 w 562"/>
                  <a:gd name="T29" fmla="*/ 340 h 562"/>
                  <a:gd name="T30" fmla="*/ 98 w 562"/>
                  <a:gd name="T31" fmla="*/ 378 h 562"/>
                  <a:gd name="T32" fmla="*/ 54 w 562"/>
                  <a:gd name="T33" fmla="*/ 452 h 562"/>
                  <a:gd name="T34" fmla="*/ 164 w 562"/>
                  <a:gd name="T35" fmla="*/ 452 h 562"/>
                  <a:gd name="T36" fmla="*/ 182 w 562"/>
                  <a:gd name="T37" fmla="*/ 464 h 562"/>
                  <a:gd name="T38" fmla="*/ 220 w 562"/>
                  <a:gd name="T39" fmla="*/ 480 h 562"/>
                  <a:gd name="T40" fmla="*/ 242 w 562"/>
                  <a:gd name="T41" fmla="*/ 562 h 562"/>
                  <a:gd name="T42" fmla="*/ 320 w 562"/>
                  <a:gd name="T43" fmla="*/ 484 h 562"/>
                  <a:gd name="T44" fmla="*/ 340 w 562"/>
                  <a:gd name="T45" fmla="*/ 478 h 562"/>
                  <a:gd name="T46" fmla="*/ 380 w 562"/>
                  <a:gd name="T47" fmla="*/ 464 h 562"/>
                  <a:gd name="T48" fmla="*/ 452 w 562"/>
                  <a:gd name="T49" fmla="*/ 506 h 562"/>
                  <a:gd name="T50" fmla="*/ 452 w 562"/>
                  <a:gd name="T51" fmla="*/ 396 h 562"/>
                  <a:gd name="T52" fmla="*/ 464 w 562"/>
                  <a:gd name="T53" fmla="*/ 378 h 562"/>
                  <a:gd name="T54" fmla="*/ 480 w 562"/>
                  <a:gd name="T55" fmla="*/ 340 h 562"/>
                  <a:gd name="T56" fmla="*/ 562 w 562"/>
                  <a:gd name="T57" fmla="*/ 320 h 562"/>
                  <a:gd name="T58" fmla="*/ 484 w 562"/>
                  <a:gd name="T59" fmla="*/ 240 h 562"/>
                  <a:gd name="T60" fmla="*/ 480 w 562"/>
                  <a:gd name="T61" fmla="*/ 220 h 562"/>
                  <a:gd name="T62" fmla="*/ 464 w 562"/>
                  <a:gd name="T63" fmla="*/ 182 h 562"/>
                  <a:gd name="T64" fmla="*/ 452 w 562"/>
                  <a:gd name="T65" fmla="*/ 164 h 562"/>
                  <a:gd name="T66" fmla="*/ 280 w 562"/>
                  <a:gd name="T67" fmla="*/ 366 h 562"/>
                  <a:gd name="T68" fmla="*/ 248 w 562"/>
                  <a:gd name="T69" fmla="*/ 360 h 562"/>
                  <a:gd name="T70" fmla="*/ 220 w 562"/>
                  <a:gd name="T71" fmla="*/ 342 h 562"/>
                  <a:gd name="T72" fmla="*/ 202 w 562"/>
                  <a:gd name="T73" fmla="*/ 314 h 562"/>
                  <a:gd name="T74" fmla="*/ 194 w 562"/>
                  <a:gd name="T75" fmla="*/ 280 h 562"/>
                  <a:gd name="T76" fmla="*/ 196 w 562"/>
                  <a:gd name="T77" fmla="*/ 262 h 562"/>
                  <a:gd name="T78" fmla="*/ 210 w 562"/>
                  <a:gd name="T79" fmla="*/ 232 h 562"/>
                  <a:gd name="T80" fmla="*/ 232 w 562"/>
                  <a:gd name="T81" fmla="*/ 210 h 562"/>
                  <a:gd name="T82" fmla="*/ 264 w 562"/>
                  <a:gd name="T83" fmla="*/ 196 h 562"/>
                  <a:gd name="T84" fmla="*/ 280 w 562"/>
                  <a:gd name="T85" fmla="*/ 194 h 562"/>
                  <a:gd name="T86" fmla="*/ 314 w 562"/>
                  <a:gd name="T87" fmla="*/ 202 h 562"/>
                  <a:gd name="T88" fmla="*/ 342 w 562"/>
                  <a:gd name="T89" fmla="*/ 220 h 562"/>
                  <a:gd name="T90" fmla="*/ 360 w 562"/>
                  <a:gd name="T91" fmla="*/ 246 h 562"/>
                  <a:gd name="T92" fmla="*/ 366 w 562"/>
                  <a:gd name="T93" fmla="*/ 280 h 562"/>
                  <a:gd name="T94" fmla="*/ 366 w 562"/>
                  <a:gd name="T95" fmla="*/ 298 h 562"/>
                  <a:gd name="T96" fmla="*/ 352 w 562"/>
                  <a:gd name="T97" fmla="*/ 328 h 562"/>
                  <a:gd name="T98" fmla="*/ 328 w 562"/>
                  <a:gd name="T99" fmla="*/ 352 h 562"/>
                  <a:gd name="T100" fmla="*/ 298 w 562"/>
                  <a:gd name="T101" fmla="*/ 364 h 562"/>
                  <a:gd name="T102" fmla="*/ 280 w 562"/>
                  <a:gd name="T103" fmla="*/ 3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62">
                    <a:moveTo>
                      <a:pt x="452" y="164"/>
                    </a:moveTo>
                    <a:lnTo>
                      <a:pt x="508" y="110"/>
                    </a:lnTo>
                    <a:lnTo>
                      <a:pt x="452" y="54"/>
                    </a:lnTo>
                    <a:lnTo>
                      <a:pt x="398" y="108"/>
                    </a:lnTo>
                    <a:lnTo>
                      <a:pt x="398" y="108"/>
                    </a:lnTo>
                    <a:lnTo>
                      <a:pt x="380" y="98"/>
                    </a:lnTo>
                    <a:lnTo>
                      <a:pt x="360" y="88"/>
                    </a:lnTo>
                    <a:lnTo>
                      <a:pt x="340" y="82"/>
                    </a:lnTo>
                    <a:lnTo>
                      <a:pt x="320" y="76"/>
                    </a:lnTo>
                    <a:lnTo>
                      <a:pt x="320" y="0"/>
                    </a:lnTo>
                    <a:lnTo>
                      <a:pt x="242" y="0"/>
                    </a:lnTo>
                    <a:lnTo>
                      <a:pt x="242" y="76"/>
                    </a:lnTo>
                    <a:lnTo>
                      <a:pt x="242" y="76"/>
                    </a:lnTo>
                    <a:lnTo>
                      <a:pt x="220" y="82"/>
                    </a:lnTo>
                    <a:lnTo>
                      <a:pt x="202" y="88"/>
                    </a:lnTo>
                    <a:lnTo>
                      <a:pt x="182" y="98"/>
                    </a:lnTo>
                    <a:lnTo>
                      <a:pt x="164" y="108"/>
                    </a:lnTo>
                    <a:lnTo>
                      <a:pt x="110" y="54"/>
                    </a:lnTo>
                    <a:lnTo>
                      <a:pt x="54" y="110"/>
                    </a:lnTo>
                    <a:lnTo>
                      <a:pt x="108" y="164"/>
                    </a:lnTo>
                    <a:lnTo>
                      <a:pt x="108" y="164"/>
                    </a:lnTo>
                    <a:lnTo>
                      <a:pt x="98" y="182"/>
                    </a:lnTo>
                    <a:lnTo>
                      <a:pt x="90" y="200"/>
                    </a:lnTo>
                    <a:lnTo>
                      <a:pt x="82" y="220"/>
                    </a:lnTo>
                    <a:lnTo>
                      <a:pt x="78" y="242"/>
                    </a:lnTo>
                    <a:lnTo>
                      <a:pt x="0" y="242"/>
                    </a:lnTo>
                    <a:lnTo>
                      <a:pt x="0" y="320"/>
                    </a:lnTo>
                    <a:lnTo>
                      <a:pt x="78" y="320"/>
                    </a:lnTo>
                    <a:lnTo>
                      <a:pt x="78" y="320"/>
                    </a:lnTo>
                    <a:lnTo>
                      <a:pt x="82" y="340"/>
                    </a:lnTo>
                    <a:lnTo>
                      <a:pt x="90" y="360"/>
                    </a:lnTo>
                    <a:lnTo>
                      <a:pt x="98" y="378"/>
                    </a:lnTo>
                    <a:lnTo>
                      <a:pt x="108" y="396"/>
                    </a:lnTo>
                    <a:lnTo>
                      <a:pt x="54" y="452"/>
                    </a:lnTo>
                    <a:lnTo>
                      <a:pt x="110" y="506"/>
                    </a:lnTo>
                    <a:lnTo>
                      <a:pt x="164" y="452"/>
                    </a:lnTo>
                    <a:lnTo>
                      <a:pt x="164" y="452"/>
                    </a:lnTo>
                    <a:lnTo>
                      <a:pt x="182" y="464"/>
                    </a:lnTo>
                    <a:lnTo>
                      <a:pt x="202" y="472"/>
                    </a:lnTo>
                    <a:lnTo>
                      <a:pt x="220" y="480"/>
                    </a:lnTo>
                    <a:lnTo>
                      <a:pt x="242" y="484"/>
                    </a:lnTo>
                    <a:lnTo>
                      <a:pt x="242" y="562"/>
                    </a:lnTo>
                    <a:lnTo>
                      <a:pt x="320" y="562"/>
                    </a:lnTo>
                    <a:lnTo>
                      <a:pt x="320" y="484"/>
                    </a:lnTo>
                    <a:lnTo>
                      <a:pt x="320" y="484"/>
                    </a:lnTo>
                    <a:lnTo>
                      <a:pt x="340" y="478"/>
                    </a:lnTo>
                    <a:lnTo>
                      <a:pt x="360" y="472"/>
                    </a:lnTo>
                    <a:lnTo>
                      <a:pt x="380" y="464"/>
                    </a:lnTo>
                    <a:lnTo>
                      <a:pt x="398" y="452"/>
                    </a:lnTo>
                    <a:lnTo>
                      <a:pt x="452" y="506"/>
                    </a:lnTo>
                    <a:lnTo>
                      <a:pt x="508" y="452"/>
                    </a:lnTo>
                    <a:lnTo>
                      <a:pt x="452" y="396"/>
                    </a:lnTo>
                    <a:lnTo>
                      <a:pt x="452" y="396"/>
                    </a:lnTo>
                    <a:lnTo>
                      <a:pt x="464" y="378"/>
                    </a:lnTo>
                    <a:lnTo>
                      <a:pt x="472" y="360"/>
                    </a:lnTo>
                    <a:lnTo>
                      <a:pt x="480" y="340"/>
                    </a:lnTo>
                    <a:lnTo>
                      <a:pt x="484" y="320"/>
                    </a:lnTo>
                    <a:lnTo>
                      <a:pt x="562" y="320"/>
                    </a:lnTo>
                    <a:lnTo>
                      <a:pt x="562" y="240"/>
                    </a:lnTo>
                    <a:lnTo>
                      <a:pt x="484" y="240"/>
                    </a:lnTo>
                    <a:lnTo>
                      <a:pt x="484" y="240"/>
                    </a:lnTo>
                    <a:lnTo>
                      <a:pt x="480" y="220"/>
                    </a:lnTo>
                    <a:lnTo>
                      <a:pt x="472" y="200"/>
                    </a:lnTo>
                    <a:lnTo>
                      <a:pt x="464" y="182"/>
                    </a:lnTo>
                    <a:lnTo>
                      <a:pt x="452" y="164"/>
                    </a:lnTo>
                    <a:lnTo>
                      <a:pt x="452" y="164"/>
                    </a:lnTo>
                    <a:close/>
                    <a:moveTo>
                      <a:pt x="280" y="366"/>
                    </a:moveTo>
                    <a:lnTo>
                      <a:pt x="280" y="366"/>
                    </a:lnTo>
                    <a:lnTo>
                      <a:pt x="264" y="364"/>
                    </a:lnTo>
                    <a:lnTo>
                      <a:pt x="248" y="360"/>
                    </a:lnTo>
                    <a:lnTo>
                      <a:pt x="232" y="352"/>
                    </a:lnTo>
                    <a:lnTo>
                      <a:pt x="220" y="342"/>
                    </a:lnTo>
                    <a:lnTo>
                      <a:pt x="210" y="328"/>
                    </a:lnTo>
                    <a:lnTo>
                      <a:pt x="202" y="314"/>
                    </a:lnTo>
                    <a:lnTo>
                      <a:pt x="196" y="298"/>
                    </a:lnTo>
                    <a:lnTo>
                      <a:pt x="194" y="280"/>
                    </a:lnTo>
                    <a:lnTo>
                      <a:pt x="194" y="280"/>
                    </a:lnTo>
                    <a:lnTo>
                      <a:pt x="196" y="262"/>
                    </a:lnTo>
                    <a:lnTo>
                      <a:pt x="202" y="246"/>
                    </a:lnTo>
                    <a:lnTo>
                      <a:pt x="210" y="232"/>
                    </a:lnTo>
                    <a:lnTo>
                      <a:pt x="220" y="220"/>
                    </a:lnTo>
                    <a:lnTo>
                      <a:pt x="232" y="210"/>
                    </a:lnTo>
                    <a:lnTo>
                      <a:pt x="248" y="202"/>
                    </a:lnTo>
                    <a:lnTo>
                      <a:pt x="264" y="196"/>
                    </a:lnTo>
                    <a:lnTo>
                      <a:pt x="280" y="194"/>
                    </a:lnTo>
                    <a:lnTo>
                      <a:pt x="280" y="194"/>
                    </a:lnTo>
                    <a:lnTo>
                      <a:pt x="298" y="196"/>
                    </a:lnTo>
                    <a:lnTo>
                      <a:pt x="314" y="202"/>
                    </a:lnTo>
                    <a:lnTo>
                      <a:pt x="328" y="210"/>
                    </a:lnTo>
                    <a:lnTo>
                      <a:pt x="342" y="220"/>
                    </a:lnTo>
                    <a:lnTo>
                      <a:pt x="352" y="232"/>
                    </a:lnTo>
                    <a:lnTo>
                      <a:pt x="360" y="246"/>
                    </a:lnTo>
                    <a:lnTo>
                      <a:pt x="366" y="262"/>
                    </a:lnTo>
                    <a:lnTo>
                      <a:pt x="366" y="280"/>
                    </a:lnTo>
                    <a:lnTo>
                      <a:pt x="366" y="280"/>
                    </a:lnTo>
                    <a:lnTo>
                      <a:pt x="366" y="298"/>
                    </a:lnTo>
                    <a:lnTo>
                      <a:pt x="360" y="314"/>
                    </a:lnTo>
                    <a:lnTo>
                      <a:pt x="352" y="328"/>
                    </a:lnTo>
                    <a:lnTo>
                      <a:pt x="342" y="342"/>
                    </a:lnTo>
                    <a:lnTo>
                      <a:pt x="328" y="352"/>
                    </a:lnTo>
                    <a:lnTo>
                      <a:pt x="314" y="360"/>
                    </a:lnTo>
                    <a:lnTo>
                      <a:pt x="298" y="364"/>
                    </a:lnTo>
                    <a:lnTo>
                      <a:pt x="280" y="366"/>
                    </a:lnTo>
                    <a:lnTo>
                      <a:pt x="280" y="36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7799014" y="2325084"/>
                <a:ext cx="567031" cy="570164"/>
              </a:xfrm>
              <a:custGeom>
                <a:avLst/>
                <a:gdLst>
                  <a:gd name="T0" fmla="*/ 704 w 724"/>
                  <a:gd name="T1" fmla="*/ 616 h 728"/>
                  <a:gd name="T2" fmla="*/ 706 w 724"/>
                  <a:gd name="T3" fmla="*/ 616 h 728"/>
                  <a:gd name="T4" fmla="*/ 322 w 724"/>
                  <a:gd name="T5" fmla="*/ 232 h 728"/>
                  <a:gd name="T6" fmla="*/ 322 w 724"/>
                  <a:gd name="T7" fmla="*/ 50 h 728"/>
                  <a:gd name="T8" fmla="*/ 136 w 724"/>
                  <a:gd name="T9" fmla="*/ 0 h 728"/>
                  <a:gd name="T10" fmla="*/ 116 w 724"/>
                  <a:gd name="T11" fmla="*/ 20 h 728"/>
                  <a:gd name="T12" fmla="*/ 214 w 724"/>
                  <a:gd name="T13" fmla="*/ 118 h 728"/>
                  <a:gd name="T14" fmla="*/ 118 w 724"/>
                  <a:gd name="T15" fmla="*/ 214 h 728"/>
                  <a:gd name="T16" fmla="*/ 20 w 724"/>
                  <a:gd name="T17" fmla="*/ 116 h 728"/>
                  <a:gd name="T18" fmla="*/ 0 w 724"/>
                  <a:gd name="T19" fmla="*/ 136 h 728"/>
                  <a:gd name="T20" fmla="*/ 50 w 724"/>
                  <a:gd name="T21" fmla="*/ 322 h 728"/>
                  <a:gd name="T22" fmla="*/ 226 w 724"/>
                  <a:gd name="T23" fmla="*/ 322 h 728"/>
                  <a:gd name="T24" fmla="*/ 226 w 724"/>
                  <a:gd name="T25" fmla="*/ 322 h 728"/>
                  <a:gd name="T26" fmla="*/ 610 w 724"/>
                  <a:gd name="T27" fmla="*/ 710 h 728"/>
                  <a:gd name="T28" fmla="*/ 612 w 724"/>
                  <a:gd name="T29" fmla="*/ 710 h 728"/>
                  <a:gd name="T30" fmla="*/ 612 w 724"/>
                  <a:gd name="T31" fmla="*/ 710 h 728"/>
                  <a:gd name="T32" fmla="*/ 622 w 724"/>
                  <a:gd name="T33" fmla="*/ 718 h 728"/>
                  <a:gd name="T34" fmla="*/ 634 w 724"/>
                  <a:gd name="T35" fmla="*/ 724 h 728"/>
                  <a:gd name="T36" fmla="*/ 646 w 724"/>
                  <a:gd name="T37" fmla="*/ 728 h 728"/>
                  <a:gd name="T38" fmla="*/ 658 w 724"/>
                  <a:gd name="T39" fmla="*/ 728 h 728"/>
                  <a:gd name="T40" fmla="*/ 670 w 724"/>
                  <a:gd name="T41" fmla="*/ 728 h 728"/>
                  <a:gd name="T42" fmla="*/ 682 w 724"/>
                  <a:gd name="T43" fmla="*/ 724 h 728"/>
                  <a:gd name="T44" fmla="*/ 694 w 724"/>
                  <a:gd name="T45" fmla="*/ 718 h 728"/>
                  <a:gd name="T46" fmla="*/ 704 w 724"/>
                  <a:gd name="T47" fmla="*/ 710 h 728"/>
                  <a:gd name="T48" fmla="*/ 704 w 724"/>
                  <a:gd name="T49" fmla="*/ 710 h 728"/>
                  <a:gd name="T50" fmla="*/ 712 w 724"/>
                  <a:gd name="T51" fmla="*/ 700 h 728"/>
                  <a:gd name="T52" fmla="*/ 718 w 724"/>
                  <a:gd name="T53" fmla="*/ 688 h 728"/>
                  <a:gd name="T54" fmla="*/ 722 w 724"/>
                  <a:gd name="T55" fmla="*/ 676 h 728"/>
                  <a:gd name="T56" fmla="*/ 724 w 724"/>
                  <a:gd name="T57" fmla="*/ 664 h 728"/>
                  <a:gd name="T58" fmla="*/ 722 w 724"/>
                  <a:gd name="T59" fmla="*/ 652 h 728"/>
                  <a:gd name="T60" fmla="*/ 718 w 724"/>
                  <a:gd name="T61" fmla="*/ 638 h 728"/>
                  <a:gd name="T62" fmla="*/ 712 w 724"/>
                  <a:gd name="T63" fmla="*/ 628 h 728"/>
                  <a:gd name="T64" fmla="*/ 704 w 724"/>
                  <a:gd name="T65" fmla="*/ 616 h 728"/>
                  <a:gd name="T66" fmla="*/ 704 w 724"/>
                  <a:gd name="T67" fmla="*/ 616 h 728"/>
                  <a:gd name="T68" fmla="*/ 680 w 724"/>
                  <a:gd name="T69" fmla="*/ 686 h 728"/>
                  <a:gd name="T70" fmla="*/ 680 w 724"/>
                  <a:gd name="T71" fmla="*/ 686 h 728"/>
                  <a:gd name="T72" fmla="*/ 670 w 724"/>
                  <a:gd name="T73" fmla="*/ 692 h 728"/>
                  <a:gd name="T74" fmla="*/ 658 w 724"/>
                  <a:gd name="T75" fmla="*/ 694 h 728"/>
                  <a:gd name="T76" fmla="*/ 648 w 724"/>
                  <a:gd name="T77" fmla="*/ 692 h 728"/>
                  <a:gd name="T78" fmla="*/ 642 w 724"/>
                  <a:gd name="T79" fmla="*/ 690 h 728"/>
                  <a:gd name="T80" fmla="*/ 638 w 724"/>
                  <a:gd name="T81" fmla="*/ 686 h 728"/>
                  <a:gd name="T82" fmla="*/ 638 w 724"/>
                  <a:gd name="T83" fmla="*/ 686 h 728"/>
                  <a:gd name="T84" fmla="*/ 632 w 724"/>
                  <a:gd name="T85" fmla="*/ 676 h 728"/>
                  <a:gd name="T86" fmla="*/ 630 w 724"/>
                  <a:gd name="T87" fmla="*/ 664 h 728"/>
                  <a:gd name="T88" fmla="*/ 632 w 724"/>
                  <a:gd name="T89" fmla="*/ 654 h 728"/>
                  <a:gd name="T90" fmla="*/ 638 w 724"/>
                  <a:gd name="T91" fmla="*/ 644 h 728"/>
                  <a:gd name="T92" fmla="*/ 638 w 724"/>
                  <a:gd name="T93" fmla="*/ 644 h 728"/>
                  <a:gd name="T94" fmla="*/ 648 w 724"/>
                  <a:gd name="T95" fmla="*/ 638 h 728"/>
                  <a:gd name="T96" fmla="*/ 658 w 724"/>
                  <a:gd name="T97" fmla="*/ 636 h 728"/>
                  <a:gd name="T98" fmla="*/ 670 w 724"/>
                  <a:gd name="T99" fmla="*/ 638 h 728"/>
                  <a:gd name="T100" fmla="*/ 680 w 724"/>
                  <a:gd name="T101" fmla="*/ 644 h 728"/>
                  <a:gd name="T102" fmla="*/ 680 w 724"/>
                  <a:gd name="T103" fmla="*/ 644 h 728"/>
                  <a:gd name="T104" fmla="*/ 686 w 724"/>
                  <a:gd name="T105" fmla="*/ 654 h 728"/>
                  <a:gd name="T106" fmla="*/ 688 w 724"/>
                  <a:gd name="T107" fmla="*/ 664 h 728"/>
                  <a:gd name="T108" fmla="*/ 686 w 724"/>
                  <a:gd name="T109" fmla="*/ 676 h 728"/>
                  <a:gd name="T110" fmla="*/ 684 w 724"/>
                  <a:gd name="T111" fmla="*/ 680 h 728"/>
                  <a:gd name="T112" fmla="*/ 680 w 724"/>
                  <a:gd name="T113" fmla="*/ 686 h 728"/>
                  <a:gd name="T114" fmla="*/ 680 w 724"/>
                  <a:gd name="T115" fmla="*/ 686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4" h="728">
                    <a:moveTo>
                      <a:pt x="704" y="616"/>
                    </a:moveTo>
                    <a:lnTo>
                      <a:pt x="706" y="616"/>
                    </a:lnTo>
                    <a:lnTo>
                      <a:pt x="322" y="232"/>
                    </a:lnTo>
                    <a:lnTo>
                      <a:pt x="322" y="50"/>
                    </a:lnTo>
                    <a:lnTo>
                      <a:pt x="136" y="0"/>
                    </a:lnTo>
                    <a:lnTo>
                      <a:pt x="116" y="20"/>
                    </a:lnTo>
                    <a:lnTo>
                      <a:pt x="214" y="118"/>
                    </a:lnTo>
                    <a:lnTo>
                      <a:pt x="118" y="214"/>
                    </a:lnTo>
                    <a:lnTo>
                      <a:pt x="20" y="116"/>
                    </a:lnTo>
                    <a:lnTo>
                      <a:pt x="0" y="136"/>
                    </a:lnTo>
                    <a:lnTo>
                      <a:pt x="50" y="322"/>
                    </a:lnTo>
                    <a:lnTo>
                      <a:pt x="226" y="322"/>
                    </a:lnTo>
                    <a:lnTo>
                      <a:pt x="226" y="322"/>
                    </a:lnTo>
                    <a:lnTo>
                      <a:pt x="610" y="710"/>
                    </a:lnTo>
                    <a:lnTo>
                      <a:pt x="612" y="710"/>
                    </a:lnTo>
                    <a:lnTo>
                      <a:pt x="612" y="710"/>
                    </a:lnTo>
                    <a:lnTo>
                      <a:pt x="622" y="718"/>
                    </a:lnTo>
                    <a:lnTo>
                      <a:pt x="634" y="724"/>
                    </a:lnTo>
                    <a:lnTo>
                      <a:pt x="646" y="728"/>
                    </a:lnTo>
                    <a:lnTo>
                      <a:pt x="658" y="728"/>
                    </a:lnTo>
                    <a:lnTo>
                      <a:pt x="670" y="728"/>
                    </a:lnTo>
                    <a:lnTo>
                      <a:pt x="682" y="724"/>
                    </a:lnTo>
                    <a:lnTo>
                      <a:pt x="694" y="718"/>
                    </a:lnTo>
                    <a:lnTo>
                      <a:pt x="704" y="710"/>
                    </a:lnTo>
                    <a:lnTo>
                      <a:pt x="704" y="710"/>
                    </a:lnTo>
                    <a:lnTo>
                      <a:pt x="712" y="700"/>
                    </a:lnTo>
                    <a:lnTo>
                      <a:pt x="718" y="688"/>
                    </a:lnTo>
                    <a:lnTo>
                      <a:pt x="722" y="676"/>
                    </a:lnTo>
                    <a:lnTo>
                      <a:pt x="724" y="664"/>
                    </a:lnTo>
                    <a:lnTo>
                      <a:pt x="722" y="652"/>
                    </a:lnTo>
                    <a:lnTo>
                      <a:pt x="718" y="638"/>
                    </a:lnTo>
                    <a:lnTo>
                      <a:pt x="712" y="628"/>
                    </a:lnTo>
                    <a:lnTo>
                      <a:pt x="704" y="616"/>
                    </a:lnTo>
                    <a:lnTo>
                      <a:pt x="704" y="616"/>
                    </a:lnTo>
                    <a:close/>
                    <a:moveTo>
                      <a:pt x="680" y="686"/>
                    </a:moveTo>
                    <a:lnTo>
                      <a:pt x="680" y="686"/>
                    </a:lnTo>
                    <a:lnTo>
                      <a:pt x="670" y="692"/>
                    </a:lnTo>
                    <a:lnTo>
                      <a:pt x="658" y="694"/>
                    </a:lnTo>
                    <a:lnTo>
                      <a:pt x="648" y="692"/>
                    </a:lnTo>
                    <a:lnTo>
                      <a:pt x="642" y="690"/>
                    </a:lnTo>
                    <a:lnTo>
                      <a:pt x="638" y="686"/>
                    </a:lnTo>
                    <a:lnTo>
                      <a:pt x="638" y="686"/>
                    </a:lnTo>
                    <a:lnTo>
                      <a:pt x="632" y="676"/>
                    </a:lnTo>
                    <a:lnTo>
                      <a:pt x="630" y="664"/>
                    </a:lnTo>
                    <a:lnTo>
                      <a:pt x="632" y="654"/>
                    </a:lnTo>
                    <a:lnTo>
                      <a:pt x="638" y="644"/>
                    </a:lnTo>
                    <a:lnTo>
                      <a:pt x="638" y="644"/>
                    </a:lnTo>
                    <a:lnTo>
                      <a:pt x="648" y="638"/>
                    </a:lnTo>
                    <a:lnTo>
                      <a:pt x="658" y="636"/>
                    </a:lnTo>
                    <a:lnTo>
                      <a:pt x="670" y="638"/>
                    </a:lnTo>
                    <a:lnTo>
                      <a:pt x="680" y="644"/>
                    </a:lnTo>
                    <a:lnTo>
                      <a:pt x="680" y="644"/>
                    </a:lnTo>
                    <a:lnTo>
                      <a:pt x="686" y="654"/>
                    </a:lnTo>
                    <a:lnTo>
                      <a:pt x="688" y="664"/>
                    </a:lnTo>
                    <a:lnTo>
                      <a:pt x="686" y="676"/>
                    </a:lnTo>
                    <a:lnTo>
                      <a:pt x="684" y="680"/>
                    </a:lnTo>
                    <a:lnTo>
                      <a:pt x="680" y="686"/>
                    </a:lnTo>
                    <a:lnTo>
                      <a:pt x="680" y="68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 name="矩形 4"/>
          <p:cNvSpPr/>
          <p:nvPr/>
        </p:nvSpPr>
        <p:spPr>
          <a:xfrm>
            <a:off x="2085589" y="1558063"/>
            <a:ext cx="9411086" cy="1158240"/>
          </a:xfrm>
          <a:prstGeom prst="rect">
            <a:avLst/>
          </a:prstGeom>
        </p:spPr>
        <p:txBody>
          <a:bodyPr wrap="square">
            <a:spAutoFit/>
          </a:bodyPr>
          <a:lstStyle/>
          <a:p>
            <a:pPr>
              <a:lnSpc>
                <a:spcPct val="125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财务管理是企业管理的中心，是关于资金的筹集、投资、营运和分配等一系列管理活动的总称。现代企业有4大基本管理职能，即市场营销、财务管理、生产管理和人力资源管理，财务管理是4大基本管理职能之一，在企业管理中占据重要地位。财务管理是企业内部管理的重要组成部分，而财务分析则在企业的财务管理中又起着举足轻重的作用，强化财务管理理念、财务分析程序、财务分析方法，对于提高企业财务管理水平均具有重要意义。</a:t>
            </a:r>
            <a:endParaRPr lang="zh-CN" altLang="en-US" sz="1400" dirty="0">
              <a:latin typeface="微软雅黑" panose="020B0503020204020204" pitchFamily="34" charset="-122"/>
              <a:ea typeface="微软雅黑" panose="020B0503020204020204" pitchFamily="34" charset="-122"/>
            </a:endParaRPr>
          </a:p>
        </p:txBody>
      </p:sp>
      <p:sp>
        <p:nvSpPr>
          <p:cNvPr id="14" name="矩形 13"/>
          <p:cNvSpPr/>
          <p:nvPr/>
        </p:nvSpPr>
        <p:spPr>
          <a:xfrm>
            <a:off x="2085589" y="1013859"/>
            <a:ext cx="1402080" cy="483235"/>
          </a:xfrm>
          <a:prstGeom prst="rect">
            <a:avLst/>
          </a:prstGeom>
          <a:solidFill>
            <a:schemeClr val="accent1"/>
          </a:solidFill>
        </p:spPr>
        <p:txBody>
          <a:bodyPr wrap="none">
            <a:spAutoFit/>
          </a:bodyPr>
          <a:lstStyle/>
          <a:p>
            <a:r>
              <a:rPr lang="zh-CN" altLang="en-US" sz="2400" b="1" dirty="0" smtClean="0">
                <a:solidFill>
                  <a:schemeClr val="bg1"/>
                </a:solidFill>
              </a:rPr>
              <a:t>选题背景</a:t>
            </a:r>
            <a:endParaRPr lang="en-US" altLang="zh-CN" sz="2400" b="1" dirty="0" smtClean="0">
              <a:solidFill>
                <a:schemeClr val="bg1"/>
              </a:solidFill>
            </a:endParaRPr>
          </a:p>
        </p:txBody>
      </p:sp>
      <p:grpSp>
        <p:nvGrpSpPr>
          <p:cNvPr id="32" name="组合 31"/>
          <p:cNvGrpSpPr/>
          <p:nvPr/>
        </p:nvGrpSpPr>
        <p:grpSpPr>
          <a:xfrm>
            <a:off x="794881" y="3045140"/>
            <a:ext cx="1142022" cy="1142022"/>
            <a:chOff x="794881" y="2597323"/>
            <a:chExt cx="1142022" cy="1142022"/>
          </a:xfrm>
        </p:grpSpPr>
        <p:sp>
          <p:nvSpPr>
            <p:cNvPr id="15" name="椭圆 14"/>
            <p:cNvSpPr/>
            <p:nvPr/>
          </p:nvSpPr>
          <p:spPr>
            <a:xfrm>
              <a:off x="794881" y="2597323"/>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5"/>
            <p:cNvSpPr>
              <a:spLocks noEditPoints="1"/>
            </p:cNvSpPr>
            <p:nvPr/>
          </p:nvSpPr>
          <p:spPr bwMode="auto">
            <a:xfrm>
              <a:off x="1025651" y="2880589"/>
              <a:ext cx="680482" cy="575490"/>
            </a:xfrm>
            <a:custGeom>
              <a:avLst/>
              <a:gdLst>
                <a:gd name="T0" fmla="*/ 103 w 175"/>
                <a:gd name="T1" fmla="*/ 64 h 148"/>
                <a:gd name="T2" fmla="*/ 51 w 175"/>
                <a:gd name="T3" fmla="*/ 64 h 148"/>
                <a:gd name="T4" fmla="*/ 51 w 175"/>
                <a:gd name="T5" fmla="*/ 84 h 148"/>
                <a:gd name="T6" fmla="*/ 0 w 175"/>
                <a:gd name="T7" fmla="*/ 42 h 148"/>
                <a:gd name="T8" fmla="*/ 51 w 175"/>
                <a:gd name="T9" fmla="*/ 0 h 148"/>
                <a:gd name="T10" fmla="*/ 51 w 175"/>
                <a:gd name="T11" fmla="*/ 22 h 148"/>
                <a:gd name="T12" fmla="*/ 103 w 175"/>
                <a:gd name="T13" fmla="*/ 22 h 148"/>
                <a:gd name="T14" fmla="*/ 103 w 175"/>
                <a:gd name="T15" fmla="*/ 64 h 148"/>
                <a:gd name="T16" fmla="*/ 103 w 175"/>
                <a:gd name="T17" fmla="*/ 64 h 148"/>
                <a:gd name="T18" fmla="*/ 74 w 175"/>
                <a:gd name="T19" fmla="*/ 126 h 148"/>
                <a:gd name="T20" fmla="*/ 126 w 175"/>
                <a:gd name="T21" fmla="*/ 126 h 148"/>
                <a:gd name="T22" fmla="*/ 126 w 175"/>
                <a:gd name="T23" fmla="*/ 148 h 148"/>
                <a:gd name="T24" fmla="*/ 175 w 175"/>
                <a:gd name="T25" fmla="*/ 106 h 148"/>
                <a:gd name="T26" fmla="*/ 126 w 175"/>
                <a:gd name="T27" fmla="*/ 64 h 148"/>
                <a:gd name="T28" fmla="*/ 126 w 175"/>
                <a:gd name="T29" fmla="*/ 84 h 148"/>
                <a:gd name="T30" fmla="*/ 74 w 175"/>
                <a:gd name="T31" fmla="*/ 84 h 148"/>
                <a:gd name="T32" fmla="*/ 74 w 175"/>
                <a:gd name="T33"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48">
                  <a:moveTo>
                    <a:pt x="103" y="64"/>
                  </a:moveTo>
                  <a:lnTo>
                    <a:pt x="51" y="64"/>
                  </a:lnTo>
                  <a:lnTo>
                    <a:pt x="51" y="84"/>
                  </a:lnTo>
                  <a:lnTo>
                    <a:pt x="0" y="42"/>
                  </a:lnTo>
                  <a:lnTo>
                    <a:pt x="51" y="0"/>
                  </a:lnTo>
                  <a:lnTo>
                    <a:pt x="51" y="22"/>
                  </a:lnTo>
                  <a:lnTo>
                    <a:pt x="103" y="22"/>
                  </a:lnTo>
                  <a:lnTo>
                    <a:pt x="103" y="64"/>
                  </a:lnTo>
                  <a:lnTo>
                    <a:pt x="103" y="64"/>
                  </a:lnTo>
                  <a:close/>
                  <a:moveTo>
                    <a:pt x="74" y="126"/>
                  </a:moveTo>
                  <a:lnTo>
                    <a:pt x="126" y="126"/>
                  </a:lnTo>
                  <a:lnTo>
                    <a:pt x="126" y="148"/>
                  </a:lnTo>
                  <a:lnTo>
                    <a:pt x="175" y="106"/>
                  </a:lnTo>
                  <a:lnTo>
                    <a:pt x="126" y="64"/>
                  </a:lnTo>
                  <a:lnTo>
                    <a:pt x="126" y="84"/>
                  </a:lnTo>
                  <a:lnTo>
                    <a:pt x="74" y="84"/>
                  </a:lnTo>
                  <a:lnTo>
                    <a:pt x="74" y="1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1" name="矩形 20"/>
          <p:cNvSpPr/>
          <p:nvPr/>
        </p:nvSpPr>
        <p:spPr>
          <a:xfrm>
            <a:off x="2085589" y="2957568"/>
            <a:ext cx="1402080" cy="483235"/>
          </a:xfrm>
          <a:prstGeom prst="rect">
            <a:avLst/>
          </a:prstGeom>
          <a:solidFill>
            <a:schemeClr val="accent1"/>
          </a:solidFill>
        </p:spPr>
        <p:txBody>
          <a:bodyPr wrap="none">
            <a:spAutoFit/>
          </a:bodyPr>
          <a:lstStyle/>
          <a:p>
            <a:r>
              <a:rPr lang="zh-CN" sz="2400" b="1" dirty="0">
                <a:solidFill>
                  <a:schemeClr val="bg1"/>
                </a:solidFill>
              </a:rPr>
              <a:t>课题目标</a:t>
            </a:r>
            <a:endParaRPr lang="zh-CN" sz="2400" b="1" dirty="0" smtClean="0">
              <a:solidFill>
                <a:schemeClr val="bg1"/>
              </a:solidFill>
            </a:endParaRPr>
          </a:p>
        </p:txBody>
      </p:sp>
      <p:sp>
        <p:nvSpPr>
          <p:cNvPr id="25" name="矩形 24"/>
          <p:cNvSpPr/>
          <p:nvPr/>
        </p:nvSpPr>
        <p:spPr>
          <a:xfrm>
            <a:off x="2085589" y="4869615"/>
            <a:ext cx="1402080" cy="483235"/>
          </a:xfrm>
          <a:prstGeom prst="rect">
            <a:avLst/>
          </a:prstGeom>
          <a:solidFill>
            <a:schemeClr val="accent1"/>
          </a:solidFill>
        </p:spPr>
        <p:txBody>
          <a:bodyPr wrap="none">
            <a:spAutoFit/>
          </a:bodyPr>
          <a:lstStyle/>
          <a:p>
            <a:pPr algn="l"/>
            <a:r>
              <a:rPr lang="zh-CN" altLang="en-US" sz="2400" b="1" dirty="0" smtClean="0">
                <a:solidFill>
                  <a:schemeClr val="bg1"/>
                </a:solidFill>
              </a:rPr>
              <a:t>课题任务</a:t>
            </a:r>
            <a:endParaRPr lang="zh-CN" altLang="en-US" sz="2400" b="1" dirty="0" smtClean="0">
              <a:solidFill>
                <a:schemeClr val="bg1"/>
              </a:solidFill>
            </a:endParaRPr>
          </a:p>
        </p:txBody>
      </p:sp>
      <p:grpSp>
        <p:nvGrpSpPr>
          <p:cNvPr id="31" name="组合 30"/>
          <p:cNvGrpSpPr/>
          <p:nvPr/>
        </p:nvGrpSpPr>
        <p:grpSpPr>
          <a:xfrm>
            <a:off x="794881" y="4957187"/>
            <a:ext cx="1142022" cy="1142022"/>
            <a:chOff x="794881" y="4198540"/>
            <a:chExt cx="1142022" cy="1142022"/>
          </a:xfrm>
        </p:grpSpPr>
        <p:sp>
          <p:nvSpPr>
            <p:cNvPr id="23" name="椭圆 22"/>
            <p:cNvSpPr/>
            <p:nvPr/>
          </p:nvSpPr>
          <p:spPr>
            <a:xfrm>
              <a:off x="794881" y="4198540"/>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Freeform 9"/>
            <p:cNvSpPr>
              <a:spLocks noEditPoints="1"/>
            </p:cNvSpPr>
            <p:nvPr/>
          </p:nvSpPr>
          <p:spPr bwMode="auto">
            <a:xfrm>
              <a:off x="1117748" y="4506592"/>
              <a:ext cx="496288" cy="525917"/>
            </a:xfrm>
            <a:custGeom>
              <a:avLst/>
              <a:gdLst>
                <a:gd name="T0" fmla="*/ 35 w 134"/>
                <a:gd name="T1" fmla="*/ 142 h 142"/>
                <a:gd name="T2" fmla="*/ 35 w 134"/>
                <a:gd name="T3" fmla="*/ 73 h 142"/>
                <a:gd name="T4" fmla="*/ 0 w 134"/>
                <a:gd name="T5" fmla="*/ 73 h 142"/>
                <a:gd name="T6" fmla="*/ 67 w 134"/>
                <a:gd name="T7" fmla="*/ 0 h 142"/>
                <a:gd name="T8" fmla="*/ 134 w 134"/>
                <a:gd name="T9" fmla="*/ 73 h 142"/>
                <a:gd name="T10" fmla="*/ 102 w 134"/>
                <a:gd name="T11" fmla="*/ 73 h 142"/>
                <a:gd name="T12" fmla="*/ 102 w 134"/>
                <a:gd name="T13" fmla="*/ 142 h 142"/>
                <a:gd name="T14" fmla="*/ 35 w 134"/>
                <a:gd name="T15" fmla="*/ 142 h 142"/>
                <a:gd name="T16" fmla="*/ 35 w 134"/>
                <a:gd name="T17" fmla="*/ 142 h 142"/>
                <a:gd name="T18" fmla="*/ 65 w 134"/>
                <a:gd name="T19" fmla="*/ 20 h 142"/>
                <a:gd name="T20" fmla="*/ 30 w 134"/>
                <a:gd name="T21" fmla="*/ 60 h 142"/>
                <a:gd name="T22" fmla="*/ 47 w 134"/>
                <a:gd name="T23" fmla="*/ 60 h 142"/>
                <a:gd name="T24" fmla="*/ 47 w 134"/>
                <a:gd name="T25" fmla="*/ 105 h 142"/>
                <a:gd name="T26" fmla="*/ 57 w 134"/>
                <a:gd name="T27" fmla="*/ 105 h 142"/>
                <a:gd name="T28" fmla="*/ 65 w 134"/>
                <a:gd name="T29" fmla="*/ 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 h="142">
                  <a:moveTo>
                    <a:pt x="35" y="142"/>
                  </a:moveTo>
                  <a:lnTo>
                    <a:pt x="35" y="73"/>
                  </a:lnTo>
                  <a:lnTo>
                    <a:pt x="0" y="73"/>
                  </a:lnTo>
                  <a:lnTo>
                    <a:pt x="67" y="0"/>
                  </a:lnTo>
                  <a:lnTo>
                    <a:pt x="134" y="73"/>
                  </a:lnTo>
                  <a:lnTo>
                    <a:pt x="102" y="73"/>
                  </a:lnTo>
                  <a:lnTo>
                    <a:pt x="102" y="142"/>
                  </a:lnTo>
                  <a:lnTo>
                    <a:pt x="35" y="142"/>
                  </a:lnTo>
                  <a:lnTo>
                    <a:pt x="35" y="142"/>
                  </a:lnTo>
                  <a:close/>
                  <a:moveTo>
                    <a:pt x="65" y="20"/>
                  </a:moveTo>
                  <a:lnTo>
                    <a:pt x="30" y="60"/>
                  </a:lnTo>
                  <a:lnTo>
                    <a:pt x="47" y="60"/>
                  </a:lnTo>
                  <a:lnTo>
                    <a:pt x="47" y="105"/>
                  </a:lnTo>
                  <a:lnTo>
                    <a:pt x="57" y="105"/>
                  </a:lnTo>
                  <a:lnTo>
                    <a:pt x="65"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4" name="矩形 23"/>
          <p:cNvSpPr/>
          <p:nvPr/>
        </p:nvSpPr>
        <p:spPr>
          <a:xfrm>
            <a:off x="2085589" y="3550943"/>
            <a:ext cx="9411086" cy="358140"/>
          </a:xfrm>
          <a:prstGeom prst="rect">
            <a:avLst/>
          </a:prstGeom>
        </p:spPr>
        <p:txBody>
          <a:bodyPr wrap="square">
            <a:spAutoFit/>
          </a:bodyPr>
          <a:lstStyle/>
          <a:p>
            <a:pPr>
              <a:lnSpc>
                <a:spcPct val="125000"/>
              </a:lnSpc>
            </a:pPr>
            <a:r>
              <a:rPr lang="zh-CN" altLang="en-US" sz="1400" dirty="0"/>
              <a:t>查阅资料、应用专业知识，针对菲贝尔假发有限公司的企业现状设计出合理的菲贝尔假发有限公司财务分析方案。</a:t>
            </a:r>
            <a:endParaRPr lang="zh-CN" altLang="en-US" sz="1400" dirty="0"/>
          </a:p>
        </p:txBody>
      </p:sp>
      <p:sp>
        <p:nvSpPr>
          <p:cNvPr id="27" name="矩形 26"/>
          <p:cNvSpPr/>
          <p:nvPr/>
        </p:nvSpPr>
        <p:spPr>
          <a:xfrm>
            <a:off x="2085589" y="5420350"/>
            <a:ext cx="9411086" cy="1158240"/>
          </a:xfrm>
          <a:prstGeom prst="rect">
            <a:avLst/>
          </a:prstGeom>
        </p:spPr>
        <p:txBody>
          <a:bodyPr wrap="square">
            <a:spAutoFit/>
          </a:bodyPr>
          <a:lstStyle/>
          <a:p>
            <a:pPr>
              <a:lnSpc>
                <a:spcPct val="125000"/>
              </a:lnSpc>
            </a:pPr>
            <a:r>
              <a:rPr lang="zh-CN" altLang="en-US" sz="1400" dirty="0"/>
              <a:t>制定毕业设计任务书；通过网络和书籍了解相关理论；查阅课题相关文献不低于5篇；课题做到突出中心思想，条理清晰，结构合理，观点正确；作品（方案）至少要有两个图表，字数不低于5000字；深入菲贝尔假发有限公司进行调查，在指导老师的指导下对菲贝尔假发有限公司的财务状况进行全面了解和熟悉，收集具体材料和数据；撰写毕业设计方案、毕业设计作品和成果报告书。</a:t>
            </a:r>
            <a:endParaRPr lang="zh-CN" altLang="en-US" sz="1400" dirty="0"/>
          </a:p>
        </p:txBody>
      </p:sp>
      <p:pic>
        <p:nvPicPr>
          <p:cNvPr id="2" name="图片 1" descr="C:\Users\lllpc\Desktop\logo.pnglogo"/>
          <p:cNvPicPr>
            <a:picLocks noChangeAspect="1"/>
          </p:cNvPicPr>
          <p:nvPr/>
        </p:nvPicPr>
        <p:blipFill>
          <a:blip r:embed="rId1"/>
          <a:srcRect/>
          <a:stretch>
            <a:fillRect/>
          </a:stretch>
        </p:blipFill>
        <p:spPr>
          <a:xfrm>
            <a:off x="8516620" y="241935"/>
            <a:ext cx="322834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4/3*#ppt_w"/>
                                          </p:val>
                                        </p:tav>
                                        <p:tav tm="100000">
                                          <p:val>
                                            <p:strVal val="#ppt_w"/>
                                          </p:val>
                                        </p:tav>
                                      </p:tavLst>
                                    </p:anim>
                                    <p:anim calcmode="lin" valueType="num">
                                      <p:cBhvr>
                                        <p:cTn id="8" dur="500" fill="hold"/>
                                        <p:tgtEl>
                                          <p:spTgt spid="33"/>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strVal val="4/3*#ppt_w"/>
                                          </p:val>
                                        </p:tav>
                                        <p:tav tm="100000">
                                          <p:val>
                                            <p:strVal val="#ppt_w"/>
                                          </p:val>
                                        </p:tav>
                                      </p:tavLst>
                                    </p:anim>
                                    <p:anim calcmode="lin" valueType="num">
                                      <p:cBhvr>
                                        <p:cTn id="12" dur="500" fill="hold"/>
                                        <p:tgtEl>
                                          <p:spTgt spid="32"/>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strVal val="4/3*#ppt_w"/>
                                          </p:val>
                                        </p:tav>
                                        <p:tav tm="100000">
                                          <p:val>
                                            <p:strVal val="#ppt_w"/>
                                          </p:val>
                                        </p:tav>
                                      </p:tavLst>
                                    </p:anim>
                                    <p:anim calcmode="lin" valueType="num">
                                      <p:cBhvr>
                                        <p:cTn id="16" dur="500" fill="hold"/>
                                        <p:tgtEl>
                                          <p:spTgt spid="31"/>
                                        </p:tgtEl>
                                        <p:attrNameLst>
                                          <p:attrName>ppt_h</p:attrName>
                                        </p:attrNameLst>
                                      </p:cBhvr>
                                      <p:tavLst>
                                        <p:tav tm="0">
                                          <p:val>
                                            <p:strVal val="4/3*#ppt_h"/>
                                          </p:val>
                                        </p:tav>
                                        <p:tav tm="100000">
                                          <p:val>
                                            <p:strVal val="#ppt_h"/>
                                          </p:val>
                                        </p:tav>
                                      </p:tavLst>
                                    </p:anim>
                                  </p:childTnLst>
                                </p:cTn>
                              </p:par>
                              <p:par>
                                <p:cTn id="17" presetID="22" presetClass="entr" presetSubtype="8"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2" presetClass="entr" presetSubtype="8" fill="hold" grpId="0" nodeType="withEffect">
                                  <p:stCondLst>
                                    <p:cond delay="60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90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par>
                                <p:cTn id="26" presetID="22" presetClass="entr" presetSubtype="8" fill="hold" grpId="0" nodeType="withEffect">
                                  <p:stCondLst>
                                    <p:cond delay="1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60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bldLvl="0" animBg="1"/>
      <p:bldP spid="21" grpId="0" bldLvl="0" animBg="1"/>
      <p:bldP spid="25" grpId="0" bldLvl="0" animBg="1"/>
      <p:bldP spid="24"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TWO</a:t>
            </a:r>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主体</a:t>
              </a:r>
              <a:endParaRPr lang="en-US" altLang="zh-CN" sz="7200" b="1" dirty="0" smtClean="0">
                <a:solidFill>
                  <a:schemeClr val="accent1"/>
                </a:solidFill>
                <a:latin typeface="微软雅黑" panose="020B0503020204020204" pitchFamily="34" charset="-122"/>
              </a:endParaRPr>
            </a:p>
            <a:p>
              <a:pPr algn="ctr"/>
              <a:r>
                <a:rPr lang="zh-CN" altLang="en-US" sz="7200" b="1" dirty="0" smtClean="0">
                  <a:solidFill>
                    <a:schemeClr val="accent1"/>
                  </a:solidFill>
                  <a:latin typeface="微软雅黑" panose="020B0503020204020204" pitchFamily="34" charset="-122"/>
                </a:rPr>
                <a:t>框架</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C:\Users\lllpc\Desktop\logo.pnglogo"/>
          <p:cNvPicPr>
            <a:picLocks noChangeAspect="1"/>
          </p:cNvPicPr>
          <p:nvPr/>
        </p:nvPicPr>
        <p:blipFill>
          <a:blip r:embed="rId1"/>
          <a:srcRect/>
          <a:stretch>
            <a:fillRect/>
          </a:stretch>
        </p:blipFill>
        <p:spPr>
          <a:xfrm>
            <a:off x="4481830" y="241935"/>
            <a:ext cx="322834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主体架构</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grpSp>
        <p:nvGrpSpPr>
          <p:cNvPr id="3" name="组合 2"/>
          <p:cNvGrpSpPr/>
          <p:nvPr/>
        </p:nvGrpSpPr>
        <p:grpSpPr>
          <a:xfrm>
            <a:off x="695325" y="1484630"/>
            <a:ext cx="10801350" cy="5285740"/>
            <a:chOff x="695323" y="2497154"/>
            <a:chExt cx="10801351" cy="1206884"/>
          </a:xfrm>
        </p:grpSpPr>
        <p:sp>
          <p:nvSpPr>
            <p:cNvPr id="7" name="矩形 6"/>
            <p:cNvSpPr/>
            <p:nvPr/>
          </p:nvSpPr>
          <p:spPr>
            <a:xfrm>
              <a:off x="695324" y="2500088"/>
              <a:ext cx="10801349" cy="120395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矩形 4"/>
            <p:cNvSpPr/>
            <p:nvPr/>
          </p:nvSpPr>
          <p:spPr>
            <a:xfrm>
              <a:off x="695323" y="2497154"/>
              <a:ext cx="10801351" cy="472440"/>
            </a:xfrm>
            <a:prstGeom prst="rect">
              <a:avLst/>
            </a:prstGeom>
          </p:spPr>
          <p:txBody>
            <a:bodyPr wrap="square">
              <a:spAutoFit/>
            </a:bodyPr>
            <a:lstStyle/>
            <a:p>
              <a:pPr>
                <a:lnSpc>
                  <a:spcPct val="125000"/>
                </a:lnSpc>
              </a:pPr>
              <a:endParaRPr lang="en-US" altLang="zh-CN" sz="2000" dirty="0"/>
            </a:p>
          </p:txBody>
        </p:sp>
      </p:grpSp>
      <p:sp>
        <p:nvSpPr>
          <p:cNvPr id="6" name="矩形 5"/>
          <p:cNvSpPr/>
          <p:nvPr/>
        </p:nvSpPr>
        <p:spPr>
          <a:xfrm>
            <a:off x="695323" y="926774"/>
            <a:ext cx="2011680" cy="483235"/>
          </a:xfrm>
          <a:prstGeom prst="rect">
            <a:avLst/>
          </a:prstGeom>
          <a:solidFill>
            <a:schemeClr val="accent1"/>
          </a:solidFill>
        </p:spPr>
        <p:txBody>
          <a:bodyPr wrap="none">
            <a:spAutoFit/>
          </a:bodyPr>
          <a:lstStyle/>
          <a:p>
            <a:r>
              <a:rPr lang="zh-CN" sz="2400" b="1" dirty="0" smtClean="0">
                <a:solidFill>
                  <a:schemeClr val="bg1"/>
                </a:solidFill>
              </a:rPr>
              <a:t>设计主体架构</a:t>
            </a:r>
            <a:endParaRPr lang="zh-CN" sz="2400" b="1" dirty="0" smtClean="0">
              <a:solidFill>
                <a:schemeClr val="bg1"/>
              </a:solidFill>
            </a:endParaRPr>
          </a:p>
        </p:txBody>
      </p:sp>
      <p:pic>
        <p:nvPicPr>
          <p:cNvPr id="14" name="图片 13" descr="C:\Users\lllpc\Desktop\logo.pnglogo"/>
          <p:cNvPicPr>
            <a:picLocks noChangeAspect="1"/>
          </p:cNvPicPr>
          <p:nvPr/>
        </p:nvPicPr>
        <p:blipFill>
          <a:blip r:embed="rId1"/>
          <a:srcRect/>
          <a:stretch>
            <a:fillRect/>
          </a:stretch>
        </p:blipFill>
        <p:spPr>
          <a:xfrm>
            <a:off x="8516620" y="241935"/>
            <a:ext cx="3228340" cy="590550"/>
          </a:xfrm>
          <a:prstGeom prst="rect">
            <a:avLst/>
          </a:prstGeom>
        </p:spPr>
      </p:pic>
      <p:sp>
        <p:nvSpPr>
          <p:cNvPr id="15" name="文本框 14"/>
          <p:cNvSpPr txBox="1"/>
          <p:nvPr/>
        </p:nvSpPr>
        <p:spPr>
          <a:xfrm>
            <a:off x="4630420" y="1560195"/>
            <a:ext cx="3156585" cy="5029200"/>
          </a:xfrm>
          <a:prstGeom prst="rect">
            <a:avLst/>
          </a:prstGeom>
          <a:noFill/>
        </p:spPr>
        <p:txBody>
          <a:bodyPr wrap="square" rtlCol="0">
            <a:spAutoFit/>
          </a:bodyPr>
          <a:p>
            <a:pPr>
              <a:lnSpc>
                <a:spcPct val="150000"/>
              </a:lnSpc>
            </a:pPr>
            <a:r>
              <a:rPr lang="zh-CN" altLang="en-US"/>
              <a:t>一、公司介绍	</a:t>
            </a:r>
            <a:endParaRPr lang="zh-CN" altLang="en-US"/>
          </a:p>
          <a:p>
            <a:pPr>
              <a:lnSpc>
                <a:spcPct val="150000"/>
              </a:lnSpc>
            </a:pPr>
            <a:r>
              <a:rPr lang="zh-CN" altLang="en-US"/>
              <a:t>  （一） 公司简介	</a:t>
            </a:r>
            <a:endParaRPr lang="zh-CN" altLang="en-US"/>
          </a:p>
          <a:p>
            <a:pPr>
              <a:lnSpc>
                <a:spcPct val="150000"/>
              </a:lnSpc>
            </a:pPr>
            <a:r>
              <a:rPr lang="zh-CN" altLang="en-US"/>
              <a:t>  （二）公司所处行业	</a:t>
            </a:r>
            <a:endParaRPr lang="zh-CN" altLang="en-US"/>
          </a:p>
          <a:p>
            <a:pPr>
              <a:lnSpc>
                <a:spcPct val="150000"/>
              </a:lnSpc>
            </a:pPr>
            <a:r>
              <a:rPr lang="zh-CN" altLang="en-US"/>
              <a:t>二、财务报表分析</a:t>
            </a:r>
            <a:endParaRPr lang="zh-CN" altLang="en-US"/>
          </a:p>
          <a:p>
            <a:pPr>
              <a:lnSpc>
                <a:spcPct val="150000"/>
              </a:lnSpc>
            </a:pPr>
            <a:r>
              <a:rPr lang="zh-CN" altLang="en-US"/>
              <a:t>  （一）资产负债表分析	</a:t>
            </a:r>
            <a:endParaRPr lang="zh-CN" altLang="en-US"/>
          </a:p>
          <a:p>
            <a:pPr>
              <a:lnSpc>
                <a:spcPct val="150000"/>
              </a:lnSpc>
            </a:pPr>
            <a:r>
              <a:rPr lang="zh-CN" altLang="en-US"/>
              <a:t>  （二）利润表分析</a:t>
            </a:r>
            <a:endParaRPr lang="zh-CN" altLang="en-US"/>
          </a:p>
          <a:p>
            <a:pPr>
              <a:lnSpc>
                <a:spcPct val="150000"/>
              </a:lnSpc>
            </a:pPr>
            <a:r>
              <a:rPr lang="zh-CN" altLang="en-US"/>
              <a:t>三、 财务效率分析	</a:t>
            </a:r>
            <a:endParaRPr lang="zh-CN" altLang="en-US"/>
          </a:p>
          <a:p>
            <a:pPr>
              <a:lnSpc>
                <a:spcPct val="150000"/>
              </a:lnSpc>
            </a:pPr>
            <a:r>
              <a:rPr lang="zh-CN" altLang="en-US"/>
              <a:t>  （一）盈利能力分析</a:t>
            </a:r>
            <a:endParaRPr lang="zh-CN" altLang="en-US"/>
          </a:p>
          <a:p>
            <a:pPr>
              <a:lnSpc>
                <a:spcPct val="150000"/>
              </a:lnSpc>
            </a:pPr>
            <a:r>
              <a:rPr lang="zh-CN" altLang="en-US"/>
              <a:t>  （二）营运能力分析</a:t>
            </a:r>
            <a:endParaRPr lang="zh-CN" altLang="en-US"/>
          </a:p>
          <a:p>
            <a:pPr>
              <a:lnSpc>
                <a:spcPct val="150000"/>
              </a:lnSpc>
            </a:pPr>
            <a:r>
              <a:rPr lang="zh-CN" altLang="en-US"/>
              <a:t>  （三）偿债能力分析</a:t>
            </a:r>
            <a:endParaRPr lang="zh-CN" altLang="en-US"/>
          </a:p>
          <a:p>
            <a:pPr>
              <a:lnSpc>
                <a:spcPct val="150000"/>
              </a:lnSpc>
            </a:pPr>
            <a:r>
              <a:rPr lang="zh-CN" altLang="en-US"/>
              <a:t>  （四）发展能力分析</a:t>
            </a:r>
            <a:endParaRPr lang="zh-CN" altLang="en-US"/>
          </a:p>
          <a:p>
            <a:pPr>
              <a:lnSpc>
                <a:spcPct val="150000"/>
              </a:lnSpc>
            </a:pPr>
            <a:r>
              <a:rPr lang="zh-CN" altLang="en-US">
                <a:sym typeface="+mn-ea"/>
              </a:rPr>
              <a:t>四、 综合评价及对策建议</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THREE</a:t>
            </a:r>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主要</a:t>
              </a:r>
              <a:endParaRPr lang="en-US" altLang="zh-CN" sz="7200" b="1" dirty="0" smtClean="0">
                <a:solidFill>
                  <a:schemeClr val="accent1"/>
                </a:solidFill>
                <a:latin typeface="微软雅黑" panose="020B0503020204020204" pitchFamily="34" charset="-122"/>
              </a:endParaRPr>
            </a:p>
            <a:p>
              <a:pPr algn="ctr"/>
              <a:r>
                <a:rPr lang="zh-CN" altLang="en-US" sz="7200" b="1" dirty="0" smtClean="0">
                  <a:solidFill>
                    <a:schemeClr val="accent1"/>
                  </a:solidFill>
                  <a:latin typeface="微软雅黑" panose="020B0503020204020204" pitchFamily="34" charset="-122"/>
                </a:rPr>
                <a:t>内容</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C:\Users\lllpc\Desktop\logo.pnglogo"/>
          <p:cNvPicPr>
            <a:picLocks noChangeAspect="1"/>
          </p:cNvPicPr>
          <p:nvPr/>
        </p:nvPicPr>
        <p:blipFill>
          <a:blip r:embed="rId1"/>
          <a:srcRect/>
          <a:stretch>
            <a:fillRect/>
          </a:stretch>
        </p:blipFill>
        <p:spPr>
          <a:xfrm>
            <a:off x="4481830" y="241935"/>
            <a:ext cx="322834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smtClean="0">
                <a:latin typeface="微软雅黑" panose="020B0503020204020204" pitchFamily="34" charset="-122"/>
              </a:rPr>
              <a:t>主要内容</a:t>
            </a:r>
            <a:r>
              <a:rPr lang="en-US" altLang="zh-CN" sz="2800" b="1" dirty="0" smtClean="0">
                <a:latin typeface="微软雅黑" panose="020B0503020204020204" pitchFamily="34" charset="-122"/>
              </a:rPr>
              <a:t>-</a:t>
            </a:r>
            <a:r>
              <a:rPr lang="zh-CN" altLang="en-US" sz="2800" b="1" dirty="0" smtClean="0">
                <a:latin typeface="微软雅黑" panose="020B0503020204020204" pitchFamily="34" charset="-122"/>
              </a:rPr>
              <a:t>研究方法</a:t>
            </a:r>
            <a:endParaRPr lang="zh-CN" altLang="en-US" sz="2800" b="1" dirty="0" smtClean="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12" name="文本框 11"/>
          <p:cNvSpPr txBox="1"/>
          <p:nvPr/>
        </p:nvSpPr>
        <p:spPr>
          <a:xfrm>
            <a:off x="710966" y="3884714"/>
            <a:ext cx="2347544" cy="2148840"/>
          </a:xfrm>
          <a:prstGeom prst="rect">
            <a:avLst/>
          </a:prstGeom>
          <a:noFill/>
        </p:spPr>
        <p:txBody>
          <a:bodyPr wrap="square" rtlCol="0">
            <a:spAutoFit/>
          </a:bodyPr>
          <a:lstStyle/>
          <a:p>
            <a:pPr algn="l">
              <a:lnSpc>
                <a:spcPct val="125000"/>
              </a:lnSpc>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通过图书馆、中国知网等相关网站搜索国内外相关文献，对文献进行整理、阅读，全面了解所要研究的问题</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sp>
        <p:nvSpPr>
          <p:cNvPr id="18" name="文本框 17"/>
          <p:cNvSpPr txBox="1"/>
          <p:nvPr/>
        </p:nvSpPr>
        <p:spPr>
          <a:xfrm>
            <a:off x="4922632" y="3884714"/>
            <a:ext cx="2347544" cy="1805940"/>
          </a:xfrm>
          <a:prstGeom prst="rect">
            <a:avLst/>
          </a:prstGeom>
          <a:noFill/>
        </p:spPr>
        <p:txBody>
          <a:bodyPr wrap="square" rtlCol="0">
            <a:spAutoFit/>
          </a:bodyPr>
          <a:lstStyle/>
          <a:p>
            <a:pPr algn="l">
              <a:lnSpc>
                <a:spcPct val="125000"/>
              </a:lnSpc>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菲贝尔假发有限公司财务分析财务状况进行调研，理论联系实际，找出所要解决的主要问题</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9152540" y="3884714"/>
            <a:ext cx="2347544" cy="1805940"/>
          </a:xfrm>
          <a:prstGeom prst="rect">
            <a:avLst/>
          </a:prstGeom>
          <a:noFill/>
        </p:spPr>
        <p:txBody>
          <a:bodyPr wrap="square" rtlCol="0">
            <a:spAutoFit/>
          </a:bodyPr>
          <a:lstStyle/>
          <a:p>
            <a:pPr algn="l">
              <a:lnSpc>
                <a:spcPct val="125000"/>
              </a:lnSpc>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比较分析其他财务状况较好的的企业的财务报告，从而构建菲贝尔假发有限公司的财务分析方案。</a:t>
            </a:r>
            <a:endParaRPr lang="zh-CN" altLang="en-US" dirty="0">
              <a:latin typeface="Times New Roman" panose="02020603050405020304" pitchFamily="18" charset="0"/>
              <a:cs typeface="Times New Roman" panose="02020603050405020304" pitchFamily="18" charset="0"/>
            </a:endParaRPr>
          </a:p>
        </p:txBody>
      </p:sp>
      <p:sp>
        <p:nvSpPr>
          <p:cNvPr id="24" name="同心圆 23"/>
          <p:cNvSpPr/>
          <p:nvPr/>
        </p:nvSpPr>
        <p:spPr>
          <a:xfrm>
            <a:off x="894138" y="1411288"/>
            <a:ext cx="1981200" cy="1981200"/>
          </a:xfrm>
          <a:prstGeom prst="donut">
            <a:avLst>
              <a:gd name="adj" fmla="val 4503"/>
            </a:avLst>
          </a:prstGeom>
          <a:solidFill>
            <a:srgbClr val="3C42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852855" y="1872089"/>
            <a:ext cx="2063766" cy="975360"/>
          </a:xfrm>
          <a:prstGeom prst="rect">
            <a:avLst/>
          </a:prstGeom>
          <a:noFill/>
        </p:spPr>
        <p:txBody>
          <a:bodyPr wrap="square" rtlCol="0">
            <a:spAutoFit/>
          </a:bodyPr>
          <a:lstStyle/>
          <a:p>
            <a:pPr algn="ctr"/>
            <a:r>
              <a:rPr lang="zh-CN" altLang="en-US" sz="2800" b="1" dirty="0">
                <a:solidFill>
                  <a:schemeClr val="accent1"/>
                </a:solidFill>
                <a:latin typeface="Times New Roman" panose="02020603050405020304" pitchFamily="18" charset="0"/>
                <a:cs typeface="Times New Roman" panose="02020603050405020304" pitchFamily="18" charset="0"/>
              </a:rPr>
              <a:t>文献</a:t>
            </a:r>
            <a:endParaRPr lang="zh-CN" altLang="en-US" sz="2800" b="1" dirty="0">
              <a:solidFill>
                <a:schemeClr val="accent1"/>
              </a:solidFill>
              <a:latin typeface="Times New Roman" panose="02020603050405020304" pitchFamily="18" charset="0"/>
              <a:cs typeface="Times New Roman" panose="02020603050405020304" pitchFamily="18" charset="0"/>
            </a:endParaRPr>
          </a:p>
          <a:p>
            <a:pPr algn="ctr"/>
            <a:r>
              <a:rPr lang="zh-CN" altLang="en-US" sz="2800" b="1" dirty="0">
                <a:solidFill>
                  <a:schemeClr val="accent1"/>
                </a:solidFill>
                <a:latin typeface="Times New Roman" panose="02020603050405020304" pitchFamily="18" charset="0"/>
                <a:cs typeface="Times New Roman" panose="02020603050405020304" pitchFamily="18" charset="0"/>
              </a:rPr>
              <a:t>研究法</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27" name="同心圆 26"/>
          <p:cNvSpPr/>
          <p:nvPr/>
        </p:nvSpPr>
        <p:spPr>
          <a:xfrm>
            <a:off x="5105631" y="1411288"/>
            <a:ext cx="1981200" cy="1981200"/>
          </a:xfrm>
          <a:prstGeom prst="donut">
            <a:avLst>
              <a:gd name="adj" fmla="val 4503"/>
            </a:avLst>
          </a:prstGeom>
          <a:solidFill>
            <a:srgbClr val="3C42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064348" y="2119739"/>
            <a:ext cx="2063766" cy="548640"/>
          </a:xfrm>
          <a:prstGeom prst="rect">
            <a:avLst/>
          </a:prstGeom>
          <a:noFill/>
        </p:spPr>
        <p:txBody>
          <a:bodyPr wrap="square" rtlCol="0">
            <a:spAutoFit/>
          </a:bodyPr>
          <a:lstStyle/>
          <a:p>
            <a:pPr algn="ctr"/>
            <a:r>
              <a:rPr lang="zh-CN" altLang="en-US" sz="2800" b="1" dirty="0">
                <a:solidFill>
                  <a:schemeClr val="accent1"/>
                </a:solidFill>
                <a:latin typeface="Times New Roman" panose="02020603050405020304" pitchFamily="18" charset="0"/>
                <a:cs typeface="Times New Roman" panose="02020603050405020304" pitchFamily="18" charset="0"/>
              </a:rPr>
              <a:t>调查法</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3" name="同心圆 32"/>
          <p:cNvSpPr/>
          <p:nvPr/>
        </p:nvSpPr>
        <p:spPr>
          <a:xfrm>
            <a:off x="9335712" y="1411288"/>
            <a:ext cx="1981200" cy="1981200"/>
          </a:xfrm>
          <a:prstGeom prst="donut">
            <a:avLst>
              <a:gd name="adj" fmla="val 4503"/>
            </a:avLst>
          </a:prstGeom>
          <a:solidFill>
            <a:srgbClr val="3C42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294429" y="1929239"/>
            <a:ext cx="2063766" cy="975360"/>
          </a:xfrm>
          <a:prstGeom prst="rect">
            <a:avLst/>
          </a:prstGeom>
          <a:noFill/>
        </p:spPr>
        <p:txBody>
          <a:bodyPr wrap="square" rtlCol="0">
            <a:spAutoFit/>
          </a:bodyPr>
          <a:lstStyle/>
          <a:p>
            <a:pPr algn="ctr"/>
            <a:r>
              <a:rPr lang="zh-CN" altLang="en-US" sz="2800" b="1" dirty="0">
                <a:solidFill>
                  <a:schemeClr val="accent1"/>
                </a:solidFill>
                <a:latin typeface="Times New Roman" panose="02020603050405020304" pitchFamily="18" charset="0"/>
                <a:cs typeface="Times New Roman" panose="02020603050405020304" pitchFamily="18" charset="0"/>
              </a:rPr>
              <a:t>比较</a:t>
            </a:r>
            <a:endParaRPr lang="zh-CN" altLang="en-US" sz="2800" b="1" dirty="0">
              <a:solidFill>
                <a:schemeClr val="accent1"/>
              </a:solidFill>
              <a:latin typeface="Times New Roman" panose="02020603050405020304" pitchFamily="18" charset="0"/>
              <a:cs typeface="Times New Roman" panose="02020603050405020304" pitchFamily="18" charset="0"/>
            </a:endParaRPr>
          </a:p>
          <a:p>
            <a:pPr algn="ctr"/>
            <a:r>
              <a:rPr lang="zh-CN" altLang="en-US" sz="2800" b="1" dirty="0">
                <a:solidFill>
                  <a:schemeClr val="accent1"/>
                </a:solidFill>
                <a:latin typeface="Times New Roman" panose="02020603050405020304" pitchFamily="18" charset="0"/>
                <a:cs typeface="Times New Roman" panose="02020603050405020304" pitchFamily="18" charset="0"/>
              </a:rPr>
              <a:t>研究法</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par>
                                <p:cTn id="20" presetID="53" presetClass="entr" presetSubtype="16" fill="hold" grpId="0" nodeType="withEffect">
                                  <p:stCondLst>
                                    <p:cond delay="24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par>
                                <p:cTn id="25" presetID="53" presetClass="entr" presetSubtype="16" fill="hold" grpId="0" nodeType="withEffect">
                                  <p:stCondLst>
                                    <p:cond delay="270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par>
                                <p:cTn id="30" presetID="53" presetClass="entr" presetSubtype="16" fill="hold" grpId="0" nodeType="withEffect">
                                  <p:stCondLst>
                                    <p:cond delay="330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animEffect transition="in" filter="fade">
                                      <p:cBhvr>
                                        <p:cTn id="34" dur="500"/>
                                        <p:tgtEl>
                                          <p:spTgt spid="35"/>
                                        </p:tgtEl>
                                      </p:cBhvr>
                                    </p:animEffect>
                                  </p:childTnLst>
                                </p:cTn>
                              </p:par>
                              <p:par>
                                <p:cTn id="35" presetID="12" presetClass="entr" presetSubtype="1" fill="hold" grpId="0" nodeType="withEffect">
                                  <p:stCondLst>
                                    <p:cond delay="360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p:tgtEl>
                                          <p:spTgt spid="12"/>
                                        </p:tgtEl>
                                        <p:attrNameLst>
                                          <p:attrName>ppt_y</p:attrName>
                                        </p:attrNameLst>
                                      </p:cBhvr>
                                      <p:tavLst>
                                        <p:tav tm="0">
                                          <p:val>
                                            <p:strVal val="#ppt_y-#ppt_h*1.125000"/>
                                          </p:val>
                                        </p:tav>
                                        <p:tav tm="100000">
                                          <p:val>
                                            <p:strVal val="#ppt_y"/>
                                          </p:val>
                                        </p:tav>
                                      </p:tavLst>
                                    </p:anim>
                                    <p:animEffect transition="in" filter="wipe(down)">
                                      <p:cBhvr>
                                        <p:cTn id="38" dur="500"/>
                                        <p:tgtEl>
                                          <p:spTgt spid="12"/>
                                        </p:tgtEl>
                                      </p:cBhvr>
                                    </p:animEffect>
                                  </p:childTnLst>
                                </p:cTn>
                              </p:par>
                              <p:par>
                                <p:cTn id="39" presetID="12" presetClass="entr" presetSubtype="1" fill="hold" grpId="0" nodeType="withEffect">
                                  <p:stCondLst>
                                    <p:cond delay="42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p:tgtEl>
                                          <p:spTgt spid="18"/>
                                        </p:tgtEl>
                                        <p:attrNameLst>
                                          <p:attrName>ppt_y</p:attrName>
                                        </p:attrNameLst>
                                      </p:cBhvr>
                                      <p:tavLst>
                                        <p:tav tm="0">
                                          <p:val>
                                            <p:strVal val="#ppt_y-#ppt_h*1.125000"/>
                                          </p:val>
                                        </p:tav>
                                        <p:tav tm="100000">
                                          <p:val>
                                            <p:strVal val="#ppt_y"/>
                                          </p:val>
                                        </p:tav>
                                      </p:tavLst>
                                    </p:anim>
                                    <p:animEffect transition="in" filter="wipe(down)">
                                      <p:cBhvr>
                                        <p:cTn id="42" dur="500"/>
                                        <p:tgtEl>
                                          <p:spTgt spid="18"/>
                                        </p:tgtEl>
                                      </p:cBhvr>
                                    </p:animEffect>
                                  </p:childTnLst>
                                </p:cTn>
                              </p:par>
                              <p:par>
                                <p:cTn id="43" presetID="12" presetClass="entr" presetSubtype="1" fill="hold" grpId="0" nodeType="withEffect">
                                  <p:stCondLst>
                                    <p:cond delay="45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p:tgtEl>
                                          <p:spTgt spid="19"/>
                                        </p:tgtEl>
                                        <p:attrNameLst>
                                          <p:attrName>ppt_y</p:attrName>
                                        </p:attrNameLst>
                                      </p:cBhvr>
                                      <p:tavLst>
                                        <p:tav tm="0">
                                          <p:val>
                                            <p:strVal val="#ppt_y-#ppt_h*1.125000"/>
                                          </p:val>
                                        </p:tav>
                                        <p:tav tm="100000">
                                          <p:val>
                                            <p:strVal val="#ppt_y"/>
                                          </p:val>
                                        </p:tav>
                                      </p:tavLst>
                                    </p:anim>
                                    <p:animEffect transition="in" filter="wipe(down)">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9" grpId="0"/>
      <p:bldP spid="24" grpId="0" animBg="1"/>
      <p:bldP spid="26" grpId="0"/>
      <p:bldP spid="27" grpId="0" bldLvl="0" animBg="1"/>
      <p:bldP spid="29" grpId="0"/>
      <p:bldP spid="33" grpId="0" animBg="1"/>
      <p:bldP spid="35" grpId="0"/>
    </p:bld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3961</Words>
  <Application>WPS 演示</Application>
  <PresentationFormat>自定义</PresentationFormat>
  <Paragraphs>245</Paragraphs>
  <Slides>18</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Kozuka Mincho Pro H</vt:lpstr>
      <vt:lpstr>Times New Roman</vt:lpstr>
      <vt:lpstr>微软雅黑</vt:lpstr>
      <vt:lpstr>Calibri</vt:lpstr>
      <vt:lpstr>Verdana</vt:lpstr>
      <vt:lpstr>华文楷体</vt:lpstr>
      <vt:lpstr>Consolas</vt:lpstr>
      <vt:lpstr>Calibri</vt:lpstr>
      <vt:lpstr>Century Gothic</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category>第一PPT模板网-WWW.1PPT.COM</cp:category>
  <cp:lastModifiedBy>lllpc</cp:lastModifiedBy>
  <cp:revision>390</cp:revision>
  <dcterms:created xsi:type="dcterms:W3CDTF">2015-10-24T01:57:00Z</dcterms:created>
  <dcterms:modified xsi:type="dcterms:W3CDTF">2017-05-08T12:11:40Z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