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2" r:id="rId9"/>
    <p:sldId id="263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0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32830-6DCD-460E-A8BC-738534922954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1505D-D4D8-41DC-941F-984D773CF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1505D-D4D8-41DC-941F-984D773CF9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6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97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4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7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2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4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2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329D-E307-4149-9AA0-E0F5CD1B2B1C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134BDC-00E1-4184-9B4B-3BDF046A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8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webappapis.html#generic-task-sour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workers.html#workerglobalscope" TargetMode="External"/><Relationship Id="rId2" Type="http://schemas.openxmlformats.org/officeDocument/2006/relationships/hyperlink" Target="https://html.spec.whatwg.org/multipage/webappapis.html#perform-a-microtask-check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tml.spec.whatwg.org/multipage/workers.html#run-a-worker" TargetMode="External"/><Relationship Id="rId4" Type="http://schemas.openxmlformats.org/officeDocument/2006/relationships/hyperlink" Target="https://html.spec.whatwg.org/multipage/workers.html#worker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://www.mcrinc.com/Documents/Newsletters/201110_why_web_performance_matter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4209" y="2061328"/>
            <a:ext cx="8915399" cy="1468800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nextTick</a:t>
            </a:r>
            <a:r>
              <a:rPr lang="zh-CN" altLang="en-US" dirty="0" smtClean="0"/>
              <a:t>谈起前端性能优化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1971695" y="4005141"/>
            <a:ext cx="8915399" cy="1505009"/>
          </a:xfrm>
        </p:spPr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									</a:t>
            </a:r>
            <a:r>
              <a:rPr lang="en-US" altLang="zh-CN" sz="9600" dirty="0" smtClean="0"/>
              <a:t>																				--</a:t>
            </a:r>
            <a:r>
              <a:rPr lang="zh-CN" altLang="en-US" sz="9600" dirty="0" smtClean="0"/>
              <a:t>谢敏辉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134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65872"/>
          </a:xfr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event loop</a:t>
            </a:r>
            <a:r>
              <a:rPr lang="zh-CN" altLang="en-US" dirty="0"/>
              <a:t>有一个或者多个</a:t>
            </a:r>
            <a:r>
              <a:rPr lang="en-US" altLang="zh-CN" dirty="0"/>
              <a:t>task</a:t>
            </a:r>
            <a:r>
              <a:rPr lang="zh-CN" altLang="en-US" dirty="0"/>
              <a:t>队列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当用户代理安排一个任务，必须将该任务增加到相应的</a:t>
            </a:r>
            <a:r>
              <a:rPr lang="en-US" altLang="zh-CN" dirty="0"/>
              <a:t>event loop</a:t>
            </a:r>
            <a:r>
              <a:rPr lang="zh-CN" altLang="en-US" dirty="0"/>
              <a:t>的一个</a:t>
            </a:r>
            <a:r>
              <a:rPr lang="en-US" altLang="zh-CN" dirty="0" err="1"/>
              <a:t>tsak</a:t>
            </a:r>
            <a:r>
              <a:rPr lang="zh-CN" altLang="en-US" dirty="0"/>
              <a:t>队列中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task</a:t>
            </a:r>
            <a:r>
              <a:rPr lang="zh-CN" altLang="en-US" dirty="0"/>
              <a:t>都来源于指定的任务源，比如可以为鼠标、键盘事件提供一个</a:t>
            </a:r>
            <a:r>
              <a:rPr lang="en-US" altLang="zh-CN" dirty="0"/>
              <a:t>task</a:t>
            </a:r>
            <a:r>
              <a:rPr lang="zh-CN" altLang="en-US" dirty="0"/>
              <a:t>队列，其他事件又是一个单独的队列。可以为鼠标、键盘事件分配更多的时间，保证交互的流畅。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89212" y="4606506"/>
            <a:ext cx="894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</a:t>
            </a:r>
            <a:r>
              <a:rPr lang="zh-CN" altLang="en-US" dirty="0"/>
              <a:t>也被称为</a:t>
            </a:r>
            <a:r>
              <a:rPr lang="en-US" altLang="zh-CN" dirty="0" err="1" smtClean="0"/>
              <a:t>macrotask</a:t>
            </a:r>
            <a:r>
              <a:rPr lang="zh-CN" altLang="en-US" dirty="0" smtClean="0"/>
              <a:t>（宏任务），</a:t>
            </a:r>
            <a:r>
              <a:rPr lang="en-US" altLang="zh-CN" dirty="0"/>
              <a:t>task</a:t>
            </a:r>
            <a:r>
              <a:rPr lang="zh-CN" altLang="en-US" dirty="0"/>
              <a:t>队列还是比较好理解的，就是一个</a:t>
            </a:r>
            <a:r>
              <a:rPr lang="zh-CN" altLang="en-US" dirty="0" smtClean="0"/>
              <a:t>先进先出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队列</a:t>
            </a:r>
            <a:r>
              <a:rPr lang="zh-CN" altLang="en-US" dirty="0" smtClean="0"/>
              <a:t>，由</a:t>
            </a:r>
            <a:r>
              <a:rPr lang="zh-CN" altLang="en-US" dirty="0"/>
              <a:t>指定的任务源去提供</a:t>
            </a:r>
            <a:r>
              <a:rPr lang="zh-CN" altLang="en-US" dirty="0" smtClean="0"/>
              <a:t>任务，也就是前面的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callback queue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哪些是</a:t>
            </a:r>
            <a:r>
              <a:rPr lang="en-US" altLang="zh-CN" sz="3200" dirty="0"/>
              <a:t>task</a:t>
            </a:r>
            <a:r>
              <a:rPr lang="zh-CN" altLang="en-US" sz="3200" dirty="0"/>
              <a:t>任务源呢？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规范在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linkClick r:id="rId2"/>
              </a:rPr>
              <a:t>Generic task sources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中有提及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操作任务源：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此</a:t>
            </a:r>
            <a:r>
              <a:rPr lang="zh-CN" altLang="en-US" dirty="0"/>
              <a:t>任务源被用来相应</a:t>
            </a:r>
            <a:r>
              <a:rPr lang="en-US" altLang="zh-CN" dirty="0" err="1"/>
              <a:t>dom</a:t>
            </a:r>
            <a:r>
              <a:rPr lang="zh-CN" altLang="en-US" dirty="0"/>
              <a:t>操作，例如一个元素以非阻塞的方式插入文档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用户交互任务源：</a:t>
            </a:r>
          </a:p>
          <a:p>
            <a:pPr marL="457200" lvl="1" indent="0">
              <a:buNone/>
            </a:pPr>
            <a:r>
              <a:rPr lang="zh-CN" altLang="en-US" dirty="0" smtClean="0"/>
              <a:t>     此</a:t>
            </a:r>
            <a:r>
              <a:rPr lang="zh-CN" altLang="en-US" dirty="0"/>
              <a:t>任务源用于对用户交互作出反应，例如键盘或鼠标输入。响应用户操作的事件（例如</a:t>
            </a:r>
            <a:r>
              <a:rPr lang="en-US" altLang="zh-CN" dirty="0"/>
              <a:t>click</a:t>
            </a:r>
            <a:r>
              <a:rPr lang="zh-CN" altLang="en-US" dirty="0"/>
              <a:t>）必须使用</a:t>
            </a:r>
            <a:r>
              <a:rPr lang="en-US" altLang="zh-CN" dirty="0"/>
              <a:t>task</a:t>
            </a:r>
            <a:r>
              <a:rPr lang="zh-CN" altLang="en-US" dirty="0"/>
              <a:t>队列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网络任务源：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网络</a:t>
            </a:r>
            <a:r>
              <a:rPr lang="zh-CN" altLang="en-US" dirty="0"/>
              <a:t>任务源被用来响应网络活动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history traversal</a:t>
            </a:r>
            <a:r>
              <a:rPr lang="zh-CN" altLang="en-US" dirty="0"/>
              <a:t>任务源：</a:t>
            </a:r>
          </a:p>
          <a:p>
            <a:pPr marL="457200" lvl="1" indent="0">
              <a:buNone/>
            </a:pPr>
            <a:r>
              <a:rPr lang="zh-CN" altLang="en-US" dirty="0" smtClean="0"/>
              <a:t>     当</a:t>
            </a:r>
            <a:r>
              <a:rPr lang="zh-CN" altLang="en-US" dirty="0"/>
              <a:t>调用</a:t>
            </a:r>
            <a:r>
              <a:rPr lang="en-US" altLang="zh-CN" dirty="0" err="1"/>
              <a:t>history.back</a:t>
            </a:r>
            <a:r>
              <a:rPr lang="en-US" altLang="zh-CN" dirty="0"/>
              <a:t>()</a:t>
            </a:r>
            <a:r>
              <a:rPr lang="zh-CN" altLang="en-US" dirty="0"/>
              <a:t>等类似的</a:t>
            </a:r>
            <a:r>
              <a:rPr lang="en-US" altLang="zh-CN" dirty="0" err="1"/>
              <a:t>api</a:t>
            </a:r>
            <a:r>
              <a:rPr lang="zh-CN" altLang="en-US" dirty="0"/>
              <a:t>时，将任务插进</a:t>
            </a:r>
            <a:r>
              <a:rPr lang="en-US" altLang="zh-CN" dirty="0"/>
              <a:t>task</a:t>
            </a:r>
            <a:r>
              <a:rPr lang="zh-CN" altLang="en-US" dirty="0"/>
              <a:t>队列。</a:t>
            </a:r>
          </a:p>
        </p:txBody>
      </p:sp>
    </p:spTree>
    <p:extLst>
      <p:ext uri="{BB962C8B-B14F-4D97-AF65-F5344CB8AC3E}">
        <p14:creationId xmlns:p14="http://schemas.microsoft.com/office/powerpoint/2010/main" val="40296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task</a:t>
            </a:r>
            <a:r>
              <a:rPr lang="zh-CN" altLang="en-US" sz="3200" dirty="0"/>
              <a:t>任务源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1771290"/>
            <a:ext cx="8915400" cy="3777622"/>
          </a:xfrm>
        </p:spPr>
        <p:txBody>
          <a:bodyPr/>
          <a:lstStyle/>
          <a:p>
            <a:r>
              <a:rPr lang="en-US" altLang="zh-CN" dirty="0" err="1"/>
              <a:t>setTimeout</a:t>
            </a:r>
            <a:endParaRPr lang="en-US" altLang="zh-CN" dirty="0"/>
          </a:p>
          <a:p>
            <a:r>
              <a:rPr lang="en-US" altLang="zh-CN" dirty="0" err="1"/>
              <a:t>setInterval</a:t>
            </a:r>
            <a:endParaRPr lang="en-US" altLang="zh-CN" dirty="0"/>
          </a:p>
          <a:p>
            <a:r>
              <a:rPr lang="en-US" altLang="zh-CN" dirty="0" err="1"/>
              <a:t>setImmediate</a:t>
            </a:r>
            <a:endParaRPr lang="en-US" altLang="zh-CN" dirty="0"/>
          </a:p>
          <a:p>
            <a:r>
              <a:rPr lang="en-US" altLang="zh-CN" dirty="0"/>
              <a:t>I/O</a:t>
            </a:r>
          </a:p>
          <a:p>
            <a:r>
              <a:rPr lang="en-US" altLang="zh-CN" dirty="0"/>
              <a:t>UI rendering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1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86642"/>
          </a:xfrm>
        </p:spPr>
        <p:txBody>
          <a:bodyPr>
            <a:norm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event loop</a:t>
            </a:r>
            <a:r>
              <a:rPr lang="zh-CN" altLang="en-US" dirty="0"/>
              <a:t>都有一个</a:t>
            </a:r>
            <a:r>
              <a:rPr lang="en-US" altLang="zh-CN" dirty="0" err="1"/>
              <a:t>microtask</a:t>
            </a:r>
            <a:r>
              <a:rPr lang="zh-CN" altLang="en-US" dirty="0"/>
              <a:t>队列，一个</a:t>
            </a:r>
            <a:r>
              <a:rPr lang="en-US" altLang="zh-CN" dirty="0" err="1"/>
              <a:t>microtask</a:t>
            </a:r>
            <a:r>
              <a:rPr lang="zh-CN" altLang="en-US" dirty="0"/>
              <a:t>会被排进</a:t>
            </a:r>
            <a:r>
              <a:rPr lang="en-US" altLang="zh-CN" dirty="0" err="1"/>
              <a:t>microtask</a:t>
            </a:r>
            <a:r>
              <a:rPr lang="zh-CN" altLang="en-US" dirty="0"/>
              <a:t>队列而不是</a:t>
            </a:r>
            <a:r>
              <a:rPr lang="en-US" altLang="zh-CN" dirty="0"/>
              <a:t>task</a:t>
            </a:r>
            <a:r>
              <a:rPr lang="zh-CN" altLang="en-US" dirty="0"/>
              <a:t>队列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有两种</a:t>
            </a:r>
            <a:r>
              <a:rPr lang="en-US" altLang="zh-CN" dirty="0" err="1"/>
              <a:t>microtasks</a:t>
            </a:r>
            <a:r>
              <a:rPr lang="zh-CN" altLang="en-US" dirty="0"/>
              <a:t>：分别是</a:t>
            </a:r>
            <a:r>
              <a:rPr lang="en-US" altLang="zh-CN" dirty="0"/>
              <a:t>solitary callback </a:t>
            </a:r>
            <a:r>
              <a:rPr lang="en-US" altLang="zh-CN" dirty="0" err="1"/>
              <a:t>microtasks</a:t>
            </a:r>
            <a:r>
              <a:rPr lang="zh-CN" altLang="en-US" dirty="0"/>
              <a:t>和</a:t>
            </a:r>
            <a:r>
              <a:rPr lang="en-US" altLang="zh-CN" dirty="0"/>
              <a:t>compound </a:t>
            </a:r>
            <a:r>
              <a:rPr lang="en-US" altLang="zh-CN" dirty="0" err="1"/>
              <a:t>microtasks</a:t>
            </a:r>
            <a:r>
              <a:rPr lang="zh-CN" altLang="en-US" dirty="0"/>
              <a:t>。规范值只覆盖</a:t>
            </a:r>
            <a:r>
              <a:rPr lang="en-US" altLang="zh-CN" dirty="0"/>
              <a:t>solitary callback </a:t>
            </a:r>
            <a:r>
              <a:rPr lang="en-US" altLang="zh-CN" dirty="0" err="1"/>
              <a:t>microtasks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如果在初期执行时，</a:t>
            </a:r>
            <a:r>
              <a:rPr lang="en-US" altLang="zh-CN" dirty="0"/>
              <a:t>spin the event loop</a:t>
            </a:r>
            <a:r>
              <a:rPr lang="zh-CN" altLang="en-US" dirty="0"/>
              <a:t>，</a:t>
            </a:r>
            <a:r>
              <a:rPr lang="en-US" altLang="zh-CN" dirty="0" err="1"/>
              <a:t>microtasks</a:t>
            </a:r>
            <a:r>
              <a:rPr lang="zh-CN" altLang="en-US" dirty="0"/>
              <a:t>有可能被移动到常规的</a:t>
            </a:r>
            <a:r>
              <a:rPr lang="en-US" altLang="zh-CN" dirty="0"/>
              <a:t>task</a:t>
            </a:r>
            <a:r>
              <a:rPr lang="zh-CN" altLang="en-US" dirty="0"/>
              <a:t>队列，在这种情况下，</a:t>
            </a:r>
            <a:r>
              <a:rPr lang="en-US" altLang="zh-CN" dirty="0" err="1"/>
              <a:t>microtasks</a:t>
            </a:r>
            <a:r>
              <a:rPr lang="zh-CN" altLang="en-US" dirty="0"/>
              <a:t>任务源会被</a:t>
            </a:r>
            <a:r>
              <a:rPr lang="en-US" altLang="zh-CN" dirty="0"/>
              <a:t>task</a:t>
            </a:r>
            <a:r>
              <a:rPr lang="zh-CN" altLang="en-US" dirty="0"/>
              <a:t>任务源所用。通常情况，</a:t>
            </a:r>
            <a:r>
              <a:rPr lang="en-US" altLang="zh-CN" dirty="0"/>
              <a:t>task</a:t>
            </a:r>
            <a:r>
              <a:rPr lang="zh-CN" altLang="en-US" dirty="0"/>
              <a:t>任务源和</a:t>
            </a:r>
            <a:r>
              <a:rPr lang="en-US" altLang="zh-CN" dirty="0" err="1"/>
              <a:t>microtasks</a:t>
            </a:r>
            <a:r>
              <a:rPr lang="zh-CN" altLang="en-US" dirty="0"/>
              <a:t>是不相关的。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89212" y="4606506"/>
            <a:ext cx="944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microtask</a:t>
            </a:r>
            <a:r>
              <a:rPr lang="en-US" altLang="zh-CN" dirty="0"/>
              <a:t> </a:t>
            </a:r>
            <a:r>
              <a:rPr lang="zh-CN" altLang="en-US" dirty="0"/>
              <a:t>队列和</a:t>
            </a:r>
            <a:r>
              <a:rPr lang="en-US" altLang="zh-CN" dirty="0"/>
              <a:t>task </a:t>
            </a:r>
            <a:r>
              <a:rPr lang="zh-CN" altLang="en-US" dirty="0"/>
              <a:t>队列有些相似，都是先进先出的队列，由指定的任务源去提供任务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event </a:t>
            </a:r>
            <a:r>
              <a:rPr lang="en-US" altLang="zh-CN" dirty="0"/>
              <a:t>loop</a:t>
            </a:r>
            <a:r>
              <a:rPr lang="zh-CN" altLang="en-US" dirty="0"/>
              <a:t>里只有一个</a:t>
            </a:r>
            <a:r>
              <a:rPr lang="en-US" altLang="zh-CN" dirty="0" err="1"/>
              <a:t>microtask</a:t>
            </a:r>
            <a:r>
              <a:rPr lang="en-US" altLang="zh-CN" dirty="0"/>
              <a:t> </a:t>
            </a:r>
            <a:r>
              <a:rPr lang="zh-CN" altLang="en-US" dirty="0" smtClean="0"/>
              <a:t>队列。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1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通常认为的微任务任务源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process.nextTick</a:t>
            </a:r>
            <a:endParaRPr lang="en-US" altLang="zh-CN" dirty="0"/>
          </a:p>
          <a:p>
            <a:r>
              <a:rPr lang="en-US" altLang="zh-CN" dirty="0"/>
              <a:t>promises</a:t>
            </a:r>
          </a:p>
          <a:p>
            <a:r>
              <a:rPr lang="en-US" altLang="zh-CN" dirty="0" err="1"/>
              <a:t>Object.observe</a:t>
            </a:r>
            <a:endParaRPr lang="en-US" altLang="zh-CN" dirty="0"/>
          </a:p>
          <a:p>
            <a:r>
              <a:rPr lang="en-US" altLang="zh-CN" dirty="0" err="1"/>
              <a:t>MutationObserver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event loop</a:t>
            </a:r>
            <a:r>
              <a:rPr lang="zh-CN" altLang="en-US" sz="3200" b="1" dirty="0" smtClean="0"/>
              <a:t>的处理过程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1492370"/>
            <a:ext cx="8915400" cy="45288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6A737D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6A737D"/>
                </a:solidFill>
                <a:latin typeface="-apple-system"/>
              </a:rPr>
              <a:t>一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event loop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只要存在，就会不断执行下边的步骤：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tasks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队列中选择最老的一个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task,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用户代理可以选择任何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队列，如果没有可选的任务，则跳到下边的</a:t>
            </a:r>
            <a:r>
              <a:rPr lang="en-US" altLang="zh-CN" dirty="0" err="1">
                <a:solidFill>
                  <a:srgbClr val="6A737D"/>
                </a:solidFill>
                <a:latin typeface="-apple-system"/>
              </a:rPr>
              <a:t>microtasks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步骤。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将上边选择的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设置为</a:t>
            </a:r>
            <a:r>
              <a:rPr lang="zh-CN" altLang="en-US" dirty="0">
                <a:solidFill>
                  <a:srgbClr val="0366D6"/>
                </a:solidFill>
                <a:latin typeface="-apple-system"/>
              </a:rPr>
              <a:t>正在运行的</a:t>
            </a:r>
            <a:r>
              <a:rPr lang="en-US" altLang="zh-CN" dirty="0">
                <a:solidFill>
                  <a:srgbClr val="0366D6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3.Run: 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运行被选择的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4.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将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event loop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0366D6"/>
                </a:solidFill>
                <a:latin typeface="-apple-system"/>
              </a:rPr>
              <a:t>currently running 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变为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null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5.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从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队列里移除前边运行的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6.Microtasks: 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执行</a:t>
            </a:r>
            <a:r>
              <a:rPr lang="en-US" altLang="zh-CN" dirty="0" err="1">
                <a:solidFill>
                  <a:srgbClr val="0366D6"/>
                </a:solidFill>
                <a:latin typeface="-apple-system"/>
                <a:hlinkClick r:id="rId2"/>
              </a:rPr>
              <a:t>microtasks</a:t>
            </a:r>
            <a:r>
              <a:rPr lang="zh-CN" altLang="en-US" dirty="0">
                <a:solidFill>
                  <a:srgbClr val="0366D6"/>
                </a:solidFill>
                <a:latin typeface="-apple-system"/>
              </a:rPr>
              <a:t>任务检查点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。（也就是执行</a:t>
            </a:r>
            <a:r>
              <a:rPr lang="en-US" altLang="zh-CN" dirty="0" err="1">
                <a:solidFill>
                  <a:srgbClr val="6A737D"/>
                </a:solidFill>
                <a:latin typeface="-apple-system"/>
              </a:rPr>
              <a:t>microtasks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队列里的任务）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7.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更新渲染（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Update the rendering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...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8.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如果这是一个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worker event loop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，但是没有任务在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task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队列中，并且</a:t>
            </a:r>
            <a:r>
              <a:rPr lang="en-US" altLang="zh-CN" u="sng" dirty="0" err="1">
                <a:solidFill>
                  <a:srgbClr val="0366D6"/>
                </a:solidFill>
                <a:latin typeface="-apple-system"/>
                <a:hlinkClick r:id="rId3"/>
              </a:rPr>
              <a:t>WorkerGlobalScope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对象的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closing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标识为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true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，则销毁</a:t>
            </a: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event loop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，中止这些步骤，然后进行定义在</a:t>
            </a:r>
            <a:r>
              <a:rPr lang="en-US" altLang="zh-CN" dirty="0">
                <a:solidFill>
                  <a:srgbClr val="0366D6"/>
                </a:solidFill>
                <a:latin typeface="-apple-system"/>
                <a:hlinkClick r:id="rId4"/>
              </a:rPr>
              <a:t>Web workers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章节的</a:t>
            </a:r>
            <a:r>
              <a:rPr lang="en-US" altLang="zh-CN" dirty="0">
                <a:solidFill>
                  <a:srgbClr val="0366D6"/>
                </a:solidFill>
                <a:latin typeface="-apple-system"/>
                <a:hlinkClick r:id="rId5"/>
              </a:rPr>
              <a:t>run a worker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6A737D"/>
                </a:solidFill>
                <a:latin typeface="-apple-system"/>
              </a:rPr>
              <a:t>9.</a:t>
            </a:r>
            <a:r>
              <a:rPr lang="zh-CN" altLang="en-US" dirty="0">
                <a:solidFill>
                  <a:srgbClr val="6A737D"/>
                </a:solidFill>
                <a:latin typeface="-apple-system"/>
              </a:rPr>
              <a:t>返回到第一步。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2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7788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328780"/>
            <a:ext cx="5181600" cy="3649578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1.event </a:t>
            </a:r>
            <a:r>
              <a:rPr lang="en-US" altLang="zh-CN" dirty="0"/>
              <a:t>loop</a:t>
            </a:r>
            <a:r>
              <a:rPr lang="zh-CN" altLang="en-US" dirty="0"/>
              <a:t>会不断循环的去取</a:t>
            </a:r>
            <a:r>
              <a:rPr lang="en-US" altLang="zh-CN" dirty="0"/>
              <a:t>tasks</a:t>
            </a:r>
            <a:r>
              <a:rPr lang="zh-CN" altLang="en-US" dirty="0"/>
              <a:t>队列的中最老的一个任务推入栈中执行，并</a:t>
            </a:r>
            <a:r>
              <a:rPr lang="zh-CN" altLang="en-US" dirty="0">
                <a:solidFill>
                  <a:srgbClr val="FF0000"/>
                </a:solidFill>
              </a:rPr>
              <a:t>在当次循环里依次执行并清空</a:t>
            </a:r>
            <a:r>
              <a:rPr lang="en-US" altLang="zh-CN" dirty="0" err="1">
                <a:solidFill>
                  <a:srgbClr val="FF0000"/>
                </a:solidFill>
              </a:rPr>
              <a:t>microtask</a:t>
            </a:r>
            <a:r>
              <a:rPr lang="zh-CN" altLang="en-US" dirty="0">
                <a:solidFill>
                  <a:srgbClr val="FF0000"/>
                </a:solidFill>
              </a:rPr>
              <a:t>队列里的任务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执行</a:t>
            </a:r>
            <a:r>
              <a:rPr lang="zh-CN" altLang="en-US" dirty="0"/>
              <a:t>完</a:t>
            </a:r>
            <a:r>
              <a:rPr lang="en-US" altLang="zh-CN" dirty="0" err="1"/>
              <a:t>microtask</a:t>
            </a:r>
            <a:r>
              <a:rPr lang="zh-CN" altLang="en-US" dirty="0"/>
              <a:t>队列里的任务，有可能会渲染更新。</a:t>
            </a:r>
          </a:p>
        </p:txBody>
      </p:sp>
    </p:spTree>
    <p:extLst>
      <p:ext uri="{BB962C8B-B14F-4D97-AF65-F5344CB8AC3E}">
        <p14:creationId xmlns:p14="http://schemas.microsoft.com/office/powerpoint/2010/main" val="57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42869" y="569343"/>
            <a:ext cx="5658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console.log('1');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console.log('2');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().then(function () {</a:t>
            </a:r>
          </a:p>
          <a:p>
            <a:r>
              <a:rPr lang="en-US" altLang="zh-CN" dirty="0"/>
              <a:t>        console.log('6');</a:t>
            </a:r>
          </a:p>
          <a:p>
            <a:r>
              <a:rPr lang="en-US" altLang="zh-CN" dirty="0"/>
              <a:t>      }).then(function () {</a:t>
            </a:r>
          </a:p>
          <a:p>
            <a:r>
              <a:rPr lang="en-US" altLang="zh-CN" dirty="0"/>
              <a:t>        console.log('7');</a:t>
            </a:r>
          </a:p>
          <a:p>
            <a:r>
              <a:rPr lang="en-US" altLang="zh-CN" dirty="0"/>
              <a:t>      });</a:t>
            </a:r>
          </a:p>
          <a:p>
            <a:endParaRPr lang="en-US" altLang="zh-CN" dirty="0"/>
          </a:p>
          <a:p>
            <a:r>
              <a:rPr lang="en-US" altLang="zh-CN" dirty="0"/>
              <a:t>    }, 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().then(function () {</a:t>
            </a:r>
          </a:p>
          <a:p>
            <a:r>
              <a:rPr lang="en-US" altLang="zh-CN" dirty="0"/>
              <a:t>      console.log('3');</a:t>
            </a:r>
          </a:p>
          <a:p>
            <a:r>
              <a:rPr lang="en-US" altLang="zh-CN" dirty="0"/>
              <a:t>    }).then(function () {</a:t>
            </a:r>
          </a:p>
          <a:p>
            <a:r>
              <a:rPr lang="en-US" altLang="zh-CN" dirty="0"/>
              <a:t>      console.log('4');</a:t>
            </a:r>
          </a:p>
          <a:p>
            <a:endParaRPr lang="en-US" altLang="zh-CN" dirty="0"/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    console.log('5');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58" y="2294111"/>
            <a:ext cx="45053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30" y="2308733"/>
            <a:ext cx="4714875" cy="1895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06771" y="517585"/>
            <a:ext cx="44512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console.log('1');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console.log('2');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().then(function () {</a:t>
            </a:r>
          </a:p>
          <a:p>
            <a:r>
              <a:rPr lang="en-US" altLang="zh-CN" dirty="0"/>
              <a:t>        console.log('6');</a:t>
            </a:r>
          </a:p>
          <a:p>
            <a:r>
              <a:rPr lang="en-US" altLang="zh-CN" dirty="0"/>
              <a:t>      }).then(function () {</a:t>
            </a:r>
          </a:p>
          <a:p>
            <a:r>
              <a:rPr lang="en-US" altLang="zh-CN" dirty="0"/>
              <a:t>        console.log('7');</a:t>
            </a:r>
          </a:p>
          <a:p>
            <a:r>
              <a:rPr lang="en-US" altLang="zh-CN" dirty="0"/>
              <a:t>      });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  console.log('8')</a:t>
            </a:r>
          </a:p>
          <a:p>
            <a:r>
              <a:rPr lang="en-US" altLang="zh-CN" dirty="0"/>
              <a:t>      }, 0)</a:t>
            </a:r>
          </a:p>
          <a:p>
            <a:r>
              <a:rPr lang="en-US" altLang="zh-CN" dirty="0"/>
              <a:t>    }, 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().then(function () {</a:t>
            </a:r>
          </a:p>
          <a:p>
            <a:r>
              <a:rPr lang="en-US" altLang="zh-CN" dirty="0"/>
              <a:t>      console.log('3');</a:t>
            </a:r>
          </a:p>
          <a:p>
            <a:r>
              <a:rPr lang="en-US" altLang="zh-CN" dirty="0"/>
              <a:t>    }).then(function () {</a:t>
            </a:r>
          </a:p>
          <a:p>
            <a:r>
              <a:rPr lang="en-US" altLang="zh-CN" dirty="0"/>
              <a:t>      console.log('4');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      console.log('9')</a:t>
            </a:r>
          </a:p>
          <a:p>
            <a:r>
              <a:rPr lang="en-US" altLang="zh-CN" dirty="0"/>
              <a:t>      }, 0);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    console.log('5');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浏览器渲染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7991"/>
            <a:ext cx="8915400" cy="4284453"/>
          </a:xfrm>
        </p:spPr>
        <p:txBody>
          <a:bodyPr/>
          <a:lstStyle/>
          <a:p>
            <a:r>
              <a:rPr lang="zh-CN" altLang="en-US" dirty="0" smtClean="0"/>
              <a:t>浏览器渲染有一个单独的渲染进程，默认每个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页面一个进程，互不影响。</a:t>
            </a:r>
            <a:endParaRPr lang="en-US" altLang="zh-CN" dirty="0" smtClean="0"/>
          </a:p>
          <a:p>
            <a:r>
              <a:rPr lang="zh-CN" altLang="en-US" dirty="0" smtClean="0"/>
              <a:t>主要作用：页面</a:t>
            </a:r>
            <a:r>
              <a:rPr lang="zh-CN" altLang="en-US" dirty="0"/>
              <a:t>渲染，脚本执行，事件处理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渲染进程包括主要的几个线程：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1.GUI</a:t>
            </a:r>
            <a:r>
              <a:rPr lang="zh-CN" altLang="en-US" dirty="0"/>
              <a:t>渲染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en-US" altLang="zh-CN" dirty="0"/>
              <a:t>2. JS</a:t>
            </a:r>
            <a:r>
              <a:rPr lang="zh-CN" altLang="en-US" dirty="0"/>
              <a:t>引擎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b="1" dirty="0" smtClean="0"/>
              <a:t>GUI</a:t>
            </a:r>
            <a:r>
              <a:rPr lang="zh-CN" altLang="en-US" b="1" dirty="0"/>
              <a:t>渲染线程与</a:t>
            </a:r>
            <a:r>
              <a:rPr lang="en-US" altLang="zh-CN" b="1" dirty="0"/>
              <a:t>JS</a:t>
            </a:r>
            <a:r>
              <a:rPr lang="zh-CN" altLang="en-US" b="1" dirty="0"/>
              <a:t>引擎线程是互斥的</a:t>
            </a:r>
            <a:r>
              <a:rPr lang="zh-CN" altLang="en-US" dirty="0"/>
              <a:t>，所以如果</a:t>
            </a:r>
            <a:r>
              <a:rPr lang="en-US" altLang="zh-CN" dirty="0"/>
              <a:t>JS</a:t>
            </a:r>
            <a:r>
              <a:rPr lang="zh-CN" altLang="en-US" dirty="0"/>
              <a:t>执行的时间过长，这样就会造成页面的渲染不连贯，导致页面渲染加载阻塞。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事件触发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定时触发器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异步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2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网站优化的必要性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269C8"/>
                </a:solidFill>
                <a:latin typeface="-apple-system"/>
              </a:rPr>
              <a:t>《Designing for Performance》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的作者 </a:t>
            </a:r>
            <a:r>
              <a:rPr lang="en-US" altLang="zh-CN" dirty="0">
                <a:solidFill>
                  <a:srgbClr val="0269C8"/>
                </a:solidFill>
                <a:latin typeface="-apple-system"/>
              </a:rPr>
              <a:t>Lara Swanson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 在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2014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年写过一篇文章</a:t>
            </a:r>
            <a:r>
              <a:rPr lang="en-US" altLang="zh-CN" dirty="0">
                <a:solidFill>
                  <a:srgbClr val="0269C8"/>
                </a:solidFill>
                <a:latin typeface="-apple-system"/>
              </a:rPr>
              <a:t>《Web</a:t>
            </a:r>
            <a:r>
              <a:rPr lang="zh-CN" altLang="en-US" dirty="0">
                <a:solidFill>
                  <a:srgbClr val="0269C8"/>
                </a:solidFill>
                <a:latin typeface="-apple-system"/>
              </a:rPr>
              <a:t>性能即用户体验</a:t>
            </a:r>
            <a:r>
              <a:rPr lang="en-US" altLang="zh-CN" dirty="0">
                <a:solidFill>
                  <a:srgbClr val="0269C8"/>
                </a:solidFill>
                <a:latin typeface="-apple-system"/>
              </a:rPr>
              <a:t>》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，她在文中提到“网站页面的快速加载，能够建立用户对网站的信任，增加回访率，大部分的用户其实都期待页面能够在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秒内加载完成，而当超过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秒以后， </a:t>
            </a:r>
            <a:r>
              <a:rPr lang="zh-CN" altLang="en-US" dirty="0">
                <a:solidFill>
                  <a:srgbClr val="0269C8"/>
                </a:solidFill>
                <a:latin typeface="-apple-system"/>
              </a:rPr>
              <a:t>就会有接近</a:t>
            </a:r>
            <a:r>
              <a:rPr lang="en-US" altLang="zh-CN" dirty="0">
                <a:solidFill>
                  <a:srgbClr val="0269C8"/>
                </a:solidFill>
                <a:latin typeface="-apple-system"/>
              </a:rPr>
              <a:t>40%</a:t>
            </a:r>
            <a:r>
              <a:rPr lang="zh-CN" altLang="en-US" dirty="0">
                <a:solidFill>
                  <a:srgbClr val="0269C8"/>
                </a:solidFill>
                <a:latin typeface="-apple-system"/>
              </a:rPr>
              <a:t>的用户</a:t>
            </a:r>
            <a:r>
              <a:rPr lang="zh-CN" altLang="en-US" dirty="0" smtClean="0">
                <a:solidFill>
                  <a:srgbClr val="0269C8"/>
                </a:solidFill>
                <a:latin typeface="-apple-system"/>
              </a:rPr>
              <a:t>离开。</a:t>
            </a:r>
            <a:endParaRPr lang="en-US" altLang="zh-CN" dirty="0" smtClean="0">
              <a:solidFill>
                <a:srgbClr val="0269C8"/>
              </a:solidFill>
              <a:latin typeface="-apple-system"/>
              <a:hlinkClick r:id="rId3"/>
            </a:endParaRPr>
          </a:p>
          <a:p>
            <a:r>
              <a:rPr lang="en-US" altLang="zh-CN" dirty="0"/>
              <a:t>Google</a:t>
            </a:r>
            <a:r>
              <a:rPr lang="zh-CN" altLang="en-US" dirty="0"/>
              <a:t>和亚马逊的研究表明，</a:t>
            </a:r>
            <a:r>
              <a:rPr lang="en-US" altLang="zh-CN" dirty="0"/>
              <a:t>Google</a:t>
            </a:r>
            <a:r>
              <a:rPr lang="zh-CN" altLang="en-US" dirty="0"/>
              <a:t>页面加载的时间从</a:t>
            </a:r>
            <a:r>
              <a:rPr lang="en-US" altLang="zh-CN" dirty="0"/>
              <a:t>0.4</a:t>
            </a:r>
            <a:r>
              <a:rPr lang="zh-CN" altLang="en-US" dirty="0"/>
              <a:t>秒提升到</a:t>
            </a:r>
            <a:r>
              <a:rPr lang="en-US" altLang="zh-CN" dirty="0"/>
              <a:t>0.9</a:t>
            </a:r>
            <a:r>
              <a:rPr lang="zh-CN" altLang="en-US" dirty="0"/>
              <a:t>秒导致丢失了</a:t>
            </a:r>
            <a:r>
              <a:rPr lang="en-US" altLang="zh-CN" dirty="0"/>
              <a:t>20%</a:t>
            </a:r>
            <a:r>
              <a:rPr lang="zh-CN" altLang="en-US" dirty="0"/>
              <a:t>流量和广告收入，对于亚马逊，页面加载时间每增加</a:t>
            </a:r>
            <a:r>
              <a:rPr lang="en-US" altLang="zh-CN" dirty="0"/>
              <a:t>100</a:t>
            </a:r>
            <a:r>
              <a:rPr lang="zh-CN" altLang="en-US" dirty="0"/>
              <a:t>毫秒就意味着</a:t>
            </a:r>
            <a:r>
              <a:rPr lang="en-US" altLang="zh-CN" dirty="0"/>
              <a:t>1%</a:t>
            </a:r>
            <a:r>
              <a:rPr lang="zh-CN" altLang="en-US" dirty="0"/>
              <a:t>的销售额损失。可见，页面的加载速度对于用户可能的下一步操作是多么的</a:t>
            </a:r>
            <a:r>
              <a:rPr lang="zh-CN" altLang="en-US" dirty="0" smtClean="0"/>
              <a:t>举足轻重。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浏览器</a:t>
            </a:r>
            <a:r>
              <a:rPr lang="zh-CN" altLang="en-US" sz="3200" dirty="0" smtClean="0"/>
              <a:t>渲染时机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92925" y="18403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不同的浏览器测试结果不一定相同，下面以谷歌浏览器为例，测试渲染时机。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8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4044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2709629" y="1264555"/>
            <a:ext cx="3578675" cy="24275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test1()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setTimeout</a:t>
            </a:r>
            <a:r>
              <a:rPr lang="en-US" altLang="zh-CN" dirty="0"/>
              <a:t>(() =&gt; {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smtClean="0"/>
              <a:t>this.msg </a:t>
            </a:r>
            <a:r>
              <a:rPr lang="en-US" altLang="zh-CN" dirty="0"/>
              <a:t>= 2</a:t>
            </a:r>
            <a:r>
              <a:rPr lang="en-US" altLang="zh-CN" dirty="0" smtClean="0"/>
              <a:t>;            		console.log(this.msg);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9629" y="3692106"/>
            <a:ext cx="9134439" cy="224286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73328" y="1431985"/>
            <a:ext cx="463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在这一轮事件循环中，</a:t>
            </a:r>
            <a:r>
              <a:rPr lang="en-US" altLang="zh-CN" dirty="0">
                <a:solidFill>
                  <a:srgbClr val="FF0000"/>
                </a:solidFill>
              </a:rPr>
              <a:t>setTimeout1</a:t>
            </a:r>
            <a:r>
              <a:rPr lang="zh-CN" altLang="en-US" dirty="0">
                <a:solidFill>
                  <a:srgbClr val="FF0000"/>
                </a:solidFill>
              </a:rPr>
              <a:t>是作为</a:t>
            </a:r>
            <a:r>
              <a:rPr lang="en-US" altLang="zh-CN" dirty="0">
                <a:solidFill>
                  <a:srgbClr val="FF0000"/>
                </a:solidFill>
              </a:rPr>
              <a:t>task</a:t>
            </a:r>
            <a:r>
              <a:rPr lang="zh-CN" altLang="en-US" dirty="0">
                <a:solidFill>
                  <a:srgbClr val="FF0000"/>
                </a:solidFill>
              </a:rPr>
              <a:t>运行的，可以看到</a:t>
            </a:r>
            <a:r>
              <a:rPr lang="en-US" altLang="zh-CN" dirty="0">
                <a:solidFill>
                  <a:srgbClr val="FF0000"/>
                </a:solidFill>
              </a:rPr>
              <a:t>paint</a:t>
            </a:r>
            <a:r>
              <a:rPr lang="zh-CN" altLang="en-US" dirty="0">
                <a:solidFill>
                  <a:srgbClr val="FF0000"/>
                </a:solidFill>
              </a:rPr>
              <a:t>确实是在</a:t>
            </a:r>
            <a:r>
              <a:rPr lang="en-US" altLang="zh-CN" dirty="0">
                <a:solidFill>
                  <a:srgbClr val="FF0000"/>
                </a:solidFill>
              </a:rPr>
              <a:t>task</a:t>
            </a:r>
            <a:r>
              <a:rPr lang="zh-CN" altLang="en-US" dirty="0">
                <a:solidFill>
                  <a:srgbClr val="FF0000"/>
                </a:solidFill>
              </a:rPr>
              <a:t>运行完后才进行的。</a:t>
            </a:r>
          </a:p>
        </p:txBody>
      </p:sp>
    </p:spTree>
    <p:extLst>
      <p:ext uri="{BB962C8B-B14F-4D97-AF65-F5344CB8AC3E}">
        <p14:creationId xmlns:p14="http://schemas.microsoft.com/office/powerpoint/2010/main" val="20010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73328" y="1431985"/>
            <a:ext cx="463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这一轮事件循环的</a:t>
            </a:r>
            <a:r>
              <a:rPr lang="en-US" altLang="zh-CN" dirty="0">
                <a:solidFill>
                  <a:srgbClr val="FF0000"/>
                </a:solidFill>
              </a:rPr>
              <a:t>task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的回调函数，</a:t>
            </a:r>
            <a:r>
              <a:rPr lang="en-US" altLang="zh-CN" dirty="0">
                <a:solidFill>
                  <a:srgbClr val="FF0000"/>
                </a:solidFill>
              </a:rPr>
              <a:t>Promise1</a:t>
            </a:r>
            <a:r>
              <a:rPr lang="zh-CN" altLang="en-US" dirty="0">
                <a:solidFill>
                  <a:srgbClr val="FF0000"/>
                </a:solidFill>
              </a:rPr>
              <a:t>则是</a:t>
            </a:r>
            <a:r>
              <a:rPr lang="en-US" altLang="zh-CN" dirty="0" err="1">
                <a:solidFill>
                  <a:srgbClr val="FF0000"/>
                </a:solidFill>
              </a:rPr>
              <a:t>microtask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paint</a:t>
            </a:r>
            <a:r>
              <a:rPr lang="zh-CN" altLang="en-US" dirty="0">
                <a:solidFill>
                  <a:srgbClr val="FF0000"/>
                </a:solidFill>
              </a:rPr>
              <a:t>同样是在他们之后完成。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12" y="3956251"/>
            <a:ext cx="9823804" cy="2371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61846" y="1431985"/>
            <a:ext cx="3930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test2() 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let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_this = this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         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Promise.resolve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().then(function Promise1() {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_this.msg = 2;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})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87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73328" y="1431985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Settimeout1,settimeout2</a:t>
            </a:r>
            <a:r>
              <a:rPr lang="zh-CN" altLang="en-US" dirty="0" smtClean="0">
                <a:solidFill>
                  <a:srgbClr val="FF0000"/>
                </a:solidFill>
              </a:rPr>
              <a:t>之间没有</a:t>
            </a:r>
            <a:r>
              <a:rPr lang="en-US" altLang="zh-CN" dirty="0" smtClean="0">
                <a:solidFill>
                  <a:srgbClr val="FF0000"/>
                </a:solidFill>
              </a:rPr>
              <a:t>paint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1846" y="1431985"/>
            <a:ext cx="39301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test3()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let _this = this;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(function setTimeout1()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_this.msg = 2;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}, 0)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(function setTimeout2()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_this.msg = 3;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}, 0)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55" y="4071668"/>
            <a:ext cx="9725025" cy="25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87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61846" y="1431985"/>
            <a:ext cx="39301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test4() {</a:t>
            </a:r>
          </a:p>
          <a:p>
            <a:r>
              <a:rPr lang="en-US" altLang="zh-CN" sz="1400" dirty="0"/>
              <a:t>          let _this = this;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setTimeout</a:t>
            </a:r>
            <a:r>
              <a:rPr lang="en-US" altLang="zh-CN" sz="1400" dirty="0"/>
              <a:t>(function setTimeout1() {</a:t>
            </a:r>
          </a:p>
          <a:p>
            <a:r>
              <a:rPr lang="en-US" altLang="zh-CN" sz="1400" dirty="0"/>
              <a:t>            _this.msg = 2;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Promise.resolve</a:t>
            </a:r>
            <a:r>
              <a:rPr lang="en-US" altLang="zh-CN" sz="1400" dirty="0"/>
              <a:t>().then(function Promise1() {</a:t>
            </a:r>
          </a:p>
          <a:p>
            <a:r>
              <a:rPr lang="en-US" altLang="zh-CN" sz="1400" dirty="0"/>
              <a:t>              console.log('promise1');</a:t>
            </a:r>
          </a:p>
          <a:p>
            <a:r>
              <a:rPr lang="en-US" altLang="zh-CN" sz="1400" dirty="0"/>
              <a:t>            })</a:t>
            </a:r>
          </a:p>
          <a:p>
            <a:r>
              <a:rPr lang="en-US" altLang="zh-CN" sz="1400" dirty="0"/>
              <a:t>          }, 0)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setTimeout</a:t>
            </a:r>
            <a:r>
              <a:rPr lang="en-US" altLang="zh-CN" sz="1400" dirty="0"/>
              <a:t>(function setTimeout2() {</a:t>
            </a:r>
          </a:p>
          <a:p>
            <a:r>
              <a:rPr lang="en-US" altLang="zh-CN" sz="1400" dirty="0"/>
              <a:t>            _this.msg = 3;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Promise.resolve</a:t>
            </a:r>
            <a:r>
              <a:rPr lang="en-US" altLang="zh-CN" sz="1400" dirty="0"/>
              <a:t>().then(function Promise2() {</a:t>
            </a:r>
          </a:p>
          <a:p>
            <a:r>
              <a:rPr lang="en-US" altLang="zh-CN" sz="1400" dirty="0"/>
              <a:t>              console.log('promise2');</a:t>
            </a:r>
          </a:p>
          <a:p>
            <a:r>
              <a:rPr lang="en-US" altLang="zh-CN" sz="1400" dirty="0"/>
              <a:t>            })</a:t>
            </a:r>
          </a:p>
          <a:p>
            <a:r>
              <a:rPr lang="en-US" altLang="zh-CN" sz="1400" dirty="0"/>
              <a:t>          }, 0)</a:t>
            </a:r>
          </a:p>
          <a:p>
            <a:r>
              <a:rPr lang="en-US" altLang="zh-CN" sz="1400" dirty="0"/>
              <a:t>        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2" y="2410746"/>
            <a:ext cx="10840377" cy="2867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8649" y="560717"/>
            <a:ext cx="678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Settimeout1 setimeout2</a:t>
            </a:r>
            <a:r>
              <a:rPr lang="zh-CN" altLang="en-US" dirty="0" smtClean="0">
                <a:solidFill>
                  <a:srgbClr val="FF0000"/>
                </a:solidFill>
              </a:rPr>
              <a:t>运行在两个</a:t>
            </a:r>
            <a:r>
              <a:rPr lang="en-US" altLang="zh-CN" dirty="0" smtClean="0">
                <a:solidFill>
                  <a:srgbClr val="FF0000"/>
                </a:solidFill>
              </a:rPr>
              <a:t>event loop</a:t>
            </a:r>
            <a:r>
              <a:rPr lang="zh-CN" altLang="en-US" dirty="0" smtClean="0">
                <a:solidFill>
                  <a:srgbClr val="FF0000"/>
                </a:solidFill>
              </a:rPr>
              <a:t>中，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为什么是执行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次渲染，会不会跟浏览器每秒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</a:rPr>
              <a:t>帧刷新频率有关（大约</a:t>
            </a:r>
            <a:r>
              <a:rPr lang="en-US" altLang="zh-CN" dirty="0" smtClean="0">
                <a:solidFill>
                  <a:srgbClr val="FF0000"/>
                </a:solidFill>
              </a:rPr>
              <a:t>16.7ms/</a:t>
            </a:r>
            <a:r>
              <a:rPr lang="zh-CN" altLang="en-US" dirty="0" smtClean="0">
                <a:solidFill>
                  <a:srgbClr val="FF0000"/>
                </a:solidFill>
              </a:rPr>
              <a:t>帧）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787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54483" y="718952"/>
            <a:ext cx="46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绘制两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1846" y="1431985"/>
            <a:ext cx="39301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test5()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let _this = this;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(function setTimeout1()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_this.msg = 2;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}, 0)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(function setTimeout2() {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_this.msg = 3;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}, 16.7)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},</a:t>
            </a:r>
            <a:endParaRPr lang="en-US" altLang="zh-C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58" y="1526827"/>
            <a:ext cx="10687050" cy="2638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54" y="4259848"/>
            <a:ext cx="8086725" cy="2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在一轮</a:t>
            </a:r>
            <a:r>
              <a:rPr lang="en-US" altLang="zh-CN" dirty="0"/>
              <a:t>event loop</a:t>
            </a:r>
            <a:r>
              <a:rPr lang="zh-CN" altLang="en-US" dirty="0"/>
              <a:t>中多次修改同一</a:t>
            </a:r>
            <a:r>
              <a:rPr lang="en-US" altLang="zh-CN" dirty="0" err="1"/>
              <a:t>dom</a:t>
            </a:r>
            <a:r>
              <a:rPr lang="zh-CN" altLang="en-US" dirty="0"/>
              <a:t>，只有最后一次会进行绘制。</a:t>
            </a:r>
          </a:p>
          <a:p>
            <a:r>
              <a:rPr lang="zh-CN" altLang="en-US" dirty="0"/>
              <a:t>渲染更新（</a:t>
            </a:r>
            <a:r>
              <a:rPr lang="en-US" altLang="zh-CN" dirty="0"/>
              <a:t>Update the rendering</a:t>
            </a:r>
            <a:r>
              <a:rPr lang="zh-CN" altLang="en-US" dirty="0"/>
              <a:t>）会在</a:t>
            </a:r>
            <a:r>
              <a:rPr lang="en-US" altLang="zh-CN" dirty="0"/>
              <a:t>event loop</a:t>
            </a:r>
            <a:r>
              <a:rPr lang="zh-CN" altLang="en-US" dirty="0"/>
              <a:t>中的</a:t>
            </a:r>
            <a:r>
              <a:rPr lang="en-US" altLang="zh-CN" dirty="0"/>
              <a:t>tasks</a:t>
            </a:r>
            <a:r>
              <a:rPr lang="zh-CN" altLang="en-US" dirty="0"/>
              <a:t>和</a:t>
            </a:r>
            <a:r>
              <a:rPr lang="en-US" altLang="zh-CN" dirty="0" err="1"/>
              <a:t>microtasks</a:t>
            </a:r>
            <a:r>
              <a:rPr lang="zh-CN" altLang="en-US" dirty="0"/>
              <a:t>完成后进行</a:t>
            </a:r>
            <a:r>
              <a:rPr lang="zh-CN" altLang="en-US" dirty="0" smtClean="0"/>
              <a:t>，</a:t>
            </a:r>
            <a:r>
              <a:rPr lang="zh-CN" altLang="en-US" dirty="0"/>
              <a:t>但</a:t>
            </a:r>
            <a:r>
              <a:rPr lang="zh-CN" altLang="en-US" dirty="0" smtClean="0"/>
              <a:t>并不是每次</a:t>
            </a:r>
            <a:r>
              <a:rPr lang="en-US" altLang="zh-CN" dirty="0" smtClean="0"/>
              <a:t>event loop</a:t>
            </a:r>
            <a:r>
              <a:rPr lang="zh-CN" altLang="en-US" dirty="0" smtClean="0"/>
              <a:t>都会绘制，只有修改了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以及浏览器觉得有必要的时候才会去进行绘制。</a:t>
            </a:r>
            <a:endParaRPr lang="en-US" altLang="zh-CN" dirty="0" smtClean="0"/>
          </a:p>
          <a:p>
            <a:r>
              <a:rPr lang="zh-CN" altLang="en-US" dirty="0" smtClean="0"/>
              <a:t>在某一帧的时候，多次修改了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，浏览器会将变动积攒起来，只进行一次绘制。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前端性能优化的应用 </a:t>
            </a:r>
            <a:r>
              <a:rPr lang="en-US" altLang="zh-CN" sz="3200" dirty="0" smtClean="0"/>
              <a:t>–</a:t>
            </a:r>
            <a:r>
              <a:rPr lang="zh-CN" altLang="en-US" sz="3200" dirty="0" smtClean="0"/>
              <a:t>加快渲染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1521124"/>
            <a:ext cx="9380539" cy="4888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/>
              <a:t>根据上面，</a:t>
            </a:r>
            <a:r>
              <a:rPr lang="en-US" altLang="zh-CN" sz="1600" dirty="0" smtClean="0"/>
              <a:t>event loop</a:t>
            </a:r>
            <a:r>
              <a:rPr lang="zh-CN" altLang="en-US" sz="1600" dirty="0" smtClean="0"/>
              <a:t>及渲染可以简单表示成下图：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假设现在执行到</a:t>
            </a:r>
            <a:r>
              <a:rPr lang="en-US" altLang="zh-CN" sz="1600" dirty="0"/>
              <a:t>currently running task</a:t>
            </a:r>
            <a:r>
              <a:rPr lang="zh-CN" altLang="en-US" sz="1600" dirty="0"/>
              <a:t>，我们对批量的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进行异步修改，我们将此任务插进</a:t>
            </a:r>
            <a:r>
              <a:rPr lang="en-US" altLang="zh-CN" sz="1600" dirty="0"/>
              <a:t>task: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99" y="1929308"/>
            <a:ext cx="6134100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99" y="3965274"/>
            <a:ext cx="6124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前端性能优化的应用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此任务插进</a:t>
            </a:r>
            <a:r>
              <a:rPr lang="en-US" altLang="zh-CN" dirty="0" err="1"/>
              <a:t>microtasks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可以看到将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改动放入</a:t>
            </a:r>
            <a:r>
              <a:rPr lang="en-US" altLang="zh-CN" dirty="0" err="1" smtClean="0"/>
              <a:t>microtasks</a:t>
            </a:r>
            <a:r>
              <a:rPr lang="zh-CN" altLang="en-US" dirty="0" smtClean="0"/>
              <a:t>可以让浏览器更快渲染，从而将变化更及时呈现给用户。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75" y="2889490"/>
            <a:ext cx="60293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前端性能优化的应用 </a:t>
            </a:r>
            <a:r>
              <a:rPr lang="en-US" altLang="zh-CN" sz="3200" dirty="0" smtClean="0"/>
              <a:t>–</a:t>
            </a:r>
            <a:r>
              <a:rPr lang="zh-CN" altLang="en-US" sz="3200" dirty="0" smtClean="0"/>
              <a:t>异步更新</a:t>
            </a:r>
            <a:r>
              <a:rPr lang="en-US" altLang="zh-CN" sz="3200" dirty="0" err="1" smtClean="0"/>
              <a:t>dom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88543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的操作开销是比较大的，耗性能，频繁的去操作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（会发生重</a:t>
            </a:r>
            <a:r>
              <a:rPr lang="zh-CN" altLang="en-US" dirty="0"/>
              <a:t>绘与重排）会增加浏览器负担，严重的会造成卡顿现象。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35" y="2852377"/>
            <a:ext cx="695414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nextTick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821735" cy="4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6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前端性能优化的应用 </a:t>
            </a:r>
            <a:r>
              <a:rPr lang="en-US" altLang="zh-CN" sz="3200" dirty="0"/>
              <a:t>–</a:t>
            </a:r>
            <a:r>
              <a:rPr lang="zh-CN" altLang="en-US" sz="3200" dirty="0"/>
              <a:t>异步更新</a:t>
            </a:r>
            <a:r>
              <a:rPr lang="en-US" altLang="zh-CN" sz="3200" dirty="0" err="1"/>
              <a:t>dom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89212" y="1259457"/>
            <a:ext cx="4313864" cy="51413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bar(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, id) {</a:t>
            </a:r>
            <a:br>
              <a:rPr lang="en-US" altLang="zh-CN" sz="1400" dirty="0"/>
            </a:br>
            <a:r>
              <a:rPr lang="en-US" altLang="zh-CN" sz="1400" dirty="0"/>
              <a:t>      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product =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r>
              <a:rPr lang="en-US" altLang="zh-CN" sz="1400" dirty="0"/>
              <a:t>      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resultEle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(id);</a:t>
            </a:r>
            <a:br>
              <a:rPr lang="en-US" altLang="zh-CN" sz="1400" dirty="0"/>
            </a:br>
            <a:r>
              <a:rPr lang="en-US" altLang="zh-CN" sz="1400" dirty="0"/>
              <a:t>          </a:t>
            </a:r>
            <a:r>
              <a:rPr lang="en-US" altLang="zh-CN" sz="1400" dirty="0" err="1"/>
              <a:t>resultEle.textContent</a:t>
            </a:r>
            <a:r>
              <a:rPr lang="en-US" altLang="zh-CN" sz="1400" dirty="0"/>
              <a:t> = product;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假设我们需要对这个元素进行对此计算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  ...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bar(2, 'result')</a:t>
            </a:r>
          </a:p>
          <a:p>
            <a:pPr marL="0" indent="0">
              <a:buNone/>
            </a:pPr>
            <a:r>
              <a:rPr lang="en-US" altLang="zh-CN" sz="1400" dirty="0"/>
              <a:t>      ...</a:t>
            </a:r>
          </a:p>
          <a:p>
            <a:pPr marL="0" indent="0">
              <a:buNone/>
            </a:pPr>
            <a:r>
              <a:rPr lang="en-US" altLang="zh-CN" sz="1400" dirty="0"/>
              <a:t>      bar(4, 'result')</a:t>
            </a:r>
          </a:p>
          <a:p>
            <a:pPr marL="0" indent="0">
              <a:buNone/>
            </a:pPr>
            <a:r>
              <a:rPr lang="en-US" altLang="zh-CN" sz="1400" dirty="0"/>
              <a:t>      ...</a:t>
            </a:r>
          </a:p>
          <a:p>
            <a:pPr marL="0" indent="0">
              <a:buNone/>
            </a:pPr>
            <a:r>
              <a:rPr lang="en-US" altLang="zh-CN" sz="1400" dirty="0"/>
              <a:t>      bar(5, 'result')</a:t>
            </a:r>
          </a:p>
          <a:p>
            <a:pPr marL="0" indent="0">
              <a:buNone/>
            </a:pPr>
            <a:r>
              <a:rPr lang="en-US" altLang="zh-CN" sz="1400" dirty="0"/>
              <a:t>      </a:t>
            </a:r>
            <a:r>
              <a:rPr lang="en-US" altLang="zh-CN" sz="1400" dirty="0" smtClean="0"/>
              <a:t>...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当计算量变多时，就出问题了。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7268385" y="1259457"/>
            <a:ext cx="4313864" cy="5598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  </a:t>
            </a:r>
            <a:r>
              <a:rPr lang="zh-CN" altLang="en-US" dirty="0" smtClean="0"/>
              <a:t>用上面的知识改造下：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store = {},</a:t>
            </a:r>
          </a:p>
          <a:p>
            <a:pPr marL="0" indent="0">
              <a:buNone/>
            </a:pPr>
            <a:r>
              <a:rPr lang="en-US" altLang="zh-CN" dirty="0"/>
              <a:t>      flag = false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function bar(</a:t>
            </a:r>
            <a:r>
              <a:rPr lang="en-US" altLang="zh-CN" dirty="0" err="1"/>
              <a:t>num</a:t>
            </a:r>
            <a:r>
              <a:rPr lang="en-US" altLang="zh-CN" dirty="0"/>
              <a:t>, id) {</a:t>
            </a:r>
          </a:p>
          <a:p>
            <a:pPr marL="0" indent="0">
              <a:buNone/>
            </a:pPr>
            <a:r>
              <a:rPr lang="en-US" altLang="zh-CN" dirty="0"/>
              <a:t>      store[id] =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if (!flag)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().then(function () {</a:t>
            </a:r>
          </a:p>
          <a:p>
            <a:pPr marL="0" indent="0">
              <a:buNone/>
            </a:pPr>
            <a:r>
              <a:rPr lang="en-US" altLang="zh-CN" dirty="0"/>
              <a:t>          for (</a:t>
            </a:r>
            <a:r>
              <a:rPr lang="en-US" altLang="zh-CN" dirty="0" err="1"/>
              <a:t>var</a:t>
            </a:r>
            <a:r>
              <a:rPr lang="en-US" altLang="zh-CN" dirty="0"/>
              <a:t> k in store)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store[k];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product = </a:t>
            </a:r>
            <a:r>
              <a:rPr lang="en-US" altLang="zh-CN" dirty="0" err="1"/>
              <a:t>num</a:t>
            </a:r>
            <a:r>
              <a:rPr lang="en-US" altLang="zh-CN" dirty="0"/>
              <a:t> *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resultEle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(k);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resultEle.textContent</a:t>
            </a:r>
            <a:r>
              <a:rPr lang="en-US" altLang="zh-CN" dirty="0"/>
              <a:t> = product;</a:t>
            </a:r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r>
              <a:rPr lang="en-US" altLang="zh-CN" dirty="0"/>
              <a:t>        flag = true;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3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856501"/>
          </a:xfrm>
        </p:spPr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nextTick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3505199" cy="47935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changeTxt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 this.msg = 1;</a:t>
            </a:r>
          </a:p>
          <a:p>
            <a:r>
              <a:rPr lang="en-US" altLang="zh-CN" dirty="0"/>
              <a:t>          this.$</a:t>
            </a:r>
            <a:r>
              <a:rPr lang="en-US" altLang="zh-CN" dirty="0" err="1"/>
              <a:t>nextTick</a:t>
            </a:r>
            <a:r>
              <a:rPr lang="en-US" altLang="zh-CN" dirty="0"/>
              <a:t>(() =&gt; {</a:t>
            </a:r>
          </a:p>
          <a:p>
            <a:r>
              <a:rPr lang="en-US" altLang="zh-CN" dirty="0"/>
              <a:t>            this.msg = 2;</a:t>
            </a:r>
          </a:p>
          <a:p>
            <a:r>
              <a:rPr lang="en-US" altLang="zh-CN" dirty="0"/>
              <a:t>            console.log(this.msg);</a:t>
            </a:r>
          </a:p>
          <a:p>
            <a:r>
              <a:rPr lang="en-US" altLang="zh-CN" dirty="0"/>
              <a:t>          })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 smtClean="0"/>
              <a:t>changeTxt1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 this.msg = 1;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setTimeout</a:t>
            </a:r>
            <a:r>
              <a:rPr lang="en-US" altLang="zh-CN" dirty="0"/>
              <a:t>(() =&gt; {</a:t>
            </a:r>
          </a:p>
          <a:p>
            <a:r>
              <a:rPr lang="en-US" altLang="zh-CN" dirty="0"/>
              <a:t>            this.msg = 2;</a:t>
            </a:r>
          </a:p>
          <a:p>
            <a:r>
              <a:rPr lang="en-US" altLang="zh-CN" dirty="0"/>
              <a:t>            console.log(this.msg);</a:t>
            </a:r>
          </a:p>
          <a:p>
            <a:r>
              <a:rPr lang="en-US" altLang="zh-CN" dirty="0"/>
              <a:t>          }, 0)</a:t>
            </a:r>
          </a:p>
          <a:p>
            <a:r>
              <a:rPr lang="en-US" altLang="zh-CN" dirty="0"/>
              <a:t>        },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9532" y="667890"/>
            <a:ext cx="652157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原理跟上面的例子一样，利用微任务来达到异步更新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dom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简单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过程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表示如下：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1)</a:t>
            </a:r>
            <a:r>
              <a:rPr lang="en-US" altLang="zh-CN" sz="1600" dirty="0" smtClean="0">
                <a:latin typeface="Consolas" panose="020B0609020204030204" pitchFamily="49" charset="0"/>
              </a:rPr>
              <a:t>this.msg = 1;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vue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检测的值变更（发布订阅者模式），触发响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应的函数，过程不详细讨论，结果是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push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到 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b="1" dirty="0" smtClean="0"/>
              <a:t>callbacks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数组里，然后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useMacroTask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  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macroTimerFunc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microTimerFunc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vue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会帮你控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制使用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微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任务还是宏任务，这里使用宏任务，回调函数是 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 smtClean="0"/>
              <a:t>flushCallbacks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这个函数作用是帮你遍历</a:t>
            </a:r>
            <a:r>
              <a:rPr lang="en-US" altLang="zh-CN" sz="1600" b="1" dirty="0" smtClean="0"/>
              <a:t>callbacks</a:t>
            </a:r>
            <a:r>
              <a:rPr lang="zh-CN" altLang="en-US" sz="1600" dirty="0" smtClean="0">
                <a:solidFill>
                  <a:srgbClr val="FF0000"/>
                </a:solidFill>
              </a:rPr>
              <a:t>，并且执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 行</a:t>
            </a:r>
            <a:r>
              <a:rPr lang="zh-CN" altLang="en-US" sz="1600" dirty="0" smtClean="0"/>
              <a:t>。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2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）执行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this.$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nexttick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，将里面的回调函数再次压入</a:t>
            </a:r>
            <a:r>
              <a:rPr lang="en-US" altLang="zh-CN" sz="1600" b="1" dirty="0"/>
              <a:t>callbacks</a:t>
            </a:r>
            <a:r>
              <a:rPr lang="en-US" altLang="zh-CN" sz="1600" dirty="0"/>
              <a:t> 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endParaRPr lang="en-US" altLang="zh-CN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这时候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vue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还是帮你选择宏任务。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）同步代码执行完毕，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useMacroTask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这个标识变为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4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）开始下次事件循环，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flushCallbacks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开始执行，它里面是由两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个回调的函数的，第一个是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1</a:t>
            </a:r>
            <a:r>
              <a:rPr lang="zh-CN" altLang="en-US" sz="1600" dirty="0" smtClean="0">
                <a:latin typeface="Consolas" panose="020B0609020204030204" pitchFamily="49" charset="0"/>
              </a:rPr>
              <a:t>的</a:t>
            </a:r>
            <a:r>
              <a:rPr lang="en-US" altLang="zh-CN" sz="1600" dirty="0" smtClean="0">
                <a:latin typeface="Consolas" panose="020B0609020204030204" pitchFamily="49" charset="0"/>
              </a:rPr>
              <a:t>update</a:t>
            </a:r>
            <a:r>
              <a:rPr lang="zh-CN" altLang="en-US" sz="1600" dirty="0" smtClean="0">
                <a:latin typeface="Consolas" panose="020B0609020204030204" pitchFamily="49" charset="0"/>
              </a:rPr>
              <a:t>，第二个是我们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nexttick</a:t>
            </a:r>
            <a:r>
              <a:rPr lang="zh-CN" altLang="en-US" sz="1600" dirty="0" smtClean="0">
                <a:latin typeface="Consolas" panose="020B0609020204030204" pitchFamily="49" charset="0"/>
              </a:rPr>
              <a:t>的回调。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5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）触发</a:t>
            </a:r>
            <a:r>
              <a:rPr lang="en-US" altLang="zh-CN" sz="1600" dirty="0" smtClean="0"/>
              <a:t>this.msg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2; </a:t>
            </a:r>
            <a:r>
              <a:rPr lang="zh-CN" altLang="en-US" sz="1600" dirty="0" smtClean="0">
                <a:solidFill>
                  <a:srgbClr val="FF0000"/>
                </a:solidFill>
              </a:rPr>
              <a:t>跟步骤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一样，不同的是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useMacroTask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是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false,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这时候使用微任务，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flushCallbacks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压入微任务队列。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6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）同步代码执行完毕，接着会执行当前事件循环产生的微任务，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这时候就执行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zh-CN" sz="1600" dirty="0" smtClean="0">
                <a:latin typeface="Consolas" panose="020B0609020204030204" pitchFamily="49" charset="0"/>
              </a:rPr>
              <a:t>=2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函数。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7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执行完毕，浏览器渲染，所以只执行一次渲染。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82" y="771896"/>
            <a:ext cx="7803217" cy="53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93530" y="68858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渲染次数对比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2856642" y="1455118"/>
            <a:ext cx="3992732" cy="576262"/>
          </a:xfrm>
        </p:spPr>
        <p:txBody>
          <a:bodyPr/>
          <a:lstStyle/>
          <a:p>
            <a:r>
              <a:rPr lang="en-US" altLang="zh-CN" dirty="0" err="1" smtClean="0"/>
              <a:t>changeTxt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39" y="2545738"/>
            <a:ext cx="5236234" cy="3413197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7534637" y="1455118"/>
            <a:ext cx="3999001" cy="576262"/>
          </a:xfrm>
        </p:spPr>
        <p:txBody>
          <a:bodyPr/>
          <a:lstStyle/>
          <a:p>
            <a:r>
              <a:rPr lang="en-US" altLang="zh-CN" dirty="0" smtClean="0"/>
              <a:t>changTxt1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81" y="2545737"/>
            <a:ext cx="4995311" cy="3413197"/>
          </a:xfrm>
        </p:spPr>
      </p:pic>
    </p:spTree>
    <p:extLst>
      <p:ext uri="{BB962C8B-B14F-4D97-AF65-F5344CB8AC3E}">
        <p14:creationId xmlns:p14="http://schemas.microsoft.com/office/powerpoint/2010/main" val="42675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</a:t>
            </a:r>
            <a:r>
              <a:rPr lang="zh-CN" altLang="en-US" dirty="0" smtClean="0"/>
              <a:t>到的概念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事件循环</a:t>
            </a:r>
            <a:endParaRPr lang="en-US" altLang="zh-CN" dirty="0" smtClean="0"/>
          </a:p>
          <a:p>
            <a:r>
              <a:rPr lang="zh-CN" altLang="en-US" dirty="0"/>
              <a:t>宏</a:t>
            </a:r>
            <a:r>
              <a:rPr lang="zh-CN" altLang="en-US" dirty="0" smtClean="0"/>
              <a:t>任务跟微任务</a:t>
            </a:r>
            <a:endParaRPr lang="en-US" altLang="zh-CN" dirty="0" smtClean="0"/>
          </a:p>
          <a:p>
            <a:r>
              <a:rPr lang="zh-CN" altLang="en-US" dirty="0" smtClean="0"/>
              <a:t>浏览器渲染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1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0769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事件循环</a:t>
            </a:r>
            <a:endParaRPr lang="zh-CN" altLang="en-US" sz="36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881769"/>
            <a:ext cx="5181600" cy="4543599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519900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smtClean="0"/>
              <a:t>JavaScript</a:t>
            </a:r>
            <a:r>
              <a:rPr lang="zh-CN" altLang="en-US" dirty="0"/>
              <a:t>是一个单线程的脚本语言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全部代码都是同步执行</a:t>
            </a:r>
            <a:r>
              <a:rPr lang="zh-CN" altLang="en-US" dirty="0" smtClean="0"/>
              <a:t>的，会严重阻塞页面渲染。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于是有两种任务，同步任务和异步任务，同步任务是指主线程上执行的任务，异步任务是指不进入主线程，进入‘任务队列’的任务（</a:t>
            </a:r>
            <a:r>
              <a:rPr lang="zh-CN" altLang="en-US" dirty="0"/>
              <a:t>先进先出</a:t>
            </a:r>
            <a:r>
              <a:rPr lang="zh-CN" altLang="en-US" dirty="0" smtClean="0"/>
              <a:t>），任务队列通知主线程完成了，才会进入主线程执行。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/>
              <a:t>主</a:t>
            </a:r>
            <a:r>
              <a:rPr lang="zh-CN" altLang="en-US" dirty="0" smtClean="0"/>
              <a:t>线程不断执行同步任务，同步任务执行完毕后，读取‘回调’的‘任务队列’，这个过程是循环不断的，整个的运行机制就叫做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Event Loop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（事件循环）。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7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6667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2589212" y="1199072"/>
            <a:ext cx="3505199" cy="4541207"/>
          </a:xfrm>
        </p:spPr>
        <p:txBody>
          <a:bodyPr/>
          <a:lstStyle/>
          <a:p>
            <a:r>
              <a:rPr lang="en-US" altLang="zh-CN" dirty="0"/>
              <a:t>&lt;script&gt;</a:t>
            </a:r>
          </a:p>
          <a:p>
            <a:r>
              <a:rPr lang="en-US" altLang="zh-CN" i="1" dirty="0"/>
              <a:t>function</a:t>
            </a:r>
            <a:r>
              <a:rPr lang="en-US" altLang="zh-CN" dirty="0"/>
              <a:t> foo() {</a:t>
            </a:r>
          </a:p>
          <a:p>
            <a:r>
              <a:rPr lang="en-US" altLang="zh-CN" dirty="0" smtClean="0"/>
              <a:t>	bar();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function bar() {</a:t>
            </a:r>
            <a:br>
              <a:rPr lang="en-US" altLang="zh-CN" dirty="0" smtClean="0"/>
            </a:br>
            <a:r>
              <a:rPr lang="en-US" altLang="zh-CN" dirty="0" smtClean="0"/>
              <a:t>	console.log(‘bar’);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oo();</a:t>
            </a:r>
            <a:endParaRPr lang="en-US" altLang="zh-CN" dirty="0"/>
          </a:p>
          <a:p>
            <a:r>
              <a:rPr lang="en-US" altLang="zh-CN" dirty="0"/>
              <a:t>&lt;/script&gt;</a:t>
            </a:r>
          </a:p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4848" y="1260700"/>
            <a:ext cx="4838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事件循环中的宏任务跟微任务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13411"/>
            <a:ext cx="7703104" cy="30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1443</TotalTime>
  <Words>1882</Words>
  <Application>Microsoft Office PowerPoint</Application>
  <PresentationFormat>宽屏</PresentationFormat>
  <Paragraphs>276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-apple-system</vt:lpstr>
      <vt:lpstr>宋体</vt:lpstr>
      <vt:lpstr>幼圆</vt:lpstr>
      <vt:lpstr>Arial</vt:lpstr>
      <vt:lpstr>Calibri</vt:lpstr>
      <vt:lpstr>Century Gothic</vt:lpstr>
      <vt:lpstr>Consolas</vt:lpstr>
      <vt:lpstr>Georgia</vt:lpstr>
      <vt:lpstr>Wingdings 3</vt:lpstr>
      <vt:lpstr>丝状</vt:lpstr>
      <vt:lpstr>从Vue nextTick谈起前端性能优化</vt:lpstr>
      <vt:lpstr>网站优化的必要性</vt:lpstr>
      <vt:lpstr>Vue nextTick</vt:lpstr>
      <vt:lpstr>PowerPoint 演示文稿</vt:lpstr>
      <vt:lpstr>渲染次数对比</vt:lpstr>
      <vt:lpstr>涉及到的概念</vt:lpstr>
      <vt:lpstr>事件循环</vt:lpstr>
      <vt:lpstr>PowerPoint 演示文稿</vt:lpstr>
      <vt:lpstr>事件循环中的宏任务跟微任务</vt:lpstr>
      <vt:lpstr>宏任务</vt:lpstr>
      <vt:lpstr>哪些是task任务源呢？</vt:lpstr>
      <vt:lpstr>task任务源</vt:lpstr>
      <vt:lpstr>微任务</vt:lpstr>
      <vt:lpstr>通常认为的微任务任务源</vt:lpstr>
      <vt:lpstr>event loop的处理过程</vt:lpstr>
      <vt:lpstr>总结</vt:lpstr>
      <vt:lpstr>PowerPoint 演示文稿</vt:lpstr>
      <vt:lpstr>PowerPoint 演示文稿</vt:lpstr>
      <vt:lpstr>浏览器渲染</vt:lpstr>
      <vt:lpstr>浏览器渲染时机</vt:lpstr>
      <vt:lpstr>例子1</vt:lpstr>
      <vt:lpstr>例子2</vt:lpstr>
      <vt:lpstr>例子3</vt:lpstr>
      <vt:lpstr>例子4</vt:lpstr>
      <vt:lpstr>例子5</vt:lpstr>
      <vt:lpstr>小结</vt:lpstr>
      <vt:lpstr>前端性能优化的应用 –加快渲染</vt:lpstr>
      <vt:lpstr>前端性能优化的应用</vt:lpstr>
      <vt:lpstr>前端性能优化的应用 –异步更新dom</vt:lpstr>
      <vt:lpstr>前端性能优化的应用 –异步更新dom</vt:lpstr>
      <vt:lpstr>Vue nextTick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从nextTick谈起前端性能优化</dc:title>
  <dc:creator>谢敏辉</dc:creator>
  <cp:lastModifiedBy>谢敏辉</cp:lastModifiedBy>
  <cp:revision>58</cp:revision>
  <dcterms:created xsi:type="dcterms:W3CDTF">2019-08-01T07:55:22Z</dcterms:created>
  <dcterms:modified xsi:type="dcterms:W3CDTF">2019-08-09T06:44:06Z</dcterms:modified>
</cp:coreProperties>
</file>