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7" r:id="rId8"/>
    <p:sldId id="262" r:id="rId9"/>
    <p:sldId id="263" r:id="rId10"/>
    <p:sldId id="272" r:id="rId11"/>
    <p:sldId id="264" r:id="rId12"/>
    <p:sldId id="273" r:id="rId13"/>
    <p:sldId id="265" r:id="rId14"/>
    <p:sldId id="274" r:id="rId15"/>
    <p:sldId id="266" r:id="rId16"/>
    <p:sldId id="275" r:id="rId17"/>
    <p:sldId id="267" r:id="rId18"/>
    <p:sldId id="268" r:id="rId19"/>
    <p:sldId id="269" r:id="rId20"/>
    <p:sldId id="270" r:id="rId21"/>
    <p:sldId id="271" r:id="rId22"/>
    <p:sldId id="276" r:id="rId23"/>
    <p:sldId id="298" r:id="rId24"/>
    <p:sldId id="277" r:id="rId25"/>
    <p:sldId id="299" r:id="rId26"/>
    <p:sldId id="300" r:id="rId27"/>
    <p:sldId id="278" r:id="rId28"/>
    <p:sldId id="279" r:id="rId29"/>
    <p:sldId id="294" r:id="rId30"/>
    <p:sldId id="280" r:id="rId31"/>
    <p:sldId id="295" r:id="rId32"/>
    <p:sldId id="281" r:id="rId33"/>
    <p:sldId id="282" r:id="rId34"/>
    <p:sldId id="283" r:id="rId35"/>
    <p:sldId id="284" r:id="rId36"/>
    <p:sldId id="287" r:id="rId37"/>
    <p:sldId id="285" r:id="rId38"/>
    <p:sldId id="296" r:id="rId39"/>
    <p:sldId id="286" r:id="rId40"/>
    <p:sldId id="288" r:id="rId41"/>
    <p:sldId id="289" r:id="rId42"/>
    <p:sldId id="301" r:id="rId43"/>
    <p:sldId id="290" r:id="rId44"/>
    <p:sldId id="291" r:id="rId45"/>
    <p:sldId id="292" r:id="rId46"/>
    <p:sldId id="293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谢敏辉" initials="谢敏辉" lastIdx="2" clrIdx="0">
    <p:extLst>
      <p:ext uri="{19B8F6BF-5375-455C-9EA6-DF929625EA0E}">
        <p15:presenceInfo xmlns:p15="http://schemas.microsoft.com/office/powerpoint/2012/main" userId="谢敏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08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1T15:57:17.797" idx="1">
    <p:pos x="5533" y="0"/>
    <p:text/>
    <p:extLst>
      <p:ext uri="{C676402C-5697-4E1C-873F-D02D1690AC5C}">
        <p15:threadingInfo xmlns:p15="http://schemas.microsoft.com/office/powerpoint/2012/main" timeZoneBias="-480"/>
      </p:ext>
    </p:extLst>
  </p:cm>
  <p:cm authorId="1" dt="2019-11-11T15:57:19.079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D29B17-0EB3-4747-80E6-BA9691DC1F9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4931EAE-2EEE-4D2A-BFB9-9A9262158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348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B17-0EB3-4747-80E6-BA9691DC1F9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AE-2EEE-4D2A-BFB9-9A9262158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1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B17-0EB3-4747-80E6-BA9691DC1F9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AE-2EEE-4D2A-BFB9-9A9262158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8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B17-0EB3-4747-80E6-BA9691DC1F9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AE-2EEE-4D2A-BFB9-9A9262158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B17-0EB3-4747-80E6-BA9691DC1F9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AE-2EEE-4D2A-BFB9-9A9262158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885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B17-0EB3-4747-80E6-BA9691DC1F9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AE-2EEE-4D2A-BFB9-9A9262158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9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B17-0EB3-4747-80E6-BA9691DC1F9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AE-2EEE-4D2A-BFB9-9A9262158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1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B17-0EB3-4747-80E6-BA9691DC1F9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AE-2EEE-4D2A-BFB9-9A9262158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0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B17-0EB3-4747-80E6-BA9691DC1F9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AE-2EEE-4D2A-BFB9-9A9262158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4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B17-0EB3-4747-80E6-BA9691DC1F9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AE-2EEE-4D2A-BFB9-9A9262158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5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B17-0EB3-4747-80E6-BA9691DC1F9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1EAE-2EEE-4D2A-BFB9-9A9262158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1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4D29B17-0EB3-4747-80E6-BA9691DC1F9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4931EAE-2EEE-4D2A-BFB9-9A9262158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ebpackjs.com/concepts/load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10.mogucdn.com/mlcdn/c45406/190317_2b4k7ad7k75468g03b1eagca24j19_4436x4244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sing" TargetMode="External"/><Relationship Id="rId2" Type="http://schemas.openxmlformats.org/officeDocument/2006/relationships/hyperlink" Target="https://en.wikipedia.org/wiki/Lexical_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原理简析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			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	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谢敏辉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8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07" y="489013"/>
            <a:ext cx="103822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output</a:t>
            </a:r>
            <a:r>
              <a:rPr lang="zh-CN" altLang="en-US" dirty="0"/>
              <a:t> 属性告诉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在哪里输出它所创建的 </a:t>
            </a:r>
            <a:r>
              <a:rPr lang="en-US" altLang="zh-CN" i="1" dirty="0"/>
              <a:t>bundles</a:t>
            </a:r>
            <a:r>
              <a:rPr lang="zh-CN" altLang="en-US" dirty="0"/>
              <a:t>，以及如何命名这些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简单来说就是输出的文件，有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就会有</a:t>
            </a:r>
            <a:r>
              <a:rPr lang="en-US" altLang="zh-CN" dirty="0" smtClean="0"/>
              <a:t>output,</a:t>
            </a:r>
            <a:r>
              <a:rPr lang="zh-CN" altLang="en-US" dirty="0" smtClean="0"/>
              <a:t>它会输出经过编译处理的文件，图片，</a:t>
            </a:r>
            <a:r>
              <a:rPr lang="en-US" altLang="zh-CN" dirty="0" err="1" smtClean="0"/>
              <a:t>css,js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4" name="Picture 2" descr="“webpack”的图片搜索结果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09" y="1626576"/>
            <a:ext cx="6504885" cy="390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90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9" y="574548"/>
            <a:ext cx="98869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loader </a:t>
            </a:r>
            <a:r>
              <a:rPr lang="zh-CN" altLang="en-US" dirty="0"/>
              <a:t>用于对模块的源代码进行转换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 descr="“loader webpack”的图片搜索结果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153291"/>
            <a:ext cx="969264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5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71" y="464439"/>
            <a:ext cx="10038398" cy="60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lugin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插件目的在于解决 </a:t>
            </a:r>
            <a:r>
              <a:rPr lang="en-US" altLang="zh-CN" dirty="0">
                <a:hlinkClick r:id="rId2"/>
              </a:rPr>
              <a:t>loader</a:t>
            </a:r>
            <a:r>
              <a:rPr lang="zh-CN" altLang="en-US" dirty="0"/>
              <a:t> 无法实现的</a:t>
            </a:r>
            <a:r>
              <a:rPr lang="zh-CN" altLang="en-US" b="1" dirty="0"/>
              <a:t>其他事</a:t>
            </a:r>
            <a:endParaRPr lang="zh-CN" altLang="en-US" dirty="0"/>
          </a:p>
        </p:txBody>
      </p:sp>
      <p:pic>
        <p:nvPicPr>
          <p:cNvPr id="4" name="Picture 4" descr="“loader webpack”的图片搜索结果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443438"/>
            <a:ext cx="969264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75488" y="502919"/>
            <a:ext cx="9336024" cy="512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初始化参数：从配置文件</a:t>
            </a:r>
            <a:r>
              <a:rPr lang="en-US" altLang="zh-CN" dirty="0"/>
              <a:t>(</a:t>
            </a:r>
            <a:r>
              <a:rPr lang="zh-CN" altLang="zh-CN" dirty="0"/>
              <a:t>默认</a:t>
            </a:r>
            <a:r>
              <a:rPr lang="en-US" altLang="zh-CN" dirty="0"/>
              <a:t>webpack.config.js)</a:t>
            </a:r>
            <a:r>
              <a:rPr lang="zh-CN" altLang="zh-CN" dirty="0"/>
              <a:t>和</a:t>
            </a:r>
            <a:r>
              <a:rPr lang="en-US" altLang="zh-CN" dirty="0"/>
              <a:t>shell</a:t>
            </a:r>
            <a:r>
              <a:rPr lang="zh-CN" altLang="zh-CN" dirty="0"/>
              <a:t>语句中读取与合并参数，得出最终的参数</a:t>
            </a:r>
          </a:p>
          <a:p>
            <a:r>
              <a:rPr lang="zh-CN" altLang="zh-CN" dirty="0"/>
              <a:t>开始编译</a:t>
            </a:r>
            <a:r>
              <a:rPr lang="en-US" altLang="zh-CN" dirty="0"/>
              <a:t>(compile)</a:t>
            </a:r>
            <a:r>
              <a:rPr lang="zh-CN" altLang="zh-CN" dirty="0"/>
              <a:t>：用上一步得到的参数初始化</a:t>
            </a:r>
            <a:r>
              <a:rPr lang="en-US" altLang="zh-CN" dirty="0" err="1"/>
              <a:t>Comiler</a:t>
            </a:r>
            <a:r>
              <a:rPr lang="zh-CN" altLang="zh-CN" dirty="0"/>
              <a:t>对象，加载所有配置的插件，通过执行对象的</a:t>
            </a:r>
            <a:r>
              <a:rPr lang="en-US" altLang="zh-CN" dirty="0"/>
              <a:t>run</a:t>
            </a:r>
            <a:r>
              <a:rPr lang="zh-CN" altLang="zh-CN" dirty="0"/>
              <a:t>方法开始执行编译</a:t>
            </a:r>
          </a:p>
          <a:p>
            <a:r>
              <a:rPr lang="zh-CN" altLang="zh-CN" dirty="0"/>
              <a:t>确定入口：根据配置中的</a:t>
            </a:r>
            <a:r>
              <a:rPr lang="en-US" altLang="zh-CN" dirty="0"/>
              <a:t>entry</a:t>
            </a:r>
            <a:r>
              <a:rPr lang="zh-CN" altLang="zh-CN" dirty="0"/>
              <a:t>找出所有的入口文件</a:t>
            </a:r>
          </a:p>
          <a:p>
            <a:r>
              <a:rPr lang="zh-CN" altLang="zh-CN" dirty="0"/>
              <a:t>编译模块：从入口文件出发，调用所有配置的</a:t>
            </a:r>
            <a:r>
              <a:rPr lang="en-US" altLang="zh-CN" dirty="0"/>
              <a:t>Loader</a:t>
            </a:r>
            <a:r>
              <a:rPr lang="zh-CN" altLang="zh-CN" dirty="0"/>
              <a:t>对模块进行翻译</a:t>
            </a:r>
            <a:r>
              <a:rPr lang="en-US" altLang="zh-CN" dirty="0"/>
              <a:t>,</a:t>
            </a:r>
            <a:r>
              <a:rPr lang="zh-CN" altLang="zh-CN" dirty="0"/>
              <a:t>再找出该模块依赖的模块，再递归本步骤直到所有入口依赖的文件都经过处理</a:t>
            </a:r>
          </a:p>
          <a:p>
            <a:r>
              <a:rPr lang="zh-CN" altLang="zh-CN" dirty="0"/>
              <a:t>完成编译模块：经过第四步之后，得到了每个模块被翻译之后的最终内容以及他们之间的依赖关系</a:t>
            </a:r>
          </a:p>
          <a:p>
            <a:r>
              <a:rPr lang="zh-CN" altLang="zh-CN" dirty="0"/>
              <a:t>输出资源：根据入口和模块之间的依赖关系，组装成一个个包含多个模块的</a:t>
            </a:r>
            <a:r>
              <a:rPr lang="en-US" altLang="zh-CN" dirty="0"/>
              <a:t>chunk</a:t>
            </a:r>
            <a:r>
              <a:rPr lang="zh-CN" altLang="zh-CN" dirty="0"/>
              <a:t>，再将每个</a:t>
            </a:r>
            <a:r>
              <a:rPr lang="en-US" altLang="zh-CN" dirty="0"/>
              <a:t>chunk</a:t>
            </a:r>
            <a:r>
              <a:rPr lang="zh-CN" altLang="zh-CN" dirty="0"/>
              <a:t>转换成一个单独的文件加入输出列表中，这是可以修改输出内容的最后机会</a:t>
            </a:r>
          </a:p>
          <a:p>
            <a:r>
              <a:rPr lang="zh-CN" altLang="zh-CN" dirty="0"/>
              <a:t>输出完成：在确定好输出内容后，根据配置</a:t>
            </a:r>
            <a:r>
              <a:rPr lang="en-US" altLang="zh-CN" dirty="0"/>
              <a:t>(webpack.config.js &amp;&amp; shell)</a:t>
            </a:r>
            <a:r>
              <a:rPr lang="zh-CN" altLang="zh-CN" dirty="0"/>
              <a:t>确定输出的路径和文件名，将文件的内容写入文件系统中</a:t>
            </a:r>
            <a:r>
              <a:rPr lang="en-US" altLang="zh-CN" dirty="0"/>
              <a:t>(fs)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编译流程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452224" y="9382604"/>
            <a:ext cx="2652070" cy="2101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Webpack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06254" y="62929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7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10.mogucdn.com/mlcdn/c45406/190317_2b4k7ad7k75468g03b1eagca24j19_4436x42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54" y="0"/>
            <a:ext cx="7804727" cy="621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79054" y="6218074"/>
            <a:ext cx="707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https://s10.mogucdn.com/mlcdn/c45406/190317_2b4k7ad7k75468g03b1eagca24j19_4436x4244.png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7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Plugin</a:t>
            </a:r>
          </a:p>
          <a:p>
            <a:r>
              <a:rPr lang="zh-CN" altLang="en-US" dirty="0" smtClean="0"/>
              <a:t>依赖分析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1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02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sz="3600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前端打包历程</a:t>
            </a:r>
            <a:endParaRPr lang="en-US" altLang="zh-CN" dirty="0" smtClean="0"/>
          </a:p>
          <a:p>
            <a:r>
              <a:rPr lang="zh-CN" altLang="en-US" dirty="0" smtClean="0"/>
              <a:t>什么是</a:t>
            </a:r>
            <a:r>
              <a:rPr lang="en-US" altLang="zh-CN" dirty="0" err="1"/>
              <a:t>w</a:t>
            </a:r>
            <a:r>
              <a:rPr lang="en-US" altLang="zh-CN" dirty="0" err="1" smtClean="0"/>
              <a:t>ebpack</a:t>
            </a:r>
            <a:endParaRPr lang="en-US" altLang="zh-CN" dirty="0" smtClean="0"/>
          </a:p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插件</a:t>
            </a:r>
            <a:r>
              <a:rPr lang="en-US" altLang="zh-CN" dirty="0" err="1"/>
              <a:t>BundleAnalyzerPlugin</a:t>
            </a:r>
            <a:endParaRPr lang="en-US" altLang="zh-CN" dirty="0"/>
          </a:p>
          <a:p>
            <a:r>
              <a:rPr lang="en-US" altLang="zh-CN" dirty="0" smtClean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39048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Plugin </a:t>
            </a:r>
            <a:r>
              <a:rPr lang="zh-CN" altLang="en-US" b="1" dirty="0" smtClean="0"/>
              <a:t>插件机制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07238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Webpack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就像一条生产线，要经过一系列处理流程后才能将源文件转换成输出结果。 这条生产线上的每个处理流程的职责都是单一的，多个流程之间有存在依赖关系，只有完成当前处理后才能交给下一个流程去处理。 插件就像是一个插入到生产线中的一个功能，在特定的时机对生产线上的资源做处理。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Webpack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Tapable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来组织这条复杂的生产线。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Webpack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在运行过程中会广播事件，插件只需要监听它所关心的事件，就能加入到这条生产线中，去改变生产线的运作。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Webpack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的事件流机制保证了插件的有序性，使得整个系统扩展性很好</a:t>
            </a:r>
            <a:r>
              <a:rPr lang="zh-CN" altLang="zh-CN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基于</a:t>
            </a:r>
            <a:r>
              <a:rPr lang="zh-CN" altLang="en-US" b="1" dirty="0" smtClean="0">
                <a:solidFill>
                  <a:srgbClr val="00B050"/>
                </a:solidFill>
              </a:rPr>
              <a:t>事件流框架</a:t>
            </a:r>
            <a:r>
              <a:rPr lang="en-US" altLang="zh-CN" b="1" dirty="0" err="1" smtClean="0">
                <a:solidFill>
                  <a:srgbClr val="00B050"/>
                </a:solidFill>
              </a:rPr>
              <a:t>Tapable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提供各种事件接口用于插件</a:t>
            </a:r>
            <a:r>
              <a:rPr lang="zh-CN" altLang="en-US" b="1" dirty="0" smtClean="0">
                <a:solidFill>
                  <a:srgbClr val="00B050"/>
                </a:solidFill>
              </a:rPr>
              <a:t>接入</a:t>
            </a:r>
            <a:endParaRPr lang="en-US" altLang="zh-CN" b="1" dirty="0" smtClean="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61872" y="5038662"/>
            <a:ext cx="7847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75715E"/>
                </a:solidFill>
                <a:latin typeface="Consolas" panose="020B0609020204030204" pitchFamily="49" charset="0"/>
              </a:rPr>
              <a:t>基本写法</a:t>
            </a:r>
            <a:endParaRPr lang="zh-CN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compiler.hooks.someHook.tap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altLang="zh-CN" dirty="0">
                <a:solidFill>
                  <a:srgbClr val="75715E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75715E"/>
                </a:solidFill>
                <a:latin typeface="Consolas" panose="020B0609020204030204" pitchFamily="49" charset="0"/>
              </a:rPr>
              <a:t>如果希望在</a:t>
            </a:r>
            <a:r>
              <a:rPr lang="en-US" altLang="zh-CN" dirty="0">
                <a:solidFill>
                  <a:srgbClr val="75715E"/>
                </a:solidFill>
                <a:latin typeface="Consolas" panose="020B0609020204030204" pitchFamily="49" charset="0"/>
              </a:rPr>
              <a:t>entry</a:t>
            </a:r>
            <a:r>
              <a:rPr lang="zh-CN" altLang="en-US" dirty="0">
                <a:solidFill>
                  <a:srgbClr val="75715E"/>
                </a:solidFill>
                <a:latin typeface="Consolas" panose="020B0609020204030204" pitchFamily="49" charset="0"/>
              </a:rPr>
              <a:t>配置完毕后执行某个功能</a:t>
            </a:r>
            <a:endParaRPr lang="zh-CN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compiler.hooks.entryOption.tap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(...)</a:t>
            </a:r>
            <a:endParaRPr lang="en-US" altLang="zh-CN" b="0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Tapable</a:t>
            </a:r>
            <a:r>
              <a:rPr lang="en-US" altLang="zh-CN" dirty="0" smtClean="0"/>
              <a:t> --</a:t>
            </a:r>
            <a:r>
              <a:rPr lang="zh-CN" altLang="en-US" dirty="0"/>
              <a:t>发布订阅模式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39" y="0"/>
            <a:ext cx="9953625" cy="671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39" y="0"/>
            <a:ext cx="96774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Tapable</a:t>
            </a:r>
            <a:r>
              <a:rPr lang="en-US" altLang="zh-CN" dirty="0" smtClean="0"/>
              <a:t> — </a:t>
            </a:r>
            <a:r>
              <a:rPr lang="zh-CN" altLang="en-US" dirty="0" smtClean="0"/>
              <a:t>同步钩子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755647"/>
            <a:ext cx="8220456" cy="45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yncHook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28387"/>
            <a:ext cx="7690104" cy="42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Tapable</a:t>
            </a:r>
            <a:r>
              <a:rPr lang="en-US" altLang="zh-CN" dirty="0" smtClean="0"/>
              <a:t> — </a:t>
            </a:r>
            <a:r>
              <a:rPr lang="zh-CN" altLang="en-US" dirty="0" smtClean="0"/>
              <a:t>异步钩子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773936"/>
            <a:ext cx="81564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87782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Compiler</a:t>
            </a:r>
          </a:p>
          <a:p>
            <a:r>
              <a:rPr lang="en-US" altLang="zh-CN" b="1" dirty="0" smtClean="0">
                <a:solidFill>
                  <a:srgbClr val="00B050"/>
                </a:solidFill>
              </a:rPr>
              <a:t>Compilation</a:t>
            </a:r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4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62" y="438911"/>
            <a:ext cx="8831849" cy="54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编译对象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compiler 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Compiler </a:t>
            </a:r>
            <a:r>
              <a:rPr lang="zh-CN" altLang="en-US" dirty="0"/>
              <a:t>对象包含了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环境所有的的配置信息，包含 </a:t>
            </a:r>
            <a:r>
              <a:rPr lang="en-US" altLang="zh-CN" dirty="0"/>
              <a:t>options</a:t>
            </a:r>
            <a:r>
              <a:rPr lang="zh-CN" altLang="en-US" dirty="0"/>
              <a:t>，</a:t>
            </a:r>
            <a:r>
              <a:rPr lang="en-US" altLang="zh-CN" dirty="0"/>
              <a:t>loaders</a:t>
            </a:r>
            <a:r>
              <a:rPr lang="zh-CN" altLang="en-US" dirty="0"/>
              <a:t>，</a:t>
            </a:r>
            <a:r>
              <a:rPr lang="en-US" altLang="zh-CN" dirty="0"/>
              <a:t>plugins </a:t>
            </a:r>
            <a:r>
              <a:rPr lang="zh-CN" altLang="en-US" dirty="0"/>
              <a:t>这些信息，这个对象在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启动时候被实例化，它是全局唯一的，可以简单地把它理解为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 smtClean="0"/>
              <a:t>实例。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Compiler </a:t>
            </a:r>
            <a:r>
              <a:rPr lang="zh-CN" altLang="en-US" dirty="0">
                <a:solidFill>
                  <a:srgbClr val="FF0000"/>
                </a:solidFill>
              </a:rPr>
              <a:t>代表了整个 </a:t>
            </a:r>
            <a:r>
              <a:rPr lang="en-US" altLang="zh-CN" dirty="0" err="1">
                <a:solidFill>
                  <a:srgbClr val="FF0000"/>
                </a:solidFill>
              </a:rPr>
              <a:t>Webpack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从启动到关闭的生命周期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b="1" dirty="0"/>
              <a:t>compilation 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Compilation </a:t>
            </a:r>
            <a:r>
              <a:rPr lang="zh-CN" altLang="en-US" dirty="0"/>
              <a:t>模块会被 </a:t>
            </a:r>
            <a:r>
              <a:rPr lang="en-US" altLang="zh-CN" dirty="0"/>
              <a:t>Compiler </a:t>
            </a:r>
            <a:r>
              <a:rPr lang="zh-CN" altLang="en-US" dirty="0"/>
              <a:t>用来创建新的编译（或新的构建）。</a:t>
            </a:r>
            <a:r>
              <a:rPr lang="en-US" altLang="zh-CN" dirty="0"/>
              <a:t>compilation </a:t>
            </a:r>
            <a:r>
              <a:rPr lang="zh-CN" altLang="en-US" dirty="0"/>
              <a:t>实例能够访问所有的模块和它们的依赖（大部分是循环依赖）。它会对应用程序的依赖图中所有模块进行字面上的编译</a:t>
            </a:r>
            <a:r>
              <a:rPr lang="en-US" altLang="zh-CN" dirty="0"/>
              <a:t>(literal compilation)</a:t>
            </a:r>
            <a:r>
              <a:rPr lang="zh-CN" altLang="en-US" dirty="0"/>
              <a:t>。在编译阶段，模块会被加载</a:t>
            </a:r>
            <a:r>
              <a:rPr lang="en-US" altLang="zh-CN" dirty="0"/>
              <a:t>(loaded)</a:t>
            </a:r>
            <a:r>
              <a:rPr lang="zh-CN" altLang="en-US" dirty="0"/>
              <a:t>、封存</a:t>
            </a:r>
            <a:r>
              <a:rPr lang="en-US" altLang="zh-CN" dirty="0"/>
              <a:t>(sealed)</a:t>
            </a:r>
            <a:r>
              <a:rPr lang="zh-CN" altLang="en-US" dirty="0"/>
              <a:t>、优化</a:t>
            </a:r>
            <a:r>
              <a:rPr lang="en-US" altLang="zh-CN" dirty="0"/>
              <a:t>(optimized)</a:t>
            </a:r>
            <a:r>
              <a:rPr lang="zh-CN" altLang="en-US" dirty="0"/>
              <a:t>、分块</a:t>
            </a:r>
            <a:r>
              <a:rPr lang="en-US" altLang="zh-CN" dirty="0"/>
              <a:t>(chunked)</a:t>
            </a:r>
            <a:r>
              <a:rPr lang="zh-CN" altLang="en-US" dirty="0"/>
              <a:t>、哈希</a:t>
            </a:r>
            <a:r>
              <a:rPr lang="en-US" altLang="zh-CN" dirty="0"/>
              <a:t>(hashed)</a:t>
            </a:r>
            <a:r>
              <a:rPr lang="zh-CN" altLang="en-US" dirty="0"/>
              <a:t>和重新创建</a:t>
            </a:r>
            <a:r>
              <a:rPr lang="en-US" altLang="zh-CN" dirty="0"/>
              <a:t>(restored)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Compilation </a:t>
            </a:r>
            <a:r>
              <a:rPr lang="zh-CN" altLang="en-US" dirty="0">
                <a:solidFill>
                  <a:srgbClr val="FF0000"/>
                </a:solidFill>
              </a:rPr>
              <a:t>只是代表了一次新的编译。</a:t>
            </a:r>
          </a:p>
        </p:txBody>
      </p:sp>
    </p:spTree>
    <p:extLst>
      <p:ext uri="{BB962C8B-B14F-4D97-AF65-F5344CB8AC3E}">
        <p14:creationId xmlns:p14="http://schemas.microsoft.com/office/powerpoint/2010/main" val="21413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Compiler hooks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entryOption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/>
              <a:t>entry </a:t>
            </a:r>
            <a:r>
              <a:rPr lang="zh-CN" altLang="en-US" dirty="0"/>
              <a:t>配置项处理过之后，执行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en-US" altLang="zh-CN" dirty="0" err="1" smtClean="0"/>
              <a:t>afterPlugins</a:t>
            </a:r>
            <a:endParaRPr lang="en-US" altLang="zh-CN" dirty="0" smtClean="0"/>
          </a:p>
          <a:p>
            <a:pPr lvl="1"/>
            <a:r>
              <a:rPr lang="zh-CN" altLang="en-US" dirty="0"/>
              <a:t>设置完初始插件之后，执行插件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Emit</a:t>
            </a:r>
          </a:p>
          <a:p>
            <a:pPr lvl="1"/>
            <a:r>
              <a:rPr lang="zh-CN" altLang="en-US" dirty="0"/>
              <a:t>生成资源到 </a:t>
            </a:r>
            <a:r>
              <a:rPr lang="en-US" altLang="zh-CN" dirty="0"/>
              <a:t>output </a:t>
            </a:r>
            <a:r>
              <a:rPr lang="zh-CN" altLang="en-US" dirty="0"/>
              <a:t>目录之前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afterEmit</a:t>
            </a:r>
            <a:endParaRPr lang="en-US" altLang="zh-CN" dirty="0" smtClean="0"/>
          </a:p>
          <a:p>
            <a:pPr lvl="1"/>
            <a:r>
              <a:rPr lang="zh-CN" altLang="en-US" dirty="0"/>
              <a:t>生成资源到 </a:t>
            </a:r>
            <a:r>
              <a:rPr lang="en-US" altLang="zh-CN" dirty="0"/>
              <a:t>output </a:t>
            </a:r>
            <a:r>
              <a:rPr lang="zh-CN" altLang="en-US" dirty="0"/>
              <a:t>目录之后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80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26" y="381381"/>
            <a:ext cx="901731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构建工具的作用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/>
          <a:lstStyle/>
          <a:p>
            <a:r>
              <a:rPr lang="zh-CN" altLang="en-US" dirty="0" smtClean="0"/>
              <a:t>资源预处理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代码转换</a:t>
            </a:r>
            <a:endParaRPr lang="en-US" altLang="zh-CN" dirty="0" smtClean="0"/>
          </a:p>
          <a:p>
            <a:r>
              <a:rPr lang="zh-CN" altLang="en-US" dirty="0" smtClean="0"/>
              <a:t>模块合并</a:t>
            </a:r>
            <a:endParaRPr lang="en-US" altLang="zh-CN" dirty="0" smtClean="0"/>
          </a:p>
          <a:p>
            <a:r>
              <a:rPr lang="zh-CN" altLang="en-US" dirty="0" smtClean="0"/>
              <a:t>资源压缩</a:t>
            </a:r>
            <a:endParaRPr lang="en-US" altLang="zh-CN" dirty="0" smtClean="0"/>
          </a:p>
          <a:p>
            <a:r>
              <a:rPr lang="zh-CN" altLang="en-US" dirty="0" smtClean="0"/>
              <a:t>代码分析</a:t>
            </a:r>
            <a:r>
              <a:rPr lang="en-US" altLang="zh-CN" dirty="0" smtClean="0"/>
              <a:t>--</a:t>
            </a:r>
            <a:r>
              <a:rPr lang="zh-CN" altLang="en-US" dirty="0" smtClean="0"/>
              <a:t>开发提示</a:t>
            </a:r>
            <a:endParaRPr lang="en-US" altLang="zh-CN" dirty="0" smtClean="0"/>
          </a:p>
          <a:p>
            <a:r>
              <a:rPr lang="zh-CN" altLang="en-US" dirty="0" smtClean="0"/>
              <a:t>提高开发效率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本质：工程化</a:t>
            </a:r>
            <a:r>
              <a:rPr lang="zh-CN" altLang="en-US" dirty="0">
                <a:solidFill>
                  <a:srgbClr val="FF0000"/>
                </a:solidFill>
              </a:rPr>
              <a:t>、自动化思想在前端开发中的</a:t>
            </a:r>
            <a:r>
              <a:rPr lang="zh-CN" altLang="en-US" dirty="0" smtClean="0">
                <a:solidFill>
                  <a:srgbClr val="FF0000"/>
                </a:solidFill>
              </a:rPr>
              <a:t>体现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7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Compilation hooks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buildModule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/>
              <a:t>entry </a:t>
            </a:r>
            <a:r>
              <a:rPr lang="zh-CN" altLang="en-US" dirty="0"/>
              <a:t>配置项处理过之后，执行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en-US" altLang="zh-CN" dirty="0" err="1" smtClean="0"/>
              <a:t>rebuildModule</a:t>
            </a:r>
            <a:endParaRPr lang="en-US" altLang="zh-CN" dirty="0" smtClean="0"/>
          </a:p>
          <a:p>
            <a:pPr lvl="1"/>
            <a:r>
              <a:rPr lang="zh-CN" altLang="en-US" dirty="0"/>
              <a:t>在重新构建一个模块之前触发。 </a:t>
            </a:r>
            <a:endParaRPr lang="en-US" altLang="zh-CN" dirty="0" smtClean="0"/>
          </a:p>
          <a:p>
            <a:r>
              <a:rPr lang="en-US" altLang="zh-CN" dirty="0" err="1" smtClean="0"/>
              <a:t>moduleAsset</a:t>
            </a:r>
            <a:endParaRPr lang="en-US" altLang="zh-CN" dirty="0" smtClean="0"/>
          </a:p>
          <a:p>
            <a:pPr lvl="1" fontAlgn="base"/>
            <a:r>
              <a:rPr lang="zh-CN" altLang="en-US" dirty="0"/>
              <a:t>一个模块中</a:t>
            </a:r>
            <a:r>
              <a:rPr lang="zh-CN" altLang="en-US" dirty="0" smtClean="0"/>
              <a:t>的一</a:t>
            </a:r>
            <a:r>
              <a:rPr lang="zh-CN" altLang="en-US" dirty="0"/>
              <a:t>个资源被添加到编译中。</a:t>
            </a:r>
          </a:p>
          <a:p>
            <a:r>
              <a:rPr lang="en-US" altLang="zh-CN" dirty="0" err="1" smtClean="0"/>
              <a:t>afterEmit</a:t>
            </a:r>
            <a:endParaRPr lang="en-US" altLang="zh-CN" dirty="0" smtClean="0"/>
          </a:p>
          <a:p>
            <a:pPr lvl="1"/>
            <a:r>
              <a:rPr lang="zh-CN" altLang="en-US" dirty="0"/>
              <a:t>生成资源到 </a:t>
            </a:r>
            <a:r>
              <a:rPr lang="en-US" altLang="zh-CN" dirty="0"/>
              <a:t>output </a:t>
            </a:r>
            <a:r>
              <a:rPr lang="zh-CN" altLang="en-US" dirty="0"/>
              <a:t>目录之后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17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81" y="334708"/>
            <a:ext cx="103441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完整</a:t>
            </a:r>
            <a:r>
              <a:rPr lang="en-US" altLang="zh-CN" dirty="0" smtClean="0"/>
              <a:t>hooks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webpack</a:t>
            </a:r>
            <a:r>
              <a:rPr lang="en-US" altLang="zh-CN" dirty="0"/>
              <a:t>: environment</a:t>
            </a:r>
          </a:p>
          <a:p>
            <a:r>
              <a:rPr lang="en-US" altLang="zh-CN" dirty="0" err="1"/>
              <a:t>webpack</a:t>
            </a:r>
            <a:r>
              <a:rPr lang="en-US" altLang="zh-CN" dirty="0"/>
              <a:t>: </a:t>
            </a:r>
            <a:r>
              <a:rPr lang="en-US" altLang="zh-CN" dirty="0" err="1"/>
              <a:t>afterEnvironment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en-US" altLang="zh-CN" dirty="0"/>
              <a:t>: </a:t>
            </a:r>
            <a:r>
              <a:rPr lang="en-US" altLang="zh-CN" dirty="0" err="1"/>
              <a:t>entryOption</a:t>
            </a:r>
            <a:endParaRPr lang="en-US" altLang="zh-CN" dirty="0"/>
          </a:p>
          <a:p>
            <a:r>
              <a:rPr lang="en-US" altLang="zh-CN" dirty="0" smtClean="0"/>
              <a:t>……</a:t>
            </a:r>
          </a:p>
          <a:p>
            <a:r>
              <a:rPr lang="en-US" altLang="zh-CN" dirty="0" err="1"/>
              <a:t>webpack</a:t>
            </a:r>
            <a:r>
              <a:rPr lang="en-US" altLang="zh-CN" dirty="0"/>
              <a:t>: </a:t>
            </a:r>
            <a:r>
              <a:rPr lang="en-US" altLang="zh-CN" dirty="0" err="1"/>
              <a:t>afterCompile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en-US" altLang="zh-CN" dirty="0"/>
              <a:t>: </a:t>
            </a:r>
            <a:r>
              <a:rPr lang="en-US" altLang="zh-CN" dirty="0" err="1"/>
              <a:t>shouldEmit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en-US" altLang="zh-CN" dirty="0"/>
              <a:t>: emit</a:t>
            </a:r>
          </a:p>
          <a:p>
            <a:r>
              <a:rPr lang="en-US" altLang="zh-CN" dirty="0" err="1"/>
              <a:t>webpack</a:t>
            </a:r>
            <a:r>
              <a:rPr lang="en-US" altLang="zh-CN" dirty="0"/>
              <a:t>: </a:t>
            </a:r>
            <a:r>
              <a:rPr lang="en-US" altLang="zh-CN" dirty="0" err="1"/>
              <a:t>assetEmitted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en-US" altLang="zh-CN" dirty="0"/>
              <a:t>: </a:t>
            </a:r>
            <a:r>
              <a:rPr lang="en-US" altLang="zh-CN" dirty="0" err="1"/>
              <a:t>afterEmit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en-US" altLang="zh-CN" dirty="0"/>
              <a:t>: </a:t>
            </a:r>
            <a:r>
              <a:rPr lang="en-US" altLang="zh-CN" dirty="0" err="1"/>
              <a:t>compilation.needAdditionalPass</a:t>
            </a:r>
            <a:endParaRPr lang="en-US" altLang="zh-CN" dirty="0"/>
          </a:p>
          <a:p>
            <a:r>
              <a:rPr lang="en-US" altLang="zh-CN" dirty="0" err="1"/>
              <a:t>webpack</a:t>
            </a:r>
            <a:r>
              <a:rPr lang="en-US" altLang="zh-CN" dirty="0"/>
              <a:t>: 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4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重</a:t>
            </a:r>
            <a:r>
              <a:rPr lang="zh-CN" altLang="en-US" dirty="0">
                <a:solidFill>
                  <a:srgbClr val="FF0000"/>
                </a:solidFill>
              </a:rPr>
              <a:t>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只需要记住</a:t>
            </a:r>
            <a:r>
              <a:rPr lang="en-US" altLang="zh-CN" dirty="0" smtClean="0">
                <a:solidFill>
                  <a:srgbClr val="C00000"/>
                </a:solidFill>
              </a:rPr>
              <a:t>plugin</a:t>
            </a:r>
            <a:r>
              <a:rPr lang="zh-CN" altLang="en-US" dirty="0" smtClean="0">
                <a:solidFill>
                  <a:srgbClr val="C00000"/>
                </a:solidFill>
              </a:rPr>
              <a:t>就是根据</a:t>
            </a:r>
            <a:r>
              <a:rPr lang="en-US" altLang="zh-CN" dirty="0" err="1" smtClean="0">
                <a:solidFill>
                  <a:srgbClr val="C00000"/>
                </a:solidFill>
              </a:rPr>
              <a:t>webpack</a:t>
            </a:r>
            <a:r>
              <a:rPr lang="zh-CN" altLang="en-US" dirty="0" smtClean="0">
                <a:solidFill>
                  <a:srgbClr val="C00000"/>
                </a:solidFill>
              </a:rPr>
              <a:t>的生命周期的各种钩子，插入到编译历程中去，完成改插件需要做的事情。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71600" y="1773937"/>
            <a:ext cx="8595360" cy="859536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wepack</a:t>
            </a:r>
            <a:r>
              <a:rPr lang="zh-CN" altLang="en-US" dirty="0" smtClean="0">
                <a:solidFill>
                  <a:srgbClr val="00B050"/>
                </a:solidFill>
              </a:rPr>
              <a:t>是如何将众多模块中的依赖进行解析输出的呢？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pic>
        <p:nvPicPr>
          <p:cNvPr id="7" name="Picture 4" descr="“webpack require”的图片搜索结果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76856"/>
            <a:ext cx="9656060" cy="422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032" y="1691322"/>
            <a:ext cx="2842832" cy="38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抽象语法</a:t>
            </a:r>
            <a:r>
              <a:rPr lang="zh-CN" altLang="en-US" b="1" dirty="0" smtClean="0"/>
              <a:t>树</a:t>
            </a:r>
            <a:r>
              <a:rPr lang="en-US" altLang="zh-CN" dirty="0" smtClean="0"/>
              <a:t>— </a:t>
            </a:r>
            <a:r>
              <a:rPr lang="en-US" altLang="zh-CN" b="1" dirty="0"/>
              <a:t>abstract syntax </a:t>
            </a:r>
            <a:r>
              <a:rPr lang="en-US" altLang="zh-CN" b="1" dirty="0" smtClean="0"/>
              <a:t>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AST</a:t>
            </a:r>
            <a:r>
              <a:rPr lang="zh-CN" altLang="en-US" dirty="0" smtClean="0"/>
              <a:t>是源代码的</a:t>
            </a:r>
            <a:r>
              <a:rPr lang="zh-CN" altLang="en-US" b="1" dirty="0" smtClean="0"/>
              <a:t>抽象</a:t>
            </a:r>
            <a:r>
              <a:rPr lang="zh-CN" altLang="en-US" b="1" dirty="0"/>
              <a:t>语法结构的树状</a:t>
            </a:r>
            <a:r>
              <a:rPr lang="zh-CN" altLang="en-US" b="1" dirty="0" smtClean="0"/>
              <a:t>表示，</a:t>
            </a:r>
            <a:r>
              <a:rPr lang="zh-CN" altLang="en-US" dirty="0"/>
              <a:t>这里特指编程语言的源代码。树上的每个节点都表示源代码中的一种结构。之所以说语法是「抽象」的，是因为这里的语法并不会表示出真实语法中出现的每个细节。</a:t>
            </a:r>
            <a:endParaRPr lang="en-US" altLang="zh-CN" b="1" dirty="0" smtClean="0"/>
          </a:p>
          <a:p>
            <a:r>
              <a:rPr lang="zh-CN" altLang="en-US" b="1" dirty="0" smtClean="0"/>
              <a:t>作用：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语法检查，高亮，提示</a:t>
            </a:r>
            <a:r>
              <a:rPr lang="en-US" altLang="zh-CN" b="1" dirty="0" smtClean="0"/>
              <a:t>…</a:t>
            </a:r>
          </a:p>
          <a:p>
            <a:pPr lvl="1"/>
            <a:r>
              <a:rPr lang="zh-CN" altLang="en-US" b="1" dirty="0" smtClean="0"/>
              <a:t>代码压缩，转化（</a:t>
            </a:r>
            <a:r>
              <a:rPr lang="en-US" altLang="zh-CN" b="1" dirty="0" smtClean="0"/>
              <a:t>es5 -&gt; es5 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…</a:t>
            </a:r>
          </a:p>
          <a:p>
            <a:pPr lvl="1"/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2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ast</a:t>
            </a:r>
            <a:r>
              <a:rPr lang="en-US" altLang="zh-CN" dirty="0" smtClean="0"/>
              <a:t> node Type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Identifier </a:t>
            </a:r>
            <a:r>
              <a:rPr lang="zh-CN" altLang="en-US" dirty="0" smtClean="0"/>
              <a:t>标识符</a:t>
            </a:r>
            <a:endParaRPr lang="en-US" altLang="zh-CN" dirty="0" smtClean="0"/>
          </a:p>
          <a:p>
            <a:r>
              <a:rPr lang="en-US" altLang="zh-CN" dirty="0" smtClean="0"/>
              <a:t>Literal </a:t>
            </a:r>
            <a:r>
              <a:rPr lang="zh-CN" altLang="en-US" dirty="0" smtClean="0"/>
              <a:t>字面量</a:t>
            </a:r>
            <a:endParaRPr lang="en-US" altLang="zh-CN" dirty="0" smtClean="0"/>
          </a:p>
          <a:p>
            <a:r>
              <a:rPr lang="en-US" altLang="zh-CN" dirty="0" smtClean="0"/>
              <a:t>Programs </a:t>
            </a:r>
            <a:r>
              <a:rPr lang="zh-CN" altLang="en-US" dirty="0" smtClean="0"/>
              <a:t>一般</a:t>
            </a:r>
            <a:r>
              <a:rPr lang="zh-CN" altLang="en-US" dirty="0"/>
              <a:t>这个是作为根节点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/>
              <a:t>Functions</a:t>
            </a:r>
          </a:p>
          <a:p>
            <a:r>
              <a:rPr lang="en-US" altLang="zh-CN" dirty="0" err="1" smtClean="0"/>
              <a:t>ExpressionStatement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 err="1" smtClean="0"/>
              <a:t>BlockStatement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块</a:t>
            </a:r>
            <a:r>
              <a:rPr lang="zh-CN" altLang="en-US" dirty="0"/>
              <a:t>语句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 err="1" smtClean="0"/>
              <a:t>VariableDeclaration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变量声明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79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a = 1 + 1;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0623" y="1691322"/>
            <a:ext cx="4873561" cy="3101357"/>
          </a:xfrm>
          <a:prstGeom prst="rect">
            <a:avLst/>
          </a:prstGeom>
        </p:spPr>
      </p:pic>
      <p:pic>
        <p:nvPicPr>
          <p:cNvPr id="14" name="内容占位符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8192" y="1691322"/>
            <a:ext cx="5065776" cy="488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68096" y="402336"/>
            <a:ext cx="87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b from 'b'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771668"/>
            <a:ext cx="7150608" cy="59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Ast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>
              <a:hlinkClick r:id="rId2"/>
            </a:endParaRPr>
          </a:p>
          <a:p>
            <a:r>
              <a:rPr lang="zh-CN" altLang="en-US" b="1" dirty="0" smtClean="0">
                <a:hlinkClick r:id="rId2"/>
              </a:rPr>
              <a:t>词法分析</a:t>
            </a:r>
            <a:r>
              <a:rPr lang="zh-CN" altLang="en-US" b="1" dirty="0">
                <a:hlinkClick r:id="rId2"/>
              </a:rPr>
              <a:t>（</a:t>
            </a:r>
            <a:r>
              <a:rPr lang="en-US" altLang="zh-CN" b="1" dirty="0">
                <a:hlinkClick r:id="rId2"/>
              </a:rPr>
              <a:t>Lexical Analysis</a:t>
            </a:r>
            <a:r>
              <a:rPr lang="zh-CN" altLang="en-US" b="1" dirty="0" smtClean="0">
                <a:hlinkClick r:id="rId2"/>
              </a:rPr>
              <a:t>）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>
                <a:hlinkClick r:id="rId3"/>
              </a:rPr>
              <a:t>语法分析（</a:t>
            </a:r>
            <a:r>
              <a:rPr lang="en-US" altLang="zh-CN" b="1" dirty="0">
                <a:hlinkClick r:id="rId3"/>
              </a:rPr>
              <a:t>Syntactic Analysis</a:t>
            </a:r>
            <a:r>
              <a:rPr lang="zh-CN" altLang="en-US" b="1" dirty="0">
                <a:hlinkClick r:id="rId3"/>
              </a:rPr>
              <a:t>）</a:t>
            </a:r>
            <a:r>
              <a:rPr lang="zh-CN" altLang="en-US" dirty="0">
                <a:hlinkClick r:id="rId3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构建工具发展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24" y="3775709"/>
            <a:ext cx="8594725" cy="22863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759560"/>
            <a:ext cx="100107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</a:t>
            </a:r>
            <a:r>
              <a:rPr lang="zh-CN" altLang="en-US" dirty="0" smtClean="0"/>
              <a:t>生成工具库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Esprima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Acron</a:t>
            </a:r>
            <a:r>
              <a:rPr lang="zh-CN" altLang="en-US" dirty="0" smtClean="0">
                <a:solidFill>
                  <a:srgbClr val="00B050"/>
                </a:solidFill>
              </a:rPr>
              <a:t>（</a:t>
            </a:r>
            <a:r>
              <a:rPr lang="en-US" altLang="zh-CN" dirty="0" err="1" smtClean="0">
                <a:solidFill>
                  <a:srgbClr val="00B050"/>
                </a:solidFill>
              </a:rPr>
              <a:t>webpack</a:t>
            </a:r>
            <a:r>
              <a:rPr lang="zh-CN" altLang="en-US" dirty="0" smtClean="0">
                <a:solidFill>
                  <a:srgbClr val="00B050"/>
                </a:solidFill>
              </a:rPr>
              <a:t>使用这个）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UglifyJS2</a:t>
            </a:r>
          </a:p>
          <a:p>
            <a:r>
              <a:rPr lang="en-US" altLang="zh-CN" dirty="0" err="1"/>
              <a:t>Estraverse</a:t>
            </a:r>
            <a:endParaRPr lang="en-US" altLang="zh-CN" dirty="0"/>
          </a:p>
          <a:p>
            <a:r>
              <a:rPr lang="en-US" altLang="zh-CN" dirty="0" err="1"/>
              <a:t>babylon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5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依赖分析流程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</a:t>
            </a:r>
            <a:r>
              <a:rPr lang="zh-CN" altLang="en-US" dirty="0" smtClean="0"/>
              <a:t>入口，读取</a:t>
            </a:r>
            <a:r>
              <a:rPr lang="en-US" altLang="zh-CN" dirty="0" smtClean="0"/>
              <a:t>index.js</a:t>
            </a:r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index.js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ast</a:t>
            </a:r>
            <a:endParaRPr lang="en-US" altLang="zh-CN" dirty="0" smtClean="0"/>
          </a:p>
          <a:p>
            <a:r>
              <a:rPr lang="zh-CN" altLang="en-US" dirty="0" smtClean="0"/>
              <a:t>分析</a:t>
            </a:r>
            <a:r>
              <a:rPr lang="en-US" altLang="zh-CN" dirty="0" err="1" smtClean="0"/>
              <a:t>ast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找出是否有依赖（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如果</a:t>
            </a:r>
            <a:r>
              <a:rPr lang="zh-CN" altLang="en-US" dirty="0" smtClean="0"/>
              <a:t>有，重复上述步骤（读取，生成</a:t>
            </a:r>
            <a:r>
              <a:rPr lang="en-US" altLang="zh-CN" dirty="0" err="1" smtClean="0"/>
              <a:t>ast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分析）</a:t>
            </a:r>
            <a:endParaRPr lang="en-US" altLang="zh-CN" dirty="0" smtClean="0"/>
          </a:p>
          <a:p>
            <a:r>
              <a:rPr lang="zh-CN" altLang="en-US" dirty="0" smtClean="0"/>
              <a:t>分析完毕后，生成一个</a:t>
            </a:r>
            <a:r>
              <a:rPr lang="en-US" altLang="zh-CN" dirty="0" smtClean="0"/>
              <a:t>modules</a:t>
            </a:r>
            <a:r>
              <a:rPr lang="zh-CN" altLang="en-US" dirty="0" smtClean="0"/>
              <a:t>依赖数组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modules</a:t>
            </a:r>
            <a:r>
              <a:rPr lang="zh-CN" altLang="en-US" dirty="0" smtClean="0"/>
              <a:t>进行代码转换，组合</a:t>
            </a:r>
            <a:endParaRPr lang="en-US" altLang="zh-CN" dirty="0" smtClean="0"/>
          </a:p>
          <a:p>
            <a:r>
              <a:rPr lang="zh-CN" altLang="en-US" dirty="0"/>
              <a:t>输出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6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" y="4762"/>
            <a:ext cx="5324475" cy="1933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8" y="2320813"/>
            <a:ext cx="4381500" cy="194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7" y="4757355"/>
            <a:ext cx="6029325" cy="1685925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1897950" y="1999106"/>
            <a:ext cx="338328" cy="299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1792794" y="4477392"/>
            <a:ext cx="548640" cy="221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175" y="4762"/>
            <a:ext cx="5705475" cy="159067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4818888" y="1709928"/>
            <a:ext cx="813816" cy="287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>
          <a:xfrm>
            <a:off x="7771256" y="1595723"/>
            <a:ext cx="676656" cy="228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76" y="1809451"/>
            <a:ext cx="3495675" cy="19240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76" y="3852504"/>
            <a:ext cx="4057650" cy="1647825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>
            <a:off x="8016143" y="3677530"/>
            <a:ext cx="186881" cy="220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8296" y="5665148"/>
            <a:ext cx="5610225" cy="1495425"/>
          </a:xfrm>
          <a:prstGeom prst="rect">
            <a:avLst/>
          </a:prstGeom>
        </p:spPr>
      </p:pic>
      <p:sp>
        <p:nvSpPr>
          <p:cNvPr id="18" name="下箭头 17"/>
          <p:cNvSpPr/>
          <p:nvPr/>
        </p:nvSpPr>
        <p:spPr>
          <a:xfrm>
            <a:off x="8016143" y="5500329"/>
            <a:ext cx="199170" cy="164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0033160" y="1938337"/>
            <a:ext cx="1122520" cy="366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简易</a:t>
            </a:r>
            <a:r>
              <a:rPr lang="zh-CN" altLang="en-US" dirty="0" smtClean="0"/>
              <a:t>版本 </a:t>
            </a:r>
            <a:r>
              <a:rPr lang="en-US" altLang="zh-CN" dirty="0" err="1" smtClean="0"/>
              <a:t>minipack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8037576" cy="48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err="1"/>
              <a:t>Webpack</a:t>
            </a:r>
            <a:r>
              <a:rPr lang="zh-CN" altLang="en-US" dirty="0"/>
              <a:t>整个流程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初始化，根据参数生成</a:t>
            </a:r>
            <a:r>
              <a:rPr lang="zh-CN" altLang="en-US" dirty="0"/>
              <a:t>编译对象</a:t>
            </a:r>
            <a:endParaRPr lang="en-US" altLang="zh-CN" dirty="0" smtClean="0"/>
          </a:p>
          <a:p>
            <a:r>
              <a:rPr lang="zh-CN" altLang="en-US" dirty="0" smtClean="0"/>
              <a:t>确定入口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从入口</a:t>
            </a:r>
            <a:r>
              <a:rPr lang="zh-CN" altLang="en-US" dirty="0" smtClean="0"/>
              <a:t>开始准备编译，</a:t>
            </a:r>
            <a:r>
              <a:rPr lang="en-US" altLang="zh-CN" dirty="0" err="1" smtClean="0"/>
              <a:t>runLoaders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/>
              <a:t> build module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ast</a:t>
            </a:r>
            <a:r>
              <a:rPr lang="en-US" altLang="zh-CN" dirty="0" smtClean="0"/>
              <a:t>,</a:t>
            </a:r>
            <a:r>
              <a:rPr lang="zh-CN" altLang="en-US" dirty="0" smtClean="0"/>
              <a:t>得出依赖关系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 err="1"/>
              <a:t>webpack</a:t>
            </a:r>
            <a:r>
              <a:rPr lang="zh-CN" altLang="en-US" dirty="0"/>
              <a:t>的生命周期中（即</a:t>
            </a:r>
            <a:r>
              <a:rPr lang="en-US" altLang="zh-CN" dirty="0"/>
              <a:t>complied</a:t>
            </a:r>
            <a:r>
              <a:rPr lang="zh-CN" altLang="en-US" dirty="0"/>
              <a:t>和</a:t>
            </a:r>
            <a:r>
              <a:rPr lang="en-US" altLang="zh-CN" dirty="0" err="1"/>
              <a:t>complation</a:t>
            </a:r>
            <a:r>
              <a:rPr lang="zh-CN" altLang="en-US" dirty="0"/>
              <a:t>的</a:t>
            </a:r>
            <a:r>
              <a:rPr lang="en-US" altLang="zh-CN" dirty="0"/>
              <a:t>hooks)</a:t>
            </a:r>
            <a:r>
              <a:rPr lang="zh-CN" altLang="en-US" dirty="0"/>
              <a:t>绑定的插件，会开始生效</a:t>
            </a:r>
            <a:r>
              <a:rPr lang="zh-CN" altLang="en-US" dirty="0" smtClean="0"/>
              <a:t>做事</a:t>
            </a:r>
            <a:endParaRPr lang="en-US" altLang="zh-CN" dirty="0" smtClean="0"/>
          </a:p>
          <a:p>
            <a:r>
              <a:rPr lang="zh-CN" altLang="en-US" dirty="0" smtClean="0"/>
              <a:t>循环的去处理入口得出的依赖关系，</a:t>
            </a:r>
            <a:r>
              <a:rPr lang="en-US" altLang="zh-CN" dirty="0"/>
              <a:t> </a:t>
            </a:r>
            <a:r>
              <a:rPr lang="en-US" altLang="zh-CN" dirty="0" err="1"/>
              <a:t>runLoaders</a:t>
            </a:r>
            <a:r>
              <a:rPr lang="en-US" altLang="zh-CN" dirty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build module</a:t>
            </a:r>
            <a:r>
              <a:rPr lang="zh-CN" altLang="en-US" dirty="0" smtClean="0"/>
              <a:t>，</a:t>
            </a:r>
            <a:r>
              <a:rPr lang="zh-CN" altLang="en-US" dirty="0"/>
              <a:t>生成</a:t>
            </a:r>
            <a:r>
              <a:rPr lang="en-US" altLang="zh-CN" dirty="0" err="1"/>
              <a:t>ast</a:t>
            </a:r>
            <a:r>
              <a:rPr lang="zh-CN" altLang="en-US" dirty="0"/>
              <a:t>来得出模块间的</a:t>
            </a:r>
            <a:r>
              <a:rPr lang="zh-CN" altLang="en-US" dirty="0" smtClean="0"/>
              <a:t>依赖</a:t>
            </a:r>
            <a:endParaRPr lang="en-US" altLang="zh-CN" dirty="0"/>
          </a:p>
          <a:p>
            <a:r>
              <a:rPr lang="zh-CN" altLang="en-US" dirty="0" smtClean="0"/>
              <a:t>对</a:t>
            </a:r>
            <a:r>
              <a:rPr lang="zh-CN" altLang="en-US" dirty="0" smtClean="0"/>
              <a:t>模块进行转换，生成</a:t>
            </a:r>
            <a:r>
              <a:rPr lang="en-US" altLang="zh-CN" dirty="0" smtClean="0"/>
              <a:t>chunks(</a:t>
            </a:r>
            <a:r>
              <a:rPr lang="en-US" altLang="zh-CN" dirty="0" err="1" smtClean="0"/>
              <a:t>template.render</a:t>
            </a:r>
            <a:r>
              <a:rPr lang="zh-CN" altLang="en-US" dirty="0"/>
              <a:t>负责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内部在一大堆优化</a:t>
            </a:r>
            <a:endParaRPr lang="en-US" altLang="zh-CN" dirty="0" smtClean="0"/>
          </a:p>
          <a:p>
            <a:r>
              <a:rPr lang="zh-CN" altLang="en-US" dirty="0"/>
              <a:t>输出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7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优化神器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-bundle-analyzer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48" y="855803"/>
            <a:ext cx="10767670" cy="50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256" y="2221992"/>
            <a:ext cx="9692640" cy="1325562"/>
          </a:xfrm>
        </p:spPr>
        <p:txBody>
          <a:bodyPr/>
          <a:lstStyle/>
          <a:p>
            <a:pPr algn="ctr"/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0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" y="202224"/>
            <a:ext cx="11614638" cy="641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03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小程序配置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755648"/>
            <a:ext cx="7955280" cy="473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Entry</a:t>
            </a:r>
          </a:p>
          <a:p>
            <a:r>
              <a:rPr lang="en-US" altLang="zh-CN" dirty="0" smtClean="0"/>
              <a:t>Output</a:t>
            </a:r>
          </a:p>
          <a:p>
            <a:r>
              <a:rPr lang="en-US" altLang="zh-CN" dirty="0" smtClean="0"/>
              <a:t>loader</a:t>
            </a:r>
          </a:p>
          <a:p>
            <a:r>
              <a:rPr lang="en-US" altLang="zh-CN" dirty="0" smtClean="0"/>
              <a:t>plugin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31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入口起点</a:t>
            </a:r>
            <a:r>
              <a:rPr lang="en-US" altLang="zh-CN" b="1" dirty="0"/>
              <a:t>(entry point)</a:t>
            </a:r>
            <a:r>
              <a:rPr lang="zh-CN" altLang="en-US" dirty="0"/>
              <a:t>指示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应该使用哪个模块，来作为构建其内部</a:t>
            </a:r>
            <a:r>
              <a:rPr lang="zh-CN" altLang="en-US" i="1" dirty="0"/>
              <a:t>依赖图</a:t>
            </a:r>
            <a:r>
              <a:rPr lang="zh-CN" altLang="en-US" dirty="0"/>
              <a:t>的开始。进入入口起点后，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会找出有哪些模块和库是入口起点（直接和间接）依赖的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音乐</a:t>
            </a:r>
            <a:r>
              <a:rPr lang="zh-CN" altLang="en-US" dirty="0" smtClean="0"/>
              <a:t>交友举例：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简单就是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那个引入的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，所有模块经过他引入。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87" y="3332652"/>
            <a:ext cx="29432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2564</TotalTime>
  <Words>1197</Words>
  <Application>Microsoft Office PowerPoint</Application>
  <PresentationFormat>宽屏</PresentationFormat>
  <Paragraphs>166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Century Schoolbook</vt:lpstr>
      <vt:lpstr>等线</vt:lpstr>
      <vt:lpstr>宋体</vt:lpstr>
      <vt:lpstr>Arial</vt:lpstr>
      <vt:lpstr>Consolas</vt:lpstr>
      <vt:lpstr>Times New Roman</vt:lpstr>
      <vt:lpstr>Wingdings 2</vt:lpstr>
      <vt:lpstr>View</vt:lpstr>
      <vt:lpstr>Webpack原理简析</vt:lpstr>
      <vt:lpstr>目录</vt:lpstr>
      <vt:lpstr>构建工具的作用</vt:lpstr>
      <vt:lpstr>构建工具发展</vt:lpstr>
      <vt:lpstr>PowerPoint 演示文稿</vt:lpstr>
      <vt:lpstr>Webpack</vt:lpstr>
      <vt:lpstr>小程序配置</vt:lpstr>
      <vt:lpstr>重要概念</vt:lpstr>
      <vt:lpstr>Entry</vt:lpstr>
      <vt:lpstr>PowerPoint 演示文稿</vt:lpstr>
      <vt:lpstr>Output</vt:lpstr>
      <vt:lpstr>PowerPoint 演示文稿</vt:lpstr>
      <vt:lpstr>Loader</vt:lpstr>
      <vt:lpstr>PowerPoint 演示文稿</vt:lpstr>
      <vt:lpstr>Plugin</vt:lpstr>
      <vt:lpstr>PowerPoint 演示文稿</vt:lpstr>
      <vt:lpstr>Webpack编译流程</vt:lpstr>
      <vt:lpstr>PowerPoint 演示文稿</vt:lpstr>
      <vt:lpstr>要点</vt:lpstr>
      <vt:lpstr>Plugin 插件机制</vt:lpstr>
      <vt:lpstr>Tapable --发布订阅模式</vt:lpstr>
      <vt:lpstr>Tapable — 同步钩子</vt:lpstr>
      <vt:lpstr>SyncHook 原理</vt:lpstr>
      <vt:lpstr>Tapable — 异步钩子</vt:lpstr>
      <vt:lpstr>Webpack 编译</vt:lpstr>
      <vt:lpstr>PowerPoint 演示文稿</vt:lpstr>
      <vt:lpstr>Webpack编译对象</vt:lpstr>
      <vt:lpstr>Compiler hooks</vt:lpstr>
      <vt:lpstr>PowerPoint 演示文稿</vt:lpstr>
      <vt:lpstr>Compilation hooks</vt:lpstr>
      <vt:lpstr>PowerPoint 演示文稿</vt:lpstr>
      <vt:lpstr>Webpack 完整hooks</vt:lpstr>
      <vt:lpstr>重点</vt:lpstr>
      <vt:lpstr>依赖分析</vt:lpstr>
      <vt:lpstr>抽象语法树— abstract syntax code</vt:lpstr>
      <vt:lpstr>常见ast node Type</vt:lpstr>
      <vt:lpstr>var a = 1 + 1;</vt:lpstr>
      <vt:lpstr>PowerPoint 演示文稿</vt:lpstr>
      <vt:lpstr>Ast生成</vt:lpstr>
      <vt:lpstr>AST生成工具库</vt:lpstr>
      <vt:lpstr>依赖分析流程</vt:lpstr>
      <vt:lpstr>PowerPoint 演示文稿</vt:lpstr>
      <vt:lpstr>简易版本 minipack</vt:lpstr>
      <vt:lpstr>总结Webpack整个流程 </vt:lpstr>
      <vt:lpstr>结尾</vt:lpstr>
      <vt:lpstr>谢谢大家</vt:lpstr>
    </vt:vector>
  </TitlesOfParts>
  <Company>Online Game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Webpack原理简析</dc:title>
  <dc:creator>谢敏辉</dc:creator>
  <cp:lastModifiedBy>谢敏辉</cp:lastModifiedBy>
  <cp:revision>74</cp:revision>
  <dcterms:created xsi:type="dcterms:W3CDTF">2019-11-05T02:43:15Z</dcterms:created>
  <dcterms:modified xsi:type="dcterms:W3CDTF">2019-11-15T03:51:48Z</dcterms:modified>
</cp:coreProperties>
</file>