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8" r:id="rId4"/>
    <p:sldId id="257" r:id="rId5"/>
    <p:sldId id="263" r:id="rId6"/>
    <p:sldId id="276" r:id="rId7"/>
    <p:sldId id="260" r:id="rId8"/>
    <p:sldId id="269" r:id="rId9"/>
    <p:sldId id="277" r:id="rId10"/>
    <p:sldId id="261" r:id="rId11"/>
    <p:sldId id="267" r:id="rId12"/>
    <p:sldId id="278" r:id="rId13"/>
    <p:sldId id="268" r:id="rId14"/>
    <p:sldId id="256" r:id="rId15"/>
    <p:sldId id="279"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E7E7E7"/>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330" y="226"/>
      </p:cViewPr>
      <p:guideLst>
        <p:guide orient="horz" pos="226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9533D0-9041-41BC-830B-0DD6EA6813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EF1E2C-4F1F-44D2-8D5D-9EF6FEEB1D2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533D0-9041-41BC-830B-0DD6EA6813B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F1E2C-4F1F-44D2-8D5D-9EF6FEEB1D2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533D0-9041-41BC-830B-0DD6EA6813B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F1E2C-4F1F-44D2-8D5D-9EF6FEEB1D2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image" Target="../media/image4.png"/><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851937" y="-2305064"/>
            <a:ext cx="5326313" cy="5282572"/>
          </a:xfrm>
          <a:prstGeom prst="rect">
            <a:avLst/>
          </a:prstGeom>
        </p:spPr>
      </p:pic>
      <p:pic>
        <p:nvPicPr>
          <p:cNvPr id="6" name="图片 5"/>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6342249">
            <a:off x="-2160286" y="3218138"/>
            <a:ext cx="5227315" cy="5184387"/>
          </a:xfrm>
          <a:prstGeom prst="rect">
            <a:avLst/>
          </a:prstGeom>
        </p:spPr>
      </p:pic>
      <p:sp>
        <p:nvSpPr>
          <p:cNvPr id="12" name="文本框 11"/>
          <p:cNvSpPr txBox="1"/>
          <p:nvPr/>
        </p:nvSpPr>
        <p:spPr>
          <a:xfrm>
            <a:off x="2220032" y="2184937"/>
            <a:ext cx="7750668" cy="1814830"/>
          </a:xfrm>
          <a:prstGeom prst="rect">
            <a:avLst/>
          </a:prstGeom>
          <a:noFill/>
        </p:spPr>
        <p:txBody>
          <a:bodyPr vert="horz" wrap="square" rtlCol="0">
            <a:spAutoFit/>
          </a:bodyPr>
          <a:lstStyle/>
          <a:p>
            <a:pPr algn="ctr"/>
            <a:r>
              <a:rPr lang="zh-CN" altLang="en-US" sz="5600" dirty="0">
                <a:solidFill>
                  <a:schemeClr val="accent1"/>
                </a:solidFill>
                <a:latin typeface="思源宋体 CN" panose="02020700000000000000" pitchFamily="18" charset="-122"/>
                <a:ea typeface="思源宋体 CN" panose="02020700000000000000" pitchFamily="18" charset="-122"/>
              </a:rPr>
              <a:t>具有简易物流信息平台功能的微信小程序</a:t>
            </a:r>
            <a:endParaRPr lang="zh-CN" altLang="en-US" sz="5600" dirty="0">
              <a:solidFill>
                <a:schemeClr val="accent1"/>
              </a:solidFill>
              <a:latin typeface="思源宋体 CN" panose="02020700000000000000" pitchFamily="18" charset="-122"/>
              <a:ea typeface="思源宋体 CN" panose="02020700000000000000" pitchFamily="18" charset="-122"/>
            </a:endParaRPr>
          </a:p>
        </p:txBody>
      </p:sp>
      <p:sp>
        <p:nvSpPr>
          <p:cNvPr id="13" name="矩形 12"/>
          <p:cNvSpPr/>
          <p:nvPr/>
        </p:nvSpPr>
        <p:spPr>
          <a:xfrm>
            <a:off x="3025929" y="3884939"/>
            <a:ext cx="6141220" cy="299085"/>
          </a:xfrm>
          <a:prstGeom prst="rect">
            <a:avLst/>
          </a:prstGeom>
          <a:noFill/>
        </p:spPr>
        <p:txBody>
          <a:bodyPr wrap="square">
            <a:spAutoFit/>
          </a:bodyPr>
          <a:lstStyle/>
          <a:p>
            <a:pPr algn="ctr">
              <a:lnSpc>
                <a:spcPct val="150000"/>
              </a:lnSpc>
            </a:pPr>
            <a:r>
              <a:rPr lang="en-US" altLang="zh-CN" sz="900" dirty="0">
                <a:solidFill>
                  <a:schemeClr val="accent1"/>
                </a:solidFill>
                <a:latin typeface="Calibri Light" panose="020F0302020204030204" pitchFamily="34" charset="0"/>
                <a:cs typeface="Calibri Light" panose="020F0302020204030204" pitchFamily="34" charset="0"/>
              </a:rPr>
              <a:t>Success is the ability to go from one failure to another with no loss of enthusiasm.</a:t>
            </a:r>
            <a:endParaRPr lang="en-US" altLang="zh-CN" sz="900" dirty="0">
              <a:solidFill>
                <a:schemeClr val="accent1"/>
              </a:solidFill>
              <a:latin typeface="Calibri Light" panose="020F0302020204030204" pitchFamily="34" charset="0"/>
              <a:cs typeface="Calibri Light" panose="020F0302020204030204" pitchFamily="34" charset="0"/>
            </a:endParaRPr>
          </a:p>
        </p:txBody>
      </p:sp>
      <p:grpSp>
        <p:nvGrpSpPr>
          <p:cNvPr id="14" name="组合 13"/>
          <p:cNvGrpSpPr/>
          <p:nvPr/>
        </p:nvGrpSpPr>
        <p:grpSpPr>
          <a:xfrm>
            <a:off x="4945290" y="4465453"/>
            <a:ext cx="2302274" cy="194222"/>
            <a:chOff x="4675852" y="4351567"/>
            <a:chExt cx="2923699" cy="246645"/>
          </a:xfrm>
        </p:grpSpPr>
        <p:sp>
          <p:nvSpPr>
            <p:cNvPr id="15" name="矩形: 圆角 14"/>
            <p:cNvSpPr/>
            <p:nvPr/>
          </p:nvSpPr>
          <p:spPr>
            <a:xfrm>
              <a:off x="4675852" y="4351567"/>
              <a:ext cx="1257459" cy="246645"/>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700" dirty="0">
                  <a:solidFill>
                    <a:schemeClr val="bg1"/>
                  </a:solidFill>
                  <a:latin typeface="思源宋体 CN" panose="02020700000000000000" pitchFamily="18" charset="-122"/>
                  <a:ea typeface="思源宋体 CN" panose="02020700000000000000" pitchFamily="18" charset="-122"/>
                </a:rPr>
                <a:t>答辩人：胡琪</a:t>
              </a:r>
              <a:endParaRPr lang="zh-CN" altLang="en-US" sz="700" dirty="0">
                <a:solidFill>
                  <a:schemeClr val="bg1"/>
                </a:solidFill>
                <a:latin typeface="思源宋体 CN" panose="02020700000000000000" pitchFamily="18" charset="-122"/>
                <a:ea typeface="思源宋体 CN" panose="02020700000000000000" pitchFamily="18" charset="-122"/>
              </a:endParaRPr>
            </a:p>
          </p:txBody>
        </p:sp>
        <p:sp>
          <p:nvSpPr>
            <p:cNvPr id="16" name="矩形: 圆角 15"/>
            <p:cNvSpPr/>
            <p:nvPr/>
          </p:nvSpPr>
          <p:spPr>
            <a:xfrm>
              <a:off x="6342092" y="4351567"/>
              <a:ext cx="1257459" cy="246645"/>
            </a:xfrm>
            <a:prstGeom prst="roundRect">
              <a:avLst>
                <a:gd name="adj" fmla="val 50000"/>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700" dirty="0">
                  <a:solidFill>
                    <a:schemeClr val="accent1"/>
                  </a:solidFill>
                  <a:latin typeface="思源宋体 CN" panose="02020700000000000000" pitchFamily="18" charset="-122"/>
                  <a:ea typeface="思源宋体 CN" panose="02020700000000000000" pitchFamily="18" charset="-122"/>
                </a:rPr>
                <a:t>时间：</a:t>
              </a:r>
              <a:r>
                <a:rPr lang="en-US" altLang="zh-CN" sz="700" dirty="0">
                  <a:solidFill>
                    <a:schemeClr val="accent1"/>
                  </a:solidFill>
                  <a:latin typeface="思源宋体 CN" panose="02020700000000000000" pitchFamily="18" charset="-122"/>
                  <a:ea typeface="思源宋体 CN" panose="02020700000000000000" pitchFamily="18" charset="-122"/>
                </a:rPr>
                <a:t>2020/6/16</a:t>
              </a:r>
              <a:endParaRPr lang="zh-CN" altLang="en-US" sz="7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grpSp>
        <p:nvGrpSpPr>
          <p:cNvPr id="15" name="组合 14"/>
          <p:cNvGrpSpPr/>
          <p:nvPr/>
        </p:nvGrpSpPr>
        <p:grpSpPr>
          <a:xfrm>
            <a:off x="463630" y="925075"/>
            <a:ext cx="11230530" cy="0"/>
            <a:chOff x="585550" y="727790"/>
            <a:chExt cx="11230530" cy="0"/>
          </a:xfrm>
        </p:grpSpPr>
        <p:cxnSp>
          <p:nvCxnSpPr>
            <p:cNvPr id="16" name="直接连接符 15"/>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成果与应用</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19" name="文本框 18"/>
          <p:cNvSpPr txBox="1"/>
          <p:nvPr/>
        </p:nvSpPr>
        <p:spPr>
          <a:xfrm>
            <a:off x="295773" y="287420"/>
            <a:ext cx="1217706" cy="58477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03</a:t>
            </a:r>
            <a:endParaRPr lang="zh-CN" altLang="en-US" sz="3200" dirty="0">
              <a:solidFill>
                <a:schemeClr val="accent1"/>
              </a:solidFill>
              <a:latin typeface="思源宋体 CN" panose="02020700000000000000" pitchFamily="18" charset="-122"/>
              <a:ea typeface="思源宋体 CN" panose="02020700000000000000" pitchFamily="18" charset="-122"/>
            </a:endParaRPr>
          </a:p>
        </p:txBody>
      </p:sp>
      <p:pic>
        <p:nvPicPr>
          <p:cNvPr id="3" name="图片 2" descr="微信截图_20200614110121"/>
          <p:cNvPicPr>
            <a:picLocks noChangeAspect="1"/>
          </p:cNvPicPr>
          <p:nvPr>
            <p:custDataLst>
              <p:tags r:id="rId3"/>
            </p:custDataLst>
          </p:nvPr>
        </p:nvPicPr>
        <p:blipFill>
          <a:blip r:embed="rId4"/>
          <a:stretch>
            <a:fillRect/>
          </a:stretch>
        </p:blipFill>
        <p:spPr>
          <a:xfrm>
            <a:off x="295910" y="1707515"/>
            <a:ext cx="6389370" cy="3443605"/>
          </a:xfrm>
          <a:prstGeom prst="rect">
            <a:avLst/>
          </a:prstGeom>
        </p:spPr>
      </p:pic>
      <p:pic>
        <p:nvPicPr>
          <p:cNvPr id="4" name="图片 1" descr="微信截图_20200614110203"/>
          <p:cNvPicPr>
            <a:picLocks noChangeAspect="1"/>
          </p:cNvPicPr>
          <p:nvPr/>
        </p:nvPicPr>
        <p:blipFill>
          <a:blip r:embed="rId5"/>
          <a:stretch>
            <a:fillRect/>
          </a:stretch>
        </p:blipFill>
        <p:spPr>
          <a:xfrm>
            <a:off x="7103110" y="2914015"/>
            <a:ext cx="4796155" cy="2585085"/>
          </a:xfrm>
          <a:prstGeom prst="rect">
            <a:avLst/>
          </a:prstGeom>
        </p:spPr>
      </p:pic>
      <p:sp>
        <p:nvSpPr>
          <p:cNvPr id="27" name="矩形 26"/>
          <p:cNvSpPr/>
          <p:nvPr/>
        </p:nvSpPr>
        <p:spPr>
          <a:xfrm>
            <a:off x="7103110" y="1314450"/>
            <a:ext cx="5088890" cy="1337945"/>
          </a:xfrm>
          <a:prstGeom prst="rect">
            <a:avLst/>
          </a:prstGeom>
        </p:spPr>
        <p:txBody>
          <a:bodyPr vert="horz" wrap="square">
            <a:spAutoFit/>
          </a:bodyPr>
          <a:p>
            <a:pPr>
              <a:lnSpc>
                <a:spcPct val="150000"/>
              </a:lnSpc>
            </a:pPr>
            <a:r>
              <a:rPr lang="zh-CN" altLang="en-US">
                <a:solidFill>
                  <a:schemeClr val="tx1">
                    <a:lumMod val="75000"/>
                    <a:lumOff val="25000"/>
                  </a:schemeClr>
                </a:solidFill>
                <a:latin typeface="Calibri Light" panose="020F0302020204030204" pitchFamily="34" charset="0"/>
                <a:cs typeface="Calibri Light" panose="020F0302020204030204" pitchFamily="34" charset="0"/>
              </a:rPr>
              <a:t>选择运用微信开发者工具来实现程序</a:t>
            </a:r>
            <a:endParaRPr lang="zh-CN" altLang="en-US">
              <a:solidFill>
                <a:schemeClr val="tx1">
                  <a:lumMod val="75000"/>
                  <a:lumOff val="25000"/>
                </a:schemeClr>
              </a:solidFill>
              <a:latin typeface="Calibri Light" panose="020F0302020204030204" pitchFamily="34" charset="0"/>
              <a:cs typeface="Calibri Light" panose="020F0302020204030204" pitchFamily="34" charset="0"/>
            </a:endParaRPr>
          </a:p>
          <a:p>
            <a:pPr>
              <a:lnSpc>
                <a:spcPct val="150000"/>
              </a:lnSpc>
            </a:pPr>
            <a:r>
              <a:rPr lang="zh-CN" altLang="en-US">
                <a:solidFill>
                  <a:schemeClr val="tx1">
                    <a:lumMod val="75000"/>
                    <a:lumOff val="25000"/>
                  </a:schemeClr>
                </a:solidFill>
                <a:latin typeface="Calibri Light" panose="020F0302020204030204" pitchFamily="34" charset="0"/>
                <a:cs typeface="Calibri Light" panose="020F0302020204030204" pitchFamily="34" charset="0"/>
              </a:rPr>
              <a:t>开发者可以使用云开发开发微信小程序、小游戏，无需搭建服务器，即可使用云端能力。</a:t>
            </a:r>
            <a:endParaRPr lang="zh-CN" altLang="en-US">
              <a:solidFill>
                <a:schemeClr val="tx1">
                  <a:lumMod val="75000"/>
                  <a:lumOff val="25000"/>
                </a:schemeClr>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grpSp>
        <p:nvGrpSpPr>
          <p:cNvPr id="6" name="组合 5"/>
          <p:cNvGrpSpPr/>
          <p:nvPr/>
        </p:nvGrpSpPr>
        <p:grpSpPr>
          <a:xfrm>
            <a:off x="1711960" y="1431290"/>
            <a:ext cx="8768715" cy="4914900"/>
            <a:chOff x="1840046" y="1717040"/>
            <a:chExt cx="8542072" cy="4787842"/>
          </a:xfrm>
        </p:grpSpPr>
        <p:grpSp>
          <p:nvGrpSpPr>
            <p:cNvPr id="11" name="Group 28"/>
            <p:cNvGrpSpPr/>
            <p:nvPr/>
          </p:nvGrpSpPr>
          <p:grpSpPr bwMode="auto">
            <a:xfrm>
              <a:off x="4829702" y="3835056"/>
              <a:ext cx="2536678" cy="2669826"/>
              <a:chOff x="4884295" y="3887849"/>
              <a:chExt cx="2423410" cy="2551430"/>
            </a:xfrm>
          </p:grpSpPr>
          <p:sp>
            <p:nvSpPr>
              <p:cNvPr id="37" name="Flowchart: Decision 11"/>
              <p:cNvSpPr/>
              <p:nvPr/>
            </p:nvSpPr>
            <p:spPr>
              <a:xfrm>
                <a:off x="4884295" y="5066181"/>
                <a:ext cx="2423410" cy="1373098"/>
              </a:xfrm>
              <a:prstGeom prst="ellipse">
                <a:avLst/>
              </a:prstGeom>
              <a:solidFill>
                <a:schemeClr val="tx1">
                  <a:alpha val="1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dirty="0">
                  <a:latin typeface="Calibri Light" panose="020F0302020204030204" pitchFamily="34" charset="0"/>
                  <a:cs typeface="Calibri Light" panose="020F0302020204030204" pitchFamily="34" charset="0"/>
                </a:endParaRPr>
              </a:p>
            </p:txBody>
          </p:sp>
          <p:sp>
            <p:nvSpPr>
              <p:cNvPr id="38" name="Rounded Rectangle 7"/>
              <p:cNvSpPr/>
              <p:nvPr/>
            </p:nvSpPr>
            <p:spPr>
              <a:xfrm>
                <a:off x="4953000" y="3887849"/>
                <a:ext cx="2286000" cy="2286000"/>
              </a:xfrm>
              <a:prstGeom prst="ellipse">
                <a:avLst/>
              </a:prstGeom>
              <a:solidFill>
                <a:schemeClr val="accent2"/>
              </a:solidFill>
              <a:ln>
                <a:noFill/>
              </a:ln>
              <a:scene3d>
                <a:camera prst="isometricTopUp"/>
                <a:lightRig rig="threePt" dir="t"/>
              </a:scene3d>
              <a:sp3d extrusionH="127000" prstMaterial="matte">
                <a:extrusionClr>
                  <a:schemeClr val="accent2"/>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anchor="b"/>
              <a:lstStyle/>
              <a:p>
                <a:pPr fontAlgn="auto">
                  <a:spcBef>
                    <a:spcPts val="0"/>
                  </a:spcBef>
                  <a:spcAft>
                    <a:spcPts val="0"/>
                  </a:spcAft>
                  <a:defRPr/>
                </a:pPr>
                <a:r>
                  <a:rPr lang="en-US" sz="2800" dirty="0">
                    <a:latin typeface="Calibri Light" panose="020F0302020204030204" pitchFamily="34" charset="0"/>
                    <a:cs typeface="Calibri Light" panose="020F0302020204030204" pitchFamily="34" charset="0"/>
                  </a:rPr>
                  <a:t>04</a:t>
                </a:r>
                <a:endParaRPr lang="en-US" sz="2800" dirty="0">
                  <a:latin typeface="Calibri Light" panose="020F0302020204030204" pitchFamily="34" charset="0"/>
                  <a:cs typeface="Calibri Light" panose="020F0302020204030204" pitchFamily="34" charset="0"/>
                </a:endParaRPr>
              </a:p>
            </p:txBody>
          </p:sp>
        </p:grpSp>
        <p:grpSp>
          <p:nvGrpSpPr>
            <p:cNvPr id="12" name="Group 27"/>
            <p:cNvGrpSpPr/>
            <p:nvPr/>
          </p:nvGrpSpPr>
          <p:grpSpPr bwMode="auto">
            <a:xfrm>
              <a:off x="4902454" y="3144608"/>
              <a:ext cx="2391176" cy="2392548"/>
              <a:chOff x="4953000" y="3061841"/>
              <a:chExt cx="2286000" cy="2286000"/>
            </a:xfrm>
          </p:grpSpPr>
          <p:sp>
            <p:nvSpPr>
              <p:cNvPr id="35" name="Flowchart: Decision 10"/>
              <p:cNvSpPr/>
              <p:nvPr/>
            </p:nvSpPr>
            <p:spPr>
              <a:xfrm>
                <a:off x="5139128" y="4242698"/>
                <a:ext cx="1913744" cy="1084322"/>
              </a:xfrm>
              <a:prstGeom prst="ellipse">
                <a:avLst/>
              </a:prstGeom>
              <a:solidFill>
                <a:schemeClr val="tx1">
                  <a:alpha val="1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dirty="0">
                  <a:latin typeface="Calibri Light" panose="020F0302020204030204" pitchFamily="34" charset="0"/>
                  <a:cs typeface="Calibri Light" panose="020F0302020204030204" pitchFamily="34" charset="0"/>
                </a:endParaRPr>
              </a:p>
            </p:txBody>
          </p:sp>
          <p:sp>
            <p:nvSpPr>
              <p:cNvPr id="36" name="Rounded Rectangle 6"/>
              <p:cNvSpPr/>
              <p:nvPr/>
            </p:nvSpPr>
            <p:spPr>
              <a:xfrm>
                <a:off x="4953000" y="3061841"/>
                <a:ext cx="2286000" cy="2286000"/>
              </a:xfrm>
              <a:prstGeom prst="ellipse">
                <a:avLst/>
              </a:prstGeom>
              <a:solidFill>
                <a:schemeClr val="accent1"/>
              </a:solidFill>
              <a:ln>
                <a:noFill/>
              </a:ln>
              <a:scene3d>
                <a:camera prst="isometricTopUp"/>
                <a:lightRig rig="threePt" dir="t"/>
              </a:scene3d>
              <a:sp3d extrusionH="127000" prstMaterial="matt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anchor="b"/>
              <a:lstStyle/>
              <a:p>
                <a:pPr fontAlgn="auto">
                  <a:spcBef>
                    <a:spcPts val="0"/>
                  </a:spcBef>
                  <a:spcAft>
                    <a:spcPts val="0"/>
                  </a:spcAft>
                  <a:defRPr/>
                </a:pPr>
                <a:r>
                  <a:rPr lang="en-US" sz="2800" dirty="0">
                    <a:latin typeface="Calibri Light" panose="020F0302020204030204" pitchFamily="34" charset="0"/>
                    <a:cs typeface="Calibri Light" panose="020F0302020204030204" pitchFamily="34" charset="0"/>
                  </a:rPr>
                  <a:t>03</a:t>
                </a:r>
                <a:endParaRPr lang="en-US" sz="2800" dirty="0">
                  <a:latin typeface="Calibri Light" panose="020F0302020204030204" pitchFamily="34" charset="0"/>
                  <a:cs typeface="Calibri Light" panose="020F0302020204030204" pitchFamily="34" charset="0"/>
                </a:endParaRPr>
              </a:p>
            </p:txBody>
          </p:sp>
        </p:grpSp>
        <p:grpSp>
          <p:nvGrpSpPr>
            <p:cNvPr id="13" name="Group 26"/>
            <p:cNvGrpSpPr/>
            <p:nvPr/>
          </p:nvGrpSpPr>
          <p:grpSpPr bwMode="auto">
            <a:xfrm>
              <a:off x="4902454" y="2430824"/>
              <a:ext cx="2391176" cy="2392548"/>
              <a:chOff x="4953000" y="2235833"/>
              <a:chExt cx="2286000" cy="2286000"/>
            </a:xfrm>
          </p:grpSpPr>
          <p:sp>
            <p:nvSpPr>
              <p:cNvPr id="33" name="Flowchart: Decision 9"/>
              <p:cNvSpPr/>
              <p:nvPr/>
            </p:nvSpPr>
            <p:spPr>
              <a:xfrm>
                <a:off x="5139128" y="3424996"/>
                <a:ext cx="1913744" cy="1084322"/>
              </a:xfrm>
              <a:prstGeom prst="ellipse">
                <a:avLst/>
              </a:prstGeom>
              <a:solidFill>
                <a:schemeClr val="tx1">
                  <a:alpha val="1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dirty="0">
                  <a:latin typeface="Calibri Light" panose="020F0302020204030204" pitchFamily="34" charset="0"/>
                  <a:cs typeface="Calibri Light" panose="020F0302020204030204" pitchFamily="34" charset="0"/>
                </a:endParaRPr>
              </a:p>
            </p:txBody>
          </p:sp>
          <p:sp>
            <p:nvSpPr>
              <p:cNvPr id="34" name="Rounded Rectangle 5"/>
              <p:cNvSpPr/>
              <p:nvPr/>
            </p:nvSpPr>
            <p:spPr>
              <a:xfrm>
                <a:off x="4953000" y="2235833"/>
                <a:ext cx="2286000" cy="2286000"/>
              </a:xfrm>
              <a:prstGeom prst="ellipse">
                <a:avLst/>
              </a:prstGeom>
              <a:solidFill>
                <a:schemeClr val="accent2"/>
              </a:solidFill>
              <a:ln>
                <a:noFill/>
              </a:ln>
              <a:scene3d>
                <a:camera prst="isometricTopUp"/>
                <a:lightRig rig="threePt" dir="t"/>
              </a:scene3d>
              <a:sp3d extrusionH="127000" prstMaterial="matte">
                <a:extrusionClr>
                  <a:schemeClr val="accent2"/>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anchor="b"/>
              <a:lstStyle/>
              <a:p>
                <a:pPr fontAlgn="auto">
                  <a:spcBef>
                    <a:spcPts val="0"/>
                  </a:spcBef>
                  <a:spcAft>
                    <a:spcPts val="0"/>
                  </a:spcAft>
                  <a:defRPr/>
                </a:pPr>
                <a:r>
                  <a:rPr lang="en-US" sz="2800" dirty="0">
                    <a:latin typeface="Calibri Light" panose="020F0302020204030204" pitchFamily="34" charset="0"/>
                    <a:cs typeface="Calibri Light" panose="020F0302020204030204" pitchFamily="34" charset="0"/>
                  </a:rPr>
                  <a:t>02</a:t>
                </a:r>
                <a:endParaRPr lang="en-US" sz="2800" dirty="0">
                  <a:latin typeface="Calibri Light" panose="020F0302020204030204" pitchFamily="34" charset="0"/>
                  <a:cs typeface="Calibri Light" panose="020F0302020204030204" pitchFamily="34" charset="0"/>
                </a:endParaRPr>
              </a:p>
            </p:txBody>
          </p:sp>
        </p:grpSp>
        <p:grpSp>
          <p:nvGrpSpPr>
            <p:cNvPr id="14" name="Group 15"/>
            <p:cNvGrpSpPr/>
            <p:nvPr/>
          </p:nvGrpSpPr>
          <p:grpSpPr bwMode="auto">
            <a:xfrm>
              <a:off x="4902454" y="1717040"/>
              <a:ext cx="2391176" cy="2391176"/>
              <a:chOff x="4953000" y="1409825"/>
              <a:chExt cx="2286000" cy="2286000"/>
            </a:xfrm>
          </p:grpSpPr>
          <p:sp>
            <p:nvSpPr>
              <p:cNvPr id="31" name="Flowchart: Decision 4"/>
              <p:cNvSpPr/>
              <p:nvPr/>
            </p:nvSpPr>
            <p:spPr>
              <a:xfrm>
                <a:off x="5139128" y="2590378"/>
                <a:ext cx="1913744" cy="1084322"/>
              </a:xfrm>
              <a:prstGeom prst="ellipse">
                <a:avLst/>
              </a:prstGeom>
              <a:solidFill>
                <a:schemeClr val="tx1">
                  <a:alpha val="1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dirty="0">
                  <a:latin typeface="Calibri Light" panose="020F0302020204030204" pitchFamily="34" charset="0"/>
                  <a:cs typeface="Calibri Light" panose="020F0302020204030204" pitchFamily="34" charset="0"/>
                </a:endParaRPr>
              </a:p>
            </p:txBody>
          </p:sp>
          <p:sp>
            <p:nvSpPr>
              <p:cNvPr id="32" name="Rounded Rectangle 3"/>
              <p:cNvSpPr/>
              <p:nvPr/>
            </p:nvSpPr>
            <p:spPr>
              <a:xfrm>
                <a:off x="4953000" y="1409825"/>
                <a:ext cx="2286000" cy="2286000"/>
              </a:xfrm>
              <a:prstGeom prst="ellipse">
                <a:avLst/>
              </a:prstGeom>
              <a:ln>
                <a:noFill/>
              </a:ln>
              <a:scene3d>
                <a:camera prst="isometricTopUp"/>
                <a:lightRig rig="threePt" dir="t"/>
              </a:scene3d>
              <a:sp3d extrusionH="127000" contourW="12700" prstMaterial="matt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anchor="b"/>
              <a:lstStyle/>
              <a:p>
                <a:pPr fontAlgn="auto">
                  <a:spcBef>
                    <a:spcPts val="0"/>
                  </a:spcBef>
                  <a:spcAft>
                    <a:spcPts val="0"/>
                  </a:spcAft>
                  <a:defRPr/>
                </a:pPr>
                <a:r>
                  <a:rPr lang="en-US" sz="2800" dirty="0">
                    <a:latin typeface="Calibri Light" panose="020F0302020204030204" pitchFamily="34" charset="0"/>
                    <a:cs typeface="Calibri Light" panose="020F0302020204030204" pitchFamily="34" charset="0"/>
                  </a:rPr>
                  <a:t>01</a:t>
                </a:r>
                <a:endParaRPr lang="en-US" sz="2800" dirty="0">
                  <a:latin typeface="Calibri Light" panose="020F0302020204030204" pitchFamily="34" charset="0"/>
                  <a:cs typeface="Calibri Light" panose="020F0302020204030204" pitchFamily="34" charset="0"/>
                </a:endParaRPr>
              </a:p>
            </p:txBody>
          </p:sp>
        </p:grpSp>
        <p:sp>
          <p:nvSpPr>
            <p:cNvPr id="15" name="Oval 12"/>
            <p:cNvSpPr/>
            <p:nvPr/>
          </p:nvSpPr>
          <p:spPr>
            <a:xfrm>
              <a:off x="9617545" y="2529655"/>
              <a:ext cx="764573" cy="7659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latin typeface="Calibri Light" panose="020F0302020204030204" pitchFamily="34" charset="0"/>
                  <a:cs typeface="Calibri Light" panose="020F0302020204030204" pitchFamily="34" charset="0"/>
                </a:rPr>
                <a:t>01</a:t>
              </a:r>
              <a:endParaRPr lang="en-US" sz="1600" dirty="0">
                <a:solidFill>
                  <a:schemeClr val="accent1"/>
                </a:solidFill>
                <a:latin typeface="Calibri Light" panose="020F0302020204030204" pitchFamily="34" charset="0"/>
                <a:cs typeface="Calibri Light" panose="020F0302020204030204" pitchFamily="34" charset="0"/>
              </a:endParaRPr>
            </a:p>
          </p:txBody>
        </p:sp>
        <p:cxnSp>
          <p:nvCxnSpPr>
            <p:cNvPr id="16" name="Straight Connector 13"/>
            <p:cNvCxnSpPr>
              <a:stCxn id="15" idx="2"/>
            </p:cNvCxnSpPr>
            <p:nvPr/>
          </p:nvCxnSpPr>
          <p:spPr>
            <a:xfrm flipH="1">
              <a:off x="7257941" y="2912627"/>
              <a:ext cx="235960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7"/>
            <p:cNvSpPr/>
            <p:nvPr/>
          </p:nvSpPr>
          <p:spPr>
            <a:xfrm>
              <a:off x="9617545" y="4038210"/>
              <a:ext cx="764573" cy="76457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latin typeface="Calibri Light" panose="020F0302020204030204" pitchFamily="34" charset="0"/>
                  <a:cs typeface="Calibri Light" panose="020F0302020204030204" pitchFamily="34" charset="0"/>
                </a:rPr>
                <a:t>03</a:t>
              </a:r>
              <a:endParaRPr lang="en-US" sz="1600" dirty="0">
                <a:solidFill>
                  <a:schemeClr val="accent1"/>
                </a:solidFill>
                <a:latin typeface="Calibri Light" panose="020F0302020204030204" pitchFamily="34" charset="0"/>
                <a:cs typeface="Calibri Light" panose="020F0302020204030204" pitchFamily="34" charset="0"/>
              </a:endParaRPr>
            </a:p>
          </p:txBody>
        </p:sp>
        <p:cxnSp>
          <p:nvCxnSpPr>
            <p:cNvPr id="18" name="Straight Connector 18"/>
            <p:cNvCxnSpPr>
              <a:stCxn id="17" idx="2"/>
            </p:cNvCxnSpPr>
            <p:nvPr/>
          </p:nvCxnSpPr>
          <p:spPr>
            <a:xfrm flipH="1">
              <a:off x="7257941" y="4419809"/>
              <a:ext cx="235960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val 20"/>
            <p:cNvSpPr/>
            <p:nvPr/>
          </p:nvSpPr>
          <p:spPr>
            <a:xfrm>
              <a:off x="1840046" y="3285991"/>
              <a:ext cx="764573" cy="76457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2"/>
                  </a:solidFill>
                  <a:latin typeface="Calibri Light" panose="020F0302020204030204" pitchFamily="34" charset="0"/>
                  <a:cs typeface="Calibri Light" panose="020F0302020204030204" pitchFamily="34" charset="0"/>
                </a:rPr>
                <a:t>02</a:t>
              </a:r>
              <a:endParaRPr lang="en-US" sz="1600" dirty="0">
                <a:solidFill>
                  <a:schemeClr val="accent2"/>
                </a:solidFill>
                <a:latin typeface="Calibri Light" panose="020F0302020204030204" pitchFamily="34" charset="0"/>
                <a:cs typeface="Calibri Light" panose="020F0302020204030204" pitchFamily="34" charset="0"/>
              </a:endParaRPr>
            </a:p>
          </p:txBody>
        </p:sp>
        <p:cxnSp>
          <p:nvCxnSpPr>
            <p:cNvPr id="20" name="Straight Connector 21"/>
            <p:cNvCxnSpPr/>
            <p:nvPr/>
          </p:nvCxnSpPr>
          <p:spPr>
            <a:xfrm flipH="1">
              <a:off x="2604619" y="3668964"/>
              <a:ext cx="235960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3"/>
            <p:cNvSpPr/>
            <p:nvPr/>
          </p:nvSpPr>
          <p:spPr>
            <a:xfrm>
              <a:off x="1840046" y="4723168"/>
              <a:ext cx="764573" cy="76594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2"/>
                  </a:solidFill>
                  <a:latin typeface="Calibri Light" panose="020F0302020204030204" pitchFamily="34" charset="0"/>
                  <a:cs typeface="Calibri Light" panose="020F0302020204030204" pitchFamily="34" charset="0"/>
                </a:rPr>
                <a:t>04</a:t>
              </a:r>
              <a:endParaRPr lang="en-US" sz="1600" dirty="0">
                <a:solidFill>
                  <a:schemeClr val="accent2"/>
                </a:solidFill>
                <a:latin typeface="Calibri Light" panose="020F0302020204030204" pitchFamily="34" charset="0"/>
                <a:cs typeface="Calibri Light" panose="020F0302020204030204" pitchFamily="34" charset="0"/>
              </a:endParaRPr>
            </a:p>
          </p:txBody>
        </p:sp>
        <p:cxnSp>
          <p:nvCxnSpPr>
            <p:cNvPr id="22" name="Straight Connector 24"/>
            <p:cNvCxnSpPr/>
            <p:nvPr/>
          </p:nvCxnSpPr>
          <p:spPr>
            <a:xfrm flipH="1">
              <a:off x="2604619" y="5106140"/>
              <a:ext cx="235960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603785" y="3653752"/>
              <a:ext cx="2323915" cy="538787"/>
            </a:xfrm>
            <a:prstGeom prst="rect">
              <a:avLst/>
            </a:prstGeom>
          </p:spPr>
          <p:txBody>
            <a:bodyPr vert="horz" wrap="square">
              <a:spAutoFit/>
            </a:bodyPr>
            <a:lstStyle/>
            <a:p>
              <a:pPr algn="l">
                <a:lnSpc>
                  <a:spcPct val="150000"/>
                </a:lnSpc>
              </a:pPr>
              <a:r>
                <a:rPr lang="en-US" altLang="zh-CN" sz="2000">
                  <a:solidFill>
                    <a:schemeClr val="tx1">
                      <a:lumMod val="75000"/>
                      <a:lumOff val="25000"/>
                    </a:schemeClr>
                  </a:solidFill>
                  <a:latin typeface="Calibri Light" panose="020F0302020204030204" pitchFamily="34" charset="0"/>
                  <a:cs typeface="Calibri Light" panose="020F0302020204030204" pitchFamily="34" charset="0"/>
                  <a:sym typeface="+mn-ea"/>
                </a:rPr>
                <a:t>无需自建数据库</a:t>
              </a:r>
              <a:endParaRPr lang="zh-CN" altLang="en-US" sz="20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4" name="矩形 23"/>
            <p:cNvSpPr/>
            <p:nvPr/>
          </p:nvSpPr>
          <p:spPr>
            <a:xfrm>
              <a:off x="2604505" y="3144510"/>
              <a:ext cx="1803994" cy="628482"/>
            </a:xfrm>
            <a:prstGeom prst="rect">
              <a:avLst/>
            </a:prstGeom>
          </p:spPr>
          <p:txBody>
            <a:bodyPr vert="horz" wrap="square">
              <a:spAutoFit/>
            </a:bodyPr>
            <a:lstStyle/>
            <a:p>
              <a:pPr>
                <a:lnSpc>
                  <a:spcPct val="150000"/>
                </a:lnSpc>
              </a:pPr>
              <a:r>
                <a:rPr lang="zh-CN" sz="2400" dirty="0">
                  <a:solidFill>
                    <a:schemeClr val="tx1">
                      <a:lumMod val="75000"/>
                      <a:lumOff val="25000"/>
                    </a:schemeClr>
                  </a:solidFill>
                  <a:latin typeface="Calibri Light" panose="020F0302020204030204" pitchFamily="34" charset="0"/>
                  <a:cs typeface="Calibri Light" panose="020F0302020204030204" pitchFamily="34" charset="0"/>
                </a:rPr>
                <a:t>数据库</a:t>
              </a:r>
              <a:endParaRPr lang="zh-CN" sz="2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5" name="矩形 24"/>
            <p:cNvSpPr/>
            <p:nvPr/>
          </p:nvSpPr>
          <p:spPr>
            <a:xfrm>
              <a:off x="2603785" y="5068053"/>
              <a:ext cx="2323915" cy="538787"/>
            </a:xfrm>
            <a:prstGeom prst="rect">
              <a:avLst/>
            </a:prstGeom>
          </p:spPr>
          <p:txBody>
            <a:bodyPr vert="horz" wrap="square">
              <a:spAutoFit/>
            </a:bodyPr>
            <a:lstStyle/>
            <a:p>
              <a:pPr>
                <a:lnSpc>
                  <a:spcPct val="150000"/>
                </a:lnSpc>
              </a:pPr>
              <a:r>
                <a:rPr lang="en-US" altLang="zh-CN" sz="2000">
                  <a:solidFill>
                    <a:schemeClr val="tx1">
                      <a:lumMod val="75000"/>
                      <a:lumOff val="25000"/>
                    </a:schemeClr>
                  </a:solidFill>
                  <a:latin typeface="Calibri Light" panose="020F0302020204030204" pitchFamily="34" charset="0"/>
                  <a:cs typeface="Calibri Light" panose="020F0302020204030204" pitchFamily="34" charset="0"/>
                </a:rPr>
                <a:t>原生微信服务集成</a:t>
              </a:r>
              <a:endParaRPr lang="en-US" altLang="zh-CN" sz="200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6" name="矩形 25"/>
            <p:cNvSpPr/>
            <p:nvPr/>
          </p:nvSpPr>
          <p:spPr>
            <a:xfrm>
              <a:off x="2604505" y="4633661"/>
              <a:ext cx="1803994" cy="628482"/>
            </a:xfrm>
            <a:prstGeom prst="rect">
              <a:avLst/>
            </a:prstGeom>
          </p:spPr>
          <p:txBody>
            <a:bodyPr vert="horz" wrap="square">
              <a:spAutoFit/>
            </a:bodyPr>
            <a:lstStyle/>
            <a:p>
              <a:pPr>
                <a:lnSpc>
                  <a:spcPct val="150000"/>
                </a:lnSpc>
              </a:pPr>
              <a:r>
                <a:rPr lang="zh-CN" altLang="en-US" sz="2400" dirty="0">
                  <a:solidFill>
                    <a:schemeClr val="tx1">
                      <a:lumMod val="75000"/>
                      <a:lumOff val="25000"/>
                    </a:schemeClr>
                  </a:solidFill>
                  <a:latin typeface="Calibri Light" panose="020F0302020204030204" pitchFamily="34" charset="0"/>
                  <a:cs typeface="Calibri Light" panose="020F0302020204030204" pitchFamily="34" charset="0"/>
                </a:rPr>
                <a:t>云调用</a:t>
              </a:r>
              <a:endParaRPr lang="zh-CN" altLang="en-US" sz="2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7" name="矩形 26"/>
            <p:cNvSpPr/>
            <p:nvPr/>
          </p:nvSpPr>
          <p:spPr>
            <a:xfrm>
              <a:off x="7294249" y="2838482"/>
              <a:ext cx="2323915" cy="538787"/>
            </a:xfrm>
            <a:prstGeom prst="rect">
              <a:avLst/>
            </a:prstGeom>
          </p:spPr>
          <p:txBody>
            <a:bodyPr vert="horz" wrap="square">
              <a:spAutoFit/>
            </a:bodyPr>
            <a:lstStyle/>
            <a:p>
              <a:pPr algn="r">
                <a:lnSpc>
                  <a:spcPct val="150000"/>
                </a:lnSpc>
              </a:pPr>
              <a:r>
                <a:rPr lang="en-US" altLang="zh-CN" sz="2000">
                  <a:solidFill>
                    <a:schemeClr val="tx1">
                      <a:lumMod val="75000"/>
                      <a:lumOff val="25000"/>
                    </a:schemeClr>
                  </a:solidFill>
                  <a:latin typeface="Calibri Light" panose="020F0302020204030204" pitchFamily="34" charset="0"/>
                  <a:cs typeface="Calibri Light" panose="020F0302020204030204" pitchFamily="34" charset="0"/>
                </a:rPr>
                <a:t>无需自建服务器</a:t>
              </a:r>
              <a:endParaRPr lang="en-US" altLang="zh-CN" sz="200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8" name="矩形 27"/>
            <p:cNvSpPr/>
            <p:nvPr/>
          </p:nvSpPr>
          <p:spPr>
            <a:xfrm>
              <a:off x="7813550" y="2323056"/>
              <a:ext cx="1803994" cy="628482"/>
            </a:xfrm>
            <a:prstGeom prst="rect">
              <a:avLst/>
            </a:prstGeom>
          </p:spPr>
          <p:txBody>
            <a:bodyPr vert="horz" wrap="square">
              <a:spAutoFit/>
            </a:bodyPr>
            <a:lstStyle/>
            <a:p>
              <a:pPr algn="r">
                <a:lnSpc>
                  <a:spcPct val="150000"/>
                </a:lnSpc>
              </a:pPr>
              <a:r>
                <a:rPr lang="zh-CN" sz="2400" dirty="0">
                  <a:solidFill>
                    <a:schemeClr val="tx1">
                      <a:lumMod val="75000"/>
                      <a:lumOff val="25000"/>
                    </a:schemeClr>
                  </a:solidFill>
                  <a:latin typeface="Calibri Light" panose="020F0302020204030204" pitchFamily="34" charset="0"/>
                  <a:cs typeface="Calibri Light" panose="020F0302020204030204" pitchFamily="34" charset="0"/>
                </a:rPr>
                <a:t>云函数</a:t>
              </a:r>
              <a:endParaRPr lang="zh-CN" sz="2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9" name="矩形 28"/>
            <p:cNvSpPr/>
            <p:nvPr/>
          </p:nvSpPr>
          <p:spPr>
            <a:xfrm>
              <a:off x="6911225" y="4284783"/>
              <a:ext cx="2706938" cy="538787"/>
            </a:xfrm>
            <a:prstGeom prst="rect">
              <a:avLst/>
            </a:prstGeom>
          </p:spPr>
          <p:txBody>
            <a:bodyPr vert="horz" wrap="square">
              <a:spAutoFit/>
            </a:bodyPr>
            <a:lstStyle/>
            <a:p>
              <a:pPr algn="r">
                <a:lnSpc>
                  <a:spcPct val="150000"/>
                </a:lnSpc>
              </a:pPr>
              <a:r>
                <a:rPr lang="en-US" altLang="zh-CN" sz="2000">
                  <a:solidFill>
                    <a:schemeClr val="tx1">
                      <a:lumMod val="75000"/>
                      <a:lumOff val="25000"/>
                    </a:schemeClr>
                  </a:solidFill>
                  <a:latin typeface="Calibri Light" panose="020F0302020204030204" pitchFamily="34" charset="0"/>
                  <a:cs typeface="Calibri Light" panose="020F0302020204030204" pitchFamily="34" charset="0"/>
                </a:rPr>
                <a:t>无需自建存储和CDN</a:t>
              </a:r>
              <a:endParaRPr lang="en-US" altLang="zh-CN" sz="200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0" name="矩形 29"/>
            <p:cNvSpPr/>
            <p:nvPr/>
          </p:nvSpPr>
          <p:spPr>
            <a:xfrm>
              <a:off x="7813550" y="3928366"/>
              <a:ext cx="1803994" cy="628482"/>
            </a:xfrm>
            <a:prstGeom prst="rect">
              <a:avLst/>
            </a:prstGeom>
          </p:spPr>
          <p:txBody>
            <a:bodyPr vert="horz" wrap="square">
              <a:spAutoFit/>
            </a:bodyPr>
            <a:lstStyle/>
            <a:p>
              <a:pPr algn="r">
                <a:lnSpc>
                  <a:spcPct val="150000"/>
                </a:lnSpc>
              </a:pPr>
              <a:r>
                <a:rPr lang="zh-CN" sz="2400" dirty="0">
                  <a:solidFill>
                    <a:schemeClr val="tx1">
                      <a:lumMod val="75000"/>
                      <a:lumOff val="25000"/>
                    </a:schemeClr>
                  </a:solidFill>
                  <a:latin typeface="Calibri Light" panose="020F0302020204030204" pitchFamily="34" charset="0"/>
                  <a:cs typeface="Calibri Light" panose="020F0302020204030204" pitchFamily="34" charset="0"/>
                </a:rPr>
                <a:t>存储</a:t>
              </a:r>
              <a:endParaRPr lang="zh-CN" sz="2400" dirty="0">
                <a:solidFill>
                  <a:schemeClr val="tx1">
                    <a:lumMod val="75000"/>
                    <a:lumOff val="25000"/>
                  </a:schemeClr>
                </a:solidFill>
                <a:latin typeface="Calibri Light" panose="020F0302020204030204" pitchFamily="34" charset="0"/>
                <a:cs typeface="Calibri Light" panose="020F0302020204030204" pitchFamily="34" charset="0"/>
              </a:endParaRPr>
            </a:p>
          </p:txBody>
        </p:sp>
      </p:grpSp>
      <p:grpSp>
        <p:nvGrpSpPr>
          <p:cNvPr id="39" name="组合 38"/>
          <p:cNvGrpSpPr/>
          <p:nvPr/>
        </p:nvGrpSpPr>
        <p:grpSpPr>
          <a:xfrm>
            <a:off x="463630" y="925075"/>
            <a:ext cx="11230530" cy="0"/>
            <a:chOff x="585550" y="727790"/>
            <a:chExt cx="11230530" cy="0"/>
          </a:xfrm>
        </p:grpSpPr>
        <p:cxnSp>
          <p:nvCxnSpPr>
            <p:cNvPr id="40" name="直接连接符 39"/>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成果与应用</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43" name="文本框 42"/>
          <p:cNvSpPr txBox="1"/>
          <p:nvPr/>
        </p:nvSpPr>
        <p:spPr>
          <a:xfrm>
            <a:off x="295773" y="287420"/>
            <a:ext cx="1217706" cy="58477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03</a:t>
            </a:r>
            <a:endParaRPr lang="zh-CN" altLang="en-US" sz="3200" dirty="0">
              <a:solidFill>
                <a:schemeClr val="accent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20150962">
            <a:off x="3008577" y="-4054267"/>
            <a:ext cx="6174844" cy="6124135"/>
          </a:xfrm>
          <a:prstGeom prst="rect">
            <a:avLst/>
          </a:prstGeom>
        </p:spPr>
      </p:pic>
      <p:grpSp>
        <p:nvGrpSpPr>
          <p:cNvPr id="2" name="组合 1"/>
          <p:cNvGrpSpPr/>
          <p:nvPr/>
        </p:nvGrpSpPr>
        <p:grpSpPr>
          <a:xfrm>
            <a:off x="4198070" y="2609007"/>
            <a:ext cx="3795860" cy="1722870"/>
            <a:chOff x="4198070" y="3277221"/>
            <a:chExt cx="3795860" cy="1722870"/>
          </a:xfrm>
        </p:grpSpPr>
        <p:sp>
          <p:nvSpPr>
            <p:cNvPr id="3" name="文本框 2"/>
            <p:cNvSpPr txBox="1"/>
            <p:nvPr/>
          </p:nvSpPr>
          <p:spPr>
            <a:xfrm>
              <a:off x="4198070" y="3896095"/>
              <a:ext cx="3795860" cy="829945"/>
            </a:xfrm>
            <a:prstGeom prst="rect">
              <a:avLst/>
            </a:prstGeom>
            <a:noFill/>
          </p:spPr>
          <p:txBody>
            <a:bodyPr vert="horz" wrap="square" rtlCol="0">
              <a:spAutoFit/>
            </a:bodyPr>
            <a:lstStyle/>
            <a:p>
              <a:pPr algn="ctr">
                <a:lnSpc>
                  <a:spcPct val="150000"/>
                </a:lnSpc>
              </a:pPr>
              <a:r>
                <a:rPr lang="zh-CN" altLang="en-US" sz="3200" spc="300" dirty="0">
                  <a:solidFill>
                    <a:schemeClr val="accent1"/>
                  </a:solidFill>
                  <a:latin typeface="思源宋体 CN" panose="02020700000000000000" pitchFamily="18" charset="-122"/>
                  <a:ea typeface="思源宋体 CN" panose="02020700000000000000" pitchFamily="18" charset="-122"/>
                </a:rPr>
                <a:t>总结</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sp>
          <p:nvSpPr>
            <p:cNvPr id="4" name="矩形 3"/>
            <p:cNvSpPr/>
            <p:nvPr/>
          </p:nvSpPr>
          <p:spPr>
            <a:xfrm>
              <a:off x="4338433" y="4666716"/>
              <a:ext cx="3515135" cy="333375"/>
            </a:xfrm>
            <a:prstGeom prst="rect">
              <a:avLst/>
            </a:prstGeom>
            <a:noFill/>
          </p:spPr>
          <p:txBody>
            <a:bodyPr vert="horz" wrap="square">
              <a:spAutoFit/>
            </a:bodyPr>
            <a:lstStyle/>
            <a:p>
              <a:pPr algn="ctr">
                <a:lnSpc>
                  <a:spcPct val="150000"/>
                </a:lnSpc>
              </a:pPr>
              <a:r>
                <a:rPr lang="en-US" altLang="zh-CN" sz="1050">
                  <a:solidFill>
                    <a:schemeClr val="accent1"/>
                  </a:solidFill>
                  <a:latin typeface="Calibri" panose="020F0502020204030204" pitchFamily="34" charset="0"/>
                  <a:cs typeface="Calibri" panose="020F0502020204030204" pitchFamily="34" charset="0"/>
                </a:rPr>
                <a:t>Often and violates, what the people.</a:t>
              </a:r>
              <a:endParaRPr lang="en-US" altLang="zh-CN" sz="1050">
                <a:solidFill>
                  <a:schemeClr val="accent1"/>
                </a:solidFill>
                <a:latin typeface="Calibri" panose="020F0502020204030204" pitchFamily="34" charset="0"/>
                <a:cs typeface="Calibri" panose="020F0502020204030204" pitchFamily="34" charset="0"/>
              </a:endParaRPr>
            </a:p>
          </p:txBody>
        </p:sp>
        <p:sp>
          <p:nvSpPr>
            <p:cNvPr id="6" name="文本框 5"/>
            <p:cNvSpPr txBox="1"/>
            <p:nvPr/>
          </p:nvSpPr>
          <p:spPr>
            <a:xfrm>
              <a:off x="4859294" y="3277221"/>
              <a:ext cx="2473413" cy="584775"/>
            </a:xfrm>
            <a:prstGeom prst="rect">
              <a:avLst/>
            </a:prstGeom>
            <a:noFill/>
          </p:spPr>
          <p:txBody>
            <a:bodyPr vert="horz" wrap="square" rtlCol="0">
              <a:spAutoFit/>
            </a:bodyPr>
            <a:lstStyle/>
            <a:p>
              <a:pPr algn="ctr"/>
              <a:r>
                <a:rPr lang="en-US" altLang="zh-CN" sz="3200" spc="300" dirty="0">
                  <a:solidFill>
                    <a:schemeClr val="accent1"/>
                  </a:solidFill>
                  <a:latin typeface="思源宋体 CN" panose="02020700000000000000" pitchFamily="18" charset="-122"/>
                  <a:ea typeface="思源宋体 CN" panose="02020700000000000000" pitchFamily="18" charset="-122"/>
                </a:rPr>
                <a:t>Part 04</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grpSp>
      <p:pic>
        <p:nvPicPr>
          <p:cNvPr id="7" name="图片 6"/>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52232">
            <a:off x="2228866" y="5230413"/>
            <a:ext cx="6174844" cy="6124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sp>
        <p:nvSpPr>
          <p:cNvPr id="32" name="AutoShape 130"/>
          <p:cNvSpPr/>
          <p:nvPr/>
        </p:nvSpPr>
        <p:spPr bwMode="auto">
          <a:xfrm>
            <a:off x="931214" y="1430740"/>
            <a:ext cx="281206" cy="281206"/>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7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grpSp>
        <p:nvGrpSpPr>
          <p:cNvPr id="16" name="组合 15"/>
          <p:cNvGrpSpPr/>
          <p:nvPr/>
        </p:nvGrpSpPr>
        <p:grpSpPr>
          <a:xfrm>
            <a:off x="463630" y="925075"/>
            <a:ext cx="11230530" cy="0"/>
            <a:chOff x="585550" y="727790"/>
            <a:chExt cx="11230530" cy="0"/>
          </a:xfrm>
        </p:grpSpPr>
        <p:cxnSp>
          <p:nvCxnSpPr>
            <p:cNvPr id="17" name="直接连接符 16"/>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总结</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20" name="文本框 19"/>
          <p:cNvSpPr txBox="1"/>
          <p:nvPr/>
        </p:nvSpPr>
        <p:spPr>
          <a:xfrm>
            <a:off x="295773" y="287420"/>
            <a:ext cx="1217706" cy="58356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04</a:t>
            </a:r>
            <a:endParaRPr lang="zh-CN" altLang="en-US" sz="3200" dirty="0">
              <a:solidFill>
                <a:schemeClr val="accent1"/>
              </a:solidFill>
              <a:latin typeface="思源宋体 CN" panose="02020700000000000000" pitchFamily="18" charset="-122"/>
              <a:ea typeface="思源宋体 CN" panose="02020700000000000000" pitchFamily="18" charset="-122"/>
            </a:endParaRPr>
          </a:p>
        </p:txBody>
      </p:sp>
      <p:sp>
        <p:nvSpPr>
          <p:cNvPr id="6" name="矩形 5"/>
          <p:cNvSpPr/>
          <p:nvPr/>
        </p:nvSpPr>
        <p:spPr>
          <a:xfrm>
            <a:off x="930910" y="2306320"/>
            <a:ext cx="10179050" cy="2399665"/>
          </a:xfrm>
          <a:prstGeom prst="rect">
            <a:avLst/>
          </a:prstGeom>
        </p:spPr>
        <p:txBody>
          <a:bodyPr vert="horz" wrap="square">
            <a:spAutoFit/>
          </a:bodyPr>
          <a:p>
            <a:pPr>
              <a:lnSpc>
                <a:spcPct val="150000"/>
              </a:lnSpc>
            </a:pPr>
            <a:r>
              <a:rPr sz="2000">
                <a:solidFill>
                  <a:schemeClr val="tx1">
                    <a:lumMod val="75000"/>
                    <a:lumOff val="25000"/>
                  </a:schemeClr>
                </a:solidFill>
                <a:latin typeface="Calibri Light" panose="020F0302020204030204" pitchFamily="34" charset="0"/>
                <a:cs typeface="Calibri Light" panose="020F0302020204030204" pitchFamily="34" charset="0"/>
              </a:rPr>
              <a:t>获取用户信息有两种方式，一种是只获取名称，头像之类的非敏感信息，用户在登陆时可以选择自行创建头像和昵称来保护隐私。不需要借助云函数。一种是需要获取openid（用户在本小程序中的唯一标识，不会和其他用户重复）等敏感信息，需要使用云函数获取。以上也是在本次实践中所采用的两个云函数。因为openid的这一性质，所以将其用来区分不同的用户。因此需要使用云函数来获取这些敏感信息。</a:t>
            </a:r>
            <a:endParaRPr sz="200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7" name="矩形 6"/>
          <p:cNvSpPr/>
          <p:nvPr/>
        </p:nvSpPr>
        <p:spPr>
          <a:xfrm>
            <a:off x="930910" y="4860290"/>
            <a:ext cx="10179685" cy="1476375"/>
          </a:xfrm>
          <a:prstGeom prst="rect">
            <a:avLst/>
          </a:prstGeom>
        </p:spPr>
        <p:txBody>
          <a:bodyPr vert="horz" wrap="square">
            <a:spAutoFit/>
          </a:bodyPr>
          <a:p>
            <a:pPr>
              <a:lnSpc>
                <a:spcPct val="150000"/>
              </a:lnSpc>
            </a:pPr>
            <a:r>
              <a:rPr sz="2000">
                <a:solidFill>
                  <a:schemeClr val="tx1">
                    <a:lumMod val="75000"/>
                    <a:lumOff val="25000"/>
                  </a:schemeClr>
                </a:solidFill>
                <a:latin typeface="Calibri Light" panose="020F0302020204030204" pitchFamily="34" charset="0"/>
                <a:cs typeface="Calibri Light" panose="020F0302020204030204" pitchFamily="34" charset="0"/>
              </a:rPr>
              <a:t>在记录过多时会存在严重的性能问题。因此在后续改进时可以分成多个集合（比如一个集合存储已被发布但还没有被接受的货运订单记录，一个集合存储已被接受的货运订单记录，一个集合存储已经运输完成的货运订单记录）加快查找速度。</a:t>
            </a:r>
            <a:endParaRPr sz="200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9" name="矩形 8"/>
          <p:cNvSpPr/>
          <p:nvPr/>
        </p:nvSpPr>
        <p:spPr>
          <a:xfrm>
            <a:off x="930910" y="1291590"/>
            <a:ext cx="10179050" cy="1014730"/>
          </a:xfrm>
          <a:prstGeom prst="rect">
            <a:avLst/>
          </a:prstGeom>
        </p:spPr>
        <p:txBody>
          <a:bodyPr vert="horz" wrap="square">
            <a:spAutoFit/>
          </a:bodyPr>
          <a:p>
            <a:pPr>
              <a:lnSpc>
                <a:spcPct val="150000"/>
              </a:lnSpc>
            </a:pPr>
            <a:r>
              <a:rPr sz="2000">
                <a:solidFill>
                  <a:schemeClr val="tx1">
                    <a:lumMod val="75000"/>
                    <a:lumOff val="25000"/>
                  </a:schemeClr>
                </a:solidFill>
                <a:latin typeface="Calibri Light" panose="020F0302020204030204" pitchFamily="34" charset="0"/>
                <a:cs typeface="Calibri Light" panose="020F0302020204030204" pitchFamily="34" charset="0"/>
              </a:rPr>
              <a:t>对于云开发数据库中的记录有四种权限设置方式可供选择，分别是所有用户可读仅创建者可读写；仅创建者可读写；所有用户可读；所有用户不可读写。</a:t>
            </a:r>
            <a:endParaRPr sz="200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1" name="Oval 9"/>
          <p:cNvSpPr/>
          <p:nvPr/>
        </p:nvSpPr>
        <p:spPr>
          <a:xfrm>
            <a:off x="295839" y="1291421"/>
            <a:ext cx="627068" cy="627068"/>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i="0" u="none" strike="noStrike" kern="0" cap="none" spc="0" normalizeH="0" baseline="0" noProof="0">
              <a:ln>
                <a:noFill/>
              </a:ln>
              <a:solidFill>
                <a:schemeClr val="tx1">
                  <a:lumMod val="75000"/>
                  <a:lumOff val="25000"/>
                </a:schemeClr>
              </a:solidFill>
              <a:effectLst/>
              <a:uLnTx/>
              <a:uFillTx/>
              <a:latin typeface="Calibri Light" panose="020F0302020204030204" pitchFamily="34" charset="0"/>
              <a:cs typeface="Calibri Light" panose="020F0302020204030204" pitchFamily="34" charset="0"/>
            </a:endParaRPr>
          </a:p>
        </p:txBody>
      </p:sp>
      <p:sp>
        <p:nvSpPr>
          <p:cNvPr id="10" name="Oval 9"/>
          <p:cNvSpPr/>
          <p:nvPr/>
        </p:nvSpPr>
        <p:spPr>
          <a:xfrm>
            <a:off x="303459" y="2306151"/>
            <a:ext cx="627068" cy="627068"/>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i="0" u="none" strike="noStrike" kern="0" cap="none" spc="0" normalizeH="0" baseline="0" noProof="0">
              <a:ln>
                <a:noFill/>
              </a:ln>
              <a:solidFill>
                <a:schemeClr val="tx1">
                  <a:lumMod val="75000"/>
                  <a:lumOff val="25000"/>
                </a:schemeClr>
              </a:solidFill>
              <a:effectLst/>
              <a:uLnTx/>
              <a:uFillTx/>
              <a:latin typeface="Calibri Light" panose="020F0302020204030204" pitchFamily="34" charset="0"/>
              <a:cs typeface="Calibri Light" panose="020F0302020204030204" pitchFamily="34" charset="0"/>
            </a:endParaRPr>
          </a:p>
        </p:txBody>
      </p:sp>
      <p:sp>
        <p:nvSpPr>
          <p:cNvPr id="12" name="Oval 9"/>
          <p:cNvSpPr/>
          <p:nvPr/>
        </p:nvSpPr>
        <p:spPr>
          <a:xfrm>
            <a:off x="295839" y="4860121"/>
            <a:ext cx="627068" cy="627068"/>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i="0" u="none" strike="noStrike" kern="0" cap="none" spc="0" normalizeH="0" baseline="0" noProof="0">
              <a:ln>
                <a:noFill/>
              </a:ln>
              <a:solidFill>
                <a:schemeClr val="tx1">
                  <a:lumMod val="75000"/>
                  <a:lumOff val="25000"/>
                </a:schemeClr>
              </a:solidFill>
              <a:effectLst/>
              <a:uLnTx/>
              <a:uFillTx/>
              <a:latin typeface="Calibri Light" panose="020F0302020204030204" pitchFamily="34" charset="0"/>
              <a:cs typeface="Calibri Light" panose="020F0302020204030204" pitchFamily="34" charset="0"/>
            </a:endParaRPr>
          </a:p>
        </p:txBody>
      </p:sp>
      <p:sp>
        <p:nvSpPr>
          <p:cNvPr id="21" name="Freeform 41"/>
          <p:cNvSpPr>
            <a:spLocks noChangeAspect="1" noEditPoints="1"/>
          </p:cNvSpPr>
          <p:nvPr/>
        </p:nvSpPr>
        <p:spPr bwMode="auto">
          <a:xfrm>
            <a:off x="477474" y="1430587"/>
            <a:ext cx="279378" cy="338549"/>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vert="horz" wrap="square" lIns="121920" tIns="60960" rIns="121920" bIns="6096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2800" i="0" u="none" strike="noStrike" kern="0" cap="none" spc="0" normalizeH="0" baseline="0" noProof="0">
              <a:ln>
                <a:noFill/>
              </a:ln>
              <a:solidFill>
                <a:schemeClr val="tx1">
                  <a:lumMod val="75000"/>
                  <a:lumOff val="25000"/>
                </a:schemeClr>
              </a:solidFill>
              <a:effectLst/>
              <a:uLnTx/>
              <a:uFillTx/>
              <a:latin typeface="Calibri Light" panose="020F0302020204030204" pitchFamily="34" charset="0"/>
              <a:cs typeface="Calibri Light" panose="020F0302020204030204" pitchFamily="34" charset="0"/>
            </a:endParaRPr>
          </a:p>
        </p:txBody>
      </p:sp>
      <p:sp>
        <p:nvSpPr>
          <p:cNvPr id="23" name="Freeform 37"/>
          <p:cNvSpPr>
            <a:spLocks noChangeAspect="1" noEditPoints="1"/>
          </p:cNvSpPr>
          <p:nvPr/>
        </p:nvSpPr>
        <p:spPr bwMode="auto">
          <a:xfrm>
            <a:off x="485638" y="2450410"/>
            <a:ext cx="247470" cy="338549"/>
          </a:xfrm>
          <a:custGeom>
            <a:avLst/>
            <a:gdLst>
              <a:gd name="T0" fmla="*/ 673 w 800"/>
              <a:gd name="T1" fmla="*/ 673 h 1094"/>
              <a:gd name="T2" fmla="*/ 126 w 800"/>
              <a:gd name="T3" fmla="*/ 631 h 1094"/>
              <a:gd name="T4" fmla="*/ 126 w 800"/>
              <a:gd name="T5" fmla="*/ 926 h 1094"/>
              <a:gd name="T6" fmla="*/ 673 w 800"/>
              <a:gd name="T7" fmla="*/ 884 h 1094"/>
              <a:gd name="T8" fmla="*/ 126 w 800"/>
              <a:gd name="T9" fmla="*/ 926 h 1094"/>
              <a:gd name="T10" fmla="*/ 673 w 800"/>
              <a:gd name="T11" fmla="*/ 547 h 1094"/>
              <a:gd name="T12" fmla="*/ 126 w 800"/>
              <a:gd name="T13" fmla="*/ 505 h 1094"/>
              <a:gd name="T14" fmla="*/ 126 w 800"/>
              <a:gd name="T15" fmla="*/ 800 h 1094"/>
              <a:gd name="T16" fmla="*/ 673 w 800"/>
              <a:gd name="T17" fmla="*/ 758 h 1094"/>
              <a:gd name="T18" fmla="*/ 126 w 800"/>
              <a:gd name="T19" fmla="*/ 800 h 1094"/>
              <a:gd name="T20" fmla="*/ 673 w 800"/>
              <a:gd name="T21" fmla="*/ 42 h 1094"/>
              <a:gd name="T22" fmla="*/ 631 w 800"/>
              <a:gd name="T23" fmla="*/ 0 h 1094"/>
              <a:gd name="T24" fmla="*/ 505 w 800"/>
              <a:gd name="T25" fmla="*/ 42 h 1094"/>
              <a:gd name="T26" fmla="*/ 463 w 800"/>
              <a:gd name="T27" fmla="*/ 0 h 1094"/>
              <a:gd name="T28" fmla="*/ 337 w 800"/>
              <a:gd name="T29" fmla="*/ 42 h 1094"/>
              <a:gd name="T30" fmla="*/ 294 w 800"/>
              <a:gd name="T31" fmla="*/ 0 h 1094"/>
              <a:gd name="T32" fmla="*/ 168 w 800"/>
              <a:gd name="T33" fmla="*/ 42 h 1094"/>
              <a:gd name="T34" fmla="*/ 126 w 800"/>
              <a:gd name="T35" fmla="*/ 0 h 1094"/>
              <a:gd name="T36" fmla="*/ 84 w 800"/>
              <a:gd name="T37" fmla="*/ 42 h 1094"/>
              <a:gd name="T38" fmla="*/ 0 w 800"/>
              <a:gd name="T39" fmla="*/ 1010 h 1094"/>
              <a:gd name="T40" fmla="*/ 716 w 800"/>
              <a:gd name="T41" fmla="*/ 1094 h 1094"/>
              <a:gd name="T42" fmla="*/ 800 w 800"/>
              <a:gd name="T43" fmla="*/ 126 h 1094"/>
              <a:gd name="T44" fmla="*/ 758 w 800"/>
              <a:gd name="T45" fmla="*/ 1010 h 1094"/>
              <a:gd name="T46" fmla="*/ 84 w 800"/>
              <a:gd name="T47" fmla="*/ 1052 h 1094"/>
              <a:gd name="T48" fmla="*/ 42 w 800"/>
              <a:gd name="T49" fmla="*/ 126 h 1094"/>
              <a:gd name="T50" fmla="*/ 126 w 800"/>
              <a:gd name="T51" fmla="*/ 84 h 1094"/>
              <a:gd name="T52" fmla="*/ 168 w 800"/>
              <a:gd name="T53" fmla="*/ 126 h 1094"/>
              <a:gd name="T54" fmla="*/ 294 w 800"/>
              <a:gd name="T55" fmla="*/ 84 h 1094"/>
              <a:gd name="T56" fmla="*/ 337 w 800"/>
              <a:gd name="T57" fmla="*/ 126 h 1094"/>
              <a:gd name="T58" fmla="*/ 463 w 800"/>
              <a:gd name="T59" fmla="*/ 84 h 1094"/>
              <a:gd name="T60" fmla="*/ 505 w 800"/>
              <a:gd name="T61" fmla="*/ 126 h 1094"/>
              <a:gd name="T62" fmla="*/ 631 w 800"/>
              <a:gd name="T63" fmla="*/ 84 h 1094"/>
              <a:gd name="T64" fmla="*/ 673 w 800"/>
              <a:gd name="T65" fmla="*/ 126 h 1094"/>
              <a:gd name="T66" fmla="*/ 716 w 800"/>
              <a:gd name="T67" fmla="*/ 84 h 1094"/>
              <a:gd name="T68" fmla="*/ 758 w 800"/>
              <a:gd name="T69" fmla="*/ 1010 h 1094"/>
              <a:gd name="T70" fmla="*/ 673 w 800"/>
              <a:gd name="T71" fmla="*/ 421 h 1094"/>
              <a:gd name="T72" fmla="*/ 126 w 800"/>
              <a:gd name="T73" fmla="*/ 379 h 1094"/>
              <a:gd name="T74" fmla="*/ 126 w 800"/>
              <a:gd name="T75" fmla="*/ 294 h 1094"/>
              <a:gd name="T76" fmla="*/ 673 w 800"/>
              <a:gd name="T77" fmla="*/ 252 h 1094"/>
              <a:gd name="T78" fmla="*/ 126 w 800"/>
              <a:gd name="T79" fmla="*/ 2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1094">
                <a:moveTo>
                  <a:pt x="126" y="673"/>
                </a:moveTo>
                <a:cubicBezTo>
                  <a:pt x="673" y="673"/>
                  <a:pt x="673" y="673"/>
                  <a:pt x="673" y="673"/>
                </a:cubicBezTo>
                <a:cubicBezTo>
                  <a:pt x="673" y="631"/>
                  <a:pt x="673" y="631"/>
                  <a:pt x="673" y="631"/>
                </a:cubicBezTo>
                <a:cubicBezTo>
                  <a:pt x="126" y="631"/>
                  <a:pt x="126" y="631"/>
                  <a:pt x="126" y="631"/>
                </a:cubicBezTo>
                <a:lnTo>
                  <a:pt x="126" y="673"/>
                </a:lnTo>
                <a:close/>
                <a:moveTo>
                  <a:pt x="126" y="926"/>
                </a:moveTo>
                <a:cubicBezTo>
                  <a:pt x="673" y="926"/>
                  <a:pt x="673" y="926"/>
                  <a:pt x="673" y="926"/>
                </a:cubicBezTo>
                <a:cubicBezTo>
                  <a:pt x="673" y="884"/>
                  <a:pt x="673" y="884"/>
                  <a:pt x="673" y="884"/>
                </a:cubicBezTo>
                <a:cubicBezTo>
                  <a:pt x="126" y="884"/>
                  <a:pt x="126" y="884"/>
                  <a:pt x="126" y="884"/>
                </a:cubicBezTo>
                <a:lnTo>
                  <a:pt x="126" y="926"/>
                </a:lnTo>
                <a:close/>
                <a:moveTo>
                  <a:pt x="126" y="547"/>
                </a:moveTo>
                <a:cubicBezTo>
                  <a:pt x="673" y="547"/>
                  <a:pt x="673" y="547"/>
                  <a:pt x="673" y="547"/>
                </a:cubicBezTo>
                <a:cubicBezTo>
                  <a:pt x="673" y="505"/>
                  <a:pt x="673" y="505"/>
                  <a:pt x="673" y="505"/>
                </a:cubicBezTo>
                <a:cubicBezTo>
                  <a:pt x="126" y="505"/>
                  <a:pt x="126" y="505"/>
                  <a:pt x="126" y="505"/>
                </a:cubicBezTo>
                <a:lnTo>
                  <a:pt x="126" y="547"/>
                </a:lnTo>
                <a:close/>
                <a:moveTo>
                  <a:pt x="126" y="800"/>
                </a:moveTo>
                <a:cubicBezTo>
                  <a:pt x="673" y="800"/>
                  <a:pt x="673" y="800"/>
                  <a:pt x="673" y="800"/>
                </a:cubicBezTo>
                <a:cubicBezTo>
                  <a:pt x="673" y="758"/>
                  <a:pt x="673" y="758"/>
                  <a:pt x="673" y="758"/>
                </a:cubicBezTo>
                <a:cubicBezTo>
                  <a:pt x="126" y="758"/>
                  <a:pt x="126" y="758"/>
                  <a:pt x="126" y="758"/>
                </a:cubicBezTo>
                <a:lnTo>
                  <a:pt x="126" y="800"/>
                </a:lnTo>
                <a:close/>
                <a:moveTo>
                  <a:pt x="716" y="42"/>
                </a:moveTo>
                <a:cubicBezTo>
                  <a:pt x="673" y="42"/>
                  <a:pt x="673" y="42"/>
                  <a:pt x="673" y="42"/>
                </a:cubicBezTo>
                <a:cubicBezTo>
                  <a:pt x="673" y="0"/>
                  <a:pt x="673" y="0"/>
                  <a:pt x="673" y="0"/>
                </a:cubicBezTo>
                <a:cubicBezTo>
                  <a:pt x="631" y="0"/>
                  <a:pt x="631" y="0"/>
                  <a:pt x="631" y="0"/>
                </a:cubicBezTo>
                <a:cubicBezTo>
                  <a:pt x="631" y="42"/>
                  <a:pt x="631" y="42"/>
                  <a:pt x="631" y="42"/>
                </a:cubicBezTo>
                <a:cubicBezTo>
                  <a:pt x="505" y="42"/>
                  <a:pt x="505" y="42"/>
                  <a:pt x="505" y="42"/>
                </a:cubicBezTo>
                <a:cubicBezTo>
                  <a:pt x="505" y="0"/>
                  <a:pt x="505" y="0"/>
                  <a:pt x="505" y="0"/>
                </a:cubicBezTo>
                <a:cubicBezTo>
                  <a:pt x="463" y="0"/>
                  <a:pt x="463" y="0"/>
                  <a:pt x="463" y="0"/>
                </a:cubicBezTo>
                <a:cubicBezTo>
                  <a:pt x="463" y="42"/>
                  <a:pt x="463" y="42"/>
                  <a:pt x="463" y="42"/>
                </a:cubicBezTo>
                <a:cubicBezTo>
                  <a:pt x="337" y="42"/>
                  <a:pt x="337" y="42"/>
                  <a:pt x="337" y="42"/>
                </a:cubicBezTo>
                <a:cubicBezTo>
                  <a:pt x="337" y="0"/>
                  <a:pt x="337" y="0"/>
                  <a:pt x="337" y="0"/>
                </a:cubicBezTo>
                <a:cubicBezTo>
                  <a:pt x="294" y="0"/>
                  <a:pt x="294" y="0"/>
                  <a:pt x="294" y="0"/>
                </a:cubicBezTo>
                <a:cubicBezTo>
                  <a:pt x="294" y="42"/>
                  <a:pt x="294" y="42"/>
                  <a:pt x="294" y="42"/>
                </a:cubicBezTo>
                <a:cubicBezTo>
                  <a:pt x="168" y="42"/>
                  <a:pt x="168" y="42"/>
                  <a:pt x="168" y="42"/>
                </a:cubicBezTo>
                <a:cubicBezTo>
                  <a:pt x="168" y="0"/>
                  <a:pt x="168" y="0"/>
                  <a:pt x="168" y="0"/>
                </a:cubicBezTo>
                <a:cubicBezTo>
                  <a:pt x="126" y="0"/>
                  <a:pt x="126" y="0"/>
                  <a:pt x="126" y="0"/>
                </a:cubicBezTo>
                <a:cubicBezTo>
                  <a:pt x="126" y="42"/>
                  <a:pt x="126" y="42"/>
                  <a:pt x="126" y="42"/>
                </a:cubicBezTo>
                <a:cubicBezTo>
                  <a:pt x="84" y="42"/>
                  <a:pt x="84" y="42"/>
                  <a:pt x="84" y="42"/>
                </a:cubicBezTo>
                <a:cubicBezTo>
                  <a:pt x="38" y="42"/>
                  <a:pt x="0" y="80"/>
                  <a:pt x="0" y="126"/>
                </a:cubicBezTo>
                <a:cubicBezTo>
                  <a:pt x="0" y="1010"/>
                  <a:pt x="0" y="1010"/>
                  <a:pt x="0" y="1010"/>
                </a:cubicBezTo>
                <a:cubicBezTo>
                  <a:pt x="0" y="1056"/>
                  <a:pt x="38" y="1094"/>
                  <a:pt x="84" y="1094"/>
                </a:cubicBezTo>
                <a:cubicBezTo>
                  <a:pt x="716" y="1094"/>
                  <a:pt x="716" y="1094"/>
                  <a:pt x="716" y="1094"/>
                </a:cubicBezTo>
                <a:cubicBezTo>
                  <a:pt x="762" y="1094"/>
                  <a:pt x="800" y="1056"/>
                  <a:pt x="800" y="1010"/>
                </a:cubicBezTo>
                <a:cubicBezTo>
                  <a:pt x="800" y="126"/>
                  <a:pt x="800" y="126"/>
                  <a:pt x="800" y="126"/>
                </a:cubicBezTo>
                <a:cubicBezTo>
                  <a:pt x="800" y="80"/>
                  <a:pt x="762" y="42"/>
                  <a:pt x="716" y="42"/>
                </a:cubicBezTo>
                <a:close/>
                <a:moveTo>
                  <a:pt x="758" y="1010"/>
                </a:moveTo>
                <a:cubicBezTo>
                  <a:pt x="758" y="1035"/>
                  <a:pt x="741" y="1052"/>
                  <a:pt x="716" y="1052"/>
                </a:cubicBezTo>
                <a:cubicBezTo>
                  <a:pt x="84" y="1052"/>
                  <a:pt x="84" y="1052"/>
                  <a:pt x="84" y="1052"/>
                </a:cubicBezTo>
                <a:cubicBezTo>
                  <a:pt x="63" y="1052"/>
                  <a:pt x="42" y="1035"/>
                  <a:pt x="42" y="1010"/>
                </a:cubicBezTo>
                <a:cubicBezTo>
                  <a:pt x="42" y="126"/>
                  <a:pt x="42" y="126"/>
                  <a:pt x="42" y="126"/>
                </a:cubicBezTo>
                <a:cubicBezTo>
                  <a:pt x="42" y="101"/>
                  <a:pt x="59" y="84"/>
                  <a:pt x="84" y="84"/>
                </a:cubicBezTo>
                <a:cubicBezTo>
                  <a:pt x="126" y="84"/>
                  <a:pt x="126" y="84"/>
                  <a:pt x="126" y="84"/>
                </a:cubicBezTo>
                <a:cubicBezTo>
                  <a:pt x="126" y="126"/>
                  <a:pt x="126" y="126"/>
                  <a:pt x="126" y="126"/>
                </a:cubicBezTo>
                <a:cubicBezTo>
                  <a:pt x="168" y="126"/>
                  <a:pt x="168" y="126"/>
                  <a:pt x="168" y="126"/>
                </a:cubicBezTo>
                <a:cubicBezTo>
                  <a:pt x="168" y="84"/>
                  <a:pt x="168" y="84"/>
                  <a:pt x="168" y="84"/>
                </a:cubicBezTo>
                <a:cubicBezTo>
                  <a:pt x="294" y="84"/>
                  <a:pt x="294" y="84"/>
                  <a:pt x="294" y="84"/>
                </a:cubicBezTo>
                <a:cubicBezTo>
                  <a:pt x="294" y="126"/>
                  <a:pt x="294" y="126"/>
                  <a:pt x="294" y="126"/>
                </a:cubicBezTo>
                <a:cubicBezTo>
                  <a:pt x="337" y="126"/>
                  <a:pt x="337" y="126"/>
                  <a:pt x="337" y="126"/>
                </a:cubicBezTo>
                <a:cubicBezTo>
                  <a:pt x="337" y="84"/>
                  <a:pt x="337" y="84"/>
                  <a:pt x="337" y="84"/>
                </a:cubicBezTo>
                <a:cubicBezTo>
                  <a:pt x="463" y="84"/>
                  <a:pt x="463" y="84"/>
                  <a:pt x="463" y="84"/>
                </a:cubicBezTo>
                <a:cubicBezTo>
                  <a:pt x="463" y="126"/>
                  <a:pt x="463" y="126"/>
                  <a:pt x="463" y="126"/>
                </a:cubicBezTo>
                <a:cubicBezTo>
                  <a:pt x="505" y="126"/>
                  <a:pt x="505" y="126"/>
                  <a:pt x="505" y="126"/>
                </a:cubicBezTo>
                <a:cubicBezTo>
                  <a:pt x="505" y="84"/>
                  <a:pt x="505" y="84"/>
                  <a:pt x="505" y="84"/>
                </a:cubicBezTo>
                <a:cubicBezTo>
                  <a:pt x="631" y="84"/>
                  <a:pt x="631" y="84"/>
                  <a:pt x="631" y="84"/>
                </a:cubicBezTo>
                <a:cubicBezTo>
                  <a:pt x="631" y="126"/>
                  <a:pt x="631" y="126"/>
                  <a:pt x="631" y="126"/>
                </a:cubicBezTo>
                <a:cubicBezTo>
                  <a:pt x="673" y="126"/>
                  <a:pt x="673" y="126"/>
                  <a:pt x="673" y="126"/>
                </a:cubicBezTo>
                <a:cubicBezTo>
                  <a:pt x="673" y="84"/>
                  <a:pt x="673" y="84"/>
                  <a:pt x="673" y="84"/>
                </a:cubicBezTo>
                <a:cubicBezTo>
                  <a:pt x="716" y="84"/>
                  <a:pt x="716" y="84"/>
                  <a:pt x="716" y="84"/>
                </a:cubicBezTo>
                <a:cubicBezTo>
                  <a:pt x="737" y="84"/>
                  <a:pt x="758" y="101"/>
                  <a:pt x="758" y="126"/>
                </a:cubicBezTo>
                <a:lnTo>
                  <a:pt x="758" y="1010"/>
                </a:lnTo>
                <a:close/>
                <a:moveTo>
                  <a:pt x="126" y="421"/>
                </a:moveTo>
                <a:cubicBezTo>
                  <a:pt x="673" y="421"/>
                  <a:pt x="673" y="421"/>
                  <a:pt x="673" y="421"/>
                </a:cubicBezTo>
                <a:cubicBezTo>
                  <a:pt x="673" y="379"/>
                  <a:pt x="673" y="379"/>
                  <a:pt x="673" y="379"/>
                </a:cubicBezTo>
                <a:cubicBezTo>
                  <a:pt x="126" y="379"/>
                  <a:pt x="126" y="379"/>
                  <a:pt x="126" y="379"/>
                </a:cubicBezTo>
                <a:lnTo>
                  <a:pt x="126" y="421"/>
                </a:lnTo>
                <a:close/>
                <a:moveTo>
                  <a:pt x="126" y="294"/>
                </a:moveTo>
                <a:cubicBezTo>
                  <a:pt x="673" y="294"/>
                  <a:pt x="673" y="294"/>
                  <a:pt x="673" y="294"/>
                </a:cubicBezTo>
                <a:cubicBezTo>
                  <a:pt x="673" y="252"/>
                  <a:pt x="673" y="252"/>
                  <a:pt x="673" y="252"/>
                </a:cubicBezTo>
                <a:cubicBezTo>
                  <a:pt x="126" y="252"/>
                  <a:pt x="126" y="252"/>
                  <a:pt x="126" y="252"/>
                </a:cubicBezTo>
                <a:lnTo>
                  <a:pt x="126" y="294"/>
                </a:lnTo>
                <a:close/>
              </a:path>
            </a:pathLst>
          </a:custGeom>
          <a:solidFill>
            <a:srgbClr val="FFFFFF"/>
          </a:solidFill>
          <a:ln>
            <a:noFill/>
          </a:ln>
        </p:spPr>
        <p:txBody>
          <a:bodyPr vert="horz" wrap="square" lIns="121920" tIns="60960" rIns="121920" bIns="6096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2800" i="0" u="none" strike="noStrike" kern="0" cap="none" spc="0" normalizeH="0" baseline="0" noProof="0">
              <a:ln>
                <a:noFill/>
              </a:ln>
              <a:solidFill>
                <a:schemeClr val="tx1">
                  <a:lumMod val="75000"/>
                  <a:lumOff val="25000"/>
                </a:schemeClr>
              </a:solidFill>
              <a:effectLst/>
              <a:uLnTx/>
              <a:uFillTx/>
              <a:latin typeface="Calibri Light" panose="020F0302020204030204" pitchFamily="34" charset="0"/>
              <a:cs typeface="Calibri Light" panose="020F0302020204030204" pitchFamily="34" charset="0"/>
            </a:endParaRPr>
          </a:p>
        </p:txBody>
      </p:sp>
      <p:sp>
        <p:nvSpPr>
          <p:cNvPr id="22" name="Freeform 147"/>
          <p:cNvSpPr>
            <a:spLocks noChangeAspect="1" noEditPoints="1"/>
          </p:cNvSpPr>
          <p:nvPr/>
        </p:nvSpPr>
        <p:spPr bwMode="auto">
          <a:xfrm>
            <a:off x="489056" y="5004989"/>
            <a:ext cx="268020" cy="338549"/>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vert="horz" wrap="square" lIns="121920" tIns="60960" rIns="121920" bIns="6096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2800" i="0" u="none" strike="noStrike" kern="0" cap="none" spc="0" normalizeH="0" baseline="0" noProof="0">
              <a:ln>
                <a:noFill/>
              </a:ln>
              <a:solidFill>
                <a:schemeClr val="tx1">
                  <a:lumMod val="75000"/>
                  <a:lumOff val="25000"/>
                </a:schemeClr>
              </a:solidFill>
              <a:effectLst/>
              <a:uLnTx/>
              <a:uFillTx/>
              <a:latin typeface="Calibri Light" panose="020F0302020204030204" pitchFamily="34" charset="0"/>
              <a:cs typeface="Calibri Light" panose="020F03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851937" y="-2305064"/>
            <a:ext cx="5326313" cy="5282572"/>
          </a:xfrm>
          <a:prstGeom prst="rect">
            <a:avLst/>
          </a:prstGeom>
        </p:spPr>
      </p:pic>
      <p:pic>
        <p:nvPicPr>
          <p:cNvPr id="6" name="图片 5"/>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6342249">
            <a:off x="-2461227" y="3603040"/>
            <a:ext cx="5227315" cy="5184387"/>
          </a:xfrm>
          <a:prstGeom prst="rect">
            <a:avLst/>
          </a:prstGeom>
        </p:spPr>
      </p:pic>
      <p:sp>
        <p:nvSpPr>
          <p:cNvPr id="7" name="文本框 6"/>
          <p:cNvSpPr txBox="1"/>
          <p:nvPr/>
        </p:nvSpPr>
        <p:spPr>
          <a:xfrm>
            <a:off x="3027682" y="2669276"/>
            <a:ext cx="6136638" cy="1015663"/>
          </a:xfrm>
          <a:prstGeom prst="rect">
            <a:avLst/>
          </a:prstGeom>
          <a:noFill/>
        </p:spPr>
        <p:txBody>
          <a:bodyPr vert="horz" wrap="square" rtlCol="0">
            <a:spAutoFit/>
          </a:bodyPr>
          <a:lstStyle/>
          <a:p>
            <a:pPr algn="dist"/>
            <a:r>
              <a:rPr lang="zh-CN" altLang="en-US" sz="6000" dirty="0">
                <a:solidFill>
                  <a:schemeClr val="accent1"/>
                </a:solidFill>
                <a:latin typeface="思源宋体 CN" panose="02020700000000000000" pitchFamily="18" charset="-122"/>
                <a:ea typeface="思源宋体 CN" panose="02020700000000000000" pitchFamily="18" charset="-122"/>
              </a:rPr>
              <a:t>感谢您的观看</a:t>
            </a:r>
            <a:endParaRPr lang="zh-CN" altLang="en-US" sz="6000" dirty="0">
              <a:solidFill>
                <a:schemeClr val="accent1"/>
              </a:solidFill>
              <a:latin typeface="思源宋体 CN" panose="02020700000000000000" pitchFamily="18" charset="-122"/>
              <a:ea typeface="思源宋体 CN" panose="02020700000000000000" pitchFamily="18" charset="-122"/>
            </a:endParaRPr>
          </a:p>
        </p:txBody>
      </p:sp>
      <p:sp>
        <p:nvSpPr>
          <p:cNvPr id="8" name="文本框 7"/>
          <p:cNvSpPr txBox="1"/>
          <p:nvPr/>
        </p:nvSpPr>
        <p:spPr>
          <a:xfrm>
            <a:off x="2585015" y="3691182"/>
            <a:ext cx="7021972" cy="2306955"/>
          </a:xfrm>
          <a:prstGeom prst="rect">
            <a:avLst/>
          </a:prstGeom>
          <a:noFill/>
        </p:spPr>
        <p:txBody>
          <a:bodyPr vert="horz" wrap="square" rtlCol="0">
            <a:spAutoFit/>
          </a:bodyPr>
          <a:lstStyle/>
          <a:p>
            <a:pPr algn="ctr">
              <a:lnSpc>
                <a:spcPct val="200000"/>
              </a:lnSpc>
            </a:pPr>
            <a:r>
              <a:rPr lang="zh-CN" altLang="en-US" dirty="0">
                <a:solidFill>
                  <a:schemeClr val="tx1">
                    <a:lumMod val="65000"/>
                    <a:lumOff val="35000"/>
                  </a:schemeClr>
                </a:solidFill>
                <a:latin typeface="思源宋体" panose="02020400000000000000" pitchFamily="18" charset="-122"/>
                <a:ea typeface="思源宋体" panose="02020400000000000000" pitchFamily="18" charset="-122"/>
              </a:rPr>
              <a:t>通过本次开发工作深入了解了微信小程序开发的一些基本知识以及物流运输的一些常识性内容。虽然因为疫情严重影响了学习和开发进度，最终的成品也只是勉强堪用。但是通过学习和实践，极大的增进了对于前端的了解。</a:t>
            </a:r>
            <a:endParaRPr lang="zh-CN" altLang="en-US" dirty="0">
              <a:solidFill>
                <a:schemeClr val="tx1">
                  <a:lumMod val="65000"/>
                  <a:lumOff val="35000"/>
                </a:schemeClr>
              </a:solidFill>
              <a:latin typeface="思源宋体" panose="02020400000000000000" pitchFamily="18" charset="-122"/>
              <a:ea typeface="思源宋体" panose="02020400000000000000"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851937" y="-2305064"/>
            <a:ext cx="5326313" cy="5282572"/>
          </a:xfrm>
          <a:prstGeom prst="rect">
            <a:avLst/>
          </a:prstGeom>
        </p:spPr>
      </p:pic>
      <p:pic>
        <p:nvPicPr>
          <p:cNvPr id="6" name="图片 5"/>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6342249">
            <a:off x="-2461227" y="3603040"/>
            <a:ext cx="5227315" cy="5184387"/>
          </a:xfrm>
          <a:prstGeom prst="rect">
            <a:avLst/>
          </a:prstGeom>
        </p:spPr>
      </p:pic>
      <p:sp>
        <p:nvSpPr>
          <p:cNvPr id="7" name="Flowchart: Preparation 1"/>
          <p:cNvSpPr/>
          <p:nvPr/>
        </p:nvSpPr>
        <p:spPr>
          <a:xfrm rot="5400000">
            <a:off x="2425009" y="3060998"/>
            <a:ext cx="725742" cy="670398"/>
          </a:xfrm>
          <a:prstGeom prst="hexagon">
            <a:avLst/>
          </a:prstGeom>
          <a:solidFill>
            <a:schemeClr val="accent1">
              <a:alpha val="17000"/>
            </a:schemeClr>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Flowchart: Preparation 1"/>
          <p:cNvSpPr/>
          <p:nvPr/>
        </p:nvSpPr>
        <p:spPr>
          <a:xfrm rot="5400000">
            <a:off x="4601433" y="3060998"/>
            <a:ext cx="725742" cy="670398"/>
          </a:xfrm>
          <a:prstGeom prst="hexagon">
            <a:avLst/>
          </a:prstGeom>
          <a:solidFill>
            <a:schemeClr val="accent1">
              <a:alpha val="17000"/>
            </a:schemeClr>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Flowchart: Preparation 1"/>
          <p:cNvSpPr/>
          <p:nvPr/>
        </p:nvSpPr>
        <p:spPr>
          <a:xfrm rot="5400000">
            <a:off x="6777857" y="3060998"/>
            <a:ext cx="725742" cy="670398"/>
          </a:xfrm>
          <a:prstGeom prst="hexagon">
            <a:avLst/>
          </a:prstGeom>
          <a:solidFill>
            <a:schemeClr val="accent1">
              <a:alpha val="17000"/>
            </a:schemeClr>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Flowchart: Preparation 1"/>
          <p:cNvSpPr/>
          <p:nvPr/>
        </p:nvSpPr>
        <p:spPr>
          <a:xfrm rot="5400000">
            <a:off x="8954281" y="3044667"/>
            <a:ext cx="725742" cy="670398"/>
          </a:xfrm>
          <a:prstGeom prst="hexagon">
            <a:avLst/>
          </a:prstGeom>
          <a:solidFill>
            <a:schemeClr val="accent1">
              <a:alpha val="17000"/>
            </a:schemeClr>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1614465" y="3859562"/>
            <a:ext cx="2387498" cy="553085"/>
          </a:xfrm>
          <a:prstGeom prst="rect">
            <a:avLst/>
          </a:prstGeom>
        </p:spPr>
        <p:txBody>
          <a:bodyPr vert="horz" wrap="square">
            <a:spAutoFit/>
          </a:bodyPr>
          <a:lstStyle/>
          <a:p>
            <a:pPr algn="ctr">
              <a:lnSpc>
                <a:spcPct val="150000"/>
              </a:lnSpc>
            </a:pPr>
            <a:r>
              <a:rPr lang="zh-CN" altLang="en-US" sz="2000" dirty="0">
                <a:solidFill>
                  <a:schemeClr val="accent1"/>
                </a:solidFill>
                <a:latin typeface="思源宋体 CN" panose="02020700000000000000" pitchFamily="18" charset="-122"/>
                <a:ea typeface="思源宋体 CN" panose="02020700000000000000" pitchFamily="18" charset="-122"/>
              </a:rPr>
              <a:t>项目背景</a:t>
            </a:r>
            <a:endParaRPr lang="zh-CN" altLang="en-US" sz="2000" dirty="0">
              <a:solidFill>
                <a:schemeClr val="accent1"/>
              </a:solidFill>
              <a:latin typeface="思源宋体 CN" panose="02020700000000000000" pitchFamily="18" charset="-122"/>
              <a:ea typeface="思源宋体 CN" panose="02020700000000000000" pitchFamily="18" charset="-122"/>
            </a:endParaRPr>
          </a:p>
        </p:txBody>
      </p:sp>
      <p:sp>
        <p:nvSpPr>
          <p:cNvPr id="13" name="矩形 12"/>
          <p:cNvSpPr/>
          <p:nvPr/>
        </p:nvSpPr>
        <p:spPr>
          <a:xfrm>
            <a:off x="2288384" y="3186155"/>
            <a:ext cx="1369216" cy="646331"/>
          </a:xfrm>
          <a:prstGeom prst="rect">
            <a:avLst/>
          </a:prstGeom>
        </p:spPr>
        <p:txBody>
          <a:bodyPr vert="horz" wrap="square">
            <a:spAutoFit/>
          </a:bodyPr>
          <a:lstStyle/>
          <a:p>
            <a:pPr algn="ctr"/>
            <a:r>
              <a:rPr lang="en-US" altLang="zh-CN" sz="3600" dirty="0">
                <a:ln w="3175">
                  <a:solidFill>
                    <a:schemeClr val="bg1"/>
                  </a:solidFill>
                </a:ln>
                <a:solidFill>
                  <a:schemeClr val="accent1"/>
                </a:solidFill>
                <a:latin typeface="思源宋体 CN" panose="02020700000000000000" pitchFamily="18" charset="-122"/>
                <a:ea typeface="思源宋体 CN" panose="02020700000000000000" pitchFamily="18" charset="-122"/>
              </a:rPr>
              <a:t>01</a:t>
            </a:r>
            <a:endParaRPr lang="zh-CN" altLang="en-US" sz="3600" dirty="0">
              <a:ln w="3175">
                <a:solidFill>
                  <a:schemeClr val="bg1"/>
                </a:solidFill>
              </a:ln>
              <a:solidFill>
                <a:schemeClr val="accent1"/>
              </a:solidFill>
              <a:latin typeface="Calibri Light" panose="020F0302020204030204" pitchFamily="34" charset="0"/>
              <a:cs typeface="Calibri Light" panose="020F0302020204030204" pitchFamily="34" charset="0"/>
            </a:endParaRPr>
          </a:p>
        </p:txBody>
      </p:sp>
      <p:sp>
        <p:nvSpPr>
          <p:cNvPr id="15" name="矩形 14"/>
          <p:cNvSpPr/>
          <p:nvPr/>
        </p:nvSpPr>
        <p:spPr>
          <a:xfrm>
            <a:off x="3744589" y="3859562"/>
            <a:ext cx="2480098" cy="553085"/>
          </a:xfrm>
          <a:prstGeom prst="rect">
            <a:avLst/>
          </a:prstGeom>
        </p:spPr>
        <p:txBody>
          <a:bodyPr vert="horz" wrap="square">
            <a:spAutoFit/>
          </a:bodyPr>
          <a:lstStyle/>
          <a:p>
            <a:pPr algn="ctr">
              <a:lnSpc>
                <a:spcPct val="150000"/>
              </a:lnSpc>
            </a:pPr>
            <a:r>
              <a:rPr lang="zh-CN" altLang="en-US" sz="2000" dirty="0">
                <a:solidFill>
                  <a:schemeClr val="accent1"/>
                </a:solidFill>
                <a:latin typeface="思源宋体 CN" panose="02020700000000000000" pitchFamily="18" charset="-122"/>
                <a:ea typeface="思源宋体 CN" panose="02020700000000000000" pitchFamily="18" charset="-122"/>
              </a:rPr>
              <a:t>研究思路</a:t>
            </a:r>
            <a:endParaRPr lang="zh-CN" altLang="en-US" sz="2000" dirty="0">
              <a:solidFill>
                <a:schemeClr val="accent1"/>
              </a:solidFill>
              <a:latin typeface="思源宋体 CN" panose="02020700000000000000" pitchFamily="18" charset="-122"/>
              <a:ea typeface="思源宋体 CN" panose="02020700000000000000" pitchFamily="18" charset="-122"/>
            </a:endParaRPr>
          </a:p>
        </p:txBody>
      </p:sp>
      <p:sp>
        <p:nvSpPr>
          <p:cNvPr id="16" name="矩形 15"/>
          <p:cNvSpPr/>
          <p:nvPr/>
        </p:nvSpPr>
        <p:spPr>
          <a:xfrm>
            <a:off x="4166742" y="3186155"/>
            <a:ext cx="1965348" cy="646331"/>
          </a:xfrm>
          <a:prstGeom prst="rect">
            <a:avLst/>
          </a:prstGeom>
        </p:spPr>
        <p:txBody>
          <a:bodyPr vert="horz" wrap="square">
            <a:spAutoFit/>
          </a:bodyPr>
          <a:lstStyle/>
          <a:p>
            <a:pPr algn="ctr"/>
            <a:r>
              <a:rPr lang="en-US" altLang="zh-CN" sz="3600" dirty="0">
                <a:ln w="3175">
                  <a:solidFill>
                    <a:schemeClr val="bg1"/>
                  </a:solidFill>
                </a:ln>
                <a:solidFill>
                  <a:schemeClr val="accent1"/>
                </a:solidFill>
                <a:latin typeface="思源宋体 CN" panose="02020700000000000000" pitchFamily="18" charset="-122"/>
                <a:ea typeface="思源宋体 CN" panose="02020700000000000000" pitchFamily="18" charset="-122"/>
              </a:rPr>
              <a:t>02</a:t>
            </a:r>
            <a:endParaRPr lang="zh-CN" altLang="en-US" sz="3600" dirty="0">
              <a:ln w="3175">
                <a:solidFill>
                  <a:schemeClr val="bg1"/>
                </a:solidFill>
              </a:ln>
              <a:solidFill>
                <a:schemeClr val="accent1"/>
              </a:solidFill>
              <a:latin typeface="Calibri Light" panose="020F0302020204030204" pitchFamily="34" charset="0"/>
              <a:cs typeface="Calibri Light" panose="020F0302020204030204" pitchFamily="34" charset="0"/>
            </a:endParaRPr>
          </a:p>
        </p:txBody>
      </p:sp>
      <p:sp>
        <p:nvSpPr>
          <p:cNvPr id="18" name="矩形 17"/>
          <p:cNvSpPr/>
          <p:nvPr/>
        </p:nvSpPr>
        <p:spPr>
          <a:xfrm>
            <a:off x="5921013" y="3859562"/>
            <a:ext cx="2480098" cy="553085"/>
          </a:xfrm>
          <a:prstGeom prst="rect">
            <a:avLst/>
          </a:prstGeom>
        </p:spPr>
        <p:txBody>
          <a:bodyPr vert="horz" wrap="square">
            <a:spAutoFit/>
          </a:bodyPr>
          <a:lstStyle/>
          <a:p>
            <a:pPr algn="ctr">
              <a:lnSpc>
                <a:spcPct val="150000"/>
              </a:lnSpc>
            </a:pPr>
            <a:r>
              <a:rPr lang="zh-CN" altLang="en-US" sz="2000" dirty="0">
                <a:solidFill>
                  <a:schemeClr val="accent1"/>
                </a:solidFill>
                <a:latin typeface="思源宋体 CN" panose="02020700000000000000" pitchFamily="18" charset="-122"/>
                <a:ea typeface="思源宋体 CN" panose="02020700000000000000" pitchFamily="18" charset="-122"/>
              </a:rPr>
              <a:t>成果与应用</a:t>
            </a:r>
            <a:endParaRPr lang="zh-CN" altLang="en-US" sz="2000" dirty="0">
              <a:solidFill>
                <a:schemeClr val="accent1"/>
              </a:solidFill>
              <a:latin typeface="思源宋体 CN" panose="02020700000000000000" pitchFamily="18" charset="-122"/>
              <a:ea typeface="思源宋体 CN" panose="02020700000000000000" pitchFamily="18" charset="-122"/>
            </a:endParaRPr>
          </a:p>
        </p:txBody>
      </p:sp>
      <p:sp>
        <p:nvSpPr>
          <p:cNvPr id="19" name="矩形 18"/>
          <p:cNvSpPr/>
          <p:nvPr/>
        </p:nvSpPr>
        <p:spPr>
          <a:xfrm>
            <a:off x="6343166" y="3186155"/>
            <a:ext cx="1965348" cy="646331"/>
          </a:xfrm>
          <a:prstGeom prst="rect">
            <a:avLst/>
          </a:prstGeom>
        </p:spPr>
        <p:txBody>
          <a:bodyPr vert="horz" wrap="square">
            <a:spAutoFit/>
          </a:bodyPr>
          <a:lstStyle/>
          <a:p>
            <a:pPr algn="ctr"/>
            <a:r>
              <a:rPr lang="en-US" altLang="zh-CN" sz="3600" dirty="0">
                <a:ln w="3175">
                  <a:solidFill>
                    <a:schemeClr val="bg1"/>
                  </a:solidFill>
                </a:ln>
                <a:solidFill>
                  <a:schemeClr val="accent1"/>
                </a:solidFill>
                <a:latin typeface="思源宋体 CN" panose="02020700000000000000" pitchFamily="18" charset="-122"/>
                <a:ea typeface="思源宋体 CN" panose="02020700000000000000" pitchFamily="18" charset="-122"/>
              </a:rPr>
              <a:t>03</a:t>
            </a:r>
            <a:endParaRPr lang="zh-CN" altLang="en-US" sz="3600" dirty="0">
              <a:ln w="3175">
                <a:solidFill>
                  <a:schemeClr val="bg1"/>
                </a:solidFill>
              </a:ln>
              <a:solidFill>
                <a:schemeClr val="accent1"/>
              </a:solidFill>
              <a:latin typeface="Calibri Light" panose="020F0302020204030204" pitchFamily="34" charset="0"/>
              <a:cs typeface="Calibri Light" panose="020F0302020204030204" pitchFamily="34" charset="0"/>
            </a:endParaRPr>
          </a:p>
        </p:txBody>
      </p:sp>
      <p:sp>
        <p:nvSpPr>
          <p:cNvPr id="21" name="矩形 20"/>
          <p:cNvSpPr/>
          <p:nvPr/>
        </p:nvSpPr>
        <p:spPr>
          <a:xfrm>
            <a:off x="8097437" y="3859562"/>
            <a:ext cx="2480098" cy="553085"/>
          </a:xfrm>
          <a:prstGeom prst="rect">
            <a:avLst/>
          </a:prstGeom>
        </p:spPr>
        <p:txBody>
          <a:bodyPr vert="horz" wrap="square">
            <a:spAutoFit/>
          </a:bodyPr>
          <a:lstStyle/>
          <a:p>
            <a:pPr algn="ctr">
              <a:lnSpc>
                <a:spcPct val="150000"/>
              </a:lnSpc>
            </a:pPr>
            <a:r>
              <a:rPr lang="zh-CN" altLang="en-US" sz="2000" dirty="0">
                <a:solidFill>
                  <a:schemeClr val="accent1"/>
                </a:solidFill>
                <a:latin typeface="思源宋体 CN" panose="02020700000000000000" pitchFamily="18" charset="-122"/>
                <a:ea typeface="思源宋体 CN" panose="02020700000000000000" pitchFamily="18" charset="-122"/>
              </a:rPr>
              <a:t>总结</a:t>
            </a:r>
            <a:endParaRPr lang="zh-CN" altLang="en-US" sz="2000" dirty="0">
              <a:solidFill>
                <a:schemeClr val="accent1"/>
              </a:solidFill>
              <a:latin typeface="思源宋体 CN" panose="02020700000000000000" pitchFamily="18" charset="-122"/>
              <a:ea typeface="思源宋体 CN" panose="02020700000000000000" pitchFamily="18" charset="-122"/>
            </a:endParaRPr>
          </a:p>
        </p:txBody>
      </p:sp>
      <p:sp>
        <p:nvSpPr>
          <p:cNvPr id="22" name="矩形 21"/>
          <p:cNvSpPr/>
          <p:nvPr/>
        </p:nvSpPr>
        <p:spPr>
          <a:xfrm>
            <a:off x="8519590" y="3186155"/>
            <a:ext cx="1965348" cy="646331"/>
          </a:xfrm>
          <a:prstGeom prst="rect">
            <a:avLst/>
          </a:prstGeom>
        </p:spPr>
        <p:txBody>
          <a:bodyPr vert="horz" wrap="square">
            <a:spAutoFit/>
          </a:bodyPr>
          <a:lstStyle/>
          <a:p>
            <a:pPr algn="ctr"/>
            <a:r>
              <a:rPr lang="en-US" altLang="zh-CN" sz="3600" dirty="0">
                <a:ln w="3175">
                  <a:solidFill>
                    <a:schemeClr val="bg1"/>
                  </a:solidFill>
                </a:ln>
                <a:solidFill>
                  <a:schemeClr val="accent1"/>
                </a:solidFill>
                <a:latin typeface="思源宋体 CN" panose="02020700000000000000" pitchFamily="18" charset="-122"/>
                <a:ea typeface="思源宋体 CN" panose="02020700000000000000" pitchFamily="18" charset="-122"/>
              </a:rPr>
              <a:t>04</a:t>
            </a:r>
            <a:endParaRPr lang="zh-CN" altLang="en-US" sz="3600" dirty="0">
              <a:ln w="3175">
                <a:solidFill>
                  <a:schemeClr val="bg1"/>
                </a:solidFill>
              </a:ln>
              <a:solidFill>
                <a:schemeClr val="accent1"/>
              </a:solidFill>
              <a:latin typeface="Calibri Light" panose="020F0302020204030204" pitchFamily="34" charset="0"/>
              <a:cs typeface="Calibri Light" panose="020F0302020204030204" pitchFamily="34" charset="0"/>
            </a:endParaRPr>
          </a:p>
        </p:txBody>
      </p:sp>
      <p:sp>
        <p:nvSpPr>
          <p:cNvPr id="23" name="矩形 22"/>
          <p:cNvSpPr/>
          <p:nvPr/>
        </p:nvSpPr>
        <p:spPr>
          <a:xfrm>
            <a:off x="4648293" y="1009769"/>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20150962">
            <a:off x="3008577" y="-4054267"/>
            <a:ext cx="6174844" cy="6124135"/>
          </a:xfrm>
          <a:prstGeom prst="rect">
            <a:avLst/>
          </a:prstGeom>
        </p:spPr>
      </p:pic>
      <p:grpSp>
        <p:nvGrpSpPr>
          <p:cNvPr id="2" name="组合 1"/>
          <p:cNvGrpSpPr/>
          <p:nvPr/>
        </p:nvGrpSpPr>
        <p:grpSpPr>
          <a:xfrm>
            <a:off x="4198070" y="2609007"/>
            <a:ext cx="3795860" cy="1722870"/>
            <a:chOff x="4198070" y="3277221"/>
            <a:chExt cx="3795860" cy="1722870"/>
          </a:xfrm>
        </p:grpSpPr>
        <p:sp>
          <p:nvSpPr>
            <p:cNvPr id="3" name="文本框 2"/>
            <p:cNvSpPr txBox="1"/>
            <p:nvPr/>
          </p:nvSpPr>
          <p:spPr>
            <a:xfrm>
              <a:off x="4198070" y="3896095"/>
              <a:ext cx="3795860" cy="829945"/>
            </a:xfrm>
            <a:prstGeom prst="rect">
              <a:avLst/>
            </a:prstGeom>
            <a:noFill/>
          </p:spPr>
          <p:txBody>
            <a:bodyPr vert="horz" wrap="square" rtlCol="0">
              <a:spAutoFit/>
            </a:bodyPr>
            <a:lstStyle/>
            <a:p>
              <a:pPr algn="ctr">
                <a:lnSpc>
                  <a:spcPct val="150000"/>
                </a:lnSpc>
              </a:pPr>
              <a:r>
                <a:rPr lang="zh-CN" altLang="en-US" sz="3200" spc="300" dirty="0">
                  <a:solidFill>
                    <a:schemeClr val="accent1"/>
                  </a:solidFill>
                  <a:latin typeface="思源宋体 CN" panose="02020700000000000000" pitchFamily="18" charset="-122"/>
                  <a:ea typeface="思源宋体 CN" panose="02020700000000000000" pitchFamily="18" charset="-122"/>
                </a:rPr>
                <a:t>项目背景</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sp>
          <p:nvSpPr>
            <p:cNvPr id="4" name="矩形 3"/>
            <p:cNvSpPr/>
            <p:nvPr/>
          </p:nvSpPr>
          <p:spPr>
            <a:xfrm>
              <a:off x="4338433" y="4666716"/>
              <a:ext cx="3515135" cy="333375"/>
            </a:xfrm>
            <a:prstGeom prst="rect">
              <a:avLst/>
            </a:prstGeom>
            <a:noFill/>
          </p:spPr>
          <p:txBody>
            <a:bodyPr vert="horz" wrap="square">
              <a:spAutoFit/>
            </a:bodyPr>
            <a:lstStyle/>
            <a:p>
              <a:pPr algn="ctr">
                <a:lnSpc>
                  <a:spcPct val="150000"/>
                </a:lnSpc>
              </a:pPr>
              <a:r>
                <a:rPr lang="zh-CN" sz="1050" dirty="0">
                  <a:solidFill>
                    <a:schemeClr val="accent1"/>
                  </a:solidFill>
                  <a:latin typeface="Calibri" panose="020F0502020204030204" pitchFamily="34" charset="0"/>
                  <a:cs typeface="Calibri" panose="020F0502020204030204" pitchFamily="34" charset="0"/>
                </a:rPr>
                <a:t>The mountain turns around, but towards the peak extension.</a:t>
              </a:r>
              <a:endParaRPr lang="zh-CN" sz="1050" dirty="0">
                <a:solidFill>
                  <a:schemeClr val="accent1"/>
                </a:solidFill>
                <a:latin typeface="Calibri" panose="020F0502020204030204" pitchFamily="34" charset="0"/>
                <a:cs typeface="Calibri" panose="020F0502020204030204" pitchFamily="34" charset="0"/>
              </a:endParaRPr>
            </a:p>
          </p:txBody>
        </p:sp>
        <p:sp>
          <p:nvSpPr>
            <p:cNvPr id="6" name="文本框 5"/>
            <p:cNvSpPr txBox="1"/>
            <p:nvPr/>
          </p:nvSpPr>
          <p:spPr>
            <a:xfrm>
              <a:off x="4859294" y="3277221"/>
              <a:ext cx="2473413" cy="584775"/>
            </a:xfrm>
            <a:prstGeom prst="rect">
              <a:avLst/>
            </a:prstGeom>
            <a:noFill/>
          </p:spPr>
          <p:txBody>
            <a:bodyPr vert="horz" wrap="square" rtlCol="0">
              <a:spAutoFit/>
            </a:bodyPr>
            <a:lstStyle/>
            <a:p>
              <a:pPr algn="ctr"/>
              <a:r>
                <a:rPr lang="en-US" altLang="zh-CN" sz="3200" spc="300" dirty="0">
                  <a:solidFill>
                    <a:schemeClr val="accent1"/>
                  </a:solidFill>
                  <a:latin typeface="思源宋体 CN" panose="02020700000000000000" pitchFamily="18" charset="-122"/>
                  <a:ea typeface="思源宋体 CN" panose="02020700000000000000" pitchFamily="18" charset="-122"/>
                </a:rPr>
                <a:t>Part 01</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grpSp>
      <p:pic>
        <p:nvPicPr>
          <p:cNvPr id="7" name="图片 6"/>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52232">
            <a:off x="2228866" y="5230413"/>
            <a:ext cx="6174844" cy="6124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sp>
        <p:nvSpPr>
          <p:cNvPr id="31" name="Oval 8"/>
          <p:cNvSpPr>
            <a:spLocks noChangeArrowheads="1"/>
          </p:cNvSpPr>
          <p:nvPr/>
        </p:nvSpPr>
        <p:spPr bwMode="auto">
          <a:xfrm>
            <a:off x="676844" y="1175835"/>
            <a:ext cx="789946" cy="791017"/>
          </a:xfrm>
          <a:prstGeom prst="rect">
            <a:avLst/>
          </a:prstGeom>
          <a:solidFill>
            <a:schemeClr val="accent1"/>
          </a:solidFill>
          <a:ln w="9525">
            <a:noFill/>
            <a:round/>
          </a:ln>
        </p:spPr>
        <p:txBody>
          <a:bodyPr vert="horz" wrap="square" lIns="45720" tIns="22860" rIns="45720" bIns="22860" numCol="1" anchor="t" anchorCtr="0" compatLnSpc="1"/>
          <a:lstStyle/>
          <a:p>
            <a:pPr>
              <a:lnSpc>
                <a:spcPct val="150000"/>
              </a:lnSpc>
            </a:pPr>
            <a:endParaRPr lang="en-US" sz="800">
              <a:latin typeface="Calibri Light" panose="020F0302020204030204" pitchFamily="34" charset="0"/>
              <a:ea typeface="+mj-ea"/>
              <a:cs typeface="Calibri Light" panose="020F0302020204030204" pitchFamily="34" charset="0"/>
            </a:endParaRPr>
          </a:p>
        </p:txBody>
      </p:sp>
      <p:sp>
        <p:nvSpPr>
          <p:cNvPr id="32" name="AutoShape 130"/>
          <p:cNvSpPr/>
          <p:nvPr/>
        </p:nvSpPr>
        <p:spPr bwMode="auto">
          <a:xfrm>
            <a:off x="931214" y="1430740"/>
            <a:ext cx="281206" cy="281206"/>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7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27" name="矩形 26"/>
          <p:cNvSpPr/>
          <p:nvPr/>
        </p:nvSpPr>
        <p:spPr>
          <a:xfrm>
            <a:off x="1776095" y="1817370"/>
            <a:ext cx="6904355" cy="4661535"/>
          </a:xfrm>
          <a:prstGeom prst="rect">
            <a:avLst/>
          </a:prstGeom>
        </p:spPr>
        <p:txBody>
          <a:bodyPr vert="horz" wrap="square">
            <a:spAutoFit/>
          </a:bodyPr>
          <a:lstStyle/>
          <a:p>
            <a:pPr>
              <a:lnSpc>
                <a:spcPct val="150000"/>
              </a:lnSpc>
            </a:pPr>
            <a:r>
              <a:rPr lang="en-US" altLang="zh-CN">
                <a:solidFill>
                  <a:schemeClr val="tx1">
                    <a:lumMod val="75000"/>
                    <a:lumOff val="25000"/>
                  </a:schemeClr>
                </a:solidFill>
                <a:latin typeface="Calibri Light" panose="020F0302020204030204" pitchFamily="34" charset="0"/>
                <a:cs typeface="Calibri Light" panose="020F0302020204030204" pitchFamily="34" charset="0"/>
              </a:rPr>
              <a:t>中国城际货运需求在时间和空间上分布不均匀，且客户需求不稳定。</a:t>
            </a:r>
            <a:endParaRPr lang="en-US" altLang="zh-CN">
              <a:solidFill>
                <a:schemeClr val="tx1">
                  <a:lumMod val="75000"/>
                  <a:lumOff val="25000"/>
                </a:schemeClr>
              </a:solidFill>
              <a:latin typeface="Calibri Light" panose="020F0302020204030204" pitchFamily="34" charset="0"/>
              <a:cs typeface="Calibri Light" panose="020F0302020204030204" pitchFamily="34" charset="0"/>
            </a:endParaRPr>
          </a:p>
          <a:p>
            <a:pPr>
              <a:lnSpc>
                <a:spcPct val="150000"/>
              </a:lnSpc>
            </a:pPr>
            <a:r>
              <a:rPr lang="en-US" altLang="zh-CN">
                <a:solidFill>
                  <a:schemeClr val="tx1">
                    <a:lumMod val="75000"/>
                    <a:lumOff val="25000"/>
                  </a:schemeClr>
                </a:solidFill>
                <a:latin typeface="Calibri Light" panose="020F0302020204030204" pitchFamily="34" charset="0"/>
                <a:cs typeface="Calibri Light" panose="020F0302020204030204" pitchFamily="34" charset="0"/>
              </a:rPr>
              <a:t>中国公路货运需求地理分布不均匀。城际物流货运量高的地区集中在人口较为集中的广东、山东、安徽、河南、河北等地区，而西部及东北地区的公路货需求低。货运需求地理分布不均使得跨省运输的货运司机经常难以锁定返程货物，导致空载率较高。</a:t>
            </a:r>
            <a:endParaRPr lang="en-US" altLang="zh-CN">
              <a:solidFill>
                <a:schemeClr val="tx1">
                  <a:lumMod val="75000"/>
                  <a:lumOff val="25000"/>
                </a:schemeClr>
              </a:solidFill>
              <a:latin typeface="Calibri Light" panose="020F0302020204030204" pitchFamily="34" charset="0"/>
              <a:cs typeface="Calibri Light" panose="020F0302020204030204" pitchFamily="34" charset="0"/>
            </a:endParaRPr>
          </a:p>
          <a:p>
            <a:pPr>
              <a:lnSpc>
                <a:spcPct val="150000"/>
              </a:lnSpc>
            </a:pPr>
            <a:r>
              <a:rPr lang="en-US" altLang="zh-CN">
                <a:solidFill>
                  <a:schemeClr val="tx1">
                    <a:lumMod val="75000"/>
                    <a:lumOff val="25000"/>
                  </a:schemeClr>
                </a:solidFill>
                <a:latin typeface="Calibri Light" panose="020F0302020204030204" pitchFamily="34" charset="0"/>
                <a:cs typeface="Calibri Light" panose="020F0302020204030204" pitchFamily="34" charset="0"/>
              </a:rPr>
              <a:t>此外，货主端需求在淡旺季存在较大波动性。城际物流市场受到电商打折促销节日的影响，每年9月至12月为公路货运量高峰期，易出现运力不足的现象。上半年第一季度的货运量则较低，市场运力过剩。</a:t>
            </a:r>
            <a:endParaRPr lang="en-US" altLang="zh-CN">
              <a:solidFill>
                <a:schemeClr val="tx1">
                  <a:lumMod val="75000"/>
                  <a:lumOff val="25000"/>
                </a:schemeClr>
              </a:solidFill>
              <a:latin typeface="Calibri Light" panose="020F0302020204030204" pitchFamily="34" charset="0"/>
              <a:cs typeface="Calibri Light" panose="020F0302020204030204" pitchFamily="34" charset="0"/>
            </a:endParaRPr>
          </a:p>
          <a:p>
            <a:pPr>
              <a:lnSpc>
                <a:spcPct val="150000"/>
              </a:lnSpc>
            </a:pPr>
            <a:r>
              <a:rPr lang="en-US" altLang="zh-CN">
                <a:solidFill>
                  <a:schemeClr val="tx1">
                    <a:lumMod val="75000"/>
                    <a:lumOff val="25000"/>
                  </a:schemeClr>
                </a:solidFill>
                <a:latin typeface="Calibri Light" panose="020F0302020204030204" pitchFamily="34" charset="0"/>
                <a:cs typeface="Calibri Light" panose="020F0302020204030204" pitchFamily="34" charset="0"/>
              </a:rPr>
              <a:t>货运需求不稳定、供求关系不固定、进入门槛低导致运力高度分散，且未来整合可能性较低。</a:t>
            </a:r>
            <a:endParaRPr lang="en-US" altLang="zh-CN">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8" name="矩形 27"/>
          <p:cNvSpPr/>
          <p:nvPr/>
        </p:nvSpPr>
        <p:spPr>
          <a:xfrm>
            <a:off x="1836455" y="1080272"/>
            <a:ext cx="1838783" cy="737235"/>
          </a:xfrm>
          <a:prstGeom prst="rect">
            <a:avLst/>
          </a:prstGeom>
        </p:spPr>
        <p:txBody>
          <a:bodyPr vert="horz" wrap="square">
            <a:spAutoFit/>
          </a:bodyPr>
          <a:lstStyle/>
          <a:p>
            <a:pPr>
              <a:lnSpc>
                <a:spcPct val="150000"/>
              </a:lnSpc>
            </a:pPr>
            <a:r>
              <a:rPr lang="zh-CN" sz="2800" dirty="0">
                <a:solidFill>
                  <a:schemeClr val="tx1">
                    <a:lumMod val="75000"/>
                    <a:lumOff val="25000"/>
                  </a:schemeClr>
                </a:solidFill>
                <a:latin typeface="Calibri Light" panose="020F0302020204030204" pitchFamily="34" charset="0"/>
                <a:cs typeface="Calibri Light" panose="020F0302020204030204" pitchFamily="34" charset="0"/>
              </a:rPr>
              <a:t>背景简述</a:t>
            </a:r>
            <a:endParaRPr lang="zh-CN" sz="2800" dirty="0">
              <a:solidFill>
                <a:schemeClr val="tx1">
                  <a:lumMod val="75000"/>
                  <a:lumOff val="25000"/>
                </a:schemeClr>
              </a:solidFill>
              <a:latin typeface="Calibri Light" panose="020F0302020204030204" pitchFamily="34" charset="0"/>
              <a:cs typeface="Calibri Light" panose="020F0302020204030204" pitchFamily="34" charset="0"/>
            </a:endParaRPr>
          </a:p>
        </p:txBody>
      </p:sp>
      <p:grpSp>
        <p:nvGrpSpPr>
          <p:cNvPr id="16" name="组合 15"/>
          <p:cNvGrpSpPr/>
          <p:nvPr/>
        </p:nvGrpSpPr>
        <p:grpSpPr>
          <a:xfrm>
            <a:off x="463630" y="925075"/>
            <a:ext cx="11230530" cy="0"/>
            <a:chOff x="585550" y="727790"/>
            <a:chExt cx="11230530" cy="0"/>
          </a:xfrm>
        </p:grpSpPr>
        <p:cxnSp>
          <p:nvCxnSpPr>
            <p:cNvPr id="17" name="直接连接符 16"/>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项目背景</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20" name="文本框 19"/>
          <p:cNvSpPr txBox="1"/>
          <p:nvPr/>
        </p:nvSpPr>
        <p:spPr>
          <a:xfrm>
            <a:off x="295773" y="287420"/>
            <a:ext cx="1217706" cy="58477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01</a:t>
            </a:r>
            <a:endParaRPr lang="zh-CN" altLang="en-US" sz="3200" dirty="0">
              <a:solidFill>
                <a:schemeClr val="accent1"/>
              </a:solidFill>
              <a:latin typeface="思源宋体 CN" panose="02020700000000000000" pitchFamily="18" charset="-122"/>
              <a:ea typeface="思源宋体 CN" panose="02020700000000000000" pitchFamily="18" charset="-122"/>
            </a:endParaRPr>
          </a:p>
        </p:txBody>
      </p:sp>
      <p:sp>
        <p:nvSpPr>
          <p:cNvPr id="13" name="椭圆 12"/>
          <p:cNvSpPr/>
          <p:nvPr/>
        </p:nvSpPr>
        <p:spPr>
          <a:xfrm>
            <a:off x="8989872" y="2767255"/>
            <a:ext cx="1934403" cy="193440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20150962">
            <a:off x="3008577" y="-4054267"/>
            <a:ext cx="6174844" cy="6124135"/>
          </a:xfrm>
          <a:prstGeom prst="rect">
            <a:avLst/>
          </a:prstGeom>
        </p:spPr>
      </p:pic>
      <p:grpSp>
        <p:nvGrpSpPr>
          <p:cNvPr id="2" name="组合 1"/>
          <p:cNvGrpSpPr/>
          <p:nvPr/>
        </p:nvGrpSpPr>
        <p:grpSpPr>
          <a:xfrm>
            <a:off x="4198070" y="2609007"/>
            <a:ext cx="3795860" cy="2208010"/>
            <a:chOff x="4198070" y="3277221"/>
            <a:chExt cx="3795860" cy="2208010"/>
          </a:xfrm>
        </p:grpSpPr>
        <p:sp>
          <p:nvSpPr>
            <p:cNvPr id="3" name="文本框 2"/>
            <p:cNvSpPr txBox="1"/>
            <p:nvPr/>
          </p:nvSpPr>
          <p:spPr>
            <a:xfrm>
              <a:off x="4198070" y="3896095"/>
              <a:ext cx="3795860" cy="829945"/>
            </a:xfrm>
            <a:prstGeom prst="rect">
              <a:avLst/>
            </a:prstGeom>
            <a:noFill/>
          </p:spPr>
          <p:txBody>
            <a:bodyPr vert="horz" wrap="square" rtlCol="0">
              <a:spAutoFit/>
            </a:bodyPr>
            <a:lstStyle/>
            <a:p>
              <a:pPr algn="ctr">
                <a:lnSpc>
                  <a:spcPct val="150000"/>
                </a:lnSpc>
              </a:pPr>
              <a:r>
                <a:rPr lang="zh-CN" altLang="en-US" sz="3200" spc="300" dirty="0">
                  <a:solidFill>
                    <a:schemeClr val="accent1"/>
                  </a:solidFill>
                  <a:latin typeface="思源宋体 CN" panose="02020700000000000000" pitchFamily="18" charset="-122"/>
                  <a:ea typeface="思源宋体 CN" panose="02020700000000000000" pitchFamily="18" charset="-122"/>
                </a:rPr>
                <a:t>研究思路</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sp>
          <p:nvSpPr>
            <p:cNvPr id="4" name="矩形 3"/>
            <p:cNvSpPr/>
            <p:nvPr/>
          </p:nvSpPr>
          <p:spPr>
            <a:xfrm>
              <a:off x="4338433" y="4666716"/>
              <a:ext cx="3515135" cy="818515"/>
            </a:xfrm>
            <a:prstGeom prst="rect">
              <a:avLst/>
            </a:prstGeom>
            <a:noFill/>
          </p:spPr>
          <p:txBody>
            <a:bodyPr vert="horz" wrap="square">
              <a:spAutoFit/>
            </a:bodyPr>
            <a:lstStyle/>
            <a:p>
              <a:pPr algn="ctr">
                <a:lnSpc>
                  <a:spcPct val="150000"/>
                </a:lnSpc>
              </a:pPr>
              <a:r>
                <a:rPr lang="en-US" altLang="zh-CN" sz="1050">
                  <a:solidFill>
                    <a:schemeClr val="accent1"/>
                  </a:solidFill>
                  <a:latin typeface="Calibri" panose="020F0502020204030204" pitchFamily="34" charset="0"/>
                  <a:cs typeface="Calibri" panose="020F0502020204030204" pitchFamily="34" charset="0"/>
                </a:rPr>
                <a:t>Cowardly people will only come to a standstill, recklessly person can lead to Shaoshen, only the real brave man to carry the world before one.</a:t>
              </a:r>
              <a:endParaRPr lang="en-US" altLang="zh-CN" sz="1050">
                <a:solidFill>
                  <a:schemeClr val="accent1"/>
                </a:solidFill>
                <a:latin typeface="Calibri" panose="020F0502020204030204" pitchFamily="34" charset="0"/>
                <a:cs typeface="Calibri" panose="020F0502020204030204" pitchFamily="34" charset="0"/>
              </a:endParaRPr>
            </a:p>
          </p:txBody>
        </p:sp>
        <p:sp>
          <p:nvSpPr>
            <p:cNvPr id="6" name="文本框 5"/>
            <p:cNvSpPr txBox="1"/>
            <p:nvPr/>
          </p:nvSpPr>
          <p:spPr>
            <a:xfrm>
              <a:off x="4859294" y="3277221"/>
              <a:ext cx="2473413" cy="584775"/>
            </a:xfrm>
            <a:prstGeom prst="rect">
              <a:avLst/>
            </a:prstGeom>
            <a:noFill/>
          </p:spPr>
          <p:txBody>
            <a:bodyPr vert="horz" wrap="square" rtlCol="0">
              <a:spAutoFit/>
            </a:bodyPr>
            <a:lstStyle/>
            <a:p>
              <a:pPr algn="ctr"/>
              <a:r>
                <a:rPr lang="en-US" altLang="zh-CN" sz="3200" spc="300" dirty="0">
                  <a:solidFill>
                    <a:schemeClr val="accent1"/>
                  </a:solidFill>
                  <a:latin typeface="思源宋体 CN" panose="02020700000000000000" pitchFamily="18" charset="-122"/>
                  <a:ea typeface="思源宋体 CN" panose="02020700000000000000" pitchFamily="18" charset="-122"/>
                </a:rPr>
                <a:t>Part 02</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grpSp>
      <p:pic>
        <p:nvPicPr>
          <p:cNvPr id="7" name="图片 6"/>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52232">
            <a:off x="2228866" y="5230413"/>
            <a:ext cx="6174844" cy="6124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grpSp>
        <p:nvGrpSpPr>
          <p:cNvPr id="6" name="组合 5"/>
          <p:cNvGrpSpPr/>
          <p:nvPr/>
        </p:nvGrpSpPr>
        <p:grpSpPr>
          <a:xfrm>
            <a:off x="208915" y="1406525"/>
            <a:ext cx="7339964" cy="5077460"/>
            <a:chOff x="1806507" y="1907990"/>
            <a:chExt cx="5970410" cy="4129963"/>
          </a:xfrm>
        </p:grpSpPr>
        <p:grpSp>
          <p:nvGrpSpPr>
            <p:cNvPr id="11" name="组合 10"/>
            <p:cNvGrpSpPr/>
            <p:nvPr/>
          </p:nvGrpSpPr>
          <p:grpSpPr>
            <a:xfrm>
              <a:off x="1806507" y="2388855"/>
              <a:ext cx="3874268" cy="3267402"/>
              <a:chOff x="1421229" y="1443644"/>
              <a:chExt cx="5793979" cy="4886410"/>
            </a:xfrm>
          </p:grpSpPr>
          <p:sp>
            <p:nvSpPr>
              <p:cNvPr id="26" name="Freeform: Shape 19"/>
              <p:cNvSpPr/>
              <p:nvPr/>
            </p:nvSpPr>
            <p:spPr bwMode="auto">
              <a:xfrm>
                <a:off x="2475913" y="1443644"/>
                <a:ext cx="3211017" cy="1349058"/>
              </a:xfrm>
              <a:custGeom>
                <a:avLst/>
                <a:gdLst>
                  <a:gd name="connsiteX0" fmla="*/ 5484609 w 6422033"/>
                  <a:gd name="connsiteY0" fmla="*/ 0 h 2698116"/>
                  <a:gd name="connsiteX1" fmla="*/ 5594015 w 6422033"/>
                  <a:gd name="connsiteY1" fmla="*/ 49758 h 2698116"/>
                  <a:gd name="connsiteX2" fmla="*/ 6399655 w 6422033"/>
                  <a:gd name="connsiteY2" fmla="*/ 766272 h 2698116"/>
                  <a:gd name="connsiteX3" fmla="*/ 6399655 w 6422033"/>
                  <a:gd name="connsiteY3" fmla="*/ 875740 h 2698116"/>
                  <a:gd name="connsiteX4" fmla="*/ 5603961 w 6422033"/>
                  <a:gd name="connsiteY4" fmla="*/ 1602206 h 2698116"/>
                  <a:gd name="connsiteX5" fmla="*/ 5494553 w 6422033"/>
                  <a:gd name="connsiteY5" fmla="*/ 1651964 h 2698116"/>
                  <a:gd name="connsiteX6" fmla="*/ 1476305 w 6422033"/>
                  <a:gd name="connsiteY6" fmla="*/ 1681819 h 2698116"/>
                  <a:gd name="connsiteX7" fmla="*/ 1088405 w 6422033"/>
                  <a:gd name="connsiteY7" fmla="*/ 1831092 h 2698116"/>
                  <a:gd name="connsiteX8" fmla="*/ 383237 w 6422033"/>
                  <a:gd name="connsiteY8" fmla="*/ 2520609 h 2698116"/>
                  <a:gd name="connsiteX9" fmla="*/ 201349 w 6422033"/>
                  <a:gd name="connsiteY9" fmla="*/ 2698116 h 2698116"/>
                  <a:gd name="connsiteX10" fmla="*/ 161585 w 6422033"/>
                  <a:gd name="connsiteY10" fmla="*/ 2584700 h 2698116"/>
                  <a:gd name="connsiteX11" fmla="*/ 48222 w 6422033"/>
                  <a:gd name="connsiteY11" fmla="*/ 2341309 h 2698116"/>
                  <a:gd name="connsiteX12" fmla="*/ 0 w 6422033"/>
                  <a:gd name="connsiteY12" fmla="*/ 2260110 h 2698116"/>
                  <a:gd name="connsiteX13" fmla="*/ 13132 w 6422033"/>
                  <a:gd name="connsiteY13" fmla="*/ 2237553 h 2698116"/>
                  <a:gd name="connsiteX14" fmla="*/ 929266 w 6422033"/>
                  <a:gd name="connsiteY14" fmla="*/ 616999 h 2698116"/>
                  <a:gd name="connsiteX15" fmla="*/ 1625497 w 6422033"/>
                  <a:gd name="connsiteY15" fmla="*/ 29855 h 2698116"/>
                  <a:gd name="connsiteX16" fmla="*/ 5484609 w 6422033"/>
                  <a:gd name="connsiteY16" fmla="*/ 0 h 269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22033" h="2698116">
                    <a:moveTo>
                      <a:pt x="5484609" y="0"/>
                    </a:moveTo>
                    <a:cubicBezTo>
                      <a:pt x="5524393" y="0"/>
                      <a:pt x="5564177" y="19903"/>
                      <a:pt x="5594015" y="49758"/>
                    </a:cubicBezTo>
                    <a:cubicBezTo>
                      <a:pt x="5594015" y="49758"/>
                      <a:pt x="5594015" y="49758"/>
                      <a:pt x="6399655" y="766272"/>
                    </a:cubicBezTo>
                    <a:cubicBezTo>
                      <a:pt x="6429493" y="796127"/>
                      <a:pt x="6429493" y="845885"/>
                      <a:pt x="6399655" y="875740"/>
                    </a:cubicBezTo>
                    <a:cubicBezTo>
                      <a:pt x="6399655" y="875740"/>
                      <a:pt x="6399655" y="875740"/>
                      <a:pt x="5603961" y="1602206"/>
                    </a:cubicBezTo>
                    <a:cubicBezTo>
                      <a:pt x="5574123" y="1632061"/>
                      <a:pt x="5534339" y="1651964"/>
                      <a:pt x="5494553" y="1651964"/>
                    </a:cubicBezTo>
                    <a:cubicBezTo>
                      <a:pt x="5494553" y="1651964"/>
                      <a:pt x="1715013" y="1681819"/>
                      <a:pt x="1476305" y="1681819"/>
                    </a:cubicBezTo>
                    <a:cubicBezTo>
                      <a:pt x="1297274" y="1681819"/>
                      <a:pt x="1177920" y="1761431"/>
                      <a:pt x="1088405" y="1831092"/>
                    </a:cubicBezTo>
                    <a:cubicBezTo>
                      <a:pt x="1088405" y="1831092"/>
                      <a:pt x="727079" y="2184840"/>
                      <a:pt x="383237" y="2520609"/>
                    </a:cubicBezTo>
                    <a:lnTo>
                      <a:pt x="201349" y="2698116"/>
                    </a:lnTo>
                    <a:lnTo>
                      <a:pt x="161585" y="2584700"/>
                    </a:lnTo>
                    <a:cubicBezTo>
                      <a:pt x="127996" y="2502109"/>
                      <a:pt x="90209" y="2420869"/>
                      <a:pt x="48222" y="2341309"/>
                    </a:cubicBezTo>
                    <a:lnTo>
                      <a:pt x="0" y="2260110"/>
                    </a:lnTo>
                    <a:lnTo>
                      <a:pt x="13132" y="2237553"/>
                    </a:lnTo>
                    <a:cubicBezTo>
                      <a:pt x="343686" y="1669379"/>
                      <a:pt x="809912" y="863301"/>
                      <a:pt x="929266" y="616999"/>
                    </a:cubicBezTo>
                    <a:cubicBezTo>
                      <a:pt x="1068512" y="348306"/>
                      <a:pt x="1287328" y="29855"/>
                      <a:pt x="1625497" y="29855"/>
                    </a:cubicBezTo>
                    <a:cubicBezTo>
                      <a:pt x="1794581" y="29855"/>
                      <a:pt x="5484609" y="0"/>
                      <a:pt x="5484609" y="0"/>
                    </a:cubicBezTo>
                    <a:close/>
                  </a:path>
                </a:pathLst>
              </a:custGeom>
              <a:solidFill>
                <a:schemeClr val="bg1">
                  <a:lumMod val="65000"/>
                </a:schemeClr>
              </a:solidFill>
              <a:ln>
                <a:noFill/>
              </a:ln>
            </p:spPr>
            <p:txBody>
              <a:bodyPr vert="horz" wrap="square" lIns="45720" tIns="22860" rIns="45720" bIns="22860" numCol="1" anchor="t" anchorCtr="0" compatLnSpc="1">
                <a:noAutofit/>
              </a:bodyPr>
              <a:lstStyle/>
              <a:p>
                <a:pPr>
                  <a:lnSpc>
                    <a:spcPct val="150000"/>
                  </a:lnSpc>
                </a:pPr>
                <a:endParaRPr lang="en-GB" sz="700">
                  <a:latin typeface="Calibri Light" panose="020F0302020204030204" pitchFamily="34" charset="0"/>
                  <a:cs typeface="Calibri Light" panose="020F0302020204030204" pitchFamily="34" charset="0"/>
                </a:endParaRPr>
              </a:p>
            </p:txBody>
          </p:sp>
          <p:sp>
            <p:nvSpPr>
              <p:cNvPr id="27" name="Freeform: Shape 18"/>
              <p:cNvSpPr/>
              <p:nvPr/>
            </p:nvSpPr>
            <p:spPr bwMode="auto">
              <a:xfrm>
                <a:off x="4118674" y="3398787"/>
                <a:ext cx="3096534" cy="863832"/>
              </a:xfrm>
              <a:custGeom>
                <a:avLst/>
                <a:gdLst>
                  <a:gd name="connsiteX0" fmla="*/ 5255655 w 6193067"/>
                  <a:gd name="connsiteY0" fmla="*/ 0 h 1727663"/>
                  <a:gd name="connsiteX1" fmla="*/ 5375007 w 6193067"/>
                  <a:gd name="connsiteY1" fmla="*/ 49787 h 1727663"/>
                  <a:gd name="connsiteX2" fmla="*/ 6170689 w 6193067"/>
                  <a:gd name="connsiteY2" fmla="*/ 786639 h 1727663"/>
                  <a:gd name="connsiteX3" fmla="*/ 6170689 w 6193067"/>
                  <a:gd name="connsiteY3" fmla="*/ 896171 h 1727663"/>
                  <a:gd name="connsiteX4" fmla="*/ 5375007 w 6193067"/>
                  <a:gd name="connsiteY4" fmla="*/ 1603149 h 1727663"/>
                  <a:gd name="connsiteX5" fmla="*/ 5265601 w 6193067"/>
                  <a:gd name="connsiteY5" fmla="*/ 1652937 h 1727663"/>
                  <a:gd name="connsiteX6" fmla="*/ 998758 w 6193067"/>
                  <a:gd name="connsiteY6" fmla="*/ 1672852 h 1727663"/>
                  <a:gd name="connsiteX7" fmla="*/ 136251 w 6193067"/>
                  <a:gd name="connsiteY7" fmla="*/ 1727307 h 1727663"/>
                  <a:gd name="connsiteX8" fmla="*/ 131122 w 6193067"/>
                  <a:gd name="connsiteY8" fmla="*/ 1727663 h 1727663"/>
                  <a:gd name="connsiteX9" fmla="*/ 121558 w 6193067"/>
                  <a:gd name="connsiteY9" fmla="*/ 1527340 h 1727663"/>
                  <a:gd name="connsiteX10" fmla="*/ 20791 w 6193067"/>
                  <a:gd name="connsiteY10" fmla="*/ 1008028 h 1727663"/>
                  <a:gd name="connsiteX11" fmla="*/ 0 w 6193067"/>
                  <a:gd name="connsiteY11" fmla="*/ 948728 h 1727663"/>
                  <a:gd name="connsiteX12" fmla="*/ 155075 w 6193067"/>
                  <a:gd name="connsiteY12" fmla="*/ 811066 h 1727663"/>
                  <a:gd name="connsiteX13" fmla="*/ 869460 w 6193067"/>
                  <a:gd name="connsiteY13" fmla="*/ 169277 h 1727663"/>
                  <a:gd name="connsiteX14" fmla="*/ 879406 w 6193067"/>
                  <a:gd name="connsiteY14" fmla="*/ 159319 h 1727663"/>
                  <a:gd name="connsiteX15" fmla="*/ 1237463 w 6193067"/>
                  <a:gd name="connsiteY15" fmla="*/ 19915 h 1727663"/>
                  <a:gd name="connsiteX16" fmla="*/ 5255655 w 6193067"/>
                  <a:gd name="connsiteY16" fmla="*/ 0 h 172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93067" h="1727663">
                    <a:moveTo>
                      <a:pt x="5255655" y="0"/>
                    </a:moveTo>
                    <a:cubicBezTo>
                      <a:pt x="5305385" y="0"/>
                      <a:pt x="5345169" y="19915"/>
                      <a:pt x="5375007" y="49787"/>
                    </a:cubicBezTo>
                    <a:cubicBezTo>
                      <a:pt x="5375007" y="49787"/>
                      <a:pt x="5375007" y="49787"/>
                      <a:pt x="6170689" y="786639"/>
                    </a:cubicBezTo>
                    <a:cubicBezTo>
                      <a:pt x="6200527" y="816511"/>
                      <a:pt x="6200527" y="866298"/>
                      <a:pt x="6170689" y="896171"/>
                    </a:cubicBezTo>
                    <a:cubicBezTo>
                      <a:pt x="6170689" y="896171"/>
                      <a:pt x="6170689" y="896171"/>
                      <a:pt x="5375007" y="1603149"/>
                    </a:cubicBezTo>
                    <a:cubicBezTo>
                      <a:pt x="5345169" y="1633022"/>
                      <a:pt x="5305385" y="1652937"/>
                      <a:pt x="5265601" y="1652937"/>
                    </a:cubicBezTo>
                    <a:cubicBezTo>
                      <a:pt x="5265601" y="1652937"/>
                      <a:pt x="5265601" y="1652937"/>
                      <a:pt x="998758" y="1672852"/>
                    </a:cubicBezTo>
                    <a:cubicBezTo>
                      <a:pt x="936596" y="1672852"/>
                      <a:pt x="474261" y="1703969"/>
                      <a:pt x="136251" y="1727307"/>
                    </a:cubicBezTo>
                    <a:lnTo>
                      <a:pt x="131122" y="1727663"/>
                    </a:lnTo>
                    <a:lnTo>
                      <a:pt x="121558" y="1527340"/>
                    </a:lnTo>
                    <a:cubicBezTo>
                      <a:pt x="104764" y="1351932"/>
                      <a:pt x="71175" y="1177944"/>
                      <a:pt x="20791" y="1008028"/>
                    </a:cubicBezTo>
                    <a:lnTo>
                      <a:pt x="0" y="948728"/>
                    </a:lnTo>
                    <a:lnTo>
                      <a:pt x="155075" y="811066"/>
                    </a:lnTo>
                    <a:cubicBezTo>
                      <a:pt x="504255" y="499895"/>
                      <a:pt x="869460" y="169277"/>
                      <a:pt x="869460" y="169277"/>
                    </a:cubicBezTo>
                    <a:cubicBezTo>
                      <a:pt x="869460" y="159319"/>
                      <a:pt x="879406" y="159319"/>
                      <a:pt x="879406" y="159319"/>
                    </a:cubicBezTo>
                    <a:cubicBezTo>
                      <a:pt x="958974" y="89617"/>
                      <a:pt x="1068381" y="19915"/>
                      <a:pt x="1237463" y="19915"/>
                    </a:cubicBezTo>
                    <a:cubicBezTo>
                      <a:pt x="1416491" y="19915"/>
                      <a:pt x="5255655" y="0"/>
                      <a:pt x="5255655" y="0"/>
                    </a:cubicBezTo>
                    <a:close/>
                  </a:path>
                </a:pathLst>
              </a:custGeom>
              <a:solidFill>
                <a:srgbClr val="A5A5A5"/>
              </a:solidFill>
              <a:ln>
                <a:noFill/>
              </a:ln>
            </p:spPr>
            <p:txBody>
              <a:bodyPr vert="horz" wrap="square" lIns="45720" tIns="22860" rIns="45720" bIns="22860" numCol="1" anchor="t" anchorCtr="0" compatLnSpc="1">
                <a:noAutofit/>
              </a:bodyPr>
              <a:lstStyle/>
              <a:p>
                <a:pPr>
                  <a:lnSpc>
                    <a:spcPct val="150000"/>
                  </a:lnSpc>
                </a:pPr>
                <a:endParaRPr lang="en-GB" sz="700">
                  <a:latin typeface="Calibri Light" panose="020F0302020204030204" pitchFamily="34" charset="0"/>
                  <a:cs typeface="Calibri Light" panose="020F0302020204030204" pitchFamily="34" charset="0"/>
                </a:endParaRPr>
              </a:p>
            </p:txBody>
          </p:sp>
          <p:sp>
            <p:nvSpPr>
              <p:cNvPr id="29" name="Freeform: Shape 16"/>
              <p:cNvSpPr/>
              <p:nvPr/>
            </p:nvSpPr>
            <p:spPr bwMode="auto">
              <a:xfrm>
                <a:off x="2477775" y="4984118"/>
                <a:ext cx="3208322" cy="1345936"/>
              </a:xfrm>
              <a:custGeom>
                <a:avLst/>
                <a:gdLst>
                  <a:gd name="connsiteX0" fmla="*/ 202357 w 6416643"/>
                  <a:gd name="connsiteY0" fmla="*/ 0 h 2691872"/>
                  <a:gd name="connsiteX1" fmla="*/ 377847 w 6416643"/>
                  <a:gd name="connsiteY1" fmla="*/ 171263 h 2691872"/>
                  <a:gd name="connsiteX2" fmla="*/ 1083015 w 6416643"/>
                  <a:gd name="connsiteY2" fmla="*/ 860780 h 2691872"/>
                  <a:gd name="connsiteX3" fmla="*/ 1470915 w 6416643"/>
                  <a:gd name="connsiteY3" fmla="*/ 1010054 h 2691872"/>
                  <a:gd name="connsiteX4" fmla="*/ 5489163 w 6416643"/>
                  <a:gd name="connsiteY4" fmla="*/ 1039908 h 2691872"/>
                  <a:gd name="connsiteX5" fmla="*/ 5598571 w 6416643"/>
                  <a:gd name="connsiteY5" fmla="*/ 1089666 h 2691872"/>
                  <a:gd name="connsiteX6" fmla="*/ 6394265 w 6416643"/>
                  <a:gd name="connsiteY6" fmla="*/ 1816132 h 2691872"/>
                  <a:gd name="connsiteX7" fmla="*/ 6394265 w 6416643"/>
                  <a:gd name="connsiteY7" fmla="*/ 1925600 h 2691872"/>
                  <a:gd name="connsiteX8" fmla="*/ 5588625 w 6416643"/>
                  <a:gd name="connsiteY8" fmla="*/ 2642114 h 2691872"/>
                  <a:gd name="connsiteX9" fmla="*/ 5479219 w 6416643"/>
                  <a:gd name="connsiteY9" fmla="*/ 2691872 h 2691872"/>
                  <a:gd name="connsiteX10" fmla="*/ 1620107 w 6416643"/>
                  <a:gd name="connsiteY10" fmla="*/ 2662017 h 2691872"/>
                  <a:gd name="connsiteX11" fmla="*/ 923876 w 6416643"/>
                  <a:gd name="connsiteY11" fmla="*/ 2074874 h 2691872"/>
                  <a:gd name="connsiteX12" fmla="*/ 7742 w 6416643"/>
                  <a:gd name="connsiteY12" fmla="*/ 462716 h 2691872"/>
                  <a:gd name="connsiteX13" fmla="*/ 0 w 6416643"/>
                  <a:gd name="connsiteY13" fmla="*/ 449480 h 2691872"/>
                  <a:gd name="connsiteX14" fmla="*/ 42832 w 6416643"/>
                  <a:gd name="connsiteY14" fmla="*/ 376870 h 2691872"/>
                  <a:gd name="connsiteX15" fmla="*/ 156195 w 6416643"/>
                  <a:gd name="connsiteY15" fmla="*/ 132189 h 269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16643" h="2691872">
                    <a:moveTo>
                      <a:pt x="202357" y="0"/>
                    </a:moveTo>
                    <a:lnTo>
                      <a:pt x="377847" y="171263"/>
                    </a:lnTo>
                    <a:cubicBezTo>
                      <a:pt x="721689" y="507032"/>
                      <a:pt x="1083015" y="860780"/>
                      <a:pt x="1083015" y="860780"/>
                    </a:cubicBezTo>
                    <a:cubicBezTo>
                      <a:pt x="1172530" y="930441"/>
                      <a:pt x="1291884" y="1010054"/>
                      <a:pt x="1470915" y="1010054"/>
                    </a:cubicBezTo>
                    <a:cubicBezTo>
                      <a:pt x="1709623" y="1010054"/>
                      <a:pt x="5489163" y="1039908"/>
                      <a:pt x="5489163" y="1039908"/>
                    </a:cubicBezTo>
                    <a:cubicBezTo>
                      <a:pt x="5528949" y="1039908"/>
                      <a:pt x="5568733" y="1059812"/>
                      <a:pt x="5598571" y="1089666"/>
                    </a:cubicBezTo>
                    <a:cubicBezTo>
                      <a:pt x="6394265" y="1816132"/>
                      <a:pt x="6394265" y="1816132"/>
                      <a:pt x="6394265" y="1816132"/>
                    </a:cubicBezTo>
                    <a:cubicBezTo>
                      <a:pt x="6424103" y="1845987"/>
                      <a:pt x="6424103" y="1895745"/>
                      <a:pt x="6394265" y="1925600"/>
                    </a:cubicBezTo>
                    <a:cubicBezTo>
                      <a:pt x="5588625" y="2642114"/>
                      <a:pt x="5588625" y="2642114"/>
                      <a:pt x="5588625" y="2642114"/>
                    </a:cubicBezTo>
                    <a:cubicBezTo>
                      <a:pt x="5558787" y="2681920"/>
                      <a:pt x="5519003" y="2691872"/>
                      <a:pt x="5479219" y="2691872"/>
                    </a:cubicBezTo>
                    <a:cubicBezTo>
                      <a:pt x="5479219" y="2691872"/>
                      <a:pt x="1789191" y="2662017"/>
                      <a:pt x="1620107" y="2662017"/>
                    </a:cubicBezTo>
                    <a:cubicBezTo>
                      <a:pt x="1281938" y="2662017"/>
                      <a:pt x="1063122" y="2353518"/>
                      <a:pt x="923876" y="2074874"/>
                    </a:cubicBezTo>
                    <a:cubicBezTo>
                      <a:pt x="804522" y="1828572"/>
                      <a:pt x="338296" y="1028091"/>
                      <a:pt x="7742" y="462716"/>
                    </a:cubicBezTo>
                    <a:lnTo>
                      <a:pt x="0" y="449480"/>
                    </a:lnTo>
                    <a:lnTo>
                      <a:pt x="42832" y="376870"/>
                    </a:lnTo>
                    <a:cubicBezTo>
                      <a:pt x="84819" y="296832"/>
                      <a:pt x="122606" y="215162"/>
                      <a:pt x="156195" y="132189"/>
                    </a:cubicBezTo>
                    <a:close/>
                  </a:path>
                </a:pathLst>
              </a:custGeom>
              <a:solidFill>
                <a:srgbClr val="A5A5A5"/>
              </a:solidFill>
              <a:ln>
                <a:noFill/>
              </a:ln>
            </p:spPr>
            <p:txBody>
              <a:bodyPr vert="horz" wrap="square" lIns="45720" tIns="22860" rIns="45720" bIns="22860" numCol="1" anchor="t" anchorCtr="0" compatLnSpc="1">
                <a:noAutofit/>
              </a:bodyPr>
              <a:lstStyle/>
              <a:p>
                <a:pPr>
                  <a:lnSpc>
                    <a:spcPct val="150000"/>
                  </a:lnSpc>
                </a:pPr>
                <a:endParaRPr lang="en-GB" sz="700">
                  <a:latin typeface="Calibri Light" panose="020F0302020204030204" pitchFamily="34" charset="0"/>
                  <a:cs typeface="Calibri Light" panose="020F0302020204030204" pitchFamily="34" charset="0"/>
                </a:endParaRPr>
              </a:p>
            </p:txBody>
          </p:sp>
          <p:sp>
            <p:nvSpPr>
              <p:cNvPr id="30" name="Freeform 29"/>
              <p:cNvSpPr/>
              <p:nvPr/>
            </p:nvSpPr>
            <p:spPr bwMode="auto">
              <a:xfrm>
                <a:off x="1421229" y="2381686"/>
                <a:ext cx="3016913" cy="3014330"/>
              </a:xfrm>
              <a:custGeom>
                <a:avLst/>
                <a:gdLst>
                  <a:gd name="T0" fmla="*/ 406 w 494"/>
                  <a:gd name="T1" fmla="*/ 88 h 493"/>
                  <a:gd name="T2" fmla="*/ 406 w 494"/>
                  <a:gd name="T3" fmla="*/ 406 h 493"/>
                  <a:gd name="T4" fmla="*/ 88 w 494"/>
                  <a:gd name="T5" fmla="*/ 406 h 493"/>
                  <a:gd name="T6" fmla="*/ 88 w 494"/>
                  <a:gd name="T7" fmla="*/ 88 h 493"/>
                  <a:gd name="T8" fmla="*/ 406 w 494"/>
                  <a:gd name="T9" fmla="*/ 88 h 493"/>
                </a:gdLst>
                <a:ahLst/>
                <a:cxnLst>
                  <a:cxn ang="0">
                    <a:pos x="T0" y="T1"/>
                  </a:cxn>
                  <a:cxn ang="0">
                    <a:pos x="T2" y="T3"/>
                  </a:cxn>
                  <a:cxn ang="0">
                    <a:pos x="T4" y="T5"/>
                  </a:cxn>
                  <a:cxn ang="0">
                    <a:pos x="T6" y="T7"/>
                  </a:cxn>
                  <a:cxn ang="0">
                    <a:pos x="T8" y="T9"/>
                  </a:cxn>
                </a:cxnLst>
                <a:rect l="0" t="0" r="r" b="b"/>
                <a:pathLst>
                  <a:path w="494" h="493">
                    <a:moveTo>
                      <a:pt x="406" y="88"/>
                    </a:moveTo>
                    <a:cubicBezTo>
                      <a:pt x="494" y="175"/>
                      <a:pt x="494" y="318"/>
                      <a:pt x="406" y="406"/>
                    </a:cubicBezTo>
                    <a:cubicBezTo>
                      <a:pt x="318" y="493"/>
                      <a:pt x="176" y="493"/>
                      <a:pt x="88" y="406"/>
                    </a:cubicBezTo>
                    <a:cubicBezTo>
                      <a:pt x="0" y="318"/>
                      <a:pt x="0" y="175"/>
                      <a:pt x="88" y="88"/>
                    </a:cubicBezTo>
                    <a:cubicBezTo>
                      <a:pt x="176" y="0"/>
                      <a:pt x="318" y="0"/>
                      <a:pt x="406"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a:lnSpc>
                    <a:spcPct val="150000"/>
                  </a:lnSpc>
                </a:pPr>
                <a:endParaRPr lang="en-GB" sz="700">
                  <a:latin typeface="Calibri Light" panose="020F0302020204030204" pitchFamily="34" charset="0"/>
                  <a:cs typeface="Calibri Light" panose="020F0302020204030204" pitchFamily="34" charset="0"/>
                </a:endParaRPr>
              </a:p>
            </p:txBody>
          </p:sp>
          <p:sp>
            <p:nvSpPr>
              <p:cNvPr id="31" name="Freeform 29"/>
              <p:cNvSpPr/>
              <p:nvPr/>
            </p:nvSpPr>
            <p:spPr bwMode="auto">
              <a:xfrm>
                <a:off x="1907202" y="2882163"/>
                <a:ext cx="2044967" cy="2043216"/>
              </a:xfrm>
              <a:custGeom>
                <a:avLst/>
                <a:gdLst>
                  <a:gd name="T0" fmla="*/ 406 w 494"/>
                  <a:gd name="T1" fmla="*/ 88 h 493"/>
                  <a:gd name="T2" fmla="*/ 406 w 494"/>
                  <a:gd name="T3" fmla="*/ 406 h 493"/>
                  <a:gd name="T4" fmla="*/ 88 w 494"/>
                  <a:gd name="T5" fmla="*/ 406 h 493"/>
                  <a:gd name="T6" fmla="*/ 88 w 494"/>
                  <a:gd name="T7" fmla="*/ 88 h 493"/>
                  <a:gd name="T8" fmla="*/ 406 w 494"/>
                  <a:gd name="T9" fmla="*/ 88 h 493"/>
                </a:gdLst>
                <a:ahLst/>
                <a:cxnLst>
                  <a:cxn ang="0">
                    <a:pos x="T0" y="T1"/>
                  </a:cxn>
                  <a:cxn ang="0">
                    <a:pos x="T2" y="T3"/>
                  </a:cxn>
                  <a:cxn ang="0">
                    <a:pos x="T4" y="T5"/>
                  </a:cxn>
                  <a:cxn ang="0">
                    <a:pos x="T6" y="T7"/>
                  </a:cxn>
                  <a:cxn ang="0">
                    <a:pos x="T8" y="T9"/>
                  </a:cxn>
                </a:cxnLst>
                <a:rect l="0" t="0" r="r" b="b"/>
                <a:pathLst>
                  <a:path w="494" h="493">
                    <a:moveTo>
                      <a:pt x="406" y="88"/>
                    </a:moveTo>
                    <a:cubicBezTo>
                      <a:pt x="494" y="175"/>
                      <a:pt x="494" y="318"/>
                      <a:pt x="406" y="406"/>
                    </a:cubicBezTo>
                    <a:cubicBezTo>
                      <a:pt x="318" y="493"/>
                      <a:pt x="176" y="493"/>
                      <a:pt x="88" y="406"/>
                    </a:cubicBezTo>
                    <a:cubicBezTo>
                      <a:pt x="0" y="318"/>
                      <a:pt x="0" y="175"/>
                      <a:pt x="88" y="88"/>
                    </a:cubicBezTo>
                    <a:cubicBezTo>
                      <a:pt x="176" y="0"/>
                      <a:pt x="318" y="0"/>
                      <a:pt x="406" y="88"/>
                    </a:cubicBezTo>
                    <a:close/>
                  </a:path>
                </a:pathLst>
              </a:custGeom>
              <a:solidFill>
                <a:schemeClr val="bg1"/>
              </a:solidFill>
              <a:ln>
                <a:noFill/>
              </a:ln>
            </p:spPr>
            <p:txBody>
              <a:bodyPr vert="horz" wrap="square" lIns="45720" tIns="22860" rIns="45720" bIns="22860" numCol="1" anchor="t" anchorCtr="0" compatLnSpc="1"/>
              <a:lstStyle/>
              <a:p>
                <a:pPr>
                  <a:lnSpc>
                    <a:spcPct val="150000"/>
                  </a:lnSpc>
                </a:pPr>
                <a:endParaRPr lang="en-GB" sz="700">
                  <a:latin typeface="Calibri Light" panose="020F0302020204030204" pitchFamily="34" charset="0"/>
                  <a:cs typeface="Calibri Light" panose="020F0302020204030204" pitchFamily="34" charset="0"/>
                </a:endParaRPr>
              </a:p>
            </p:txBody>
          </p:sp>
          <p:sp>
            <p:nvSpPr>
              <p:cNvPr id="32" name="Rectangle 29"/>
              <p:cNvSpPr/>
              <p:nvPr/>
            </p:nvSpPr>
            <p:spPr>
              <a:xfrm>
                <a:off x="5147100" y="2355995"/>
                <a:ext cx="1723630" cy="503626"/>
              </a:xfrm>
              <a:prstGeom prst="rect">
                <a:avLst/>
              </a:prstGeom>
            </p:spPr>
            <p:txBody>
              <a:bodyPr wrap="square">
                <a:spAutoFit/>
              </a:bodyPr>
              <a:lstStyle/>
              <a:p>
                <a:pPr algn="ctr">
                  <a:lnSpc>
                    <a:spcPct val="150000"/>
                  </a:lnSpc>
                </a:pPr>
                <a:r>
                  <a:rPr lang="en-US" sz="1400" dirty="0">
                    <a:solidFill>
                      <a:schemeClr val="bg1"/>
                    </a:solidFill>
                    <a:latin typeface="Calibri Light" panose="020F0302020204030204" pitchFamily="34" charset="0"/>
                    <a:cs typeface="Calibri Light" panose="020F0302020204030204" pitchFamily="34" charset="0"/>
                  </a:rPr>
                  <a:t>text</a:t>
                </a:r>
                <a:endParaRPr lang="en-US" sz="1400" dirty="0">
                  <a:solidFill>
                    <a:schemeClr val="bg1"/>
                  </a:solidFill>
                  <a:latin typeface="Calibri Light" panose="020F0302020204030204" pitchFamily="34" charset="0"/>
                  <a:cs typeface="Calibri Light" panose="020F0302020204030204" pitchFamily="34" charset="0"/>
                </a:endParaRPr>
              </a:p>
            </p:txBody>
          </p:sp>
          <p:sp>
            <p:nvSpPr>
              <p:cNvPr id="33" name="Rectangle 30"/>
              <p:cNvSpPr/>
              <p:nvPr/>
            </p:nvSpPr>
            <p:spPr>
              <a:xfrm>
                <a:off x="4552747" y="3476687"/>
                <a:ext cx="2227750" cy="672789"/>
              </a:xfrm>
              <a:prstGeom prst="rect">
                <a:avLst/>
              </a:prstGeom>
            </p:spPr>
            <p:txBody>
              <a:bodyPr wrap="square">
                <a:spAutoFit/>
              </a:bodyPr>
              <a:lstStyle/>
              <a:p>
                <a:pPr algn="ctr">
                  <a:lnSpc>
                    <a:spcPct val="150000"/>
                  </a:lnSpc>
                </a:pPr>
                <a:r>
                  <a:rPr lang="zh-CN" altLang="en-US" sz="2000" dirty="0">
                    <a:solidFill>
                      <a:schemeClr val="bg1"/>
                    </a:solidFill>
                    <a:latin typeface="Calibri Light" panose="020F0302020204030204" pitchFamily="34" charset="0"/>
                    <a:cs typeface="Calibri Light" panose="020F0302020204030204" pitchFamily="34" charset="0"/>
                  </a:rPr>
                  <a:t>其他基本服务</a:t>
                </a:r>
                <a:endParaRPr lang="zh-CN" altLang="en-US" sz="2000" dirty="0">
                  <a:solidFill>
                    <a:schemeClr val="bg1"/>
                  </a:solidFill>
                  <a:latin typeface="Calibri Light" panose="020F0302020204030204" pitchFamily="34" charset="0"/>
                  <a:cs typeface="Calibri Light" panose="020F0302020204030204" pitchFamily="34" charset="0"/>
                </a:endParaRPr>
              </a:p>
            </p:txBody>
          </p:sp>
          <p:sp>
            <p:nvSpPr>
              <p:cNvPr id="34" name="Rectangle 31"/>
              <p:cNvSpPr/>
              <p:nvPr/>
            </p:nvSpPr>
            <p:spPr>
              <a:xfrm>
                <a:off x="5147100" y="4192987"/>
                <a:ext cx="1723630" cy="503626"/>
              </a:xfrm>
              <a:prstGeom prst="rect">
                <a:avLst/>
              </a:prstGeom>
            </p:spPr>
            <p:txBody>
              <a:bodyPr wrap="square">
                <a:spAutoFit/>
              </a:bodyPr>
              <a:lstStyle/>
              <a:p>
                <a:pPr algn="ctr">
                  <a:lnSpc>
                    <a:spcPct val="150000"/>
                  </a:lnSpc>
                </a:pPr>
                <a:r>
                  <a:rPr lang="en-US" altLang="zh-CN" sz="1400" dirty="0">
                    <a:solidFill>
                      <a:schemeClr val="bg1"/>
                    </a:solidFill>
                    <a:latin typeface="Calibri Light" panose="020F0302020204030204" pitchFamily="34" charset="0"/>
                    <a:cs typeface="Calibri Light" panose="020F0302020204030204" pitchFamily="34" charset="0"/>
                  </a:rPr>
                  <a:t>text</a:t>
                </a:r>
                <a:endParaRPr lang="en-US" altLang="zh-CN" sz="1400" dirty="0">
                  <a:solidFill>
                    <a:schemeClr val="bg1"/>
                  </a:solidFill>
                  <a:latin typeface="Calibri Light" panose="020F0302020204030204" pitchFamily="34" charset="0"/>
                  <a:cs typeface="Calibri Light" panose="020F0302020204030204" pitchFamily="34" charset="0"/>
                </a:endParaRPr>
              </a:p>
            </p:txBody>
          </p:sp>
          <p:sp>
            <p:nvSpPr>
              <p:cNvPr id="35" name="Rectangle 32"/>
              <p:cNvSpPr/>
              <p:nvPr/>
            </p:nvSpPr>
            <p:spPr>
              <a:xfrm>
                <a:off x="5147100" y="5106505"/>
                <a:ext cx="1723630" cy="503626"/>
              </a:xfrm>
              <a:prstGeom prst="rect">
                <a:avLst/>
              </a:prstGeom>
            </p:spPr>
            <p:txBody>
              <a:bodyPr wrap="square">
                <a:spAutoFit/>
              </a:bodyPr>
              <a:lstStyle/>
              <a:p>
                <a:pPr algn="ctr">
                  <a:lnSpc>
                    <a:spcPct val="150000"/>
                  </a:lnSpc>
                </a:pPr>
                <a:r>
                  <a:rPr lang="en-US" altLang="zh-CN" sz="1400" dirty="0">
                    <a:solidFill>
                      <a:schemeClr val="bg1"/>
                    </a:solidFill>
                    <a:latin typeface="Calibri Light" panose="020F0302020204030204" pitchFamily="34" charset="0"/>
                    <a:cs typeface="Calibri Light" panose="020F0302020204030204" pitchFamily="34" charset="0"/>
                  </a:rPr>
                  <a:t>text</a:t>
                </a:r>
                <a:endParaRPr lang="en-US" altLang="zh-CN" sz="1400" dirty="0">
                  <a:solidFill>
                    <a:schemeClr val="bg1"/>
                  </a:solidFill>
                  <a:latin typeface="Calibri Light" panose="020F0302020204030204" pitchFamily="34" charset="0"/>
                  <a:cs typeface="Calibri Light" panose="020F0302020204030204" pitchFamily="34" charset="0"/>
                </a:endParaRPr>
              </a:p>
            </p:txBody>
          </p:sp>
        </p:grpSp>
        <p:sp>
          <p:nvSpPr>
            <p:cNvPr id="18" name="矩形 17"/>
            <p:cNvSpPr/>
            <p:nvPr/>
          </p:nvSpPr>
          <p:spPr>
            <a:xfrm>
              <a:off x="5804342" y="1907990"/>
              <a:ext cx="1972575" cy="4129963"/>
            </a:xfrm>
            <a:prstGeom prst="rect">
              <a:avLst/>
            </a:prstGeom>
          </p:spPr>
          <p:txBody>
            <a:bodyPr vert="horz" wrap="square">
              <a:spAutoFit/>
            </a:bodyPr>
            <a:lstStyle/>
            <a:p>
              <a:pPr>
                <a:lnSpc>
                  <a:spcPct val="150000"/>
                </a:lnSpc>
              </a:pPr>
              <a:r>
                <a:rPr lang="en-US" altLang="zh-CN">
                  <a:solidFill>
                    <a:schemeClr val="tx1">
                      <a:lumMod val="75000"/>
                      <a:lumOff val="25000"/>
                    </a:schemeClr>
                  </a:solidFill>
                  <a:latin typeface="Calibri Light" panose="020F0302020204030204" pitchFamily="34" charset="0"/>
                  <a:cs typeface="Calibri Light" panose="020F0302020204030204" pitchFamily="34" charset="0"/>
                </a:rPr>
                <a:t>考虑到要尽快实现功能，因此采取了业务流程从头到尾都在一条记录上进行的方式，发货方在发布订单时关于该订单的全部信息均已被创建好。承运人接受此次货运订单后补充这条记录。此后的每次订单状态的转变也都在一条记录上进行。</a:t>
              </a:r>
              <a:endParaRPr lang="en-US" altLang="zh-CN">
                <a:solidFill>
                  <a:schemeClr val="tx1">
                    <a:lumMod val="75000"/>
                    <a:lumOff val="25000"/>
                  </a:schemeClr>
                </a:solidFill>
                <a:latin typeface="Calibri Light" panose="020F0302020204030204" pitchFamily="34" charset="0"/>
                <a:cs typeface="Calibri Light" panose="020F0302020204030204" pitchFamily="34" charset="0"/>
              </a:endParaRPr>
            </a:p>
          </p:txBody>
        </p:sp>
      </p:grpSp>
      <p:grpSp>
        <p:nvGrpSpPr>
          <p:cNvPr id="37" name="组合 36"/>
          <p:cNvGrpSpPr/>
          <p:nvPr/>
        </p:nvGrpSpPr>
        <p:grpSpPr>
          <a:xfrm>
            <a:off x="463630" y="925075"/>
            <a:ext cx="11230530" cy="0"/>
            <a:chOff x="585550" y="727790"/>
            <a:chExt cx="11230530" cy="0"/>
          </a:xfrm>
        </p:grpSpPr>
        <p:cxnSp>
          <p:nvCxnSpPr>
            <p:cNvPr id="38" name="直接连接符 37"/>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研究思路</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41" name="文本框 40"/>
          <p:cNvSpPr txBox="1"/>
          <p:nvPr/>
        </p:nvSpPr>
        <p:spPr>
          <a:xfrm>
            <a:off x="295773" y="287420"/>
            <a:ext cx="1217706" cy="58356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a:t>
            </a:r>
            <a:r>
              <a:rPr lang="en-US" sz="3200" dirty="0">
                <a:solidFill>
                  <a:schemeClr val="accent1"/>
                </a:solidFill>
                <a:latin typeface="思源宋体 CN" panose="02020700000000000000" pitchFamily="18" charset="-122"/>
                <a:ea typeface="思源宋体 CN" panose="02020700000000000000" pitchFamily="18" charset="-122"/>
              </a:rPr>
              <a:t>2</a:t>
            </a:r>
            <a:endParaRPr lang="en-US" sz="3200" dirty="0">
              <a:solidFill>
                <a:schemeClr val="accent1"/>
              </a:solidFill>
              <a:latin typeface="思源宋体 CN" panose="02020700000000000000" pitchFamily="18" charset="-122"/>
              <a:ea typeface="思源宋体 CN" panose="02020700000000000000" pitchFamily="18" charset="-122"/>
            </a:endParaRPr>
          </a:p>
        </p:txBody>
      </p:sp>
      <p:sp>
        <p:nvSpPr>
          <p:cNvPr id="2" name="矩形 1"/>
          <p:cNvSpPr/>
          <p:nvPr/>
        </p:nvSpPr>
        <p:spPr>
          <a:xfrm>
            <a:off x="975360" y="3556000"/>
            <a:ext cx="946150" cy="902970"/>
          </a:xfrm>
          <a:prstGeom prst="rect">
            <a:avLst/>
          </a:prstGeom>
        </p:spPr>
        <p:txBody>
          <a:bodyPr vert="horz" wrap="square">
            <a:spAutoFit/>
          </a:bodyPr>
          <a:p>
            <a:pPr>
              <a:lnSpc>
                <a:spcPct val="110000"/>
              </a:lnSpc>
            </a:pPr>
            <a:r>
              <a:rPr lang="en-US" altLang="zh-CN" sz="2400" dirty="0">
                <a:solidFill>
                  <a:schemeClr val="tx1">
                    <a:lumMod val="75000"/>
                    <a:lumOff val="25000"/>
                  </a:schemeClr>
                </a:solidFill>
                <a:latin typeface="Calibri Light" panose="020F0302020204030204" pitchFamily="34" charset="0"/>
                <a:cs typeface="Calibri Light" panose="020F0302020204030204" pitchFamily="34" charset="0"/>
              </a:rPr>
              <a:t>“</a:t>
            </a:r>
            <a:r>
              <a:rPr lang="zh-CN" sz="2400" dirty="0">
                <a:solidFill>
                  <a:schemeClr val="tx1">
                    <a:lumMod val="75000"/>
                    <a:lumOff val="25000"/>
                  </a:schemeClr>
                </a:solidFill>
                <a:latin typeface="Calibri Light" panose="020F0302020204030204" pitchFamily="34" charset="0"/>
                <a:cs typeface="Calibri Light" panose="020F0302020204030204" pitchFamily="34" charset="0"/>
              </a:rPr>
              <a:t>交易  大厅</a:t>
            </a:r>
            <a:r>
              <a:rPr lang="en-US" altLang="zh-CN" sz="2400" dirty="0">
                <a:solidFill>
                  <a:schemeClr val="tx1">
                    <a:lumMod val="75000"/>
                    <a:lumOff val="25000"/>
                  </a:schemeClr>
                </a:solidFill>
                <a:latin typeface="Calibri Light" panose="020F0302020204030204" pitchFamily="34" charset="0"/>
                <a:cs typeface="Calibri Light" panose="020F0302020204030204" pitchFamily="34" charset="0"/>
              </a:rPr>
              <a:t>”</a:t>
            </a:r>
            <a:endParaRPr lang="en-US" altLang="zh-CN" sz="2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 name="Rectangle 30"/>
          <p:cNvSpPr/>
          <p:nvPr/>
        </p:nvSpPr>
        <p:spPr>
          <a:xfrm>
            <a:off x="1367155" y="2078990"/>
            <a:ext cx="2435860" cy="553085"/>
          </a:xfrm>
          <a:prstGeom prst="rect">
            <a:avLst/>
          </a:prstGeom>
        </p:spPr>
        <p:txBody>
          <a:bodyPr wrap="square">
            <a:spAutoFit/>
          </a:bodyPr>
          <a:p>
            <a:pPr algn="ctr">
              <a:lnSpc>
                <a:spcPct val="150000"/>
              </a:lnSpc>
            </a:pPr>
            <a:r>
              <a:rPr lang="zh-CN" altLang="en-US" sz="2000" dirty="0">
                <a:solidFill>
                  <a:schemeClr val="bg1"/>
                </a:solidFill>
                <a:latin typeface="Calibri Light" panose="020F0302020204030204" pitchFamily="34" charset="0"/>
                <a:cs typeface="Calibri Light" panose="020F0302020204030204" pitchFamily="34" charset="0"/>
              </a:rPr>
              <a:t>发布方发布订单</a:t>
            </a:r>
            <a:endParaRPr lang="zh-CN" altLang="en-US" sz="2000" dirty="0">
              <a:solidFill>
                <a:schemeClr val="bg1"/>
              </a:solidFill>
              <a:latin typeface="Calibri Light" panose="020F0302020204030204" pitchFamily="34" charset="0"/>
              <a:cs typeface="Calibri Light" panose="020F0302020204030204" pitchFamily="34" charset="0"/>
            </a:endParaRPr>
          </a:p>
        </p:txBody>
      </p:sp>
      <p:sp>
        <p:nvSpPr>
          <p:cNvPr id="4" name="Rectangle 30"/>
          <p:cNvSpPr/>
          <p:nvPr/>
        </p:nvSpPr>
        <p:spPr>
          <a:xfrm>
            <a:off x="1465580" y="5422900"/>
            <a:ext cx="2065020" cy="553085"/>
          </a:xfrm>
          <a:prstGeom prst="rect">
            <a:avLst/>
          </a:prstGeom>
        </p:spPr>
        <p:txBody>
          <a:bodyPr wrap="square">
            <a:spAutoFit/>
          </a:bodyPr>
          <a:p>
            <a:pPr algn="ctr">
              <a:lnSpc>
                <a:spcPct val="150000"/>
              </a:lnSpc>
            </a:pPr>
            <a:r>
              <a:rPr lang="zh-CN" altLang="en-US" sz="2000" dirty="0">
                <a:solidFill>
                  <a:schemeClr val="bg1"/>
                </a:solidFill>
                <a:latin typeface="Calibri Light" panose="020F0302020204030204" pitchFamily="34" charset="0"/>
                <a:cs typeface="Calibri Light" panose="020F0302020204030204" pitchFamily="34" charset="0"/>
              </a:rPr>
              <a:t>承运方选择订单</a:t>
            </a:r>
            <a:endParaRPr lang="zh-CN" altLang="en-US" sz="2000" dirty="0">
              <a:solidFill>
                <a:schemeClr val="bg1"/>
              </a:solidFill>
              <a:latin typeface="Calibri Light" panose="020F0302020204030204" pitchFamily="34" charset="0"/>
              <a:cs typeface="Calibri Light" panose="020F0302020204030204" pitchFamily="34" charset="0"/>
            </a:endParaRPr>
          </a:p>
        </p:txBody>
      </p:sp>
      <p:pic>
        <p:nvPicPr>
          <p:cNvPr id="7" name="图片 4" descr="微信截图_20200614172504"/>
          <p:cNvPicPr>
            <a:picLocks noChangeAspect="1"/>
          </p:cNvPicPr>
          <p:nvPr/>
        </p:nvPicPr>
        <p:blipFill>
          <a:blip r:embed="rId2"/>
          <a:stretch>
            <a:fillRect/>
          </a:stretch>
        </p:blipFill>
        <p:spPr>
          <a:xfrm>
            <a:off x="7916545" y="1062355"/>
            <a:ext cx="3524250" cy="53632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grpSp>
        <p:nvGrpSpPr>
          <p:cNvPr id="37" name="组合 36"/>
          <p:cNvGrpSpPr/>
          <p:nvPr/>
        </p:nvGrpSpPr>
        <p:grpSpPr>
          <a:xfrm>
            <a:off x="463630" y="925075"/>
            <a:ext cx="11230530" cy="0"/>
            <a:chOff x="585550" y="727790"/>
            <a:chExt cx="11230530" cy="0"/>
          </a:xfrm>
        </p:grpSpPr>
        <p:cxnSp>
          <p:nvCxnSpPr>
            <p:cNvPr id="38" name="直接连接符 37"/>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研究思路</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41" name="文本框 40"/>
          <p:cNvSpPr txBox="1"/>
          <p:nvPr/>
        </p:nvSpPr>
        <p:spPr>
          <a:xfrm>
            <a:off x="295773" y="287420"/>
            <a:ext cx="1217706" cy="58356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a:t>
            </a:r>
            <a:r>
              <a:rPr lang="en-US" sz="3200" dirty="0">
                <a:solidFill>
                  <a:schemeClr val="accent1"/>
                </a:solidFill>
                <a:latin typeface="思源宋体 CN" panose="02020700000000000000" pitchFamily="18" charset="-122"/>
                <a:ea typeface="思源宋体 CN" panose="02020700000000000000" pitchFamily="18" charset="-122"/>
              </a:rPr>
              <a:t>2</a:t>
            </a:r>
            <a:endParaRPr lang="en-US" sz="3200" dirty="0">
              <a:solidFill>
                <a:schemeClr val="accent1"/>
              </a:solidFill>
              <a:latin typeface="思源宋体 CN" panose="02020700000000000000" pitchFamily="18" charset="-122"/>
              <a:ea typeface="思源宋体 CN" panose="02020700000000000000" pitchFamily="18" charset="-122"/>
            </a:endParaRPr>
          </a:p>
        </p:txBody>
      </p:sp>
      <p:sp>
        <p:nvSpPr>
          <p:cNvPr id="5" name="矩形 4"/>
          <p:cNvSpPr/>
          <p:nvPr/>
        </p:nvSpPr>
        <p:spPr>
          <a:xfrm>
            <a:off x="8893810" y="1724025"/>
            <a:ext cx="3112770" cy="4246245"/>
          </a:xfrm>
          <a:prstGeom prst="rect">
            <a:avLst/>
          </a:prstGeom>
        </p:spPr>
        <p:txBody>
          <a:bodyPr vert="horz" wrap="square">
            <a:spAutoFit/>
          </a:bodyPr>
          <a:p>
            <a:pPr>
              <a:lnSpc>
                <a:spcPct val="150000"/>
              </a:lnSpc>
            </a:pPr>
            <a:r>
              <a:rPr lang="en-US" altLang="zh-CN" sz="2000">
                <a:solidFill>
                  <a:schemeClr val="tx1">
                    <a:lumMod val="75000"/>
                    <a:lumOff val="25000"/>
                  </a:schemeClr>
                </a:solidFill>
                <a:latin typeface="Calibri Light" panose="020F0302020204030204" pitchFamily="34" charset="0"/>
                <a:cs typeface="Calibri Light" panose="020F0302020204030204" pitchFamily="34" charset="0"/>
              </a:rPr>
              <a:t>为了简化问题。</a:t>
            </a:r>
            <a:r>
              <a:rPr lang="zh-CN" altLang="en-US" sz="2000">
                <a:solidFill>
                  <a:schemeClr val="tx1">
                    <a:lumMod val="75000"/>
                    <a:lumOff val="25000"/>
                  </a:schemeClr>
                </a:solidFill>
                <a:latin typeface="Calibri Light" panose="020F0302020204030204" pitchFamily="34" charset="0"/>
                <a:cs typeface="Calibri Light" panose="020F0302020204030204" pitchFamily="34" charset="0"/>
              </a:rPr>
              <a:t>我们</a:t>
            </a:r>
            <a:r>
              <a:rPr lang="en-US" altLang="zh-CN" sz="2000">
                <a:solidFill>
                  <a:schemeClr val="tx1">
                    <a:lumMod val="75000"/>
                    <a:lumOff val="25000"/>
                  </a:schemeClr>
                </a:solidFill>
                <a:latin typeface="Calibri Light" panose="020F0302020204030204" pitchFamily="34" charset="0"/>
                <a:cs typeface="Calibri Light" panose="020F0302020204030204" pitchFamily="34" charset="0"/>
              </a:rPr>
              <a:t>决定一个订单应当有三种状态。当发货方创建货物运输订单后是第一种状态，承运方接受订单后是第二种状态，运输完成后是第三种状态。为了表示这三种状态使用了两个布尔类型的变量。</a:t>
            </a:r>
            <a:endParaRPr lang="en-US" altLang="zh-CN" sz="2000">
              <a:solidFill>
                <a:schemeClr val="tx1">
                  <a:lumMod val="75000"/>
                  <a:lumOff val="25000"/>
                </a:schemeClr>
              </a:solidFill>
              <a:latin typeface="Calibri Light" panose="020F0302020204030204" pitchFamily="34" charset="0"/>
              <a:cs typeface="Calibri Light" panose="020F0302020204030204" pitchFamily="34" charset="0"/>
            </a:endParaRPr>
          </a:p>
        </p:txBody>
      </p:sp>
      <p:graphicFrame>
        <p:nvGraphicFramePr>
          <p:cNvPr id="9" name="表格 8"/>
          <p:cNvGraphicFramePr/>
          <p:nvPr>
            <p:custDataLst>
              <p:tags r:id="rId2"/>
            </p:custDataLst>
          </p:nvPr>
        </p:nvGraphicFramePr>
        <p:xfrm>
          <a:off x="283898" y="1519397"/>
          <a:ext cx="8406765" cy="4655185"/>
        </p:xfrm>
        <a:graphic>
          <a:graphicData uri="http://schemas.openxmlformats.org/drawingml/2006/table">
            <a:tbl>
              <a:tblPr firstRow="1" bandRow="1">
                <a:tableStyleId>{5940675A-B579-460E-94D1-54222C63F5DA}</a:tableStyleId>
              </a:tblPr>
              <a:tblGrid>
                <a:gridCol w="1546225"/>
                <a:gridCol w="2770505"/>
                <a:gridCol w="4090035"/>
              </a:tblGrid>
              <a:tr h="851535">
                <a:tc>
                  <a:txBody>
                    <a:bodyPr/>
                    <a:p>
                      <a:pPr indent="0" algn="ctr">
                        <a:lnSpc>
                          <a:spcPct val="120000"/>
                        </a:lnSpc>
                        <a:spcBef>
                          <a:spcPts val="0"/>
                        </a:spcBef>
                        <a:spcAft>
                          <a:spcPts val="0"/>
                        </a:spcAft>
                        <a:buNone/>
                      </a:pPr>
                      <a:r>
                        <a:rPr lang="en-US" sz="2000" b="1" spc="130">
                          <a:solidFill>
                            <a:srgbClr val="B28E4E"/>
                          </a:solidFill>
                          <a:latin typeface="微软雅黑" panose="020B0503020204020204" charset="-122"/>
                          <a:ea typeface="微软雅黑" panose="020B0503020204020204" charset="-122"/>
                        </a:rPr>
                        <a:t>状态</a:t>
                      </a:r>
                      <a:endParaRPr lang="en-US" sz="2000" b="1" spc="130">
                        <a:solidFill>
                          <a:srgbClr val="B28E4E"/>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2000" b="1" spc="130">
                          <a:solidFill>
                            <a:srgbClr val="B28E4E"/>
                          </a:solidFill>
                          <a:latin typeface="微软雅黑" panose="020B0503020204020204" charset="-122"/>
                          <a:ea typeface="微软雅黑" panose="020B0503020204020204" charset="-122"/>
                        </a:rPr>
                        <a:t>表示</a:t>
                      </a:r>
                      <a:endParaRPr lang="en-US" sz="2000" b="1" spc="130">
                        <a:solidFill>
                          <a:srgbClr val="B28E4E"/>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2000" b="1" spc="130">
                          <a:solidFill>
                            <a:srgbClr val="B28E4E"/>
                          </a:solidFill>
                          <a:latin typeface="微软雅黑" panose="020B0503020204020204" charset="-122"/>
                          <a:ea typeface="微软雅黑" panose="020B0503020204020204" charset="-122"/>
                        </a:rPr>
                        <a:t>在何处显示</a:t>
                      </a:r>
                      <a:endParaRPr lang="en-US" sz="2000" b="1" spc="130">
                        <a:solidFill>
                          <a:srgbClr val="B28E4E"/>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r>
              <a:tr h="1267460">
                <a:tc>
                  <a:txBody>
                    <a:bodyPr/>
                    <a:p>
                      <a:pPr indent="0" algn="l">
                        <a:lnSpc>
                          <a:spcPct val="120000"/>
                        </a:lnSpc>
                        <a:spcBef>
                          <a:spcPts val="0"/>
                        </a:spcBef>
                        <a:spcAft>
                          <a:spcPts val="0"/>
                        </a:spcAft>
                        <a:buNone/>
                      </a:pPr>
                      <a:r>
                        <a:rPr lang="en-US" sz="1800" b="0" spc="130">
                          <a:solidFill>
                            <a:srgbClr val="B28E4E"/>
                          </a:solidFill>
                          <a:latin typeface="微软雅黑" panose="020B0503020204020204" charset="-122"/>
                          <a:ea typeface="微软雅黑" panose="020B0503020204020204" charset="-122"/>
                        </a:rPr>
                        <a:t>订单已被创建</a:t>
                      </a:r>
                      <a:endParaRPr lang="en-US" sz="1800" b="0" spc="130">
                        <a:solidFill>
                          <a:srgbClr val="B28E4E"/>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0" spc="130">
                          <a:solidFill>
                            <a:srgbClr val="404040"/>
                          </a:solidFill>
                          <a:latin typeface="微软雅黑" panose="020B0503020204020204" charset="-122"/>
                          <a:ea typeface="微软雅黑" panose="020B0503020204020204" charset="-122"/>
                        </a:rPr>
                        <a:t>type1:falsetype1:false</a:t>
                      </a:r>
                      <a:endParaRPr lang="en-US" sz="18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800" b="0" spc="130">
                          <a:solidFill>
                            <a:srgbClr val="404040"/>
                          </a:solidFill>
                          <a:latin typeface="微软雅黑" panose="020B0503020204020204" charset="-122"/>
                          <a:ea typeface="微软雅黑" panose="020B0503020204020204" charset="-122"/>
                        </a:rPr>
                        <a:t>发货页面中：未接受订单选项接货页面中：寻找订单选项</a:t>
                      </a:r>
                      <a:endParaRPr lang="en-US" sz="18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r>
              <a:tr h="1268730">
                <a:tc>
                  <a:txBody>
                    <a:bodyPr/>
                    <a:p>
                      <a:pPr indent="0" algn="l">
                        <a:lnSpc>
                          <a:spcPct val="120000"/>
                        </a:lnSpc>
                        <a:spcBef>
                          <a:spcPts val="0"/>
                        </a:spcBef>
                        <a:spcAft>
                          <a:spcPts val="0"/>
                        </a:spcAft>
                        <a:buNone/>
                      </a:pPr>
                      <a:r>
                        <a:rPr lang="en-US" sz="1800" b="0" spc="130">
                          <a:solidFill>
                            <a:srgbClr val="B28E4E"/>
                          </a:solidFill>
                          <a:latin typeface="微软雅黑" panose="020B0503020204020204" charset="-122"/>
                          <a:ea typeface="微软雅黑" panose="020B0503020204020204" charset="-122"/>
                        </a:rPr>
                        <a:t>订单已被接受</a:t>
                      </a:r>
                      <a:endParaRPr lang="en-US" sz="1800" b="0" spc="130">
                        <a:solidFill>
                          <a:srgbClr val="B28E4E"/>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0" spc="130">
                          <a:solidFill>
                            <a:srgbClr val="404040"/>
                          </a:solidFill>
                          <a:latin typeface="微软雅黑" panose="020B0503020204020204" charset="-122"/>
                          <a:ea typeface="微软雅黑" panose="020B0503020204020204" charset="-122"/>
                        </a:rPr>
                        <a:t>type1:truetype1:false</a:t>
                      </a:r>
                      <a:endParaRPr lang="en-US" sz="18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800" b="0" spc="130">
                          <a:solidFill>
                            <a:srgbClr val="404040"/>
                          </a:solidFill>
                          <a:latin typeface="微软雅黑" panose="020B0503020204020204" charset="-122"/>
                          <a:ea typeface="微软雅黑" panose="020B0503020204020204" charset="-122"/>
                        </a:rPr>
                        <a:t>发货页面中：未完成订单选项接货页面中：未完成订单选项</a:t>
                      </a:r>
                      <a:endParaRPr lang="en-US" sz="18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r>
              <a:tr h="1267460">
                <a:tc>
                  <a:txBody>
                    <a:bodyPr/>
                    <a:p>
                      <a:pPr indent="0" algn="l">
                        <a:lnSpc>
                          <a:spcPct val="120000"/>
                        </a:lnSpc>
                        <a:spcBef>
                          <a:spcPts val="0"/>
                        </a:spcBef>
                        <a:spcAft>
                          <a:spcPts val="0"/>
                        </a:spcAft>
                        <a:buNone/>
                      </a:pPr>
                      <a:r>
                        <a:rPr lang="en-US" sz="1800" b="0" spc="130">
                          <a:solidFill>
                            <a:srgbClr val="B28E4E"/>
                          </a:solidFill>
                          <a:latin typeface="微软雅黑" panose="020B0503020204020204" charset="-122"/>
                          <a:ea typeface="微软雅黑" panose="020B0503020204020204" charset="-122"/>
                        </a:rPr>
                        <a:t>订单已被完成</a:t>
                      </a:r>
                      <a:endParaRPr lang="en-US" sz="1800" b="0" spc="130">
                        <a:solidFill>
                          <a:srgbClr val="B28E4E"/>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800" b="0" spc="130">
                          <a:solidFill>
                            <a:srgbClr val="404040"/>
                          </a:solidFill>
                          <a:latin typeface="微软雅黑" panose="020B0503020204020204" charset="-122"/>
                          <a:ea typeface="微软雅黑" panose="020B0503020204020204" charset="-122"/>
                        </a:rPr>
                        <a:t>type1:truetype1:true</a:t>
                      </a:r>
                      <a:endParaRPr lang="en-US" sz="18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800" b="0" spc="130">
                          <a:solidFill>
                            <a:srgbClr val="404040"/>
                          </a:solidFill>
                          <a:latin typeface="微软雅黑" panose="020B0503020204020204" charset="-122"/>
                          <a:ea typeface="微软雅黑" panose="020B0503020204020204" charset="-122"/>
                        </a:rPr>
                        <a:t>发货页面中：已完成订单选项接货页面中：已完成订单选项</a:t>
                      </a:r>
                      <a:endParaRPr lang="en-US" sz="18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B28E4E"/>
                      </a:solidFill>
                      <a:prstDash val="sysDash"/>
                    </a:lnL>
                    <a:lnR w="9525">
                      <a:solidFill>
                        <a:srgbClr val="B28E4E"/>
                      </a:solidFill>
                      <a:prstDash val="sysDash"/>
                    </a:lnR>
                    <a:lnT w="9525">
                      <a:solidFill>
                        <a:srgbClr val="B28E4E"/>
                      </a:solidFill>
                      <a:prstDash val="sysDash"/>
                    </a:lnT>
                    <a:lnB w="9525">
                      <a:solidFill>
                        <a:srgbClr val="B28E4E"/>
                      </a:solidFill>
                      <a:prstDash val="sysDash"/>
                    </a:lnB>
                    <a:lnTlToBr>
                      <a:noFill/>
                    </a:lnTlToBr>
                    <a:lnBlToTr>
                      <a:noFill/>
                    </a:lnBlToTr>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20150962">
            <a:off x="3008577" y="-4054267"/>
            <a:ext cx="6174844" cy="6124135"/>
          </a:xfrm>
          <a:prstGeom prst="rect">
            <a:avLst/>
          </a:prstGeom>
        </p:spPr>
      </p:pic>
      <p:grpSp>
        <p:nvGrpSpPr>
          <p:cNvPr id="2" name="组合 1"/>
          <p:cNvGrpSpPr/>
          <p:nvPr/>
        </p:nvGrpSpPr>
        <p:grpSpPr>
          <a:xfrm>
            <a:off x="4198070" y="2609007"/>
            <a:ext cx="3795860" cy="1965440"/>
            <a:chOff x="4198070" y="3277221"/>
            <a:chExt cx="3795860" cy="1965440"/>
          </a:xfrm>
        </p:grpSpPr>
        <p:sp>
          <p:nvSpPr>
            <p:cNvPr id="3" name="文本框 2"/>
            <p:cNvSpPr txBox="1"/>
            <p:nvPr/>
          </p:nvSpPr>
          <p:spPr>
            <a:xfrm>
              <a:off x="4198070" y="3896095"/>
              <a:ext cx="3795860" cy="829945"/>
            </a:xfrm>
            <a:prstGeom prst="rect">
              <a:avLst/>
            </a:prstGeom>
            <a:noFill/>
          </p:spPr>
          <p:txBody>
            <a:bodyPr vert="horz" wrap="square" rtlCol="0">
              <a:spAutoFit/>
            </a:bodyPr>
            <a:lstStyle/>
            <a:p>
              <a:pPr algn="ctr">
                <a:lnSpc>
                  <a:spcPct val="150000"/>
                </a:lnSpc>
              </a:pPr>
              <a:r>
                <a:rPr lang="zh-CN" altLang="en-US" sz="3200" spc="300" dirty="0">
                  <a:solidFill>
                    <a:schemeClr val="accent1"/>
                  </a:solidFill>
                  <a:latin typeface="思源宋体 CN" panose="02020700000000000000" pitchFamily="18" charset="-122"/>
                  <a:ea typeface="思源宋体 CN" panose="02020700000000000000" pitchFamily="18" charset="-122"/>
                </a:rPr>
                <a:t>成果与应用</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sp>
          <p:nvSpPr>
            <p:cNvPr id="4" name="矩形 3"/>
            <p:cNvSpPr/>
            <p:nvPr/>
          </p:nvSpPr>
          <p:spPr>
            <a:xfrm>
              <a:off x="4338433" y="4666716"/>
              <a:ext cx="3515135" cy="575945"/>
            </a:xfrm>
            <a:prstGeom prst="rect">
              <a:avLst/>
            </a:prstGeom>
            <a:noFill/>
          </p:spPr>
          <p:txBody>
            <a:bodyPr vert="horz" wrap="square">
              <a:spAutoFit/>
            </a:bodyPr>
            <a:lstStyle/>
            <a:p>
              <a:pPr algn="ctr">
                <a:lnSpc>
                  <a:spcPct val="150000"/>
                </a:lnSpc>
              </a:pPr>
              <a:r>
                <a:rPr lang="en-US" altLang="zh-CN" sz="1050">
                  <a:solidFill>
                    <a:schemeClr val="accent1"/>
                  </a:solidFill>
                  <a:latin typeface="Calibri" panose="020F0502020204030204" pitchFamily="34" charset="0"/>
                  <a:cs typeface="Calibri" panose="020F0502020204030204" pitchFamily="34" charset="0"/>
                </a:rPr>
                <a:t>To struggle in sweat pooled rivers, will cause the boat to the other side of the ideal sail.</a:t>
              </a:r>
              <a:endParaRPr lang="en-US" altLang="zh-CN" sz="1050">
                <a:solidFill>
                  <a:schemeClr val="accent1"/>
                </a:solidFill>
                <a:latin typeface="Calibri" panose="020F0502020204030204" pitchFamily="34" charset="0"/>
                <a:cs typeface="Calibri" panose="020F0502020204030204" pitchFamily="34" charset="0"/>
              </a:endParaRPr>
            </a:p>
          </p:txBody>
        </p:sp>
        <p:sp>
          <p:nvSpPr>
            <p:cNvPr id="6" name="文本框 5"/>
            <p:cNvSpPr txBox="1"/>
            <p:nvPr/>
          </p:nvSpPr>
          <p:spPr>
            <a:xfrm>
              <a:off x="4859294" y="3277221"/>
              <a:ext cx="2473413" cy="584775"/>
            </a:xfrm>
            <a:prstGeom prst="rect">
              <a:avLst/>
            </a:prstGeom>
            <a:noFill/>
          </p:spPr>
          <p:txBody>
            <a:bodyPr vert="horz" wrap="square" rtlCol="0">
              <a:spAutoFit/>
            </a:bodyPr>
            <a:lstStyle/>
            <a:p>
              <a:pPr algn="ctr"/>
              <a:r>
                <a:rPr lang="en-US" altLang="zh-CN" sz="3200" spc="300" dirty="0">
                  <a:solidFill>
                    <a:schemeClr val="accent1"/>
                  </a:solidFill>
                  <a:latin typeface="思源宋体 CN" panose="02020700000000000000" pitchFamily="18" charset="-122"/>
                  <a:ea typeface="思源宋体 CN" panose="02020700000000000000" pitchFamily="18" charset="-122"/>
                </a:rPr>
                <a:t>Part 03</a:t>
              </a:r>
              <a:endParaRPr lang="zh-CN" altLang="en-US" sz="3200" spc="300" dirty="0">
                <a:solidFill>
                  <a:schemeClr val="accent1"/>
                </a:solidFill>
                <a:latin typeface="思源宋体 CN" panose="02020700000000000000" pitchFamily="18" charset="-122"/>
                <a:ea typeface="思源宋体 CN" panose="02020700000000000000" pitchFamily="18" charset="-122"/>
              </a:endParaRPr>
            </a:p>
          </p:txBody>
        </p:sp>
      </p:grpSp>
      <p:pic>
        <p:nvPicPr>
          <p:cNvPr id="7" name="图片 6"/>
          <p:cNvPicPr>
            <a:picLocks noChangeAspect="1"/>
          </p:cNvPicPr>
          <p:nvPr/>
        </p:nvPicPr>
        <p:blipFill>
          <a:blip r:embed="rId1">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52232">
            <a:off x="2228866" y="5230413"/>
            <a:ext cx="6174844" cy="6124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7028256">
            <a:off x="10640606" y="5073972"/>
            <a:ext cx="2602052" cy="2580683"/>
          </a:xfrm>
          <a:prstGeom prst="rect">
            <a:avLst/>
          </a:prstGeom>
        </p:spPr>
      </p:pic>
      <p:grpSp>
        <p:nvGrpSpPr>
          <p:cNvPr id="15" name="组合 14"/>
          <p:cNvGrpSpPr/>
          <p:nvPr/>
        </p:nvGrpSpPr>
        <p:grpSpPr>
          <a:xfrm>
            <a:off x="463630" y="925075"/>
            <a:ext cx="11230530" cy="0"/>
            <a:chOff x="585550" y="727790"/>
            <a:chExt cx="11230530" cy="0"/>
          </a:xfrm>
        </p:grpSpPr>
        <p:cxnSp>
          <p:nvCxnSpPr>
            <p:cNvPr id="16" name="直接连接符 15"/>
            <p:cNvCxnSpPr/>
            <p:nvPr/>
          </p:nvCxnSpPr>
          <p:spPr>
            <a:xfrm>
              <a:off x="585550" y="727790"/>
              <a:ext cx="79865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384204" y="727790"/>
              <a:ext cx="1043187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1320158" y="348976"/>
            <a:ext cx="3529635" cy="521970"/>
          </a:xfrm>
          <a:prstGeom prst="rect">
            <a:avLst/>
          </a:prstGeom>
          <a:noFill/>
        </p:spPr>
        <p:txBody>
          <a:bodyPr vert="horz" wrap="square" rtlCol="0">
            <a:spAutoFit/>
          </a:bodyPr>
          <a:lstStyle/>
          <a:p>
            <a:r>
              <a:rPr lang="zh-CN" altLang="en-US" sz="2800" spc="300" dirty="0">
                <a:solidFill>
                  <a:schemeClr val="accent1"/>
                </a:solidFill>
                <a:latin typeface="思源宋体 CN" panose="02020700000000000000" pitchFamily="18" charset="-122"/>
                <a:ea typeface="思源宋体 CN" panose="02020700000000000000" pitchFamily="18" charset="-122"/>
              </a:rPr>
              <a:t>成果与应用</a:t>
            </a:r>
            <a:endParaRPr lang="zh-CN" altLang="en-US" sz="2800" spc="300" dirty="0">
              <a:solidFill>
                <a:schemeClr val="accent1"/>
              </a:solidFill>
              <a:latin typeface="思源宋体 CN" panose="02020700000000000000" pitchFamily="18" charset="-122"/>
              <a:ea typeface="思源宋体 CN" panose="02020700000000000000" pitchFamily="18" charset="-122"/>
            </a:endParaRPr>
          </a:p>
        </p:txBody>
      </p:sp>
      <p:sp>
        <p:nvSpPr>
          <p:cNvPr id="19" name="文本框 18"/>
          <p:cNvSpPr txBox="1"/>
          <p:nvPr/>
        </p:nvSpPr>
        <p:spPr>
          <a:xfrm>
            <a:off x="295773" y="287420"/>
            <a:ext cx="1217706" cy="584775"/>
          </a:xfrm>
          <a:prstGeom prst="rect">
            <a:avLst/>
          </a:prstGeom>
          <a:noFill/>
        </p:spPr>
        <p:txBody>
          <a:bodyPr vert="horz" wrap="square" rtlCol="0">
            <a:spAutoFit/>
          </a:bodyPr>
          <a:lstStyle/>
          <a:p>
            <a:pPr algn="ctr"/>
            <a:r>
              <a:rPr lang="en-US" altLang="zh-CN" sz="3200" dirty="0">
                <a:solidFill>
                  <a:schemeClr val="accent1"/>
                </a:solidFill>
                <a:latin typeface="思源宋体 CN" panose="02020700000000000000" pitchFamily="18" charset="-122"/>
                <a:ea typeface="思源宋体 CN" panose="02020700000000000000" pitchFamily="18" charset="-122"/>
              </a:rPr>
              <a:t>03</a:t>
            </a:r>
            <a:endParaRPr lang="zh-CN" altLang="en-US" sz="3200" dirty="0">
              <a:solidFill>
                <a:schemeClr val="accent1"/>
              </a:solidFill>
              <a:latin typeface="思源宋体 CN" panose="02020700000000000000" pitchFamily="18" charset="-122"/>
              <a:ea typeface="思源宋体 CN" panose="02020700000000000000" pitchFamily="18" charset="-122"/>
            </a:endParaRPr>
          </a:p>
        </p:txBody>
      </p:sp>
      <p:pic>
        <p:nvPicPr>
          <p:cNvPr id="5" name="图片 5" descr="微信截图_20200614181857"/>
          <p:cNvPicPr>
            <a:picLocks noChangeAspect="1"/>
          </p:cNvPicPr>
          <p:nvPr>
            <p:custDataLst>
              <p:tags r:id="rId3"/>
            </p:custDataLst>
          </p:nvPr>
        </p:nvPicPr>
        <p:blipFill>
          <a:blip r:embed="rId4"/>
          <a:stretch>
            <a:fillRect/>
          </a:stretch>
        </p:blipFill>
        <p:spPr>
          <a:xfrm>
            <a:off x="1262380" y="1111250"/>
            <a:ext cx="3395980" cy="5325110"/>
          </a:xfrm>
          <a:prstGeom prst="rect">
            <a:avLst/>
          </a:prstGeom>
        </p:spPr>
      </p:pic>
      <p:graphicFrame>
        <p:nvGraphicFramePr>
          <p:cNvPr id="2" name="表格 1"/>
          <p:cNvGraphicFramePr/>
          <p:nvPr>
            <p:custDataLst>
              <p:tags r:id="rId5"/>
            </p:custDataLst>
          </p:nvPr>
        </p:nvGraphicFramePr>
        <p:xfrm>
          <a:off x="5090433" y="1247567"/>
          <a:ext cx="6638290" cy="5051425"/>
        </p:xfrm>
        <a:graphic>
          <a:graphicData uri="http://schemas.openxmlformats.org/drawingml/2006/table">
            <a:tbl>
              <a:tblPr firstRow="1" bandRow="1">
                <a:tableStyleId>{5940675A-B579-460E-94D1-54222C63F5DA}</a:tableStyleId>
              </a:tblPr>
              <a:tblGrid>
                <a:gridCol w="1446530"/>
                <a:gridCol w="5191760"/>
              </a:tblGrid>
              <a:tr h="340995">
                <a:tc>
                  <a:txBody>
                    <a:bodyPr/>
                    <a:p>
                      <a:pPr indent="0" algn="ctr">
                        <a:lnSpc>
                          <a:spcPct val="120000"/>
                        </a:lnSpc>
                        <a:spcBef>
                          <a:spcPts val="0"/>
                        </a:spcBef>
                        <a:spcAft>
                          <a:spcPts val="0"/>
                        </a:spcAft>
                        <a:buNone/>
                      </a:pPr>
                      <a:r>
                        <a:rPr lang="en-US" sz="1400" b="1" spc="120">
                          <a:solidFill>
                            <a:srgbClr val="848587"/>
                          </a:solidFill>
                          <a:latin typeface="微软雅黑" panose="020B0503020204020204" charset="-122"/>
                          <a:ea typeface="微软雅黑" panose="020B0503020204020204" charset="-122"/>
                        </a:rPr>
                        <a:t>字段名称</a:t>
                      </a:r>
                      <a:endParaRPr lang="en-US" sz="1400" b="1" spc="120">
                        <a:solidFill>
                          <a:srgbClr val="848587"/>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120">
                          <a:solidFill>
                            <a:srgbClr val="848587"/>
                          </a:solidFill>
                          <a:latin typeface="微软雅黑" panose="020B0503020204020204" charset="-122"/>
                          <a:ea typeface="微软雅黑" panose="020B0503020204020204" charset="-122"/>
                        </a:rPr>
                        <a:t>内容</a:t>
                      </a:r>
                      <a:endParaRPr lang="en-US" sz="1400" b="1" spc="120">
                        <a:solidFill>
                          <a:srgbClr val="848587"/>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_id</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cs typeface="微软雅黑" panose="020B0503020204020204" charset="-122"/>
                        </a:rPr>
                        <a:t>本条记录在数据库中的唯一标识(系统自动创建)</a:t>
                      </a:r>
                      <a:endParaRPr lang="en-US" sz="1200" b="0" spc="120">
                        <a:solidFill>
                          <a:srgbClr val="404040"/>
                        </a:solidFill>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_openid</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创建这个订单的用户在该小程序中的唯一标识（系统自动创建）</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cname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发货方名称</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337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copenid</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cs typeface="微软雅黑" panose="020B0503020204020204" charset="-122"/>
                        </a:rPr>
                        <a:t>发货方openid（也就是这条记录创建者的openid）</a:t>
                      </a:r>
                      <a:endParaRPr lang="en-US" sz="1200" b="0" spc="120">
                        <a:solidFill>
                          <a:srgbClr val="404040"/>
                        </a:solidFill>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cphone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发货方电话</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describe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货物描述</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4005">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fplace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从哪里接收货物</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ftime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接收货物的时间</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jmessage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承运方留言</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4005">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jname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承运人名称</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jopenid</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cs typeface="微软雅黑" panose="020B0503020204020204" charset="-122"/>
                        </a:rPr>
                        <a:t>承运人openid</a:t>
                      </a:r>
                      <a:endParaRPr lang="en-US" sz="1200" b="0" spc="120">
                        <a:solidFill>
                          <a:srgbClr val="404040"/>
                        </a:solidFill>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4005">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jphone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承运人电话</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5275">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money</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发货方创建的订单的金额</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splace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需要发到的地点</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2F2F2"/>
                    </a:solidFill>
                  </a:tcPr>
                </a:tc>
              </a:tr>
              <a:tr h="29337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stime</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到达截止时间</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r>
              <a:tr h="294640">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type1,type2</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200" b="0" spc="120">
                          <a:solidFill>
                            <a:srgbClr val="404040"/>
                          </a:solidFill>
                          <a:latin typeface="微软雅黑" panose="020B0503020204020204" charset="-122"/>
                          <a:ea typeface="微软雅黑" panose="020B0503020204020204" charset="-122"/>
                        </a:rPr>
                        <a:t>标志订单目前状态</a:t>
                      </a:r>
                      <a:endParaRPr lang="en-US" sz="1200" b="0" spc="120">
                        <a:solidFill>
                          <a:srgbClr val="404040"/>
                        </a:solidFill>
                        <a:latin typeface="微软雅黑" panose="020B0503020204020204" charset="-122"/>
                        <a:ea typeface="微软雅黑" panose="020B0503020204020204" charset="-122"/>
                      </a:endParaRPr>
                    </a:p>
                  </a:txBody>
                  <a:tcPr marL="177800" marR="177800" marT="6350" marB="6350" vert="horz"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2F2F2"/>
                    </a:solid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38e9e740-1a05-45c1-a367-557bde056049}"/>
  <p:tag name="TABLE_RECT" val="36.0042*129.738*799*320.2"/>
  <p:tag name="TABLE_EMPHASIZE_COLOR" val="11701838"/>
  <p:tag name="TABLE_ONEKEY_SKIN_IDX" val="0"/>
  <p:tag name="TABLE_SKINIDX" val="2"/>
  <p:tag name="TABLE_COLORIDX" val="a"/>
  <p:tag name="TABLE_COLOR_RGB" val="0x000000*0xFFFFFF*0x1D1E25*0xE8D4C2*0xB28E4E*0xB4BB71*0x87AE6A*0x60A463*0x5DA784*0x559B91"/>
</p:tagLst>
</file>

<file path=ppt/tags/tag2.xml><?xml version="1.0" encoding="utf-8"?>
<p:tagLst xmlns:p="http://schemas.openxmlformats.org/presentationml/2006/main">
  <p:tag name="KSO_WM_UNIT_PLACING_PICTURE_USER_VIEWPORT" val="{&quot;height&quot;:4064.0677165354332,&quot;width&quot;:4097.7196850393702}"/>
</p:tagLst>
</file>

<file path=ppt/tags/tag3.xml><?xml version="1.0" encoding="utf-8"?>
<p:tagLst xmlns:p="http://schemas.openxmlformats.org/presentationml/2006/main">
  <p:tag name="KSO_WM_UNIT_PLACING_PICTURE_USER_VIEWPORT" val="{&quot;height&quot;:8016,&quot;width&quot;:5112}"/>
</p:tagLst>
</file>

<file path=ppt/tags/tag4.xml><?xml version="1.0" encoding="utf-8"?>
<p:tagLst xmlns:p="http://schemas.openxmlformats.org/presentationml/2006/main">
  <p:tag name="KSO_WM_UNIT_TABLE_BEAUTIFY" val="smartTable{51541eb1-e3e8-40c8-afa9-5d1116e6ca27}"/>
  <p:tag name="TABLE_RECT" val="336.172*109.234*498.85*380.2"/>
  <p:tag name="TABLE_EMPHASIZE_COLOR" val="8684935"/>
  <p:tag name="TABLE_ONEKEY_SKIN_IDX" val="0"/>
  <p:tag name="TABLE_SKINIDX" val="-1"/>
  <p:tag name="TABLE_COLORIDX" val="l"/>
  <p:tag name="TABLE_COLOR_RGB" val="0x000000*0xFFFFFF*0x44546A*0xE6E5E5*0x848587*0x738499*0x817CA0*0x9B819F*0xA7878C*0xAB968B"/>
</p:tagLst>
</file>

<file path=ppt/tags/tag5.xml><?xml version="1.0" encoding="utf-8"?>
<p:tagLst xmlns:p="http://schemas.openxmlformats.org/presentationml/2006/main">
  <p:tag name="KSO_WM_UNIT_PLACING_PICTURE_USER_VIEWPORT" val="{&quot;height&quot;:4064.0677165354332,&quot;width&quot;:4097.7196850393702}"/>
</p:tagLst>
</file>

<file path=ppt/tags/tag6.xml><?xml version="1.0" encoding="utf-8"?>
<p:tagLst xmlns:p="http://schemas.openxmlformats.org/presentationml/2006/main">
  <p:tag name="KSO_WM_UNIT_PLACING_PICTURE_USER_VIEWPORT" val="{&quot;height&quot;:5203,&quot;width&quot;:9657}"/>
</p:tagLst>
</file>

<file path=ppt/theme/theme1.xml><?xml version="1.0" encoding="utf-8"?>
<a:theme xmlns:a="http://schemas.openxmlformats.org/drawingml/2006/main" name="Office 主题​​">
  <a:themeElements>
    <a:clrScheme name="自定义 1250">
      <a:dk1>
        <a:sysClr val="windowText" lastClr="000000"/>
      </a:dk1>
      <a:lt1>
        <a:sysClr val="window" lastClr="FFFFFF"/>
      </a:lt1>
      <a:dk2>
        <a:srgbClr val="44546A"/>
      </a:dk2>
      <a:lt2>
        <a:srgbClr val="E7E6E6"/>
      </a:lt2>
      <a:accent1>
        <a:srgbClr val="7F7F7F"/>
      </a:accent1>
      <a:accent2>
        <a:srgbClr val="A5A5A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50">
      <a:dk1>
        <a:sysClr val="windowText" lastClr="000000"/>
      </a:dk1>
      <a:lt1>
        <a:sysClr val="window" lastClr="FFFFFF"/>
      </a:lt1>
      <a:dk2>
        <a:srgbClr val="44546A"/>
      </a:dk2>
      <a:lt2>
        <a:srgbClr val="E7E6E6"/>
      </a:lt2>
      <a:accent1>
        <a:srgbClr val="7F7F7F"/>
      </a:accent1>
      <a:accent2>
        <a:srgbClr val="A5A5A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2095</Words>
  <Application>WPS 演示</Application>
  <PresentationFormat>宽屏</PresentationFormat>
  <Paragraphs>240</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14</vt:i4>
      </vt:variant>
    </vt:vector>
  </HeadingPairs>
  <TitlesOfParts>
    <vt:vector size="32" baseType="lpstr">
      <vt:lpstr>Arial</vt:lpstr>
      <vt:lpstr>宋体</vt:lpstr>
      <vt:lpstr>Wingdings</vt:lpstr>
      <vt:lpstr>思源宋体 CN</vt:lpstr>
      <vt:lpstr>Calibri Light</vt:lpstr>
      <vt:lpstr>思源宋体</vt:lpstr>
      <vt:lpstr>Calibri</vt:lpstr>
      <vt:lpstr>Gill Sans</vt:lpstr>
      <vt:lpstr>Gill Sans</vt:lpstr>
      <vt:lpstr>Kontrapunkt Bob Bold</vt:lpstr>
      <vt:lpstr>Helvetica Light</vt:lpstr>
      <vt:lpstr>微软雅黑</vt:lpstr>
      <vt:lpstr>Arial Unicode MS</vt:lpstr>
      <vt:lpstr>等线 Light</vt:lpstr>
      <vt:lpstr>等线</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繁花飘扬</cp:lastModifiedBy>
  <cp:revision>24</cp:revision>
  <dcterms:created xsi:type="dcterms:W3CDTF">2019-07-15T01:47:00Z</dcterms:created>
  <dcterms:modified xsi:type="dcterms:W3CDTF">2020-06-15T08:53:23Z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