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26"/>
  </p:notesMasterIdLst>
  <p:handoutMasterIdLst>
    <p:handoutMasterId r:id="rId27"/>
  </p:handoutMasterIdLst>
  <p:sldIdLst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2" r:id="rId14"/>
    <p:sldId id="341" r:id="rId15"/>
    <p:sldId id="352" r:id="rId16"/>
    <p:sldId id="353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00"/>
    <a:srgbClr val="0000FF"/>
    <a:srgbClr val="0033CC"/>
    <a:srgbClr val="000066"/>
    <a:srgbClr val="292929"/>
    <a:srgbClr val="4D4D4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18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828"/>
    </p:cViewPr>
  </p:sorterViewPr>
  <p:notesViewPr>
    <p:cSldViewPr>
      <p:cViewPr varScale="1">
        <p:scale>
          <a:sx n="52" d="100"/>
          <a:sy n="52" d="100"/>
        </p:scale>
        <p:origin x="-124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fld id="{38FE7943-2AB5-43A1-A73F-436584D75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8ED0D4BD-2838-4912-8DE3-82AA29DAB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D4BD-2838-4912-8DE3-82AA29DAB8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4873E4-C37C-4EAE-876B-DF314C0477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9EA278-DC2D-4916-9F5C-334363445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EFBF3C-875D-4C44-A2CE-D2A414662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2286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043953-98D5-4425-9391-801DAB875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6153D5-D72E-4492-8899-2C6760124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9714"/>
            <a:ext cx="8229600" cy="648486"/>
          </a:xfrm>
          <a:prstGeom prst="rect">
            <a:avLst/>
          </a:prstGeom>
        </p:spPr>
        <p:txBody>
          <a:bodyPr/>
          <a:lstStyle>
            <a:lvl1pPr>
              <a:defRPr sz="220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36ABE-693F-4D58-9331-BCCB6877C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7A85D5-271D-4696-A8B6-F5996229D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1A2D4D-A5F4-41D5-B802-E6C977EEA4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A9E0-8C55-4CE3-B2F9-3B7058FBD6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DD07C7-D021-4BE2-9F48-0FF7F4486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E3809-044A-4032-BC39-1F065E4B5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86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81750"/>
            <a:ext cx="137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0067E8DF-3A6A-4833-9660-0444D6CA36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5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dirty="0" smtClean="0"/>
              <a:t>A Quant </a:t>
            </a:r>
            <a:r>
              <a:rPr lang="en-US" dirty="0"/>
              <a:t>M</a:t>
            </a:r>
            <a:r>
              <a:rPr lang="en-US" dirty="0" smtClean="0"/>
              <a:t>odel with Multiple Signals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Combine multiple signals to build a quant model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Aggregate scores based on individual signals (JPM Q-Score approach)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Regressions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Regression Trees</a:t>
            </a:r>
          </a:p>
          <a:p>
            <a:pPr lvl="2"/>
            <a:r>
              <a:rPr lang="en-US" sz="1800" dirty="0" smtClean="0"/>
              <a:t>Random Forest</a:t>
            </a:r>
          </a:p>
          <a:p>
            <a:pPr lvl="2"/>
            <a:r>
              <a:rPr lang="en-US" sz="1800" dirty="0" err="1" smtClean="0"/>
              <a:t>XGBoost</a:t>
            </a:r>
            <a:endParaRPr lang="en-US" sz="1800" dirty="0" smtClean="0"/>
          </a:p>
          <a:p>
            <a:pPr lvl="2"/>
            <a:endParaRPr lang="en-US" sz="1800" dirty="0" smtClean="0"/>
          </a:p>
          <a:p>
            <a:pPr lvl="1"/>
            <a:r>
              <a:rPr lang="en-US" sz="1800" dirty="0" smtClean="0"/>
              <a:t>LLMs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0193"/>
            <a:ext cx="9067800" cy="675436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-201168" y="5915025"/>
            <a:ext cx="8305800" cy="704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Flow scaled by assets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715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𝐶𝑎𝑠h𝐹𝑙𝑜𝑤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𝐸𝑎𝑟𝑛𝑖𝑛𝑔𝑠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𝑜𝑝𝑒𝑟𝑎𝑡𝑖𝑜𝑛𝑠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𝐴𝑠𝑠𝑒𝑡𝑠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𝐶𝑎𝑠h𝐹𝑙𝑜𝑤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𝐼𝐵𝑀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12,796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132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=0.097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IBM Cash flow &gt; Earnings. Therefore, it is likely that its working capital (CA – CL) (increased/decreased) during the year?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715000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percentile scores based on each signal</a:t>
            </a:r>
          </a:p>
          <a:p>
            <a:pPr lvl="1"/>
            <a:r>
              <a:rPr lang="en-US" dirty="0" smtClean="0"/>
              <a:t>Percentile score more granular than decile rank</a:t>
            </a:r>
          </a:p>
          <a:p>
            <a:endParaRPr lang="en-US" sz="1400" dirty="0"/>
          </a:p>
          <a:p>
            <a:pPr lvl="1"/>
            <a:r>
              <a:rPr lang="en-US" sz="1400" dirty="0" err="1"/>
              <a:t>merged_data</a:t>
            </a:r>
            <a:r>
              <a:rPr lang="en-US" sz="1400" dirty="0"/>
              <a:t>['b2m_pct_rank']= </a:t>
            </a:r>
            <a:r>
              <a:rPr lang="en-US" sz="1400" dirty="0" err="1"/>
              <a:t>merged_data.groupby</a:t>
            </a:r>
            <a:r>
              <a:rPr lang="en-US" sz="1400" dirty="0"/>
              <a:t>(['</a:t>
            </a:r>
            <a:r>
              <a:rPr lang="en-US" sz="1400" dirty="0" err="1"/>
              <a:t>year','month</a:t>
            </a:r>
            <a:r>
              <a:rPr lang="en-US" sz="1400" dirty="0"/>
              <a:t>'])['b2m'].rank(</a:t>
            </a:r>
            <a:r>
              <a:rPr lang="en-US" sz="1400" dirty="0" err="1"/>
              <a:t>pct</a:t>
            </a:r>
            <a:r>
              <a:rPr lang="en-US" sz="1400" dirty="0"/>
              <a:t> = True)</a:t>
            </a:r>
          </a:p>
          <a:p>
            <a:pPr lvl="1"/>
            <a:r>
              <a:rPr lang="en-US" sz="1400" dirty="0" err="1"/>
              <a:t>merged_data</a:t>
            </a:r>
            <a:r>
              <a:rPr lang="en-US" sz="1400" dirty="0"/>
              <a:t>['CashFlow2TA_rank']= </a:t>
            </a:r>
            <a:r>
              <a:rPr lang="en-US" sz="1400" dirty="0" err="1"/>
              <a:t>merged_data.groupby</a:t>
            </a:r>
            <a:r>
              <a:rPr lang="en-US" sz="1400" dirty="0"/>
              <a:t>(['</a:t>
            </a:r>
            <a:r>
              <a:rPr lang="en-US" sz="1400" dirty="0" err="1"/>
              <a:t>year','month</a:t>
            </a:r>
            <a:r>
              <a:rPr lang="en-US" sz="1400" dirty="0"/>
              <a:t>'])['CashFlow2TA'].rank(</a:t>
            </a:r>
            <a:r>
              <a:rPr lang="en-US" sz="1400" dirty="0" err="1"/>
              <a:t>pct</a:t>
            </a:r>
            <a:r>
              <a:rPr lang="en-US" sz="1400" dirty="0"/>
              <a:t> = True)</a:t>
            </a:r>
          </a:p>
          <a:p>
            <a:pPr lvl="1"/>
            <a:r>
              <a:rPr lang="en-US" sz="1400" dirty="0" err="1"/>
              <a:t>merged_data</a:t>
            </a:r>
            <a:r>
              <a:rPr lang="en-US" sz="1400" dirty="0"/>
              <a:t>['</a:t>
            </a:r>
            <a:r>
              <a:rPr lang="en-US" sz="1400" dirty="0" err="1"/>
              <a:t>combined_rank</a:t>
            </a:r>
            <a:r>
              <a:rPr lang="en-US" sz="1400" dirty="0"/>
              <a:t>'] = </a:t>
            </a:r>
            <a:r>
              <a:rPr lang="en-US" sz="1400" dirty="0" err="1"/>
              <a:t>merged_data</a:t>
            </a:r>
            <a:r>
              <a:rPr lang="en-US" sz="1400" dirty="0"/>
              <a:t>['b2m_pct_rank'] + </a:t>
            </a:r>
            <a:r>
              <a:rPr lang="en-US" sz="1400" dirty="0" err="1"/>
              <a:t>merged_data</a:t>
            </a:r>
            <a:r>
              <a:rPr lang="en-US" sz="1400" dirty="0"/>
              <a:t>['CashFlow2TA_rank']</a:t>
            </a:r>
          </a:p>
          <a:p>
            <a:endParaRPr lang="en-US" dirty="0" smtClean="0"/>
          </a:p>
          <a:p>
            <a:r>
              <a:rPr lang="en-US" dirty="0" smtClean="0"/>
              <a:t>How would you assign </a:t>
            </a:r>
            <a:r>
              <a:rPr lang="en-US" dirty="0"/>
              <a:t>scores </a:t>
            </a:r>
            <a:r>
              <a:rPr lang="en-US" dirty="0" smtClean="0"/>
              <a:t>if a bigger feature predicts smaller returns?</a:t>
            </a:r>
          </a:p>
          <a:p>
            <a:endParaRPr lang="en-US" dirty="0"/>
          </a:p>
          <a:p>
            <a:r>
              <a:rPr lang="en-US" dirty="0" smtClean="0"/>
              <a:t>Evaluate trading strategy based on combined rank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njegad2\AppData\Local\Microsoft\Windows\INetCache\Content.MSO\5A63F97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3705"/>
            <a:ext cx="5943600" cy="599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9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dirty="0" smtClean="0"/>
              <a:t>Regression Models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regression model to </a:t>
            </a:r>
            <a:r>
              <a:rPr lang="en-US" sz="2000" dirty="0"/>
              <a:t>c</a:t>
            </a:r>
            <a:r>
              <a:rPr lang="en-US" sz="2000" dirty="0" smtClean="0"/>
              <a:t>ombine multiple signals and build a quant model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Model</a:t>
            </a:r>
          </a:p>
          <a:p>
            <a:pPr lvl="2"/>
            <a:r>
              <a:rPr lang="en-US" sz="1800" dirty="0" smtClean="0"/>
              <a:t>Handling outliers</a:t>
            </a:r>
          </a:p>
          <a:p>
            <a:pPr lvl="2"/>
            <a:r>
              <a:rPr lang="en-US" sz="1800" dirty="0" smtClean="0"/>
              <a:t>Computing </a:t>
            </a:r>
            <a:r>
              <a:rPr lang="en-US" sz="1800" dirty="0" smtClean="0"/>
              <a:t>t-statistics to test for significance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Pros and cons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00050"/>
                <a:r>
                  <a:rPr lang="en-US" sz="2000" dirty="0" smtClean="0"/>
                  <a:t>Fit one regression each month for T months. </a:t>
                </a:r>
                <a:endParaRPr lang="en-US" sz="2000" dirty="0" smtClean="0"/>
              </a:p>
              <a:p>
                <a:pPr marL="800100" lvl="1"/>
                <a:r>
                  <a:rPr lang="en-US" dirty="0" smtClean="0"/>
                  <a:t>Fit </a:t>
                </a:r>
                <a:r>
                  <a:rPr lang="en-US" i="1" dirty="0"/>
                  <a:t>T</a:t>
                </a:r>
                <a:r>
                  <a:rPr lang="en-US" dirty="0" smtClean="0"/>
                  <a:t> regressions.</a:t>
                </a:r>
              </a:p>
              <a:p>
                <a:pPr marL="800100" lvl="1"/>
                <a:endParaRPr lang="en-US" dirty="0"/>
              </a:p>
              <a:p>
                <a:pPr marL="800100" lvl="1"/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for month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800100" lvl="1"/>
                <a:endParaRPr lang="en-US" dirty="0" smtClean="0"/>
              </a:p>
              <a:p>
                <a:pPr marL="800100" lvl="1"/>
                <a:r>
                  <a:rPr lang="en-US" dirty="0" smtClean="0"/>
                  <a:t>The regression coefficient estimates for the entire sample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the averages of monthly estimates. </a:t>
                </a:r>
              </a:p>
              <a:p>
                <a:pPr marL="514350" lvl="1" indent="0">
                  <a:buNone/>
                </a:pPr>
                <a:endParaRPr lang="en-US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/>
                            <m:t>T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/>
                            <m:t>T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/>
                            <m:t>T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514350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dirty="0" smtClean="0"/>
                  <a:t> indicates </a:t>
                </a:r>
                <a:r>
                  <a:rPr lang="en-US" i="1" dirty="0" smtClean="0"/>
                  <a:t>estimates</a:t>
                </a:r>
                <a:r>
                  <a:rPr lang="en-US" dirty="0" smtClean="0"/>
                  <a:t> of a. </a:t>
                </a:r>
                <a:endParaRPr lang="en-US" dirty="0" smtClean="0"/>
              </a:p>
              <a:p>
                <a:pPr marL="514350" lvl="1" indent="0">
                  <a:buNone/>
                </a:pPr>
                <a:endParaRPr lang="en-US" dirty="0" smtClean="0"/>
              </a:p>
              <a:p>
                <a:pPr marL="514350" lvl="1" indent="0">
                  <a:buNone/>
                </a:pPr>
                <a:r>
                  <a:rPr lang="en-US" sz="1600" dirty="0" smtClean="0"/>
                  <a:t>Function: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monthly_regression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merged_data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feature_list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51435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>
                <a:blip r:embed="rId2"/>
                <a:stretch>
                  <a:fillRect l="-667" t="-624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significance: Computing t-statistics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_1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_2 </m:t>
                    </m:r>
                  </m:oMath>
                </a14:m>
                <a:r>
                  <a:rPr lang="en-US" sz="2000" i="1" dirty="0" smtClean="0"/>
                  <a:t>significant</a:t>
                </a:r>
                <a:r>
                  <a:rPr lang="en-US" sz="2000" dirty="0" smtClean="0"/>
                  <a:t> return predictors?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i="1" dirty="0" smtClean="0"/>
                  <a:t>estimates</a:t>
                </a:r>
                <a:r>
                  <a:rPr lang="en-US" dirty="0" smtClean="0"/>
                  <a:t> of the relation between next period returns and the signals.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Are they statistically significant?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 t-statistic for each regression coefficient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𝑚𝑜𝑛𝑡h𝑠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−1×</m:t>
                          </m:r>
                        </m:e>
                      </m:rad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Regression_stats.loc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['t-stat'] 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np.sqrt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num_months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1) 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Regression_stats.loc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['mean']/ 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Regression_stats.loc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['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']</a:t>
                </a:r>
              </a:p>
              <a:p>
                <a:pPr marL="0" indent="0">
                  <a:buNone/>
                  <a:tabLst>
                    <a:tab pos="6519863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Prediction</a:t>
            </a:r>
            <a:r>
              <a:rPr lang="en-US" i="1" dirty="0">
                <a:latin typeface="Cambria Math" panose="02040503050406030204" pitchFamily="18" charset="0"/>
              </a:rPr>
              <a:t/>
            </a:r>
            <a:br>
              <a:rPr lang="en-US" i="1" dirty="0">
                <a:latin typeface="Cambria Math" panose="020405030504060302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92162"/>
                <a:ext cx="9144000" cy="553243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To avoid look-ahead bias (ML term: data leakage), use only information available up to month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 to predict month t+1 returns</a:t>
                </a:r>
              </a:p>
              <a:p>
                <a:pPr lvl="1"/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month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_2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estimated </a:t>
                </a:r>
                <a:r>
                  <a:rPr lang="en-US" dirty="0" smtClean="0"/>
                  <a:t>coefficients</a:t>
                </a:r>
                <a:endParaRPr lang="en-US" dirty="0"/>
              </a:p>
              <a:p>
                <a:pPr lvl="2"/>
                <a:r>
                  <a:rPr lang="en-US" dirty="0"/>
                  <a:t>Use only data prior to month </a:t>
                </a:r>
                <a:r>
                  <a:rPr lang="en-US" i="1" dirty="0"/>
                  <a:t>t+1 </a:t>
                </a:r>
                <a:r>
                  <a:rPr lang="en-US" dirty="0"/>
                  <a:t>to estimate the coefficients 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With a look-back period of 60 months,</a:t>
                </a:r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−59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−59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−59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51435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2162"/>
                <a:ext cx="9144000" cy="5532438"/>
              </a:xfrm>
              <a:blipFill>
                <a:blip r:embed="rId2"/>
                <a:stretch>
                  <a:fillRect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Return 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prediction is from (first month+60), to last 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month</a:t>
            </a:r>
          </a:p>
          <a:p>
            <a:pPr lvl="1"/>
            <a:r>
              <a:rPr lang="en-US" sz="1600" dirty="0" smtClean="0"/>
              <a:t>Function: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rolling_window_prediction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monthly_regression_dataframe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reg_factor_list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rolling_window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60) :</a:t>
            </a:r>
          </a:p>
          <a:p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Trading strategy performance evaluation</a:t>
            </a:r>
          </a:p>
          <a:p>
            <a:pPr lvl="1"/>
            <a:r>
              <a:rPr lang="en-US" sz="1600" dirty="0"/>
              <a:t>Function: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portfolio_returns_statistics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predicted_ret_df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1795"/>
                  </p:ext>
                </p:extLst>
              </p:nvPr>
            </p:nvGraphicFramePr>
            <p:xfrm>
              <a:off x="310899" y="2057400"/>
              <a:ext cx="7931724" cy="276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1954">
                      <a:extLst>
                        <a:ext uri="{9D8B030D-6E8A-4147-A177-3AD203B41FA5}">
                          <a16:colId xmlns:a16="http://schemas.microsoft.com/office/drawing/2014/main" val="158785293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2939611046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2139399647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3586120208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126550875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18792294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2006-01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2006-02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2023-11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2023-12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168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returns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69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- 2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46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367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Stk</a:t>
                          </a:r>
                          <a:r>
                            <a:rPr lang="en-US" baseline="0" dirty="0" smtClean="0"/>
                            <a:t> – N-1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827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N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61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1795"/>
                  </p:ext>
                </p:extLst>
              </p:nvPr>
            </p:nvGraphicFramePr>
            <p:xfrm>
              <a:off x="310899" y="2057400"/>
              <a:ext cx="7931724" cy="276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1954">
                      <a:extLst>
                        <a:ext uri="{9D8B030D-6E8A-4147-A177-3AD203B41FA5}">
                          <a16:colId xmlns:a16="http://schemas.microsoft.com/office/drawing/2014/main" val="158785293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2939611046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2139399647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3586120208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126550875"/>
                        </a:ext>
                      </a:extLst>
                    </a:gridCol>
                    <a:gridCol w="1321954">
                      <a:extLst>
                        <a:ext uri="{9D8B030D-6E8A-4147-A177-3AD203B41FA5}">
                          <a16:colId xmlns:a16="http://schemas.microsoft.com/office/drawing/2014/main" val="18792294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2006-01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2006-02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22" t="-8197" r="-201843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2023-11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2023-12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1685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22" t="-62857" r="-201843" b="-2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returns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69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- 2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46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2" t="-380328" r="-501843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2" t="-380328" r="-401843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22" t="-380328" r="-201843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922" t="-380328" r="-184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367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Stk</a:t>
                          </a:r>
                          <a:r>
                            <a:rPr lang="en-US" baseline="0" dirty="0" smtClean="0"/>
                            <a:t> – N-1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8274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Stock</a:t>
                          </a:r>
                          <a:r>
                            <a:rPr lang="en-US" baseline="0" dirty="0" smtClean="0"/>
                            <a:t> - N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22" t="-337143" r="-20184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returns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616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15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outliers likely to be an issue with b2m?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you handle outliers?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Scores (e.g. JPM Q-model)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ranks based on signals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Rank signals and assign scores so that high scores imply bigger returns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Add scores and pick stocks with the biggest total scores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execute</a:t>
            </a:r>
          </a:p>
          <a:p>
            <a:pPr lvl="1"/>
            <a:r>
              <a:rPr lang="en-US" dirty="0" smtClean="0"/>
              <a:t>Allows for multiple signals</a:t>
            </a:r>
          </a:p>
          <a:p>
            <a:pPr lvl="1"/>
            <a:r>
              <a:rPr lang="en-US" dirty="0" smtClean="0"/>
              <a:t>Each signal’s weight reflects the strength of its relation with returns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Fits a linear relation between signals and returns while a non-linear model may fit better</a:t>
            </a:r>
          </a:p>
          <a:p>
            <a:pPr lvl="1"/>
            <a:r>
              <a:rPr lang="en-US" dirty="0" smtClean="0"/>
              <a:t>Does not capture interactions between signals</a:t>
            </a:r>
          </a:p>
          <a:p>
            <a:pPr lvl="1"/>
            <a:r>
              <a:rPr lang="en-US" dirty="0" smtClean="0"/>
              <a:t>High correlations among signals </a:t>
            </a:r>
            <a:r>
              <a:rPr lang="en-US" dirty="0" smtClean="0"/>
              <a:t>could </a:t>
            </a:r>
            <a:r>
              <a:rPr lang="en-US" dirty="0" smtClean="0"/>
              <a:t>lead to low precision of regression estimates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njegad2\AppData\Local\Microsoft\Windows\INetCache\Content.MSO\5A63F97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3705"/>
            <a:ext cx="5943600" cy="599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1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13"/>
            <a:ext cx="708660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70104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7162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143000" y="3962400"/>
            <a:ext cx="7315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b2m: Book to market</a:t>
            </a:r>
          </a:p>
          <a:p>
            <a:endParaRPr lang="en-US" dirty="0"/>
          </a:p>
          <a:p>
            <a:r>
              <a:rPr lang="en-US" dirty="0" smtClean="0"/>
              <a:t>CashFlow2TA: Cash flow from operations (</a:t>
            </a:r>
            <a:r>
              <a:rPr lang="en-US" dirty="0" err="1" smtClean="0"/>
              <a:t>oancf</a:t>
            </a:r>
            <a:r>
              <a:rPr lang="en-US" dirty="0" smtClean="0"/>
              <a:t>)/ Total Assets (AT)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Income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53D5-D72E-4492-8899-2C676012475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0363200" cy="67470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76200" y="6248400"/>
            <a:ext cx="73152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Flow Statement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409" y="1066800"/>
            <a:ext cx="9144000" cy="34978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-228600" y="4184012"/>
            <a:ext cx="73152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income Vs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6096000"/>
          </a:xfrm>
        </p:spPr>
        <p:txBody>
          <a:bodyPr/>
          <a:lstStyle/>
          <a:p>
            <a:r>
              <a:rPr lang="en-US" dirty="0" smtClean="0"/>
              <a:t>$5,743 Vs. $12,796</a:t>
            </a:r>
          </a:p>
          <a:p>
            <a:endParaRPr lang="en-US" dirty="0"/>
          </a:p>
          <a:p>
            <a:r>
              <a:rPr lang="en-US" dirty="0" smtClean="0"/>
              <a:t>What explains the difference? </a:t>
            </a:r>
          </a:p>
          <a:p>
            <a:endParaRPr lang="en-US" dirty="0"/>
          </a:p>
          <a:p>
            <a:r>
              <a:rPr lang="en-US" dirty="0" smtClean="0"/>
              <a:t>Accrual Accounting: Revenues and expenses are recorded based on completion of sales and not based on cash flows associated with operations, e.g. </a:t>
            </a:r>
          </a:p>
          <a:p>
            <a:pPr lvl="1"/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Accounts Receivables</a:t>
            </a:r>
          </a:p>
          <a:p>
            <a:pPr lvl="1"/>
            <a:r>
              <a:rPr lang="en-US" dirty="0" smtClean="0"/>
              <a:t>Accounts Payable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signals should be comparable across stocks. Is cash flow from operations comparable across stock?</a:t>
            </a:r>
          </a:p>
          <a:p>
            <a:pPr lvl="1"/>
            <a:r>
              <a:rPr lang="en-US" dirty="0" smtClean="0"/>
              <a:t>Standardize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0"/>
            <a:ext cx="9159240" cy="683056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-228600" y="6381750"/>
            <a:ext cx="8305800" cy="704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vert="horz" wrap="none" lIns="91440" tIns="13716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8" ma:contentTypeDescription="Create a new document." ma:contentTypeScope="" ma:versionID="a5f9b8e19a1b999c0f552d5add4fc742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199e811f88f030457fb0754d123b015a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E5CE6-D901-4B32-88BA-099A7299FD62}">
  <ds:schemaRefs>
    <ds:schemaRef ds:uri="http://schemas.microsoft.com/office/2006/documentManagement/types"/>
    <ds:schemaRef ds:uri="a1e4b0e6-8b96-4bd3-a61f-b4b312a9e1b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61fd4d8-747d-4ba7-96cb-be87b3b6c47e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4331AC-F2E0-42AC-96E0-D9B545E0A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F4C17A-FEB0-437F-BDCC-6EDA812893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1098100</TotalTime>
  <Words>1090</Words>
  <Application>Microsoft Office PowerPoint</Application>
  <PresentationFormat>On-screen Show (4:3)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Times New Roman</vt:lpstr>
      <vt:lpstr>Default Design</vt:lpstr>
      <vt:lpstr>A Quant Model with Multiple Signals</vt:lpstr>
      <vt:lpstr>Aggregate Scores (e.g. JPM Q-model)</vt:lpstr>
      <vt:lpstr>PowerPoint Presentation</vt:lpstr>
      <vt:lpstr>PowerPoint Presentation</vt:lpstr>
      <vt:lpstr>Signals</vt:lpstr>
      <vt:lpstr>IBM Income Statement</vt:lpstr>
      <vt:lpstr>Cash Flow Statement</vt:lpstr>
      <vt:lpstr>Net income Vs Cash flows</vt:lpstr>
      <vt:lpstr>PowerPoint Presentation</vt:lpstr>
      <vt:lpstr>PowerPoint Presentation</vt:lpstr>
      <vt:lpstr>Cash Flow scaled by assets</vt:lpstr>
      <vt:lpstr>Combining Signals</vt:lpstr>
      <vt:lpstr>PowerPoint Presentation</vt:lpstr>
      <vt:lpstr>Regression Models</vt:lpstr>
      <vt:lpstr>Model</vt:lpstr>
      <vt:lpstr>Statistical significance: Computing t-statistics</vt:lpstr>
      <vt:lpstr>Return Prediction </vt:lpstr>
      <vt:lpstr>Predicted return</vt:lpstr>
      <vt:lpstr>Signal outliers</vt:lpstr>
      <vt:lpstr>Pros and cons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Narasimhan Jegadeesh</dc:creator>
  <cp:lastModifiedBy>Jegadeesh, Narasimhan</cp:lastModifiedBy>
  <cp:revision>708</cp:revision>
  <dcterms:created xsi:type="dcterms:W3CDTF">1999-08-27T18:56:32Z</dcterms:created>
  <dcterms:modified xsi:type="dcterms:W3CDTF">2025-02-06T00:32:14Z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