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</p:sldMasterIdLst>
  <p:notesMasterIdLst>
    <p:notesMasterId r:id="rId13"/>
  </p:notesMasterIdLst>
  <p:handoutMasterIdLst>
    <p:handoutMasterId r:id="rId14"/>
  </p:handoutMasterIdLst>
  <p:sldIdLst>
    <p:sldId id="331" r:id="rId5"/>
    <p:sldId id="348" r:id="rId6"/>
    <p:sldId id="350" r:id="rId7"/>
    <p:sldId id="356" r:id="rId8"/>
    <p:sldId id="351" r:id="rId9"/>
    <p:sldId id="355" r:id="rId10"/>
    <p:sldId id="353" r:id="rId11"/>
    <p:sldId id="354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00"/>
    <a:srgbClr val="006600"/>
    <a:srgbClr val="0000FF"/>
    <a:srgbClr val="000066"/>
    <a:srgbClr val="292929"/>
    <a:srgbClr val="4D4D4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3" autoAdjust="0"/>
    <p:restoredTop sz="96395" autoAdjust="0"/>
  </p:normalViewPr>
  <p:slideViewPr>
    <p:cSldViewPr>
      <p:cViewPr varScale="1">
        <p:scale>
          <a:sx n="107" d="100"/>
          <a:sy n="107" d="100"/>
        </p:scale>
        <p:origin x="175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9828"/>
    </p:cViewPr>
  </p:sorterViewPr>
  <p:notesViewPr>
    <p:cSldViewPr>
      <p:cViewPr varScale="1">
        <p:scale>
          <a:sx n="52" d="100"/>
          <a:sy n="52" d="100"/>
        </p:scale>
        <p:origin x="-1242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solidFill>
                  <a:schemeClr val="tx1"/>
                </a:solidFill>
              </a:defRPr>
            </a:lvl1pPr>
          </a:lstStyle>
          <a:p>
            <a:fld id="{38FE7943-2AB5-43A1-A73F-436584D759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5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69" tIns="46583" rIns="93169" bIns="46583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>
                <a:solidFill>
                  <a:schemeClr val="tx1"/>
                </a:solidFill>
              </a:defRPr>
            </a:lvl1pPr>
          </a:lstStyle>
          <a:p>
            <a:fld id="{8ED0D4BD-2838-4912-8DE3-82AA29DAB8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04873E4-C37C-4EAE-876B-DF314C0477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5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9EA278-DC2D-4916-9F5C-3343634457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1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28600"/>
            <a:ext cx="2286000" cy="6096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67056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EFBF3C-875D-4C44-A2CE-D2A414662B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0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" y="228600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3340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043953-98D5-4425-9391-801DAB8750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8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6153D5-D72E-4492-8899-2C67601247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14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9714"/>
            <a:ext cx="8229600" cy="648486"/>
          </a:xfrm>
          <a:prstGeom prst="rect">
            <a:avLst/>
          </a:prstGeom>
        </p:spPr>
        <p:txBody>
          <a:bodyPr/>
          <a:lstStyle>
            <a:lvl1pPr>
              <a:defRPr sz="2200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914400"/>
            <a:ext cx="4495800" cy="5410200"/>
          </a:xfrm>
        </p:spPr>
        <p:txBody>
          <a:bodyPr/>
          <a:lstStyle>
            <a:lvl1pPr>
              <a:defRPr sz="2000" baseline="0"/>
            </a:lvl1pPr>
            <a:lvl2pPr>
              <a:defRPr sz="1800" baseline="0"/>
            </a:lvl2pPr>
            <a:lvl3pPr>
              <a:defRPr sz="1800" baseline="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914400"/>
            <a:ext cx="4495800" cy="5410200"/>
          </a:xfrm>
        </p:spPr>
        <p:txBody>
          <a:bodyPr/>
          <a:lstStyle>
            <a:lvl1pPr>
              <a:defRPr sz="2000" baseline="0"/>
            </a:lvl1pPr>
            <a:lvl2pPr>
              <a:defRPr sz="1800"/>
            </a:lvl2pPr>
            <a:lvl3pPr>
              <a:defRPr sz="1800" baseline="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 err="1" smtClean="0"/>
              <a:t>leve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136ABE-693F-4D58-9331-BCCB6877C2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7A85D5-271D-4696-A8B6-F5996229DC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1A2D4D-A5F4-41D5-B802-E6C977EEA4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99A9E0-8C55-4CE3-B2F9-3B7058FBD6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8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6DD07C7-D021-4BE2-9F48-0FF7F4486C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1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0E3809-044A-4032-BC39-1F065E4B5A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5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8600"/>
            <a:ext cx="914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72400" y="6381750"/>
            <a:ext cx="1371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fld id="{0067E8DF-3A6A-4833-9660-0444D6CA364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7" r:id="rId3"/>
    <p:sldLayoutId id="2147483655" r:id="rId4"/>
    <p:sldLayoutId id="2147483654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0.16/modules/generated/sklearn.ensemble.RandomForestRegresso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229600" cy="563562"/>
          </a:xfrm>
        </p:spPr>
        <p:txBody>
          <a:bodyPr/>
          <a:lstStyle/>
          <a:p>
            <a:r>
              <a:rPr lang="en-US" dirty="0"/>
              <a:t>Quant </a:t>
            </a:r>
            <a:r>
              <a:rPr lang="en-US" dirty="0" smtClean="0"/>
              <a:t>Model: Random Forest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791200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1800" dirty="0" smtClean="0"/>
              <a:t>Random Forest with bagging</a:t>
            </a:r>
          </a:p>
          <a:p>
            <a:pPr marL="0" indent="0">
              <a:buNone/>
            </a:pPr>
            <a:endParaRPr lang="en-US" sz="1800" dirty="0" smtClean="0"/>
          </a:p>
          <a:p>
            <a:pPr lvl="1"/>
            <a:r>
              <a:rPr lang="en-US" sz="1600" dirty="0" smtClean="0"/>
              <a:t>Regression Tree: Many trees make up a forest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Bagging: Fit trees with random samples drawn from training data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Random forest: Fit many trees using subsets of features to fit each tree.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Prediction: Average the prediction from each tree to get the final prediction. This called the Ensemble method. 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Use </a:t>
            </a:r>
            <a:r>
              <a:rPr lang="en-US" sz="1800" dirty="0" err="1" smtClean="0"/>
              <a:t>RandomForestRegressor</a:t>
            </a:r>
            <a:r>
              <a:rPr lang="en-US" sz="1800" dirty="0" smtClean="0"/>
              <a:t> from </a:t>
            </a:r>
            <a:r>
              <a:rPr lang="en-US" sz="1800" dirty="0" err="1" smtClean="0"/>
              <a:t>scikit</a:t>
            </a:r>
            <a:r>
              <a:rPr lang="en-US" sz="1800" dirty="0" smtClean="0"/>
              <a:t>. 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See: </a:t>
            </a:r>
            <a:r>
              <a:rPr lang="en-US" sz="1400" dirty="0"/>
              <a:t>https://scikit-learn.org/0.16/modules/generated/sklearn.ensemble.RandomForestRegressor.html</a:t>
            </a:r>
          </a:p>
          <a:p>
            <a:pPr lvl="1"/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Tree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A9E0-8C55-4CE3-B2F9-3B7058FBD67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3559828" y="870091"/>
            <a:ext cx="1687223" cy="577709"/>
          </a:xfrm>
          <a:prstGeom prst="rect">
            <a:avLst/>
          </a:prstGeom>
          <a:solidFill>
            <a:srgbClr val="FFC000">
              <a:alpha val="22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Root Node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 bwMode="auto">
          <a:xfrm flipH="1">
            <a:off x="3276600" y="1447800"/>
            <a:ext cx="1126840" cy="11430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stCxn id="3" idx="2"/>
          </p:cNvCxnSpPr>
          <p:nvPr/>
        </p:nvCxnSpPr>
        <p:spPr bwMode="auto">
          <a:xfrm>
            <a:off x="4403440" y="1447800"/>
            <a:ext cx="1387760" cy="11430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098749" y="1659523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X&lt;=x*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0" y="1553063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X&gt;x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16412" y="2590800"/>
            <a:ext cx="1088297" cy="533400"/>
          </a:xfrm>
          <a:prstGeom prst="rect">
            <a:avLst/>
          </a:prstGeom>
          <a:solidFill>
            <a:srgbClr val="00B05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Node 1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247051" y="2590800"/>
            <a:ext cx="1119315" cy="533400"/>
          </a:xfrm>
          <a:prstGeom prst="rect">
            <a:avLst/>
          </a:prstGeom>
          <a:solidFill>
            <a:srgbClr val="00B05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Node 2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10" idx="2"/>
          </p:cNvCxnSpPr>
          <p:nvPr/>
        </p:nvCxnSpPr>
        <p:spPr bwMode="auto">
          <a:xfrm flipH="1">
            <a:off x="2362201" y="3124200"/>
            <a:ext cx="898360" cy="15240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241073" y="3124200"/>
            <a:ext cx="854239" cy="15240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12" idx="2"/>
          </p:cNvCxnSpPr>
          <p:nvPr/>
        </p:nvCxnSpPr>
        <p:spPr bwMode="auto">
          <a:xfrm flipH="1">
            <a:off x="5108791" y="3124200"/>
            <a:ext cx="697918" cy="14478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2" idx="2"/>
          </p:cNvCxnSpPr>
          <p:nvPr/>
        </p:nvCxnSpPr>
        <p:spPr bwMode="auto">
          <a:xfrm>
            <a:off x="5806709" y="3124200"/>
            <a:ext cx="898891" cy="144780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1824149" y="4648200"/>
            <a:ext cx="1088297" cy="53340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Terminal Node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3482829" y="4648200"/>
            <a:ext cx="1088297" cy="53340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Terminal </a:t>
            </a:r>
            <a:r>
              <a:rPr lang="en-US" sz="1400" dirty="0" smtClean="0"/>
              <a:t>Node 2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760015" y="4648200"/>
            <a:ext cx="1088297" cy="53340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Terminal </a:t>
            </a:r>
            <a:r>
              <a:rPr lang="en-US" sz="1400" dirty="0" smtClean="0"/>
              <a:t>Node 3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217519" y="4648200"/>
            <a:ext cx="1088297" cy="53340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Terminal </a:t>
            </a:r>
            <a:r>
              <a:rPr lang="en-US" sz="1400" dirty="0" smtClean="0"/>
              <a:t>Node 4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1909479" y="345140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X&lt;=x**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59828" y="3450223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X&gt;x**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96229" y="3444014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Z</a:t>
            </a:r>
            <a:r>
              <a:rPr lang="en-US" sz="1600" dirty="0" smtClean="0">
                <a:solidFill>
                  <a:srgbClr val="FF0000"/>
                </a:solidFill>
              </a:rPr>
              <a:t>&lt;=Z*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83048" y="3451408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Z&gt;Z*</a:t>
            </a:r>
            <a:endParaRPr 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973666" y="5410200"/>
                <a:ext cx="416075" cy="345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666" y="5410200"/>
                <a:ext cx="416075" cy="345223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66366" y="5405741"/>
                <a:ext cx="420820" cy="345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366" y="5405741"/>
                <a:ext cx="420820" cy="345223"/>
              </a:xfrm>
              <a:prstGeom prst="rect">
                <a:avLst/>
              </a:prstGeom>
              <a:blipFill>
                <a:blip r:embed="rId3"/>
                <a:stretch>
                  <a:fillRect r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51750" y="5405741"/>
                <a:ext cx="497508" cy="591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750" y="5405741"/>
                <a:ext cx="497508" cy="591444"/>
              </a:xfrm>
              <a:prstGeom prst="rect">
                <a:avLst/>
              </a:prstGeom>
              <a:blipFill>
                <a:blip r:embed="rId4"/>
                <a:stretch>
                  <a:fillRect r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59828" y="5410200"/>
                <a:ext cx="420820" cy="345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28" y="5410200"/>
                <a:ext cx="420820" cy="345223"/>
              </a:xfrm>
              <a:prstGeom prst="rect">
                <a:avLst/>
              </a:prstGeom>
              <a:blipFill>
                <a:blip r:embed="rId5"/>
                <a:stretch>
                  <a:fillRect r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33400" y="5959292"/>
                <a:ext cx="8458200" cy="37677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𝑇𝑎𝑟𝑔𝑒𝑡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𝐹𝑒𝑎𝑡𝑢𝑟𝑒𝑠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800" dirty="0" smtClean="0">
                    <a:ea typeface="Cambria Math" panose="02040503050406030204" pitchFamily="18" charset="0"/>
                  </a:rPr>
                  <a:t>            </a:t>
                </a:r>
                <a:r>
                  <a:rPr lang="en-US" sz="1800" dirty="0" smtClean="0"/>
                  <a:t>Predicted Values 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]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5959292"/>
                <a:ext cx="8458200" cy="376770"/>
              </a:xfrm>
              <a:prstGeom prst="rect">
                <a:avLst/>
              </a:prstGeom>
              <a:blipFill>
                <a:blip r:embed="rId6"/>
                <a:stretch>
                  <a:fillRect l="-144" t="-4762" b="-2539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10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Overfitting: Regression trees tend to over fit</a:t>
            </a:r>
          </a:p>
          <a:p>
            <a:endParaRPr lang="en-US" dirty="0"/>
          </a:p>
          <a:p>
            <a:r>
              <a:rPr lang="en-US" dirty="0" smtClean="0"/>
              <a:t>Bagging: Fit regression trees with randomly selected sample from the training dataset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r>
              <a:rPr lang="en-US" sz="1600" dirty="0" smtClean="0"/>
              <a:t>Bootstrap</a:t>
            </a:r>
            <a:r>
              <a:rPr lang="en-US" sz="1600" dirty="0"/>
              <a:t>: Randomly draw the </a:t>
            </a:r>
            <a:r>
              <a:rPr lang="en-US" sz="1600" dirty="0" smtClean="0"/>
              <a:t>samples </a:t>
            </a:r>
            <a:r>
              <a:rPr lang="en-US" sz="1600" i="1" dirty="0"/>
              <a:t>with </a:t>
            </a:r>
            <a:r>
              <a:rPr lang="en-US" sz="1600" i="1" dirty="0" smtClean="0"/>
              <a:t>replacement </a:t>
            </a:r>
            <a:r>
              <a:rPr lang="en-US" sz="1600" dirty="0"/>
              <a:t>from the training dataset.  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lvl="1"/>
            <a:r>
              <a:rPr lang="en-US" sz="1600" dirty="0" smtClean="0"/>
              <a:t>In the </a:t>
            </a:r>
            <a:r>
              <a:rPr lang="en-US" sz="1600" dirty="0" err="1" smtClean="0"/>
              <a:t>RandomForestRegressor</a:t>
            </a:r>
            <a:r>
              <a:rPr lang="en-US" sz="1600" dirty="0" smtClean="0"/>
              <a:t> algorithm, the size of each “bag” or each random sample, equals the size of original sample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 smtClean="0"/>
              <a:t>The samples in each bag selected </a:t>
            </a:r>
            <a:r>
              <a:rPr lang="en-US" sz="1600" i="1" dirty="0" smtClean="0"/>
              <a:t>with replacement </a:t>
            </a:r>
            <a:r>
              <a:rPr lang="en-US" sz="1600" dirty="0" smtClean="0"/>
              <a:t>from the</a:t>
            </a:r>
            <a:r>
              <a:rPr lang="en-US" sz="1600" i="1" dirty="0" smtClean="0"/>
              <a:t> </a:t>
            </a:r>
            <a:r>
              <a:rPr lang="en-US" sz="1600" dirty="0" smtClean="0"/>
              <a:t>2/3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 of the observations in the training dataset. The other 1/3</a:t>
            </a:r>
            <a:r>
              <a:rPr lang="en-US" sz="1600" baseline="30000" dirty="0" smtClean="0"/>
              <a:t>rd</a:t>
            </a:r>
            <a:r>
              <a:rPr lang="en-US" sz="1600" dirty="0" smtClean="0"/>
              <a:t> are out-of-bag (OOB)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A9E0-8C55-4CE3-B2F9-3B7058FBD67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3560810" y="1228404"/>
            <a:ext cx="1769540" cy="540308"/>
          </a:xfrm>
          <a:prstGeom prst="rect">
            <a:avLst/>
          </a:prstGeom>
          <a:solidFill>
            <a:srgbClr val="FFC000">
              <a:alpha val="22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u="sng" dirty="0"/>
              <a:t>Training Set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FF0000"/>
                </a:solidFill>
              </a:rPr>
              <a:t>A, B, C, D, E, F 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526466" y="1768712"/>
            <a:ext cx="871775" cy="89569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4413906" y="1773638"/>
            <a:ext cx="1040819" cy="899135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1240091" y="3868025"/>
            <a:ext cx="1131153" cy="40005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u="sng" dirty="0"/>
              <a:t>Tree </a:t>
            </a:r>
            <a:r>
              <a:rPr lang="en-US" sz="1050" u="sng" dirty="0" smtClean="0"/>
              <a:t>1 … N</a:t>
            </a:r>
            <a:endParaRPr 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768352" y="1099270"/>
                <a:ext cx="2269821" cy="639983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𝐹𝑒𝑎𝑡𝑢𝑟𝑒𝑠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8352" y="1099270"/>
                <a:ext cx="2269821" cy="639983"/>
              </a:xfrm>
              <a:prstGeom prst="rect">
                <a:avLst/>
              </a:prstGeom>
              <a:blipFill>
                <a:blip r:embed="rId2"/>
                <a:stretch>
                  <a:fillRect b="-7477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1955359" y="1756943"/>
            <a:ext cx="2449902" cy="923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980267" y="2695279"/>
            <a:ext cx="1317336" cy="400050"/>
          </a:xfrm>
          <a:prstGeom prst="rect">
            <a:avLst/>
          </a:prstGeom>
          <a:solidFill>
            <a:srgbClr val="00B05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u="sng" dirty="0"/>
              <a:t>Bag 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</a:rPr>
              <a:t>A, A, B, E, </a:t>
            </a:r>
            <a:r>
              <a:rPr lang="en-US" sz="1200" dirty="0" smtClean="0">
                <a:solidFill>
                  <a:srgbClr val="FF0000"/>
                </a:solidFill>
              </a:rPr>
              <a:t>E,F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52964" y="2678536"/>
            <a:ext cx="1238284" cy="400050"/>
          </a:xfrm>
          <a:prstGeom prst="rect">
            <a:avLst/>
          </a:prstGeom>
          <a:solidFill>
            <a:srgbClr val="00B05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u="sng" dirty="0"/>
              <a:t>Bag 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</a:rPr>
              <a:t>B, C, D, D, </a:t>
            </a:r>
            <a:r>
              <a:rPr lang="en-US" sz="1200" dirty="0" smtClean="0">
                <a:solidFill>
                  <a:srgbClr val="FF0000"/>
                </a:solidFill>
              </a:rPr>
              <a:t>F, F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885614" y="2675936"/>
            <a:ext cx="1210386" cy="400050"/>
          </a:xfrm>
          <a:prstGeom prst="rect">
            <a:avLst/>
          </a:prstGeom>
          <a:solidFill>
            <a:srgbClr val="00B05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u="sng" dirty="0"/>
              <a:t>Bag 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0000"/>
                </a:solidFill>
              </a:rPr>
              <a:t>A, A, </a:t>
            </a:r>
            <a:r>
              <a:rPr lang="en-US" sz="1200" dirty="0">
                <a:solidFill>
                  <a:srgbClr val="FF0000"/>
                </a:solidFill>
              </a:rPr>
              <a:t>C, D, D,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9893" y="2770548"/>
                <a:ext cx="2870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93" y="2770548"/>
                <a:ext cx="28701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stCxn id="40" idx="2"/>
          </p:cNvCxnSpPr>
          <p:nvPr/>
        </p:nvCxnSpPr>
        <p:spPr>
          <a:xfrm>
            <a:off x="1638935" y="3095329"/>
            <a:ext cx="197740" cy="784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 bwMode="auto">
          <a:xfrm>
            <a:off x="2952964" y="3868025"/>
            <a:ext cx="1065596" cy="40005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50" u="sng" dirty="0"/>
              <a:t>Tree 1 … 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4904251" y="3883510"/>
            <a:ext cx="1028321" cy="400050"/>
          </a:xfrm>
          <a:prstGeom prst="rect">
            <a:avLst/>
          </a:prstGeom>
          <a:solidFill>
            <a:srgbClr val="FF000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50" u="sng" dirty="0" smtClean="0"/>
              <a:t>Tree 1 … </a:t>
            </a:r>
            <a:r>
              <a:rPr lang="en-US" sz="1050" u="sng" dirty="0"/>
              <a:t>N</a:t>
            </a:r>
            <a:endParaRPr 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9893" y="3994903"/>
                <a:ext cx="2870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93" y="3994903"/>
                <a:ext cx="28701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3473730" y="3080985"/>
            <a:ext cx="1" cy="784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418411" y="3072913"/>
            <a:ext cx="1" cy="784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217781" y="5032862"/>
                <a:ext cx="3408425" cy="92333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solidFill>
                          <a:srgbClr val="FF0000"/>
                        </a:solidFill>
                      </a:rPr>
                      <m:t>Ensemble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Prediction: Average predicted target values across the trees in the forest</a:t>
                </a: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81" y="5032862"/>
                <a:ext cx="3408425" cy="923330"/>
              </a:xfrm>
              <a:prstGeom prst="rect">
                <a:avLst/>
              </a:prstGeom>
              <a:blipFill>
                <a:blip r:embed="rId4"/>
                <a:stretch>
                  <a:fillRect t="-3268" b="-9150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1866753" y="4312728"/>
            <a:ext cx="2055241" cy="7201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4" idx="2"/>
            <a:endCxn id="49" idx="0"/>
          </p:cNvCxnSpPr>
          <p:nvPr/>
        </p:nvCxnSpPr>
        <p:spPr>
          <a:xfrm>
            <a:off x="3485762" y="4268075"/>
            <a:ext cx="436232" cy="76478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9" idx="0"/>
          </p:cNvCxnSpPr>
          <p:nvPr/>
        </p:nvCxnSpPr>
        <p:spPr>
          <a:xfrm flipH="1">
            <a:off x="3921994" y="4187167"/>
            <a:ext cx="430822" cy="84569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0"/>
          </p:cNvCxnSpPr>
          <p:nvPr/>
        </p:nvCxnSpPr>
        <p:spPr>
          <a:xfrm flipH="1">
            <a:off x="3921994" y="4309518"/>
            <a:ext cx="1394442" cy="7233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16386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6781800" y="274638"/>
            <a:ext cx="2269820" cy="540308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u="sng" dirty="0" smtClean="0"/>
              <a:t>Observations</a:t>
            </a:r>
            <a:endParaRPr lang="en-US" sz="1800" u="sng" dirty="0"/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FF0000"/>
                </a:solidFill>
              </a:rPr>
              <a:t>A, B, C, D, E, F  </a:t>
            </a:r>
          </a:p>
        </p:txBody>
      </p:sp>
    </p:spTree>
    <p:extLst>
      <p:ext uri="{BB962C8B-B14F-4D97-AF65-F5344CB8AC3E}">
        <p14:creationId xmlns:p14="http://schemas.microsoft.com/office/powerpoint/2010/main" val="362491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one signal were dominant, all bags would likely use that signal at the root node and could mask the collective importance of other signals.</a:t>
                </a:r>
              </a:p>
              <a:p>
                <a:endParaRPr lang="en-US" dirty="0"/>
              </a:p>
              <a:p>
                <a:r>
                  <a:rPr lang="en-US" dirty="0" smtClean="0"/>
                  <a:t>Random forest: Create many trees with randomly chosen features in each node</a:t>
                </a:r>
              </a:p>
              <a:p>
                <a:endParaRPr lang="en-US" sz="1800" dirty="0"/>
              </a:p>
              <a:p>
                <a:pPr lvl="1"/>
                <a:r>
                  <a:rPr lang="en-US" sz="1600" dirty="0" smtClean="0"/>
                  <a:t>Number of features: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General guidance (not a hard and fast rule)</a:t>
                </a:r>
                <a:endParaRPr lang="en-US" sz="1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features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consider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each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latin typeface="Cambria Math" panose="02040503050406030204" pitchFamily="18" charset="0"/>
                        </a:rPr>
                        <m:t>node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Signals</m:t>
                          </m:r>
                          <m:r>
                            <a:rPr lang="en-US" sz="16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dirty="0" smtClean="0"/>
              </a:p>
              <a:p>
                <a:pPr marL="857250" lvl="2" indent="0">
                  <a:buNone/>
                </a:pPr>
                <a:endParaRPr lang="en-US" sz="1600" dirty="0" smtClean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pPr lvl="2"/>
                <a:endParaRPr lang="en-US" sz="160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3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A9E0-8C55-4CE3-B2F9-3B7058FBD67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3560810" y="1228404"/>
            <a:ext cx="1769540" cy="540308"/>
          </a:xfrm>
          <a:prstGeom prst="rect">
            <a:avLst/>
          </a:prstGeom>
          <a:solidFill>
            <a:srgbClr val="FFC000">
              <a:alpha val="22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u="sng" dirty="0"/>
              <a:t>Training Set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FF0000"/>
                </a:solidFill>
              </a:rPr>
              <a:t>A, B, C, D, E, F  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526466" y="1768712"/>
            <a:ext cx="871775" cy="89569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4413906" y="1773638"/>
            <a:ext cx="1040819" cy="899135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 bwMode="auto">
              <a:xfrm>
                <a:off x="592298" y="3860448"/>
                <a:ext cx="2056389" cy="1154823"/>
              </a:xfrm>
              <a:prstGeom prst="rect">
                <a:avLst/>
              </a:prstGeom>
              <a:solidFill>
                <a:srgbClr val="FF0000">
                  <a:alpha val="21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u="sng" dirty="0" smtClean="0"/>
                  <a:t>Tree 1 ,  …. , Tree N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 smtClean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1200" dirty="0" smtClean="0">
                    <a:solidFill>
                      <a:srgbClr val="FF0000"/>
                    </a:solidFill>
                  </a:rPr>
                  <a:t>Randomly choose ‘</a:t>
                </a:r>
                <a:r>
                  <a:rPr lang="en-US" sz="1200" dirty="0" err="1" smtClean="0"/>
                  <a:t>num_features</a:t>
                </a:r>
                <a:r>
                  <a:rPr lang="en-US" sz="1200" dirty="0" smtClean="0"/>
                  <a:t>’ </a:t>
                </a:r>
                <a:r>
                  <a:rPr lang="en-US" sz="1200" dirty="0" smtClean="0">
                    <a:solidFill>
                      <a:srgbClr val="FF0000"/>
                    </a:solidFill>
                  </a:rPr>
                  <a:t>features in each node to build </a:t>
                </a:r>
                <a:r>
                  <a:rPr lang="en-US" sz="1200" dirty="0">
                    <a:solidFill>
                      <a:srgbClr val="FF0000"/>
                    </a:solidFill>
                  </a:rPr>
                  <a:t>e</a:t>
                </a:r>
                <a:r>
                  <a:rPr lang="en-US" sz="1200" dirty="0" smtClean="0">
                    <a:solidFill>
                      <a:srgbClr val="FF0000"/>
                    </a:solidFill>
                  </a:rPr>
                  <a:t>ach tree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298" y="3860448"/>
                <a:ext cx="2056389" cy="11548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1955359" y="1756943"/>
            <a:ext cx="2449902" cy="923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auto">
          <a:xfrm>
            <a:off x="1066800" y="2695279"/>
            <a:ext cx="1296670" cy="400050"/>
          </a:xfrm>
          <a:prstGeom prst="rect">
            <a:avLst/>
          </a:prstGeom>
          <a:solidFill>
            <a:srgbClr val="00B05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u="sng" dirty="0"/>
              <a:t>Bag 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</a:rPr>
              <a:t>A, A, B, E, </a:t>
            </a:r>
            <a:r>
              <a:rPr lang="en-US" sz="1200" dirty="0" smtClean="0">
                <a:solidFill>
                  <a:srgbClr val="FF0000"/>
                </a:solidFill>
              </a:rPr>
              <a:t>E,F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43823" y="2696229"/>
            <a:ext cx="1238284" cy="400050"/>
          </a:xfrm>
          <a:prstGeom prst="rect">
            <a:avLst/>
          </a:prstGeom>
          <a:solidFill>
            <a:srgbClr val="00B05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u="sng" dirty="0"/>
              <a:t>Bag 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FF0000"/>
                </a:solidFill>
              </a:rPr>
              <a:t>B, C, D, D, </a:t>
            </a:r>
            <a:r>
              <a:rPr lang="en-US" sz="1200" dirty="0" smtClean="0">
                <a:solidFill>
                  <a:srgbClr val="FF0000"/>
                </a:solidFill>
              </a:rPr>
              <a:t>F, F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781977" y="2665088"/>
            <a:ext cx="1362786" cy="400050"/>
          </a:xfrm>
          <a:prstGeom prst="rect">
            <a:avLst/>
          </a:prstGeom>
          <a:solidFill>
            <a:srgbClr val="00B050">
              <a:alpha val="21000"/>
            </a:srgb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u="sng" dirty="0"/>
              <a:t>Bag 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smtClean="0">
                <a:solidFill>
                  <a:srgbClr val="FF0000"/>
                </a:solidFill>
              </a:rPr>
              <a:t>A, A, </a:t>
            </a:r>
            <a:r>
              <a:rPr lang="en-US" sz="1200" dirty="0">
                <a:solidFill>
                  <a:srgbClr val="FF0000"/>
                </a:solidFill>
              </a:rPr>
              <a:t>C, D, </a:t>
            </a:r>
            <a:r>
              <a:rPr lang="en-US" sz="1200" dirty="0" smtClean="0">
                <a:solidFill>
                  <a:srgbClr val="FF0000"/>
                </a:solidFill>
              </a:rPr>
              <a:t>F, F</a:t>
            </a:r>
            <a:endParaRPr 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99893" y="2770548"/>
                <a:ext cx="2870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93" y="2770548"/>
                <a:ext cx="28701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1701688" y="3135611"/>
            <a:ext cx="13447" cy="69176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 bwMode="auto">
              <a:xfrm>
                <a:off x="2952963" y="3868024"/>
                <a:ext cx="1246930" cy="490225"/>
              </a:xfrm>
              <a:prstGeom prst="rect">
                <a:avLst/>
              </a:prstGeom>
              <a:solidFill>
                <a:srgbClr val="FF0000">
                  <a:alpha val="21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 u="sng" dirty="0"/>
                  <a:t>Tree </a:t>
                </a:r>
                <a:r>
                  <a:rPr lang="en-US" sz="1050" u="sng" dirty="0" smtClean="0"/>
                  <a:t>1,  </a:t>
                </a:r>
                <a:r>
                  <a:rPr lang="en-US" sz="1050" u="sng" dirty="0"/>
                  <a:t>…. Tree 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2963" y="3868024"/>
                <a:ext cx="1246930" cy="490225"/>
              </a:xfrm>
              <a:prstGeom prst="rect">
                <a:avLst/>
              </a:prstGeom>
              <a:blipFill>
                <a:blip r:embed="rId5"/>
                <a:stretch>
                  <a:fillRect t="-1220"/>
                </a:stretch>
              </a:blip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9893" y="3994903"/>
                <a:ext cx="2870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893" y="3994903"/>
                <a:ext cx="28701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3473730" y="3080985"/>
            <a:ext cx="1" cy="784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5418411" y="3072913"/>
            <a:ext cx="1" cy="78464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2041571" y="5411241"/>
                <a:ext cx="3408425" cy="1200329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solidFill>
                          <a:srgbClr val="FF0000"/>
                        </a:solidFill>
                      </a:rPr>
                      <m:t>Ensemble</m:t>
                    </m:r>
                  </m:oMath>
                </a14:m>
                <a:r>
                  <a:rPr lang="en-US" sz="1800" dirty="0">
                    <a:solidFill>
                      <a:srgbClr val="FF0000"/>
                    </a:solidFill>
                  </a:rPr>
                  <a:t> Prediction: Average predicted target values across the trees in </a:t>
                </a:r>
                <a:r>
                  <a:rPr lang="en-US" sz="1800" dirty="0" smtClean="0">
                    <a:solidFill>
                      <a:srgbClr val="FF0000"/>
                    </a:solidFill>
                  </a:rPr>
                  <a:t>each forest, and across the bags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571" y="5411241"/>
                <a:ext cx="3408425" cy="1200329"/>
              </a:xfrm>
              <a:prstGeom prst="rect">
                <a:avLst/>
              </a:prstGeom>
              <a:blipFill>
                <a:blip r:embed="rId6"/>
                <a:stretch>
                  <a:fillRect t="-2513" r="-1604" b="-6533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9" idx="0"/>
          </p:cNvCxnSpPr>
          <p:nvPr/>
        </p:nvCxnSpPr>
        <p:spPr>
          <a:xfrm>
            <a:off x="1620492" y="5031198"/>
            <a:ext cx="2125292" cy="38004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526466" y="4523073"/>
            <a:ext cx="192443" cy="9173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49" idx="0"/>
          </p:cNvCxnSpPr>
          <p:nvPr/>
        </p:nvCxnSpPr>
        <p:spPr>
          <a:xfrm flipH="1">
            <a:off x="3745784" y="4257432"/>
            <a:ext cx="641578" cy="115380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0"/>
          </p:cNvCxnSpPr>
          <p:nvPr/>
        </p:nvCxnSpPr>
        <p:spPr>
          <a:xfrm flipH="1">
            <a:off x="3745784" y="4371895"/>
            <a:ext cx="1789788" cy="103934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42549" y="384418"/>
            <a:ext cx="2832827" cy="3693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33CC"/>
                </a:solidFill>
              </a:rPr>
              <a:t>Bagging and 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 bwMode="auto">
              <a:xfrm>
                <a:off x="4959913" y="3819293"/>
                <a:ext cx="1184849" cy="490225"/>
              </a:xfrm>
              <a:prstGeom prst="rect">
                <a:avLst/>
              </a:prstGeom>
              <a:solidFill>
                <a:srgbClr val="FF0000">
                  <a:alpha val="21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050" u="sng" dirty="0"/>
                  <a:t>Tree </a:t>
                </a:r>
                <a:r>
                  <a:rPr lang="en-US" sz="1050" u="sng" dirty="0" smtClean="0"/>
                  <a:t>1.  </a:t>
                </a:r>
                <a:r>
                  <a:rPr lang="en-US" sz="1050" u="sng" dirty="0"/>
                  <a:t>…. Tree 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9913" y="3819293"/>
                <a:ext cx="1184849" cy="490225"/>
              </a:xfrm>
              <a:prstGeom prst="rect">
                <a:avLst/>
              </a:prstGeom>
              <a:blipFill>
                <a:blip r:embed="rId7"/>
                <a:stretch>
                  <a:fillRect t="-1220"/>
                </a:stretch>
              </a:blip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377120" y="4810740"/>
            <a:ext cx="2627968" cy="58477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N: Number of trees in the forest; ‘</a:t>
            </a:r>
            <a:r>
              <a:rPr lang="en-US" sz="1600" dirty="0" err="1" smtClean="0"/>
              <a:t>n_estimators</a:t>
            </a:r>
            <a:r>
              <a:rPr lang="en-US" sz="1600" dirty="0" smtClean="0"/>
              <a:t>’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3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Hyperparameters are parameters for the algorithm chosen by the modeler</a:t>
            </a:r>
          </a:p>
          <a:p>
            <a:endParaRPr lang="en-US" dirty="0"/>
          </a:p>
          <a:p>
            <a:r>
              <a:rPr lang="en-US" dirty="0" smtClean="0"/>
              <a:t>Random forest Hyperparameters?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 err="1" smtClean="0"/>
              <a:t>RandomForestRegressor</a:t>
            </a:r>
            <a:r>
              <a:rPr lang="en-US" sz="1400" dirty="0" smtClean="0"/>
              <a:t>(</a:t>
            </a:r>
            <a:r>
              <a:rPr lang="en-US" sz="1400" dirty="0" err="1" smtClean="0"/>
              <a:t>n_estimators</a:t>
            </a:r>
            <a:r>
              <a:rPr lang="en-US" sz="1400" dirty="0" smtClean="0"/>
              <a:t>=trials</a:t>
            </a:r>
            <a:r>
              <a:rPr lang="en-US" sz="1400" dirty="0"/>
              <a:t>, </a:t>
            </a:r>
            <a:r>
              <a:rPr lang="en-US" sz="1400" dirty="0" err="1"/>
              <a:t>max_features</a:t>
            </a:r>
            <a:r>
              <a:rPr lang="en-US" sz="1400" dirty="0"/>
              <a:t>= </a:t>
            </a:r>
            <a:r>
              <a:rPr lang="en-US" sz="1400" dirty="0" err="1"/>
              <a:t>num_features</a:t>
            </a:r>
            <a:r>
              <a:rPr lang="en-US" sz="1400" dirty="0"/>
              <a:t>, </a:t>
            </a:r>
            <a:r>
              <a:rPr lang="en-US" sz="1400" dirty="0" err="1"/>
              <a:t>max_depth</a:t>
            </a:r>
            <a:r>
              <a:rPr lang="en-US" sz="1400" dirty="0"/>
              <a:t>= </a:t>
            </a:r>
            <a:r>
              <a:rPr lang="en-US" sz="1400" dirty="0" err="1" smtClean="0"/>
              <a:t>max_tree_depth</a:t>
            </a:r>
            <a:r>
              <a:rPr lang="en-US" sz="1400" dirty="0" smtClean="0"/>
              <a:t>).</a:t>
            </a:r>
            <a:r>
              <a:rPr lang="en-US" sz="1400" dirty="0"/>
              <a:t>fit(</a:t>
            </a:r>
            <a:r>
              <a:rPr lang="en-US" sz="1400" dirty="0" err="1"/>
              <a:t>train_X</a:t>
            </a:r>
            <a:r>
              <a:rPr lang="en-US" sz="1400" dirty="0"/>
              <a:t>, </a:t>
            </a:r>
            <a:r>
              <a:rPr lang="en-US" sz="1400" dirty="0" err="1"/>
              <a:t>train_y</a:t>
            </a:r>
            <a:r>
              <a:rPr lang="en-US" sz="1400" dirty="0" smtClean="0"/>
              <a:t>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scikit-learn.org/0.16/modules/generated/sklearn.ensemble.RandomForestRegressor.html</a:t>
            </a: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3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Forest: </a:t>
            </a:r>
            <a:r>
              <a:rPr lang="en-US" dirty="0" smtClean="0"/>
              <a:t>Back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hyperparameters</a:t>
            </a:r>
          </a:p>
          <a:p>
            <a:endParaRPr lang="en-US" dirty="0"/>
          </a:p>
          <a:p>
            <a:r>
              <a:rPr lang="en-US" dirty="0" smtClean="0"/>
              <a:t>Get out-of-sample predicted returns for each stock, for each month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Decile portfolio returns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043953-98D5-4425-9391-801DAB8750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1fd4d8-747d-4ba7-96cb-be87b3b6c4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B7E39C704394896696094EB87BF73" ma:contentTypeVersion="18" ma:contentTypeDescription="Create a new document." ma:contentTypeScope="" ma:versionID="a5f9b8e19a1b999c0f552d5add4fc742">
  <xsd:schema xmlns:xsd="http://www.w3.org/2001/XMLSchema" xmlns:xs="http://www.w3.org/2001/XMLSchema" xmlns:p="http://schemas.microsoft.com/office/2006/metadata/properties" xmlns:ns3="a1e4b0e6-8b96-4bd3-a61f-b4b312a9e1be" xmlns:ns4="661fd4d8-747d-4ba7-96cb-be87b3b6c47e" targetNamespace="http://schemas.microsoft.com/office/2006/metadata/properties" ma:root="true" ma:fieldsID="199e811f88f030457fb0754d123b015a" ns3:_="" ns4:_="">
    <xsd:import namespace="a1e4b0e6-8b96-4bd3-a61f-b4b312a9e1be"/>
    <xsd:import namespace="661fd4d8-747d-4ba7-96cb-be87b3b6c4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4b0e6-8b96-4bd3-a61f-b4b312a9e1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fd4d8-747d-4ba7-96cb-be87b3b6c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6E5CE6-D901-4B32-88BA-099A7299FD62}">
  <ds:schemaRefs>
    <ds:schemaRef ds:uri="http://purl.org/dc/terms/"/>
    <ds:schemaRef ds:uri="661fd4d8-747d-4ba7-96cb-be87b3b6c47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a1e4b0e6-8b96-4bd3-a61f-b4b312a9e1b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50B0874-F741-47FD-9C4C-04CD4A54B0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4b0e6-8b96-4bd3-a61f-b4b312a9e1be"/>
    <ds:schemaRef ds:uri="661fd4d8-747d-4ba7-96cb-be87b3b6c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F4C17A-FEB0-437F-BDCC-6EDA812893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1096680</TotalTime>
  <Words>647</Words>
  <Application>Microsoft Office PowerPoint</Application>
  <PresentationFormat>On-screen Show (4:3)</PresentationFormat>
  <Paragraphs>126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Default Design</vt:lpstr>
      <vt:lpstr>Quant Model: Random Forest</vt:lpstr>
      <vt:lpstr>Regression Tree</vt:lpstr>
      <vt:lpstr>Bagging</vt:lpstr>
      <vt:lpstr>Bagging</vt:lpstr>
      <vt:lpstr>Random Forest</vt:lpstr>
      <vt:lpstr>PowerPoint Presentation</vt:lpstr>
      <vt:lpstr>Hyperparameters</vt:lpstr>
      <vt:lpstr>Random Forest: Back test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Narasimhan Jegadeesh</dc:creator>
  <cp:lastModifiedBy>Jegadeesh, Narasimhan</cp:lastModifiedBy>
  <cp:revision>758</cp:revision>
  <dcterms:created xsi:type="dcterms:W3CDTF">1999-08-27T18:56:32Z</dcterms:created>
  <dcterms:modified xsi:type="dcterms:W3CDTF">2025-02-19T01:43:41Z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0x01010035FB7E39C704394896696094EB87BF73</vt:lpwstr>
  </property>
</Properties>
</file>