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39" r:id="rId4"/>
  </p:sldMasterIdLst>
  <p:notesMasterIdLst>
    <p:notesMasterId r:id="rId18"/>
  </p:notesMasterIdLst>
  <p:sldIdLst>
    <p:sldId id="299" r:id="rId5"/>
    <p:sldId id="295" r:id="rId6"/>
    <p:sldId id="283" r:id="rId7"/>
    <p:sldId id="265" r:id="rId8"/>
    <p:sldId id="297" r:id="rId9"/>
    <p:sldId id="301" r:id="rId10"/>
    <p:sldId id="302" r:id="rId11"/>
    <p:sldId id="305" r:id="rId12"/>
    <p:sldId id="306" r:id="rId13"/>
    <p:sldId id="304" r:id="rId14"/>
    <p:sldId id="303" r:id="rId15"/>
    <p:sldId id="298" r:id="rId16"/>
    <p:sldId id="30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DCFBD-92C1-420C-AF76-BAF201FC880C}" v="1" dt="2021-02-24T19:35:08.5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gadeesh, Narasimhan" userId="d437ed67-a0a9-4951-a5e3-8ab484d869fa" providerId="ADAL" clId="{346DCFBD-92C1-420C-AF76-BAF201FC880C}"/>
    <pc:docChg chg="undo modSld sldOrd">
      <pc:chgData name="Jegadeesh, Narasimhan" userId="d437ed67-a0a9-4951-a5e3-8ab484d869fa" providerId="ADAL" clId="{346DCFBD-92C1-420C-AF76-BAF201FC880C}" dt="2021-02-24T19:35:13.289" v="4"/>
      <pc:docMkLst>
        <pc:docMk/>
      </pc:docMkLst>
      <pc:sldChg chg="addSp delSp modSp ord">
        <pc:chgData name="Jegadeesh, Narasimhan" userId="d437ed67-a0a9-4951-a5e3-8ab484d869fa" providerId="ADAL" clId="{346DCFBD-92C1-420C-AF76-BAF201FC880C}" dt="2021-02-24T19:35:13.289" v="4"/>
        <pc:sldMkLst>
          <pc:docMk/>
          <pc:sldMk cId="417707407" sldId="293"/>
        </pc:sldMkLst>
        <pc:graphicFrameChg chg="add del modGraphic">
          <ac:chgData name="Jegadeesh, Narasimhan" userId="d437ed67-a0a9-4951-a5e3-8ab484d869fa" providerId="ADAL" clId="{346DCFBD-92C1-420C-AF76-BAF201FC880C}" dt="2021-02-24T19:35:10.440" v="3" actId="27309"/>
          <ac:graphicFrameMkLst>
            <pc:docMk/>
            <pc:sldMk cId="417707407" sldId="293"/>
            <ac:graphicFrameMk id="4" creationId="{D4A32778-9BA0-4390-9D70-6AE584A6007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A1819-F6AC-423D-99E1-3FB23900D54B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95D05-5096-459B-9502-5768B21D2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94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409F9-8DE0-472E-B713-90CD3F7445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57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A409F9-8DE0-472E-B713-90CD3F7445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08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D383-10F5-43B1-A733-86A7867E310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2CAE-2130-4491-88A9-DA399E39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1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D383-10F5-43B1-A733-86A7867E310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2CAE-2130-4491-88A9-DA399E39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8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D383-10F5-43B1-A733-86A7867E310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2CAE-2130-4491-88A9-DA399E39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4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1825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0953"/>
            <a:ext cx="10515600" cy="506601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2CAE-2130-4491-88A9-DA399E39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9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D383-10F5-43B1-A733-86A7867E310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2CAE-2130-4491-88A9-DA399E39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D383-10F5-43B1-A733-86A7867E310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2CAE-2130-4491-88A9-DA399E39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5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D383-10F5-43B1-A733-86A7867E310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2CAE-2130-4491-88A9-DA399E39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D383-10F5-43B1-A733-86A7867E310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2CAE-2130-4491-88A9-DA399E39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6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D383-10F5-43B1-A733-86A7867E310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2CAE-2130-4491-88A9-DA399E39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D383-10F5-43B1-A733-86A7867E310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2CAE-2130-4491-88A9-DA399E39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1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2D383-10F5-43B1-A733-86A7867E310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2CAE-2130-4491-88A9-DA399E39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9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2D383-10F5-43B1-A733-86A7867E310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D2CAE-2130-4491-88A9-DA399E393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2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dvisors.vanguard.com/assets/corp/fund_communications/pdf_publish/us-products/fact-sheet/F0634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The </a:t>
            </a:r>
            <a:r>
              <a:rPr dirty="0"/>
              <a:t>Risk-Return </a:t>
            </a:r>
            <a:r>
              <a:rPr dirty="0" smtClean="0"/>
              <a:t>Tradeoff</a:t>
            </a:r>
            <a:r>
              <a:rPr lang="en-US" dirty="0" smtClean="0"/>
              <a:t>: </a:t>
            </a:r>
            <a:r>
              <a:rPr dirty="0" smtClean="0"/>
              <a:t>Capital </a:t>
            </a:r>
            <a:r>
              <a:rPr dirty="0"/>
              <a:t>Asset Pricing Model (</a:t>
            </a:r>
            <a:r>
              <a:rPr dirty="0" smtClean="0"/>
              <a:t>CAPM)</a:t>
            </a:r>
            <a:endParaRPr lang="en-US" dirty="0" smtClean="0"/>
          </a:p>
          <a:p>
            <a:r>
              <a:rPr dirty="0" smtClean="0"/>
              <a:t>Security </a:t>
            </a:r>
            <a:r>
              <a:rPr dirty="0"/>
              <a:t>Market Line (</a:t>
            </a:r>
            <a:r>
              <a:rPr dirty="0" smtClean="0"/>
              <a:t>SML)</a:t>
            </a:r>
            <a:endParaRPr lang="en-US" dirty="0" smtClean="0"/>
          </a:p>
          <a:p>
            <a:r>
              <a:rPr dirty="0" smtClean="0"/>
              <a:t>Risk-Adjusted </a:t>
            </a:r>
            <a:r>
              <a:rPr dirty="0"/>
              <a:t>Performance</a:t>
            </a:r>
          </a:p>
          <a:p>
            <a:r>
              <a:rPr dirty="0" smtClean="0"/>
              <a:t>Market Model </a:t>
            </a:r>
            <a:r>
              <a:rPr dirty="0"/>
              <a:t>for </a:t>
            </a:r>
            <a:r>
              <a:rPr lang="en-US" dirty="0" smtClean="0"/>
              <a:t>Performance </a:t>
            </a:r>
            <a:r>
              <a:rPr dirty="0" smtClean="0"/>
              <a:t>Analysis</a:t>
            </a:r>
            <a:endParaRPr lang="en-US" dirty="0" smtClean="0"/>
          </a:p>
          <a:p>
            <a:r>
              <a:rPr lang="en-US" dirty="0" smtClean="0"/>
              <a:t>Market-Neutral Portfolio</a:t>
            </a:r>
            <a:endParaRPr dirty="0"/>
          </a:p>
          <a:p>
            <a:r>
              <a:rPr dirty="0" smtClean="0"/>
              <a:t> </a:t>
            </a:r>
            <a:r>
              <a:rPr dirty="0"/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328462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VMNFX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44367"/>
            <a:ext cx="10515600" cy="3232595"/>
          </a:xfrm>
        </p:spPr>
        <p:txBody>
          <a:bodyPr/>
          <a:lstStyle/>
          <a:p>
            <a:r>
              <a:rPr lang="en-US" dirty="0" smtClean="0"/>
              <a:t>Did the fund beat its benchmark?</a:t>
            </a:r>
          </a:p>
          <a:p>
            <a:endParaRPr lang="en-US" dirty="0"/>
          </a:p>
          <a:p>
            <a:r>
              <a:rPr lang="en-US" dirty="0" smtClean="0"/>
              <a:t>What is the benchmark return?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53" y="1311320"/>
            <a:ext cx="8390965" cy="116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096" y="4256043"/>
            <a:ext cx="8928847" cy="149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6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Long/Short Funds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6950"/>
            <a:ext cx="10515600" cy="5383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the </a:t>
            </a:r>
            <a:r>
              <a:rPr lang="en-US" dirty="0" err="1"/>
              <a:t>riskfree</a:t>
            </a:r>
            <a:r>
              <a:rPr lang="en-US" dirty="0"/>
              <a:t> rate is 2%  and expected market return is 8%. </a:t>
            </a:r>
            <a:endParaRPr lang="en-US" dirty="0" smtClean="0"/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You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have identified the following portfolios of undervalued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overvalued stocks and their betas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What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are the CAPM expected returns on these two portfolios?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You are managing a </a:t>
            </a:r>
            <a:r>
              <a:rPr lang="en-US" i="1" dirty="0"/>
              <a:t>market-neutral</a:t>
            </a:r>
            <a:r>
              <a:rPr lang="en-US" dirty="0"/>
              <a:t> long-short fund. Your long position is $100m of portfolio A. What should be your short position in portfolio B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What are the portfolio weights for the long and short positions and the margin account?</a:t>
            </a:r>
          </a:p>
          <a:p>
            <a:endParaRPr lang="en-US" dirty="0"/>
          </a:p>
          <a:p>
            <a:r>
              <a:rPr lang="en-US" dirty="0" smtClean="0"/>
              <a:t>Why would you short portfolio B when its expected return is positive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921611"/>
              </p:ext>
            </p:extLst>
          </p:nvPr>
        </p:nvGraphicFramePr>
        <p:xfrm>
          <a:off x="1647952" y="1990682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597082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6188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73896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436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Portfolio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CAPM expected return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695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24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315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04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Market Model </a:t>
            </a:r>
            <a:r>
              <a:rPr lang="en-US" dirty="0"/>
              <a:t>for </a:t>
            </a:r>
            <a:r>
              <a:rPr lang="en-US" dirty="0" smtClean="0"/>
              <a:t>Long/Short </a:t>
            </a:r>
            <a:r>
              <a:rPr lang="en-US" dirty="0"/>
              <a:t>P</a:t>
            </a:r>
            <a:r>
              <a:rPr lang="en-US" dirty="0" smtClean="0"/>
              <a:t>ortfolios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Suppose the dollar values of the long and short position are equal, then the portfolio is a zero-dollar investment. Zero-Dollar investment makes the simplifying assumption that </a:t>
                </a:r>
                <a:r>
                  <a:rPr lang="en-US" smtClean="0"/>
                  <a:t>the proceeds </a:t>
                </a:r>
                <a:r>
                  <a:rPr lang="en-US" dirty="0" smtClean="0"/>
                  <a:t>of short sales are </a:t>
                </a:r>
                <a:r>
                  <a:rPr lang="en-US" dirty="0" smtClean="0"/>
                  <a:t>used to buy the long positon and </a:t>
                </a:r>
                <a:r>
                  <a:rPr lang="en-US" dirty="0" smtClean="0"/>
                  <a:t>ignores the margin account.</a:t>
                </a:r>
              </a:p>
              <a:p>
                <a:endParaRPr lang="en-US" dirty="0"/>
              </a:p>
              <a:p>
                <a:r>
                  <a:rPr lang="en-US" dirty="0" smtClean="0"/>
                  <a:t>Excess </a:t>
                </a:r>
                <a:r>
                  <a:rPr lang="en-US" dirty="0" smtClean="0"/>
                  <a:t>return for the Long portfolio L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/>
                  <a:t>Excess return for the </a:t>
                </a:r>
                <a:r>
                  <a:rPr lang="en-US" dirty="0" smtClean="0"/>
                  <a:t>Short </a:t>
                </a:r>
                <a:r>
                  <a:rPr lang="en-US" dirty="0"/>
                  <a:t>portfolio </a:t>
                </a:r>
                <a:r>
                  <a:rPr lang="en-US" dirty="0" smtClean="0"/>
                  <a:t>S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Excess return for the long/short portfolio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Therefore, to determine the alpha for the long/short portfolio, fit the regression: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𝑚𝑎𝑟𝑘𝑒𝑡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𝑒𝑥𝑐𝑒𝑠𝑠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𝑟𝑒𝑡𝑢𝑟𝑛</m:t>
                          </m:r>
                        </m:lim>
                      </m:limLow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0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96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Risk </a:t>
            </a:r>
            <a:r>
              <a:rPr dirty="0"/>
              <a:t>and return are directly related.</a:t>
            </a:r>
          </a:p>
          <a:p>
            <a:r>
              <a:rPr dirty="0" smtClean="0"/>
              <a:t>CAPM </a:t>
            </a:r>
            <a:r>
              <a:rPr dirty="0"/>
              <a:t>provides a framework to estimate expected </a:t>
            </a:r>
            <a:r>
              <a:rPr dirty="0" smtClean="0"/>
              <a:t>returns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Short Sales and Market-Neutral Portfolios</a:t>
            </a:r>
          </a:p>
          <a:p>
            <a:r>
              <a:rPr dirty="0" smtClean="0"/>
              <a:t>Risk-adjusted </a:t>
            </a:r>
            <a:r>
              <a:rPr dirty="0"/>
              <a:t>metrics are essential for performance evaluation</a:t>
            </a:r>
            <a:r>
              <a:rPr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20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𝑚𝑎𝑟𝑘𝑒𝑡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𝑟𝑖𝑠𝑘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𝑝𝑟𝑒𝑚𝑖𝑢𝑚</m:t>
                        </m:r>
                      </m:lim>
                    </m:limLow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: Expected return for </a:t>
                </a:r>
                <a:r>
                  <a:rPr lang="en-US" dirty="0"/>
                  <a:t>Stock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: Expected return for </a:t>
                </a:r>
                <a:r>
                  <a:rPr lang="en-US" dirty="0" smtClean="0"/>
                  <a:t>the market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        : risk-free rate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𝑚𝑎𝑟𝑘𝑒𝑡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𝑟𝑖𝑠𝑘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𝑝𝑟𝑒𝑚𝑖𝑢𝑚</m:t>
                        </m:r>
                      </m:lim>
                    </m:limLow>
                  </m:oMath>
                </a14:m>
                <a:endParaRPr lang="en-US" dirty="0" smtClean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 smtClean="0"/>
                  <a:t>;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: variance of market returns</a:t>
                </a:r>
                <a:endParaRPr 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84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C5AB061D-EC52-4408-A051-3D6E7D94EDF2}" type="slidenum">
              <a:rPr lang="en-US"/>
              <a:pPr/>
              <a:t>3</a:t>
            </a:fld>
            <a:endParaRPr lang="en-US"/>
          </a:p>
        </p:txBody>
      </p:sp>
      <p:pic>
        <p:nvPicPr>
          <p:cNvPr id="3573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6" y="518746"/>
            <a:ext cx="8753475" cy="3111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33856" y="4306824"/>
                <a:ext cx="547117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Q. What is the expected return for an asset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=0?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56" y="4306824"/>
                <a:ext cx="5471178" cy="923330"/>
              </a:xfrm>
              <a:prstGeom prst="rect">
                <a:avLst/>
              </a:prstGeom>
              <a:blipFill>
                <a:blip r:embed="rId4"/>
                <a:stretch>
                  <a:fillRect l="-891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76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</a:rPr>
              <a:t>Security Market Line (SML) </a:t>
            </a:r>
            <a:r>
              <a:rPr lang="en-US" b="1" u="sng" dirty="0">
                <a:latin typeface="Times New Roman" pitchFamily="18" charset="0"/>
              </a:rPr>
              <a:t/>
            </a:r>
            <a:br>
              <a:rPr lang="en-US" b="1" u="sng" dirty="0">
                <a:latin typeface="Times New Roman" pitchFamily="18" charset="0"/>
              </a:rPr>
            </a:br>
            <a:endParaRPr lang="en-US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sz="1800" b="1" u="sng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latin typeface="Times New Roman" pitchFamily="18" charset="0"/>
              </a:rPr>
              <a:t>The security market line characterizes the relation between expected returns and beta.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DF9C6-A1A4-490A-BEED-BF53E203DF51}" type="slidenum">
              <a:rPr lang="en-US"/>
              <a:pPr/>
              <a:t>4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2590800"/>
            <a:ext cx="4572000" cy="33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7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 smtClean="0"/>
              <a:t>Risk-adjusted performance in back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952"/>
                <a:ext cx="10515600" cy="557331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Market model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𝑠𝑡𝑜𝑐𝑘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𝑒𝑥𝑐𝑒𝑠𝑠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𝑟𝑒𝑡𝑢𝑟𝑛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𝑚𝑎𝑟𝑘𝑒𝑡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𝑒𝑥𝑐𝑒𝑠𝑠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𝑟𝑒𝑡𝑢𝑟𝑛</m:t>
                        </m:r>
                      </m:lim>
                    </m:limLow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 smtClean="0">
                    <a:ea typeface="Cambria Math" panose="02040503050406030204" pitchFamily="18" charset="0"/>
                  </a:rPr>
                  <a:t>Excess return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Return in excess of the risk-free rate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Risk-adjusted returns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Beta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CAPM 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To test if the signal is useful, test whether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for  your trading strategy buy,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for  your trading strategy </a:t>
                </a:r>
                <a:r>
                  <a:rPr lang="en-US" dirty="0" smtClean="0">
                    <a:ea typeface="Cambria Math" panose="02040503050406030204" pitchFamily="18" charset="0"/>
                  </a:rPr>
                  <a:t>sell, and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your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buy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minus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portfolio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Estimate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</a:rPr>
                  <a:t>using </a:t>
                </a:r>
                <a:r>
                  <a:rPr lang="en-US" smtClean="0">
                    <a:ea typeface="Cambria Math" panose="02040503050406030204" pitchFamily="18" charset="0"/>
                  </a:rPr>
                  <a:t>“Lec3_MarketModelRegression.ipynb</a:t>
                </a:r>
                <a:r>
                  <a:rPr lang="en-US" dirty="0" smtClean="0">
                    <a:ea typeface="Cambria Math" panose="02040503050406030204" pitchFamily="18" charset="0"/>
                  </a:rPr>
                  <a:t>”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952"/>
                <a:ext cx="10515600" cy="5573311"/>
              </a:xfrm>
              <a:blipFill>
                <a:blip r:embed="rId2"/>
                <a:stretch>
                  <a:fillRect l="-464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24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and Portfolio betas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i="1" u="sng" dirty="0" smtClean="0">
                    <a:ea typeface="Cambria Math" panose="02040503050406030204" pitchFamily="18" charset="0"/>
                  </a:rPr>
                  <a:t>Q.</a:t>
                </a:r>
                <a:r>
                  <a:rPr lang="en-US" b="1" i="1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 smtClean="0"/>
                  <a:t> beta of stock </a:t>
                </a:r>
                <a:r>
                  <a:rPr lang="en-US" i="1" dirty="0" err="1" smtClean="0"/>
                  <a:t>i</a:t>
                </a:r>
                <a:r>
                  <a:rPr lang="en-US" i="1" dirty="0" smtClean="0"/>
                  <a:t>. </a:t>
                </a:r>
                <a:r>
                  <a:rPr lang="en-US" dirty="0" smtClean="0"/>
                  <a:t>You form a portfolio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stocks and the weights in each stock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 What is the portfolio beta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What </a:t>
                </a:r>
                <a:r>
                  <a:rPr lang="en-US" dirty="0"/>
                  <a:t>is the beta of a market-neutral portfolio?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14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Neutral Portfolio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Vanguard </a:t>
            </a:r>
            <a:r>
              <a:rPr lang="en-US" b="1" dirty="0"/>
              <a:t>Market Neutral </a:t>
            </a:r>
            <a:r>
              <a:rPr lang="en-US" b="1" dirty="0" err="1"/>
              <a:t>Inv</a:t>
            </a:r>
            <a:r>
              <a:rPr lang="en-US" b="1" dirty="0"/>
              <a:t> (VMNFX): </a:t>
            </a:r>
            <a:r>
              <a:rPr lang="en-US" sz="1200" b="1" dirty="0">
                <a:hlinkClick r:id="rId2"/>
              </a:rPr>
              <a:t>https://</a:t>
            </a:r>
            <a:r>
              <a:rPr lang="en-US" sz="1200" b="1" dirty="0" smtClean="0">
                <a:hlinkClick r:id="rId2"/>
              </a:rPr>
              <a:t>advisors.vanguard.com/assets/corp/fund_communications/pdf_publish/us-products/fact-sheet/F0634.pdf</a:t>
            </a:r>
            <a:endParaRPr lang="en-US" sz="1200" b="1" dirty="0" smtClean="0"/>
          </a:p>
          <a:p>
            <a:endParaRPr lang="en-US" b="1" dirty="0"/>
          </a:p>
          <a:p>
            <a:r>
              <a:rPr lang="en-US" b="1" dirty="0"/>
              <a:t>Investment </a:t>
            </a:r>
            <a:r>
              <a:rPr lang="en-US" b="1" dirty="0" smtClean="0"/>
              <a:t>objective: </a:t>
            </a:r>
            <a:r>
              <a:rPr lang="en-US" dirty="0"/>
              <a:t>Vanguard Market Neutral Fund seeks to provide long-term capital appreciation while limiting exposure to general stock market risk. </a:t>
            </a:r>
            <a:endParaRPr lang="en-US" b="1" dirty="0"/>
          </a:p>
          <a:p>
            <a:endParaRPr lang="en-US" dirty="0" smtClean="0"/>
          </a:p>
          <a:p>
            <a:r>
              <a:rPr lang="en-US" b="1" dirty="0"/>
              <a:t>Investment </a:t>
            </a:r>
            <a:r>
              <a:rPr lang="en-US" b="1" dirty="0" smtClean="0"/>
              <a:t>strategy: </a:t>
            </a:r>
            <a:r>
              <a:rPr lang="en-US" dirty="0"/>
              <a:t>The fund seeks to meet its investment objective by purchasing securities that its advisor considers undervalued </a:t>
            </a:r>
            <a:r>
              <a:rPr lang="en-US" dirty="0" smtClean="0"/>
              <a:t>and </a:t>
            </a:r>
            <a:r>
              <a:rPr lang="en-US" dirty="0"/>
              <a:t>selling short securities considered overvalued.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Q. </a:t>
            </a:r>
            <a:r>
              <a:rPr lang="en-US" dirty="0" smtClean="0"/>
              <a:t>What is short sale of a stock?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5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Sale: Step-by-Step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Time 0: Open short 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At time 0, a broker’s </a:t>
            </a:r>
            <a:r>
              <a:rPr lang="en-US" dirty="0"/>
              <a:t>c</a:t>
            </a:r>
            <a:r>
              <a:rPr lang="en-US" dirty="0" smtClean="0"/>
              <a:t>lient [C] places an order for a short sale of ABC stock, trading at $100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Broker borrows shares on C’s behalf, and sells the for $100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proceeds of $100 is kept as a collateral by the broker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Because the $100 belongs to C, the broker pays them an interest called short rebate.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If C is an institutional investors, the short rebate for a typical stock is Fed </a:t>
            </a:r>
            <a:r>
              <a:rPr lang="en-US" dirty="0"/>
              <a:t>F</a:t>
            </a:r>
            <a:r>
              <a:rPr lang="en-US" dirty="0" smtClean="0"/>
              <a:t>und Rate minus 25-50 basis points. The rebate could vary for hard-to-borrow stocks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 smtClean="0"/>
              <a:t>Retail investors do not earn short rebate.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9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Sale: Step-by-Step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Time T: Close the Short position</a:t>
                </a:r>
              </a:p>
              <a:p>
                <a:r>
                  <a:rPr lang="en-US" dirty="0"/>
                  <a:t>At Time T, C buys ABC at price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and returns the borrowed stock, which closes the short position.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100−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, is C’s profit on the trade. </a:t>
                </a:r>
              </a:p>
              <a:p>
                <a:r>
                  <a:rPr lang="en-US" dirty="0"/>
                  <a:t>C also earns the short rebate </a:t>
                </a:r>
                <a:r>
                  <a:rPr lang="en-US" dirty="0" smtClean="0"/>
                  <a:t>between Time 0 and T</a:t>
                </a:r>
                <a:endParaRPr lang="en-US" dirty="0"/>
              </a:p>
              <a:p>
                <a:pPr marL="0" indent="0">
                  <a:buNone/>
                </a:pPr>
                <a:endParaRPr lang="en-US" b="1" u="sng" dirty="0" smtClean="0"/>
              </a:p>
              <a:p>
                <a:pPr marL="0" indent="0">
                  <a:buNone/>
                </a:pPr>
                <a:r>
                  <a:rPr lang="en-US" b="1" u="sng" dirty="0" smtClean="0"/>
                  <a:t>Between Time 0 and T</a:t>
                </a:r>
              </a:p>
              <a:p>
                <a:pPr marL="0" indent="0">
                  <a:buNone/>
                </a:pPr>
                <a:endParaRPr lang="en-US" b="1" u="sng" dirty="0" smtClean="0"/>
              </a:p>
              <a:p>
                <a:r>
                  <a:rPr lang="en-US" dirty="0" smtClean="0"/>
                  <a:t>If ABC price increases, say to $120, C gets a margin call for $20 (=120-100) from the broker. After payment of the margin call, C’s margin account is $120</a:t>
                </a:r>
              </a:p>
              <a:p>
                <a:endParaRPr lang="en-US" dirty="0"/>
              </a:p>
              <a:p>
                <a:r>
                  <a:rPr lang="en-US" dirty="0" smtClean="0"/>
                  <a:t>If </a:t>
                </a:r>
                <a:r>
                  <a:rPr lang="en-US" dirty="0"/>
                  <a:t>ABC price </a:t>
                </a:r>
                <a:r>
                  <a:rPr lang="en-US" dirty="0" smtClean="0"/>
                  <a:t>decreases </a:t>
                </a:r>
                <a:r>
                  <a:rPr lang="en-US" dirty="0"/>
                  <a:t>to </a:t>
                </a:r>
                <a:r>
                  <a:rPr lang="en-US" dirty="0" smtClean="0"/>
                  <a:t>$70</a:t>
                </a:r>
                <a:r>
                  <a:rPr lang="en-US" dirty="0"/>
                  <a:t>, C gets a </a:t>
                </a:r>
                <a:r>
                  <a:rPr lang="en-US" dirty="0" smtClean="0"/>
                  <a:t>credit of $30 in their margin account, and the account is adjusted accordingly.</a:t>
                </a:r>
              </a:p>
              <a:p>
                <a:pPr marL="0" indent="0">
                  <a:buNone/>
                </a:pPr>
                <a:endParaRPr lang="en-US" b="1" u="sng" dirty="0" smtClean="0"/>
              </a:p>
              <a:p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203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01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FB7E39C704394896696094EB87BF73" ma:contentTypeVersion="16" ma:contentTypeDescription="Create a new document." ma:contentTypeScope="" ma:versionID="89938bca7984f19b53ae2b545015a4ef">
  <xsd:schema xmlns:xsd="http://www.w3.org/2001/XMLSchema" xmlns:xs="http://www.w3.org/2001/XMLSchema" xmlns:p="http://schemas.microsoft.com/office/2006/metadata/properties" xmlns:ns3="a1e4b0e6-8b96-4bd3-a61f-b4b312a9e1be" xmlns:ns4="661fd4d8-747d-4ba7-96cb-be87b3b6c47e" targetNamespace="http://schemas.microsoft.com/office/2006/metadata/properties" ma:root="true" ma:fieldsID="de5783af01408a289869301cd658cf3e" ns3:_="" ns4:_="">
    <xsd:import namespace="a1e4b0e6-8b96-4bd3-a61f-b4b312a9e1be"/>
    <xsd:import namespace="661fd4d8-747d-4ba7-96cb-be87b3b6c47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LengthInSeconds" minOccurs="0"/>
                <xsd:element ref="ns4:MediaServiceSearchPropertie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4b0e6-8b96-4bd3-a61f-b4b312a9e1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fd4d8-747d-4ba7-96cb-be87b3b6c4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61fd4d8-747d-4ba7-96cb-be87b3b6c47e" xsi:nil="true"/>
  </documentManagement>
</p:properties>
</file>

<file path=customXml/itemProps1.xml><?xml version="1.0" encoding="utf-8"?>
<ds:datastoreItem xmlns:ds="http://schemas.openxmlformats.org/officeDocument/2006/customXml" ds:itemID="{F601339B-0351-40E8-A93F-94071E1F39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e4b0e6-8b96-4bd3-a61f-b4b312a9e1be"/>
    <ds:schemaRef ds:uri="661fd4d8-747d-4ba7-96cb-be87b3b6c4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196C8D-C458-4619-B53E-8ADDC5D6DA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5E9628-40BB-4D24-9A4C-B0F0DBA556A1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661fd4d8-747d-4ba7-96cb-be87b3b6c47e"/>
    <ds:schemaRef ds:uri="http://purl.org/dc/terms/"/>
    <ds:schemaRef ds:uri="a1e4b0e6-8b96-4bd3-a61f-b4b312a9e1be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6723</TotalTime>
  <Words>1223</Words>
  <Application>Microsoft Office PowerPoint</Application>
  <PresentationFormat>Widescreen</PresentationFormat>
  <Paragraphs>137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Topics</vt:lpstr>
      <vt:lpstr>CAPM</vt:lpstr>
      <vt:lpstr>PowerPoint Presentation</vt:lpstr>
      <vt:lpstr>Security Market Line (SML)  </vt:lpstr>
      <vt:lpstr>Risk-adjusted performance in back tests</vt:lpstr>
      <vt:lpstr>Stock and Portfolio betas</vt:lpstr>
      <vt:lpstr>Market Neutral Portfolio</vt:lpstr>
      <vt:lpstr>Short Sale: Step-by-Step </vt:lpstr>
      <vt:lpstr>Short Sale: Step-by-Step </vt:lpstr>
      <vt:lpstr>VMNFX Performance</vt:lpstr>
      <vt:lpstr>Long/Short Funds</vt:lpstr>
      <vt:lpstr>Market Model for Long/Short Portfolios   </vt:lpstr>
      <vt:lpstr>Key Takeaways</vt:lpstr>
    </vt:vector>
  </TitlesOfParts>
  <Company>Emory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Narasimhan Jegadeesh</dc:creator>
  <cp:lastModifiedBy>Jegadeesh, Narasimhan</cp:lastModifiedBy>
  <cp:revision>114</cp:revision>
  <dcterms:created xsi:type="dcterms:W3CDTF">2018-02-02T21:18:18Z</dcterms:created>
  <dcterms:modified xsi:type="dcterms:W3CDTF">2025-02-04T03:54:39Z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0x01010035FB7E39C704394896696094EB87BF73</vt:lpwstr>
  </property>
</Properties>
</file>