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4"/>
  </p:sldMasterIdLst>
  <p:notesMasterIdLst>
    <p:notesMasterId r:id="rId18"/>
  </p:notesMasterIdLst>
  <p:handoutMasterIdLst>
    <p:handoutMasterId r:id="rId19"/>
  </p:handoutMasterIdLst>
  <p:sldIdLst>
    <p:sldId id="331" r:id="rId5"/>
    <p:sldId id="355" r:id="rId6"/>
    <p:sldId id="358" r:id="rId7"/>
    <p:sldId id="359" r:id="rId8"/>
    <p:sldId id="356" r:id="rId9"/>
    <p:sldId id="361" r:id="rId10"/>
    <p:sldId id="365" r:id="rId11"/>
    <p:sldId id="364" r:id="rId12"/>
    <p:sldId id="363" r:id="rId13"/>
    <p:sldId id="366" r:id="rId14"/>
    <p:sldId id="362" r:id="rId15"/>
    <p:sldId id="367" r:id="rId16"/>
    <p:sldId id="354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00"/>
    <a:srgbClr val="006600"/>
    <a:srgbClr val="0000FF"/>
    <a:srgbClr val="000066"/>
    <a:srgbClr val="292929"/>
    <a:srgbClr val="4D4D4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6395" autoAdjust="0"/>
  </p:normalViewPr>
  <p:slideViewPr>
    <p:cSldViewPr>
      <p:cViewPr varScale="1">
        <p:scale>
          <a:sx n="107" d="100"/>
          <a:sy n="107" d="100"/>
        </p:scale>
        <p:origin x="17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9828"/>
    </p:cViewPr>
  </p:sorterViewPr>
  <p:notesViewPr>
    <p:cSldViewPr>
      <p:cViewPr varScale="1">
        <p:scale>
          <a:sx n="52" d="100"/>
          <a:sy n="52" d="100"/>
        </p:scale>
        <p:origin x="-124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9" tIns="46583" rIns="93169" bIns="4658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solidFill>
                  <a:schemeClr val="tx1"/>
                </a:solidFill>
              </a:defRPr>
            </a:lvl1pPr>
          </a:lstStyle>
          <a:p>
            <a:fld id="{38FE7943-2AB5-43A1-A73F-436584D75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5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9" tIns="46583" rIns="93169" bIns="46583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9" tIns="46583" rIns="93169" bIns="46583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9" tIns="46583" rIns="93169" bIns="465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9" tIns="46583" rIns="93169" bIns="46583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9" tIns="46583" rIns="93169" bIns="46583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8ED0D4BD-2838-4912-8DE3-82AA29DAB8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49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4873E4-C37C-4EAE-876B-DF314C0477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5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9EA278-DC2D-4916-9F5C-3343634457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1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60960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EFBF3C-875D-4C44-A2CE-D2A414662B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0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" y="228600"/>
            <a:ext cx="8229600" cy="5635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334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043953-98D5-4425-9391-801DAB8750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98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6153D5-D72E-4492-8899-2C67601247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14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89714"/>
            <a:ext cx="8229600" cy="648486"/>
          </a:xfrm>
          <a:prstGeom prst="rect">
            <a:avLst/>
          </a:prstGeom>
        </p:spPr>
        <p:txBody>
          <a:bodyPr/>
          <a:lstStyle>
            <a:lvl1pPr>
              <a:defRPr sz="2200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14400"/>
            <a:ext cx="4495800" cy="5410200"/>
          </a:xfrm>
        </p:spPr>
        <p:txBody>
          <a:bodyPr/>
          <a:lstStyle>
            <a:lvl1pPr>
              <a:defRPr sz="20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914400"/>
            <a:ext cx="4495800" cy="5410200"/>
          </a:xfrm>
        </p:spPr>
        <p:txBody>
          <a:bodyPr/>
          <a:lstStyle>
            <a:lvl1pPr>
              <a:defRPr sz="2000" baseline="0"/>
            </a:lvl1pPr>
            <a:lvl2pPr>
              <a:defRPr sz="1800"/>
            </a:lvl2pPr>
            <a:lvl3pPr>
              <a:defRPr sz="18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 err="1" smtClean="0"/>
              <a:t>leve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136ABE-693F-4D58-9331-BCCB6877C2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6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7A85D5-271D-4696-A8B6-F5996229DC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1A2D4D-A5F4-41D5-B802-E6C977EEA4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7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99A9E0-8C55-4CE3-B2F9-3B7058FBD6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8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DD07C7-D021-4BE2-9F48-0FF7F4486C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1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0E3809-044A-4032-BC39-1F065E4B5A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5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28600"/>
            <a:ext cx="9144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381750"/>
            <a:ext cx="137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0067E8DF-3A6A-4833-9660-0444D6CA364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5" r:id="rId4"/>
    <p:sldLayoutId id="2147483654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563562"/>
          </a:xfrm>
        </p:spPr>
        <p:txBody>
          <a:bodyPr/>
          <a:lstStyle/>
          <a:p>
            <a:r>
              <a:rPr lang="en-US" dirty="0" smtClean="0"/>
              <a:t>XGBoost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7912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Topics</a:t>
            </a:r>
          </a:p>
          <a:p>
            <a:endParaRPr lang="en-US" sz="1800" dirty="0" smtClean="0"/>
          </a:p>
          <a:p>
            <a:r>
              <a:rPr lang="en-US" sz="1800" dirty="0" smtClean="0"/>
              <a:t>What is XGBoost with regression trees?</a:t>
            </a:r>
          </a:p>
          <a:p>
            <a:endParaRPr lang="en-US" sz="1800" dirty="0"/>
          </a:p>
          <a:p>
            <a:r>
              <a:rPr lang="en-US" sz="1800" dirty="0" smtClean="0"/>
              <a:t>Quant Model with XGBoost</a:t>
            </a:r>
          </a:p>
          <a:p>
            <a:endParaRPr lang="en-US" sz="1800" dirty="0"/>
          </a:p>
          <a:p>
            <a:r>
              <a:rPr lang="en-US" sz="1800" dirty="0" smtClean="0"/>
              <a:t>Model Hyperparameters</a:t>
            </a:r>
          </a:p>
          <a:p>
            <a:endParaRPr lang="en-US" sz="1800" dirty="0"/>
          </a:p>
          <a:p>
            <a:r>
              <a:rPr lang="en-US" sz="1800" dirty="0" smtClean="0"/>
              <a:t>Portfolio performance</a:t>
            </a:r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in each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XGBoost computes the gain each time it splits a node. </a:t>
            </a:r>
          </a:p>
          <a:p>
            <a:pPr lvl="1"/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'gamma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':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0.2 instructs the code to stop splitting if the gain is less than 0.2</a:t>
            </a:r>
          </a:p>
          <a:p>
            <a:pPr lvl="1"/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Gradient and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Hessain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are slopes of the slopes function at each node that are used to compute gains by splitting a node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3953-98D5-4425-9391-801DAB87500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 smtClean="0"/>
              <a:t>yperparameters: Tree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'</a:t>
            </a:r>
            <a:r>
              <a:rPr lang="en-US" sz="2000" dirty="0" err="1"/>
              <a:t>max_depth</a:t>
            </a:r>
            <a:r>
              <a:rPr lang="en-US" sz="2000" dirty="0"/>
              <a:t>': 4 → Limits the depth of the trees to control complexity and overfitting.</a:t>
            </a:r>
          </a:p>
          <a:p>
            <a:r>
              <a:rPr lang="en-US" sz="2000" dirty="0"/>
              <a:t>'subsample': 1.0 → Fraction of training instances to be used for each tree (1.0 means use all)</a:t>
            </a:r>
          </a:p>
          <a:p>
            <a:r>
              <a:rPr lang="en-US" sz="2000" dirty="0"/>
              <a:t> '</a:t>
            </a:r>
            <a:r>
              <a:rPr lang="en-US" sz="2000" dirty="0" err="1"/>
              <a:t>colsample_bytree</a:t>
            </a:r>
            <a:r>
              <a:rPr lang="en-US" sz="2000" dirty="0"/>
              <a:t>': 0.8 → Fraction of features used for each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3953-98D5-4425-9391-801DAB87500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cs typeface="Calibri" panose="020F0502020204030204" pitchFamily="34" charset="0"/>
              </a:rPr>
              <a:t>Hyperparameters (default values) :</a:t>
            </a:r>
            <a:endParaRPr lang="en-US" sz="2000" dirty="0">
              <a:cs typeface="Calibri" panose="020F0502020204030204" pitchFamily="34" charset="0"/>
            </a:endParaRPr>
          </a:p>
          <a:p>
            <a:pPr lvl="1"/>
            <a:r>
              <a:rPr lang="en-US" sz="1800" dirty="0" err="1"/>
              <a:t>n_estimators</a:t>
            </a:r>
            <a:r>
              <a:rPr lang="en-US" sz="1800" dirty="0"/>
              <a:t>=1000, stop after 1000 trees</a:t>
            </a:r>
          </a:p>
          <a:p>
            <a:pPr lvl="1"/>
            <a:r>
              <a:rPr lang="en-US" sz="1800" dirty="0" err="1"/>
              <a:t>early_stopping_rounds</a:t>
            </a:r>
            <a:r>
              <a:rPr lang="en-US" sz="1800" dirty="0"/>
              <a:t>=10, stop if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rmse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‘ does not improve for 10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rounds</a:t>
            </a:r>
          </a:p>
          <a:p>
            <a:pPr lvl="1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3953-98D5-4425-9391-801DAB87500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XGBoost: Back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</a:t>
            </a:r>
            <a:r>
              <a:rPr lang="en-US" dirty="0" smtClean="0"/>
              <a:t>hyperparameters</a:t>
            </a:r>
          </a:p>
          <a:p>
            <a:pPr lvl="1"/>
            <a:r>
              <a:rPr lang="en-US" dirty="0" smtClean="0"/>
              <a:t>Tuning: </a:t>
            </a:r>
            <a:r>
              <a:rPr lang="en-US" b="1" dirty="0"/>
              <a:t>optimizing the hyperparameters</a:t>
            </a:r>
            <a:r>
              <a:rPr lang="en-US" dirty="0"/>
              <a:t> </a:t>
            </a:r>
            <a:r>
              <a:rPr lang="en-US" dirty="0" smtClean="0"/>
              <a:t>to get improved performance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Train the model</a:t>
            </a:r>
          </a:p>
          <a:p>
            <a:endParaRPr lang="en-US" dirty="0" smtClean="0"/>
          </a:p>
          <a:p>
            <a:r>
              <a:rPr lang="en-US" dirty="0" smtClean="0"/>
              <a:t>Get out-of-sample predicted returns for each stock, for each month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Decile portfolio </a:t>
            </a:r>
            <a:r>
              <a:rPr lang="en-US" dirty="0" smtClean="0"/>
              <a:t>returns</a:t>
            </a:r>
          </a:p>
          <a:p>
            <a:endParaRPr lang="en-US" dirty="0"/>
          </a:p>
          <a:p>
            <a:r>
              <a:rPr lang="en-US" dirty="0" smtClean="0"/>
              <a:t>Evaluate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3953-98D5-4425-9391-801DAB87500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7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XGBoost with regression trees?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XGBoost (</a:t>
            </a:r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treme</a:t>
            </a:r>
            <a:r>
              <a:rPr lang="en-US" dirty="0"/>
              <a:t> </a:t>
            </a:r>
            <a:r>
              <a:rPr lang="en-US" b="1" dirty="0"/>
              <a:t>G</a:t>
            </a:r>
            <a:r>
              <a:rPr lang="en-US" dirty="0"/>
              <a:t>radient </a:t>
            </a:r>
            <a:r>
              <a:rPr lang="en-US" b="1" dirty="0"/>
              <a:t>Boost</a:t>
            </a:r>
            <a:r>
              <a:rPr lang="en-US" dirty="0"/>
              <a:t>ing) is an advanced gradient boosting algorithm that enhances predictive accuracy and computational efficiency. </a:t>
            </a:r>
            <a:r>
              <a:rPr lang="en-US" dirty="0" smtClean="0"/>
              <a:t>With </a:t>
            </a:r>
            <a:r>
              <a:rPr lang="en-US" dirty="0"/>
              <a:t>regression trees, XGBoost builds a </a:t>
            </a:r>
            <a:r>
              <a:rPr lang="en-US" dirty="0" smtClean="0"/>
              <a:t>sequence of decision trees in a </a:t>
            </a:r>
            <a:r>
              <a:rPr lang="en-US" dirty="0"/>
              <a:t>boosting framework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Boosting – Key characteristics</a:t>
            </a:r>
          </a:p>
          <a:p>
            <a:pPr lvl="1"/>
            <a:r>
              <a:rPr lang="en-US" dirty="0" smtClean="0"/>
              <a:t>Trains regression trees sequentially </a:t>
            </a:r>
          </a:p>
          <a:p>
            <a:pPr lvl="1"/>
            <a:r>
              <a:rPr lang="en-US" dirty="0" smtClean="0"/>
              <a:t>The residuals from a previous tree is </a:t>
            </a:r>
            <a:r>
              <a:rPr lang="en-US" dirty="0" smtClean="0"/>
              <a:t>the </a:t>
            </a:r>
            <a:r>
              <a:rPr lang="en-US" dirty="0" smtClean="0"/>
              <a:t>target for the next tree</a:t>
            </a:r>
          </a:p>
          <a:p>
            <a:pPr lvl="1"/>
            <a:endParaRPr lang="en-US" dirty="0"/>
          </a:p>
          <a:p>
            <a:r>
              <a:rPr lang="en-US" dirty="0" smtClean="0"/>
              <a:t>Final Prediction</a:t>
            </a:r>
          </a:p>
          <a:p>
            <a:pPr lvl="1"/>
            <a:r>
              <a:rPr lang="en-US" dirty="0" smtClean="0"/>
              <a:t>A weighted sum of predictions from the sequence of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3953-98D5-4425-9391-801DAB87500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8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tree_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318" y="3853009"/>
            <a:ext cx="1828800" cy="1435608"/>
          </a:xfrm>
          <a:prstGeom prst="rect">
            <a:avLst/>
          </a:prstGeom>
        </p:spPr>
      </p:pic>
      <p:pic>
        <p:nvPicPr>
          <p:cNvPr id="4" name="Picture 3" descr="tree_arr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517" y="1478749"/>
            <a:ext cx="1170432" cy="11704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64201" y="2907792"/>
                <a:ext cx="12503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201" y="2907792"/>
                <a:ext cx="125034" cy="553998"/>
              </a:xfrm>
              <a:prstGeom prst="rect">
                <a:avLst/>
              </a:prstGeom>
              <a:blipFill>
                <a:blip r:embed="rId4"/>
                <a:stretch>
                  <a:fillRect l="-66667" r="-66667" b="-36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71300" y="793786"/>
                <a:ext cx="2026067" cy="59554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Round 0</a:t>
                </a:r>
              </a:p>
              <a:p>
                <a:r>
                  <a:rPr lang="en-US" sz="1600" dirty="0" smtClean="0"/>
                  <a:t>Residual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300" y="793786"/>
                <a:ext cx="2026067" cy="595548"/>
              </a:xfrm>
              <a:prstGeom prst="rect">
                <a:avLst/>
              </a:prstGeom>
              <a:blipFill>
                <a:blip r:embed="rId5"/>
                <a:stretch>
                  <a:fillRect l="-1497" t="-2000" r="-10479" b="-900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tree_arr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517" y="498448"/>
            <a:ext cx="1170432" cy="11704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40923" y="1667101"/>
                <a:ext cx="2200411" cy="6106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Round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23" y="1667101"/>
                <a:ext cx="2200411" cy="610616"/>
              </a:xfrm>
              <a:prstGeom prst="rect">
                <a:avLst/>
              </a:prstGeom>
              <a:blipFill>
                <a:blip r:embed="rId6"/>
                <a:stretch>
                  <a:fillRect l="-1377" t="-1942" r="-1074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40923" y="814349"/>
                <a:ext cx="1760867" cy="59554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Round 0</a:t>
                </a:r>
              </a:p>
              <a:p>
                <a:r>
                  <a:rPr lang="en-US" sz="1600" dirty="0" smtClean="0"/>
                  <a:t>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23" y="814349"/>
                <a:ext cx="1760867" cy="595548"/>
              </a:xfrm>
              <a:prstGeom prst="rect">
                <a:avLst/>
              </a:prstGeom>
              <a:blipFill>
                <a:blip r:embed="rId7"/>
                <a:stretch>
                  <a:fillRect l="-1718" t="-2020" r="-10309" b="-1010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41118" y="1633137"/>
                <a:ext cx="3156249" cy="11230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Round 1</a:t>
                </a:r>
              </a:p>
              <a:p>
                <a:r>
                  <a:rPr lang="en-US" sz="1600" dirty="0"/>
                  <a:t>T</a:t>
                </a:r>
                <a:r>
                  <a:rPr lang="en-US" sz="1600" dirty="0" smtClean="0"/>
                  <a:t>arget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US" sz="1600" dirty="0" smtClean="0"/>
                  <a:t>, Predicted value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𝑃𝑅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118" y="1633137"/>
                <a:ext cx="3156249" cy="1123000"/>
              </a:xfrm>
              <a:prstGeom prst="rect">
                <a:avLst/>
              </a:prstGeom>
              <a:blipFill>
                <a:blip r:embed="rId8"/>
                <a:stretch>
                  <a:fillRect l="-769" t="-1075" r="-109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2140" y="2907792"/>
                <a:ext cx="12503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140" y="2907792"/>
                <a:ext cx="125034" cy="553998"/>
              </a:xfrm>
              <a:prstGeom prst="rect">
                <a:avLst/>
              </a:prstGeom>
              <a:blipFill>
                <a:blip r:embed="rId9"/>
                <a:stretch>
                  <a:fillRect l="-75000" r="-70000" b="-36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11297" y="2898648"/>
                <a:ext cx="18916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297" y="2898648"/>
                <a:ext cx="189166" cy="553998"/>
              </a:xfrm>
              <a:prstGeom prst="rect">
                <a:avLst/>
              </a:prstGeom>
              <a:blipFill>
                <a:blip r:embed="rId10"/>
                <a:stretch>
                  <a:fillRect l="-25806" r="-3225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51670" y="3863954"/>
                <a:ext cx="3335144" cy="60766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Round t (Final Round)</a:t>
                </a:r>
              </a:p>
              <a:p>
                <a:r>
                  <a:rPr lang="en-US" sz="1600" dirty="0"/>
                  <a:t>T</a:t>
                </a:r>
                <a:r>
                  <a:rPr lang="en-US" sz="1600" dirty="0" smtClean="0"/>
                  <a:t>arget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600" dirty="0" smtClean="0"/>
                  <a:t>, Predicted value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𝑃𝑅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670" y="3863954"/>
                <a:ext cx="3335144" cy="607667"/>
              </a:xfrm>
              <a:prstGeom prst="rect">
                <a:avLst/>
              </a:prstGeom>
              <a:blipFill>
                <a:blip r:embed="rId11"/>
                <a:stretch>
                  <a:fillRect l="-911" t="-1961" r="-10200" b="-882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040923" y="3899130"/>
                <a:ext cx="2397644" cy="6106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Round 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23" y="3899130"/>
                <a:ext cx="2397644" cy="610616"/>
              </a:xfrm>
              <a:prstGeom prst="rect">
                <a:avLst/>
              </a:prstGeom>
              <a:blipFill>
                <a:blip r:embed="rId12"/>
                <a:stretch>
                  <a:fillRect l="-1266" t="-1961" r="-1038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1115079" y="5090234"/>
                <a:ext cx="5895322" cy="1330557"/>
              </a:xfrm>
              <a:prstGeom prst="rect">
                <a:avLst/>
              </a:prstGeom>
              <a:ln w="158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𝑃𝑅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002060"/>
                    </a:solidFill>
                  </a:rPr>
                  <a:t> is the prediction for the round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8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𝐿𝑒𝑎𝑟𝑛𝑖𝑛𝑔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𝑅𝑎𝑡𝑒</m:t>
                    </m:r>
                  </m:oMath>
                </a14:m>
                <a:endParaRPr lang="en-US" sz="1800" dirty="0">
                  <a:solidFill>
                    <a:srgbClr val="002060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Predicted</m:t>
                    </m:r>
                    <m:r>
                      <a:rPr lang="en-US" sz="1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value</m:t>
                    </m:r>
                    <m:r>
                      <a:rPr lang="en-US" sz="1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US" sz="1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target</m:t>
                    </m:r>
                    <m:r>
                      <a:rPr lang="en-US" sz="1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 smtClean="0">
                    <a:solidFill>
                      <a:srgbClr val="002060"/>
                    </a:solidFill>
                  </a:rPr>
                  <a:t>at the end of round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8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079" y="5090234"/>
                <a:ext cx="5895322" cy="1330557"/>
              </a:xfrm>
              <a:prstGeom prst="rect">
                <a:avLst/>
              </a:prstGeom>
              <a:blipFill>
                <a:blip r:embed="rId13"/>
                <a:stretch>
                  <a:fillRect l="-619" t="-905"/>
                </a:stretch>
              </a:blipFill>
              <a:ln w="158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77360" y="197606"/>
            <a:ext cx="106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XGBoost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nsemble_trees_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14400"/>
            <a:ext cx="6912864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0832" y="3354062"/>
            <a:ext cx="210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Ensemble Prediction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6565" y="299966"/>
            <a:ext cx="160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Random Forest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53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153D5-D72E-4492-8899-2C676012475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1767"/>
            <a:ext cx="5943600" cy="3974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8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Hyperparameters</a:t>
            </a:r>
            <a:r>
              <a:rPr lang="en-US" dirty="0" smtClean="0"/>
              <a:t> </a:t>
            </a:r>
            <a:r>
              <a:rPr lang="en-US" dirty="0"/>
              <a:t>are set before training and control how the </a:t>
            </a:r>
            <a:r>
              <a:rPr lang="en-US" dirty="0" smtClean="0"/>
              <a:t>model learns. </a:t>
            </a:r>
            <a:r>
              <a:rPr lang="en-US" dirty="0" smtClean="0"/>
              <a:t>XGBoost </a:t>
            </a:r>
            <a:r>
              <a:rPr lang="en-US" dirty="0" smtClean="0"/>
              <a:t>hyperparameters dictate how each tree is built, when to stop building trees,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command below specifies certain </a:t>
            </a:r>
            <a:r>
              <a:rPr lang="en-US" dirty="0" smtClean="0"/>
              <a:t>hyperparameters</a:t>
            </a:r>
            <a:endParaRPr lang="en-US" dirty="0" smtClean="0"/>
          </a:p>
          <a:p>
            <a:pPr marL="0" indent="0" algn="ctr">
              <a:buNone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params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= {'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eval_metric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':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rmse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': 4, 'gamma': 0.2, 'subsample': 1.0, '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colsample_bytree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': 0.8,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'alpha': 0, 'lambda': 1, '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learning_rate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' : 0.3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'seed': 0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US" sz="2000" dirty="0"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3953-98D5-4425-9391-801DAB8750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3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XGBoost Hyperparameters: A 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2162"/>
            <a:ext cx="9144000" cy="55324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 '</a:t>
            </a:r>
            <a:r>
              <a:rPr lang="en-US" dirty="0" err="1"/>
              <a:t>learning_rate</a:t>
            </a:r>
            <a:r>
              <a:rPr lang="en-US" dirty="0"/>
              <a:t>': 0.3 → Step size shrinkage to control updates during training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'</a:t>
            </a:r>
            <a:r>
              <a:rPr lang="en-US" dirty="0" err="1"/>
              <a:t>eval_metric</a:t>
            </a:r>
            <a:r>
              <a:rPr lang="en-US" dirty="0"/>
              <a:t>': '</a:t>
            </a:r>
            <a:r>
              <a:rPr lang="en-US" dirty="0" err="1"/>
              <a:t>rmse</a:t>
            </a:r>
            <a:r>
              <a:rPr lang="en-US" dirty="0"/>
              <a:t>' → Root Mean Squared Error (RMSE) is used as the evaluation metric</a:t>
            </a:r>
            <a:r>
              <a:rPr lang="en-US" dirty="0" smtClean="0"/>
              <a:t>.</a:t>
            </a:r>
          </a:p>
          <a:p>
            <a:r>
              <a:rPr lang="en-US" dirty="0"/>
              <a:t>'lambda': 1 → L2 regularization term (Ridge).</a:t>
            </a:r>
          </a:p>
          <a:p>
            <a:r>
              <a:rPr lang="en-US" dirty="0" smtClean="0"/>
              <a:t>'gamma</a:t>
            </a:r>
            <a:r>
              <a:rPr lang="en-US" dirty="0"/>
              <a:t>': 0.2 → Minimum loss reduction required for further </a:t>
            </a:r>
            <a:r>
              <a:rPr lang="en-US" dirty="0" smtClean="0"/>
              <a:t>splitting </a:t>
            </a:r>
            <a:r>
              <a:rPr lang="en-US" dirty="0"/>
              <a:t>a </a:t>
            </a:r>
            <a:r>
              <a:rPr lang="en-US" dirty="0" smtClean="0"/>
              <a:t>node</a:t>
            </a:r>
            <a:r>
              <a:rPr lang="en-US" dirty="0"/>
              <a:t>.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max_depth</a:t>
            </a:r>
            <a:r>
              <a:rPr lang="en-US" dirty="0"/>
              <a:t>': 4 → Limits the depth of the trees to control complexity and overfitting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'subsample</a:t>
            </a:r>
            <a:r>
              <a:rPr lang="en-US" dirty="0"/>
              <a:t>': 1.0 → Fraction of training instances to be used for each tree (1.0 means use all</a:t>
            </a:r>
            <a:r>
              <a:rPr lang="en-US" dirty="0" smtClean="0"/>
              <a:t>)</a:t>
            </a:r>
          </a:p>
          <a:p>
            <a:r>
              <a:rPr lang="en-US" dirty="0"/>
              <a:t> '</a:t>
            </a:r>
            <a:r>
              <a:rPr lang="en-US" dirty="0" err="1"/>
              <a:t>colsample_bytree</a:t>
            </a:r>
            <a:r>
              <a:rPr lang="en-US" dirty="0"/>
              <a:t>': 0.8 → Fraction of features used for each tree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3953-98D5-4425-9391-801DAB8750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4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Update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b="1" dirty="0" smtClean="0"/>
                  <a:t>Target update after each round: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𝑃𝑅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be the fitted value for observation </a:t>
                </a:r>
                <a:r>
                  <a:rPr lang="en-US" i="1" dirty="0" err="1"/>
                  <a:t>i</a:t>
                </a:r>
                <a:r>
                  <a:rPr lang="en-US" dirty="0"/>
                  <a:t> in round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.</a:t>
                </a:r>
                <a:r>
                  <a:rPr lang="en-US" b="1" dirty="0"/>
                  <a:t> </a:t>
                </a:r>
                <a:r>
                  <a:rPr lang="en-US" dirty="0"/>
                  <a:t>The updated prediction after round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𝑃𝑅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learning rate. </a:t>
                </a:r>
              </a:p>
              <a:p>
                <a:endParaRPr lang="en-US" dirty="0" smtClean="0"/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'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learning_rate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' : 0.3 </a:t>
                </a:r>
                <a:r>
                  <a:rPr lang="en-US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specifies</a:t>
                </a:r>
                <a:r>
                  <a:rPr lang="en-US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=.01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in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the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sample</m:t>
                    </m:r>
                    <m:r>
                      <m:rPr>
                        <m:nor/>
                      </m:rPr>
                      <a:rPr lang="en-US" b="0" i="0" smtClean="0"/>
                      <m:t>, </m:t>
                    </m:r>
                  </m:oMath>
                </a14:m>
                <a:r>
                  <a:rPr lang="en-US" dirty="0" smtClean="0"/>
                  <a:t>and for stock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/>
                      <m:t>i</m:t>
                    </m:r>
                    <m:r>
                      <m:rPr>
                        <m:nor/>
                      </m:rPr>
                      <a:rPr lang="en-US"/>
                      <m:t>=3,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𝑃𝑅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3,1 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=.02</m:t>
                    </m:r>
                  </m:oMath>
                </a14:m>
                <a:r>
                  <a:rPr lang="en-US" dirty="0" smtClean="0"/>
                  <a:t>.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7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3953-98D5-4425-9391-801DAB87500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'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eval_metric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': 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'</a:t>
                </a:r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rmse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‘ </a:t>
                </a:r>
                <a:r>
                  <a:rPr lang="en-US" dirty="0" smtClean="0">
                    <a:cs typeface="Calibri" panose="020F0502020204030204" pitchFamily="34" charset="0"/>
                  </a:rPr>
                  <a:t>instructs XGBoost that RMSE is the “Loss Function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</a:t>
                </a:r>
              </a:p>
              <a:p>
                <a:pPr lvl="1"/>
                <a:r>
                  <a:rPr lang="en-US" dirty="0" smtClean="0"/>
                  <a:t>Mean-Squared Error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target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value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observation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predicted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value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Root Mean-Squared Error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RMSE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≡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ŷ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:endParaRPr lang="en-US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'lambda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': 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 </a:t>
                </a:r>
                <a:r>
                  <a:rPr lang="en-US" dirty="0" smtClean="0">
                    <a:cs typeface="Calibri" panose="020F0502020204030204" pitchFamily="34" charset="0"/>
                  </a:rPr>
                  <a:t>instructs XGBoost to penalize “big” changes in predicted value from one node to the next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7"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3953-98D5-4425-9391-801DAB87500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1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61fd4d8-747d-4ba7-96cb-be87b3b6c4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FB7E39C704394896696094EB87BF73" ma:contentTypeVersion="18" ma:contentTypeDescription="Create a new document." ma:contentTypeScope="" ma:versionID="a5f9b8e19a1b999c0f552d5add4fc742">
  <xsd:schema xmlns:xsd="http://www.w3.org/2001/XMLSchema" xmlns:xs="http://www.w3.org/2001/XMLSchema" xmlns:p="http://schemas.microsoft.com/office/2006/metadata/properties" xmlns:ns3="a1e4b0e6-8b96-4bd3-a61f-b4b312a9e1be" xmlns:ns4="661fd4d8-747d-4ba7-96cb-be87b3b6c47e" targetNamespace="http://schemas.microsoft.com/office/2006/metadata/properties" ma:root="true" ma:fieldsID="199e811f88f030457fb0754d123b015a" ns3:_="" ns4:_="">
    <xsd:import namespace="a1e4b0e6-8b96-4bd3-a61f-b4b312a9e1be"/>
    <xsd:import namespace="661fd4d8-747d-4ba7-96cb-be87b3b6c47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LengthInSeconds" minOccurs="0"/>
                <xsd:element ref="ns4:MediaServiceSearchProperties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4b0e6-8b96-4bd3-a61f-b4b312a9e1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fd4d8-747d-4ba7-96cb-be87b3b6c4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6E5CE6-D901-4B32-88BA-099A7299FD62}">
  <ds:schemaRefs>
    <ds:schemaRef ds:uri="http://purl.org/dc/elements/1.1/"/>
    <ds:schemaRef ds:uri="http://schemas.microsoft.com/office/2006/metadata/properties"/>
    <ds:schemaRef ds:uri="661fd4d8-747d-4ba7-96cb-be87b3b6c47e"/>
    <ds:schemaRef ds:uri="http://purl.org/dc/terms/"/>
    <ds:schemaRef ds:uri="a1e4b0e6-8b96-4bd3-a61f-b4b312a9e1b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F4C17A-FEB0-437F-BDCC-6EDA812893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0B0874-F741-47FD-9C4C-04CD4A54B0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e4b0e6-8b96-4bd3-a61f-b4b312a9e1be"/>
    <ds:schemaRef ds:uri="661fd4d8-747d-4ba7-96cb-be87b3b6c4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1096865</TotalTime>
  <Words>955</Words>
  <Application>Microsoft Office PowerPoint</Application>
  <PresentationFormat>On-screen Show (4:3)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Times New Roman</vt:lpstr>
      <vt:lpstr>Default Design</vt:lpstr>
      <vt:lpstr>XGBoost</vt:lpstr>
      <vt:lpstr>What is XGBoost with regression trees? </vt:lpstr>
      <vt:lpstr>PowerPoint Presentation</vt:lpstr>
      <vt:lpstr>PowerPoint Presentation</vt:lpstr>
      <vt:lpstr>Flowchart</vt:lpstr>
      <vt:lpstr>Hyperparameters</vt:lpstr>
      <vt:lpstr>XGBoost Hyperparameters: A glossary</vt:lpstr>
      <vt:lpstr>Prediction Update</vt:lpstr>
      <vt:lpstr>RMSE</vt:lpstr>
      <vt:lpstr>Improvements in each step</vt:lpstr>
      <vt:lpstr>Hyperparameters: Tree specification</vt:lpstr>
      <vt:lpstr>Stopping Rule</vt:lpstr>
      <vt:lpstr>XGBoost: Back test</vt:lpstr>
    </vt:vector>
  </TitlesOfParts>
  <Company>Emory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Narasimhan Jegadeesh</dc:creator>
  <cp:lastModifiedBy>Jegadeesh, Narasimhan</cp:lastModifiedBy>
  <cp:revision>782</cp:revision>
  <dcterms:created xsi:type="dcterms:W3CDTF">1999-08-27T18:56:32Z</dcterms:created>
  <dcterms:modified xsi:type="dcterms:W3CDTF">2025-02-20T01:27:00Z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0x01010035FB7E39C704394896696094EB87BF73</vt:lpwstr>
  </property>
</Properties>
</file>