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6" r:id="rId12"/>
    <p:sldId id="272" r:id="rId13"/>
    <p:sldId id="274" r:id="rId14"/>
    <p:sldId id="277" r:id="rId15"/>
    <p:sldId id="279" r:id="rId16"/>
    <p:sldId id="280" r:id="rId17"/>
    <p:sldId id="281" r:id="rId18"/>
    <p:sldId id="282" r:id="rId19"/>
    <p:sldId id="283" r:id="rId20"/>
    <p:sldId id="285" r:id="rId21"/>
    <p:sldId id="28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79425" y="27593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Calibri"/>
              <a:buNone/>
              <a:defRPr sz="5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79425" y="5747131"/>
            <a:ext cx="5616575" cy="76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A0CD"/>
              </a:buClr>
              <a:buSzPts val="24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A0CD"/>
              </a:buClr>
              <a:buSzPts val="24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A0CD"/>
              </a:buClr>
              <a:buSzPts val="24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20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20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20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20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2" descr="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085" y="458214"/>
            <a:ext cx="2612141" cy="70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pt2">
  <p:cSld name="Quote Opt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466740" y="6511066"/>
            <a:ext cx="290100" cy="19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762250" y="2809876"/>
            <a:ext cx="7096125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None/>
              <a:defRPr sz="3000">
                <a:solidFill>
                  <a:srgbClr val="0569B9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97867"/>
            <a:ext cx="12191999" cy="4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79426" y="388336"/>
            <a:ext cx="5148378" cy="10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79425" y="4340612"/>
            <a:ext cx="5148378" cy="177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5055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Clr>
                <a:srgbClr val="5055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Clr>
                <a:srgbClr val="5055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466740" y="6511066"/>
            <a:ext cx="290100" cy="19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75343" y="6566847"/>
            <a:ext cx="218745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orient="horz">
          <p15:clr>
            <a:srgbClr val="F26B43"/>
          </p15:clr>
        </p15:guide>
        <p15:guide id="3" pos="7355">
          <p15:clr>
            <a:srgbClr val="F26B43"/>
          </p15:clr>
        </p15:guide>
        <p15:guide id="4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553852" y="1744392"/>
            <a:ext cx="1064223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Calibri"/>
              <a:buNone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5C22 COMPUTATIONAL METHODS</a:t>
            </a:r>
            <a:b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matting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6252904" y="5235584"/>
            <a:ext cx="5616575" cy="76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Shuang </a:t>
            </a:r>
            <a:r>
              <a:rPr lang="en-US" dirty="0" err="1"/>
              <a:t>Xie</a:t>
            </a:r>
            <a:r>
              <a:rPr lang="en-US" dirty="0"/>
              <a:t>– </a:t>
            </a:r>
            <a:r>
              <a:rPr lang="en-IN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xiesh@tcd.ie</a:t>
            </a:r>
            <a:r>
              <a:rPr lang="en-US" b="0" dirty="0">
                <a:solidFill>
                  <a:schemeClr val="tx2"/>
                </a:solidFill>
              </a:rPr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Aakash Revankar – </a:t>
            </a:r>
            <a:r>
              <a:rPr lang="en-US" b="0" dirty="0"/>
              <a:t>revankaa@tcd.ie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Ruo</a:t>
            </a:r>
            <a:r>
              <a:rPr lang="en-US" dirty="0"/>
              <a:t> Wei Li - </a:t>
            </a:r>
            <a:r>
              <a:rPr lang="en-IN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lir3@tcd.ie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2F43E-7891-E878-CEFC-3E4FB391B200}"/>
              </a:ext>
            </a:extLst>
          </p:cNvPr>
          <p:cNvSpPr txBox="1"/>
          <p:nvPr/>
        </p:nvSpPr>
        <p:spPr>
          <a:xfrm>
            <a:off x="5841779" y="4600515"/>
            <a:ext cx="6733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Alchemists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72B40-A182-511D-0DD6-DD39EED2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5EF7C-74C5-9CC1-9FA8-B77DD60D08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624237" cy="761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Core Algorithmic Functions —Clustering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528CE5-DF21-735A-F6A9-0E7A5D1B0E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50800"/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Orchard-</a:t>
            </a:r>
            <a:r>
              <a:rPr lang="en-I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Bouman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algorithm: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Initialize the whole dataset as a whole cluster, whose sufficient </a:t>
            </a:r>
            <a:r>
              <a:rPr lang="en-IE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(mean, covariance, etc,.) will be calculated.</a:t>
            </a:r>
          </a:p>
          <a:p>
            <a:pPr fontAlgn="base">
              <a:buFont typeface="+mj-lt"/>
              <a:buAutoNum type="arabicPeriod"/>
            </a:pP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Split the cluster with the largest eigenvalue along with the largest variance, the mean and covariance will be report as output. 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72B40-A182-511D-0DD6-DD39EED2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5EF7C-74C5-9CC1-9FA8-B77DD60D08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latin typeface="Calibri" panose="020F0502020204030204" pitchFamily="34" charset="0"/>
                <a:ea typeface="+mj-ea"/>
                <a:cs typeface="+mj-cs"/>
              </a:rPr>
              <a:t>Core Algorithmic Functions —</a:t>
            </a:r>
            <a:r>
              <a:rPr lang="en-IE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Expectation-Maximization(EM) algorithm </a:t>
            </a:r>
            <a:endParaRPr lang="en-IE" sz="4400" kern="120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528CE5-DF21-735A-F6A9-0E7A5D1B0E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72" y="1818166"/>
                <a:ext cx="10854068" cy="3870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rtl="0"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Expectation-Maximization(EM) algorithm to solve F, B, and alpha for each pixel:</a:t>
                </a:r>
                <a:endParaRPr lang="en-IE" sz="26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Initialise </a:t>
                </a:r>
                <a14:m>
                  <m:oMath xmlns:m="http://schemas.openxmlformats.org/officeDocument/2006/math">
                    <m:r>
                      <a:rPr lang="en-IE" sz="26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E" sz="2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Substitute them into equation (9) and (10) to solve F, B, alpha for present iteration.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L(C), L(B), L(F) and compare with last iteration</a:t>
                </a:r>
              </a:p>
              <a:p>
                <a:pPr marL="457200" rtl="0"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IE" sz="26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2. and 3. or break if convergence/maximum iteration reached.</a:t>
                </a:r>
                <a:endParaRPr lang="en-IE" sz="26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en-IE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E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528CE5-DF21-735A-F6A9-0E7A5D1B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2" y="1818166"/>
                <a:ext cx="10854068" cy="3870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72B40-A182-511D-0DD6-DD39EED2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FB4-3113-230A-5400-02AD77E6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2009" y="215533"/>
            <a:ext cx="5265332" cy="443686"/>
          </a:xfr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IE" sz="2400" b="1" dirty="0">
                <a:solidFill>
                  <a:schemeClr val="bg2"/>
                </a:solidFill>
              </a:rPr>
              <a:t>Flow Diagram for the Implementation</a:t>
            </a:r>
            <a:endParaRPr lang="en-IN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79764-0FEB-9163-6250-50649590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9" y="1849188"/>
            <a:ext cx="9550083" cy="5040710"/>
          </a:xfrm>
          <a:prstGeom prst="rect">
            <a:avLst/>
          </a:prstGeom>
        </p:spPr>
      </p:pic>
      <p:pic>
        <p:nvPicPr>
          <p:cNvPr id="8" name="Picture 7" descr="A person with a long white beard holding a stick&#10;&#10;Description automatically generated with low confidence">
            <a:extLst>
              <a:ext uri="{FF2B5EF4-FFF2-40B4-BE49-F238E27FC236}">
                <a16:creationId xmlns:a16="http://schemas.microsoft.com/office/drawing/2014/main" id="{D62AFB12-0180-7F5D-1F93-7B8D0A16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1" y="1126858"/>
            <a:ext cx="1661639" cy="111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5ACD5BC-688A-876E-CC42-F918B60C2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09" y="1126858"/>
            <a:ext cx="1543159" cy="103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4CB4D9-9E58-AF3E-A283-1460FF950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42" y="5374881"/>
            <a:ext cx="1425063" cy="112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lustering Using Convex Hulls. How to use convex hulls in data… | by Vijini  Mallawaarachchi | Towards Data Science">
            <a:extLst>
              <a:ext uri="{FF2B5EF4-FFF2-40B4-BE49-F238E27FC236}">
                <a16:creationId xmlns:a16="http://schemas.microsoft.com/office/drawing/2014/main" id="{9DF8C9C1-E90E-6750-8C66-15F6DE58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40" y="5275291"/>
            <a:ext cx="1861366" cy="121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733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72B40-A182-511D-0DD6-DD39EED2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F5744-CC40-2445-ED78-2AD2ABA6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69" y="0"/>
            <a:ext cx="8420830" cy="548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C340A-72CC-7AB4-B35F-6E37445E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48" y="2482299"/>
            <a:ext cx="1661304" cy="112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4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8933B-2019-5A63-9D39-944C60E56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69102-1166-E03F-2FF7-A4D52DD551C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6147390" cy="7087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b="1" kern="1200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Tests(Input image)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0B6E6-FD94-C410-467A-49F8BAFA1599}"/>
              </a:ext>
            </a:extLst>
          </p:cNvPr>
          <p:cNvSpPr txBox="1">
            <a:spLocks/>
          </p:cNvSpPr>
          <p:nvPr/>
        </p:nvSpPr>
        <p:spPr>
          <a:xfrm>
            <a:off x="625549" y="13291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check whether the input image has 3 channels and check that is input within the range (0-255).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verify whether the input image is not completely black or white image by checking that each pixel value is not zero or 255.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verifies the input given is an image and is not black or white.</a:t>
            </a:r>
          </a:p>
          <a:p>
            <a:pPr marL="0" indent="0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1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8933B-2019-5A63-9D39-944C60E56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69102-1166-E03F-2FF7-A4D52DD551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518991" cy="7087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b="1" kern="1200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Tests(Tri – matte image)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0B6E6-FD94-C410-467A-49F8BAFA1599}"/>
              </a:ext>
            </a:extLst>
          </p:cNvPr>
          <p:cNvSpPr txBox="1">
            <a:spLocks/>
          </p:cNvSpPr>
          <p:nvPr/>
        </p:nvSpPr>
        <p:spPr>
          <a:xfrm>
            <a:off x="625549" y="13291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check whether the input image has only one channel and check that each pixel value in the image is within the range(0- 1)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checking the array values, we confirm the input image is tri matte rather than only background or foreground.</a:t>
            </a:r>
          </a:p>
        </p:txBody>
      </p:sp>
    </p:spTree>
    <p:extLst>
      <p:ext uri="{BB962C8B-B14F-4D97-AF65-F5344CB8AC3E}">
        <p14:creationId xmlns:p14="http://schemas.microsoft.com/office/powerpoint/2010/main" val="15308047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8933B-2019-5A63-9D39-944C60E56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69102-1166-E03F-2FF7-A4D52DD551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b="1" kern="1200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Tests(Orchard </a:t>
            </a:r>
            <a:r>
              <a:rPr lang="en-IE" sz="4400" b="1" kern="1200" dirty="0" err="1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Boumann</a:t>
            </a:r>
            <a:r>
              <a:rPr lang="en-IE" sz="4400" b="1" kern="1200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Clustering)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0B6E6-FD94-C410-467A-49F8BAFA1599}"/>
              </a:ext>
            </a:extLst>
          </p:cNvPr>
          <p:cNvSpPr txBox="1">
            <a:spLocks/>
          </p:cNvSpPr>
          <p:nvPr/>
        </p:nvSpPr>
        <p:spPr>
          <a:xfrm>
            <a:off x="593652" y="16020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endParaRPr lang="en-I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mean, and covariance of the function using the calculated value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verifies that the mean and covariance of the algorithm give the proper output.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7532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CF233-1544-F03D-9319-98296E73D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51CD2A-1D5F-9855-C034-047BEEE70B81}"/>
              </a:ext>
            </a:extLst>
          </p:cNvPr>
          <p:cNvSpPr txBox="1">
            <a:spLocks/>
          </p:cNvSpPr>
          <p:nvPr/>
        </p:nvSpPr>
        <p:spPr>
          <a:xfrm>
            <a:off x="838200" y="116015"/>
            <a:ext cx="2628014" cy="7239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accent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E2E Tests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502E80-5CD9-3A63-8431-ED255BC748DE}"/>
              </a:ext>
            </a:extLst>
          </p:cNvPr>
          <p:cNvSpPr txBox="1">
            <a:spLocks/>
          </p:cNvSpPr>
          <p:nvPr/>
        </p:nvSpPr>
        <p:spPr>
          <a:xfrm>
            <a:off x="838200" y="928417"/>
            <a:ext cx="10765536" cy="50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workflow of algorithm, which has been reviewed in flow chart earlier. </a:t>
            </a:r>
          </a:p>
          <a:p>
            <a:pPr marL="228600" indent="0"/>
            <a:endParaRPr lang="en-I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input parameters (original image, </a:t>
            </a:r>
            <a:r>
              <a:rPr lang="en-IE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trimap</a:t>
            </a:r>
            <a:r>
              <a:rPr lang="en-I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Testify the core functionality of algorithm</a:t>
            </a:r>
          </a:p>
        </p:txBody>
      </p:sp>
    </p:spTree>
    <p:extLst>
      <p:ext uri="{BB962C8B-B14F-4D97-AF65-F5344CB8AC3E}">
        <p14:creationId xmlns:p14="http://schemas.microsoft.com/office/powerpoint/2010/main" val="28689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CF233-1544-F03D-9319-98296E73D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51CD2A-1D5F-9855-C034-047BEEE70B81}"/>
              </a:ext>
            </a:extLst>
          </p:cNvPr>
          <p:cNvSpPr txBox="1">
            <a:spLocks/>
          </p:cNvSpPr>
          <p:nvPr/>
        </p:nvSpPr>
        <p:spPr>
          <a:xfrm>
            <a:off x="838200" y="116014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accent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E2E Tests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502E80-5CD9-3A63-8431-ED255BC748DE}"/>
              </a:ext>
            </a:extLst>
          </p:cNvPr>
          <p:cNvSpPr txBox="1">
            <a:spLocks/>
          </p:cNvSpPr>
          <p:nvPr/>
        </p:nvSpPr>
        <p:spPr>
          <a:xfrm>
            <a:off x="838200" y="928417"/>
            <a:ext cx="10765536" cy="50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56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output results from algorithm by comparing with the ground truth, in metrics of Mean Squared Error(MSE).</a:t>
            </a:r>
          </a:p>
          <a:p>
            <a:pPr marL="0" indent="0"/>
            <a:endParaRPr lang="en-I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E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part,  Evaluating the performance of algorithm in sense of time and computational complexity.</a:t>
            </a:r>
          </a:p>
          <a:p>
            <a:pPr marL="228600" indent="0"/>
            <a:endParaRPr lang="en-I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CF233-1544-F03D-9319-98296E73D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51CD2A-1D5F-9855-C034-047BEEE70B81}"/>
              </a:ext>
            </a:extLst>
          </p:cNvPr>
          <p:cNvSpPr txBox="1">
            <a:spLocks/>
          </p:cNvSpPr>
          <p:nvPr/>
        </p:nvSpPr>
        <p:spPr>
          <a:xfrm>
            <a:off x="838200" y="116015"/>
            <a:ext cx="10515600" cy="8090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Milestones and Gantt chart</a:t>
            </a:r>
          </a:p>
        </p:txBody>
      </p:sp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D975E75D-4D4B-AE21-9093-BDC7F73D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38" y="833991"/>
            <a:ext cx="8523324" cy="53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7DF6D7-1A96-C53E-861C-7D1956742A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562060" cy="73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E95CE25-E149-7218-BE66-6E7325E7EA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683" y="1410956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Compositing Equation: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E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en-IE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E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Composite</a:t>
                </a:r>
              </a:p>
              <a:p>
                <a:r>
                  <a:rPr lang="en-IE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Foreground</a:t>
                </a:r>
              </a:p>
              <a:p>
                <a:r>
                  <a:rPr lang="en-IE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 Background</a:t>
                </a:r>
              </a:p>
              <a:p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Opacity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E95CE25-E149-7218-BE66-6E7325E7E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3" y="1410956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226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3">
            <a:extLst>
              <a:ext uri="{FF2B5EF4-FFF2-40B4-BE49-F238E27FC236}">
                <a16:creationId xmlns:a16="http://schemas.microsoft.com/office/drawing/2014/main" id="{ADA59684-AC10-5794-928F-9AE8033B7114}"/>
              </a:ext>
            </a:extLst>
          </p:cNvPr>
          <p:cNvSpPr txBox="1"/>
          <p:nvPr/>
        </p:nvSpPr>
        <p:spPr>
          <a:xfrm>
            <a:off x="5342602" y="2949141"/>
            <a:ext cx="51756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Keynote: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structure of Bayesian Matting, the following assumptions were made: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input image is separated into backgrounds, foreground and unknown region</a:t>
            </a:r>
          </a:p>
          <a:p>
            <a:pPr marL="342900" indent="-342900">
              <a:buFont typeface="+mj-lt"/>
              <a:buAutoNum type="arabicPeriod"/>
            </a:pPr>
            <a:endParaRPr lang="ses-M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CF233-1544-F03D-9319-98296E73D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51CD2A-1D5F-9855-C034-047BEEE70B81}"/>
              </a:ext>
            </a:extLst>
          </p:cNvPr>
          <p:cNvSpPr txBox="1">
            <a:spLocks/>
          </p:cNvSpPr>
          <p:nvPr/>
        </p:nvSpPr>
        <p:spPr>
          <a:xfrm>
            <a:off x="838200" y="116015"/>
            <a:ext cx="10515600" cy="8090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Milestones and 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1C5A6-3DF2-5979-11DD-6453DBD85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3052"/>
          <a:stretch/>
        </p:blipFill>
        <p:spPr>
          <a:xfrm>
            <a:off x="0" y="925033"/>
            <a:ext cx="11979018" cy="52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B38A0-95CB-49D8-DC84-B4992E7C3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712D-06AD-5716-1C61-773E5A2D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9602" y="2658140"/>
            <a:ext cx="3126472" cy="919716"/>
          </a:xfrm>
        </p:spPr>
        <p:txBody>
          <a:bodyPr/>
          <a:lstStyle/>
          <a:p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IN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5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EE2E9D-A69F-98EA-97B7-B195B001BD2A}"/>
              </a:ext>
            </a:extLst>
          </p:cNvPr>
          <p:cNvSpPr txBox="1">
            <a:spLocks/>
          </p:cNvSpPr>
          <p:nvPr/>
        </p:nvSpPr>
        <p:spPr>
          <a:xfrm>
            <a:off x="951139" y="500063"/>
            <a:ext cx="6566079" cy="64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D008047-AB40-49B9-5A59-3862B5EAF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06649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task now is to solve for F, B,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given observed color C for each pixel, hence a proper composite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constructed with the equation.</a:t>
                </a:r>
              </a:p>
              <a:p>
                <a:pPr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Statistically, we would like to estimate the distribution of F, B,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given C, or: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P is the probability distribution.</a:t>
                </a: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technique to estimate this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Maximize a Posteriori(MAP), which could be described as: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lim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endParaRPr lang="ses-ML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D008047-AB40-49B9-5A59-3862B5EAF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64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t="-3361" r="-2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6470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657753" cy="676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Bayes Rule from Probability and Statistics: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P(B|A): Likelihood function</a:t>
                </a: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P(A): Prior</a:t>
                </a:r>
              </a:p>
              <a:p>
                <a:pPr marL="6858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P(B): Evidence or normalization constant</a:t>
                </a:r>
                <a:endParaRPr lang="ses-ML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226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13992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615223" cy="74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can substitute our parameters into this equation to express the probability distribution for F, B,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The joint probability P(F, B,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task then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2261" t="-2241" r="-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6828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54492"/>
            <a:ext cx="6615223" cy="751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sz="2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with respect to our interested parameters(F, B,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 is a constant, therefore we could drop it and take log likelihood of the entire equation: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∝ 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es-ML" sz="2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E" sz="26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∝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es-ML" sz="2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E" sz="26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∝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(3)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en-US" sz="2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we assume the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constant, this  term could also be dropped, but derive it as a good statistics could be our aim as well.</a:t>
                </a:r>
                <a:endParaRPr lang="ses-ML" sz="2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913" t="-1961" r="-754" b="-8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7921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54492"/>
            <a:ext cx="6742814" cy="751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/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expressed as following equations respectively: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1 − 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(4)</m:t>
                      </m:r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(5)</m:t>
                      </m:r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ses-ML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endParaRPr lang="ses-ML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2029" t="-2101" r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71573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54492"/>
            <a:ext cx="6689651" cy="751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/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equation (5), the following expressions for each pixel are given: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8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>
                            <a:solidFill>
                              <a:schemeClr val="bg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 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(8)</a:t>
                </a:r>
              </a:p>
              <a:p>
                <a:pPr marL="0" indent="0"/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 </m:t>
                        </m:r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a weight put on to neighbor pixels’ contribution to the color at any pixel,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spatial Gaussian fall-off 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Similar process could be done to equation(6), but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/>
                <a:endPara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:endParaRPr lang="ses-ML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2029" t="-2101" r="-1855" b="-131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1376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DF722-C9FB-EB40-A416-DBCC2ED51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B0F971-D963-93B2-02D6-0582161C433C}"/>
              </a:ext>
            </a:extLst>
          </p:cNvPr>
          <p:cNvSpPr txBox="1">
            <a:spLocks/>
          </p:cNvSpPr>
          <p:nvPr/>
        </p:nvSpPr>
        <p:spPr>
          <a:xfrm>
            <a:off x="838200" y="354492"/>
            <a:ext cx="6668386" cy="751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E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INTERPRETATION</a:t>
            </a:r>
            <a:endParaRPr lang="ses-ML" sz="4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69B9"/>
                  </a:buClr>
                  <a:buSzPts val="3000"/>
                  <a:buFont typeface="Arial"/>
                  <a:buNone/>
                  <a:defRPr sz="3000" b="0" i="0" u="none" strike="noStrike" cap="none">
                    <a:solidFill>
                      <a:srgbClr val="0569B9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Source Sans Pro"/>
                  <a:buChar char="—"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50555A"/>
                  </a:buClr>
                  <a:buSzPts val="1800"/>
                  <a:buFont typeface="Arial"/>
                  <a:buNone/>
                  <a:defRPr sz="2400" b="0" i="0" u="none" strike="noStrike" cap="none">
                    <a:solidFill>
                      <a:srgbClr val="50555A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equations above, we now could express F,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E" sz="2400" b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IE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(9)</m:t>
                    </m:r>
                  </m:oMath>
                </a14:m>
                <a:endParaRPr 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es-ML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E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ses-ML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6BC16AC-A5D5-9C35-B118-9B6974D9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0" y="140032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739" t="-1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0645F718-378D-5B9A-AD4A-B0EFBC36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25" y="2087622"/>
            <a:ext cx="451548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408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CD">
  <a:themeElements>
    <a:clrScheme name="TCD">
      <a:dk1>
        <a:srgbClr val="0569B9"/>
      </a:dk1>
      <a:lt1>
        <a:srgbClr val="FFFFFF"/>
      </a:lt1>
      <a:dk2>
        <a:srgbClr val="50555A"/>
      </a:dk2>
      <a:lt2>
        <a:srgbClr val="FFFFFF"/>
      </a:lt2>
      <a:accent1>
        <a:srgbClr val="0569B9"/>
      </a:accent1>
      <a:accent2>
        <a:srgbClr val="00AACD"/>
      </a:accent2>
      <a:accent3>
        <a:srgbClr val="00B4AA"/>
      </a:accent3>
      <a:accent4>
        <a:srgbClr val="32D732"/>
      </a:accent4>
      <a:accent5>
        <a:srgbClr val="FF641E"/>
      </a:accent5>
      <a:accent6>
        <a:srgbClr val="823278"/>
      </a:accent6>
      <a:hlink>
        <a:srgbClr val="0569B9"/>
      </a:hlink>
      <a:folHlink>
        <a:srgbClr val="0569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938</Words>
  <Application>Microsoft Office PowerPoint</Application>
  <PresentationFormat>Widescreen</PresentationFormat>
  <Paragraphs>125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Roboto</vt:lpstr>
      <vt:lpstr>Source Sans Pro</vt:lpstr>
      <vt:lpstr>Times New Roman</vt:lpstr>
      <vt:lpstr>TCD</vt:lpstr>
      <vt:lpstr>5C22 COMPUTATIONAL METHODS Bayesian 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5C22 Computational Method</dc:title>
  <cp:lastModifiedBy>Aakash RB</cp:lastModifiedBy>
  <cp:revision>14</cp:revision>
  <dcterms:modified xsi:type="dcterms:W3CDTF">2023-04-06T07:47:38Z</dcterms:modified>
</cp:coreProperties>
</file>