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5" r:id="rId7"/>
    <p:sldId id="266" r:id="rId8"/>
    <p:sldId id="267" r:id="rId9"/>
    <p:sldId id="268" r:id="rId10"/>
    <p:sldId id="269" r:id="rId11"/>
    <p:sldId id="270"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7850" y="435610"/>
            <a:ext cx="4838700" cy="460375"/>
          </a:xfrm>
          <a:prstGeom prst="rect">
            <a:avLst/>
          </a:prstGeom>
          <a:noFill/>
        </p:spPr>
        <p:txBody>
          <a:bodyPr wrap="square" rtlCol="0">
            <a:spAutoFit/>
          </a:bodyPr>
          <a:p>
            <a:r>
              <a:rPr lang="en-US" altLang="zh-CN" sz="2400"/>
              <a:t>968</a:t>
            </a:r>
            <a:r>
              <a:rPr lang="zh-CN" altLang="en-US" sz="2400"/>
              <a:t>监控二叉树</a:t>
            </a:r>
            <a:endParaRPr lang="zh-CN" altLang="en-US" sz="2400"/>
          </a:p>
        </p:txBody>
      </p:sp>
      <p:sp>
        <p:nvSpPr>
          <p:cNvPr id="5" name="文本框 4"/>
          <p:cNvSpPr txBox="1"/>
          <p:nvPr/>
        </p:nvSpPr>
        <p:spPr>
          <a:xfrm>
            <a:off x="677545" y="1090930"/>
            <a:ext cx="10350500" cy="1889760"/>
          </a:xfrm>
          <a:prstGeom prst="rect">
            <a:avLst/>
          </a:prstGeom>
          <a:noFill/>
        </p:spPr>
        <p:txBody>
          <a:bodyPr wrap="square" rtlCol="0">
            <a:spAutoFit/>
          </a:bodyPr>
          <a:p>
            <a:pPr>
              <a:lnSpc>
                <a:spcPct val="130000"/>
              </a:lnSpc>
            </a:pPr>
            <a:r>
              <a:rPr lang="zh-CN" altLang="en-US"/>
              <a:t>问题：</a:t>
            </a:r>
            <a:endParaRPr lang="zh-CN" altLang="en-US"/>
          </a:p>
          <a:p>
            <a:pPr>
              <a:lnSpc>
                <a:spcPct val="130000"/>
              </a:lnSpc>
            </a:pPr>
            <a:r>
              <a:rPr lang="en-US" altLang="zh-CN"/>
              <a:t>1.</a:t>
            </a:r>
            <a:r>
              <a:rPr lang="zh-CN" altLang="en-US"/>
              <a:t>什么</a:t>
            </a:r>
            <a:r>
              <a:rPr lang="zh-CN" altLang="en-US"/>
              <a:t>是监控二叉树？</a:t>
            </a:r>
            <a:endParaRPr lang="zh-CN" altLang="en-US"/>
          </a:p>
          <a:p>
            <a:pPr>
              <a:lnSpc>
                <a:spcPct val="130000"/>
              </a:lnSpc>
            </a:pPr>
            <a:r>
              <a:rPr lang="en-US" altLang="zh-CN">
                <a:sym typeface="+mn-ea"/>
              </a:rPr>
              <a:t>2.</a:t>
            </a:r>
            <a:r>
              <a:rPr lang="zh-CN" altLang="en-US">
                <a:sym typeface="+mn-ea"/>
              </a:rPr>
              <a:t>摄像头的位置可能有哪些？放在哪一个位置的摄像机可以以最少的数量</a:t>
            </a:r>
            <a:r>
              <a:rPr lang="zh-CN" altLang="en-US">
                <a:sym typeface="+mn-ea"/>
              </a:rPr>
              <a:t>来监控父、自身、</a:t>
            </a:r>
            <a:r>
              <a:rPr lang="zh-CN" altLang="en-US">
                <a:sym typeface="+mn-ea"/>
              </a:rPr>
              <a:t>子？</a:t>
            </a:r>
            <a:endParaRPr lang="zh-CN" altLang="en-US"/>
          </a:p>
          <a:p>
            <a:pPr>
              <a:lnSpc>
                <a:spcPct val="130000"/>
              </a:lnSpc>
            </a:pPr>
            <a:r>
              <a:rPr lang="en-US" altLang="zh-CN">
                <a:sym typeface="+mn-ea"/>
              </a:rPr>
              <a:t>3.</a:t>
            </a:r>
            <a:r>
              <a:rPr lang="zh-CN" altLang="en-US">
                <a:sym typeface="+mn-ea"/>
              </a:rPr>
              <a:t>为什么不直接看作二叉树从上往下的方式求解，而看做一个</a:t>
            </a:r>
            <a:r>
              <a:rPr lang="zh-CN" altLang="en-US">
                <a:sym typeface="+mn-ea"/>
              </a:rPr>
              <a:t>网从下往上分析找</a:t>
            </a:r>
            <a:r>
              <a:rPr lang="zh-CN" altLang="en-US">
                <a:sym typeface="+mn-ea"/>
              </a:rPr>
              <a:t>？</a:t>
            </a:r>
            <a:endParaRPr lang="zh-CN" altLang="en-US">
              <a:sym typeface="+mn-ea"/>
            </a:endParaRPr>
          </a:p>
          <a:p>
            <a:pPr>
              <a:lnSpc>
                <a:spcPct val="130000"/>
              </a:lnSpc>
            </a:pPr>
            <a:r>
              <a:rPr lang="en-US" altLang="zh-CN"/>
              <a:t>4.</a:t>
            </a:r>
            <a:r>
              <a:rPr lang="zh-CN" altLang="en-US"/>
              <a:t>当找到监控</a:t>
            </a:r>
            <a:r>
              <a:rPr lang="zh-CN" altLang="en-US"/>
              <a:t>位置时，是否会存在重复监控？怎么解决这个</a:t>
            </a:r>
            <a:r>
              <a:rPr lang="zh-CN" altLang="en-US"/>
              <a:t>问题？</a:t>
            </a:r>
            <a:endParaRPr lang="zh-CN" altLang="en-US"/>
          </a:p>
        </p:txBody>
      </p:sp>
      <p:sp>
        <p:nvSpPr>
          <p:cNvPr id="6" name="椭圆 5"/>
          <p:cNvSpPr/>
          <p:nvPr/>
        </p:nvSpPr>
        <p:spPr>
          <a:xfrm>
            <a:off x="2336165" y="378650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sp>
        <p:nvSpPr>
          <p:cNvPr id="7" name="椭圆 6"/>
          <p:cNvSpPr/>
          <p:nvPr/>
        </p:nvSpPr>
        <p:spPr>
          <a:xfrm>
            <a:off x="1565275" y="4692015"/>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sp>
        <p:nvSpPr>
          <p:cNvPr id="8" name="椭圆 7"/>
          <p:cNvSpPr/>
          <p:nvPr/>
        </p:nvSpPr>
        <p:spPr>
          <a:xfrm>
            <a:off x="3053715" y="4676775"/>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cxnSp>
        <p:nvCxnSpPr>
          <p:cNvPr id="14" name="直接连接符 13"/>
          <p:cNvCxnSpPr>
            <a:stCxn id="6" idx="3"/>
          </p:cNvCxnSpPr>
          <p:nvPr/>
        </p:nvCxnSpPr>
        <p:spPr>
          <a:xfrm flipH="1">
            <a:off x="1857375" y="4187190"/>
            <a:ext cx="556260" cy="626745"/>
          </a:xfrm>
          <a:prstGeom prst="line">
            <a:avLst/>
          </a:prstGeom>
        </p:spPr>
        <p:style>
          <a:lnRef idx="2">
            <a:schemeClr val="accent1"/>
          </a:lnRef>
          <a:fillRef idx="0">
            <a:srgbClr val="FFFFFF"/>
          </a:fillRef>
          <a:effectRef idx="0">
            <a:srgbClr val="FFFFFF"/>
          </a:effectRef>
          <a:fontRef idx="minor">
            <a:schemeClr val="tx1"/>
          </a:fontRef>
        </p:style>
      </p:cxnSp>
      <p:cxnSp>
        <p:nvCxnSpPr>
          <p:cNvPr id="15" name="直接连接符 14"/>
          <p:cNvCxnSpPr>
            <a:stCxn id="6" idx="5"/>
            <a:endCxn id="8" idx="1"/>
          </p:cNvCxnSpPr>
          <p:nvPr/>
        </p:nvCxnSpPr>
        <p:spPr>
          <a:xfrm>
            <a:off x="2787650" y="4187190"/>
            <a:ext cx="343535" cy="558165"/>
          </a:xfrm>
          <a:prstGeom prst="line">
            <a:avLst/>
          </a:prstGeom>
        </p:spPr>
        <p:style>
          <a:lnRef idx="2">
            <a:schemeClr val="accent1"/>
          </a:lnRef>
          <a:fillRef idx="0">
            <a:srgbClr val="FFFFFF"/>
          </a:fillRef>
          <a:effectRef idx="0">
            <a:srgbClr val="FFFFFF"/>
          </a:effectRef>
          <a:fontRef idx="minor">
            <a:schemeClr val="tx1"/>
          </a:fontRef>
        </p:style>
      </p:cxnSp>
      <p:sp>
        <p:nvSpPr>
          <p:cNvPr id="20" name="椭圆 19"/>
          <p:cNvSpPr/>
          <p:nvPr/>
        </p:nvSpPr>
        <p:spPr>
          <a:xfrm>
            <a:off x="8335645" y="291211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sp>
        <p:nvSpPr>
          <p:cNvPr id="22" name="椭圆 21"/>
          <p:cNvSpPr/>
          <p:nvPr/>
        </p:nvSpPr>
        <p:spPr>
          <a:xfrm>
            <a:off x="6282055" y="5694045"/>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5</a:t>
            </a:r>
            <a:endParaRPr lang="en-US" altLang="zh-CN"/>
          </a:p>
        </p:txBody>
      </p:sp>
      <p:sp>
        <p:nvSpPr>
          <p:cNvPr id="24" name="椭圆 23"/>
          <p:cNvSpPr/>
          <p:nvPr/>
        </p:nvSpPr>
        <p:spPr>
          <a:xfrm>
            <a:off x="7185660" y="492379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4</a:t>
            </a:r>
            <a:endParaRPr lang="en-US" altLang="zh-CN"/>
          </a:p>
        </p:txBody>
      </p:sp>
      <p:sp>
        <p:nvSpPr>
          <p:cNvPr id="25" name="椭圆 24"/>
          <p:cNvSpPr/>
          <p:nvPr/>
        </p:nvSpPr>
        <p:spPr>
          <a:xfrm>
            <a:off x="8110220" y="427609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sp>
        <p:nvSpPr>
          <p:cNvPr id="26" name="椭圆 25"/>
          <p:cNvSpPr/>
          <p:nvPr/>
        </p:nvSpPr>
        <p:spPr>
          <a:xfrm>
            <a:off x="7258050" y="354711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cxnSp>
        <p:nvCxnSpPr>
          <p:cNvPr id="27" name="直接连接符 26"/>
          <p:cNvCxnSpPr>
            <a:stCxn id="20" idx="3"/>
            <a:endCxn id="26" idx="7"/>
          </p:cNvCxnSpPr>
          <p:nvPr/>
        </p:nvCxnSpPr>
        <p:spPr>
          <a:xfrm flipH="1">
            <a:off x="7709535" y="3312795"/>
            <a:ext cx="703580" cy="302895"/>
          </a:xfrm>
          <a:prstGeom prst="line">
            <a:avLst/>
          </a:prstGeom>
        </p:spPr>
        <p:style>
          <a:lnRef idx="2">
            <a:schemeClr val="accent1"/>
          </a:lnRef>
          <a:fillRef idx="0">
            <a:srgbClr val="FFFFFF"/>
          </a:fillRef>
          <a:effectRef idx="0">
            <a:srgbClr val="FFFFFF"/>
          </a:effectRef>
          <a:fontRef idx="minor">
            <a:schemeClr val="tx1"/>
          </a:fontRef>
        </p:style>
      </p:cxnSp>
      <p:cxnSp>
        <p:nvCxnSpPr>
          <p:cNvPr id="28" name="直接连接符 27"/>
          <p:cNvCxnSpPr>
            <a:stCxn id="26" idx="5"/>
            <a:endCxn id="25" idx="0"/>
          </p:cNvCxnSpPr>
          <p:nvPr/>
        </p:nvCxnSpPr>
        <p:spPr>
          <a:xfrm>
            <a:off x="7709535" y="3947795"/>
            <a:ext cx="665480" cy="328295"/>
          </a:xfrm>
          <a:prstGeom prst="line">
            <a:avLst/>
          </a:prstGeom>
        </p:spPr>
        <p:style>
          <a:lnRef idx="2">
            <a:schemeClr val="accent1"/>
          </a:lnRef>
          <a:fillRef idx="0">
            <a:srgbClr val="FFFFFF"/>
          </a:fillRef>
          <a:effectRef idx="0">
            <a:srgbClr val="FFFFFF"/>
          </a:effectRef>
          <a:fontRef idx="minor">
            <a:schemeClr val="tx1"/>
          </a:fontRef>
        </p:style>
      </p:cxnSp>
      <p:cxnSp>
        <p:nvCxnSpPr>
          <p:cNvPr id="29" name="直接连接符 28"/>
          <p:cNvCxnSpPr>
            <a:stCxn id="25" idx="3"/>
            <a:endCxn id="24" idx="0"/>
          </p:cNvCxnSpPr>
          <p:nvPr/>
        </p:nvCxnSpPr>
        <p:spPr>
          <a:xfrm flipH="1">
            <a:off x="7450455" y="4676775"/>
            <a:ext cx="737235" cy="247015"/>
          </a:xfrm>
          <a:prstGeom prst="line">
            <a:avLst/>
          </a:prstGeom>
        </p:spPr>
        <p:style>
          <a:lnRef idx="2">
            <a:schemeClr val="accent1"/>
          </a:lnRef>
          <a:fillRef idx="0">
            <a:srgbClr val="FFFFFF"/>
          </a:fillRef>
          <a:effectRef idx="0">
            <a:srgbClr val="FFFFFF"/>
          </a:effectRef>
          <a:fontRef idx="minor">
            <a:schemeClr val="tx1"/>
          </a:fontRef>
        </p:style>
      </p:cxnSp>
      <p:cxnSp>
        <p:nvCxnSpPr>
          <p:cNvPr id="31" name="直接连接符 30"/>
          <p:cNvCxnSpPr>
            <a:stCxn id="24" idx="3"/>
            <a:endCxn id="22" idx="0"/>
          </p:cNvCxnSpPr>
          <p:nvPr/>
        </p:nvCxnSpPr>
        <p:spPr>
          <a:xfrm flipH="1">
            <a:off x="6546850" y="5324475"/>
            <a:ext cx="716280" cy="369570"/>
          </a:xfrm>
          <a:prstGeom prst="line">
            <a:avLst/>
          </a:prstGeom>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 name="文本框 67"/>
          <p:cNvSpPr txBox="1"/>
          <p:nvPr/>
        </p:nvSpPr>
        <p:spPr>
          <a:xfrm>
            <a:off x="853509" y="715629"/>
            <a:ext cx="6998860" cy="54267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dirty="0"/>
              <a:t>200.</a:t>
            </a:r>
            <a:r>
              <a:rPr lang="zh-CN" altLang="en-US" dirty="0"/>
              <a:t>岛屿数量</a:t>
            </a:r>
            <a:endParaRPr lang="en-US" altLang="zh-CN" dirty="0"/>
          </a:p>
          <a:p>
            <a:pPr>
              <a:lnSpc>
                <a:spcPct val="120000"/>
              </a:lnSpc>
            </a:pPr>
            <a:r>
              <a:rPr lang="zh-CN" altLang="en-US" sz="1600" dirty="0"/>
              <a:t>判断岛屿</a:t>
            </a:r>
            <a:endParaRPr lang="en-US" altLang="zh-CN" sz="1600" dirty="0"/>
          </a:p>
          <a:p>
            <a:pPr>
              <a:lnSpc>
                <a:spcPct val="120000"/>
              </a:lnSpc>
            </a:pPr>
            <a:r>
              <a:rPr lang="zh-CN" altLang="en-US" sz="1600" dirty="0"/>
              <a:t>①岛屿四周都是水</a:t>
            </a:r>
            <a:endParaRPr lang="en-US" altLang="zh-CN" sz="1600" dirty="0"/>
          </a:p>
          <a:p>
            <a:pPr>
              <a:lnSpc>
                <a:spcPct val="120000"/>
              </a:lnSpc>
            </a:pPr>
            <a:r>
              <a:rPr lang="zh-CN" altLang="en-US" sz="1600" dirty="0"/>
              <a:t>②只有左右或上下方向上相邻的陆地才能连接成一块岛</a:t>
            </a:r>
            <a:endParaRPr lang="en-US" altLang="zh-CN" sz="1600" dirty="0"/>
          </a:p>
          <a:p>
            <a:pPr>
              <a:lnSpc>
                <a:spcPct val="120000"/>
              </a:lnSpc>
            </a:pPr>
            <a:r>
              <a:rPr lang="zh-CN" altLang="en-US" sz="1600" dirty="0"/>
              <a:t>③如果陆地在边界处，它边界外面也是水，满足条件①</a:t>
            </a:r>
            <a:endParaRPr lang="en-US" altLang="zh-CN" sz="1600" dirty="0"/>
          </a:p>
          <a:p>
            <a:pPr>
              <a:lnSpc>
                <a:spcPct val="120000"/>
              </a:lnSpc>
            </a:pPr>
            <a:endParaRPr lang="en-US" altLang="zh-CN" sz="1600" dirty="0"/>
          </a:p>
          <a:p>
            <a:pPr>
              <a:lnSpc>
                <a:spcPct val="120000"/>
              </a:lnSpc>
            </a:pPr>
            <a:r>
              <a:rPr lang="zh-CN" altLang="en-US" sz="1600" dirty="0"/>
              <a:t>思路分析</a:t>
            </a:r>
            <a:endParaRPr lang="en-US" altLang="zh-CN" sz="1600" dirty="0"/>
          </a:p>
          <a:p>
            <a:pPr>
              <a:lnSpc>
                <a:spcPct val="120000"/>
              </a:lnSpc>
            </a:pPr>
            <a:r>
              <a:rPr lang="en-US" altLang="zh-CN" sz="1600" dirty="0"/>
              <a:t>(</a:t>
            </a:r>
            <a:r>
              <a:rPr lang="zh-CN" altLang="en-US" sz="1600" dirty="0"/>
              <a:t>搜索</a:t>
            </a:r>
            <a:r>
              <a:rPr lang="en-US" altLang="zh-CN" sz="1600" dirty="0"/>
              <a:t>)</a:t>
            </a:r>
            <a:r>
              <a:rPr lang="zh-CN" altLang="en-US" sz="1600" dirty="0"/>
              <a:t>问题</a:t>
            </a:r>
            <a:r>
              <a:rPr lang="en-US" altLang="zh-CN" sz="1600" dirty="0"/>
              <a:t>1</a:t>
            </a:r>
            <a:r>
              <a:rPr lang="zh-CN" altLang="en-US" sz="1600" dirty="0"/>
              <a:t>：如何找岛？岛屿由陆地组成，找到第一块陆地则一定找到一块岛屿</a:t>
            </a:r>
            <a:endParaRPr lang="en-US" altLang="zh-CN" sz="1600" dirty="0"/>
          </a:p>
          <a:p>
            <a:pPr>
              <a:lnSpc>
                <a:spcPct val="120000"/>
              </a:lnSpc>
            </a:pPr>
            <a:r>
              <a:rPr lang="en-US" altLang="zh-CN" sz="1600" dirty="0"/>
              <a:t>(</a:t>
            </a:r>
            <a:r>
              <a:rPr lang="zh-CN" altLang="en-US" sz="1600" dirty="0"/>
              <a:t>递归</a:t>
            </a:r>
            <a:r>
              <a:rPr lang="en-US" altLang="zh-CN" sz="1600" dirty="0"/>
              <a:t>)</a:t>
            </a:r>
            <a:r>
              <a:rPr lang="zh-CN" altLang="en-US" sz="1600" dirty="0"/>
              <a:t>问题</a:t>
            </a:r>
            <a:r>
              <a:rPr lang="en-US" altLang="zh-CN" sz="1600" dirty="0"/>
              <a:t>2</a:t>
            </a:r>
            <a:r>
              <a:rPr lang="zh-CN" altLang="en-US" sz="1600" dirty="0"/>
              <a:t>：岛有多大？首先找到起始陆地点</a:t>
            </a:r>
            <a:r>
              <a:rPr lang="en-US" altLang="zh-CN" sz="1600" dirty="0"/>
              <a:t>(1)</a:t>
            </a:r>
            <a:r>
              <a:rPr lang="zh-CN" altLang="en-US" sz="1600" dirty="0"/>
              <a:t>，如果有相邻陆地，则继续往下探索，直到岛屿边界，返回上一层，换个方向遍历，无法再往下遍历的时候说明该岛屿遍历完成</a:t>
            </a:r>
            <a:endParaRPr lang="en-US" altLang="zh-CN" sz="1600" dirty="0"/>
          </a:p>
          <a:p>
            <a:pPr>
              <a:lnSpc>
                <a:spcPct val="120000"/>
              </a:lnSpc>
            </a:pPr>
            <a:r>
              <a:rPr lang="zh-CN" altLang="en-US" sz="1600" dirty="0"/>
              <a:t>问题</a:t>
            </a:r>
            <a:r>
              <a:rPr lang="en-US" altLang="zh-CN" sz="1600" dirty="0"/>
              <a:t>3</a:t>
            </a:r>
            <a:r>
              <a:rPr lang="zh-CN" altLang="en-US" sz="1600" dirty="0"/>
              <a:t>：重复搜索？将遍历过的点标记</a:t>
            </a:r>
            <a:r>
              <a:rPr lang="en-US" altLang="zh-CN" sz="1600" dirty="0"/>
              <a:t>(0/2···)</a:t>
            </a:r>
            <a:endParaRPr lang="en-US" altLang="zh-CN" sz="1600" dirty="0"/>
          </a:p>
          <a:p>
            <a:pPr>
              <a:lnSpc>
                <a:spcPct val="120000"/>
              </a:lnSpc>
            </a:pPr>
            <a:endParaRPr lang="en-US" altLang="zh-CN" sz="1600" dirty="0"/>
          </a:p>
          <a:p>
            <a:pPr>
              <a:lnSpc>
                <a:spcPct val="120000"/>
              </a:lnSpc>
            </a:pPr>
            <a:r>
              <a:rPr lang="zh-CN" altLang="en-US" sz="1600" dirty="0"/>
              <a:t>解答</a:t>
            </a:r>
            <a:endParaRPr lang="en-US" altLang="zh-CN" sz="1600" dirty="0"/>
          </a:p>
          <a:p>
            <a:pPr>
              <a:lnSpc>
                <a:spcPct val="120000"/>
              </a:lnSpc>
            </a:pPr>
            <a:r>
              <a:rPr lang="en-US" altLang="zh-CN" sz="1600" dirty="0"/>
              <a:t>DFS</a:t>
            </a:r>
            <a:endParaRPr lang="en-US" altLang="zh-CN" sz="1600" dirty="0"/>
          </a:p>
          <a:p>
            <a:pPr>
              <a:lnSpc>
                <a:spcPct val="120000"/>
              </a:lnSpc>
            </a:pPr>
            <a:r>
              <a:rPr lang="zh-CN" altLang="en-US" sz="1600" dirty="0"/>
              <a:t>访问方向：右 下 左 上</a:t>
            </a:r>
            <a:endParaRPr lang="en-US" altLang="zh-CN" sz="1600" dirty="0"/>
          </a:p>
          <a:p>
            <a:pPr>
              <a:lnSpc>
                <a:spcPct val="120000"/>
              </a:lnSpc>
            </a:pPr>
            <a:r>
              <a:rPr lang="zh-CN" altLang="en-US" sz="1600" dirty="0"/>
              <a:t>边界条件：①当前结点不是</a:t>
            </a:r>
            <a:r>
              <a:rPr lang="en-US" altLang="zh-CN" sz="1600" dirty="0"/>
              <a:t>1</a:t>
            </a:r>
            <a:r>
              <a:rPr lang="zh-CN" altLang="en-US" sz="1600" dirty="0"/>
              <a:t>；②达到边界点或者即将越界</a:t>
            </a:r>
            <a:endParaRPr lang="zh-CN" altLang="en-US" sz="1600" dirty="0"/>
          </a:p>
        </p:txBody>
      </p:sp>
      <p:sp>
        <p:nvSpPr>
          <p:cNvPr id="69" name="矩形 68"/>
          <p:cNvSpPr/>
          <p:nvPr/>
        </p:nvSpPr>
        <p:spPr>
          <a:xfrm>
            <a:off x="8871183" y="2165024"/>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0" name="矩形 69"/>
          <p:cNvSpPr/>
          <p:nvPr/>
        </p:nvSpPr>
        <p:spPr>
          <a:xfrm>
            <a:off x="8871182" y="145550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71" name="矩形 70"/>
          <p:cNvSpPr/>
          <p:nvPr/>
        </p:nvSpPr>
        <p:spPr>
          <a:xfrm>
            <a:off x="8871183" y="1814043"/>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72" name="矩形 71"/>
          <p:cNvSpPr/>
          <p:nvPr/>
        </p:nvSpPr>
        <p:spPr>
          <a:xfrm>
            <a:off x="8871183" y="2516005"/>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3" name="矩形 72"/>
          <p:cNvSpPr/>
          <p:nvPr/>
        </p:nvSpPr>
        <p:spPr>
          <a:xfrm>
            <a:off x="9212928" y="1463062"/>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74" name="矩形 73"/>
          <p:cNvSpPr/>
          <p:nvPr/>
        </p:nvSpPr>
        <p:spPr>
          <a:xfrm>
            <a:off x="9212928" y="1814043"/>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75" name="矩形 74"/>
          <p:cNvSpPr/>
          <p:nvPr/>
        </p:nvSpPr>
        <p:spPr>
          <a:xfrm>
            <a:off x="9230898" y="2164641"/>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6" name="矩形 75"/>
          <p:cNvSpPr/>
          <p:nvPr/>
        </p:nvSpPr>
        <p:spPr>
          <a:xfrm>
            <a:off x="9212927" y="2515624"/>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7" name="矩形 76"/>
          <p:cNvSpPr/>
          <p:nvPr/>
        </p:nvSpPr>
        <p:spPr>
          <a:xfrm>
            <a:off x="9554672" y="2515623"/>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8" name="矩形 77"/>
          <p:cNvSpPr/>
          <p:nvPr/>
        </p:nvSpPr>
        <p:spPr>
          <a:xfrm>
            <a:off x="9554672" y="2165022"/>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79" name="矩形 78"/>
          <p:cNvSpPr/>
          <p:nvPr/>
        </p:nvSpPr>
        <p:spPr>
          <a:xfrm>
            <a:off x="9554671" y="181366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0" name="矩形 79"/>
          <p:cNvSpPr/>
          <p:nvPr/>
        </p:nvSpPr>
        <p:spPr>
          <a:xfrm>
            <a:off x="9554671" y="146287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1" name="矩形 80"/>
          <p:cNvSpPr/>
          <p:nvPr/>
        </p:nvSpPr>
        <p:spPr>
          <a:xfrm>
            <a:off x="10240911" y="147761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2" name="矩形 81"/>
          <p:cNvSpPr/>
          <p:nvPr/>
        </p:nvSpPr>
        <p:spPr>
          <a:xfrm>
            <a:off x="9899168" y="147761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3" name="矩形 82"/>
          <p:cNvSpPr/>
          <p:nvPr/>
        </p:nvSpPr>
        <p:spPr>
          <a:xfrm>
            <a:off x="9899167" y="182271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4" name="矩形 83"/>
          <p:cNvSpPr/>
          <p:nvPr/>
        </p:nvSpPr>
        <p:spPr>
          <a:xfrm>
            <a:off x="10234043" y="181366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endParaRPr>
          </a:p>
        </p:txBody>
      </p:sp>
      <p:sp>
        <p:nvSpPr>
          <p:cNvPr id="85" name="矩形 84"/>
          <p:cNvSpPr/>
          <p:nvPr/>
        </p:nvSpPr>
        <p:spPr>
          <a:xfrm>
            <a:off x="9899166" y="2169171"/>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6" name="矩形 85"/>
          <p:cNvSpPr/>
          <p:nvPr/>
        </p:nvSpPr>
        <p:spPr>
          <a:xfrm>
            <a:off x="10246648" y="2164641"/>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87" name="矩形 86"/>
          <p:cNvSpPr/>
          <p:nvPr/>
        </p:nvSpPr>
        <p:spPr>
          <a:xfrm>
            <a:off x="10240910" y="2517672"/>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88" name="矩形 87"/>
          <p:cNvSpPr/>
          <p:nvPr/>
        </p:nvSpPr>
        <p:spPr>
          <a:xfrm>
            <a:off x="9899166" y="2526971"/>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89" name="矩形 88"/>
          <p:cNvSpPr/>
          <p:nvPr/>
        </p:nvSpPr>
        <p:spPr>
          <a:xfrm>
            <a:off x="8871182" y="102502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0" name="矩形 89"/>
          <p:cNvSpPr/>
          <p:nvPr/>
        </p:nvSpPr>
        <p:spPr>
          <a:xfrm>
            <a:off x="9212927" y="102502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1" name="矩形 90"/>
          <p:cNvSpPr/>
          <p:nvPr/>
        </p:nvSpPr>
        <p:spPr>
          <a:xfrm>
            <a:off x="8365927" y="146267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2" name="矩形 91"/>
          <p:cNvSpPr/>
          <p:nvPr/>
        </p:nvSpPr>
        <p:spPr>
          <a:xfrm>
            <a:off x="8357190" y="185515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3" name="矩形 92"/>
          <p:cNvSpPr/>
          <p:nvPr/>
        </p:nvSpPr>
        <p:spPr>
          <a:xfrm>
            <a:off x="8365927" y="223371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4" name="矩形 93"/>
          <p:cNvSpPr/>
          <p:nvPr/>
        </p:nvSpPr>
        <p:spPr>
          <a:xfrm>
            <a:off x="8357190" y="264458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5" name="矩形 94"/>
          <p:cNvSpPr/>
          <p:nvPr/>
        </p:nvSpPr>
        <p:spPr>
          <a:xfrm>
            <a:off x="8871182" y="299557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6" name="矩形 95"/>
          <p:cNvSpPr/>
          <p:nvPr/>
        </p:nvSpPr>
        <p:spPr>
          <a:xfrm>
            <a:off x="9230898" y="299556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7" name="矩形 96"/>
          <p:cNvSpPr/>
          <p:nvPr/>
        </p:nvSpPr>
        <p:spPr>
          <a:xfrm>
            <a:off x="9574017" y="299556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8" name="矩形 97"/>
          <p:cNvSpPr/>
          <p:nvPr/>
        </p:nvSpPr>
        <p:spPr>
          <a:xfrm>
            <a:off x="9935107" y="299556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99" name="矩形 98"/>
          <p:cNvSpPr/>
          <p:nvPr/>
        </p:nvSpPr>
        <p:spPr>
          <a:xfrm>
            <a:off x="10296197" y="2995567"/>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0" name="矩形 99"/>
          <p:cNvSpPr/>
          <p:nvPr/>
        </p:nvSpPr>
        <p:spPr>
          <a:xfrm>
            <a:off x="9554671" y="102502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1" name="矩形 100"/>
          <p:cNvSpPr/>
          <p:nvPr/>
        </p:nvSpPr>
        <p:spPr>
          <a:xfrm>
            <a:off x="10784972" y="223371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2" name="矩形 101"/>
          <p:cNvSpPr/>
          <p:nvPr/>
        </p:nvSpPr>
        <p:spPr>
          <a:xfrm>
            <a:off x="9906526" y="102502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3" name="矩形 102"/>
          <p:cNvSpPr/>
          <p:nvPr/>
        </p:nvSpPr>
        <p:spPr>
          <a:xfrm>
            <a:off x="10808812" y="1855159"/>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4" name="矩形 103"/>
          <p:cNvSpPr/>
          <p:nvPr/>
        </p:nvSpPr>
        <p:spPr>
          <a:xfrm>
            <a:off x="10280853" y="102502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5" name="矩形 104"/>
          <p:cNvSpPr/>
          <p:nvPr/>
        </p:nvSpPr>
        <p:spPr>
          <a:xfrm>
            <a:off x="10808813" y="1462678"/>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6" name="矩形 105"/>
          <p:cNvSpPr/>
          <p:nvPr/>
        </p:nvSpPr>
        <p:spPr>
          <a:xfrm>
            <a:off x="10784972" y="2602960"/>
            <a:ext cx="341745" cy="35098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07" name="矩形 106"/>
          <p:cNvSpPr/>
          <p:nvPr/>
        </p:nvSpPr>
        <p:spPr>
          <a:xfrm>
            <a:off x="8843538" y="1447938"/>
            <a:ext cx="1766760" cy="1418666"/>
          </a:xfrm>
          <a:prstGeom prst="rect">
            <a:avLst/>
          </a:prstGeom>
          <a:noFill/>
          <a:ln w="571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8" name="矩形 107"/>
          <p:cNvSpPr/>
          <p:nvPr/>
        </p:nvSpPr>
        <p:spPr>
          <a:xfrm>
            <a:off x="8672664" y="3796656"/>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09" name="矩形 108"/>
          <p:cNvSpPr/>
          <p:nvPr/>
        </p:nvSpPr>
        <p:spPr>
          <a:xfrm>
            <a:off x="8672665" y="4155199"/>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10" name="矩形 109"/>
          <p:cNvSpPr/>
          <p:nvPr/>
        </p:nvSpPr>
        <p:spPr>
          <a:xfrm>
            <a:off x="9014410" y="3804218"/>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11" name="矩形 110"/>
          <p:cNvSpPr/>
          <p:nvPr/>
        </p:nvSpPr>
        <p:spPr>
          <a:xfrm>
            <a:off x="9014410" y="4155199"/>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12" name="矩形 111"/>
          <p:cNvSpPr/>
          <p:nvPr/>
        </p:nvSpPr>
        <p:spPr>
          <a:xfrm>
            <a:off x="9892298" y="3942997"/>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13" name="矩形 112"/>
          <p:cNvSpPr/>
          <p:nvPr/>
        </p:nvSpPr>
        <p:spPr>
          <a:xfrm>
            <a:off x="10655000" y="3926365"/>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14" name="矩形 113"/>
          <p:cNvSpPr/>
          <p:nvPr/>
        </p:nvSpPr>
        <p:spPr>
          <a:xfrm>
            <a:off x="10996746" y="3933927"/>
            <a:ext cx="341745" cy="3509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72820" y="720090"/>
            <a:ext cx="4300855" cy="368300"/>
          </a:xfrm>
          <a:prstGeom prst="rect">
            <a:avLst/>
          </a:prstGeom>
          <a:noFill/>
        </p:spPr>
        <p:txBody>
          <a:bodyPr wrap="square" rtlCol="0">
            <a:spAutoFit/>
          </a:bodyPr>
          <a:p>
            <a:r>
              <a:rPr lang="zh-CN" altLang="en-US"/>
              <a:t>从上往下</a:t>
            </a:r>
            <a:r>
              <a:rPr lang="zh-CN" altLang="en-US"/>
              <a:t>分析：</a:t>
            </a:r>
            <a:endParaRPr lang="zh-CN" altLang="en-US"/>
          </a:p>
        </p:txBody>
      </p:sp>
      <p:sp>
        <p:nvSpPr>
          <p:cNvPr id="9" name="椭圆 8"/>
          <p:cNvSpPr/>
          <p:nvPr/>
        </p:nvSpPr>
        <p:spPr>
          <a:xfrm>
            <a:off x="591820" y="356108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4</a:t>
            </a:r>
            <a:endParaRPr lang="en-US" altLang="zh-CN"/>
          </a:p>
        </p:txBody>
      </p:sp>
      <p:sp>
        <p:nvSpPr>
          <p:cNvPr id="10" name="椭圆 9"/>
          <p:cNvSpPr/>
          <p:nvPr/>
        </p:nvSpPr>
        <p:spPr>
          <a:xfrm>
            <a:off x="3318510" y="254127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sp>
        <p:nvSpPr>
          <p:cNvPr id="11" name="椭圆 10"/>
          <p:cNvSpPr/>
          <p:nvPr/>
        </p:nvSpPr>
        <p:spPr>
          <a:xfrm>
            <a:off x="2009775" y="356108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5</a:t>
            </a:r>
            <a:endParaRPr lang="en-US" altLang="zh-CN"/>
          </a:p>
        </p:txBody>
      </p:sp>
      <p:sp>
        <p:nvSpPr>
          <p:cNvPr id="12" name="椭圆 11"/>
          <p:cNvSpPr/>
          <p:nvPr/>
        </p:nvSpPr>
        <p:spPr>
          <a:xfrm>
            <a:off x="1280160" y="2541270"/>
            <a:ext cx="528955" cy="4692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sp>
        <p:nvSpPr>
          <p:cNvPr id="13" name="椭圆 12"/>
          <p:cNvSpPr/>
          <p:nvPr/>
        </p:nvSpPr>
        <p:spPr>
          <a:xfrm>
            <a:off x="2306320" y="1646555"/>
            <a:ext cx="528955" cy="469265"/>
          </a:xfrm>
          <a:prstGeom prst="ellipse">
            <a:avLst/>
          </a:prstGeom>
        </p:spPr>
        <p:style>
          <a:lnRef idx="0">
            <a:srgbClr val="FFFFFF"/>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cxnSp>
        <p:nvCxnSpPr>
          <p:cNvPr id="16" name="直接连接符 15"/>
          <p:cNvCxnSpPr>
            <a:stCxn id="13" idx="3"/>
            <a:endCxn id="12" idx="0"/>
          </p:cNvCxnSpPr>
          <p:nvPr/>
        </p:nvCxnSpPr>
        <p:spPr>
          <a:xfrm flipH="1">
            <a:off x="1544955" y="2047240"/>
            <a:ext cx="838835" cy="494030"/>
          </a:xfrm>
          <a:prstGeom prst="line">
            <a:avLst/>
          </a:prstGeom>
        </p:spPr>
        <p:style>
          <a:lnRef idx="2">
            <a:schemeClr val="accent1"/>
          </a:lnRef>
          <a:fillRef idx="0">
            <a:srgbClr val="FFFFFF"/>
          </a:fillRef>
          <a:effectRef idx="0">
            <a:srgbClr val="FFFFFF"/>
          </a:effectRef>
          <a:fontRef idx="minor">
            <a:schemeClr val="tx1"/>
          </a:fontRef>
        </p:style>
      </p:cxnSp>
      <p:cxnSp>
        <p:nvCxnSpPr>
          <p:cNvPr id="17" name="直接连接符 16"/>
          <p:cNvCxnSpPr>
            <a:stCxn id="13" idx="5"/>
            <a:endCxn id="10" idx="1"/>
          </p:cNvCxnSpPr>
          <p:nvPr/>
        </p:nvCxnSpPr>
        <p:spPr>
          <a:xfrm>
            <a:off x="2757805" y="2047240"/>
            <a:ext cx="638175" cy="562610"/>
          </a:xfrm>
          <a:prstGeom prst="line">
            <a:avLst/>
          </a:prstGeom>
        </p:spPr>
        <p:style>
          <a:lnRef idx="2">
            <a:schemeClr val="accent1"/>
          </a:lnRef>
          <a:fillRef idx="0">
            <a:srgbClr val="FFFFFF"/>
          </a:fillRef>
          <a:effectRef idx="0">
            <a:srgbClr val="FFFFFF"/>
          </a:effectRef>
          <a:fontRef idx="minor">
            <a:schemeClr val="tx1"/>
          </a:fontRef>
        </p:style>
      </p:cxnSp>
      <p:cxnSp>
        <p:nvCxnSpPr>
          <p:cNvPr id="18" name="直接连接符 17"/>
          <p:cNvCxnSpPr>
            <a:stCxn id="12" idx="3"/>
            <a:endCxn id="9" idx="0"/>
          </p:cNvCxnSpPr>
          <p:nvPr/>
        </p:nvCxnSpPr>
        <p:spPr>
          <a:xfrm flipH="1">
            <a:off x="856615" y="2941955"/>
            <a:ext cx="501015" cy="619125"/>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p:cNvCxnSpPr>
            <a:stCxn id="12" idx="5"/>
            <a:endCxn id="11" idx="0"/>
          </p:cNvCxnSpPr>
          <p:nvPr/>
        </p:nvCxnSpPr>
        <p:spPr>
          <a:xfrm>
            <a:off x="1731645" y="2941955"/>
            <a:ext cx="542925" cy="619125"/>
          </a:xfrm>
          <a:prstGeom prst="line">
            <a:avLst/>
          </a:prstGeom>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5431155" y="902970"/>
            <a:ext cx="6004560" cy="368300"/>
          </a:xfrm>
          <a:prstGeom prst="rect">
            <a:avLst/>
          </a:prstGeom>
          <a:noFill/>
        </p:spPr>
        <p:txBody>
          <a:bodyPr wrap="square" rtlCol="0">
            <a:spAutoFit/>
          </a:bodyPr>
          <a:p>
            <a:r>
              <a:rPr lang="zh-CN" altLang="en-US"/>
              <a:t>每个节点都会有三种状态：未覆盖，已覆盖，放置摄像</a:t>
            </a:r>
            <a:r>
              <a:rPr lang="zh-CN" altLang="en-US"/>
              <a:t>头</a:t>
            </a:r>
            <a:endParaRPr lang="zh-CN" altLang="en-US"/>
          </a:p>
        </p:txBody>
      </p:sp>
      <p:sp>
        <p:nvSpPr>
          <p:cNvPr id="6" name="文本框 5"/>
          <p:cNvSpPr txBox="1"/>
          <p:nvPr/>
        </p:nvSpPr>
        <p:spPr>
          <a:xfrm>
            <a:off x="5442585" y="2111375"/>
            <a:ext cx="4064000" cy="368300"/>
          </a:xfrm>
          <a:prstGeom prst="rect">
            <a:avLst/>
          </a:prstGeom>
          <a:noFill/>
        </p:spPr>
        <p:txBody>
          <a:bodyPr wrap="square" rtlCol="0">
            <a:spAutoFit/>
          </a:bodyPr>
          <a:p>
            <a:r>
              <a:rPr lang="zh-CN" altLang="en-US"/>
              <a:t>时间复杂度：</a:t>
            </a:r>
            <a:r>
              <a:rPr lang="en-US" altLang="zh-CN"/>
              <a:t>O(2</a:t>
            </a:r>
            <a:r>
              <a:rPr lang="en-US" altLang="zh-CN" baseline="30000"/>
              <a:t>n</a:t>
            </a:r>
            <a:r>
              <a:rPr lang="en-US" altLang="zh-CN"/>
              <a:t>)</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椭圆 5"/>
          <p:cNvSpPr/>
          <p:nvPr/>
        </p:nvSpPr>
        <p:spPr>
          <a:xfrm>
            <a:off x="8462645" y="69659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5</a:t>
            </a:r>
            <a:endParaRPr lang="en-US" altLang="zh-CN"/>
          </a:p>
        </p:txBody>
      </p:sp>
      <p:sp>
        <p:nvSpPr>
          <p:cNvPr id="4" name="椭圆 3"/>
          <p:cNvSpPr/>
          <p:nvPr/>
        </p:nvSpPr>
        <p:spPr>
          <a:xfrm>
            <a:off x="7630795" y="136652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sp>
        <p:nvSpPr>
          <p:cNvPr id="5" name="椭圆 4"/>
          <p:cNvSpPr/>
          <p:nvPr/>
        </p:nvSpPr>
        <p:spPr>
          <a:xfrm>
            <a:off x="8270875" y="229616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6</a:t>
            </a:r>
            <a:endParaRPr lang="en-US" altLang="zh-CN"/>
          </a:p>
        </p:txBody>
      </p:sp>
      <p:sp>
        <p:nvSpPr>
          <p:cNvPr id="7" name="椭圆 6"/>
          <p:cNvSpPr/>
          <p:nvPr/>
        </p:nvSpPr>
        <p:spPr>
          <a:xfrm>
            <a:off x="9395460" y="144716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sp>
        <p:nvSpPr>
          <p:cNvPr id="8" name="椭圆 7"/>
          <p:cNvSpPr/>
          <p:nvPr/>
        </p:nvSpPr>
        <p:spPr>
          <a:xfrm>
            <a:off x="7335520" y="328739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sp>
        <p:nvSpPr>
          <p:cNvPr id="9" name="椭圆 8"/>
          <p:cNvSpPr/>
          <p:nvPr/>
        </p:nvSpPr>
        <p:spPr>
          <a:xfrm>
            <a:off x="8991600" y="3287395"/>
            <a:ext cx="528955" cy="469265"/>
          </a:xfrm>
          <a:prstGeom prst="ellipse">
            <a:avLst/>
          </a:prstGeom>
          <a:solidFill>
            <a:schemeClr val="accent1"/>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7</a:t>
            </a:r>
            <a:endParaRPr lang="en-US" altLang="zh-CN"/>
          </a:p>
        </p:txBody>
      </p:sp>
      <p:sp>
        <p:nvSpPr>
          <p:cNvPr id="10" name="椭圆 9"/>
          <p:cNvSpPr/>
          <p:nvPr/>
        </p:nvSpPr>
        <p:spPr>
          <a:xfrm>
            <a:off x="10318750" y="222758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4</a:t>
            </a:r>
            <a:endParaRPr lang="en-US" altLang="zh-CN"/>
          </a:p>
        </p:txBody>
      </p:sp>
      <p:cxnSp>
        <p:nvCxnSpPr>
          <p:cNvPr id="11" name="直接连接符 10"/>
          <p:cNvCxnSpPr>
            <a:stCxn id="6" idx="3"/>
            <a:endCxn id="4" idx="7"/>
          </p:cNvCxnSpPr>
          <p:nvPr/>
        </p:nvCxnSpPr>
        <p:spPr>
          <a:xfrm flipH="1">
            <a:off x="8082280" y="1097280"/>
            <a:ext cx="457835" cy="337820"/>
          </a:xfrm>
          <a:prstGeom prst="line">
            <a:avLst/>
          </a:prstGeom>
        </p:spPr>
        <p:style>
          <a:lnRef idx="2">
            <a:schemeClr val="accent1"/>
          </a:lnRef>
          <a:fillRef idx="0">
            <a:srgbClr val="FFFFFF"/>
          </a:fillRef>
          <a:effectRef idx="0">
            <a:srgbClr val="FFFFFF"/>
          </a:effectRef>
          <a:fontRef idx="minor">
            <a:schemeClr val="tx1"/>
          </a:fontRef>
        </p:style>
      </p:cxnSp>
      <p:cxnSp>
        <p:nvCxnSpPr>
          <p:cNvPr id="12" name="直接连接符 11"/>
          <p:cNvCxnSpPr>
            <a:stCxn id="6" idx="5"/>
            <a:endCxn id="7" idx="1"/>
          </p:cNvCxnSpPr>
          <p:nvPr/>
        </p:nvCxnSpPr>
        <p:spPr>
          <a:xfrm>
            <a:off x="8914130" y="1097280"/>
            <a:ext cx="558800" cy="418465"/>
          </a:xfrm>
          <a:prstGeom prst="line">
            <a:avLst/>
          </a:prstGeom>
        </p:spPr>
        <p:style>
          <a:lnRef idx="2">
            <a:schemeClr val="accent1"/>
          </a:lnRef>
          <a:fillRef idx="0">
            <a:srgbClr val="FFFFFF"/>
          </a:fillRef>
          <a:effectRef idx="0">
            <a:srgbClr val="FFFFFF"/>
          </a:effectRef>
          <a:fontRef idx="minor">
            <a:schemeClr val="tx1"/>
          </a:fontRef>
        </p:style>
      </p:cxnSp>
      <p:cxnSp>
        <p:nvCxnSpPr>
          <p:cNvPr id="13" name="直接连接符 12"/>
          <p:cNvCxnSpPr>
            <a:stCxn id="4" idx="5"/>
            <a:endCxn id="5" idx="0"/>
          </p:cNvCxnSpPr>
          <p:nvPr/>
        </p:nvCxnSpPr>
        <p:spPr>
          <a:xfrm>
            <a:off x="8082280" y="1767205"/>
            <a:ext cx="453390" cy="528955"/>
          </a:xfrm>
          <a:prstGeom prst="line">
            <a:avLst/>
          </a:prstGeom>
        </p:spPr>
        <p:style>
          <a:lnRef idx="2">
            <a:schemeClr val="accent1"/>
          </a:lnRef>
          <a:fillRef idx="0">
            <a:srgbClr val="FFFFFF"/>
          </a:fillRef>
          <a:effectRef idx="0">
            <a:srgbClr val="FFFFFF"/>
          </a:effectRef>
          <a:fontRef idx="minor">
            <a:schemeClr val="tx1"/>
          </a:fontRef>
        </p:style>
      </p:cxnSp>
      <p:cxnSp>
        <p:nvCxnSpPr>
          <p:cNvPr id="14" name="直接连接符 13"/>
          <p:cNvCxnSpPr>
            <a:stCxn id="7" idx="5"/>
            <a:endCxn id="10" idx="1"/>
          </p:cNvCxnSpPr>
          <p:nvPr/>
        </p:nvCxnSpPr>
        <p:spPr>
          <a:xfrm>
            <a:off x="9846945" y="1847850"/>
            <a:ext cx="549275" cy="448310"/>
          </a:xfrm>
          <a:prstGeom prst="line">
            <a:avLst/>
          </a:prstGeom>
        </p:spPr>
        <p:style>
          <a:lnRef idx="2">
            <a:schemeClr val="accent1"/>
          </a:lnRef>
          <a:fillRef idx="0">
            <a:srgbClr val="FFFFFF"/>
          </a:fillRef>
          <a:effectRef idx="0">
            <a:srgbClr val="FFFFFF"/>
          </a:effectRef>
          <a:fontRef idx="minor">
            <a:schemeClr val="tx1"/>
          </a:fontRef>
        </p:style>
      </p:cxnSp>
      <p:cxnSp>
        <p:nvCxnSpPr>
          <p:cNvPr id="15" name="直接连接符 14"/>
          <p:cNvCxnSpPr>
            <a:stCxn id="5" idx="3"/>
            <a:endCxn id="8" idx="0"/>
          </p:cNvCxnSpPr>
          <p:nvPr/>
        </p:nvCxnSpPr>
        <p:spPr>
          <a:xfrm flipH="1">
            <a:off x="7600315" y="2696845"/>
            <a:ext cx="748030" cy="590550"/>
          </a:xfrm>
          <a:prstGeom prst="line">
            <a:avLst/>
          </a:prstGeom>
        </p:spPr>
        <p:style>
          <a:lnRef idx="2">
            <a:schemeClr val="accent1"/>
          </a:lnRef>
          <a:fillRef idx="0">
            <a:srgbClr val="FFFFFF"/>
          </a:fillRef>
          <a:effectRef idx="0">
            <a:srgbClr val="FFFFFF"/>
          </a:effectRef>
          <a:fontRef idx="minor">
            <a:schemeClr val="tx1"/>
          </a:fontRef>
        </p:style>
      </p:cxnSp>
      <p:cxnSp>
        <p:nvCxnSpPr>
          <p:cNvPr id="16" name="直接连接符 15"/>
          <p:cNvCxnSpPr>
            <a:stCxn id="5" idx="5"/>
            <a:endCxn id="9" idx="0"/>
          </p:cNvCxnSpPr>
          <p:nvPr/>
        </p:nvCxnSpPr>
        <p:spPr>
          <a:xfrm>
            <a:off x="8722360" y="2696845"/>
            <a:ext cx="534035" cy="590550"/>
          </a:xfrm>
          <a:prstGeom prst="line">
            <a:avLst/>
          </a:prstGeom>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379730" y="618490"/>
            <a:ext cx="5250180" cy="3138170"/>
          </a:xfrm>
          <a:prstGeom prst="rect">
            <a:avLst/>
          </a:prstGeom>
          <a:noFill/>
        </p:spPr>
        <p:txBody>
          <a:bodyPr wrap="square" rtlCol="0">
            <a:spAutoFit/>
          </a:bodyPr>
          <a:p>
            <a:r>
              <a:rPr lang="zh-CN" altLang="en-US"/>
              <a:t>从下</a:t>
            </a:r>
            <a:r>
              <a:rPr lang="zh-CN" altLang="en-US"/>
              <a:t>往上：</a:t>
            </a:r>
            <a:endParaRPr lang="zh-CN" altLang="en-US"/>
          </a:p>
          <a:p>
            <a:r>
              <a:rPr lang="zh-CN" altLang="en-US"/>
              <a:t>①找到</a:t>
            </a:r>
            <a:r>
              <a:rPr lang="zh-CN" altLang="en-US"/>
              <a:t>叶子节点</a:t>
            </a:r>
            <a:endParaRPr lang="zh-CN" altLang="en-US"/>
          </a:p>
          <a:p>
            <a:r>
              <a:rPr lang="zh-CN" altLang="en-US"/>
              <a:t>左孩子叶子节点有：</a:t>
            </a:r>
            <a:r>
              <a:rPr lang="en-US" altLang="zh-CN"/>
              <a:t>8</a:t>
            </a:r>
            <a:r>
              <a:rPr lang="zh-CN" altLang="en-US"/>
              <a:t>，</a:t>
            </a:r>
            <a:r>
              <a:rPr lang="en-US" altLang="zh-CN"/>
              <a:t>3</a:t>
            </a:r>
            <a:r>
              <a:rPr lang="zh-CN" altLang="en-US"/>
              <a:t>，</a:t>
            </a:r>
            <a:r>
              <a:rPr lang="en-US" altLang="zh-CN"/>
              <a:t>7</a:t>
            </a:r>
            <a:endParaRPr lang="en-US" altLang="zh-CN"/>
          </a:p>
          <a:p>
            <a:r>
              <a:rPr lang="zh-CN" altLang="en-US"/>
              <a:t>右孩子叶子节点：</a:t>
            </a:r>
            <a:r>
              <a:rPr lang="en-US" altLang="zh-CN"/>
              <a:t>4</a:t>
            </a:r>
            <a:endParaRPr lang="en-US" altLang="zh-CN"/>
          </a:p>
          <a:p>
            <a:r>
              <a:rPr lang="zh-CN" altLang="en-US"/>
              <a:t>②</a:t>
            </a:r>
            <a:r>
              <a:rPr lang="zh-CN" altLang="en-US">
                <a:sym typeface="+mn-ea"/>
              </a:rPr>
              <a:t>最优位置：隔两个节点放置一个摄像头</a:t>
            </a:r>
            <a:r>
              <a:rPr lang="en-US" altLang="zh-CN">
                <a:sym typeface="+mn-ea"/>
              </a:rPr>
              <a:t>==</a:t>
            </a:r>
            <a:r>
              <a:rPr lang="zh-CN" altLang="en-US">
                <a:sym typeface="+mn-ea"/>
              </a:rPr>
              <a:t>》叶子节点的父节点</a:t>
            </a:r>
            <a:endParaRPr lang="zh-CN" altLang="en-US"/>
          </a:p>
          <a:p>
            <a:r>
              <a:rPr lang="zh-CN" altLang="en-US"/>
              <a:t>左叶子节点的父结点：</a:t>
            </a:r>
            <a:r>
              <a:rPr lang="en-US" altLang="zh-CN"/>
              <a:t>6</a:t>
            </a:r>
            <a:r>
              <a:rPr lang="zh-CN" altLang="en-US"/>
              <a:t>，</a:t>
            </a:r>
            <a:r>
              <a:rPr lang="en-US" altLang="zh-CN"/>
              <a:t>1</a:t>
            </a:r>
            <a:endParaRPr lang="en-US" altLang="zh-CN"/>
          </a:p>
          <a:p>
            <a:r>
              <a:rPr lang="zh-CN" altLang="en-US"/>
              <a:t>右叶子节点的父结点：</a:t>
            </a:r>
            <a:r>
              <a:rPr lang="en-US" altLang="zh-CN"/>
              <a:t>2</a:t>
            </a:r>
            <a:endParaRPr lang="en-US" altLang="zh-CN"/>
          </a:p>
          <a:p>
            <a:r>
              <a:rPr lang="zh-CN" altLang="en-US"/>
              <a:t>避免重复覆盖节点采用剪枝的思路将叶子节点的父结点覆盖的叶子剪掉，且不影响其他</a:t>
            </a:r>
            <a:r>
              <a:rPr lang="zh-CN" altLang="en-US"/>
              <a:t>节点</a:t>
            </a:r>
            <a:endParaRPr lang="zh-CN" altLang="en-US"/>
          </a:p>
          <a:p>
            <a:r>
              <a:rPr lang="zh-CN" altLang="en-US"/>
              <a:t>最后摄像头位置有：</a:t>
            </a:r>
            <a:r>
              <a:rPr lang="en-US"/>
              <a:t>6</a:t>
            </a:r>
            <a:r>
              <a:rPr lang="zh-CN" altLang="en-US"/>
              <a:t>，</a:t>
            </a:r>
            <a:r>
              <a:rPr lang="en-US" altLang="zh-CN"/>
              <a:t>2</a:t>
            </a:r>
            <a:r>
              <a:rPr lang="zh-CN" altLang="en-US"/>
              <a:t>，</a:t>
            </a:r>
            <a:r>
              <a:rPr lang="en-US" altLang="zh-CN"/>
              <a:t>1</a:t>
            </a:r>
            <a:endParaRPr lang="en-US" altLang="zh-CN"/>
          </a:p>
        </p:txBody>
      </p:sp>
      <p:sp>
        <p:nvSpPr>
          <p:cNvPr id="27" name="椭圆 26"/>
          <p:cNvSpPr/>
          <p:nvPr/>
        </p:nvSpPr>
        <p:spPr>
          <a:xfrm>
            <a:off x="6694805" y="229806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8</a:t>
            </a:r>
            <a:endParaRPr lang="en-US" altLang="zh-CN"/>
          </a:p>
        </p:txBody>
      </p:sp>
      <p:cxnSp>
        <p:nvCxnSpPr>
          <p:cNvPr id="28" name="直接连接符 27"/>
          <p:cNvCxnSpPr>
            <a:stCxn id="4" idx="3"/>
            <a:endCxn id="27" idx="0"/>
          </p:cNvCxnSpPr>
          <p:nvPr/>
        </p:nvCxnSpPr>
        <p:spPr>
          <a:xfrm flipH="1">
            <a:off x="6959600" y="1767205"/>
            <a:ext cx="748665" cy="530860"/>
          </a:xfrm>
          <a:prstGeom prst="line">
            <a:avLst/>
          </a:prstGeom>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文本框 23"/>
          <p:cNvSpPr txBox="1"/>
          <p:nvPr/>
        </p:nvSpPr>
        <p:spPr>
          <a:xfrm>
            <a:off x="283845" y="758825"/>
            <a:ext cx="4046855" cy="2861310"/>
          </a:xfrm>
          <a:prstGeom prst="rect">
            <a:avLst/>
          </a:prstGeom>
          <a:noFill/>
        </p:spPr>
        <p:txBody>
          <a:bodyPr wrap="square" rtlCol="0">
            <a:spAutoFit/>
          </a:bodyPr>
          <a:p>
            <a:r>
              <a:rPr lang="zh-CN" altLang="en-US"/>
              <a:t>可知一个节点有三种</a:t>
            </a:r>
            <a:r>
              <a:rPr lang="zh-CN" altLang="en-US"/>
              <a:t>状态：</a:t>
            </a:r>
            <a:endParaRPr lang="zh-CN" altLang="en-US"/>
          </a:p>
          <a:p>
            <a:r>
              <a:rPr lang="en-US" altLang="zh-CN"/>
              <a:t>1.</a:t>
            </a:r>
            <a:r>
              <a:rPr lang="zh-CN" altLang="en-US"/>
              <a:t>未覆盖：</a:t>
            </a:r>
            <a:r>
              <a:rPr lang="en-US" altLang="zh-CN"/>
              <a:t>0</a:t>
            </a:r>
            <a:endParaRPr lang="zh-CN" altLang="en-US"/>
          </a:p>
          <a:p>
            <a:r>
              <a:rPr lang="en-US" altLang="zh-CN"/>
              <a:t>2.</a:t>
            </a:r>
            <a:r>
              <a:rPr lang="zh-CN" altLang="en-US"/>
              <a:t>已覆盖：</a:t>
            </a:r>
            <a:r>
              <a:rPr lang="en-US" altLang="zh-CN"/>
              <a:t>1</a:t>
            </a:r>
            <a:endParaRPr lang="zh-CN" altLang="en-US"/>
          </a:p>
          <a:p>
            <a:r>
              <a:rPr lang="en-US" altLang="zh-CN"/>
              <a:t>3.</a:t>
            </a:r>
            <a:r>
              <a:rPr lang="zh-CN" altLang="en-US"/>
              <a:t>设置监控位置：</a:t>
            </a:r>
            <a:r>
              <a:rPr lang="en-US" altLang="zh-CN"/>
              <a:t>2</a:t>
            </a:r>
            <a:endParaRPr lang="en-US" altLang="zh-CN"/>
          </a:p>
          <a:p>
            <a:r>
              <a:rPr lang="zh-CN" altLang="en-US"/>
              <a:t>左右孩子</a:t>
            </a:r>
            <a:r>
              <a:rPr lang="zh-CN" altLang="en-US"/>
              <a:t>状态排列组合有：</a:t>
            </a:r>
            <a:r>
              <a:rPr lang="en-US" altLang="zh-CN"/>
              <a:t>6</a:t>
            </a:r>
            <a:r>
              <a:rPr lang="zh-CN" altLang="en-US"/>
              <a:t>种</a:t>
            </a:r>
            <a:endParaRPr lang="zh-CN" altLang="en-US"/>
          </a:p>
          <a:p>
            <a:r>
              <a:rPr lang="zh-CN" altLang="en-US"/>
              <a:t>（</a:t>
            </a:r>
            <a:r>
              <a:rPr lang="en-US" altLang="zh-CN"/>
              <a:t>0</a:t>
            </a:r>
            <a:r>
              <a:rPr lang="zh-CN" altLang="en-US"/>
              <a:t>，</a:t>
            </a:r>
            <a:r>
              <a:rPr lang="en-US" altLang="zh-CN"/>
              <a:t>0</a:t>
            </a:r>
            <a:r>
              <a:rPr lang="zh-CN" altLang="en-US"/>
              <a:t>）</a:t>
            </a:r>
            <a:r>
              <a:rPr lang="en-US" altLang="zh-CN"/>
              <a:t> </a:t>
            </a:r>
            <a:r>
              <a:rPr lang="zh-CN" altLang="en-US"/>
              <a:t>（</a:t>
            </a:r>
            <a:r>
              <a:rPr lang="en-US" altLang="zh-CN"/>
              <a:t>0</a:t>
            </a:r>
            <a:r>
              <a:rPr lang="zh-CN" altLang="en-US"/>
              <a:t>，</a:t>
            </a:r>
            <a:r>
              <a:rPr lang="en-US" altLang="zh-CN"/>
              <a:t>1</a:t>
            </a:r>
            <a:r>
              <a:rPr lang="zh-CN" altLang="en-US"/>
              <a:t>）</a:t>
            </a:r>
            <a:r>
              <a:rPr lang="en-US" altLang="zh-CN"/>
              <a:t> </a:t>
            </a:r>
            <a:r>
              <a:rPr lang="zh-CN" altLang="en-US"/>
              <a:t>（</a:t>
            </a:r>
            <a:r>
              <a:rPr lang="en-US" altLang="zh-CN"/>
              <a:t>0</a:t>
            </a:r>
            <a:r>
              <a:rPr lang="zh-CN" altLang="en-US"/>
              <a:t>，</a:t>
            </a:r>
            <a:r>
              <a:rPr lang="en-US" altLang="zh-CN"/>
              <a:t>2</a:t>
            </a:r>
            <a:r>
              <a:rPr lang="zh-CN" altLang="en-US"/>
              <a:t>）</a:t>
            </a:r>
            <a:endParaRPr lang="zh-CN" altLang="en-US"/>
          </a:p>
          <a:p>
            <a:r>
              <a:rPr lang="zh-CN" altLang="en-US"/>
              <a:t>（</a:t>
            </a:r>
            <a:r>
              <a:rPr lang="en-US" altLang="zh-CN"/>
              <a:t>1</a:t>
            </a:r>
            <a:r>
              <a:rPr lang="zh-CN" altLang="en-US"/>
              <a:t>，</a:t>
            </a:r>
            <a:r>
              <a:rPr lang="en-US" altLang="zh-CN"/>
              <a:t>1</a:t>
            </a:r>
            <a:r>
              <a:rPr lang="zh-CN" altLang="en-US"/>
              <a:t>）</a:t>
            </a:r>
            <a:r>
              <a:rPr lang="en-US" altLang="zh-CN"/>
              <a:t> </a:t>
            </a:r>
            <a:r>
              <a:rPr lang="zh-CN" altLang="en-US"/>
              <a:t>（</a:t>
            </a:r>
            <a:r>
              <a:rPr lang="en-US" altLang="zh-CN"/>
              <a:t>1</a:t>
            </a:r>
            <a:r>
              <a:rPr lang="zh-CN" altLang="en-US"/>
              <a:t>，</a:t>
            </a:r>
            <a:r>
              <a:rPr lang="en-US" altLang="zh-CN"/>
              <a:t>2</a:t>
            </a:r>
            <a:r>
              <a:rPr lang="zh-CN" altLang="en-US"/>
              <a:t>）</a:t>
            </a:r>
            <a:endParaRPr lang="zh-CN" altLang="en-US"/>
          </a:p>
          <a:p>
            <a:r>
              <a:rPr lang="zh-CN" altLang="en-US"/>
              <a:t>（</a:t>
            </a:r>
            <a:r>
              <a:rPr lang="en-US" altLang="zh-CN"/>
              <a:t>2</a:t>
            </a:r>
            <a:r>
              <a:rPr lang="zh-CN" altLang="en-US"/>
              <a:t>，</a:t>
            </a:r>
            <a:r>
              <a:rPr lang="en-US" altLang="zh-CN"/>
              <a:t>2</a:t>
            </a:r>
            <a:r>
              <a:rPr lang="zh-CN" altLang="en-US"/>
              <a:t>）</a:t>
            </a:r>
            <a:endParaRPr lang="zh-CN" altLang="en-US"/>
          </a:p>
          <a:p>
            <a:r>
              <a:rPr lang="zh-CN" altLang="en-US"/>
              <a:t>从下往上开始遍历，通过孩子的状态推断孩子父亲的</a:t>
            </a:r>
            <a:r>
              <a:rPr lang="zh-CN" altLang="en-US"/>
              <a:t>状态</a:t>
            </a:r>
            <a:endParaRPr lang="zh-CN" altLang="en-US"/>
          </a:p>
        </p:txBody>
      </p:sp>
      <p:sp>
        <p:nvSpPr>
          <p:cNvPr id="17" name="文本框 16"/>
          <p:cNvSpPr txBox="1"/>
          <p:nvPr/>
        </p:nvSpPr>
        <p:spPr>
          <a:xfrm>
            <a:off x="283845" y="162560"/>
            <a:ext cx="2150110" cy="368300"/>
          </a:xfrm>
          <a:prstGeom prst="rect">
            <a:avLst/>
          </a:prstGeom>
          <a:noFill/>
        </p:spPr>
        <p:txBody>
          <a:bodyPr wrap="square" rtlCol="0">
            <a:spAutoFit/>
          </a:bodyPr>
          <a:p>
            <a:r>
              <a:rPr lang="zh-CN" altLang="en-US"/>
              <a:t>处理</a:t>
            </a:r>
            <a:r>
              <a:rPr lang="zh-CN" altLang="en-US"/>
              <a:t>剪枝：</a:t>
            </a:r>
            <a:endParaRPr lang="zh-CN" altLang="en-US"/>
          </a:p>
        </p:txBody>
      </p:sp>
      <p:sp>
        <p:nvSpPr>
          <p:cNvPr id="18" name="椭圆 17"/>
          <p:cNvSpPr/>
          <p:nvPr/>
        </p:nvSpPr>
        <p:spPr>
          <a:xfrm>
            <a:off x="9243695" y="50292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5</a:t>
            </a:r>
            <a:endParaRPr lang="en-US" altLang="zh-CN"/>
          </a:p>
        </p:txBody>
      </p:sp>
      <p:sp>
        <p:nvSpPr>
          <p:cNvPr id="19" name="椭圆 18"/>
          <p:cNvSpPr/>
          <p:nvPr/>
        </p:nvSpPr>
        <p:spPr>
          <a:xfrm>
            <a:off x="8282940" y="118491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1</a:t>
            </a:r>
            <a:endParaRPr lang="en-US" altLang="zh-CN"/>
          </a:p>
        </p:txBody>
      </p:sp>
      <p:sp>
        <p:nvSpPr>
          <p:cNvPr id="20" name="椭圆 19"/>
          <p:cNvSpPr/>
          <p:nvPr/>
        </p:nvSpPr>
        <p:spPr>
          <a:xfrm>
            <a:off x="9051925" y="2102485"/>
            <a:ext cx="528955" cy="469265"/>
          </a:xfrm>
          <a:prstGeom prst="ellipse">
            <a:avLst/>
          </a:prstGeom>
          <a:solidFill>
            <a:schemeClr val="accent2"/>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6</a:t>
            </a:r>
            <a:endParaRPr lang="en-US" altLang="zh-CN"/>
          </a:p>
        </p:txBody>
      </p:sp>
      <p:sp>
        <p:nvSpPr>
          <p:cNvPr id="21" name="椭圆 20"/>
          <p:cNvSpPr/>
          <p:nvPr/>
        </p:nvSpPr>
        <p:spPr>
          <a:xfrm>
            <a:off x="10176510" y="125349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2</a:t>
            </a:r>
            <a:endParaRPr lang="en-US" altLang="zh-CN"/>
          </a:p>
        </p:txBody>
      </p:sp>
      <p:sp>
        <p:nvSpPr>
          <p:cNvPr id="22" name="椭圆 21"/>
          <p:cNvSpPr/>
          <p:nvPr/>
        </p:nvSpPr>
        <p:spPr>
          <a:xfrm>
            <a:off x="8116570" y="309372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3</a:t>
            </a:r>
            <a:endParaRPr lang="en-US" altLang="zh-CN"/>
          </a:p>
        </p:txBody>
      </p:sp>
      <p:sp>
        <p:nvSpPr>
          <p:cNvPr id="23" name="椭圆 22"/>
          <p:cNvSpPr/>
          <p:nvPr/>
        </p:nvSpPr>
        <p:spPr>
          <a:xfrm>
            <a:off x="9772650" y="3093720"/>
            <a:ext cx="528955" cy="469265"/>
          </a:xfrm>
          <a:prstGeom prst="ellipse">
            <a:avLst/>
          </a:prstGeom>
          <a:solidFill>
            <a:schemeClr val="accent1"/>
          </a:solidFill>
          <a:ln>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7</a:t>
            </a:r>
            <a:endParaRPr lang="en-US" altLang="zh-CN"/>
          </a:p>
        </p:txBody>
      </p:sp>
      <p:sp>
        <p:nvSpPr>
          <p:cNvPr id="26" name="椭圆 25"/>
          <p:cNvSpPr/>
          <p:nvPr/>
        </p:nvSpPr>
        <p:spPr>
          <a:xfrm>
            <a:off x="11099800" y="2033905"/>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4</a:t>
            </a:r>
            <a:endParaRPr lang="en-US" altLang="zh-CN"/>
          </a:p>
        </p:txBody>
      </p:sp>
      <p:cxnSp>
        <p:nvCxnSpPr>
          <p:cNvPr id="27" name="直接连接符 26"/>
          <p:cNvCxnSpPr>
            <a:stCxn id="18" idx="3"/>
            <a:endCxn id="19" idx="7"/>
          </p:cNvCxnSpPr>
          <p:nvPr/>
        </p:nvCxnSpPr>
        <p:spPr>
          <a:xfrm flipH="1">
            <a:off x="8734425" y="903605"/>
            <a:ext cx="586740" cy="349885"/>
          </a:xfrm>
          <a:prstGeom prst="line">
            <a:avLst/>
          </a:prstGeom>
        </p:spPr>
        <p:style>
          <a:lnRef idx="2">
            <a:schemeClr val="accent1"/>
          </a:lnRef>
          <a:fillRef idx="0">
            <a:srgbClr val="FFFFFF"/>
          </a:fillRef>
          <a:effectRef idx="0">
            <a:srgbClr val="FFFFFF"/>
          </a:effectRef>
          <a:fontRef idx="minor">
            <a:schemeClr val="tx1"/>
          </a:fontRef>
        </p:style>
      </p:cxnSp>
      <p:cxnSp>
        <p:nvCxnSpPr>
          <p:cNvPr id="28" name="直接连接符 27"/>
          <p:cNvCxnSpPr>
            <a:stCxn id="18" idx="5"/>
            <a:endCxn id="21" idx="1"/>
          </p:cNvCxnSpPr>
          <p:nvPr/>
        </p:nvCxnSpPr>
        <p:spPr>
          <a:xfrm>
            <a:off x="9695180" y="903605"/>
            <a:ext cx="558800" cy="418465"/>
          </a:xfrm>
          <a:prstGeom prst="line">
            <a:avLst/>
          </a:prstGeom>
        </p:spPr>
        <p:style>
          <a:lnRef idx="2">
            <a:schemeClr val="accent1"/>
          </a:lnRef>
          <a:fillRef idx="0">
            <a:srgbClr val="FFFFFF"/>
          </a:fillRef>
          <a:effectRef idx="0">
            <a:srgbClr val="FFFFFF"/>
          </a:effectRef>
          <a:fontRef idx="minor">
            <a:schemeClr val="tx1"/>
          </a:fontRef>
        </p:style>
      </p:cxnSp>
      <p:cxnSp>
        <p:nvCxnSpPr>
          <p:cNvPr id="29" name="直接连接符 28"/>
          <p:cNvCxnSpPr>
            <a:stCxn id="19" idx="5"/>
            <a:endCxn id="20" idx="0"/>
          </p:cNvCxnSpPr>
          <p:nvPr/>
        </p:nvCxnSpPr>
        <p:spPr>
          <a:xfrm>
            <a:off x="8734425" y="1585595"/>
            <a:ext cx="582295" cy="516890"/>
          </a:xfrm>
          <a:prstGeom prst="line">
            <a:avLst/>
          </a:prstGeom>
        </p:spPr>
        <p:style>
          <a:lnRef idx="2">
            <a:schemeClr val="accent1"/>
          </a:lnRef>
          <a:fillRef idx="0">
            <a:srgbClr val="FFFFFF"/>
          </a:fillRef>
          <a:effectRef idx="0">
            <a:srgbClr val="FFFFFF"/>
          </a:effectRef>
          <a:fontRef idx="minor">
            <a:schemeClr val="tx1"/>
          </a:fontRef>
        </p:style>
      </p:cxnSp>
      <p:cxnSp>
        <p:nvCxnSpPr>
          <p:cNvPr id="30" name="直接连接符 29"/>
          <p:cNvCxnSpPr>
            <a:stCxn id="21" idx="5"/>
            <a:endCxn id="26" idx="1"/>
          </p:cNvCxnSpPr>
          <p:nvPr/>
        </p:nvCxnSpPr>
        <p:spPr>
          <a:xfrm>
            <a:off x="10627995" y="1654175"/>
            <a:ext cx="549275" cy="448310"/>
          </a:xfrm>
          <a:prstGeom prst="line">
            <a:avLst/>
          </a:prstGeom>
        </p:spPr>
        <p:style>
          <a:lnRef idx="2">
            <a:schemeClr val="accent1"/>
          </a:lnRef>
          <a:fillRef idx="0">
            <a:srgbClr val="FFFFFF"/>
          </a:fillRef>
          <a:effectRef idx="0">
            <a:srgbClr val="FFFFFF"/>
          </a:effectRef>
          <a:fontRef idx="minor">
            <a:schemeClr val="tx1"/>
          </a:fontRef>
        </p:style>
      </p:cxnSp>
      <p:cxnSp>
        <p:nvCxnSpPr>
          <p:cNvPr id="31" name="直接连接符 30"/>
          <p:cNvCxnSpPr>
            <a:stCxn id="20" idx="3"/>
            <a:endCxn id="22" idx="0"/>
          </p:cNvCxnSpPr>
          <p:nvPr/>
        </p:nvCxnSpPr>
        <p:spPr>
          <a:xfrm flipH="1">
            <a:off x="8381365" y="2503170"/>
            <a:ext cx="748030" cy="590550"/>
          </a:xfrm>
          <a:prstGeom prst="line">
            <a:avLst/>
          </a:prstGeom>
        </p:spPr>
        <p:style>
          <a:lnRef idx="2">
            <a:schemeClr val="accent1"/>
          </a:lnRef>
          <a:fillRef idx="0">
            <a:srgbClr val="FFFFFF"/>
          </a:fillRef>
          <a:effectRef idx="0">
            <a:srgbClr val="FFFFFF"/>
          </a:effectRef>
          <a:fontRef idx="minor">
            <a:schemeClr val="tx1"/>
          </a:fontRef>
        </p:style>
      </p:cxnSp>
      <p:cxnSp>
        <p:nvCxnSpPr>
          <p:cNvPr id="32" name="直接连接符 31"/>
          <p:cNvCxnSpPr>
            <a:stCxn id="20" idx="5"/>
            <a:endCxn id="23" idx="0"/>
          </p:cNvCxnSpPr>
          <p:nvPr/>
        </p:nvCxnSpPr>
        <p:spPr>
          <a:xfrm>
            <a:off x="9503410" y="2503170"/>
            <a:ext cx="534035" cy="590550"/>
          </a:xfrm>
          <a:prstGeom prst="line">
            <a:avLst/>
          </a:prstGeom>
        </p:spPr>
        <p:style>
          <a:lnRef idx="2">
            <a:schemeClr val="accent1"/>
          </a:lnRef>
          <a:fillRef idx="0">
            <a:srgbClr val="FFFFFF"/>
          </a:fillRef>
          <a:effectRef idx="0">
            <a:srgbClr val="FFFFFF"/>
          </a:effectRef>
          <a:fontRef idx="minor">
            <a:schemeClr val="tx1"/>
          </a:fontRef>
        </p:style>
      </p:cxnSp>
      <p:sp>
        <p:nvSpPr>
          <p:cNvPr id="33" name="椭圆 32"/>
          <p:cNvSpPr/>
          <p:nvPr/>
        </p:nvSpPr>
        <p:spPr>
          <a:xfrm>
            <a:off x="7450455" y="2104390"/>
            <a:ext cx="528955" cy="469265"/>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8</a:t>
            </a:r>
            <a:endParaRPr lang="en-US" altLang="zh-CN"/>
          </a:p>
        </p:txBody>
      </p:sp>
      <p:cxnSp>
        <p:nvCxnSpPr>
          <p:cNvPr id="34" name="直接连接符 33"/>
          <p:cNvCxnSpPr>
            <a:stCxn id="19" idx="3"/>
            <a:endCxn id="33" idx="0"/>
          </p:cNvCxnSpPr>
          <p:nvPr/>
        </p:nvCxnSpPr>
        <p:spPr>
          <a:xfrm flipH="1">
            <a:off x="7715250" y="1585595"/>
            <a:ext cx="645160" cy="518795"/>
          </a:xfrm>
          <a:prstGeom prst="line">
            <a:avLst/>
          </a:prstGeom>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框 3"/>
          <p:cNvSpPr txBox="1"/>
          <p:nvPr/>
        </p:nvSpPr>
        <p:spPr>
          <a:xfrm>
            <a:off x="1774825" y="117475"/>
            <a:ext cx="3627438"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134</a:t>
            </a:r>
            <a:r>
              <a:rPr lang="zh-CN" altLang="en-US">
                <a:latin typeface="Arial" panose="020B0604020202020204" pitchFamily="34" charset="0"/>
                <a:ea typeface="宋体" panose="02010600030101010101" pitchFamily="2" charset="-122"/>
              </a:rPr>
              <a:t>题</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加油站</a:t>
            </a:r>
            <a:endParaRPr lang="zh-CN" altLang="en-US">
              <a:latin typeface="Arial" panose="020B0604020202020204" pitchFamily="34" charset="0"/>
              <a:ea typeface="宋体" panose="02010600030101010101" pitchFamily="2" charset="-122"/>
            </a:endParaRPr>
          </a:p>
        </p:txBody>
      </p:sp>
      <p:sp>
        <p:nvSpPr>
          <p:cNvPr id="5" name="云形 4"/>
          <p:cNvSpPr/>
          <p:nvPr/>
        </p:nvSpPr>
        <p:spPr>
          <a:xfrm>
            <a:off x="4546600" y="1536700"/>
            <a:ext cx="836613"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0</a:t>
            </a:r>
            <a:endParaRPr lang="en-US" altLang="zh-CN" b="1" strike="noStrike" noProof="1">
              <a:solidFill>
                <a:schemeClr val="tx1"/>
              </a:solidFill>
            </a:endParaRPr>
          </a:p>
        </p:txBody>
      </p:sp>
      <p:sp>
        <p:nvSpPr>
          <p:cNvPr id="6" name="云形 5"/>
          <p:cNvSpPr/>
          <p:nvPr/>
        </p:nvSpPr>
        <p:spPr>
          <a:xfrm>
            <a:off x="5267325" y="2832100"/>
            <a:ext cx="83502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4</a:t>
            </a:r>
            <a:endParaRPr lang="en-US" altLang="zh-CN" b="1" strike="noStrike" noProof="1">
              <a:solidFill>
                <a:schemeClr val="tx1"/>
              </a:solidFill>
            </a:endParaRPr>
          </a:p>
        </p:txBody>
      </p:sp>
      <p:sp>
        <p:nvSpPr>
          <p:cNvPr id="7" name="云形 6"/>
          <p:cNvSpPr/>
          <p:nvPr/>
        </p:nvSpPr>
        <p:spPr>
          <a:xfrm>
            <a:off x="6419850" y="671513"/>
            <a:ext cx="83502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1</a:t>
            </a:r>
            <a:endParaRPr lang="en-US" altLang="zh-CN" b="1" strike="noStrike" noProof="1">
              <a:solidFill>
                <a:schemeClr val="tx1"/>
              </a:solidFill>
            </a:endParaRPr>
          </a:p>
        </p:txBody>
      </p:sp>
      <p:sp>
        <p:nvSpPr>
          <p:cNvPr id="8" name="云形 7"/>
          <p:cNvSpPr/>
          <p:nvPr/>
        </p:nvSpPr>
        <p:spPr>
          <a:xfrm>
            <a:off x="8435975" y="1536700"/>
            <a:ext cx="835025"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2</a:t>
            </a:r>
            <a:endParaRPr lang="en-US" altLang="zh-CN" b="1" strike="noStrike" noProof="1">
              <a:solidFill>
                <a:schemeClr val="tx1"/>
              </a:solidFill>
            </a:endParaRPr>
          </a:p>
        </p:txBody>
      </p:sp>
      <p:sp>
        <p:nvSpPr>
          <p:cNvPr id="9" name="云形 8"/>
          <p:cNvSpPr/>
          <p:nvPr/>
        </p:nvSpPr>
        <p:spPr>
          <a:xfrm>
            <a:off x="7715250" y="2833688"/>
            <a:ext cx="836613"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3</a:t>
            </a:r>
            <a:endParaRPr lang="en-US" altLang="zh-CN" b="1" strike="noStrike" noProof="1">
              <a:solidFill>
                <a:schemeClr val="tx1"/>
              </a:solidFill>
            </a:endParaRPr>
          </a:p>
        </p:txBody>
      </p:sp>
      <p:sp>
        <p:nvSpPr>
          <p:cNvPr id="2055" name="文本框 9"/>
          <p:cNvSpPr txBox="1"/>
          <p:nvPr/>
        </p:nvSpPr>
        <p:spPr>
          <a:xfrm>
            <a:off x="1968500" y="4130675"/>
            <a:ext cx="7991475" cy="1584325"/>
          </a:xfrm>
          <a:prstGeom prst="rect">
            <a:avLst/>
          </a:prstGeom>
          <a:noFill/>
          <a:ln w="9525">
            <a:noFill/>
          </a:ln>
        </p:spPr>
        <p:txBody>
          <a:bodyPr wrap="square" anchor="t" anchorCtr="0"/>
          <a:p>
            <a:r>
              <a:rPr lang="zh-CN" altLang="en-US">
                <a:latin typeface="Arial" panose="020B0604020202020204" pitchFamily="34" charset="0"/>
                <a:ea typeface="宋体" panose="02010600030101010101" pitchFamily="2" charset="-122"/>
              </a:rPr>
              <a:t>假设从</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号加油站出发</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gas = [1,2,3,4,5]</a:t>
            </a:r>
            <a:r>
              <a:rPr lang="en-US" altLang="zh-CN">
                <a:latin typeface="Arial" panose="020B0604020202020204" pitchFamily="34" charset="0"/>
                <a:ea typeface="宋体" panose="02010600030101010101" pitchFamily="2" charset="-122"/>
              </a:rPr>
              <a:t> - </a:t>
            </a:r>
            <a:r>
              <a:rPr lang="zh-CN" altLang="en-US">
                <a:latin typeface="Arial" panose="020B0604020202020204" pitchFamily="34" charset="0"/>
                <a:ea typeface="宋体" panose="02010600030101010101" pitchFamily="2" charset="-122"/>
              </a:rPr>
              <a:t>加油站油量数组</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cost = [3,4,5,1,2]</a:t>
            </a:r>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油量消耗数组</a:t>
            </a:r>
            <a:endParaRPr lang="zh-CN" altLang="en-US">
              <a:latin typeface="Arial" panose="020B0604020202020204" pitchFamily="34" charset="0"/>
              <a:ea typeface="宋体" panose="02010600030101010101" pitchFamily="2" charset="-122"/>
            </a:endParaRPr>
          </a:p>
        </p:txBody>
      </p:sp>
      <p:sp>
        <p:nvSpPr>
          <p:cNvPr id="2056" name="文本框 10"/>
          <p:cNvSpPr txBox="1"/>
          <p:nvPr/>
        </p:nvSpPr>
        <p:spPr>
          <a:xfrm>
            <a:off x="1736725" y="585788"/>
            <a:ext cx="2990850" cy="92202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图中数字对应加油站位置的索引，任何一个加油站都是可以作为起点的</a:t>
            </a:r>
            <a:endParaRPr lang="zh-CN" altLang="en-US">
              <a:latin typeface="Arial" panose="020B0604020202020204" pitchFamily="34" charset="0"/>
              <a:ea typeface="宋体" panose="02010600030101010101" pitchFamily="2" charset="-122"/>
            </a:endParaRPr>
          </a:p>
        </p:txBody>
      </p:sp>
      <p:cxnSp>
        <p:nvCxnSpPr>
          <p:cNvPr id="12" name="直接箭头连接符 11"/>
          <p:cNvCxnSpPr/>
          <p:nvPr/>
        </p:nvCxnSpPr>
        <p:spPr>
          <a:xfrm flipV="1">
            <a:off x="5340350" y="1184275"/>
            <a:ext cx="1095375" cy="3524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a:off x="7291388" y="1052513"/>
            <a:ext cx="1000125"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H="1">
            <a:off x="8291513" y="2190750"/>
            <a:ext cx="822325" cy="4984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H="1" flipV="1">
            <a:off x="6346825" y="3121025"/>
            <a:ext cx="1152525" cy="952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nvCxnSpPr>
        <p:spPr>
          <a:xfrm flipH="1" flipV="1">
            <a:off x="5195888" y="2184400"/>
            <a:ext cx="139700"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1"/>
          <p:cNvSpPr txBox="1"/>
          <p:nvPr/>
        </p:nvSpPr>
        <p:spPr>
          <a:xfrm>
            <a:off x="1858963" y="206375"/>
            <a:ext cx="4525962"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题目理解后，使用</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个用例理解一下，加入给定的</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个数组如下</a:t>
            </a:r>
            <a:endParaRPr lang="zh-CN" altLang="en-US">
              <a:latin typeface="Arial" panose="020B0604020202020204" pitchFamily="34" charset="0"/>
              <a:ea typeface="宋体" panose="02010600030101010101" pitchFamily="2" charset="-122"/>
            </a:endParaRPr>
          </a:p>
        </p:txBody>
      </p:sp>
      <p:sp>
        <p:nvSpPr>
          <p:cNvPr id="3074" name="文本框 2"/>
          <p:cNvSpPr txBox="1"/>
          <p:nvPr/>
        </p:nvSpPr>
        <p:spPr>
          <a:xfrm>
            <a:off x="1878013" y="920750"/>
            <a:ext cx="7015162"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gas = [1,2,3,4,5], cost = [3,4,5,1,2]</a:t>
            </a:r>
            <a:endParaRPr lang="zh-CN" altLang="en-US">
              <a:latin typeface="Arial" panose="020B0604020202020204" pitchFamily="34" charset="0"/>
              <a:ea typeface="宋体" panose="02010600030101010101" pitchFamily="2" charset="-122"/>
            </a:endParaRPr>
          </a:p>
        </p:txBody>
      </p:sp>
      <p:sp>
        <p:nvSpPr>
          <p:cNvPr id="5" name="云形 4"/>
          <p:cNvSpPr/>
          <p:nvPr/>
        </p:nvSpPr>
        <p:spPr>
          <a:xfrm>
            <a:off x="5511800" y="1031875"/>
            <a:ext cx="83502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0</a:t>
            </a:r>
            <a:endParaRPr lang="en-US" altLang="zh-CN" b="1" strike="noStrike" noProof="1">
              <a:solidFill>
                <a:schemeClr val="tx1"/>
              </a:solidFill>
            </a:endParaRPr>
          </a:p>
        </p:txBody>
      </p:sp>
      <p:sp>
        <p:nvSpPr>
          <p:cNvPr id="6" name="云形 5"/>
          <p:cNvSpPr/>
          <p:nvPr/>
        </p:nvSpPr>
        <p:spPr>
          <a:xfrm>
            <a:off x="6232525" y="2327275"/>
            <a:ext cx="83502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4</a:t>
            </a:r>
            <a:endParaRPr lang="en-US" altLang="zh-CN" b="1" strike="noStrike" noProof="1">
              <a:solidFill>
                <a:schemeClr val="tx1"/>
              </a:solidFill>
            </a:endParaRPr>
          </a:p>
        </p:txBody>
      </p:sp>
      <p:sp>
        <p:nvSpPr>
          <p:cNvPr id="7" name="云形 6"/>
          <p:cNvSpPr/>
          <p:nvPr/>
        </p:nvSpPr>
        <p:spPr>
          <a:xfrm>
            <a:off x="7385050" y="168275"/>
            <a:ext cx="835025"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1</a:t>
            </a:r>
            <a:endParaRPr lang="en-US" altLang="zh-CN" b="1" strike="noStrike" noProof="1">
              <a:solidFill>
                <a:schemeClr val="tx1"/>
              </a:solidFill>
            </a:endParaRPr>
          </a:p>
        </p:txBody>
      </p:sp>
      <p:sp>
        <p:nvSpPr>
          <p:cNvPr id="8" name="云形 7"/>
          <p:cNvSpPr/>
          <p:nvPr/>
        </p:nvSpPr>
        <p:spPr>
          <a:xfrm>
            <a:off x="9401175" y="1031875"/>
            <a:ext cx="83502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2</a:t>
            </a:r>
            <a:endParaRPr lang="en-US" altLang="zh-CN" b="1" strike="noStrike" noProof="1">
              <a:solidFill>
                <a:schemeClr val="tx1"/>
              </a:solidFill>
            </a:endParaRPr>
          </a:p>
        </p:txBody>
      </p:sp>
      <p:sp>
        <p:nvSpPr>
          <p:cNvPr id="9" name="云形 8"/>
          <p:cNvSpPr/>
          <p:nvPr/>
        </p:nvSpPr>
        <p:spPr>
          <a:xfrm>
            <a:off x="8680450" y="2330450"/>
            <a:ext cx="835025"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3</a:t>
            </a:r>
            <a:endParaRPr lang="en-US" altLang="zh-CN" b="1" strike="noStrike" noProof="1">
              <a:solidFill>
                <a:schemeClr val="tx1"/>
              </a:solidFill>
            </a:endParaRPr>
          </a:p>
        </p:txBody>
      </p:sp>
      <p:cxnSp>
        <p:nvCxnSpPr>
          <p:cNvPr id="12" name="直接箭头连接符 11"/>
          <p:cNvCxnSpPr/>
          <p:nvPr/>
        </p:nvCxnSpPr>
        <p:spPr>
          <a:xfrm flipV="1">
            <a:off x="6303963" y="679450"/>
            <a:ext cx="1096963" cy="3524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a:off x="8256588" y="549275"/>
            <a:ext cx="1000125"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flipH="1">
            <a:off x="9256713" y="1685925"/>
            <a:ext cx="820738" cy="4984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H="1" flipV="1">
            <a:off x="7312025" y="2616200"/>
            <a:ext cx="1152525" cy="96838"/>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6" name="直接箭头连接符 15"/>
          <p:cNvCxnSpPr/>
          <p:nvPr/>
        </p:nvCxnSpPr>
        <p:spPr>
          <a:xfrm flipH="1" flipV="1">
            <a:off x="6159500" y="1679575"/>
            <a:ext cx="141288"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085" name="文本框 3"/>
          <p:cNvSpPr txBox="1"/>
          <p:nvPr/>
        </p:nvSpPr>
        <p:spPr>
          <a:xfrm>
            <a:off x="1830388" y="1306513"/>
            <a:ext cx="3689350"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我们以</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号加油站为起点，去环绕一圈</a:t>
            </a:r>
            <a:endParaRPr lang="zh-CN" altLang="en-US">
              <a:latin typeface="Arial" panose="020B0604020202020204" pitchFamily="34" charset="0"/>
              <a:ea typeface="宋体" panose="02010600030101010101" pitchFamily="2" charset="-122"/>
            </a:endParaRPr>
          </a:p>
        </p:txBody>
      </p:sp>
      <p:sp>
        <p:nvSpPr>
          <p:cNvPr id="3086" name="文本框 9"/>
          <p:cNvSpPr txBox="1"/>
          <p:nvPr/>
        </p:nvSpPr>
        <p:spPr>
          <a:xfrm>
            <a:off x="8220075" y="2781300"/>
            <a:ext cx="2324100" cy="473075"/>
          </a:xfrm>
          <a:prstGeom prst="rect">
            <a:avLst/>
          </a:prstGeom>
          <a:noFill/>
          <a:ln w="9525">
            <a:noFill/>
          </a:ln>
        </p:spPr>
        <p:txBody>
          <a:bodyPr wrap="square" anchor="t" anchorCtr="0"/>
          <a:p>
            <a:r>
              <a:rPr lang="zh-CN" altLang="en-US" b="1">
                <a:latin typeface="Arial" panose="020B0604020202020204" pitchFamily="34" charset="0"/>
                <a:ea typeface="宋体" panose="02010600030101010101" pitchFamily="2" charset="-122"/>
              </a:rPr>
              <a:t>起点，起始点油箱为空</a:t>
            </a:r>
            <a:endParaRPr lang="zh-CN" altLang="en-US" b="1">
              <a:latin typeface="Arial" panose="020B0604020202020204" pitchFamily="34" charset="0"/>
              <a:ea typeface="宋体" panose="02010600030101010101" pitchFamily="2" charset="-122"/>
            </a:endParaRPr>
          </a:p>
        </p:txBody>
      </p:sp>
      <p:sp>
        <p:nvSpPr>
          <p:cNvPr id="3087" name="文本框 10"/>
          <p:cNvSpPr txBox="1"/>
          <p:nvPr/>
        </p:nvSpPr>
        <p:spPr>
          <a:xfrm>
            <a:off x="1773238" y="3400425"/>
            <a:ext cx="8866187" cy="2416175"/>
          </a:xfrm>
          <a:prstGeom prst="rect">
            <a:avLst/>
          </a:prstGeom>
          <a:noFill/>
          <a:ln w="9525">
            <a:noFill/>
          </a:ln>
        </p:spPr>
        <p:txBody>
          <a:bodyPr wrap="square" anchor="t" anchorCtr="0"/>
          <a:p>
            <a:r>
              <a:rPr lang="zh-CN" altLang="en-US">
                <a:latin typeface="Arial" panose="020B0604020202020204" pitchFamily="34" charset="0"/>
                <a:ea typeface="宋体" panose="02010600030101010101" pitchFamily="2" charset="-122"/>
              </a:rPr>
              <a:t>从 3 号加油站(索引为 3 处)出发，可获得 4 升汽油。此时油箱有 = 0 + 4 = 4 升汽油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开往 4 号加油站，此时油箱有 4 - 1 + 5 = 8 升汽油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开往 0 号加油站，此时油箱有 8 - 2 + 1 = 7 升汽油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开往 1 号加油站，此时油箱有 7 - 3 + 2 = 6 升汽油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开往 2 号加油站，此时油箱有 6 - 4 + 3 = 5 升汽油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开往 3 号加油站，你需要消耗 5 升汽油，正好足够你返回到 3 号加油站。</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因此，3 可为起始索引。</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总结一个公式从</a:t>
            </a:r>
            <a:r>
              <a:rPr lang="en-US" altLang="zh-CN">
                <a:latin typeface="Arial" panose="020B0604020202020204" pitchFamily="34" charset="0"/>
                <a:ea typeface="宋体" panose="02010600030101010101" pitchFamily="2" charset="-122"/>
              </a:rPr>
              <a:t>i </a:t>
            </a:r>
            <a:r>
              <a:rPr lang="zh-CN" altLang="en-US">
                <a:latin typeface="Arial" panose="020B0604020202020204" pitchFamily="34" charset="0"/>
                <a:ea typeface="宋体" panose="02010600030101010101" pitchFamily="2" charset="-122"/>
              </a:rPr>
              <a:t>到</a:t>
            </a:r>
            <a:r>
              <a:rPr lang="en-US" altLang="zh-CN">
                <a:latin typeface="Arial" panose="020B0604020202020204" pitchFamily="34" charset="0"/>
                <a:ea typeface="宋体" panose="02010600030101010101" pitchFamily="2" charset="-122"/>
              </a:rPr>
              <a:t> i+1</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定义</a:t>
            </a:r>
            <a:r>
              <a:rPr lang="en-US" altLang="zh-CN">
                <a:latin typeface="Arial" panose="020B0604020202020204" pitchFamily="34" charset="0"/>
                <a:ea typeface="宋体" panose="02010600030101010101" pitchFamily="2" charset="-122"/>
              </a:rPr>
              <a:t>remain</a:t>
            </a:r>
            <a:r>
              <a:rPr lang="zh-CN" altLang="en-US">
                <a:latin typeface="Arial" panose="020B0604020202020204" pitchFamily="34" charset="0"/>
                <a:ea typeface="宋体" panose="02010600030101010101" pitchFamily="2" charset="-122"/>
              </a:rPr>
              <a:t>为剩余油量</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当前车内油量</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当前加油站的补给油量</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去往下一站的消耗油量</a:t>
            </a:r>
            <a:r>
              <a:rPr lang="en-US" altLang="zh-CN">
                <a:latin typeface="Arial" panose="020B0604020202020204" pitchFamily="34" charset="0"/>
                <a:ea typeface="宋体" panose="02010600030101010101" pitchFamily="2" charset="-122"/>
              </a:rPr>
              <a:t> &gt;=0</a:t>
            </a:r>
            <a:r>
              <a:rPr lang="zh-CN" altLang="en-US">
                <a:latin typeface="Arial" panose="020B0604020202020204" pitchFamily="34" charset="0"/>
                <a:ea typeface="宋体" panose="02010600030101010101" pitchFamily="2" charset="-122"/>
              </a:rPr>
              <a:t>才能保证你取到下一站</a:t>
            </a:r>
            <a:endParaRPr lang="zh-CN" altLang="en-US">
              <a:latin typeface="Arial" panose="020B0604020202020204" pitchFamily="34" charset="0"/>
              <a:ea typeface="宋体" panose="02010600030101010101" pitchFamily="2" charset="-122"/>
            </a:endParaRPr>
          </a:p>
        </p:txBody>
      </p:sp>
      <p:sp>
        <p:nvSpPr>
          <p:cNvPr id="3088" name="文本框 16"/>
          <p:cNvSpPr txBox="1"/>
          <p:nvPr/>
        </p:nvSpPr>
        <p:spPr>
          <a:xfrm>
            <a:off x="1919288" y="2133600"/>
            <a:ext cx="3509962" cy="1016000"/>
          </a:xfrm>
          <a:prstGeom prst="rect">
            <a:avLst/>
          </a:prstGeom>
          <a:noFill/>
          <a:ln w="9525">
            <a:noFill/>
          </a:ln>
        </p:spPr>
        <p:txBody>
          <a:bodyPr wrap="square" anchor="t" anchorCtr="0"/>
          <a:p>
            <a:r>
              <a:rPr lang="zh-CN" altLang="en-US">
                <a:latin typeface="Arial" panose="020B0604020202020204" pitchFamily="34" charset="0"/>
                <a:ea typeface="宋体" panose="02010600030101010101" pitchFamily="2" charset="-122"/>
              </a:rPr>
              <a:t>从</a:t>
            </a:r>
            <a:r>
              <a:rPr lang="en-US" altLang="zh-CN">
                <a:latin typeface="Arial" panose="020B0604020202020204" pitchFamily="34" charset="0"/>
                <a:ea typeface="宋体" panose="02010600030101010101" pitchFamily="2" charset="-122"/>
              </a:rPr>
              <a:t>i</a:t>
            </a:r>
            <a:r>
              <a:rPr lang="zh-CN" altLang="en-US">
                <a:latin typeface="Arial" panose="020B0604020202020204" pitchFamily="34" charset="0"/>
                <a:ea typeface="宋体" panose="02010600030101010101" pitchFamily="2" charset="-122"/>
              </a:rPr>
              <a:t>站到</a:t>
            </a:r>
            <a:r>
              <a:rPr lang="en-US" altLang="zh-CN">
                <a:latin typeface="Arial" panose="020B0604020202020204" pitchFamily="34" charset="0"/>
                <a:ea typeface="宋体" panose="02010600030101010101" pitchFamily="2" charset="-122"/>
              </a:rPr>
              <a:t>i+1</a:t>
            </a:r>
            <a:r>
              <a:rPr lang="zh-CN" altLang="en-US">
                <a:latin typeface="Arial" panose="020B0604020202020204" pitchFamily="34" charset="0"/>
                <a:ea typeface="宋体" panose="02010600030101010101" pitchFamily="2" charset="-122"/>
              </a:rPr>
              <a:t>站</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获得的汽油：</a:t>
            </a:r>
            <a:r>
              <a:rPr lang="en-US" altLang="zh-CN">
                <a:latin typeface="Arial" panose="020B0604020202020204" pitchFamily="34" charset="0"/>
                <a:ea typeface="宋体" panose="02010600030101010101" pitchFamily="2" charset="-122"/>
              </a:rPr>
              <a:t>gas[i]</a:t>
            </a:r>
            <a:endParaRPr lang="en-US" altLang="zh-CN">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消耗的汽油：</a:t>
            </a:r>
            <a:r>
              <a:rPr lang="en-US" altLang="zh-CN">
                <a:latin typeface="Arial" panose="020B0604020202020204" pitchFamily="34" charset="0"/>
                <a:ea typeface="宋体" panose="02010600030101010101" pitchFamily="2" charset="-122"/>
              </a:rPr>
              <a:t>cost[i]</a:t>
            </a:r>
            <a:endParaRPr lang="en-US" altLang="zh-CN">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en-US" altLang="zh-CN">
              <a:latin typeface="Arial" panose="020B0604020202020204" pitchFamily="34" charset="0"/>
              <a:ea typeface="宋体" panose="02010600030101010101" pitchFamily="2" charset="-122"/>
            </a:endParaRPr>
          </a:p>
        </p:txBody>
      </p:sp>
      <p:sp>
        <p:nvSpPr>
          <p:cNvPr id="3089" name="文本框 18"/>
          <p:cNvSpPr txBox="1"/>
          <p:nvPr/>
        </p:nvSpPr>
        <p:spPr>
          <a:xfrm>
            <a:off x="4440238" y="5445125"/>
            <a:ext cx="6224587" cy="36830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     0                       gas[i]= 4                                 cost[i]=1</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1"/>
          <p:cNvSpPr txBox="1"/>
          <p:nvPr/>
        </p:nvSpPr>
        <p:spPr>
          <a:xfrm>
            <a:off x="1933575" y="231775"/>
            <a:ext cx="3657600" cy="119888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回到我们的题目要求来</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，从某一个起点出发，必须能够回到原点</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，有解且唯一</a:t>
            </a:r>
            <a:endParaRPr lang="zh-CN" altLang="en-US">
              <a:latin typeface="Arial" panose="020B0604020202020204" pitchFamily="34" charset="0"/>
              <a:ea typeface="宋体" panose="02010600030101010101" pitchFamily="2" charset="-122"/>
            </a:endParaRPr>
          </a:p>
        </p:txBody>
      </p:sp>
      <p:sp>
        <p:nvSpPr>
          <p:cNvPr id="4098" name="文本框 2"/>
          <p:cNvSpPr txBox="1"/>
          <p:nvPr/>
        </p:nvSpPr>
        <p:spPr>
          <a:xfrm>
            <a:off x="1993900" y="1576388"/>
            <a:ext cx="7702550" cy="286131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解决这</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个问题</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，开过告诉的就知道，如果要想从一个起点加油站最后再回到这里，比如保证油量够，怎么才能算够，也就是总加油量</a:t>
            </a:r>
            <a:r>
              <a:rPr lang="en-US" altLang="zh-CN">
                <a:latin typeface="Arial" panose="020B0604020202020204" pitchFamily="34" charset="0"/>
                <a:ea typeface="宋体" panose="02010600030101010101" pitchFamily="2" charset="-122"/>
              </a:rPr>
              <a:t>&gt;</a:t>
            </a:r>
            <a:r>
              <a:rPr lang="zh-CN" altLang="en-US">
                <a:latin typeface="Arial" panose="020B0604020202020204" pitchFamily="34" charset="0"/>
                <a:ea typeface="宋体" panose="02010600030101010101" pitchFamily="2" charset="-122"/>
              </a:rPr>
              <a:t>总消耗量；如果小于，那么肯定回不来。</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所以，必须保证</a:t>
            </a:r>
            <a:r>
              <a:rPr lang="en-US" altLang="zh-CN">
                <a:latin typeface="Arial" panose="020B0604020202020204" pitchFamily="34" charset="0"/>
                <a:ea typeface="宋体" panose="02010600030101010101" pitchFamily="2" charset="-122"/>
              </a:rPr>
              <a:t>gas</a:t>
            </a:r>
            <a:r>
              <a:rPr lang="zh-CN" altLang="en-US">
                <a:latin typeface="Arial" panose="020B0604020202020204" pitchFamily="34" charset="0"/>
                <a:ea typeface="宋体" panose="02010600030101010101" pitchFamily="2" charset="-122"/>
              </a:rPr>
              <a:t>数组之和</a:t>
            </a:r>
            <a:r>
              <a:rPr lang="en-US" altLang="zh-CN">
                <a:latin typeface="Arial" panose="020B0604020202020204" pitchFamily="34" charset="0"/>
                <a:ea typeface="宋体" panose="02010600030101010101" pitchFamily="2" charset="-122"/>
              </a:rPr>
              <a:t>&gt;cost</a:t>
            </a:r>
            <a:r>
              <a:rPr lang="zh-CN" altLang="en-US">
                <a:latin typeface="Arial" panose="020B0604020202020204" pitchFamily="34" charset="0"/>
                <a:ea typeface="宋体" panose="02010600030101010101" pitchFamily="2" charset="-122"/>
              </a:rPr>
              <a:t>数组之和</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，有解，也解决了，能够绕一圈，肯定有解，暂时还不知道解是哪一个起点</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，唯一？先留着</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1"/>
          <p:cNvSpPr txBox="1"/>
          <p:nvPr/>
        </p:nvSpPr>
        <p:spPr>
          <a:xfrm>
            <a:off x="2054225" y="427038"/>
            <a:ext cx="4833938" cy="2817812"/>
          </a:xfrm>
          <a:prstGeom prst="rect">
            <a:avLst/>
          </a:prstGeom>
          <a:noFill/>
          <a:ln w="9525">
            <a:noFill/>
          </a:ln>
        </p:spPr>
        <p:txBody>
          <a:bodyPr wrap="square" anchor="t" anchorCtr="0"/>
          <a:p>
            <a:r>
              <a:rPr lang="zh-CN" altLang="en-US">
                <a:latin typeface="Arial" panose="020B0604020202020204" pitchFamily="34" charset="0"/>
                <a:ea typeface="宋体" panose="02010600030101010101" pitchFamily="2" charset="-122"/>
              </a:rPr>
              <a:t>方法：采用直接遍历</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贪心算法的思想</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，默认从第一个加油站（索引为</a:t>
            </a:r>
            <a:r>
              <a:rPr lang="en-US" altLang="zh-CN">
                <a:latin typeface="Arial" panose="020B0604020202020204" pitchFamily="34" charset="0"/>
                <a:ea typeface="宋体" panose="02010600030101010101" pitchFamily="2" charset="-122"/>
              </a:rPr>
              <a:t>0</a:t>
            </a:r>
            <a:r>
              <a:rPr lang="zh-CN" altLang="en-US">
                <a:latin typeface="Arial" panose="020B0604020202020204" pitchFamily="34" charset="0"/>
                <a:ea typeface="宋体" panose="02010600030101010101" pitchFamily="2" charset="-122"/>
              </a:rPr>
              <a:t>的加油站开始行驶）去看能否走一圈</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，行驶的过程中可能碰壁，就是没有足够的油量支持他走到下一个加油站，返回</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；意味着我们要重新更换起点，假如从</a:t>
            </a:r>
            <a:r>
              <a:rPr lang="en-US" altLang="zh-CN">
                <a:latin typeface="Arial" panose="020B0604020202020204" pitchFamily="34" charset="0"/>
                <a:ea typeface="宋体" panose="02010600030101010101" pitchFamily="2" charset="-122"/>
              </a:rPr>
              <a:t>0</a:t>
            </a:r>
            <a:r>
              <a:rPr lang="zh-CN" altLang="en-US">
                <a:latin typeface="Arial" panose="020B0604020202020204" pitchFamily="34" charset="0"/>
                <a:ea typeface="宋体" panose="02010600030101010101" pitchFamily="2" charset="-122"/>
              </a:rPr>
              <a:t>号走到</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号，再走到</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号，但走不到</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号，那么就更新起点换成</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号开始，用这种方式减低时间复杂度</a:t>
            </a:r>
            <a:endParaRPr lang="zh-CN" altLang="en-US">
              <a:latin typeface="Arial" panose="020B0604020202020204" pitchFamily="34" charset="0"/>
              <a:ea typeface="宋体" panose="02010600030101010101" pitchFamily="2" charset="-122"/>
            </a:endParaRPr>
          </a:p>
        </p:txBody>
      </p:sp>
      <p:sp>
        <p:nvSpPr>
          <p:cNvPr id="5122" name="文本框 18"/>
          <p:cNvSpPr txBox="1"/>
          <p:nvPr/>
        </p:nvSpPr>
        <p:spPr>
          <a:xfrm>
            <a:off x="1990725" y="3429000"/>
            <a:ext cx="8002588" cy="2306955"/>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问题来了，为什么要更新起点，换成</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号开始呢？</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全局的问题是：找到一个起点，能够走完一圈回到原点</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贪心的思想是：局部最优解，去找一个能够走完一圈的起点，找不到，我们就更新起点。</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贪心策略要无后向性，也就是说某状态以后的过程不会影响以前的状态，至于当前状态有关。这个意思是我们只管当前的最优状态，</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》局部最优解</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云形 3"/>
          <p:cNvSpPr/>
          <p:nvPr/>
        </p:nvSpPr>
        <p:spPr>
          <a:xfrm>
            <a:off x="4743450" y="1420813"/>
            <a:ext cx="1958975"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0</a:t>
            </a:r>
            <a:r>
              <a:rPr lang="zh-CN" altLang="en-US" b="1" strike="noStrike" noProof="1">
                <a:solidFill>
                  <a:schemeClr val="tx1"/>
                </a:solidFill>
              </a:rPr>
              <a:t>（起点）</a:t>
            </a:r>
            <a:endParaRPr lang="zh-CN" altLang="en-US" b="1" strike="noStrike" noProof="1">
              <a:solidFill>
                <a:schemeClr val="tx1"/>
              </a:solidFill>
            </a:endParaRPr>
          </a:p>
        </p:txBody>
      </p:sp>
      <p:sp>
        <p:nvSpPr>
          <p:cNvPr id="19" name="云形 18"/>
          <p:cNvSpPr/>
          <p:nvPr/>
        </p:nvSpPr>
        <p:spPr>
          <a:xfrm>
            <a:off x="5943600" y="2717800"/>
            <a:ext cx="836613"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4</a:t>
            </a:r>
            <a:endParaRPr lang="en-US" altLang="zh-CN" b="1" strike="noStrike" noProof="1">
              <a:solidFill>
                <a:schemeClr val="tx1"/>
              </a:solidFill>
            </a:endParaRPr>
          </a:p>
        </p:txBody>
      </p:sp>
      <p:sp>
        <p:nvSpPr>
          <p:cNvPr id="20" name="云形 19"/>
          <p:cNvSpPr/>
          <p:nvPr/>
        </p:nvSpPr>
        <p:spPr>
          <a:xfrm>
            <a:off x="7096125" y="557213"/>
            <a:ext cx="836613"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1</a:t>
            </a:r>
            <a:endParaRPr lang="en-US" altLang="zh-CN" b="1" strike="noStrike" noProof="1">
              <a:solidFill>
                <a:schemeClr val="tx1"/>
              </a:solidFill>
            </a:endParaRPr>
          </a:p>
        </p:txBody>
      </p:sp>
      <p:sp>
        <p:nvSpPr>
          <p:cNvPr id="21" name="云形 20"/>
          <p:cNvSpPr/>
          <p:nvPr/>
        </p:nvSpPr>
        <p:spPr>
          <a:xfrm>
            <a:off x="9112250" y="1420813"/>
            <a:ext cx="836613" cy="504825"/>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2</a:t>
            </a:r>
            <a:endParaRPr lang="en-US" altLang="zh-CN" b="1" strike="noStrike" noProof="1">
              <a:solidFill>
                <a:schemeClr val="tx1"/>
              </a:solidFill>
            </a:endParaRPr>
          </a:p>
        </p:txBody>
      </p:sp>
      <p:sp>
        <p:nvSpPr>
          <p:cNvPr id="22" name="云形 21"/>
          <p:cNvSpPr/>
          <p:nvPr/>
        </p:nvSpPr>
        <p:spPr>
          <a:xfrm>
            <a:off x="8393113" y="2719388"/>
            <a:ext cx="835025" cy="503238"/>
          </a:xfrm>
          <a:prstGeom prst="cloud">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b="1" strike="noStrike" noProof="1">
                <a:solidFill>
                  <a:schemeClr val="tx1"/>
                </a:solidFill>
              </a:rPr>
              <a:t>3</a:t>
            </a:r>
            <a:endParaRPr lang="en-US" altLang="zh-CN" b="1" strike="noStrike" noProof="1">
              <a:solidFill>
                <a:schemeClr val="tx1"/>
              </a:solidFill>
            </a:endParaRPr>
          </a:p>
        </p:txBody>
      </p:sp>
      <p:cxnSp>
        <p:nvCxnSpPr>
          <p:cNvPr id="23" name="直接箭头连接符 22"/>
          <p:cNvCxnSpPr/>
          <p:nvPr/>
        </p:nvCxnSpPr>
        <p:spPr>
          <a:xfrm flipV="1">
            <a:off x="6016625" y="1069975"/>
            <a:ext cx="1095375" cy="350838"/>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a:off x="7969250" y="938213"/>
            <a:ext cx="1000125"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H="1">
            <a:off x="8969375" y="2074863"/>
            <a:ext cx="820738" cy="4984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flipH="1" flipV="1">
            <a:off x="7024688" y="3005138"/>
            <a:ext cx="1150938" cy="96838"/>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nvCxnSpPr>
        <p:spPr>
          <a:xfrm flipH="1" flipV="1">
            <a:off x="5872163" y="2070100"/>
            <a:ext cx="141288"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155" name="文本框 27"/>
          <p:cNvSpPr txBox="1"/>
          <p:nvPr/>
        </p:nvSpPr>
        <p:spPr>
          <a:xfrm>
            <a:off x="1774825" y="1052513"/>
            <a:ext cx="3397250" cy="64516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问题来了，为什么要更新起点？以及怎么更新？</a:t>
            </a:r>
            <a:endParaRPr lang="zh-CN" altLang="en-US">
              <a:latin typeface="Arial" panose="020B0604020202020204" pitchFamily="34" charset="0"/>
              <a:ea typeface="宋体" panose="02010600030101010101" pitchFamily="2" charset="-122"/>
            </a:endParaRPr>
          </a:p>
        </p:txBody>
      </p:sp>
      <p:sp>
        <p:nvSpPr>
          <p:cNvPr id="6156" name="文本框 28"/>
          <p:cNvSpPr txBox="1"/>
          <p:nvPr/>
        </p:nvSpPr>
        <p:spPr>
          <a:xfrm>
            <a:off x="1847850" y="2028825"/>
            <a:ext cx="7013575" cy="368300"/>
          </a:xfrm>
          <a:prstGeom prst="rect">
            <a:avLst/>
          </a:prstGeom>
          <a:noFill/>
          <a:ln w="9525">
            <a:noFill/>
          </a:ln>
        </p:spPr>
        <p:txBody>
          <a:bodyPr wrap="square" anchor="t" anchorCtr="0">
            <a:spAutoFit/>
          </a:bodyPr>
          <a:p>
            <a:r>
              <a:rPr lang="zh-CN" altLang="en-US">
                <a:latin typeface="Arial" panose="020B0604020202020204" pitchFamily="34" charset="0"/>
                <a:ea typeface="宋体" panose="02010600030101010101" pitchFamily="2" charset="-122"/>
              </a:rPr>
              <a:t>gas = [</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4</a:t>
            </a:r>
            <a:r>
              <a:rPr lang="zh-CN" altLang="en-US">
                <a:latin typeface="Arial" panose="020B0604020202020204" pitchFamily="34" charset="0"/>
                <a:ea typeface="宋体" panose="02010600030101010101" pitchFamily="2" charset="-122"/>
              </a:rPr>
              <a:t>,3,4,5], cost = [</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6</a:t>
            </a:r>
            <a:r>
              <a:rPr lang="zh-CN" altLang="en-US">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9</a:t>
            </a:r>
            <a:r>
              <a:rPr lang="zh-CN" altLang="en-US">
                <a:latin typeface="Arial" panose="020B0604020202020204" pitchFamily="34" charset="0"/>
                <a:ea typeface="宋体" panose="02010600030101010101" pitchFamily="2" charset="-122"/>
              </a:rPr>
              <a:t>,2]</a:t>
            </a:r>
            <a:endParaRPr lang="zh-CN" altLang="en-US">
              <a:latin typeface="Arial" panose="020B0604020202020204" pitchFamily="34" charset="0"/>
              <a:ea typeface="宋体" panose="02010600030101010101" pitchFamily="2" charset="-122"/>
            </a:endParaRPr>
          </a:p>
        </p:txBody>
      </p:sp>
      <p:sp>
        <p:nvSpPr>
          <p:cNvPr id="30" name="上箭头 29"/>
          <p:cNvSpPr/>
          <p:nvPr/>
        </p:nvSpPr>
        <p:spPr>
          <a:xfrm>
            <a:off x="2368550" y="2438400"/>
            <a:ext cx="547688" cy="715963"/>
          </a:xfrm>
          <a:prstGeom prs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strike="noStrike" noProof="1"/>
              <a:t>0</a:t>
            </a:r>
            <a:endParaRPr lang="en-US" altLang="zh-CN" strike="noStrike" noProof="1"/>
          </a:p>
        </p:txBody>
      </p:sp>
      <p:sp>
        <p:nvSpPr>
          <p:cNvPr id="6158" name="文本框 30"/>
          <p:cNvSpPr txBox="1"/>
          <p:nvPr/>
        </p:nvSpPr>
        <p:spPr>
          <a:xfrm>
            <a:off x="1919288" y="3473450"/>
            <a:ext cx="8721725" cy="2284413"/>
          </a:xfrm>
          <a:prstGeom prst="rect">
            <a:avLst/>
          </a:prstGeom>
          <a:noFill/>
          <a:ln w="9525">
            <a:noFill/>
          </a:ln>
        </p:spPr>
        <p:txBody>
          <a:bodyPr wrap="square" anchor="t" anchorCtr="0"/>
          <a:p>
            <a:r>
              <a:rPr lang="en-US" altLang="zh-CN">
                <a:latin typeface="Arial" panose="020B0604020202020204" pitchFamily="34" charset="0"/>
                <a:ea typeface="宋体" panose="02010600030101010101" pitchFamily="2" charset="-122"/>
              </a:rPr>
              <a:t>0-&gt;1   </a:t>
            </a:r>
            <a:r>
              <a:rPr lang="zh-CN" altLang="en-US">
                <a:latin typeface="Arial" panose="020B0604020202020204" pitchFamily="34" charset="0"/>
                <a:ea typeface="宋体" panose="02010600030101010101" pitchFamily="2" charset="-122"/>
              </a:rPr>
              <a:t>差值：</a:t>
            </a:r>
            <a:r>
              <a:rPr lang="en-US" altLang="zh-CN">
                <a:latin typeface="Arial" panose="020B0604020202020204" pitchFamily="34" charset="0"/>
                <a:ea typeface="宋体" panose="02010600030101010101" pitchFamily="2" charset="-122"/>
              </a:rPr>
              <a:t>3 - 1 =  2 &gt;0 </a:t>
            </a:r>
            <a:r>
              <a:rPr lang="zh-CN" altLang="en-US">
                <a:latin typeface="Arial" panose="020B0604020202020204" pitchFamily="34" charset="0"/>
                <a:ea typeface="宋体" panose="02010600030101010101" pitchFamily="2" charset="-122"/>
              </a:rPr>
              <a:t>可以到达</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1-&gt;2   </a:t>
            </a:r>
            <a:r>
              <a:rPr lang="zh-CN" altLang="en-US">
                <a:latin typeface="Arial" panose="020B0604020202020204" pitchFamily="34" charset="0"/>
                <a:ea typeface="宋体" panose="02010600030101010101" pitchFamily="2" charset="-122"/>
              </a:rPr>
              <a:t>差值：</a:t>
            </a:r>
            <a:r>
              <a:rPr lang="en-US" altLang="zh-CN">
                <a:latin typeface="Arial" panose="020B0604020202020204" pitchFamily="34" charset="0"/>
                <a:ea typeface="宋体" panose="02010600030101010101" pitchFamily="2" charset="-122"/>
              </a:rPr>
              <a:t>2+4-6= 0 = 0</a:t>
            </a:r>
            <a:r>
              <a:rPr lang="zh-CN" altLang="en-US">
                <a:latin typeface="Arial" panose="020B0604020202020204" pitchFamily="34" charset="0"/>
                <a:ea typeface="宋体" panose="02010600030101010101" pitchFamily="2" charset="-122"/>
              </a:rPr>
              <a:t>可以达到</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差值规律：求和</a:t>
            </a:r>
            <a:r>
              <a:rPr lang="en-US" altLang="zh-CN">
                <a:latin typeface="Arial" panose="020B0604020202020204" pitchFamily="34" charset="0"/>
                <a:ea typeface="宋体" panose="02010600030101010101" pitchFamily="2" charset="-122"/>
              </a:rPr>
              <a:t>==&gt;3+4+3+4 = 14 &lt; 18 = 1+2+6+9 </a:t>
            </a:r>
            <a:r>
              <a:rPr lang="zh-CN" altLang="en-US">
                <a:latin typeface="Arial" panose="020B0604020202020204" pitchFamily="34" charset="0"/>
                <a:ea typeface="宋体" panose="02010600030101010101" pitchFamily="2" charset="-122"/>
              </a:rPr>
              <a:t>说明只能达到</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号加油站，</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号就是第一个达到不了的。起点更新为</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号，那么为什么不是</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号或者</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号呢？答案很明显，</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号或者</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号不行原因是：从这开始的总油量不够到达</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总结来说：既然从</a:t>
            </a:r>
            <a:r>
              <a:rPr lang="en-US" altLang="zh-CN">
                <a:latin typeface="Arial" panose="020B0604020202020204" pitchFamily="34" charset="0"/>
                <a:ea typeface="宋体" panose="02010600030101010101" pitchFamily="2" charset="-122"/>
              </a:rPr>
              <a:t>0</a:t>
            </a:r>
            <a:r>
              <a:rPr lang="zh-CN" altLang="en-US">
                <a:latin typeface="Arial" panose="020B0604020202020204" pitchFamily="34" charset="0"/>
                <a:ea typeface="宋体" panose="02010600030101010101" pitchFamily="2" charset="-122"/>
              </a:rPr>
              <a:t>号无法到达</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号，那么从</a:t>
            </a:r>
            <a:r>
              <a:rPr lang="en-US" altLang="zh-CN">
                <a:latin typeface="Arial" panose="020B0604020202020204" pitchFamily="34" charset="0"/>
                <a:ea typeface="宋体" panose="02010600030101010101" pitchFamily="2" charset="-122"/>
              </a:rPr>
              <a:t>1</a:t>
            </a:r>
            <a:r>
              <a:rPr lang="zh-CN" altLang="en-US">
                <a:latin typeface="Arial" panose="020B0604020202020204" pitchFamily="34" charset="0"/>
                <a:ea typeface="宋体" panose="02010600030101010101" pitchFamily="2" charset="-122"/>
              </a:rPr>
              <a:t>号或</a:t>
            </a:r>
            <a:r>
              <a:rPr lang="en-US" altLang="zh-CN">
                <a:latin typeface="Arial" panose="020B0604020202020204" pitchFamily="34" charset="0"/>
                <a:ea typeface="宋体" panose="02010600030101010101" pitchFamily="2" charset="-122"/>
              </a:rPr>
              <a:t>2</a:t>
            </a:r>
            <a:r>
              <a:rPr lang="zh-CN" altLang="en-US">
                <a:latin typeface="Arial" panose="020B0604020202020204" pitchFamily="34" charset="0"/>
                <a:ea typeface="宋体" panose="02010600030101010101" pitchFamily="2" charset="-122"/>
              </a:rPr>
              <a:t>者开始开始作为起点可定是到达不了</a:t>
            </a:r>
            <a:r>
              <a:rPr lang="en-US" altLang="zh-CN">
                <a:latin typeface="Arial" panose="020B0604020202020204" pitchFamily="34" charset="0"/>
                <a:ea typeface="宋体" panose="02010600030101010101" pitchFamily="2" charset="-122"/>
              </a:rPr>
              <a:t>3</a:t>
            </a:r>
            <a:r>
              <a:rPr lang="zh-CN" altLang="en-US">
                <a:latin typeface="Arial" panose="020B0604020202020204" pitchFamily="34" charset="0"/>
                <a:ea typeface="宋体" panose="02010600030101010101" pitchFamily="2" charset="-122"/>
              </a:rPr>
              <a:t>号</a:t>
            </a:r>
            <a:endParaRPr lang="zh-CN" altLang="en-US">
              <a:latin typeface="Arial" panose="020B0604020202020204" pitchFamily="34" charset="0"/>
              <a:ea typeface="宋体" panose="02010600030101010101" pitchFamily="2" charset="-122"/>
            </a:endParaRPr>
          </a:p>
        </p:txBody>
      </p:sp>
      <p:sp>
        <p:nvSpPr>
          <p:cNvPr id="6159" name="文本框 31"/>
          <p:cNvSpPr txBox="1"/>
          <p:nvPr/>
        </p:nvSpPr>
        <p:spPr>
          <a:xfrm>
            <a:off x="1919288" y="5794375"/>
            <a:ext cx="8353425" cy="645160"/>
          </a:xfrm>
          <a:prstGeom prst="rect">
            <a:avLst/>
          </a:prstGeom>
          <a:noFill/>
          <a:ln w="9525">
            <a:noFill/>
          </a:ln>
        </p:spPr>
        <p:txBody>
          <a:bodyPr wrap="square" anchor="t" anchorCtr="0">
            <a:spAutoFit/>
          </a:bodyPr>
          <a:p>
            <a:r>
              <a:rPr lang="en-US" altLang="zh-CN">
                <a:latin typeface="Arial" panose="020B0604020202020204" pitchFamily="34" charset="0"/>
                <a:ea typeface="宋体" panose="02010600030101010101" pitchFamily="2" charset="-122"/>
              </a:rPr>
              <a:t>remain</a:t>
            </a:r>
            <a:r>
              <a:rPr lang="zh-CN" altLang="en-US">
                <a:latin typeface="Arial" panose="020B0604020202020204" pitchFamily="34" charset="0"/>
                <a:ea typeface="宋体" panose="02010600030101010101" pitchFamily="2" charset="-122"/>
              </a:rPr>
              <a:t>定义为剩余油量</a:t>
            </a:r>
            <a:endParaRPr lang="zh-CN" altLang="en-US">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remain=</a:t>
            </a:r>
            <a:r>
              <a:rPr lang="zh-CN" altLang="en-US">
                <a:latin typeface="Arial" panose="020B0604020202020204" pitchFamily="34" charset="0"/>
                <a:ea typeface="宋体" panose="02010600030101010101" pitchFamily="2" charset="-122"/>
              </a:rPr>
              <a:t>当前油量</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本站油量</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取到下一站的消耗油量</a:t>
            </a:r>
            <a:r>
              <a:rPr lang="en-US" altLang="zh-CN">
                <a:latin typeface="Arial" panose="020B0604020202020204" pitchFamily="34" charset="0"/>
                <a:ea typeface="宋体" panose="02010600030101010101" pitchFamily="2" charset="-122"/>
              </a:rPr>
              <a:t> &gt;=0 </a:t>
            </a:r>
            <a:r>
              <a:rPr lang="zh-CN" altLang="en-US">
                <a:latin typeface="Arial" panose="020B0604020202020204" pitchFamily="34" charset="0"/>
                <a:ea typeface="宋体" panose="02010600030101010101" pitchFamily="2" charset="-122"/>
              </a:rPr>
              <a:t>才能通往下一站</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M_BEAUTIFY_FLAG" val="#wm#"/>
  <p:tag name="KSO_WM_TEMPLATE_CATEGORY" val="custom"/>
  <p:tag name="KSO_WM_TEMPLATE_INDEX" val="20205081"/>
</p:tagLst>
</file>

<file path=ppt/tags/tag5.xml><?xml version="1.0" encoding="utf-8"?>
<p:tagLst xmlns:p="http://schemas.openxmlformats.org/presentationml/2006/main">
  <p:tag name="commondata" val="eyJoZGlkIjoiZGRhNDA2OWE0YWIxMDJkNjAyYjcyNWI1OTg2ODFhZWY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2177</Words>
  <Application>WPS 演示</Application>
  <PresentationFormat>宽屏</PresentationFormat>
  <Paragraphs>244</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vt:lpstr>
      <vt:lpstr>微软雅黑</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長野</cp:lastModifiedBy>
  <cp:revision>5</cp:revision>
  <dcterms:created xsi:type="dcterms:W3CDTF">2023-08-09T12:44:00Z</dcterms:created>
  <dcterms:modified xsi:type="dcterms:W3CDTF">2024-07-28T02:04:21Z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2052-12.1.0.17813</vt:lpwstr>
  </property>
</Properties>
</file>