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4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9705" y="116840"/>
            <a:ext cx="453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230 二叉搜索树中第K小的元素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9705" y="620395"/>
            <a:ext cx="8536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二叉搜索树也是二叉排序树即左子树不空，那么左子树所有的节点值均</a:t>
            </a:r>
            <a:r>
              <a:rPr lang="en-US" altLang="zh-CN"/>
              <a:t>&lt;</a:t>
            </a:r>
            <a:r>
              <a:rPr lang="zh-CN" altLang="en-US"/>
              <a:t>根节点值，右子树不空，那么右子树所有的节点值均</a:t>
            </a:r>
            <a:r>
              <a:rPr lang="en-US" altLang="zh-CN"/>
              <a:t>&gt;</a:t>
            </a:r>
            <a:r>
              <a:rPr lang="zh-CN" altLang="en-US"/>
              <a:t>根节点，且左右子树也是搜索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15695" y="1557020"/>
            <a:ext cx="508000" cy="504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29</a:t>
            </a:r>
            <a:endParaRPr lang="en-US" altLang="zh-CN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8975" y="2299970"/>
            <a:ext cx="508000" cy="504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endParaRPr lang="en-US" altLang="zh-CN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49400" y="2291715"/>
            <a:ext cx="508000" cy="504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30</a:t>
            </a:r>
            <a:endParaRPr lang="en-US" altLang="zh-CN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7175" y="3020060"/>
            <a:ext cx="508000" cy="504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0</a:t>
            </a:r>
            <a:endParaRPr lang="en-US" altLang="zh-CN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40865" y="3020060"/>
            <a:ext cx="508000" cy="504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31</a:t>
            </a:r>
            <a:endParaRPr lang="en-US" altLang="zh-CN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7265" y="3042920"/>
            <a:ext cx="508000" cy="504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endParaRPr lang="en-US" altLang="zh-CN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>
            <a:stCxn id="4" idx="4"/>
            <a:endCxn id="5" idx="7"/>
          </p:cNvCxnSpPr>
          <p:nvPr/>
        </p:nvCxnSpPr>
        <p:spPr>
          <a:xfrm flipH="1">
            <a:off x="1122680" y="2061845"/>
            <a:ext cx="247015" cy="311785"/>
          </a:xfrm>
          <a:prstGeom prst="line">
            <a:avLst/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6" idx="1"/>
          </p:cNvCxnSpPr>
          <p:nvPr/>
        </p:nvCxnSpPr>
        <p:spPr>
          <a:xfrm>
            <a:off x="1409065" y="2084070"/>
            <a:ext cx="214630" cy="281305"/>
          </a:xfrm>
          <a:prstGeom prst="line">
            <a:avLst/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4"/>
            <a:endCxn id="8" idx="7"/>
          </p:cNvCxnSpPr>
          <p:nvPr/>
        </p:nvCxnSpPr>
        <p:spPr>
          <a:xfrm flipH="1">
            <a:off x="690880" y="2804795"/>
            <a:ext cx="252095" cy="288925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0" idx="1"/>
          </p:cNvCxnSpPr>
          <p:nvPr/>
        </p:nvCxnSpPr>
        <p:spPr>
          <a:xfrm>
            <a:off x="904875" y="2804160"/>
            <a:ext cx="146685" cy="3124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4"/>
            <a:endCxn id="9" idx="1"/>
          </p:cNvCxnSpPr>
          <p:nvPr/>
        </p:nvCxnSpPr>
        <p:spPr>
          <a:xfrm>
            <a:off x="1803400" y="2796540"/>
            <a:ext cx="111760" cy="2971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0340" y="3782060"/>
            <a:ext cx="8700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二叉搜索树有以上特点外，还存在中序遍历是一个有序的序列，因为首先访问左子树中所有较小的节点，接着访问根节点，它的值大于左子树中所有的节点值，最后访问右子树中所有值较大的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1460" y="4845685"/>
            <a:ext cx="8542655" cy="726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根据二叉搜索树的中序节点是有序的，可以直接中序遍历树</a:t>
            </a:r>
            <a:r>
              <a:rPr lang="zh-CN" altLang="en-US"/>
              <a:t>即可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输入内容理解</a:t>
            </a:r>
            <a:br>
              <a:rPr lang="zh-CN" altLang="en-US"/>
            </a:br>
            <a:r>
              <a:rPr lang="en-US" altLang="zh-CN"/>
              <a:t> </a:t>
            </a:r>
            <a:r>
              <a:rPr lang="zh-CN" altLang="en-US"/>
              <a:t>//numCourses 节点数量</a:t>
            </a:r>
            <a:br>
              <a:rPr lang="zh-CN" altLang="en-US"/>
            </a:br>
            <a:r>
              <a:rPr lang="zh-CN" altLang="en-US"/>
              <a:t> //prerequisites 连接方式 </a:t>
            </a:r>
            <a:r>
              <a:rPr lang="en-US" altLang="zh-CN"/>
              <a:t> </a:t>
            </a:r>
            <a:r>
              <a:rPr lang="zh-CN" altLang="en-US"/>
              <a:t>学prerequisites[n][0]前要学prerequisites[n][1]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代码逻辑</a:t>
            </a:r>
            <a:endParaRPr lang="zh-CN" altLang="en-US"/>
          </a:p>
          <a:p>
            <a:r>
              <a:rPr lang="zh-CN" altLang="en-US"/>
              <a:t>//构建邻接表</a:t>
            </a:r>
            <a:br>
              <a:rPr lang="zh-CN" altLang="en-US"/>
            </a:br>
            <a:r>
              <a:rPr lang="zh-CN" altLang="en-US"/>
              <a:t>循环遍历</a:t>
            </a:r>
            <a:r>
              <a:rPr lang="zh-CN" altLang="en-US">
                <a:sym typeface="+mn-ea"/>
              </a:rPr>
              <a:t>prerequisites创建</a:t>
            </a:r>
            <a:endParaRPr lang="zh-CN" altLang="en-US"/>
          </a:p>
          <a:p>
            <a:r>
              <a:rPr lang="zh-CN" altLang="en-US"/>
              <a:t> //判断有没有形成环</a:t>
            </a:r>
            <a:br>
              <a:rPr lang="zh-CN" altLang="en-US"/>
            </a:br>
            <a:r>
              <a:rPr lang="zh-CN" altLang="en-US"/>
              <a:t>采用广度优先搜索遍历，先将邻接表中没有前置节点的点放入队列，然后依次将其下一个点放入并计数，如果最终数量与节点数不同，必然存在环路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优化逻辑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如果存在</a:t>
            </a:r>
            <a:r>
              <a:rPr lang="en-US" altLang="zh-CN"/>
              <a:t>n</a:t>
            </a:r>
            <a:r>
              <a:rPr lang="zh-CN" altLang="en-US"/>
              <a:t>个节点。为了使有向图不存在环，则边数必定小于</a:t>
            </a:r>
            <a:r>
              <a:rPr lang="en-US" altLang="zh-CN"/>
              <a:t>(n-1)+(n-2)+···+2+1</a:t>
            </a:r>
            <a:r>
              <a:rPr lang="zh-CN" altLang="en-US"/>
              <a:t>，即</a:t>
            </a:r>
            <a:r>
              <a:rPr lang="en-US" altLang="zh-CN"/>
              <a:t>n*(n+1)/2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故加入代码</a:t>
            </a:r>
            <a:br>
              <a:rPr lang="zh-CN" altLang="en-US"/>
            </a:br>
            <a:r>
              <a:rPr lang="zh-CN" altLang="en-US"/>
              <a:t>if(prerequisites.size() &gt; (numCourses-1)*numCourses/2) return false;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9705" y="1096010"/>
          <a:ext cx="2403475" cy="225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"/>
                <a:gridCol w="480695"/>
                <a:gridCol w="498475"/>
                <a:gridCol w="462915"/>
                <a:gridCol w="480695"/>
              </a:tblGrid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211955" y="980440"/>
          <a:ext cx="2733675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/>
                <a:gridCol w="455295"/>
                <a:gridCol w="455930"/>
                <a:gridCol w="466725"/>
                <a:gridCol w="443865"/>
                <a:gridCol w="455930"/>
              </a:tblGrid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36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61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26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34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49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58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7645" y="4584700"/>
            <a:ext cx="7579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sum[i + 1][j + 1] = sum[i + 1][j] + sum[i][j + 1] - sum[i][j] + matrix[i][j];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7645" y="38531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140200" y="980440"/>
            <a:ext cx="2320290" cy="23729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40200" y="980440"/>
            <a:ext cx="2409190" cy="914400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25925" y="1016635"/>
            <a:ext cx="895350" cy="23368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40200" y="903605"/>
            <a:ext cx="1045210" cy="991235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69645" y="54279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34-13-8+3=16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07645" y="188595"/>
            <a:ext cx="478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304 二维区域和检索 - 矩阵不可变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342690" y="2557829"/>
            <a:ext cx="4712680" cy="589085"/>
            <a:chOff x="3342690" y="2557829"/>
            <a:chExt cx="4712680" cy="589085"/>
          </a:xfrm>
        </p:grpSpPr>
        <p:sp>
          <p:nvSpPr>
            <p:cNvPr id="5" name="矩形 4"/>
            <p:cNvSpPr/>
            <p:nvPr/>
          </p:nvSpPr>
          <p:spPr>
            <a:xfrm>
              <a:off x="3342690" y="255782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931775" y="255782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20860" y="255782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-1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109945" y="255782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-3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699030" y="255782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88115" y="255782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877200" y="255782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466285" y="255782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248964" y="2667705"/>
            <a:ext cx="89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原数组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48654" y="1925858"/>
            <a:ext cx="893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k=3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9162" y="116553"/>
            <a:ext cx="3882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239.滑动窗口最大值</a:t>
            </a:r>
            <a:endParaRPr lang="zh-CN" altLang="en-US" sz="3200"/>
          </a:p>
        </p:txBody>
      </p:sp>
      <p:grpSp>
        <p:nvGrpSpPr>
          <p:cNvPr id="18" name="组合 17"/>
          <p:cNvGrpSpPr/>
          <p:nvPr/>
        </p:nvGrpSpPr>
        <p:grpSpPr>
          <a:xfrm>
            <a:off x="6281962" y="1925858"/>
            <a:ext cx="1782790" cy="1433421"/>
            <a:chOff x="6868408" y="1046628"/>
            <a:chExt cx="1782790" cy="1433421"/>
          </a:xfrm>
        </p:grpSpPr>
        <p:sp>
          <p:nvSpPr>
            <p:cNvPr id="16" name="右大括号 15"/>
            <p:cNvSpPr/>
            <p:nvPr/>
          </p:nvSpPr>
          <p:spPr>
            <a:xfrm rot="5400000">
              <a:off x="7692660" y="1521512"/>
              <a:ext cx="134285" cy="1782790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右 16"/>
            <p:cNvSpPr/>
            <p:nvPr/>
          </p:nvSpPr>
          <p:spPr>
            <a:xfrm rot="5400000">
              <a:off x="7489072" y="1160120"/>
              <a:ext cx="525924" cy="2989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105298" y="2646483"/>
            <a:ext cx="4712680" cy="589086"/>
            <a:chOff x="3105298" y="2646483"/>
            <a:chExt cx="4712680" cy="589086"/>
          </a:xfrm>
        </p:grpSpPr>
        <p:sp>
          <p:nvSpPr>
            <p:cNvPr id="5" name="矩形 4"/>
            <p:cNvSpPr/>
            <p:nvPr/>
          </p:nvSpPr>
          <p:spPr>
            <a:xfrm>
              <a:off x="3105298" y="2646484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694383" y="2646484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83468" y="2646484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-1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72553" y="2646484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-3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461638" y="2646484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050723" y="2646484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639808" y="2646484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228893" y="2646484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872553" y="2646484"/>
              <a:ext cx="0" cy="58908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639808" y="2646483"/>
              <a:ext cx="0" cy="58908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105298" y="1836859"/>
            <a:ext cx="4712680" cy="589085"/>
            <a:chOff x="3105298" y="1836859"/>
            <a:chExt cx="4712680" cy="589085"/>
          </a:xfrm>
        </p:grpSpPr>
        <p:sp>
          <p:nvSpPr>
            <p:cNvPr id="27" name="矩形 26"/>
            <p:cNvSpPr/>
            <p:nvPr/>
          </p:nvSpPr>
          <p:spPr>
            <a:xfrm>
              <a:off x="3105298" y="183685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694383" y="183685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83468" y="183685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-1</a:t>
              </a: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872553" y="183685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-3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61638" y="183685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50723" y="183685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639808" y="183685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228893" y="1836859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011572" y="1946735"/>
            <a:ext cx="89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原数组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904417" y="2753456"/>
            <a:ext cx="110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数组分组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105298" y="3450300"/>
            <a:ext cx="4712680" cy="589086"/>
            <a:chOff x="3105298" y="3456107"/>
            <a:chExt cx="4712680" cy="589086"/>
          </a:xfrm>
        </p:grpSpPr>
        <p:sp>
          <p:nvSpPr>
            <p:cNvPr id="48" name="矩形 47"/>
            <p:cNvSpPr/>
            <p:nvPr/>
          </p:nvSpPr>
          <p:spPr>
            <a:xfrm>
              <a:off x="3105298" y="3456108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694383" y="3456108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83468" y="3456108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872553" y="3456108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-3</a:t>
              </a:r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461638" y="3456108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6050723" y="3456108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639808" y="3456108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228893" y="3456108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4872553" y="3456108"/>
              <a:ext cx="0" cy="58908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639808" y="3456107"/>
              <a:ext cx="0" cy="58908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1904416" y="3560177"/>
            <a:ext cx="110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向右膨胀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105298" y="4255104"/>
            <a:ext cx="4712680" cy="589086"/>
            <a:chOff x="3105298" y="4265730"/>
            <a:chExt cx="4712680" cy="589086"/>
          </a:xfrm>
        </p:grpSpPr>
        <p:sp>
          <p:nvSpPr>
            <p:cNvPr id="59" name="矩形 58"/>
            <p:cNvSpPr/>
            <p:nvPr/>
          </p:nvSpPr>
          <p:spPr>
            <a:xfrm>
              <a:off x="3105298" y="4265731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694383" y="4265731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283468" y="4265731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-1</a:t>
              </a:r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872553" y="4265731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461638" y="4265731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050723" y="4265731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639808" y="4265731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7228893" y="4265731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4872553" y="4265731"/>
              <a:ext cx="0" cy="58908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639808" y="4265730"/>
              <a:ext cx="0" cy="58908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>
            <a:off x="1904416" y="4369800"/>
            <a:ext cx="110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向左膨胀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105298" y="5075353"/>
            <a:ext cx="3534510" cy="589085"/>
            <a:chOff x="3105298" y="5075353"/>
            <a:chExt cx="3534510" cy="589085"/>
          </a:xfrm>
        </p:grpSpPr>
        <p:sp>
          <p:nvSpPr>
            <p:cNvPr id="70" name="矩形 69"/>
            <p:cNvSpPr/>
            <p:nvPr/>
          </p:nvSpPr>
          <p:spPr>
            <a:xfrm>
              <a:off x="3105298" y="5075353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694383" y="5075353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4283468" y="5075353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872553" y="5075353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461638" y="5075353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050723" y="5075353"/>
              <a:ext cx="589085" cy="5890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218927" y="5185228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097530" y="3235568"/>
            <a:ext cx="1782790" cy="1830951"/>
            <a:chOff x="8953802" y="1913892"/>
            <a:chExt cx="1782790" cy="1830951"/>
          </a:xfrm>
        </p:grpSpPr>
        <p:sp>
          <p:nvSpPr>
            <p:cNvPr id="81" name="椭圆 80"/>
            <p:cNvSpPr/>
            <p:nvPr/>
          </p:nvSpPr>
          <p:spPr>
            <a:xfrm rot="373303">
              <a:off x="9137628" y="2195806"/>
              <a:ext cx="1421946" cy="1287175"/>
            </a:xfrm>
            <a:custGeom>
              <a:avLst/>
              <a:gdLst>
                <a:gd name="connsiteX0" fmla="*/ 0 w 1860672"/>
                <a:gd name="connsiteY0" fmla="*/ 800100 h 1600200"/>
                <a:gd name="connsiteX1" fmla="*/ 930336 w 1860672"/>
                <a:gd name="connsiteY1" fmla="*/ 0 h 1600200"/>
                <a:gd name="connsiteX2" fmla="*/ 1860672 w 1860672"/>
                <a:gd name="connsiteY2" fmla="*/ 800100 h 1600200"/>
                <a:gd name="connsiteX3" fmla="*/ 930336 w 1860672"/>
                <a:gd name="connsiteY3" fmla="*/ 1600200 h 1600200"/>
                <a:gd name="connsiteX4" fmla="*/ 0 w 1860672"/>
                <a:gd name="connsiteY4" fmla="*/ 800100 h 1600200"/>
                <a:gd name="connsiteX0-1" fmla="*/ 10869 w 1887814"/>
                <a:gd name="connsiteY0-2" fmla="*/ 666750 h 1466850"/>
                <a:gd name="connsiteX1-3" fmla="*/ 1493655 w 1887814"/>
                <a:gd name="connsiteY1-4" fmla="*/ 0 h 1466850"/>
                <a:gd name="connsiteX2-5" fmla="*/ 1871541 w 1887814"/>
                <a:gd name="connsiteY2-6" fmla="*/ 666750 h 1466850"/>
                <a:gd name="connsiteX3-7" fmla="*/ 941205 w 1887814"/>
                <a:gd name="connsiteY3-8" fmla="*/ 1466850 h 1466850"/>
                <a:gd name="connsiteX4-9" fmla="*/ 10869 w 1887814"/>
                <a:gd name="connsiteY4-10" fmla="*/ 666750 h 1466850"/>
                <a:gd name="connsiteX0-11" fmla="*/ 228968 w 2105913"/>
                <a:gd name="connsiteY0-12" fmla="*/ 666750 h 1219200"/>
                <a:gd name="connsiteX1-13" fmla="*/ 1711754 w 2105913"/>
                <a:gd name="connsiteY1-14" fmla="*/ 0 h 1219200"/>
                <a:gd name="connsiteX2-15" fmla="*/ 2089640 w 2105913"/>
                <a:gd name="connsiteY2-16" fmla="*/ 666750 h 1219200"/>
                <a:gd name="connsiteX3-17" fmla="*/ 330629 w 2105913"/>
                <a:gd name="connsiteY3-18" fmla="*/ 1219200 h 1219200"/>
                <a:gd name="connsiteX4-19" fmla="*/ 228968 w 2105913"/>
                <a:gd name="connsiteY4-20" fmla="*/ 666750 h 1219200"/>
                <a:gd name="connsiteX0-21" fmla="*/ 462392 w 1827764"/>
                <a:gd name="connsiteY0-22" fmla="*/ 387441 h 1233789"/>
                <a:gd name="connsiteX1-23" fmla="*/ 1449878 w 1827764"/>
                <a:gd name="connsiteY1-24" fmla="*/ 6441 h 1233789"/>
                <a:gd name="connsiteX2-25" fmla="*/ 1827764 w 1827764"/>
                <a:gd name="connsiteY2-26" fmla="*/ 673191 h 1233789"/>
                <a:gd name="connsiteX3-27" fmla="*/ 68753 w 1827764"/>
                <a:gd name="connsiteY3-28" fmla="*/ 1225641 h 1233789"/>
                <a:gd name="connsiteX4-29" fmla="*/ 462392 w 1827764"/>
                <a:gd name="connsiteY4-30" fmla="*/ 387441 h 1233789"/>
                <a:gd name="connsiteX0-31" fmla="*/ 407293 w 1400848"/>
                <a:gd name="connsiteY0-32" fmla="*/ 388934 h 1238826"/>
                <a:gd name="connsiteX1-33" fmla="*/ 1394779 w 1400848"/>
                <a:gd name="connsiteY1-34" fmla="*/ 7934 h 1238826"/>
                <a:gd name="connsiteX2-35" fmla="*/ 848740 w 1400848"/>
                <a:gd name="connsiteY2-36" fmla="*/ 712784 h 1238826"/>
                <a:gd name="connsiteX3-37" fmla="*/ 13654 w 1400848"/>
                <a:gd name="connsiteY3-38" fmla="*/ 1227134 h 1238826"/>
                <a:gd name="connsiteX4-39" fmla="*/ 407293 w 1400848"/>
                <a:gd name="connsiteY4-40" fmla="*/ 388934 h 1238826"/>
                <a:gd name="connsiteX0-41" fmla="*/ 407293 w 1406721"/>
                <a:gd name="connsiteY0-42" fmla="*/ 388934 h 1238826"/>
                <a:gd name="connsiteX1-43" fmla="*/ 1394779 w 1406721"/>
                <a:gd name="connsiteY1-44" fmla="*/ 7934 h 1238826"/>
                <a:gd name="connsiteX2-45" fmla="*/ 848740 w 1406721"/>
                <a:gd name="connsiteY2-46" fmla="*/ 712784 h 1238826"/>
                <a:gd name="connsiteX3-47" fmla="*/ 13654 w 1406721"/>
                <a:gd name="connsiteY3-48" fmla="*/ 1227134 h 1238826"/>
                <a:gd name="connsiteX4-49" fmla="*/ 407293 w 1406721"/>
                <a:gd name="connsiteY4-50" fmla="*/ 388934 h 1238826"/>
                <a:gd name="connsiteX0-51" fmla="*/ 407293 w 1406721"/>
                <a:gd name="connsiteY0-52" fmla="*/ 388934 h 1234489"/>
                <a:gd name="connsiteX1-53" fmla="*/ 1394779 w 1406721"/>
                <a:gd name="connsiteY1-54" fmla="*/ 7934 h 1234489"/>
                <a:gd name="connsiteX2-55" fmla="*/ 848740 w 1406721"/>
                <a:gd name="connsiteY2-56" fmla="*/ 712784 h 1234489"/>
                <a:gd name="connsiteX3-57" fmla="*/ 13654 w 1406721"/>
                <a:gd name="connsiteY3-58" fmla="*/ 1227134 h 1234489"/>
                <a:gd name="connsiteX4-59" fmla="*/ 407293 w 1406721"/>
                <a:gd name="connsiteY4-60" fmla="*/ 388934 h 1234489"/>
                <a:gd name="connsiteX0-61" fmla="*/ 411586 w 1419380"/>
                <a:gd name="connsiteY0-62" fmla="*/ 394389 h 1251671"/>
                <a:gd name="connsiteX1-63" fmla="*/ 1399072 w 1419380"/>
                <a:gd name="connsiteY1-64" fmla="*/ 13389 h 1251671"/>
                <a:gd name="connsiteX2-65" fmla="*/ 938758 w 1419380"/>
                <a:gd name="connsiteY2-66" fmla="*/ 842064 h 1251671"/>
                <a:gd name="connsiteX3-67" fmla="*/ 17947 w 1419380"/>
                <a:gd name="connsiteY3-68" fmla="*/ 1232589 h 1251671"/>
                <a:gd name="connsiteX4-69" fmla="*/ 411586 w 1419380"/>
                <a:gd name="connsiteY4-70" fmla="*/ 394389 h 1251671"/>
                <a:gd name="connsiteX0-71" fmla="*/ 534811 w 1402151"/>
                <a:gd name="connsiteY0-72" fmla="*/ 302376 h 1270758"/>
                <a:gd name="connsiteX1-73" fmla="*/ 1388947 w 1402151"/>
                <a:gd name="connsiteY1-74" fmla="*/ 26151 h 1270758"/>
                <a:gd name="connsiteX2-75" fmla="*/ 928633 w 1402151"/>
                <a:gd name="connsiteY2-76" fmla="*/ 854826 h 1270758"/>
                <a:gd name="connsiteX3-77" fmla="*/ 7822 w 1402151"/>
                <a:gd name="connsiteY3-78" fmla="*/ 1245351 h 1270758"/>
                <a:gd name="connsiteX4-79" fmla="*/ 534811 w 1402151"/>
                <a:gd name="connsiteY4-80" fmla="*/ 302376 h 1270758"/>
                <a:gd name="connsiteX0-81" fmla="*/ 616898 w 1394367"/>
                <a:gd name="connsiteY0-82" fmla="*/ 368569 h 1256121"/>
                <a:gd name="connsiteX1-83" fmla="*/ 1385309 w 1394367"/>
                <a:gd name="connsiteY1-84" fmla="*/ 16144 h 1256121"/>
                <a:gd name="connsiteX2-85" fmla="*/ 924995 w 1394367"/>
                <a:gd name="connsiteY2-86" fmla="*/ 844819 h 1256121"/>
                <a:gd name="connsiteX3-87" fmla="*/ 4184 w 1394367"/>
                <a:gd name="connsiteY3-88" fmla="*/ 1235344 h 1256121"/>
                <a:gd name="connsiteX4-89" fmla="*/ 616898 w 1394367"/>
                <a:gd name="connsiteY4-90" fmla="*/ 368569 h 1256121"/>
                <a:gd name="connsiteX0-91" fmla="*/ 617350 w 1394819"/>
                <a:gd name="connsiteY0-92" fmla="*/ 366102 h 1253654"/>
                <a:gd name="connsiteX1-93" fmla="*/ 1385761 w 1394819"/>
                <a:gd name="connsiteY1-94" fmla="*/ 13677 h 1253654"/>
                <a:gd name="connsiteX2-95" fmla="*/ 925447 w 1394819"/>
                <a:gd name="connsiteY2-96" fmla="*/ 842352 h 1253654"/>
                <a:gd name="connsiteX3-97" fmla="*/ 4636 w 1394819"/>
                <a:gd name="connsiteY3-98" fmla="*/ 1232877 h 1253654"/>
                <a:gd name="connsiteX4-99" fmla="*/ 617350 w 1394819"/>
                <a:gd name="connsiteY4-100" fmla="*/ 366102 h 1253654"/>
                <a:gd name="connsiteX0-101" fmla="*/ 616898 w 1394367"/>
                <a:gd name="connsiteY0-102" fmla="*/ 367661 h 1255213"/>
                <a:gd name="connsiteX1-103" fmla="*/ 1385309 w 1394367"/>
                <a:gd name="connsiteY1-104" fmla="*/ 15236 h 1255213"/>
                <a:gd name="connsiteX2-105" fmla="*/ 924995 w 1394367"/>
                <a:gd name="connsiteY2-106" fmla="*/ 843911 h 1255213"/>
                <a:gd name="connsiteX3-107" fmla="*/ 4184 w 1394367"/>
                <a:gd name="connsiteY3-108" fmla="*/ 1234436 h 1255213"/>
                <a:gd name="connsiteX4-109" fmla="*/ 616898 w 1394367"/>
                <a:gd name="connsiteY4-110" fmla="*/ 367661 h 1255213"/>
                <a:gd name="connsiteX0-111" fmla="*/ 637985 w 1415454"/>
                <a:gd name="connsiteY0-112" fmla="*/ 367661 h 1300090"/>
                <a:gd name="connsiteX1-113" fmla="*/ 1406396 w 1415454"/>
                <a:gd name="connsiteY1-114" fmla="*/ 15236 h 1300090"/>
                <a:gd name="connsiteX2-115" fmla="*/ 946082 w 1415454"/>
                <a:gd name="connsiteY2-116" fmla="*/ 843911 h 1300090"/>
                <a:gd name="connsiteX3-117" fmla="*/ 25271 w 1415454"/>
                <a:gd name="connsiteY3-118" fmla="*/ 1234436 h 1300090"/>
                <a:gd name="connsiteX4-119" fmla="*/ 637985 w 1415454"/>
                <a:gd name="connsiteY4-120" fmla="*/ 367661 h 1300090"/>
                <a:gd name="connsiteX0-121" fmla="*/ 637985 w 1458753"/>
                <a:gd name="connsiteY0-122" fmla="*/ 383207 h 1315636"/>
                <a:gd name="connsiteX1-123" fmla="*/ 1406396 w 1458753"/>
                <a:gd name="connsiteY1-124" fmla="*/ 30782 h 1315636"/>
                <a:gd name="connsiteX2-125" fmla="*/ 946082 w 1458753"/>
                <a:gd name="connsiteY2-126" fmla="*/ 859457 h 1315636"/>
                <a:gd name="connsiteX3-127" fmla="*/ 25271 w 1458753"/>
                <a:gd name="connsiteY3-128" fmla="*/ 1249982 h 1315636"/>
                <a:gd name="connsiteX4-129" fmla="*/ 637985 w 1458753"/>
                <a:gd name="connsiteY4-130" fmla="*/ 383207 h 1315636"/>
                <a:gd name="connsiteX0-131" fmla="*/ 637985 w 1461781"/>
                <a:gd name="connsiteY0-132" fmla="*/ 383207 h 1315636"/>
                <a:gd name="connsiteX1-133" fmla="*/ 1406396 w 1461781"/>
                <a:gd name="connsiteY1-134" fmla="*/ 30782 h 1315636"/>
                <a:gd name="connsiteX2-135" fmla="*/ 946082 w 1461781"/>
                <a:gd name="connsiteY2-136" fmla="*/ 859457 h 1315636"/>
                <a:gd name="connsiteX3-137" fmla="*/ 25271 w 1461781"/>
                <a:gd name="connsiteY3-138" fmla="*/ 1249982 h 1315636"/>
                <a:gd name="connsiteX4-139" fmla="*/ 637985 w 1461781"/>
                <a:gd name="connsiteY4-140" fmla="*/ 383207 h 1315636"/>
                <a:gd name="connsiteX0-141" fmla="*/ 616220 w 1392364"/>
                <a:gd name="connsiteY0-142" fmla="*/ 365802 h 1248533"/>
                <a:gd name="connsiteX1-143" fmla="*/ 1384631 w 1392364"/>
                <a:gd name="connsiteY1-144" fmla="*/ 13377 h 1248533"/>
                <a:gd name="connsiteX2-145" fmla="*/ 895742 w 1392364"/>
                <a:gd name="connsiteY2-146" fmla="*/ 803952 h 1248533"/>
                <a:gd name="connsiteX3-147" fmla="*/ 3506 w 1392364"/>
                <a:gd name="connsiteY3-148" fmla="*/ 1232577 h 1248533"/>
                <a:gd name="connsiteX4-149" fmla="*/ 616220 w 1392364"/>
                <a:gd name="connsiteY4-150" fmla="*/ 365802 h 1248533"/>
                <a:gd name="connsiteX0-151" fmla="*/ 629295 w 1405439"/>
                <a:gd name="connsiteY0-152" fmla="*/ 365802 h 1265088"/>
                <a:gd name="connsiteX1-153" fmla="*/ 1397706 w 1405439"/>
                <a:gd name="connsiteY1-154" fmla="*/ 13377 h 1265088"/>
                <a:gd name="connsiteX2-155" fmla="*/ 908817 w 1405439"/>
                <a:gd name="connsiteY2-156" fmla="*/ 803952 h 1265088"/>
                <a:gd name="connsiteX3-157" fmla="*/ 16581 w 1405439"/>
                <a:gd name="connsiteY3-158" fmla="*/ 1232577 h 1265088"/>
                <a:gd name="connsiteX4-159" fmla="*/ 629295 w 1405439"/>
                <a:gd name="connsiteY4-160" fmla="*/ 365802 h 1265088"/>
                <a:gd name="connsiteX0-161" fmla="*/ 629295 w 1430080"/>
                <a:gd name="connsiteY0-162" fmla="*/ 377767 h 1277053"/>
                <a:gd name="connsiteX1-163" fmla="*/ 1397706 w 1430080"/>
                <a:gd name="connsiteY1-164" fmla="*/ 25342 h 1277053"/>
                <a:gd name="connsiteX2-165" fmla="*/ 908817 w 1430080"/>
                <a:gd name="connsiteY2-166" fmla="*/ 815917 h 1277053"/>
                <a:gd name="connsiteX3-167" fmla="*/ 16581 w 1430080"/>
                <a:gd name="connsiteY3-168" fmla="*/ 1244542 h 1277053"/>
                <a:gd name="connsiteX4-169" fmla="*/ 629295 w 1430080"/>
                <a:gd name="connsiteY4-170" fmla="*/ 377767 h 1277053"/>
                <a:gd name="connsiteX0-171" fmla="*/ 629295 w 1430080"/>
                <a:gd name="connsiteY0-172" fmla="*/ 377767 h 1276277"/>
                <a:gd name="connsiteX1-173" fmla="*/ 1397706 w 1430080"/>
                <a:gd name="connsiteY1-174" fmla="*/ 25342 h 1276277"/>
                <a:gd name="connsiteX2-175" fmla="*/ 908817 w 1430080"/>
                <a:gd name="connsiteY2-176" fmla="*/ 815917 h 1276277"/>
                <a:gd name="connsiteX3-177" fmla="*/ 16581 w 1430080"/>
                <a:gd name="connsiteY3-178" fmla="*/ 1244542 h 1276277"/>
                <a:gd name="connsiteX4-179" fmla="*/ 629295 w 1430080"/>
                <a:gd name="connsiteY4-180" fmla="*/ 377767 h 1276277"/>
                <a:gd name="connsiteX0-181" fmla="*/ 644840 w 1390288"/>
                <a:gd name="connsiteY0-182" fmla="*/ 371603 h 1247113"/>
                <a:gd name="connsiteX1-183" fmla="*/ 1383812 w 1390288"/>
                <a:gd name="connsiteY1-184" fmla="*/ 12806 h 1247113"/>
                <a:gd name="connsiteX2-185" fmla="*/ 894923 w 1390288"/>
                <a:gd name="connsiteY2-186" fmla="*/ 803381 h 1247113"/>
                <a:gd name="connsiteX3-187" fmla="*/ 2687 w 1390288"/>
                <a:gd name="connsiteY3-188" fmla="*/ 1232006 h 1247113"/>
                <a:gd name="connsiteX4-189" fmla="*/ 644840 w 1390288"/>
                <a:gd name="connsiteY4-190" fmla="*/ 371603 h 1247113"/>
                <a:gd name="connsiteX0-191" fmla="*/ 644190 w 1387504"/>
                <a:gd name="connsiteY0-192" fmla="*/ 369152 h 1239768"/>
                <a:gd name="connsiteX1-193" fmla="*/ 1383162 w 1387504"/>
                <a:gd name="connsiteY1-194" fmla="*/ 10355 h 1239768"/>
                <a:gd name="connsiteX2-195" fmla="*/ 859673 w 1387504"/>
                <a:gd name="connsiteY2-196" fmla="*/ 747214 h 1239768"/>
                <a:gd name="connsiteX3-197" fmla="*/ 2037 w 1387504"/>
                <a:gd name="connsiteY3-198" fmla="*/ 1229555 h 1239768"/>
                <a:gd name="connsiteX4-199" fmla="*/ 644190 w 1387504"/>
                <a:gd name="connsiteY4-200" fmla="*/ 369152 h 1239768"/>
                <a:gd name="connsiteX0-201" fmla="*/ 656493 w 1386820"/>
                <a:gd name="connsiteY0-202" fmla="*/ 394539 h 1236612"/>
                <a:gd name="connsiteX1-203" fmla="*/ 1382899 w 1386820"/>
                <a:gd name="connsiteY1-204" fmla="*/ 8368 h 1236612"/>
                <a:gd name="connsiteX2-205" fmla="*/ 859410 w 1386820"/>
                <a:gd name="connsiteY2-206" fmla="*/ 745227 h 1236612"/>
                <a:gd name="connsiteX3-207" fmla="*/ 1774 w 1386820"/>
                <a:gd name="connsiteY3-208" fmla="*/ 1227568 h 1236612"/>
                <a:gd name="connsiteX4-209" fmla="*/ 656493 w 1386820"/>
                <a:gd name="connsiteY4-210" fmla="*/ 394539 h 1236612"/>
                <a:gd name="connsiteX0-211" fmla="*/ 671749 w 1402076"/>
                <a:gd name="connsiteY0-212" fmla="*/ 394539 h 1263594"/>
                <a:gd name="connsiteX1-213" fmla="*/ 1398155 w 1402076"/>
                <a:gd name="connsiteY1-214" fmla="*/ 8368 h 1263594"/>
                <a:gd name="connsiteX2-215" fmla="*/ 874666 w 1402076"/>
                <a:gd name="connsiteY2-216" fmla="*/ 745227 h 1263594"/>
                <a:gd name="connsiteX3-217" fmla="*/ 17030 w 1402076"/>
                <a:gd name="connsiteY3-218" fmla="*/ 1227568 h 1263594"/>
                <a:gd name="connsiteX4-219" fmla="*/ 671749 w 1402076"/>
                <a:gd name="connsiteY4-220" fmla="*/ 394539 h 1263594"/>
                <a:gd name="connsiteX0-221" fmla="*/ 671749 w 1431972"/>
                <a:gd name="connsiteY0-222" fmla="*/ 407492 h 1276547"/>
                <a:gd name="connsiteX1-223" fmla="*/ 1398155 w 1431972"/>
                <a:gd name="connsiteY1-224" fmla="*/ 21321 h 1276547"/>
                <a:gd name="connsiteX2-225" fmla="*/ 874666 w 1431972"/>
                <a:gd name="connsiteY2-226" fmla="*/ 758180 h 1276547"/>
                <a:gd name="connsiteX3-227" fmla="*/ 17030 w 1431972"/>
                <a:gd name="connsiteY3-228" fmla="*/ 1240521 h 1276547"/>
                <a:gd name="connsiteX4-229" fmla="*/ 671749 w 1431972"/>
                <a:gd name="connsiteY4-230" fmla="*/ 407492 h 1276547"/>
                <a:gd name="connsiteX0-231" fmla="*/ 671749 w 1421560"/>
                <a:gd name="connsiteY0-232" fmla="*/ 402719 h 1271774"/>
                <a:gd name="connsiteX1-233" fmla="*/ 1398155 w 1421560"/>
                <a:gd name="connsiteY1-234" fmla="*/ 16548 h 1271774"/>
                <a:gd name="connsiteX2-235" fmla="*/ 874666 w 1421560"/>
                <a:gd name="connsiteY2-236" fmla="*/ 753407 h 1271774"/>
                <a:gd name="connsiteX3-237" fmla="*/ 17030 w 1421560"/>
                <a:gd name="connsiteY3-238" fmla="*/ 1235748 h 1271774"/>
                <a:gd name="connsiteX4-239" fmla="*/ 671749 w 1421560"/>
                <a:gd name="connsiteY4-240" fmla="*/ 402719 h 1271774"/>
                <a:gd name="connsiteX0-241" fmla="*/ 671749 w 1420154"/>
                <a:gd name="connsiteY0-242" fmla="*/ 418120 h 1287175"/>
                <a:gd name="connsiteX1-243" fmla="*/ 1398155 w 1420154"/>
                <a:gd name="connsiteY1-244" fmla="*/ 31949 h 1287175"/>
                <a:gd name="connsiteX2-245" fmla="*/ 874666 w 1420154"/>
                <a:gd name="connsiteY2-246" fmla="*/ 768808 h 1287175"/>
                <a:gd name="connsiteX3-247" fmla="*/ 17030 w 1420154"/>
                <a:gd name="connsiteY3-248" fmla="*/ 1251149 h 1287175"/>
                <a:gd name="connsiteX4-249" fmla="*/ 671749 w 1420154"/>
                <a:gd name="connsiteY4-250" fmla="*/ 418120 h 1287175"/>
                <a:gd name="connsiteX0-251" fmla="*/ 671749 w 1421946"/>
                <a:gd name="connsiteY0-252" fmla="*/ 418120 h 1287175"/>
                <a:gd name="connsiteX1-253" fmla="*/ 1398155 w 1421946"/>
                <a:gd name="connsiteY1-254" fmla="*/ 31949 h 1287175"/>
                <a:gd name="connsiteX2-255" fmla="*/ 874666 w 1421946"/>
                <a:gd name="connsiteY2-256" fmla="*/ 768808 h 1287175"/>
                <a:gd name="connsiteX3-257" fmla="*/ 17030 w 1421946"/>
                <a:gd name="connsiteY3-258" fmla="*/ 1251149 h 1287175"/>
                <a:gd name="connsiteX4-259" fmla="*/ 671749 w 1421946"/>
                <a:gd name="connsiteY4-260" fmla="*/ 418120 h 128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21946" h="1287175">
                  <a:moveTo>
                    <a:pt x="671749" y="418120"/>
                  </a:moveTo>
                  <a:cubicBezTo>
                    <a:pt x="901936" y="233970"/>
                    <a:pt x="1298232" y="-105527"/>
                    <a:pt x="1398155" y="31949"/>
                  </a:cubicBezTo>
                  <a:cubicBezTo>
                    <a:pt x="1498078" y="169425"/>
                    <a:pt x="1275580" y="390447"/>
                    <a:pt x="874666" y="768808"/>
                  </a:cubicBezTo>
                  <a:cubicBezTo>
                    <a:pt x="512716" y="1077341"/>
                    <a:pt x="136924" y="1396028"/>
                    <a:pt x="17030" y="1251149"/>
                  </a:cubicBezTo>
                  <a:cubicBezTo>
                    <a:pt x="-102864" y="1106270"/>
                    <a:pt x="441562" y="602270"/>
                    <a:pt x="671749" y="418120"/>
                  </a:cubicBezTo>
                  <a:close/>
                </a:path>
              </a:pathLst>
            </a:cu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右大括号 81"/>
            <p:cNvSpPr/>
            <p:nvPr/>
          </p:nvSpPr>
          <p:spPr>
            <a:xfrm rot="5400000">
              <a:off x="9778054" y="1089640"/>
              <a:ext cx="134285" cy="1782790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4" name="直接箭头连接符 83"/>
            <p:cNvCxnSpPr>
              <a:stCxn id="82" idx="1"/>
            </p:cNvCxnSpPr>
            <p:nvPr/>
          </p:nvCxnSpPr>
          <p:spPr>
            <a:xfrm>
              <a:off x="9845197" y="2048178"/>
              <a:ext cx="190854" cy="4204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9263879" y="3412186"/>
              <a:ext cx="0" cy="33265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本框 97"/>
          <p:cNvSpPr txBox="1"/>
          <p:nvPr/>
        </p:nvSpPr>
        <p:spPr>
          <a:xfrm>
            <a:off x="1011262" y="1204888"/>
            <a:ext cx="893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k=3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3814712" y="185133"/>
            <a:ext cx="3882936" cy="5847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3200"/>
              <a:t>239.滑动窗口最大值</a:t>
            </a:r>
            <a:endParaRPr lang="zh-CN" altLang="en-US" sz="3200"/>
          </a:p>
        </p:txBody>
      </p:sp>
      <p:sp>
        <p:nvSpPr>
          <p:cNvPr id="18" name="右大括号 17"/>
          <p:cNvSpPr/>
          <p:nvPr/>
        </p:nvSpPr>
        <p:spPr>
          <a:xfrm rot="5400000">
            <a:off x="1260389" y="-446746"/>
            <a:ext cx="134285" cy="1782790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  <a:srcRect r="49847"/>
        </p:blipFill>
        <p:spPr>
          <a:xfrm>
            <a:off x="80645" y="692785"/>
            <a:ext cx="3009265" cy="27158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645" y="2511425"/>
            <a:ext cx="508000" cy="897255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1"/>
          <a:srcRect r="49847"/>
        </p:blipFill>
        <p:spPr>
          <a:xfrm>
            <a:off x="3131820" y="692785"/>
            <a:ext cx="3009265" cy="271589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1"/>
          <a:srcRect r="49847"/>
        </p:blipFill>
        <p:spPr>
          <a:xfrm>
            <a:off x="6134735" y="693420"/>
            <a:ext cx="3009265" cy="27158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31820" y="2944495"/>
            <a:ext cx="2706370" cy="46482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92315" y="1141730"/>
            <a:ext cx="936625" cy="226695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645" y="4096385"/>
            <a:ext cx="6948170" cy="147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2120"/>
              </a:lnSpc>
            </a:pPr>
            <a:r>
              <a:rPr lang="zh-CN" altLang="en-US" sz="1600"/>
              <a:t>对于每一个柱形，要找它对应的最大面积。</a:t>
            </a:r>
            <a:endParaRPr lang="zh-CN" altLang="en-US" sz="1600"/>
          </a:p>
          <a:p>
            <a:pPr indent="0" fontAlgn="auto">
              <a:lnSpc>
                <a:spcPts val="2120"/>
              </a:lnSpc>
            </a:pPr>
            <a:r>
              <a:rPr lang="zh-CN" altLang="en-US" sz="1600"/>
              <a:t>左边界：比它高度小的柱形</a:t>
            </a:r>
            <a:r>
              <a:rPr lang="en-US" altLang="zh-CN" sz="1600"/>
              <a:t>   </a:t>
            </a:r>
            <a:r>
              <a:rPr lang="zh-CN" altLang="en-US" sz="1600"/>
              <a:t>右</a:t>
            </a:r>
            <a:r>
              <a:rPr lang="zh-CN" altLang="en-US" sz="1600">
                <a:sym typeface="+mn-ea"/>
              </a:rPr>
              <a:t>边界：比它高度小的柱形</a:t>
            </a:r>
            <a:endParaRPr lang="zh-CN" altLang="en-US" sz="1600">
              <a:sym typeface="+mn-ea"/>
            </a:endParaRPr>
          </a:p>
          <a:p>
            <a:pPr indent="0" fontAlgn="auto">
              <a:lnSpc>
                <a:spcPts val="2120"/>
              </a:lnSpc>
            </a:pPr>
            <a:r>
              <a:rPr lang="zh-CN" altLang="en-US" sz="1600">
                <a:sym typeface="+mn-ea"/>
              </a:rPr>
              <a:t>最后在所有柱形对应的最大面积中找最大的那个，即</a:t>
            </a:r>
            <a:r>
              <a:rPr lang="zh-CN" altLang="en-US" sz="1600">
                <a:sym typeface="+mn-ea"/>
              </a:rPr>
              <a:t>问题的答案</a:t>
            </a:r>
            <a:endParaRPr lang="zh-CN" altLang="en-US" sz="1600">
              <a:sym typeface="+mn-ea"/>
            </a:endParaRPr>
          </a:p>
          <a:p>
            <a:pPr indent="0" fontAlgn="auto">
              <a:lnSpc>
                <a:spcPts val="2120"/>
              </a:lnSpc>
            </a:pPr>
            <a:endParaRPr lang="zh-CN" altLang="en-US" sz="1600">
              <a:sym typeface="+mn-ea"/>
            </a:endParaRPr>
          </a:p>
          <a:p>
            <a:pPr indent="0" fontAlgn="auto">
              <a:lnSpc>
                <a:spcPts val="2120"/>
              </a:lnSpc>
            </a:pPr>
            <a:r>
              <a:rPr lang="zh-CN" altLang="en-US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）暴力</a:t>
            </a:r>
            <a:r>
              <a:rPr lang="en-US" altLang="zh-CN" sz="1600">
                <a:sym typeface="+mn-ea"/>
              </a:rPr>
              <a:t>  O(n^2) </a:t>
            </a:r>
            <a:r>
              <a:rPr lang="zh-CN" altLang="en-US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）</a:t>
            </a:r>
            <a:r>
              <a:rPr lang="zh-CN" altLang="en-US" sz="1600">
                <a:highlight>
                  <a:srgbClr val="FFFF00"/>
                </a:highlight>
                <a:sym typeface="+mn-ea"/>
              </a:rPr>
              <a:t>单调栈</a:t>
            </a:r>
            <a:endParaRPr lang="zh-CN" altLang="en-US" sz="1600">
              <a:highlight>
                <a:srgbClr val="FFFF00"/>
              </a:highlight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560" y="1168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84 柱状图中最大的矩形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986280" y="1049655"/>
          <a:ext cx="3074670" cy="98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34"/>
                <a:gridCol w="384334"/>
                <a:gridCol w="384333"/>
                <a:gridCol w="384334"/>
                <a:gridCol w="384334"/>
                <a:gridCol w="384334"/>
                <a:gridCol w="384333"/>
                <a:gridCol w="384334"/>
              </a:tblGrid>
              <a:tr h="987425"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61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 flipV="1">
            <a:off x="1414780" y="1054100"/>
            <a:ext cx="3632835" cy="14605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414780" y="2022475"/>
            <a:ext cx="3632835" cy="14605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54600" y="1040130"/>
            <a:ext cx="6985" cy="982345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4870450" y="2178685"/>
            <a:ext cx="5715" cy="40957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152015" y="2178685"/>
            <a:ext cx="5715" cy="40957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713230" y="2658745"/>
            <a:ext cx="1096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栈顶</a:t>
            </a:r>
            <a:r>
              <a:rPr lang="en-US" altLang="zh-CN" sz="1600"/>
              <a:t> top</a:t>
            </a:r>
            <a:endParaRPr lang="en-US" alt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4601845" y="2658745"/>
            <a:ext cx="912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栈</a:t>
            </a:r>
            <a:r>
              <a:rPr lang="zh-CN" altLang="en-US" sz="1600"/>
              <a:t>底</a:t>
            </a:r>
            <a:endParaRPr lang="zh-CN" altLang="en-US" sz="1600"/>
          </a:p>
        </p:txBody>
      </p:sp>
      <p:pic>
        <p:nvPicPr>
          <p:cNvPr id="12" name="图片 11"/>
          <p:cNvPicPr/>
          <p:nvPr/>
        </p:nvPicPr>
        <p:blipFill>
          <a:blip r:embed="rId2"/>
          <a:srcRect r="49847"/>
        </p:blipFill>
        <p:spPr>
          <a:xfrm>
            <a:off x="6083935" y="188595"/>
            <a:ext cx="3009265" cy="2715895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1619250" y="386080"/>
            <a:ext cx="2756535" cy="19748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88815" y="300990"/>
            <a:ext cx="1003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递减</a:t>
            </a:r>
            <a:endParaRPr lang="zh-CN" altLang="en-US" sz="16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305" y="1403985"/>
            <a:ext cx="772160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-209550" y="1685290"/>
            <a:ext cx="651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插入</a:t>
            </a:r>
            <a:r>
              <a:rPr lang="en-US" altLang="zh-CN" sz="1600"/>
              <a:t> </a:t>
            </a:r>
            <a:endParaRPr lang="en-US" altLang="zh-CN" sz="1600" b="1"/>
          </a:p>
        </p:txBody>
      </p:sp>
      <p:graphicFrame>
        <p:nvGraphicFramePr>
          <p:cNvPr id="18" name="表格 17"/>
          <p:cNvGraphicFramePr/>
          <p:nvPr>
            <p:custDataLst>
              <p:tags r:id="rId3"/>
            </p:custDataLst>
          </p:nvPr>
        </p:nvGraphicFramePr>
        <p:xfrm>
          <a:off x="357505" y="1601470"/>
          <a:ext cx="441960" cy="44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</a:tblGrid>
              <a:tr h="443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66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5560" y="5400040"/>
            <a:ext cx="3556635" cy="1457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2120"/>
              </a:lnSpc>
            </a:pPr>
            <a:r>
              <a:rPr lang="zh-CN" altLang="en-US" sz="1600"/>
              <a:t>柱形</a:t>
            </a:r>
            <a:endParaRPr lang="zh-CN" altLang="en-US" sz="1600"/>
          </a:p>
          <a:p>
            <a:pPr indent="0" fontAlgn="auto">
              <a:lnSpc>
                <a:spcPts val="2120"/>
              </a:lnSpc>
            </a:pPr>
            <a:r>
              <a:rPr lang="zh-CN" altLang="en-US" sz="1600"/>
              <a:t>左边界</a:t>
            </a:r>
            <a:r>
              <a:rPr lang="en-US" altLang="zh-CN" sz="1600"/>
              <a:t> left</a:t>
            </a:r>
            <a:endParaRPr lang="zh-CN" altLang="en-US" sz="1600"/>
          </a:p>
          <a:p>
            <a:pPr indent="0" fontAlgn="auto">
              <a:lnSpc>
                <a:spcPts val="2120"/>
              </a:lnSpc>
            </a:pPr>
            <a:r>
              <a:rPr lang="zh-CN" altLang="en-US" sz="1600"/>
              <a:t>右</a:t>
            </a:r>
            <a:r>
              <a:rPr lang="zh-CN" altLang="en-US" sz="1600">
                <a:sym typeface="+mn-ea"/>
              </a:rPr>
              <a:t>边界</a:t>
            </a:r>
            <a:r>
              <a:rPr lang="en-US" altLang="zh-CN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right</a:t>
            </a:r>
            <a:endParaRPr lang="en-US" altLang="zh-CN" sz="1600">
              <a:sym typeface="+mn-ea"/>
            </a:endParaRPr>
          </a:p>
          <a:p>
            <a:pPr indent="0" fontAlgn="auto">
              <a:lnSpc>
                <a:spcPts val="2120"/>
              </a:lnSpc>
            </a:pPr>
            <a:endParaRPr lang="en-US" altLang="zh-CN" sz="1600">
              <a:sym typeface="+mn-ea"/>
            </a:endParaRPr>
          </a:p>
          <a:p>
            <a:pPr indent="0" fontAlgn="auto">
              <a:lnSpc>
                <a:spcPts val="2120"/>
              </a:lnSpc>
            </a:pPr>
            <a:r>
              <a:rPr lang="en-US" altLang="zh-CN" sz="1600">
                <a:sym typeface="+mn-ea"/>
              </a:rPr>
              <a:t>MaxArea = { </a:t>
            </a:r>
            <a:r>
              <a:rPr lang="en-US" altLang="zh-CN" sz="1600">
                <a:sym typeface="+mn-ea"/>
              </a:rPr>
              <a:t>MaxArea , </a:t>
            </a:r>
            <a:r>
              <a:rPr lang="zh-CN" altLang="en-US" sz="1400">
                <a:sym typeface="+mn-ea"/>
              </a:rPr>
              <a:t>正在算的面积</a:t>
            </a:r>
            <a:r>
              <a:rPr lang="en-US" altLang="zh-CN" sz="1600">
                <a:sym typeface="+mn-ea"/>
              </a:rPr>
              <a:t> }</a:t>
            </a:r>
            <a:endParaRPr lang="en-US" altLang="zh-CN" sz="16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91350" y="6136640"/>
            <a:ext cx="374650" cy="44513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115300" y="4843145"/>
            <a:ext cx="374650" cy="17386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366000" y="5655310"/>
            <a:ext cx="374650" cy="9264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40650" y="5221605"/>
            <a:ext cx="374650" cy="136017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018655" y="6136640"/>
            <a:ext cx="32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</a:rPr>
              <a:t>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91400" y="5942965"/>
            <a:ext cx="32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</a:rPr>
              <a:t>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766050" y="5739130"/>
            <a:ext cx="32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</a:rPr>
              <a:t>6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47685" y="5482590"/>
            <a:ext cx="32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</a:rPr>
              <a:t>8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72150" y="3180080"/>
            <a:ext cx="454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</a:t>
            </a:r>
            <a:r>
              <a:rPr lang="en-US" altLang="zh-CN"/>
              <a:t>heights = [2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0]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666740" y="2585085"/>
            <a:ext cx="417195" cy="3067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890000" y="2585085"/>
            <a:ext cx="417195" cy="3067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9074" y="1363504"/>
            <a:ext cx="8514874" cy="659606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"/>
              <a:t>heigth	</a:t>
            </a:r>
            <a:r>
              <a:rPr lang="en-US" altLang="zh-CN" sz="100"/>
              <a:t>3</a:t>
            </a:r>
            <a:r>
              <a:rPr lang="zh-CN" altLang="en-US" sz="100"/>
              <a:t>	1	</a:t>
            </a:r>
            <a:r>
              <a:rPr lang="zh-CN" altLang="en-US" sz="100">
                <a:solidFill>
                  <a:schemeClr val="accent1"/>
                </a:solidFill>
              </a:rPr>
              <a:t>0</a:t>
            </a:r>
            <a:r>
              <a:rPr lang="zh-CN" altLang="en-US" sz="100"/>
              <a:t>	2	1	</a:t>
            </a:r>
            <a:r>
              <a:rPr lang="zh-CN" altLang="en-US" sz="100">
                <a:solidFill>
                  <a:schemeClr val="accent1"/>
                </a:solidFill>
              </a:rPr>
              <a:t>0</a:t>
            </a:r>
            <a:r>
              <a:rPr lang="zh-CN" altLang="en-US" sz="100"/>
              <a:t>	1	3	2	</a:t>
            </a:r>
            <a:r>
              <a:rPr lang="zh-CN" altLang="en-US" sz="100">
                <a:solidFill>
                  <a:schemeClr val="accent1"/>
                </a:solidFill>
              </a:rPr>
              <a:t>1</a:t>
            </a:r>
            <a:r>
              <a:rPr lang="zh-CN" altLang="en-US" sz="100"/>
              <a:t>	2	1</a:t>
            </a:r>
            <a:endParaRPr lang="zh-CN" altLang="en-US" sz="100"/>
          </a:p>
          <a:p>
            <a:r>
              <a:rPr lang="zh-CN" altLang="en-US" sz="100"/>
              <a:t>                     </a:t>
            </a:r>
            <a:r>
              <a:rPr lang="en-US" altLang="zh-CN" sz="100"/>
              <a:t>-2</a:t>
            </a:r>
            <a:r>
              <a:rPr lang="zh-CN" altLang="en-US" sz="100"/>
              <a:t>    </a:t>
            </a:r>
            <a:r>
              <a:rPr lang="en-US" altLang="zh-CN" sz="100"/>
              <a:t>      </a:t>
            </a:r>
            <a:r>
              <a:rPr lang="en-US" altLang="zh-CN" sz="100">
                <a:solidFill>
                  <a:srgbClr val="FF0000"/>
                </a:solidFill>
              </a:rPr>
              <a:t> </a:t>
            </a:r>
            <a:r>
              <a:rPr lang="zh-CN" altLang="en-US" sz="100">
                <a:solidFill>
                  <a:srgbClr val="FF0000"/>
                </a:solidFill>
              </a:rPr>
              <a:t>-1   </a:t>
            </a:r>
            <a:r>
              <a:rPr lang="en-US" altLang="zh-CN" sz="100">
                <a:solidFill>
                  <a:srgbClr val="FF0000"/>
                </a:solidFill>
              </a:rPr>
              <a:t>        </a:t>
            </a:r>
            <a:r>
              <a:rPr lang="zh-CN" altLang="en-US" sz="100">
                <a:solidFill>
                  <a:srgbClr val="FF0000"/>
                </a:solidFill>
              </a:rPr>
              <a:t>  2  </a:t>
            </a:r>
            <a:r>
              <a:rPr lang="zh-CN" altLang="en-US" sz="100"/>
              <a:t>    </a:t>
            </a:r>
            <a:r>
              <a:rPr lang="en-US" altLang="zh-CN" sz="100"/>
              <a:t>     </a:t>
            </a:r>
            <a:r>
              <a:rPr lang="zh-CN" altLang="en-US" sz="100"/>
              <a:t> -1   </a:t>
            </a:r>
            <a:r>
              <a:rPr lang="en-US" altLang="zh-CN" sz="100"/>
              <a:t>     </a:t>
            </a:r>
            <a:r>
              <a:rPr lang="zh-CN" altLang="en-US" sz="100">
                <a:solidFill>
                  <a:srgbClr val="FF0000"/>
                </a:solidFill>
              </a:rPr>
              <a:t>  -1     </a:t>
            </a:r>
            <a:r>
              <a:rPr lang="en-US" altLang="zh-CN" sz="100">
                <a:solidFill>
                  <a:srgbClr val="FF0000"/>
                </a:solidFill>
              </a:rPr>
              <a:t>        </a:t>
            </a:r>
            <a:r>
              <a:rPr lang="zh-CN" altLang="en-US" sz="100">
                <a:solidFill>
                  <a:srgbClr val="FF0000"/>
                </a:solidFill>
              </a:rPr>
              <a:t>1 </a:t>
            </a:r>
            <a:r>
              <a:rPr lang="zh-CN" altLang="en-US" sz="100"/>
              <a:t>   </a:t>
            </a:r>
            <a:r>
              <a:rPr lang="en-US" altLang="zh-CN" sz="100"/>
              <a:t>        </a:t>
            </a:r>
            <a:r>
              <a:rPr lang="zh-CN" altLang="en-US" sz="100"/>
              <a:t>  2    </a:t>
            </a:r>
            <a:r>
              <a:rPr lang="en-US" altLang="zh-CN" sz="100"/>
              <a:t>     </a:t>
            </a:r>
            <a:r>
              <a:rPr lang="zh-CN" altLang="en-US" sz="100"/>
              <a:t> -1    </a:t>
            </a:r>
            <a:r>
              <a:rPr lang="en-US" altLang="zh-CN" sz="100"/>
              <a:t>      </a:t>
            </a:r>
            <a:r>
              <a:rPr lang="zh-CN" altLang="en-US" sz="100">
                <a:solidFill>
                  <a:srgbClr val="FF0000"/>
                </a:solidFill>
              </a:rPr>
              <a:t> -1   </a:t>
            </a:r>
            <a:r>
              <a:rPr lang="en-US" altLang="zh-CN" sz="100">
                <a:solidFill>
                  <a:srgbClr val="FF0000"/>
                </a:solidFill>
              </a:rPr>
              <a:t>          </a:t>
            </a:r>
            <a:r>
              <a:rPr lang="zh-CN" altLang="en-US" sz="100">
                <a:solidFill>
                  <a:srgbClr val="FF0000"/>
                </a:solidFill>
              </a:rPr>
              <a:t> 1  </a:t>
            </a:r>
            <a:r>
              <a:rPr lang="zh-CN" altLang="en-US" sz="100"/>
              <a:t> </a:t>
            </a:r>
            <a:r>
              <a:rPr lang="en-US" altLang="zh-CN" sz="100"/>
              <a:t>      </a:t>
            </a:r>
            <a:r>
              <a:rPr lang="zh-CN" altLang="en-US" sz="100"/>
              <a:t> -1     </a:t>
            </a:r>
            <a:endParaRPr lang="zh-CN" altLang="en-US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66" y="1890236"/>
            <a:ext cx="9033034" cy="2823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26" y="3169920"/>
            <a:ext cx="686753" cy="1282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2120" y="21399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42</a:t>
            </a:r>
            <a:r>
              <a:rPr lang="zh-CN" altLang="en-US"/>
              <a:t>接雨水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3898" t="19789"/>
          <a:stretch>
            <a:fillRect/>
          </a:stretch>
        </p:blipFill>
        <p:spPr>
          <a:xfrm>
            <a:off x="1380490" y="1126490"/>
            <a:ext cx="9573260" cy="144907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表格 2"/>
          <p:cNvGraphicFramePr/>
          <p:nvPr/>
        </p:nvGraphicFramePr>
        <p:xfrm>
          <a:off x="1832610" y="195580"/>
          <a:ext cx="8526780" cy="40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</a:tblGrid>
              <a:tr h="401320">
                <a:tc>
                  <a:txBody>
                    <a:bodyPr/>
                    <a:p>
                      <a:pPr marL="7620" indent="0" algn="ctr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6250" y="2639695"/>
            <a:ext cx="11369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思考的问题：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为什么会使用单调递减栈？而不是通过求导找到凹槽来解决</a:t>
            </a:r>
            <a:r>
              <a:rPr lang="zh-CN" altLang="en-US"/>
              <a:t>问题？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怎么体现出单调递减栈？如何找</a:t>
            </a:r>
            <a:r>
              <a:rPr lang="zh-CN" altLang="en-US"/>
              <a:t>到凹槽？怎么计算凹槽的面积？若栈中还剩下某一些下标元素怎么处理，是否还能形成</a:t>
            </a:r>
            <a:r>
              <a:rPr lang="zh-CN" altLang="en-US"/>
              <a:t>凹槽？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672590" y="547751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18540" y="3949700"/>
            <a:ext cx="849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stack</a:t>
            </a:r>
            <a:r>
              <a:rPr lang="zh-CN" altLang="en-US"/>
              <a:t>：栈中存入下标，通过下标指向的位置来比较高度，便于计算凹槽的</a:t>
            </a:r>
            <a:r>
              <a:rPr lang="zh-CN" altLang="en-US"/>
              <a:t>长度</a:t>
            </a:r>
            <a:endParaRPr lang="zh-CN" altLang="en-US"/>
          </a:p>
        </p:txBody>
      </p:sp>
      <p:graphicFrame>
        <p:nvGraphicFramePr>
          <p:cNvPr id="18" name="表格 17"/>
          <p:cNvGraphicFramePr/>
          <p:nvPr/>
        </p:nvGraphicFramePr>
        <p:xfrm>
          <a:off x="1832610" y="74549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807720" y="195580"/>
            <a:ext cx="102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height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07720" y="745490"/>
            <a:ext cx="102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74320" y="3949700"/>
            <a:ext cx="817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分析：</a:t>
            </a:r>
            <a:endParaRPr lang="zh-CN" altLang="en-US"/>
          </a:p>
        </p:txBody>
      </p:sp>
      <p:graphicFrame>
        <p:nvGraphicFramePr>
          <p:cNvPr id="29" name="表格 28"/>
          <p:cNvGraphicFramePr/>
          <p:nvPr>
            <p:custDataLst>
              <p:tags r:id="rId2"/>
            </p:custDataLst>
          </p:nvPr>
        </p:nvGraphicFramePr>
        <p:xfrm>
          <a:off x="10504805" y="5477510"/>
          <a:ext cx="6527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274320" y="4368165"/>
            <a:ext cx="11642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先从左往右遍历所有高度，将对应下标存入，判断是否满足单调递减栈的要求，若遇到一个比当前栈顶高的值，</a:t>
            </a:r>
            <a:r>
              <a:rPr lang="zh-CN" altLang="en-US">
                <a:sym typeface="+mn-ea"/>
              </a:rPr>
              <a:t>可能会产生凹槽，出现一个右边高度大于当前高度的柱子，</a:t>
            </a:r>
            <a:r>
              <a:rPr lang="zh-CN" altLang="en-US"/>
              <a:t>将栈顶元素弹出，比较左右柱子高度，取最矮的柱子计算当前凹槽的面积，当遍历完所有高度后结束</a:t>
            </a:r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0090" y="5490210"/>
            <a:ext cx="83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stack</a:t>
            </a:r>
            <a:endParaRPr lang="en-US" altLang="zh-CN"/>
          </a:p>
        </p:txBody>
      </p:sp>
      <p:sp>
        <p:nvSpPr>
          <p:cNvPr id="32" name="上箭头 31"/>
          <p:cNvSpPr/>
          <p:nvPr/>
        </p:nvSpPr>
        <p:spPr>
          <a:xfrm>
            <a:off x="10709910" y="5914390"/>
            <a:ext cx="243840" cy="51752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1672590" y="6045835"/>
            <a:ext cx="8408670" cy="29400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72590" y="6431915"/>
            <a:ext cx="119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逐渐</a:t>
            </a:r>
            <a:r>
              <a:rPr lang="zh-CN" altLang="en-US"/>
              <a:t>递减</a:t>
            </a:r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898380" y="1126490"/>
            <a:ext cx="182880" cy="477520"/>
          </a:xfrm>
          <a:prstGeom prst="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843655" y="6339840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622915" y="643191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9695" y="116840"/>
            <a:ext cx="9047480" cy="7068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可能出现的情况：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①</a:t>
            </a:r>
            <a:r>
              <a:rPr lang="en-US" altLang="zh-CN">
                <a:sym typeface="+mn-ea"/>
              </a:rPr>
              <a:t> 0&lt;1 ===&gt;</a:t>
            </a:r>
            <a:r>
              <a:rPr lang="zh-CN" altLang="en-US">
                <a:sym typeface="+mn-ea"/>
              </a:rPr>
              <a:t>可能会产生凹槽，出现一个右边高度，弹出栈中当前位置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，计算凹槽面积，但当前位置不存在左边高度，无法产生凹槽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下标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进栈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③</a:t>
            </a:r>
            <a:r>
              <a:rPr lang="en-US" altLang="zh-CN">
                <a:sym typeface="+mn-ea"/>
              </a:rPr>
              <a:t> 0&lt;2 ===&gt;</a:t>
            </a:r>
            <a:r>
              <a:rPr lang="zh-CN" altLang="en-US">
                <a:sym typeface="+mn-ea"/>
              </a:rPr>
              <a:t>可能会产生凹槽，出现一个右边高度，弹出栈中当前位置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，比较左右高度，取最矮的高度，计算凹槽面积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④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继续与栈中剩下的下标对应的高度比较，此时</a:t>
            </a:r>
            <a:r>
              <a:rPr lang="en-US" altLang="zh-CN">
                <a:sym typeface="+mn-ea"/>
              </a:rPr>
              <a:t>1&lt;2 ===&gt;</a:t>
            </a:r>
            <a:r>
              <a:rPr lang="zh-CN" altLang="en-US">
                <a:sym typeface="+mn-ea"/>
              </a:rPr>
              <a:t>可能会产生凹槽，出现一个右边高度，弹出栈中当前位置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，计算凹槽面积，但当前位置不存在左边高度，无法产生凹槽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⑤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继续入栈下标</a:t>
            </a:r>
            <a:r>
              <a:rPr lang="en-US" altLang="zh-CN">
                <a:sym typeface="+mn-ea"/>
              </a:rPr>
              <a:t>3 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4 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，当高度遍历到下标为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时，此时</a:t>
            </a:r>
            <a:r>
              <a:rPr lang="en-US" altLang="zh-CN">
                <a:sym typeface="+mn-ea"/>
              </a:rPr>
              <a:t>0&lt;1 ===&gt;</a:t>
            </a:r>
            <a:r>
              <a:rPr lang="zh-CN" altLang="en-US">
                <a:sym typeface="+mn-ea"/>
              </a:rPr>
              <a:t>可能会产生凹槽，出现一个右边高度，弹出栈中当前位置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，比较左右高度，取最矮的高度，计算凹槽面积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⑥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入栈下标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，继续遍历高度，此时</a:t>
            </a:r>
            <a:r>
              <a:rPr lang="en-US" altLang="zh-CN">
                <a:sym typeface="+mn-ea"/>
              </a:rPr>
              <a:t>1&lt;3 </a:t>
            </a:r>
            <a:r>
              <a:rPr lang="en-US" altLang="zh-CN">
                <a:sym typeface="+mn-ea"/>
              </a:rPr>
              <a:t>===&gt;</a:t>
            </a:r>
            <a:r>
              <a:rPr lang="zh-CN" altLang="en-US">
                <a:sym typeface="+mn-ea"/>
              </a:rPr>
              <a:t>可能会产生凹槽，出现一个右边高度，弹出栈中当前位置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，比较左右高度，取最矮的高度，计算凹槽面积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⑦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此时继续比较栈中的下标对应的高度，</a:t>
            </a:r>
            <a:r>
              <a:rPr lang="en-US" altLang="zh-CN">
                <a:sym typeface="+mn-ea"/>
              </a:rPr>
              <a:t>1&lt;3 </a:t>
            </a:r>
            <a:r>
              <a:rPr lang="en-US" altLang="zh-CN">
                <a:sym typeface="+mn-ea"/>
              </a:rPr>
              <a:t>===&gt;</a:t>
            </a:r>
            <a:r>
              <a:rPr lang="zh-CN" altLang="en-US">
                <a:sym typeface="+mn-ea"/>
              </a:rPr>
              <a:t>可能会产生凹槽，出现一个右边高度，弹出栈中当前位置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，比较左右高度，取最矮的高度，计算凹槽面积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⑧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栈中还剩下标，继续比较对应的高度，此时</a:t>
            </a:r>
            <a:r>
              <a:rPr lang="en-US" altLang="zh-CN">
                <a:sym typeface="+mn-ea"/>
              </a:rPr>
              <a:t>2&lt;3 ===&gt;</a:t>
            </a:r>
            <a:r>
              <a:rPr lang="zh-CN" altLang="en-US">
                <a:sym typeface="+mn-ea"/>
              </a:rPr>
              <a:t>可能会产生凹槽，出现一个右边高度，弹出栈中当前位置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，但当前位置不存在左边高度，无法产生凹槽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⑨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入栈下标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8 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，当高度遍历到下标为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时，此时</a:t>
            </a:r>
            <a:r>
              <a:rPr lang="en-US" altLang="zh-CN">
                <a:sym typeface="+mn-ea"/>
              </a:rPr>
              <a:t>1&lt;2 ===&gt;</a:t>
            </a:r>
            <a:r>
              <a:rPr lang="zh-CN" altLang="en-US">
                <a:sym typeface="+mn-ea"/>
              </a:rPr>
              <a:t>可能会产生凹槽，出现一个右边高度，弹出栈中当前位置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，比较左右高度，取最矮的高度，计算凹槽面积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⑩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继续比较与栈下标的高度，入栈下标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，遍历完所有的高度，结束循环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89*142"/>
  <p:tag name="TABLE_ENDDRAG_RECT" val="116*66*189*14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commondata" val="eyJoZGlkIjoiZGRhNDA2OWE0YWIxMDJkNjAyYjcyNWI1OTg2ODFhZWYifQ=="/>
</p:tagLst>
</file>

<file path=ppt/tags/tag2.xml><?xml version="1.0" encoding="utf-8"?>
<p:tagLst xmlns:p="http://schemas.openxmlformats.org/presentationml/2006/main">
  <p:tag name="TABLE_ENDDRAG_ORIGIN_RECT" val="215*237"/>
  <p:tag name="TABLE_ENDDRAG_RECT" val="337*11*215*237"/>
</p:tagLst>
</file>

<file path=ppt/tags/tag3.xml><?xml version="1.0" encoding="utf-8"?>
<p:tagLst xmlns:p="http://schemas.openxmlformats.org/presentationml/2006/main">
  <p:tag name="TABLE_ENDDRAG_ORIGIN_RECT" val="242*77"/>
  <p:tag name="TABLE_ENDDRAG_RECT" val="573*207*242*77"/>
</p:tagLst>
</file>

<file path=ppt/tags/tag4.xml><?xml version="1.0" encoding="utf-8"?>
<p:tagLst xmlns:p="http://schemas.openxmlformats.org/presentationml/2006/main">
  <p:tag name="TABLE_ENDDRAG_ORIGIN_RECT" val="34*34"/>
  <p:tag name="TABLE_ENDDRAG_RECT" val="49*146*34*34"/>
</p:tagLst>
</file>

<file path=ppt/tags/tag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p="http://schemas.openxmlformats.org/presentationml/2006/main">
  <p:tag name="TABLE_ENDDRAG_ORIGIN_RECT" val="51*30"/>
  <p:tag name="TABLE_ENDDRAG_RECT" val="144*255*51*30"/>
</p:tagLst>
</file>

<file path=ppt/tags/tag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2196</Words>
  <Application>WPS 演示</Application>
  <PresentationFormat/>
  <Paragraphs>415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代码逻辑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長野</cp:lastModifiedBy>
  <cp:revision>14</cp:revision>
  <dcterms:created xsi:type="dcterms:W3CDTF">2024-07-17T01:27:00Z</dcterms:created>
  <dcterms:modified xsi:type="dcterms:W3CDTF">2024-07-19T01:05:13Z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2052-12.1.0.17468</vt:lpwstr>
  </property>
  <property fmtid="{D5CDD505-2E9C-101B-9397-08002B2CF9AE}" pid="3" name="ICV">
    <vt:lpwstr>2067935A5723435A9AAC73072EBF7C01_12</vt:lpwstr>
  </property>
</Properties>
</file>