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155" y="528955"/>
            <a:ext cx="1041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、模拟法</a:t>
            </a:r>
            <a:r>
              <a:rPr lang="en-US" altLang="zh-CN"/>
              <a:t> </a:t>
            </a:r>
            <a:r>
              <a:rPr lang="zh-CN" altLang="en-US"/>
              <a:t>行不通</a:t>
            </a:r>
            <a:r>
              <a:rPr lang="en-US" altLang="zh-CN"/>
              <a:t> </a:t>
            </a:r>
            <a:r>
              <a:rPr lang="zh-CN" altLang="en-US"/>
              <a:t>例子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abbb</a:t>
            </a:r>
            <a:r>
              <a:rPr lang="zh-CN" altLang="en-US"/>
              <a:t>、</a:t>
            </a:r>
            <a:r>
              <a:rPr lang="en-US" altLang="zh-CN"/>
              <a:t> </a:t>
            </a:r>
            <a:r>
              <a:rPr lang="en-US" altLang="zh-CN"/>
              <a:t>abcd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8155" y="1107440"/>
            <a:ext cx="37522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dp</a:t>
            </a:r>
            <a:endParaRPr lang="en-US" altLang="zh-CN"/>
          </a:p>
          <a:p>
            <a:pPr indent="457200"/>
            <a:r>
              <a:rPr lang="en-US" altLang="zh-CN"/>
              <a:t>1</a:t>
            </a:r>
            <a:r>
              <a:rPr lang="zh-CN" altLang="en-US"/>
              <a:t>、为什么想到</a:t>
            </a:r>
            <a:r>
              <a:rPr lang="en-US" altLang="zh-CN"/>
              <a:t>dp</a:t>
            </a:r>
            <a:endParaRPr lang="en-US" altLang="zh-CN"/>
          </a:p>
          <a:p>
            <a:pPr indent="457200"/>
            <a:r>
              <a:rPr lang="en-US" altLang="zh-CN"/>
              <a:t>2</a:t>
            </a:r>
            <a:r>
              <a:rPr lang="zh-CN" altLang="en-US"/>
              <a:t>、确定dp数组及下标的含义</a:t>
            </a:r>
            <a:endParaRPr lang="zh-CN" altLang="en-US"/>
          </a:p>
          <a:p>
            <a:pPr indent="457200"/>
            <a:r>
              <a:rPr lang="en-US" altLang="zh-CN"/>
              <a:t>3</a:t>
            </a:r>
            <a:r>
              <a:rPr lang="zh-CN" altLang="en-US"/>
              <a:t>、确定递推公式</a:t>
            </a:r>
            <a:endParaRPr lang="zh-CN" altLang="en-US"/>
          </a:p>
          <a:p>
            <a:pPr indent="457200"/>
            <a:r>
              <a:rPr lang="en-US" altLang="zh-CN"/>
              <a:t>4</a:t>
            </a:r>
            <a:r>
              <a:rPr lang="zh-CN" altLang="en-US"/>
              <a:t>、dp数组如何初始化</a:t>
            </a:r>
            <a:endParaRPr lang="zh-CN" altLang="en-US"/>
          </a:p>
          <a:p>
            <a:pPr indent="457200"/>
            <a:r>
              <a:rPr lang="en-US" altLang="zh-CN"/>
              <a:t>5</a:t>
            </a:r>
            <a:r>
              <a:rPr lang="zh-CN" altLang="en-US"/>
              <a:t>、确定遍历顺序</a:t>
            </a:r>
            <a:endParaRPr lang="zh-CN" altLang="en-US"/>
          </a:p>
          <a:p>
            <a:pPr indent="457200"/>
            <a:r>
              <a:rPr lang="en-US" altLang="zh-CN"/>
              <a:t>6</a:t>
            </a:r>
            <a:r>
              <a:rPr lang="zh-CN" altLang="en-US"/>
              <a:t>、举例推导dp数组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604885" y="1417955"/>
          <a:ext cx="2999740" cy="10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/>
                <a:gridCol w="1499870"/>
              </a:tblGrid>
              <a:tr h="54546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dp[i][j-1]</a:t>
                      </a:r>
                      <a:endParaRPr lang="en-US" altLang="zh-CN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dp[i][j]</a:t>
                      </a:r>
                      <a:endParaRPr lang="en-US" altLang="zh-CN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4546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dp[i-1][j-1]</a:t>
                      </a:r>
                      <a:endParaRPr lang="en-US" altLang="zh-CN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/>
                        <a:t>dp[i+1][j]</a:t>
                      </a:r>
                      <a:endParaRPr lang="en-US" altLang="zh-CN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803640" y="3444875"/>
            <a:ext cx="154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bbbab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9920" y="3716020"/>
            <a:ext cx="623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dp[i][j] =&gt; </a:t>
            </a:r>
            <a:r>
              <a:rPr lang="zh-CN" altLang="en-US"/>
              <a:t>表示第</a:t>
            </a:r>
            <a:r>
              <a:rPr lang="en-US" altLang="zh-CN"/>
              <a:t>i</a:t>
            </a:r>
            <a:r>
              <a:rPr lang="zh-CN" altLang="en-US"/>
              <a:t>个位置到第</a:t>
            </a:r>
            <a:r>
              <a:rPr lang="en-US" altLang="zh-CN"/>
              <a:t>j</a:t>
            </a:r>
            <a:r>
              <a:rPr lang="zh-CN" altLang="en-US"/>
              <a:t>个位置的最长公共子序列</a:t>
            </a:r>
            <a:r>
              <a:rPr lang="zh-CN" altLang="en-US"/>
              <a:t>长度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9920" y="4342130"/>
            <a:ext cx="559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case1</a:t>
            </a:r>
            <a:r>
              <a:rPr lang="zh-CN" altLang="en-US"/>
              <a:t>：</a:t>
            </a:r>
            <a:r>
              <a:rPr lang="en-US" altLang="zh-CN"/>
              <a:t>s[i] = s[j]  =&gt; dp[i][j] = dp[i+1][j-1] + 2 </a:t>
            </a:r>
            <a:endParaRPr lang="en-US" altLang="zh-CN"/>
          </a:p>
          <a:p>
            <a:r>
              <a:rPr lang="en-US" altLang="zh-CN"/>
              <a:t>case2</a:t>
            </a:r>
            <a:r>
              <a:rPr lang="zh-CN" altLang="en-US"/>
              <a:t>：</a:t>
            </a:r>
            <a:r>
              <a:rPr lang="en-US" altLang="zh-CN"/>
              <a:t>s[i] != s[j] =&gt; dp[i][j] = max(</a:t>
            </a:r>
            <a:r>
              <a:rPr lang="en-US" altLang="zh-CN">
                <a:sym typeface="+mn-ea"/>
              </a:rPr>
              <a:t>dp[i+1][j], dp[i][j-1]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9920" y="5137785"/>
            <a:ext cx="531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初始化：</a:t>
            </a:r>
            <a:r>
              <a:rPr lang="en-US" altLang="zh-CN"/>
              <a:t>dp[i][i] = 1 </a:t>
            </a:r>
            <a:r>
              <a:rPr lang="zh-CN" altLang="en-US"/>
              <a:t>自己本身的话就是</a:t>
            </a:r>
            <a:r>
              <a:rPr lang="en-US" altLang="zh-CN"/>
              <a:t>1</a:t>
            </a:r>
            <a:r>
              <a:rPr lang="zh-CN" altLang="en-US"/>
              <a:t>，其余为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" name="上箭头 10"/>
          <p:cNvSpPr/>
          <p:nvPr/>
        </p:nvSpPr>
        <p:spPr>
          <a:xfrm>
            <a:off x="8208010" y="1441450"/>
            <a:ext cx="226060" cy="109093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5400000">
            <a:off x="9991725" y="-314325"/>
            <a:ext cx="226060" cy="299910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97235" y="4683125"/>
            <a:ext cx="538480" cy="414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j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9006205" y="4084320"/>
            <a:ext cx="1585595" cy="477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08010" y="4088765"/>
            <a:ext cx="640715" cy="477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28325" y="4088765"/>
            <a:ext cx="640715" cy="477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208645" y="5126990"/>
            <a:ext cx="2383155" cy="477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1551285" y="2508885"/>
            <a:ext cx="640715" cy="477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86555" y="30765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dp[i][j]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50555" y="4728845"/>
            <a:ext cx="43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134475" y="468312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i+1     j-1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93890" y="2947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dp[i][j] = dp[i+1][j-1] + 2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052560" y="5680075"/>
            <a:ext cx="2383155" cy="4775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60335" y="6210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dp[i][j] = max(dp[i][j-1], dp[i+1][j])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837680" y="5602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dp[1][2] = 0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7850" y="180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516</a:t>
            </a:r>
            <a:r>
              <a:rPr lang="zh-CN" altLang="en-US"/>
              <a:t>最长公共</a:t>
            </a:r>
            <a:r>
              <a:rPr lang="zh-CN" altLang="en-US"/>
              <a:t>子序列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790" y="291465"/>
            <a:ext cx="331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二叉树中的</a:t>
            </a:r>
            <a:r>
              <a:rPr lang="zh-CN" altLang="en-US"/>
              <a:t>路径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98030" y="18605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16675" y="99695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779385" y="99695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42965" y="191262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62520" y="191262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21170" y="191262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53095" y="189293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6821170" y="590550"/>
            <a:ext cx="346075" cy="4756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6179820" y="1401445"/>
            <a:ext cx="306070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7" idx="1"/>
          </p:cNvCxnSpPr>
          <p:nvPr/>
        </p:nvCxnSpPr>
        <p:spPr>
          <a:xfrm>
            <a:off x="7502525" y="590550"/>
            <a:ext cx="346075" cy="4756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0"/>
          </p:cNvCxnSpPr>
          <p:nvPr/>
        </p:nvCxnSpPr>
        <p:spPr>
          <a:xfrm>
            <a:off x="8183880" y="1401445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>
          <a:xfrm>
            <a:off x="6821170" y="1401445"/>
            <a:ext cx="23685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9" idx="0"/>
          </p:cNvCxnSpPr>
          <p:nvPr/>
        </p:nvCxnSpPr>
        <p:spPr>
          <a:xfrm flipH="1">
            <a:off x="7699375" y="1401445"/>
            <a:ext cx="14922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8905" y="806450"/>
            <a:ext cx="5734050" cy="184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二叉树中的 路径 被定义为一条节点序列，序列中每对相邻节点之间都存在一条边。</a:t>
            </a:r>
            <a:r>
              <a:rPr lang="zh-CN" altLang="en-US">
                <a:solidFill>
                  <a:srgbClr val="FF0000"/>
                </a:solidFill>
              </a:rPr>
              <a:t>同一个节点在一条路径序列中 至多出现一次</a:t>
            </a:r>
            <a:r>
              <a:rPr lang="zh-CN" altLang="en-US"/>
              <a:t> 。该路径 至少包含一个 节点，且不一定经过根节点。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64105" y="3249930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682750" y="406082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045460" y="406082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209040" y="497649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728595" y="497649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87245" y="497649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519170" y="495681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52" name="直接连接符 51"/>
          <p:cNvCxnSpPr>
            <a:stCxn id="45" idx="3"/>
            <a:endCxn id="46" idx="7"/>
          </p:cNvCxnSpPr>
          <p:nvPr/>
        </p:nvCxnSpPr>
        <p:spPr>
          <a:xfrm flipH="1">
            <a:off x="2087245" y="3654425"/>
            <a:ext cx="346075" cy="4756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6" idx="3"/>
            <a:endCxn id="48" idx="0"/>
          </p:cNvCxnSpPr>
          <p:nvPr/>
        </p:nvCxnSpPr>
        <p:spPr>
          <a:xfrm flipH="1">
            <a:off x="1445895" y="4465320"/>
            <a:ext cx="306070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5" idx="5"/>
            <a:endCxn id="47" idx="1"/>
          </p:cNvCxnSpPr>
          <p:nvPr/>
        </p:nvCxnSpPr>
        <p:spPr>
          <a:xfrm>
            <a:off x="2768600" y="3654425"/>
            <a:ext cx="346075" cy="4756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1" idx="0"/>
          </p:cNvCxnSpPr>
          <p:nvPr/>
        </p:nvCxnSpPr>
        <p:spPr>
          <a:xfrm>
            <a:off x="3449955" y="4465320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6" idx="5"/>
            <a:endCxn id="50" idx="0"/>
          </p:cNvCxnSpPr>
          <p:nvPr/>
        </p:nvCxnSpPr>
        <p:spPr>
          <a:xfrm>
            <a:off x="2087245" y="4465320"/>
            <a:ext cx="23685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7" idx="3"/>
            <a:endCxn id="49" idx="0"/>
          </p:cNvCxnSpPr>
          <p:nvPr/>
        </p:nvCxnSpPr>
        <p:spPr>
          <a:xfrm flipH="1">
            <a:off x="2965450" y="4465320"/>
            <a:ext cx="14922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070600" y="3180715"/>
            <a:ext cx="473710" cy="4737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389245" y="3991610"/>
            <a:ext cx="473710" cy="4737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751955" y="3991610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915535" y="4907280"/>
            <a:ext cx="473710" cy="4737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435090" y="4907280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793740" y="490728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225665" y="488759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78" name="直接连接符 77"/>
          <p:cNvCxnSpPr>
            <a:stCxn id="71" idx="3"/>
            <a:endCxn id="72" idx="7"/>
          </p:cNvCxnSpPr>
          <p:nvPr/>
        </p:nvCxnSpPr>
        <p:spPr>
          <a:xfrm flipH="1">
            <a:off x="5793740" y="3585210"/>
            <a:ext cx="346075" cy="4756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2" idx="3"/>
            <a:endCxn id="74" idx="0"/>
          </p:cNvCxnSpPr>
          <p:nvPr/>
        </p:nvCxnSpPr>
        <p:spPr>
          <a:xfrm flipH="1">
            <a:off x="5152390" y="4396105"/>
            <a:ext cx="306070" cy="511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1" idx="5"/>
            <a:endCxn id="73" idx="1"/>
          </p:cNvCxnSpPr>
          <p:nvPr/>
        </p:nvCxnSpPr>
        <p:spPr>
          <a:xfrm>
            <a:off x="6475095" y="3585210"/>
            <a:ext cx="346075" cy="4756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3" idx="5"/>
            <a:endCxn id="77" idx="0"/>
          </p:cNvCxnSpPr>
          <p:nvPr/>
        </p:nvCxnSpPr>
        <p:spPr>
          <a:xfrm>
            <a:off x="7156450" y="4396105"/>
            <a:ext cx="306070" cy="4914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2" idx="5"/>
            <a:endCxn id="76" idx="0"/>
          </p:cNvCxnSpPr>
          <p:nvPr/>
        </p:nvCxnSpPr>
        <p:spPr>
          <a:xfrm>
            <a:off x="5793740" y="4396105"/>
            <a:ext cx="23685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3" idx="3"/>
            <a:endCxn id="75" idx="0"/>
          </p:cNvCxnSpPr>
          <p:nvPr/>
        </p:nvCxnSpPr>
        <p:spPr>
          <a:xfrm flipH="1">
            <a:off x="6671945" y="4396105"/>
            <a:ext cx="149225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9533890" y="3249930"/>
            <a:ext cx="473710" cy="4737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52535" y="406082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0215245" y="4060825"/>
            <a:ext cx="473710" cy="4737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378825" y="4976495"/>
            <a:ext cx="473710" cy="4737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9898380" y="497649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257030" y="497649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688955" y="495681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91" name="直接连接符 90"/>
          <p:cNvCxnSpPr>
            <a:stCxn id="84" idx="3"/>
            <a:endCxn id="85" idx="7"/>
          </p:cNvCxnSpPr>
          <p:nvPr/>
        </p:nvCxnSpPr>
        <p:spPr>
          <a:xfrm flipH="1">
            <a:off x="9257030" y="3654425"/>
            <a:ext cx="346075" cy="4756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5" idx="3"/>
            <a:endCxn id="87" idx="0"/>
          </p:cNvCxnSpPr>
          <p:nvPr/>
        </p:nvCxnSpPr>
        <p:spPr>
          <a:xfrm flipH="1">
            <a:off x="8615680" y="4465320"/>
            <a:ext cx="306070" cy="511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4" idx="5"/>
            <a:endCxn id="86" idx="1"/>
          </p:cNvCxnSpPr>
          <p:nvPr/>
        </p:nvCxnSpPr>
        <p:spPr>
          <a:xfrm>
            <a:off x="9938385" y="3654425"/>
            <a:ext cx="346075" cy="4756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6" idx="5"/>
            <a:endCxn id="90" idx="0"/>
          </p:cNvCxnSpPr>
          <p:nvPr/>
        </p:nvCxnSpPr>
        <p:spPr>
          <a:xfrm>
            <a:off x="10619740" y="4465320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5" idx="5"/>
            <a:endCxn id="89" idx="0"/>
          </p:cNvCxnSpPr>
          <p:nvPr/>
        </p:nvCxnSpPr>
        <p:spPr>
          <a:xfrm>
            <a:off x="9257030" y="4465320"/>
            <a:ext cx="23685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6" idx="3"/>
            <a:endCxn id="88" idx="0"/>
          </p:cNvCxnSpPr>
          <p:nvPr/>
        </p:nvCxnSpPr>
        <p:spPr>
          <a:xfrm flipH="1">
            <a:off x="10135235" y="4465320"/>
            <a:ext cx="14922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796415" y="5852795"/>
            <a:ext cx="1653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</a:rPr>
              <a:t>d-&gt;b-&gt;a-&gt;c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862955" y="5766435"/>
            <a:ext cx="1653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</a:rPr>
              <a:t>f-&gt;c-&gt;g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730740" y="5766435"/>
            <a:ext cx="932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</a:rPr>
              <a:t>b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0494010" y="24384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9812655" y="105473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1175365" y="105473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9338945" y="197040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0858500" y="197040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0217150" y="1970405"/>
            <a:ext cx="473710" cy="4737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1649075" y="195072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107" name="直接连接符 106"/>
          <p:cNvCxnSpPr>
            <a:stCxn id="100" idx="3"/>
            <a:endCxn id="101" idx="7"/>
          </p:cNvCxnSpPr>
          <p:nvPr/>
        </p:nvCxnSpPr>
        <p:spPr>
          <a:xfrm flipH="1">
            <a:off x="10217150" y="648335"/>
            <a:ext cx="346075" cy="4756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01" idx="3"/>
            <a:endCxn id="103" idx="0"/>
          </p:cNvCxnSpPr>
          <p:nvPr/>
        </p:nvCxnSpPr>
        <p:spPr>
          <a:xfrm flipH="1">
            <a:off x="9575800" y="1459230"/>
            <a:ext cx="306070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00" idx="5"/>
            <a:endCxn id="102" idx="1"/>
          </p:cNvCxnSpPr>
          <p:nvPr/>
        </p:nvCxnSpPr>
        <p:spPr>
          <a:xfrm>
            <a:off x="10898505" y="648335"/>
            <a:ext cx="346075" cy="4756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02" idx="5"/>
            <a:endCxn id="106" idx="0"/>
          </p:cNvCxnSpPr>
          <p:nvPr/>
        </p:nvCxnSpPr>
        <p:spPr>
          <a:xfrm>
            <a:off x="11579860" y="1459230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1" idx="5"/>
            <a:endCxn id="105" idx="0"/>
          </p:cNvCxnSpPr>
          <p:nvPr/>
        </p:nvCxnSpPr>
        <p:spPr>
          <a:xfrm>
            <a:off x="10217150" y="1459230"/>
            <a:ext cx="236855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2" idx="3"/>
            <a:endCxn id="104" idx="0"/>
          </p:cNvCxnSpPr>
          <p:nvPr/>
        </p:nvCxnSpPr>
        <p:spPr>
          <a:xfrm flipH="1">
            <a:off x="11095355" y="1459230"/>
            <a:ext cx="14922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0007600" y="2649220"/>
            <a:ext cx="1653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</a:rPr>
              <a:t>b-&gt;d-&gt;</a:t>
            </a:r>
            <a:r>
              <a:rPr lang="en-US" altLang="zh-CN" sz="2000" b="1">
                <a:sym typeface="+mn-ea"/>
              </a:rPr>
              <a:t>b</a:t>
            </a:r>
            <a:r>
              <a:rPr lang="en-US" altLang="zh-CN" sz="2000" b="1">
                <a:solidFill>
                  <a:schemeClr val="tx1"/>
                </a:solidFill>
              </a:rPr>
              <a:t>-&gt;e 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15" name="乘号 114"/>
          <p:cNvSpPr/>
          <p:nvPr/>
        </p:nvSpPr>
        <p:spPr>
          <a:xfrm>
            <a:off x="11436985" y="2583180"/>
            <a:ext cx="448310" cy="530860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2032000" y="246380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50645" y="105727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13355" y="105727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6935" y="197294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96490" y="197294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55140" y="197294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87065" y="195326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1755140" y="650875"/>
            <a:ext cx="346075" cy="4756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1113790" y="1461770"/>
            <a:ext cx="306070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7" idx="1"/>
          </p:cNvCxnSpPr>
          <p:nvPr/>
        </p:nvCxnSpPr>
        <p:spPr>
          <a:xfrm>
            <a:off x="2436495" y="650875"/>
            <a:ext cx="346075" cy="4756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0"/>
          </p:cNvCxnSpPr>
          <p:nvPr/>
        </p:nvCxnSpPr>
        <p:spPr>
          <a:xfrm>
            <a:off x="3117850" y="1461770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>
          <a:xfrm>
            <a:off x="1755140" y="1461770"/>
            <a:ext cx="23685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9" idx="0"/>
          </p:cNvCxnSpPr>
          <p:nvPr/>
        </p:nvCxnSpPr>
        <p:spPr>
          <a:xfrm flipH="1">
            <a:off x="2633345" y="1461770"/>
            <a:ext cx="14922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98950" y="700405"/>
            <a:ext cx="33248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假设从下向上出发</a:t>
            </a:r>
            <a:endParaRPr lang="zh-CN" altLang="en-US"/>
          </a:p>
          <a:p>
            <a:r>
              <a:rPr lang="zh-CN" altLang="en-US"/>
              <a:t>走到父节点的时候</a:t>
            </a:r>
            <a:r>
              <a:rPr lang="en-US" altLang="zh-CN"/>
              <a:t> </a:t>
            </a:r>
            <a:r>
              <a:rPr lang="zh-CN" altLang="en-US"/>
              <a:t>告诉父节点</a:t>
            </a:r>
            <a:r>
              <a:rPr lang="en-US" altLang="zh-CN"/>
              <a:t> </a:t>
            </a:r>
            <a:r>
              <a:rPr lang="zh-CN" altLang="en-US"/>
              <a:t>自己的值是多少，父节点会和另外一个节点比较，父节点选择更大的一边加上自己的值，再往上走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或者不向上走，把左右节点连接起来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8826500" y="30416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45145" y="1115060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507855" y="111506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71435" y="2030730"/>
            <a:ext cx="473710" cy="4737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190990" y="203073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549640" y="2030730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981565" y="201104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23" name="直接连接符 22"/>
          <p:cNvCxnSpPr>
            <a:stCxn id="3" idx="3"/>
            <a:endCxn id="4" idx="7"/>
          </p:cNvCxnSpPr>
          <p:nvPr/>
        </p:nvCxnSpPr>
        <p:spPr>
          <a:xfrm flipH="1">
            <a:off x="8549640" y="708660"/>
            <a:ext cx="346075" cy="4756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3"/>
            <a:endCxn id="19" idx="0"/>
          </p:cNvCxnSpPr>
          <p:nvPr/>
        </p:nvCxnSpPr>
        <p:spPr>
          <a:xfrm flipH="1">
            <a:off x="7908290" y="1519555"/>
            <a:ext cx="306070" cy="5111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5"/>
            <a:endCxn id="18" idx="1"/>
          </p:cNvCxnSpPr>
          <p:nvPr/>
        </p:nvCxnSpPr>
        <p:spPr>
          <a:xfrm>
            <a:off x="9230995" y="708660"/>
            <a:ext cx="346075" cy="4756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5"/>
            <a:endCxn id="22" idx="0"/>
          </p:cNvCxnSpPr>
          <p:nvPr/>
        </p:nvCxnSpPr>
        <p:spPr>
          <a:xfrm>
            <a:off x="9912350" y="1519555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5"/>
            <a:endCxn id="21" idx="0"/>
          </p:cNvCxnSpPr>
          <p:nvPr/>
        </p:nvCxnSpPr>
        <p:spPr>
          <a:xfrm>
            <a:off x="8549640" y="1519555"/>
            <a:ext cx="236855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8" idx="3"/>
            <a:endCxn id="20" idx="0"/>
          </p:cNvCxnSpPr>
          <p:nvPr/>
        </p:nvCxnSpPr>
        <p:spPr>
          <a:xfrm flipH="1">
            <a:off x="9427845" y="1519555"/>
            <a:ext cx="14922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931670" y="3429000"/>
            <a:ext cx="473710" cy="4737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250315" y="423989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13025" y="423989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6605" y="515556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d</a:t>
            </a:r>
            <a:endParaRPr lang="en-US" altLang="zh-CN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96160" y="515556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54810" y="515556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086735" y="5135880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</a:t>
            </a:r>
            <a:endParaRPr lang="en-US" altLang="zh-CN">
              <a:sym typeface="+mn-ea"/>
            </a:endParaRPr>
          </a:p>
        </p:txBody>
      </p:sp>
      <p:cxnSp>
        <p:nvCxnSpPr>
          <p:cNvPr id="36" name="直接连接符 35"/>
          <p:cNvCxnSpPr>
            <a:stCxn id="29" idx="3"/>
            <a:endCxn id="30" idx="7"/>
          </p:cNvCxnSpPr>
          <p:nvPr/>
        </p:nvCxnSpPr>
        <p:spPr>
          <a:xfrm flipH="1">
            <a:off x="1654810" y="3833495"/>
            <a:ext cx="346075" cy="4756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  <a:endCxn id="32" idx="0"/>
          </p:cNvCxnSpPr>
          <p:nvPr/>
        </p:nvCxnSpPr>
        <p:spPr>
          <a:xfrm flipH="1">
            <a:off x="1013460" y="4644390"/>
            <a:ext cx="306070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5"/>
            <a:endCxn id="31" idx="1"/>
          </p:cNvCxnSpPr>
          <p:nvPr/>
        </p:nvCxnSpPr>
        <p:spPr>
          <a:xfrm>
            <a:off x="2336165" y="3833495"/>
            <a:ext cx="346075" cy="4756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5"/>
            <a:endCxn id="35" idx="0"/>
          </p:cNvCxnSpPr>
          <p:nvPr/>
        </p:nvCxnSpPr>
        <p:spPr>
          <a:xfrm>
            <a:off x="3017520" y="4644390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5"/>
            <a:endCxn id="34" idx="0"/>
          </p:cNvCxnSpPr>
          <p:nvPr/>
        </p:nvCxnSpPr>
        <p:spPr>
          <a:xfrm>
            <a:off x="1654810" y="4644390"/>
            <a:ext cx="236855" cy="5111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  <a:endCxn id="33" idx="0"/>
          </p:cNvCxnSpPr>
          <p:nvPr/>
        </p:nvCxnSpPr>
        <p:spPr>
          <a:xfrm flipH="1">
            <a:off x="2533015" y="4644390"/>
            <a:ext cx="149225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3275" y="281305"/>
            <a:ext cx="4686300" cy="4507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解题思路：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可能的路径情况：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左中右：</a:t>
            </a:r>
            <a:r>
              <a:rPr lang="en-US" altLang="zh-CN"/>
              <a:t>b+a+c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左：</a:t>
            </a:r>
            <a:r>
              <a:rPr lang="en-US" altLang="zh-CN"/>
              <a:t>b+a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右</a:t>
            </a:r>
            <a:r>
              <a:rPr lang="en-US" altLang="zh-CN"/>
              <a:t>:   c+a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实现方法：</a:t>
            </a:r>
            <a:r>
              <a:rPr lang="zh-CN" altLang="en-US">
                <a:solidFill>
                  <a:srgbClr val="FF0000"/>
                </a:solidFill>
              </a:rPr>
              <a:t>递归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选择左还是右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递归调用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</a:t>
            </a:r>
            <a:r>
              <a:rPr lang="en-US" altLang="zh-CN"/>
              <a:t>b+a</a:t>
            </a:r>
            <a:r>
              <a:rPr lang="zh-CN" altLang="en-US"/>
              <a:t>和</a:t>
            </a:r>
            <a:r>
              <a:rPr lang="en-US" altLang="zh-CN"/>
              <a:t>c+a</a:t>
            </a:r>
            <a:r>
              <a:rPr lang="zh-CN" altLang="en-US"/>
              <a:t>，选择较大的值作为返回值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选择左中右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得到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的递归值之后计算</a:t>
            </a:r>
            <a:r>
              <a:rPr lang="en-US" altLang="zh-CN"/>
              <a:t>b+a+c</a:t>
            </a:r>
            <a:r>
              <a:rPr lang="zh-CN" altLang="en-US"/>
              <a:t>的值</a:t>
            </a: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613650" y="89598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</a:t>
            </a:r>
            <a:endParaRPr lang="en-US" altLang="zh-CN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103110" y="181165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180070" y="1811655"/>
            <a:ext cx="473710" cy="473710"/>
          </a:xfrm>
          <a:prstGeom prst="ellipse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</a:t>
            </a:r>
            <a:endParaRPr lang="en-US" altLang="zh-CN">
              <a:sym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18145" y="1300480"/>
            <a:ext cx="333375" cy="5867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376795" y="1300480"/>
            <a:ext cx="306070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31" idx="0"/>
          </p:cNvCxnSpPr>
          <p:nvPr/>
        </p:nvCxnSpPr>
        <p:spPr>
          <a:xfrm flipV="1">
            <a:off x="7850505" y="475615"/>
            <a:ext cx="7620" cy="42037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926580" y="2209800"/>
            <a:ext cx="306070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475220" y="2240915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7971155" y="2240915"/>
            <a:ext cx="306070" cy="5111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549640" y="2229485"/>
            <a:ext cx="306070" cy="49149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10885" y="310578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每递归一个子树，都求一下当前子树内部的最大路径和，从中比较出最大的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所以，一个子树内部的最大路径和 = 左子树提供的最大路径和 + 根节点值 + 右子树提供的最大路径和。即</a:t>
            </a:r>
            <a:r>
              <a:rPr lang="zh-CN" altLang="en-US">
                <a:solidFill>
                  <a:srgbClr val="FF0000"/>
                </a:solidFill>
              </a:rPr>
              <a:t>dfs(root.left)+root.val+dfs(root.right)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所以每个递归调用都要返回【提供给父节点的最大路径和】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</p:blipFill>
        <p:spPr>
          <a:xfrm>
            <a:off x="7821295" y="728980"/>
            <a:ext cx="3284220" cy="2301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055" y="75692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47165" y="1792605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676015" y="176784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483995" y="233680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dist">
              <a:lnSpc>
                <a:spcPct val="90000"/>
              </a:lnSpc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3540" y="1113790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9</a:t>
            </a:r>
            <a:endParaRPr lang="en-US" altLang="zh-CN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06040" y="1097280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51000" y="2125980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49650" y="2124710"/>
            <a:ext cx="473710" cy="4737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7</a:t>
            </a:r>
            <a:endParaRPr lang="en-US" altLang="zh-CN">
              <a:sym typeface="+mn-ea"/>
            </a:endParaRPr>
          </a:p>
        </p:txBody>
      </p:sp>
      <p:cxnSp>
        <p:nvCxnSpPr>
          <p:cNvPr id="14" name="直接连接符 13"/>
          <p:cNvCxnSpPr>
            <a:stCxn id="7" idx="3"/>
            <a:endCxn id="8" idx="7"/>
          </p:cNvCxnSpPr>
          <p:nvPr/>
        </p:nvCxnSpPr>
        <p:spPr>
          <a:xfrm flipH="1">
            <a:off x="788035" y="638175"/>
            <a:ext cx="765175" cy="5448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5"/>
            <a:endCxn id="9" idx="1"/>
          </p:cNvCxnSpPr>
          <p:nvPr/>
        </p:nvCxnSpPr>
        <p:spPr>
          <a:xfrm>
            <a:off x="1888490" y="638175"/>
            <a:ext cx="786765" cy="5283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5"/>
            <a:endCxn id="13" idx="0"/>
          </p:cNvCxnSpPr>
          <p:nvPr/>
        </p:nvCxnSpPr>
        <p:spPr>
          <a:xfrm>
            <a:off x="3010535" y="1501775"/>
            <a:ext cx="775970" cy="6229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3"/>
            <a:endCxn id="11" idx="0"/>
          </p:cNvCxnSpPr>
          <p:nvPr/>
        </p:nvCxnSpPr>
        <p:spPr>
          <a:xfrm flipH="1">
            <a:off x="1887855" y="1501775"/>
            <a:ext cx="787400" cy="6242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43990" y="296545"/>
            <a:ext cx="68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-10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42235" y="1158240"/>
            <a:ext cx="68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51000" y="2177415"/>
            <a:ext cx="68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46550" y="572135"/>
            <a:ext cx="3905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9—&gt;-10—&gt;20—&gt;15</a:t>
            </a:r>
            <a:endParaRPr lang="en-US" altLang="zh-CN"/>
          </a:p>
          <a:p>
            <a:r>
              <a:rPr lang="en-US" altLang="zh-CN"/>
              <a:t>9+15+20+</a:t>
            </a:r>
            <a:r>
              <a:rPr lang="zh-CN" altLang="en-US"/>
              <a:t>（</a:t>
            </a:r>
            <a:r>
              <a:rPr lang="en-US" altLang="zh-CN"/>
              <a:t>-10</a:t>
            </a:r>
            <a:r>
              <a:rPr lang="zh-CN" altLang="en-US"/>
              <a:t>）</a:t>
            </a:r>
            <a:r>
              <a:rPr lang="en-US" altLang="zh-CN"/>
              <a:t>=34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567055" y="418274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1574165" y="521843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803015" y="5193665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5" name="椭圆 54"/>
          <p:cNvSpPr/>
          <p:nvPr/>
        </p:nvSpPr>
        <p:spPr>
          <a:xfrm>
            <a:off x="1610995" y="3659505"/>
            <a:ext cx="473710" cy="4737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dist">
              <a:lnSpc>
                <a:spcPct val="90000"/>
              </a:lnSpc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10540" y="4539615"/>
            <a:ext cx="473710" cy="4737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9</a:t>
            </a:r>
            <a:endParaRPr lang="en-US" altLang="zh-CN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733040" y="452310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778000" y="555180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676650" y="5550535"/>
            <a:ext cx="473710" cy="4737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7</a:t>
            </a:r>
            <a:endParaRPr lang="en-US" altLang="zh-CN">
              <a:sym typeface="+mn-ea"/>
            </a:endParaRPr>
          </a:p>
        </p:txBody>
      </p:sp>
      <p:cxnSp>
        <p:nvCxnSpPr>
          <p:cNvPr id="60" name="直接连接符 59"/>
          <p:cNvCxnSpPr>
            <a:stCxn id="55" idx="3"/>
            <a:endCxn id="56" idx="7"/>
          </p:cNvCxnSpPr>
          <p:nvPr/>
        </p:nvCxnSpPr>
        <p:spPr>
          <a:xfrm flipH="1">
            <a:off x="915035" y="4064000"/>
            <a:ext cx="765175" cy="54483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5"/>
            <a:endCxn id="57" idx="1"/>
          </p:cNvCxnSpPr>
          <p:nvPr/>
        </p:nvCxnSpPr>
        <p:spPr>
          <a:xfrm>
            <a:off x="2015490" y="4064000"/>
            <a:ext cx="786765" cy="5283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5"/>
            <a:endCxn id="59" idx="0"/>
          </p:cNvCxnSpPr>
          <p:nvPr/>
        </p:nvCxnSpPr>
        <p:spPr>
          <a:xfrm>
            <a:off x="3137535" y="4927600"/>
            <a:ext cx="775970" cy="6229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7" idx="3"/>
            <a:endCxn id="58" idx="0"/>
          </p:cNvCxnSpPr>
          <p:nvPr/>
        </p:nvCxnSpPr>
        <p:spPr>
          <a:xfrm flipH="1">
            <a:off x="2014855" y="4927600"/>
            <a:ext cx="787400" cy="6242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570990" y="3722370"/>
            <a:ext cx="68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-10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769235" y="4584065"/>
            <a:ext cx="68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778000" y="5603240"/>
            <a:ext cx="68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13910" y="4282440"/>
            <a:ext cx="3905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15—&gt;20—&gt;7</a:t>
            </a:r>
            <a:endParaRPr lang="en-US" altLang="zh-CN"/>
          </a:p>
          <a:p>
            <a:r>
              <a:rPr lang="en-US" altLang="zh-CN"/>
              <a:t>15+20+7=42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2422525" y="728980"/>
            <a:ext cx="138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15+20=35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1458595" y="-49530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9+35+(-10)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642235" y="4154805"/>
            <a:ext cx="144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15+20+7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57250" y="63817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0270" y="39560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用最少数量的箭引爆气球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050925" y="1138555"/>
            <a:ext cx="13970" cy="2586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058545" y="3710940"/>
            <a:ext cx="5164455" cy="2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0270" y="3738245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39915" y="1131570"/>
            <a:ext cx="500824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points = [</a:t>
            </a:r>
            <a:r>
              <a:rPr lang="en-US" altLang="zh-CN"/>
              <a:t> </a:t>
            </a:r>
            <a:r>
              <a:rPr lang="zh-CN" altLang="en-US"/>
              <a:t>[1</a:t>
            </a:r>
            <a:r>
              <a:rPr lang="en-US" altLang="zh-CN"/>
              <a:t>2</a:t>
            </a:r>
            <a:r>
              <a:rPr lang="zh-CN" altLang="en-US"/>
              <a:t>,</a:t>
            </a:r>
            <a:r>
              <a:rPr lang="en-US" altLang="zh-CN"/>
              <a:t>18</a:t>
            </a:r>
            <a:r>
              <a:rPr lang="zh-CN" altLang="en-US"/>
              <a:t>]</a:t>
            </a:r>
            <a:r>
              <a:rPr lang="en-US" altLang="zh-CN"/>
              <a:t> </a:t>
            </a:r>
            <a:r>
              <a:rPr lang="zh-CN" altLang="en-US"/>
              <a:t>,</a:t>
            </a:r>
            <a:r>
              <a:rPr lang="en-US" altLang="zh-CN"/>
              <a:t> </a:t>
            </a:r>
            <a:r>
              <a:rPr lang="zh-CN" altLang="en-US"/>
              <a:t>[</a:t>
            </a:r>
            <a:r>
              <a:rPr lang="en-US" altLang="zh-CN"/>
              <a:t>4</a:t>
            </a:r>
            <a:r>
              <a:rPr lang="zh-CN" altLang="en-US"/>
              <a:t>,</a:t>
            </a:r>
            <a:r>
              <a:rPr lang="en-US" altLang="zh-CN"/>
              <a:t>7</a:t>
            </a:r>
            <a:r>
              <a:rPr lang="zh-CN" altLang="en-US"/>
              <a:t>]</a:t>
            </a:r>
            <a:r>
              <a:rPr lang="en-US" altLang="zh-CN"/>
              <a:t> </a:t>
            </a:r>
            <a:r>
              <a:rPr lang="zh-CN" altLang="en-US"/>
              <a:t>,</a:t>
            </a:r>
            <a:r>
              <a:rPr lang="en-US" altLang="zh-CN"/>
              <a:t> </a:t>
            </a:r>
            <a:r>
              <a:rPr lang="zh-CN" altLang="en-US"/>
              <a:t>[1,</a:t>
            </a:r>
            <a:r>
              <a:rPr lang="en-US" altLang="zh-CN"/>
              <a:t>3</a:t>
            </a:r>
            <a:r>
              <a:rPr lang="zh-CN" altLang="en-US"/>
              <a:t>]</a:t>
            </a:r>
            <a:r>
              <a:rPr lang="en-US" altLang="zh-CN"/>
              <a:t> </a:t>
            </a:r>
            <a:r>
              <a:rPr lang="zh-CN" altLang="en-US"/>
              <a:t>,</a:t>
            </a:r>
            <a:r>
              <a:rPr lang="en-US" altLang="zh-CN"/>
              <a:t> </a:t>
            </a:r>
            <a:r>
              <a:rPr lang="zh-CN" altLang="en-US"/>
              <a:t>[</a:t>
            </a:r>
            <a:r>
              <a:rPr lang="en-US" altLang="zh-CN"/>
              <a:t>5</a:t>
            </a:r>
            <a:r>
              <a:rPr lang="zh-CN" altLang="en-US"/>
              <a:t>,</a:t>
            </a:r>
            <a:r>
              <a:rPr lang="en-US" altLang="zh-CN"/>
              <a:t>9</a:t>
            </a:r>
            <a:r>
              <a:rPr lang="zh-CN" altLang="en-US"/>
              <a:t>]</a:t>
            </a:r>
            <a:r>
              <a:rPr lang="en-US" altLang="zh-CN"/>
              <a:t> , [11,15</a:t>
            </a:r>
            <a:r>
              <a:rPr lang="zh-CN" altLang="en-US"/>
              <a:t>]</a:t>
            </a:r>
            <a:r>
              <a:rPr lang="en-US" altLang="zh-CN"/>
              <a:t> ]</a:t>
            </a:r>
            <a:endParaRPr lang="en-US" altLang="zh-CN"/>
          </a:p>
          <a:p>
            <a:r>
              <a:rPr lang="en-US" altLang="zh-CN"/>
              <a:t>points[i].length == 2</a:t>
            </a:r>
            <a:endParaRPr lang="en-US" altLang="zh-CN"/>
          </a:p>
          <a:p>
            <a:r>
              <a:rPr lang="en-US" altLang="zh-CN">
                <a:sym typeface="+mn-ea"/>
              </a:rPr>
              <a:t>points[0]</a:t>
            </a:r>
            <a:r>
              <a:rPr lang="zh-CN" altLang="en-US" sz="1600">
                <a:sym typeface="+mn-ea"/>
              </a:rPr>
              <a:t>是左边界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points[1]</a:t>
            </a:r>
            <a:r>
              <a:rPr lang="zh-CN" altLang="en-US" sz="1600">
                <a:sym typeface="+mn-ea"/>
              </a:rPr>
              <a:t>是右边界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局部最优：当气球出现重叠，一起射，所用弓箭最少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怎么寻找有重叠的</a:t>
            </a:r>
            <a:r>
              <a:rPr lang="zh-CN" altLang="en-US" sz="1600">
                <a:sym typeface="+mn-ea"/>
              </a:rPr>
              <a:t>气球？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一个气球的左边界</a:t>
            </a:r>
            <a:r>
              <a:rPr lang="en-US" altLang="zh-CN" sz="1600">
                <a:sym typeface="+mn-ea"/>
              </a:rPr>
              <a:t> &gt; </a:t>
            </a:r>
            <a:r>
              <a:rPr lang="zh-CN" altLang="en-US" sz="1600">
                <a:sym typeface="+mn-ea"/>
              </a:rPr>
              <a:t>上一个气球的右边界</a:t>
            </a:r>
            <a:r>
              <a:rPr lang="en-US" altLang="zh-CN" sz="1600">
                <a:sym typeface="+mn-ea"/>
              </a:rPr>
              <a:t>     </a:t>
            </a:r>
            <a:r>
              <a:rPr lang="zh-CN" altLang="en-US" sz="1600">
                <a:sym typeface="+mn-ea"/>
              </a:rPr>
              <a:t>无</a:t>
            </a:r>
            <a:r>
              <a:rPr lang="zh-CN" altLang="en-US" sz="1600">
                <a:sym typeface="+mn-ea"/>
              </a:rPr>
              <a:t>重叠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一个气球的左边界</a:t>
            </a:r>
            <a:r>
              <a:rPr lang="en-US" altLang="zh-CN" sz="1600">
                <a:sym typeface="+mn-ea"/>
              </a:rPr>
              <a:t> &lt;= </a:t>
            </a:r>
            <a:r>
              <a:rPr lang="zh-CN" altLang="en-US" sz="1600">
                <a:sym typeface="+mn-ea"/>
              </a:rPr>
              <a:t>上一个气球的右边界</a:t>
            </a:r>
            <a:r>
              <a:rPr lang="en-US" altLang="zh-CN" sz="1600">
                <a:sym typeface="+mn-ea"/>
              </a:rPr>
              <a:t>   </a:t>
            </a:r>
            <a:r>
              <a:rPr lang="zh-CN" altLang="en-US" sz="1600">
                <a:sym typeface="+mn-ea"/>
              </a:rPr>
              <a:t>有重叠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排序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如果有多个气球重叠</a:t>
            </a:r>
            <a:r>
              <a:rPr lang="en-US" altLang="zh-CN" sz="1600">
                <a:sym typeface="+mn-ea"/>
              </a:rPr>
              <a:t>(&gt;2)</a:t>
            </a:r>
            <a:r>
              <a:rPr lang="zh-CN" altLang="en-US" sz="1600">
                <a:sym typeface="+mn-ea"/>
              </a:rPr>
              <a:t>时，更新气球的</a:t>
            </a:r>
            <a:r>
              <a:rPr lang="zh-CN" altLang="en-US" sz="1600">
                <a:sym typeface="+mn-ea"/>
              </a:rPr>
              <a:t>右边界</a:t>
            </a:r>
            <a:endParaRPr lang="zh-CN" altLang="en-US" sz="16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4280" y="1214120"/>
            <a:ext cx="737870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1      3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57730" y="1642110"/>
            <a:ext cx="846455" cy="325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4        7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48890" y="2104390"/>
            <a:ext cx="1099185" cy="347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5             9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71135" y="5287010"/>
            <a:ext cx="1136015" cy="332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11        15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19725" y="5887085"/>
            <a:ext cx="1815465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12                      18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517015" y="3889375"/>
            <a:ext cx="6985" cy="1637030"/>
          </a:xfrm>
          <a:prstGeom prst="straightConnector1">
            <a:avLst/>
          </a:prstGeom>
          <a:ln w="31750" cap="rnd">
            <a:solidFill>
              <a:schemeClr val="accent6">
                <a:lumMod val="75000"/>
              </a:schemeClr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021965" y="3961130"/>
            <a:ext cx="10795" cy="1658620"/>
          </a:xfrm>
          <a:prstGeom prst="straightConnector1">
            <a:avLst/>
          </a:prstGeom>
          <a:ln w="31750" cap="rnd">
            <a:solidFill>
              <a:schemeClr val="accent6">
                <a:lumMod val="75000"/>
              </a:schemeClr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834890" y="3838575"/>
            <a:ext cx="8255" cy="1687830"/>
          </a:xfrm>
          <a:prstGeom prst="straightConnector1">
            <a:avLst/>
          </a:prstGeom>
          <a:ln w="31750" cap="rnd">
            <a:solidFill>
              <a:schemeClr val="accent6">
                <a:lumMod val="75000"/>
              </a:schemeClr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04185" y="2589530"/>
            <a:ext cx="1128395" cy="332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7          12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97375" y="3060700"/>
            <a:ext cx="1186815" cy="355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14         18                           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36*85"/>
  <p:tag name="TABLE_ENDDRAG_RECT" val="562*170*236*85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commondata" val="eyJoZGlkIjoiZGRhNDA2OWE0YWIxMDJkNjAyYjcyNWI1OTg2ODFhZ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WPS 演示</Application>
  <PresentationFormat>宽屏</PresentationFormat>
  <Paragraphs>281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長野</cp:lastModifiedBy>
  <cp:revision>3</cp:revision>
  <dcterms:created xsi:type="dcterms:W3CDTF">2023-08-09T12:44:00Z</dcterms:created>
  <dcterms:modified xsi:type="dcterms:W3CDTF">2024-07-28T02:28:29Z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2052-12.1.0.17813</vt:lpwstr>
  </property>
</Properties>
</file>