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9"/>
        <p:guide pos="292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1"/>
          <p:cNvSpPr txBox="1"/>
          <p:nvPr/>
        </p:nvSpPr>
        <p:spPr>
          <a:xfrm>
            <a:off x="107950" y="117475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290. 单词规律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87450" y="765175"/>
          <a:ext cx="30432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730"/>
                <a:gridCol w="760730"/>
                <a:gridCol w="760730"/>
                <a:gridCol w="7607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187450" y="1557338"/>
          <a:ext cx="30432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730"/>
                <a:gridCol w="760730"/>
                <a:gridCol w="760730"/>
                <a:gridCol w="7607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74" name="文本框 5"/>
          <p:cNvSpPr txBox="1"/>
          <p:nvPr/>
        </p:nvSpPr>
        <p:spPr>
          <a:xfrm>
            <a:off x="107950" y="765175"/>
            <a:ext cx="10795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pattern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5" name="文本框 6"/>
          <p:cNvSpPr txBox="1"/>
          <p:nvPr/>
        </p:nvSpPr>
        <p:spPr>
          <a:xfrm>
            <a:off x="285750" y="1557338"/>
            <a:ext cx="9017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6" name="文本框 7"/>
          <p:cNvSpPr txBox="1"/>
          <p:nvPr/>
        </p:nvSpPr>
        <p:spPr>
          <a:xfrm>
            <a:off x="250825" y="2235200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、构建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hashtable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684213" y="2867025"/>
          <a:ext cx="310197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dog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cat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dog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cat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684213" y="3836988"/>
          <a:ext cx="311467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10"/>
                <a:gridCol w="778510"/>
                <a:gridCol w="778510"/>
                <a:gridCol w="7785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11" name="文本框 15"/>
          <p:cNvSpPr txBox="1"/>
          <p:nvPr/>
        </p:nvSpPr>
        <p:spPr>
          <a:xfrm>
            <a:off x="285750" y="4730750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、对比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hashtable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中的关系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文本框 16"/>
          <p:cNvSpPr txBox="1"/>
          <p:nvPr/>
        </p:nvSpPr>
        <p:spPr>
          <a:xfrm>
            <a:off x="735013" y="5257800"/>
            <a:ext cx="69326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可以看出，只有两种关系，即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a&lt;=&gt;dog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b&lt;=&gt;cat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true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/>
          <p:cNvGraphicFramePr/>
          <p:nvPr/>
        </p:nvGraphicFramePr>
        <p:xfrm>
          <a:off x="4572000" y="752475"/>
          <a:ext cx="277336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"/>
                <a:gridCol w="693420"/>
                <a:gridCol w="693420"/>
                <a:gridCol w="69342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4572000" y="1544638"/>
          <a:ext cx="277336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20"/>
                <a:gridCol w="693420"/>
                <a:gridCol w="693420"/>
                <a:gridCol w="69342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dog 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fish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4559300" y="2852738"/>
          <a:ext cx="310197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35"/>
                <a:gridCol w="775335"/>
                <a:gridCol w="775335"/>
                <a:gridCol w="7753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bg1"/>
                          </a:solidFill>
                          <a:sym typeface="+mn-ea"/>
                        </a:rPr>
                        <a:t>dog 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cat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fish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dog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4546600" y="3822700"/>
          <a:ext cx="311467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10"/>
                <a:gridCol w="778510"/>
                <a:gridCol w="778510"/>
                <a:gridCol w="7785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fish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71" name="文本框 23"/>
          <p:cNvSpPr txBox="1"/>
          <p:nvPr/>
        </p:nvSpPr>
        <p:spPr>
          <a:xfrm>
            <a:off x="1979613" y="2508250"/>
            <a:ext cx="6080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2" name="文本框 25"/>
          <p:cNvSpPr txBox="1"/>
          <p:nvPr/>
        </p:nvSpPr>
        <p:spPr>
          <a:xfrm>
            <a:off x="5868988" y="2484438"/>
            <a:ext cx="6080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3" name="文本框 28"/>
          <p:cNvSpPr txBox="1"/>
          <p:nvPr/>
        </p:nvSpPr>
        <p:spPr>
          <a:xfrm>
            <a:off x="735013" y="5626100"/>
            <a:ext cx="69326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可以看出，有三种关系，即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a&lt;=&gt;dog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b&lt;=&gt;cat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a&lt;=&gt;fish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的对应关系不是一一对应的，所以返回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4"/>
          <p:cNvSpPr txBox="1"/>
          <p:nvPr/>
        </p:nvSpPr>
        <p:spPr>
          <a:xfrm>
            <a:off x="179388" y="260350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文本框 5"/>
          <p:cNvSpPr txBox="1"/>
          <p:nvPr/>
        </p:nvSpPr>
        <p:spPr>
          <a:xfrm>
            <a:off x="350838" y="723900"/>
            <a:ext cx="645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利用indexOf返回的是第一次出现的索引来判断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547813" y="1196975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547813" y="1989138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99" name="文本框 8"/>
          <p:cNvSpPr txBox="1"/>
          <p:nvPr/>
        </p:nvSpPr>
        <p:spPr>
          <a:xfrm>
            <a:off x="466725" y="1196975"/>
            <a:ext cx="1081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pattern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0" name="文本框 9"/>
          <p:cNvSpPr txBox="1"/>
          <p:nvPr/>
        </p:nvSpPr>
        <p:spPr>
          <a:xfrm>
            <a:off x="644525" y="1989138"/>
            <a:ext cx="903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11638" y="1628775"/>
            <a:ext cx="865188" cy="287338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14" name="表格 13"/>
          <p:cNvGraphicFramePr/>
          <p:nvPr/>
        </p:nvGraphicFramePr>
        <p:xfrm>
          <a:off x="5364163" y="1187450"/>
          <a:ext cx="18399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920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5364163" y="1989138"/>
          <a:ext cx="18399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920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1547813" y="2852738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1547813" y="3644900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fish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42" name="文本框 17"/>
          <p:cNvSpPr txBox="1"/>
          <p:nvPr/>
        </p:nvSpPr>
        <p:spPr>
          <a:xfrm>
            <a:off x="466725" y="2852738"/>
            <a:ext cx="1081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pattern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43" name="文本框 18"/>
          <p:cNvSpPr txBox="1"/>
          <p:nvPr/>
        </p:nvSpPr>
        <p:spPr>
          <a:xfrm>
            <a:off x="644525" y="3644900"/>
            <a:ext cx="903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4211638" y="3284538"/>
            <a:ext cx="865188" cy="287338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1" name="表格 20"/>
          <p:cNvGraphicFramePr/>
          <p:nvPr/>
        </p:nvGraphicFramePr>
        <p:xfrm>
          <a:off x="5364163" y="2843213"/>
          <a:ext cx="18399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920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5364163" y="3644900"/>
          <a:ext cx="2759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/>
                <a:gridCol w="919480"/>
                <a:gridCol w="9194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fish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1547813" y="4365625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547813" y="5157788"/>
          <a:ext cx="261143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/>
                <a:gridCol w="652780"/>
                <a:gridCol w="652780"/>
                <a:gridCol w="6527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87" name="文本框 24"/>
          <p:cNvSpPr txBox="1"/>
          <p:nvPr/>
        </p:nvSpPr>
        <p:spPr>
          <a:xfrm>
            <a:off x="466725" y="4365625"/>
            <a:ext cx="10810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pattern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8" name="文本框 25"/>
          <p:cNvSpPr txBox="1"/>
          <p:nvPr/>
        </p:nvSpPr>
        <p:spPr>
          <a:xfrm>
            <a:off x="644525" y="5157788"/>
            <a:ext cx="903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211638" y="4797425"/>
            <a:ext cx="865188" cy="287338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8" name="表格 27"/>
          <p:cNvGraphicFramePr/>
          <p:nvPr/>
        </p:nvGraphicFramePr>
        <p:xfrm>
          <a:off x="5364163" y="4356100"/>
          <a:ext cx="9207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/>
          <p:nvPr/>
        </p:nvGraphicFramePr>
        <p:xfrm>
          <a:off x="5364163" y="5145088"/>
          <a:ext cx="18399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115"/>
                <a:gridCol w="9201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cat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2"/>
          <p:cNvSpPr>
            <a:spLocks noGrp="1"/>
          </p:cNvSpPr>
          <p:nvPr/>
        </p:nvSpPr>
        <p:spPr>
          <a:xfrm>
            <a:off x="106998" y="332740"/>
            <a:ext cx="10692765" cy="58394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454 四数相加 II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6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n1=[0,1,1],n2=[0,1,1], n3=[0,0,-1], n4=[0,0,-1]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6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n1 + n2 + n3 + n4 = 0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n1 + n2 = -(n3 + n4)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6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n1 n2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6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Key  Value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-(n3 + n4)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7934" y="1768186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8225" y="1768186"/>
            <a:ext cx="480291" cy="29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7934" y="2063749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8225" y="2063749"/>
            <a:ext cx="480291" cy="29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7934" y="2359312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88225" y="2359312"/>
            <a:ext cx="480291" cy="2955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07934" y="3228051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07934" y="3523614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07934" y="3830726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07934" y="4144239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07934" y="4439802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7934" y="4746914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07934" y="5054026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07934" y="5349589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箭头: 左 41"/>
          <p:cNvSpPr/>
          <p:nvPr/>
        </p:nvSpPr>
        <p:spPr>
          <a:xfrm>
            <a:off x="928370" y="3862560"/>
            <a:ext cx="655350" cy="2318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979872" y="3248441"/>
            <a:ext cx="4526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highlight>
                  <a:srgbClr val="FFFFFF"/>
                </a:highlight>
                <a:latin typeface="+mn-ea"/>
              </a:rPr>
              <a:t>n3 n4</a:t>
            </a:r>
            <a:r>
              <a:rPr lang="zh-CN" altLang="en-US" sz="1400" dirty="0">
                <a:highlight>
                  <a:srgbClr val="FFFFFF"/>
                </a:highlight>
                <a:latin typeface="+mn-ea"/>
              </a:rPr>
              <a:t>不需创建</a:t>
            </a:r>
            <a:r>
              <a:rPr lang="en-US" altLang="zh-CN" sz="1400" dirty="0">
                <a:highlight>
                  <a:srgbClr val="FFFFFF"/>
                </a:highlight>
                <a:latin typeface="+mn-ea"/>
              </a:rPr>
              <a:t>map</a:t>
            </a:r>
            <a:r>
              <a:rPr lang="zh-CN" altLang="en-US" sz="1400" dirty="0">
                <a:highlight>
                  <a:srgbClr val="FFFFFF"/>
                </a:highlight>
                <a:latin typeface="+mn-ea"/>
              </a:rPr>
              <a:t>对象，直接遍历所有可能的组合</a:t>
            </a:r>
            <a:endParaRPr lang="en-US" altLang="zh-CN" sz="1400" dirty="0">
              <a:highlight>
                <a:srgbClr val="FFFFFF"/>
              </a:highlight>
              <a:latin typeface="+mn-ea"/>
            </a:endParaRPr>
          </a:p>
          <a:p>
            <a:r>
              <a:rPr lang="zh-CN" altLang="en-US" sz="1400" dirty="0">
                <a:highlight>
                  <a:srgbClr val="FFFFFF"/>
                </a:highlight>
                <a:latin typeface="+mn-ea"/>
              </a:rPr>
              <a:t>如果</a:t>
            </a:r>
            <a:r>
              <a:rPr lang="en-US" altLang="zh-CN" sz="1400" dirty="0">
                <a:highlight>
                  <a:srgbClr val="FFFFFF"/>
                </a:highlight>
                <a:latin typeface="+mn-ea"/>
              </a:rPr>
              <a:t>1 2</a:t>
            </a:r>
            <a:r>
              <a:rPr lang="zh-CN" altLang="en-US" sz="1400" dirty="0">
                <a:highlight>
                  <a:srgbClr val="FFFFFF"/>
                </a:highlight>
                <a:latin typeface="+mn-ea"/>
              </a:rPr>
              <a:t>中有这个键</a:t>
            </a:r>
            <a:r>
              <a:rPr lang="zh-CN" altLang="en-US" sz="1400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ABmap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就返回这个键对应的值，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ABmap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altLang="zh-CN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加入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中保存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元组可重复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9872" y="1700768"/>
            <a:ext cx="3482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创建一个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</a:t>
            </a:r>
            <a:endParaRPr lang="en-US" altLang="zh-CN" sz="1400" dirty="0"/>
          </a:p>
          <a:p>
            <a:r>
              <a:rPr lang="zh-CN" altLang="en-US" sz="1400" dirty="0"/>
              <a:t>统计</a:t>
            </a:r>
            <a:r>
              <a:rPr lang="en-US" altLang="zh-CN" sz="1400" dirty="0"/>
              <a:t>1 2</a:t>
            </a:r>
            <a:r>
              <a:rPr lang="zh-CN" altLang="en-US" sz="1400" dirty="0"/>
              <a:t>数组可能出现的两元素之和，以及每个情况出现的次数，分别作为键、值初始化</a:t>
            </a:r>
            <a:r>
              <a:rPr lang="en-US" altLang="zh-CN" sz="1400" dirty="0"/>
              <a:t>map</a:t>
            </a:r>
            <a:r>
              <a:rPr lang="zh-CN" altLang="en-US" sz="1400" dirty="0"/>
              <a:t>对象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208569" y="5651214"/>
            <a:ext cx="480291" cy="29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9385" y="1052830"/>
            <a:ext cx="8971915" cy="1515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/>
              <a:t>前缀和：</a:t>
            </a:r>
            <a:endParaRPr lang="zh-CN" altLang="en-US" b="1"/>
          </a:p>
          <a:p>
            <a:r>
              <a:rPr lang="zh-CN" altLang="en-US"/>
              <a:t>记数组的全部元素之和为 total，当遍历到第 i 个元素时，设其左侧元素之和为 </a:t>
            </a:r>
            <a:r>
              <a:rPr lang="zh-CN" altLang="en-US">
                <a:solidFill>
                  <a:srgbClr val="FF0000"/>
                </a:solidFill>
              </a:rPr>
              <a:t>sum</a:t>
            </a:r>
            <a:r>
              <a:rPr lang="en-US" altLang="zh-CN">
                <a:solidFill>
                  <a:srgbClr val="FF0000"/>
                </a:solidFill>
              </a:rPr>
              <a:t>s_left</a:t>
            </a:r>
            <a:r>
              <a:rPr lang="zh-CN" altLang="en-US"/>
              <a:t>，则其右侧元素之和为 </a:t>
            </a:r>
            <a:r>
              <a:rPr lang="zh-CN" altLang="en-US">
                <a:solidFill>
                  <a:srgbClr val="00B050"/>
                </a:solidFill>
              </a:rPr>
              <a:t>total−nums</a:t>
            </a:r>
            <a:r>
              <a:rPr lang="en-US" altLang="zh-CN">
                <a:solidFill>
                  <a:srgbClr val="00B050"/>
                </a:solidFill>
              </a:rPr>
              <a:t>[</a:t>
            </a:r>
            <a:r>
              <a:rPr lang="zh-CN" altLang="en-US">
                <a:solidFill>
                  <a:srgbClr val="00B050"/>
                </a:solidFill>
              </a:rPr>
              <a:t> i</a:t>
            </a:r>
            <a:r>
              <a:rPr lang="en-US" altLang="zh-CN">
                <a:solidFill>
                  <a:srgbClr val="00B050"/>
                </a:solidFill>
              </a:rPr>
              <a:t> ]</a:t>
            </a:r>
            <a:r>
              <a:rPr lang="zh-CN" altLang="en-US">
                <a:solidFill>
                  <a:srgbClr val="00B050"/>
                </a:solidFill>
              </a:rPr>
              <a:t> −sum</a:t>
            </a:r>
            <a:r>
              <a:rPr lang="en-US" altLang="zh-CN">
                <a:solidFill>
                  <a:srgbClr val="00B050"/>
                </a:solidFill>
              </a:rPr>
              <a:t>_left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左右侧元素</a:t>
            </a:r>
            <a:r>
              <a:rPr lang="zh-CN" altLang="en-US">
                <a:solidFill>
                  <a:srgbClr val="FF0000"/>
                </a:solidFill>
              </a:rPr>
              <a:t>相等</a:t>
            </a:r>
            <a:r>
              <a:rPr lang="zh-CN" altLang="en-US"/>
              <a:t>即为 </a:t>
            </a:r>
            <a:r>
              <a:rPr lang="zh-CN" altLang="en-US">
                <a:solidFill>
                  <a:srgbClr val="FF0000"/>
                </a:solidFill>
              </a:rPr>
              <a:t>sum</a:t>
            </a:r>
            <a:r>
              <a:rPr lang="en-US" altLang="zh-CN">
                <a:solidFill>
                  <a:srgbClr val="FF0000"/>
                </a:solidFill>
              </a:rPr>
              <a:t>s_left</a:t>
            </a:r>
            <a:r>
              <a:rPr lang="zh-CN" altLang="en-US"/>
              <a:t>=</a:t>
            </a:r>
            <a:r>
              <a:rPr lang="zh-CN" altLang="en-US">
                <a:solidFill>
                  <a:srgbClr val="00B050"/>
                </a:solidFill>
              </a:rPr>
              <a:t>total−nums</a:t>
            </a:r>
            <a:r>
              <a:rPr lang="en-US" altLang="zh-CN">
                <a:solidFill>
                  <a:srgbClr val="00B050"/>
                </a:solidFill>
              </a:rPr>
              <a:t>[ </a:t>
            </a:r>
            <a:r>
              <a:rPr lang="zh-CN" altLang="en-US">
                <a:solidFill>
                  <a:srgbClr val="00B050"/>
                </a:solidFill>
              </a:rPr>
              <a:t>i</a:t>
            </a:r>
            <a:r>
              <a:rPr lang="en-US" altLang="zh-CN">
                <a:solidFill>
                  <a:srgbClr val="00B050"/>
                </a:solidFill>
              </a:rPr>
              <a:t> ]</a:t>
            </a:r>
            <a:r>
              <a:rPr lang="zh-CN" altLang="en-US">
                <a:solidFill>
                  <a:srgbClr val="00B050"/>
                </a:solidFill>
              </a:rPr>
              <a:t>−sum</a:t>
            </a:r>
            <a:r>
              <a:rPr lang="en-US" altLang="zh-CN">
                <a:solidFill>
                  <a:srgbClr val="00B050"/>
                </a:solidFill>
              </a:rPr>
              <a:t>_left</a:t>
            </a:r>
            <a:r>
              <a:rPr lang="zh-CN" altLang="en-US"/>
              <a:t>，即 2×sum</a:t>
            </a:r>
            <a:r>
              <a:rPr lang="en-US" altLang="zh-CN"/>
              <a:t>_left</a:t>
            </a:r>
            <a:r>
              <a:rPr lang="zh-CN" altLang="en-US"/>
              <a:t>+nums</a:t>
            </a:r>
            <a:r>
              <a:rPr lang="en-US" altLang="zh-CN"/>
              <a:t>[</a:t>
            </a:r>
            <a:r>
              <a:rPr lang="zh-CN" altLang="en-US"/>
              <a:t> i</a:t>
            </a:r>
            <a:r>
              <a:rPr lang="en-US" altLang="zh-CN"/>
              <a:t> ]</a:t>
            </a:r>
            <a:r>
              <a:rPr lang="zh-CN" altLang="en-US"/>
              <a:t> =total。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86510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53005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81095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997575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839335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55815" y="3854450"/>
            <a:ext cx="885825" cy="356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7360" y="5085080"/>
            <a:ext cx="6499225" cy="179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遍历数组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sums_left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sums_right</a:t>
            </a:r>
            <a:r>
              <a:rPr lang="zh-CN" altLang="en-US">
                <a:solidFill>
                  <a:srgbClr val="FF0000"/>
                </a:solidFill>
              </a:rPr>
              <a:t>，使</a:t>
            </a:r>
            <a:r>
              <a:rPr lang="en-US" altLang="zh-CN">
                <a:solidFill>
                  <a:srgbClr val="FF0000"/>
                </a:solidFill>
              </a:rPr>
              <a:t>sums_right</a:t>
            </a:r>
            <a:r>
              <a:rPr lang="zh-CN" altLang="en-US">
                <a:solidFill>
                  <a:srgbClr val="FF0000"/>
                </a:solidFill>
              </a:rPr>
              <a:t>等于所有元素和</a:t>
            </a:r>
            <a:r>
              <a:rPr lang="en-US" altLang="zh-CN">
                <a:solidFill>
                  <a:srgbClr val="FF0000"/>
                </a:solidFill>
              </a:rPr>
              <a:t>total=28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1.</a:t>
            </a:r>
            <a:r>
              <a:rPr lang="zh-CN" altLang="en-US"/>
              <a:t>更新</a:t>
            </a:r>
            <a:r>
              <a:rPr lang="en-US" altLang="zh-CN"/>
              <a:t>sums_right</a:t>
            </a:r>
            <a:endParaRPr lang="en-US" altLang="zh-CN"/>
          </a:p>
          <a:p>
            <a:r>
              <a:rPr lang="en-US" altLang="zh-CN"/>
              <a:t>2.sums_left </a:t>
            </a:r>
            <a:r>
              <a:rPr lang="zh-CN" altLang="en-US"/>
              <a:t>！</a:t>
            </a:r>
            <a:r>
              <a:rPr lang="en-US" altLang="zh-CN"/>
              <a:t>=sums_right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更新</a:t>
            </a:r>
            <a:r>
              <a:rPr lang="en-US" altLang="zh-CN"/>
              <a:t>sums_left</a:t>
            </a:r>
            <a:endParaRPr lang="en-US" altLang="zh-CN"/>
          </a:p>
        </p:txBody>
      </p:sp>
      <p:sp>
        <p:nvSpPr>
          <p:cNvPr id="13" name="上箭头 12"/>
          <p:cNvSpPr/>
          <p:nvPr/>
        </p:nvSpPr>
        <p:spPr>
          <a:xfrm>
            <a:off x="5113655" y="4272915"/>
            <a:ext cx="398780" cy="53149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59385" y="3854450"/>
            <a:ext cx="1009650" cy="23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sums</a:t>
            </a:r>
            <a:endParaRPr lang="en-US" altLang="zh-CN"/>
          </a:p>
        </p:txBody>
      </p:sp>
      <p:sp>
        <p:nvSpPr>
          <p:cNvPr id="16" name="右大括号 15"/>
          <p:cNvSpPr/>
          <p:nvPr/>
        </p:nvSpPr>
        <p:spPr>
          <a:xfrm rot="16200000">
            <a:off x="6829425" y="2602230"/>
            <a:ext cx="381635" cy="2044065"/>
          </a:xfrm>
          <a:prstGeom prst="rightBrace">
            <a:avLst>
              <a:gd name="adj1" fmla="val 70148"/>
              <a:gd name="adj2" fmla="val 49416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59655" y="2879725"/>
            <a:ext cx="3436620" cy="23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sums_right=28  27  20   17  11  </a:t>
            </a:r>
            <a:endParaRPr lang="en-US" altLang="zh-CN"/>
          </a:p>
        </p:txBody>
      </p:sp>
      <p:sp>
        <p:nvSpPr>
          <p:cNvPr id="19" name="右大括号 18"/>
          <p:cNvSpPr/>
          <p:nvPr/>
        </p:nvSpPr>
        <p:spPr>
          <a:xfrm rot="16200000">
            <a:off x="2438400" y="1546860"/>
            <a:ext cx="381635" cy="3875405"/>
          </a:xfrm>
          <a:prstGeom prst="rightBrace">
            <a:avLst>
              <a:gd name="adj1" fmla="val 70148"/>
              <a:gd name="adj2" fmla="val 4810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10895" y="2879725"/>
            <a:ext cx="3160395" cy="23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sums_left=0  1  8  11 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51460" y="2603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724 寻找数组的中心下标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298" y="1006793"/>
            <a:ext cx="4701540" cy="17092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98" y="2886075"/>
            <a:ext cx="2443163" cy="971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60" y="2716054"/>
            <a:ext cx="4005263" cy="2386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059" y="1114901"/>
            <a:ext cx="7079933" cy="495776"/>
          </a:xfrm>
        </p:spPr>
        <p:txBody>
          <a:bodyPr>
            <a:normAutofit fontScale="90000"/>
          </a:bodyPr>
          <a:p>
            <a:pPr algn="l"/>
            <a:r>
              <a:rPr lang="zh-CN" altLang="en-US" sz="3300" b="1">
                <a:solidFill>
                  <a:srgbClr val="FF0000"/>
                </a:solidFill>
                <a:sym typeface="+mn-ea"/>
              </a:rPr>
              <a:t>字母异位词</a:t>
            </a:r>
            <a:endParaRPr lang="zh-CN" altLang="en-US" sz="33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0059" y="1854041"/>
            <a:ext cx="1765935" cy="80057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条件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581400" y="1676400"/>
            <a:ext cx="4191000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00" b="1"/>
              <a:t>第一，俩个字符串中的每个相对应的字符数量相同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第二，字符顺序不完全相同（不能相同）</a:t>
            </a:r>
            <a:endParaRPr lang="zh-CN" altLang="en-US" sz="1800" b="1"/>
          </a:p>
          <a:p>
            <a:endParaRPr lang="zh-CN" altLang="en-US" sz="1800" b="1"/>
          </a:p>
          <a:p>
            <a:r>
              <a:rPr lang="zh-CN" altLang="en-US" sz="1800" b="1"/>
              <a:t>第三，只包含小写字母</a:t>
            </a:r>
            <a:endParaRPr lang="zh-CN" altLang="en-US" sz="1800" b="1"/>
          </a:p>
          <a:p>
            <a:endParaRPr lang="zh-CN" altLang="en-US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" name="表格 53"/>
          <p:cNvGraphicFramePr/>
          <p:nvPr>
            <p:custDataLst>
              <p:tags r:id="rId1"/>
            </p:custDataLst>
          </p:nvPr>
        </p:nvGraphicFramePr>
        <p:xfrm>
          <a:off x="1371600" y="4007168"/>
          <a:ext cx="5443220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05"/>
                <a:gridCol w="1360805"/>
                <a:gridCol w="1360805"/>
                <a:gridCol w="1360805"/>
              </a:tblGrid>
              <a:tr h="78105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700" b="1" spc="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key</a:t>
                      </a:r>
                      <a:endParaRPr lang="en-US" altLang="zh-CN" sz="2700" b="1" spc="10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350" spc="10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alpha val="76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350" spc="10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alpha val="62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350" spc="10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alpha val="62000"/>
                      </a:schemeClr>
                    </a:solidFill>
                  </a:tcPr>
                </a:tc>
              </a:tr>
              <a:tr h="78105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700" b="1" spc="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rgbClr val="FF0000"/>
                          </a:solidFill>
                        </a:rPr>
                        <a:t>value</a:t>
                      </a:r>
                      <a:endParaRPr lang="en-US" altLang="zh-CN" sz="2700" b="1" spc="100">
                        <a:ln>
                          <a:solidFill>
                            <a:schemeClr val="accent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spc="10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2</a:t>
                      </a:r>
                      <a:endParaRPr lang="en-US" altLang="zh-CN" sz="2400" spc="10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spc="100">
                          <a:ln>
                            <a:solidFill>
                              <a:schemeClr val="accent1"/>
                            </a:solidFill>
                          </a:ln>
                          <a:noFill/>
                        </a:rPr>
                        <a:t>2</a:t>
                      </a:r>
                      <a:endParaRPr lang="en-US" altLang="zh-CN" sz="2400" spc="100">
                        <a:ln>
                          <a:solidFill>
                            <a:schemeClr val="accent1"/>
                          </a:solidFill>
                        </a:ln>
                        <a:noFill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spc="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sz="2400" spc="10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0059" y="1114901"/>
            <a:ext cx="7079933" cy="495776"/>
          </a:xfrm>
        </p:spPr>
        <p:txBody>
          <a:bodyPr>
            <a:normAutofit fontScale="90000"/>
          </a:bodyPr>
          <a:p>
            <a:pPr algn="l"/>
            <a:r>
              <a:rPr lang="zh-CN" altLang="en-US" sz="3300" b="1">
                <a:solidFill>
                  <a:srgbClr val="FF0000"/>
                </a:solidFill>
                <a:sym typeface="+mn-ea"/>
              </a:rPr>
              <a:t>字母异位词</a:t>
            </a:r>
            <a:endParaRPr lang="zh-CN" altLang="en-US" sz="33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055" y="1758791"/>
            <a:ext cx="477203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n</a:t>
            </a:r>
            <a:endParaRPr lang="en-US" altLang="zh-CN" sz="100"/>
          </a:p>
        </p:txBody>
      </p:sp>
      <p:sp>
        <p:nvSpPr>
          <p:cNvPr id="20" name="矩形 19"/>
          <p:cNvSpPr/>
          <p:nvPr/>
        </p:nvSpPr>
        <p:spPr>
          <a:xfrm>
            <a:off x="948690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21" name="矩形 20"/>
          <p:cNvSpPr/>
          <p:nvPr/>
        </p:nvSpPr>
        <p:spPr>
          <a:xfrm>
            <a:off x="1488281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g</a:t>
            </a:r>
            <a:endParaRPr lang="en-US" altLang="zh-CN" sz="100"/>
          </a:p>
        </p:txBody>
      </p:sp>
      <p:sp>
        <p:nvSpPr>
          <p:cNvPr id="29" name="上箭头 28"/>
          <p:cNvSpPr/>
          <p:nvPr/>
        </p:nvSpPr>
        <p:spPr>
          <a:xfrm rot="10800000">
            <a:off x="517208" y="2476024"/>
            <a:ext cx="355283" cy="667703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30" name="矩形 29"/>
          <p:cNvSpPr/>
          <p:nvPr/>
        </p:nvSpPr>
        <p:spPr>
          <a:xfrm>
            <a:off x="2040731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31" name="矩形 30"/>
          <p:cNvSpPr/>
          <p:nvPr/>
        </p:nvSpPr>
        <p:spPr>
          <a:xfrm>
            <a:off x="2580323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r</a:t>
            </a:r>
            <a:endParaRPr lang="en-US" altLang="zh-CN" sz="100"/>
          </a:p>
        </p:txBody>
      </p:sp>
      <p:sp>
        <p:nvSpPr>
          <p:cNvPr id="32" name="矩形 31"/>
          <p:cNvSpPr/>
          <p:nvPr/>
        </p:nvSpPr>
        <p:spPr>
          <a:xfrm>
            <a:off x="3119914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33" name="矩形 32"/>
          <p:cNvSpPr/>
          <p:nvPr/>
        </p:nvSpPr>
        <p:spPr>
          <a:xfrm>
            <a:off x="3672364" y="1758791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m</a:t>
            </a:r>
            <a:endParaRPr lang="en-US" altLang="zh-CN" sz="100"/>
          </a:p>
        </p:txBody>
      </p:sp>
      <p:sp>
        <p:nvSpPr>
          <p:cNvPr id="41" name="矩形 40"/>
          <p:cNvSpPr/>
          <p:nvPr/>
        </p:nvSpPr>
        <p:spPr>
          <a:xfrm>
            <a:off x="440531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42" name="矩形 41"/>
          <p:cNvSpPr/>
          <p:nvPr/>
        </p:nvSpPr>
        <p:spPr>
          <a:xfrm>
            <a:off x="980123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n</a:t>
            </a:r>
            <a:endParaRPr lang="en-US" altLang="zh-CN" sz="100"/>
          </a:p>
        </p:txBody>
      </p:sp>
      <p:sp>
        <p:nvSpPr>
          <p:cNvPr id="43" name="矩形 42"/>
          <p:cNvSpPr/>
          <p:nvPr/>
        </p:nvSpPr>
        <p:spPr>
          <a:xfrm>
            <a:off x="1519714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44" name="矩形 43"/>
          <p:cNvSpPr/>
          <p:nvPr/>
        </p:nvSpPr>
        <p:spPr>
          <a:xfrm>
            <a:off x="2072164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g</a:t>
            </a:r>
            <a:endParaRPr lang="en-US" altLang="zh-CN" sz="100"/>
          </a:p>
        </p:txBody>
      </p:sp>
      <p:sp>
        <p:nvSpPr>
          <p:cNvPr id="45" name="矩形 44"/>
          <p:cNvSpPr/>
          <p:nvPr/>
        </p:nvSpPr>
        <p:spPr>
          <a:xfrm>
            <a:off x="2611755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r</a:t>
            </a:r>
            <a:endParaRPr lang="en-US" altLang="zh-CN" sz="100"/>
          </a:p>
        </p:txBody>
      </p:sp>
      <p:sp>
        <p:nvSpPr>
          <p:cNvPr id="46" name="矩形 45"/>
          <p:cNvSpPr/>
          <p:nvPr/>
        </p:nvSpPr>
        <p:spPr>
          <a:xfrm>
            <a:off x="3151346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47" name="矩形 46"/>
          <p:cNvSpPr/>
          <p:nvPr/>
        </p:nvSpPr>
        <p:spPr>
          <a:xfrm>
            <a:off x="3703796" y="3280886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m</a:t>
            </a:r>
            <a:endParaRPr lang="en-US" altLang="zh-CN" sz="100"/>
          </a:p>
        </p:txBody>
      </p:sp>
      <p:sp>
        <p:nvSpPr>
          <p:cNvPr id="48" name="矩形 47"/>
          <p:cNvSpPr/>
          <p:nvPr/>
        </p:nvSpPr>
        <p:spPr>
          <a:xfrm>
            <a:off x="3158014" y="4140518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a</a:t>
            </a:r>
            <a:endParaRPr lang="en-US" altLang="zh-CN" sz="100"/>
          </a:p>
        </p:txBody>
      </p:sp>
      <p:sp>
        <p:nvSpPr>
          <p:cNvPr id="52" name="矩形 51"/>
          <p:cNvSpPr/>
          <p:nvPr/>
        </p:nvSpPr>
        <p:spPr>
          <a:xfrm>
            <a:off x="4527233" y="4140518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n</a:t>
            </a:r>
            <a:endParaRPr lang="en-US" altLang="zh-CN" sz="100"/>
          </a:p>
        </p:txBody>
      </p:sp>
      <p:sp>
        <p:nvSpPr>
          <p:cNvPr id="53" name="矩形 52"/>
          <p:cNvSpPr/>
          <p:nvPr/>
        </p:nvSpPr>
        <p:spPr>
          <a:xfrm>
            <a:off x="5896451" y="4140518"/>
            <a:ext cx="508159" cy="470059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...</a:t>
            </a:r>
            <a:endParaRPr lang="en-US" altLang="zh-CN" sz="100"/>
          </a:p>
        </p:txBody>
      </p:sp>
      <p:sp>
        <p:nvSpPr>
          <p:cNvPr id="55" name="矩形 54"/>
          <p:cNvSpPr/>
          <p:nvPr/>
        </p:nvSpPr>
        <p:spPr>
          <a:xfrm>
            <a:off x="64770" y="1758791"/>
            <a:ext cx="343853" cy="47005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S</a:t>
            </a:r>
            <a:endParaRPr lang="en-US" altLang="zh-CN" sz="100"/>
          </a:p>
        </p:txBody>
      </p:sp>
      <p:sp>
        <p:nvSpPr>
          <p:cNvPr id="56" name="矩形 55"/>
          <p:cNvSpPr/>
          <p:nvPr/>
        </p:nvSpPr>
        <p:spPr>
          <a:xfrm>
            <a:off x="52388" y="3280886"/>
            <a:ext cx="343853" cy="47005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"/>
              <a:t>T</a:t>
            </a:r>
            <a:endParaRPr lang="en-US" altLang="zh-CN" sz="1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1*164"/>
  <p:tag name="TABLE_ENDDRAG_RECT" val="144*254*571*164"/>
</p:tagLst>
</file>

<file path=ppt/tags/tag2.xml><?xml version="1.0" encoding="utf-8"?>
<p:tagLst xmlns:p="http://schemas.openxmlformats.org/presentationml/2006/main">
  <p:tag name="commondata" val="eyJoZGlkIjoiZGRhNDA2OWE0YWIxMDJkNjAyYjcyNWI1OTg2ODFhZW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演示</Application>
  <PresentationFormat/>
  <Paragraphs>344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MonospacedNumber</vt:lpstr>
      <vt:lpstr>Segoe Print</vt:lpstr>
      <vt:lpstr>Consolas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字母异位词</vt:lpstr>
      <vt:lpstr>字母异位词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長野</cp:lastModifiedBy>
  <cp:revision>9</cp:revision>
  <dcterms:created xsi:type="dcterms:W3CDTF">2024-07-13T02:39:40Z</dcterms:created>
  <dcterms:modified xsi:type="dcterms:W3CDTF">2024-07-16T03:41:42Z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2052-12.1.0.17468</vt:lpwstr>
  </property>
  <property fmtid="{D5CDD505-2E9C-101B-9397-08002B2CF9AE}" pid="3" name="ICV">
    <vt:lpwstr>DC6FF7C45E6C4865979B2C2A4D0B6FEC_12</vt:lpwstr>
  </property>
</Properties>
</file>