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62" r:id="rId4"/>
    <p:sldId id="263" r:id="rId5"/>
    <p:sldId id="264" r:id="rId6"/>
    <p:sldId id="265" r:id="rId7"/>
    <p:sldId id="266" r:id="rId8"/>
    <p:sldId id="269" r:id="rId9"/>
    <p:sldId id="268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5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2E28B-30EB-4389-9229-DA3CC85E40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5310-89FE-4662-9EC7-3AE110A464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2E28B-30EB-4389-9229-DA3CC85E40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5310-89FE-4662-9EC7-3AE110A464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2E28B-30EB-4389-9229-DA3CC85E40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5310-89FE-4662-9EC7-3AE110A464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2E28B-30EB-4389-9229-DA3CC85E40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5310-89FE-4662-9EC7-3AE110A464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2E28B-30EB-4389-9229-DA3CC85E40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5310-89FE-4662-9EC7-3AE110A464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2E28B-30EB-4389-9229-DA3CC85E40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5310-89FE-4662-9EC7-3AE110A464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2E28B-30EB-4389-9229-DA3CC85E40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5310-89FE-4662-9EC7-3AE110A464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2E28B-30EB-4389-9229-DA3CC85E40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5310-89FE-4662-9EC7-3AE110A464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2E28B-30EB-4389-9229-DA3CC85E40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5310-89FE-4662-9EC7-3AE110A464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2E28B-30EB-4389-9229-DA3CC85E40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5310-89FE-4662-9EC7-3AE110A464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2E28B-30EB-4389-9229-DA3CC85E40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5310-89FE-4662-9EC7-3AE110A464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2E28B-30EB-4389-9229-DA3CC85E40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25310-89FE-4662-9EC7-3AE110A4641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955014" y="2331376"/>
            <a:ext cx="747018" cy="6931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/>
              <a:t>-</a:t>
            </a:r>
            <a:endParaRPr lang="zh-CN" altLang="en-US" sz="4000"/>
          </a:p>
        </p:txBody>
      </p:sp>
      <p:sp>
        <p:nvSpPr>
          <p:cNvPr id="8" name="矩形 7"/>
          <p:cNvSpPr/>
          <p:nvPr/>
        </p:nvSpPr>
        <p:spPr>
          <a:xfrm>
            <a:off x="2702032" y="2331376"/>
            <a:ext cx="747018" cy="6931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/>
              <a:t>b</a:t>
            </a:r>
            <a:endParaRPr lang="zh-CN" altLang="en-US" sz="4000"/>
          </a:p>
        </p:txBody>
      </p:sp>
      <p:sp>
        <p:nvSpPr>
          <p:cNvPr id="9" name="矩形 8"/>
          <p:cNvSpPr/>
          <p:nvPr/>
        </p:nvSpPr>
        <p:spPr>
          <a:xfrm>
            <a:off x="3449050" y="2331376"/>
            <a:ext cx="747018" cy="6931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/>
              <a:t>C</a:t>
            </a:r>
            <a:endParaRPr lang="zh-CN" altLang="en-US" sz="4000"/>
          </a:p>
        </p:txBody>
      </p:sp>
      <p:sp>
        <p:nvSpPr>
          <p:cNvPr id="10" name="矩形 9"/>
          <p:cNvSpPr/>
          <p:nvPr/>
        </p:nvSpPr>
        <p:spPr>
          <a:xfrm>
            <a:off x="4196068" y="2331376"/>
            <a:ext cx="747018" cy="6931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/>
              <a:t>-</a:t>
            </a:r>
            <a:endParaRPr lang="zh-CN" altLang="en-US" sz="4000"/>
          </a:p>
        </p:txBody>
      </p:sp>
      <p:sp>
        <p:nvSpPr>
          <p:cNvPr id="11" name="矩形 10"/>
          <p:cNvSpPr/>
          <p:nvPr/>
        </p:nvSpPr>
        <p:spPr>
          <a:xfrm>
            <a:off x="4943086" y="2331376"/>
            <a:ext cx="747018" cy="6931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/>
              <a:t>d</a:t>
            </a:r>
            <a:endParaRPr lang="zh-CN" altLang="en-US" sz="4000"/>
          </a:p>
        </p:txBody>
      </p:sp>
      <p:sp>
        <p:nvSpPr>
          <p:cNvPr id="12" name="矩形 11"/>
          <p:cNvSpPr/>
          <p:nvPr/>
        </p:nvSpPr>
        <p:spPr>
          <a:xfrm>
            <a:off x="5690104" y="2331376"/>
            <a:ext cx="747018" cy="6931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/>
              <a:t>E</a:t>
            </a:r>
            <a:endParaRPr lang="zh-CN" altLang="en-US" sz="4000"/>
          </a:p>
        </p:txBody>
      </p:sp>
      <p:sp>
        <p:nvSpPr>
          <p:cNvPr id="13" name="矩形 12"/>
          <p:cNvSpPr/>
          <p:nvPr/>
        </p:nvSpPr>
        <p:spPr>
          <a:xfrm>
            <a:off x="6437122" y="2331376"/>
            <a:ext cx="747018" cy="6931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/>
              <a:t>f</a:t>
            </a:r>
            <a:endParaRPr lang="zh-CN" altLang="en-US" sz="4000"/>
          </a:p>
        </p:txBody>
      </p:sp>
      <p:sp>
        <p:nvSpPr>
          <p:cNvPr id="14" name="矩形 13"/>
          <p:cNvSpPr/>
          <p:nvPr/>
        </p:nvSpPr>
        <p:spPr>
          <a:xfrm>
            <a:off x="7184140" y="2331376"/>
            <a:ext cx="747018" cy="6931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/>
              <a:t>-</a:t>
            </a:r>
            <a:endParaRPr lang="zh-CN" altLang="en-US" sz="4000"/>
          </a:p>
        </p:txBody>
      </p:sp>
      <p:sp>
        <p:nvSpPr>
          <p:cNvPr id="21" name="文本框 20"/>
          <p:cNvSpPr txBox="1"/>
          <p:nvPr/>
        </p:nvSpPr>
        <p:spPr>
          <a:xfrm>
            <a:off x="5150920" y="155317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/>
              <a:t>双指针</a:t>
            </a:r>
            <a:endParaRPr lang="zh-CN" altLang="en-US" sz="3200"/>
          </a:p>
        </p:txBody>
      </p:sp>
      <p:sp>
        <p:nvSpPr>
          <p:cNvPr id="22" name="文本框 21"/>
          <p:cNvSpPr txBox="1"/>
          <p:nvPr/>
        </p:nvSpPr>
        <p:spPr>
          <a:xfrm>
            <a:off x="1156259" y="182802"/>
            <a:ext cx="3786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/>
              <a:t>917.</a:t>
            </a:r>
            <a:r>
              <a:rPr lang="zh-CN" altLang="en-US" sz="3600"/>
              <a:t>仅仅反转字母</a:t>
            </a:r>
            <a:endParaRPr lang="zh-CN" altLang="en-US" sz="3600"/>
          </a:p>
        </p:txBody>
      </p:sp>
      <p:sp>
        <p:nvSpPr>
          <p:cNvPr id="23" name="矩形 22"/>
          <p:cNvSpPr/>
          <p:nvPr/>
        </p:nvSpPr>
        <p:spPr>
          <a:xfrm>
            <a:off x="7931158" y="2331376"/>
            <a:ext cx="747018" cy="6931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/>
              <a:t>g</a:t>
            </a:r>
            <a:endParaRPr lang="zh-CN" altLang="en-US" sz="4000"/>
          </a:p>
        </p:txBody>
      </p:sp>
      <p:sp>
        <p:nvSpPr>
          <p:cNvPr id="24" name="矩形 23"/>
          <p:cNvSpPr/>
          <p:nvPr/>
        </p:nvSpPr>
        <p:spPr>
          <a:xfrm>
            <a:off x="8678176" y="2331376"/>
            <a:ext cx="747018" cy="6931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/>
              <a:t>h</a:t>
            </a:r>
            <a:endParaRPr lang="zh-CN" altLang="en-US" sz="4000"/>
          </a:p>
        </p:txBody>
      </p:sp>
      <p:sp>
        <p:nvSpPr>
          <p:cNvPr id="25" name="矩形 24"/>
          <p:cNvSpPr/>
          <p:nvPr/>
        </p:nvSpPr>
        <p:spPr>
          <a:xfrm>
            <a:off x="9425194" y="2331376"/>
            <a:ext cx="747018" cy="6931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/>
              <a:t>I</a:t>
            </a:r>
            <a:endParaRPr lang="zh-CN" altLang="en-US" sz="4000"/>
          </a:p>
        </p:txBody>
      </p:sp>
      <p:sp>
        <p:nvSpPr>
          <p:cNvPr id="26" name="矩形 25"/>
          <p:cNvSpPr/>
          <p:nvPr/>
        </p:nvSpPr>
        <p:spPr>
          <a:xfrm>
            <a:off x="10172212" y="2331376"/>
            <a:ext cx="747018" cy="6931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/>
              <a:t>j</a:t>
            </a:r>
            <a:endParaRPr lang="zh-CN" altLang="en-US" sz="4000"/>
          </a:p>
        </p:txBody>
      </p:sp>
      <p:sp>
        <p:nvSpPr>
          <p:cNvPr id="27" name="矩形 26"/>
          <p:cNvSpPr/>
          <p:nvPr/>
        </p:nvSpPr>
        <p:spPr>
          <a:xfrm>
            <a:off x="1200981" y="2331376"/>
            <a:ext cx="747018" cy="6931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/>
              <a:t>a</a:t>
            </a:r>
            <a:endParaRPr lang="zh-CN" altLang="en-US" sz="4000"/>
          </a:p>
        </p:txBody>
      </p:sp>
      <p:grpSp>
        <p:nvGrpSpPr>
          <p:cNvPr id="30" name="组合 29"/>
          <p:cNvGrpSpPr/>
          <p:nvPr/>
        </p:nvGrpSpPr>
        <p:grpSpPr>
          <a:xfrm>
            <a:off x="2491042" y="3125630"/>
            <a:ext cx="1168997" cy="1415633"/>
            <a:chOff x="989990" y="3117186"/>
            <a:chExt cx="1168997" cy="1415633"/>
          </a:xfrm>
        </p:grpSpPr>
        <p:grpSp>
          <p:nvGrpSpPr>
            <p:cNvPr id="15" name="组合 14"/>
            <p:cNvGrpSpPr/>
            <p:nvPr/>
          </p:nvGrpSpPr>
          <p:grpSpPr>
            <a:xfrm>
              <a:off x="1256131" y="3117186"/>
              <a:ext cx="636718" cy="1138634"/>
              <a:chOff x="1763586" y="2919046"/>
              <a:chExt cx="636718" cy="1138634"/>
            </a:xfrm>
          </p:grpSpPr>
          <p:sp>
            <p:nvSpPr>
              <p:cNvPr id="16" name="箭头: 右 15"/>
              <p:cNvSpPr/>
              <p:nvPr/>
            </p:nvSpPr>
            <p:spPr>
              <a:xfrm rot="16200000">
                <a:off x="1670904" y="3011728"/>
                <a:ext cx="822082" cy="63671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1834120" y="3688348"/>
                <a:ext cx="4956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left</a:t>
                </a:r>
                <a:endParaRPr lang="zh-CN" altLang="en-US"/>
              </a:p>
            </p:txBody>
          </p:sp>
        </p:grpSp>
        <p:sp>
          <p:nvSpPr>
            <p:cNvPr id="28" name="Rectangle 2"/>
            <p:cNvSpPr>
              <a:spLocks noChangeArrowheads="1"/>
            </p:cNvSpPr>
            <p:nvPr/>
          </p:nvSpPr>
          <p:spPr bwMode="auto">
            <a:xfrm>
              <a:off x="989990" y="4255820"/>
              <a:ext cx="1168997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/>
                <a:t>if(</a:t>
              </a:r>
              <a:r>
                <a:rPr lang="zh-CN" altLang="zh-CN"/>
                <a:t>[a-zA-Z]</a:t>
              </a:r>
              <a:r>
                <a:rPr lang="en-US" altLang="zh-CN"/>
                <a:t>)</a:t>
              </a:r>
              <a:r>
                <a:rPr lang="zh-CN" altLang="zh-CN"/>
                <a:t> </a:t>
              </a:r>
              <a:endParaRPr lang="zh-CN" altLang="zh-CN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9214204" y="3125630"/>
            <a:ext cx="1168997" cy="1415633"/>
            <a:chOff x="9955614" y="3117186"/>
            <a:chExt cx="1168997" cy="1415633"/>
          </a:xfrm>
        </p:grpSpPr>
        <p:grpSp>
          <p:nvGrpSpPr>
            <p:cNvPr id="18" name="组合 17"/>
            <p:cNvGrpSpPr/>
            <p:nvPr/>
          </p:nvGrpSpPr>
          <p:grpSpPr>
            <a:xfrm>
              <a:off x="10221754" y="3117186"/>
              <a:ext cx="647934" cy="1123301"/>
              <a:chOff x="2874350" y="3330087"/>
              <a:chExt cx="647934" cy="1123301"/>
            </a:xfrm>
          </p:grpSpPr>
          <p:sp>
            <p:nvSpPr>
              <p:cNvPr id="19" name="箭头: 右 18"/>
              <p:cNvSpPr/>
              <p:nvPr/>
            </p:nvSpPr>
            <p:spPr>
              <a:xfrm rot="16200000">
                <a:off x="2781668" y="3422769"/>
                <a:ext cx="822082" cy="63671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874350" y="4084056"/>
                <a:ext cx="647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right</a:t>
                </a:r>
                <a:endParaRPr lang="zh-CN" altLang="en-US"/>
              </a:p>
            </p:txBody>
          </p:sp>
        </p:grpSp>
        <p:sp>
          <p:nvSpPr>
            <p:cNvPr id="29" name="Rectangle 2"/>
            <p:cNvSpPr>
              <a:spLocks noChangeArrowheads="1"/>
            </p:cNvSpPr>
            <p:nvPr/>
          </p:nvSpPr>
          <p:spPr bwMode="auto">
            <a:xfrm>
              <a:off x="9955614" y="4255820"/>
              <a:ext cx="1168997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/>
                <a:t>if(</a:t>
              </a:r>
              <a:r>
                <a:rPr lang="zh-CN" altLang="zh-CN"/>
                <a:t>[a-zA-Z]</a:t>
              </a:r>
              <a:r>
                <a:rPr lang="en-US" altLang="zh-CN"/>
                <a:t>)</a:t>
              </a:r>
              <a:r>
                <a:rPr lang="zh-CN" altLang="zh-CN"/>
                <a:t> </a:t>
              </a:r>
              <a:endParaRPr lang="zh-CN" altLang="zh-CN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81050" y="2181860"/>
            <a:ext cx="1123950" cy="714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headA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744515" y="3812662"/>
            <a:ext cx="1123950" cy="714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headB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580459" y="2181859"/>
            <a:ext cx="1123950" cy="714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481263" y="2186621"/>
            <a:ext cx="1123950" cy="714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A1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153275" y="2181860"/>
            <a:ext cx="1123950" cy="714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A4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092774" y="2181860"/>
            <a:ext cx="1123950" cy="714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A2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153275" y="3812662"/>
            <a:ext cx="1123950" cy="714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B2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448895" y="3812661"/>
            <a:ext cx="1123950" cy="714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B1</a:t>
            </a:r>
            <a:endParaRPr lang="zh-CN" altLang="en-US" dirty="0"/>
          </a:p>
        </p:txBody>
      </p:sp>
      <p:sp>
        <p:nvSpPr>
          <p:cNvPr id="12" name="箭头: 下 11"/>
          <p:cNvSpPr/>
          <p:nvPr/>
        </p:nvSpPr>
        <p:spPr>
          <a:xfrm>
            <a:off x="928592" y="1655224"/>
            <a:ext cx="828675" cy="39052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PA</a:t>
            </a:r>
            <a:endParaRPr lang="zh-CN" altLang="en-US" sz="1000" dirty="0"/>
          </a:p>
        </p:txBody>
      </p:sp>
      <p:sp>
        <p:nvSpPr>
          <p:cNvPr id="13" name="箭头: 下 12"/>
          <p:cNvSpPr/>
          <p:nvPr/>
        </p:nvSpPr>
        <p:spPr>
          <a:xfrm>
            <a:off x="3876355" y="3289252"/>
            <a:ext cx="860822" cy="39052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PB</a:t>
            </a:r>
            <a:endParaRPr lang="zh-CN" altLang="en-US" sz="1000" dirty="0"/>
          </a:p>
        </p:txBody>
      </p:sp>
      <p:cxnSp>
        <p:nvCxnSpPr>
          <p:cNvPr id="17" name="连接符: 肘形 16"/>
          <p:cNvCxnSpPr>
            <a:stCxn id="4" idx="3"/>
            <a:endCxn id="7" idx="1"/>
          </p:cNvCxnSpPr>
          <p:nvPr/>
        </p:nvCxnSpPr>
        <p:spPr>
          <a:xfrm>
            <a:off x="1905000" y="2539048"/>
            <a:ext cx="576263" cy="476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/>
          <p:cNvCxnSpPr>
            <a:stCxn id="7" idx="3"/>
            <a:endCxn id="9" idx="1"/>
          </p:cNvCxnSpPr>
          <p:nvPr/>
        </p:nvCxnSpPr>
        <p:spPr>
          <a:xfrm flipV="1">
            <a:off x="3605213" y="2539048"/>
            <a:ext cx="487561" cy="476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/>
          <p:cNvCxnSpPr>
            <a:stCxn id="9" idx="3"/>
            <a:endCxn id="6" idx="1"/>
          </p:cNvCxnSpPr>
          <p:nvPr/>
        </p:nvCxnSpPr>
        <p:spPr>
          <a:xfrm flipV="1">
            <a:off x="5216724" y="2539047"/>
            <a:ext cx="363735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/>
          <p:cNvCxnSpPr>
            <a:stCxn id="6" idx="3"/>
            <a:endCxn id="8" idx="1"/>
          </p:cNvCxnSpPr>
          <p:nvPr/>
        </p:nvCxnSpPr>
        <p:spPr>
          <a:xfrm>
            <a:off x="6704409" y="2539047"/>
            <a:ext cx="448866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/>
          <p:cNvCxnSpPr>
            <a:stCxn id="5" idx="3"/>
            <a:endCxn id="11" idx="1"/>
          </p:cNvCxnSpPr>
          <p:nvPr/>
        </p:nvCxnSpPr>
        <p:spPr>
          <a:xfrm flipV="1">
            <a:off x="4868465" y="4169849"/>
            <a:ext cx="580430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/>
          <p:cNvCxnSpPr>
            <a:stCxn id="11" idx="3"/>
            <a:endCxn id="10" idx="1"/>
          </p:cNvCxnSpPr>
          <p:nvPr/>
        </p:nvCxnSpPr>
        <p:spPr>
          <a:xfrm>
            <a:off x="6572845" y="4169849"/>
            <a:ext cx="580430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28015" y="2686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160相交链表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2925" y="3072443"/>
            <a:ext cx="1123950" cy="714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headA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06390" y="4748847"/>
            <a:ext cx="1123950" cy="714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headB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42334" y="3072442"/>
            <a:ext cx="1123950" cy="714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243138" y="3077204"/>
            <a:ext cx="1123950" cy="714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A1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915150" y="3072443"/>
            <a:ext cx="1123950" cy="714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A4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854649" y="3072443"/>
            <a:ext cx="1123950" cy="714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A2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915150" y="4748847"/>
            <a:ext cx="1123950" cy="714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B2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210770" y="4748846"/>
            <a:ext cx="1123950" cy="714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B1</a:t>
            </a:r>
            <a:endParaRPr lang="zh-CN" altLang="en-US" dirty="0"/>
          </a:p>
        </p:txBody>
      </p:sp>
      <p:sp>
        <p:nvSpPr>
          <p:cNvPr id="12" name="箭头: 下 11"/>
          <p:cNvSpPr/>
          <p:nvPr/>
        </p:nvSpPr>
        <p:spPr>
          <a:xfrm>
            <a:off x="690562" y="2577139"/>
            <a:ext cx="828675" cy="39052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PA</a:t>
            </a:r>
            <a:endParaRPr lang="zh-CN" altLang="en-US" sz="1000" dirty="0"/>
          </a:p>
        </p:txBody>
      </p:sp>
      <p:sp>
        <p:nvSpPr>
          <p:cNvPr id="13" name="箭头: 下 12"/>
          <p:cNvSpPr/>
          <p:nvPr/>
        </p:nvSpPr>
        <p:spPr>
          <a:xfrm>
            <a:off x="3638232" y="4248870"/>
            <a:ext cx="860822" cy="39052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PB</a:t>
            </a:r>
            <a:endParaRPr lang="zh-CN" altLang="en-US" sz="1000" dirty="0"/>
          </a:p>
        </p:txBody>
      </p:sp>
      <p:cxnSp>
        <p:nvCxnSpPr>
          <p:cNvPr id="14" name="连接符: 肘形 13"/>
          <p:cNvCxnSpPr>
            <a:stCxn id="4" idx="3"/>
            <a:endCxn id="7" idx="1"/>
          </p:cNvCxnSpPr>
          <p:nvPr/>
        </p:nvCxnSpPr>
        <p:spPr>
          <a:xfrm>
            <a:off x="1666875" y="3429631"/>
            <a:ext cx="576263" cy="476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/>
          <p:cNvCxnSpPr>
            <a:stCxn id="7" idx="3"/>
            <a:endCxn id="9" idx="1"/>
          </p:cNvCxnSpPr>
          <p:nvPr/>
        </p:nvCxnSpPr>
        <p:spPr>
          <a:xfrm flipV="1">
            <a:off x="3367088" y="3429631"/>
            <a:ext cx="487561" cy="476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/>
          <p:cNvCxnSpPr>
            <a:stCxn id="9" idx="3"/>
            <a:endCxn id="6" idx="1"/>
          </p:cNvCxnSpPr>
          <p:nvPr/>
        </p:nvCxnSpPr>
        <p:spPr>
          <a:xfrm flipV="1">
            <a:off x="4978599" y="3429630"/>
            <a:ext cx="363735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/>
          <p:cNvCxnSpPr>
            <a:stCxn id="6" idx="3"/>
            <a:endCxn id="8" idx="1"/>
          </p:cNvCxnSpPr>
          <p:nvPr/>
        </p:nvCxnSpPr>
        <p:spPr>
          <a:xfrm>
            <a:off x="6466284" y="3429630"/>
            <a:ext cx="448866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/>
          <p:cNvCxnSpPr>
            <a:stCxn id="5" idx="3"/>
            <a:endCxn id="11" idx="1"/>
          </p:cNvCxnSpPr>
          <p:nvPr/>
        </p:nvCxnSpPr>
        <p:spPr>
          <a:xfrm flipV="1">
            <a:off x="4630340" y="5106034"/>
            <a:ext cx="580430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/>
          <p:cNvCxnSpPr>
            <a:stCxn id="11" idx="3"/>
            <a:endCxn id="10" idx="1"/>
          </p:cNvCxnSpPr>
          <p:nvPr/>
        </p:nvCxnSpPr>
        <p:spPr>
          <a:xfrm>
            <a:off x="6334720" y="5106034"/>
            <a:ext cx="580430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0348319" y="3924935"/>
            <a:ext cx="1123950" cy="714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C2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8605244" y="3924934"/>
            <a:ext cx="1123950" cy="714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C1</a:t>
            </a:r>
            <a:endParaRPr lang="zh-CN" altLang="en-US" dirty="0"/>
          </a:p>
        </p:txBody>
      </p:sp>
      <p:cxnSp>
        <p:nvCxnSpPr>
          <p:cNvPr id="22" name="连接符: 肘形 21"/>
          <p:cNvCxnSpPr>
            <a:stCxn id="21" idx="3"/>
            <a:endCxn id="20" idx="1"/>
          </p:cNvCxnSpPr>
          <p:nvPr/>
        </p:nvCxnSpPr>
        <p:spPr>
          <a:xfrm>
            <a:off x="9729194" y="4282122"/>
            <a:ext cx="619125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/>
          <p:cNvCxnSpPr>
            <a:stCxn id="8" idx="3"/>
            <a:endCxn id="21" idx="1"/>
          </p:cNvCxnSpPr>
          <p:nvPr/>
        </p:nvCxnSpPr>
        <p:spPr>
          <a:xfrm>
            <a:off x="8039100" y="3429631"/>
            <a:ext cx="566144" cy="85249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/>
          <p:cNvCxnSpPr>
            <a:stCxn id="10" idx="3"/>
            <a:endCxn id="21" idx="1"/>
          </p:cNvCxnSpPr>
          <p:nvPr/>
        </p:nvCxnSpPr>
        <p:spPr>
          <a:xfrm flipV="1">
            <a:off x="8039100" y="4282122"/>
            <a:ext cx="566144" cy="82391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66420" y="2247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160相交链表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16000" y="949960"/>
            <a:ext cx="5080000" cy="3538220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Aft>
                <a:spcPct val="0"/>
              </a:spcAft>
            </a:pPr>
            <a:r>
              <a:rPr lang="zh-CN" altLang="en-US" sz="1600">
                <a:latin typeface="Calibri" panose="020F0502020204030204"/>
                <a:ea typeface="宋体" panose="02010600030101010101" pitchFamily="2" charset="-122"/>
              </a:rPr>
              <a:t>题目：给你单链表的头结点</a:t>
            </a:r>
            <a:r>
              <a:rPr lang="en-US" altLang="zh-CN" sz="1600">
                <a:latin typeface="Calibri" panose="020F0502020204030204"/>
                <a:ea typeface="Calibri" panose="020F0502020204030204"/>
              </a:rPr>
              <a:t> head 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</a:rPr>
              <a:t>，请你找出并返回链表的中间结点。如果有两个中间结点，则返回第二个中间结点。</a:t>
            </a:r>
            <a:endParaRPr lang="zh-CN" altLang="en-US" sz="1600">
              <a:latin typeface="Calibri" panose="020F0502020204030204"/>
              <a:ea typeface="宋体" panose="02010600030101010101" pitchFamily="2" charset="-122"/>
            </a:endParaRPr>
          </a:p>
          <a:p>
            <a:pPr marL="0" indent="0" algn="just" defTabSz="266700">
              <a:spcAft>
                <a:spcPct val="0"/>
              </a:spcAft>
            </a:pPr>
            <a:r>
              <a:rPr lang="en-US" altLang="zh-CN" sz="1600">
                <a:latin typeface="Calibri" panose="020F0502020204030204"/>
                <a:ea typeface="宋体" panose="02010600030101010101" pitchFamily="2" charset="-122"/>
              </a:rPr>
              <a:t> </a:t>
            </a:r>
            <a:endParaRPr lang="en-US" altLang="zh-CN" sz="1600">
              <a:latin typeface="Calibri" panose="020F0502020204030204"/>
              <a:ea typeface="宋体" panose="02010600030101010101" pitchFamily="2" charset="-122"/>
            </a:endParaRPr>
          </a:p>
          <a:p>
            <a:pPr marL="0" indent="0" algn="just" defTabSz="266700">
              <a:spcAft>
                <a:spcPct val="0"/>
              </a:spcAft>
            </a:pPr>
            <a:r>
              <a:rPr lang="zh-CN" altLang="en-US" sz="1600">
                <a:latin typeface="Calibri" panose="020F0502020204030204"/>
                <a:ea typeface="宋体" panose="02010600030101010101" pitchFamily="2" charset="-122"/>
              </a:rPr>
              <a:t>分析：</a:t>
            </a:r>
            <a:endParaRPr lang="zh-CN" altLang="en-US" sz="1600">
              <a:latin typeface="Calibri" panose="020F0502020204030204"/>
              <a:ea typeface="宋体" panose="02010600030101010101" pitchFamily="2" charset="-122"/>
            </a:endParaRPr>
          </a:p>
          <a:p>
            <a:pPr marL="0" indent="0" algn="just" defTabSz="266700">
              <a:spcAft>
                <a:spcPct val="0"/>
              </a:spcAft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采用的方法：快慢指针可以解决该类问题。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just" defTabSz="266700">
              <a:spcAft>
                <a:spcPct val="0"/>
              </a:spcAft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慢指针：每次只能向前移动一个位置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just" defTabSz="266700">
              <a:spcAft>
                <a:spcPct val="0"/>
              </a:spcAft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快指针：每次可以向前移动两个位置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just" defTabSz="266700">
              <a:spcAft>
                <a:spcPct val="0"/>
              </a:spcAft>
            </a:pPr>
            <a:r>
              <a:rPr lang="en-US" altLang="zh-CN" sz="1600">
                <a:latin typeface="Calibri" panose="020F0502020204030204"/>
                <a:ea typeface="宋体" panose="02010600030101010101" pitchFamily="2" charset="-122"/>
              </a:rPr>
              <a:t>S = head;</a:t>
            </a:r>
            <a:endParaRPr lang="en-US" altLang="zh-CN" sz="1600">
              <a:latin typeface="Calibri" panose="020F0502020204030204"/>
              <a:ea typeface="宋体" panose="02010600030101010101" pitchFamily="2" charset="-122"/>
            </a:endParaRPr>
          </a:p>
          <a:p>
            <a:pPr marL="0" indent="0" algn="just" defTabSz="266700">
              <a:spcAft>
                <a:spcPct val="0"/>
              </a:spcAft>
            </a:pPr>
            <a:r>
              <a:rPr lang="en-US" altLang="zh-CN" sz="1600">
                <a:latin typeface="Calibri" panose="020F0502020204030204"/>
                <a:ea typeface="宋体" panose="02010600030101010101" pitchFamily="2" charset="-122"/>
              </a:rPr>
              <a:t>F = head;</a:t>
            </a:r>
            <a:endParaRPr lang="en-US" altLang="zh-CN" sz="1600">
              <a:latin typeface="Calibri" panose="020F0502020204030204"/>
              <a:ea typeface="宋体" panose="02010600030101010101" pitchFamily="2" charset="-122"/>
            </a:endParaRPr>
          </a:p>
          <a:p>
            <a:pPr marL="0" indent="0" algn="just" defTabSz="266700">
              <a:spcAft>
                <a:spcPct val="0"/>
              </a:spcAft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两个指针是同时移动，规定：快指针每次移动两个位置，慢指针移动一个位置。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just" defTabSz="266700">
              <a:spcAft>
                <a:spcPct val="0"/>
              </a:spcAft>
            </a:pPr>
            <a:r>
              <a:rPr lang="en-US" altLang="zh-CN" sz="1600">
                <a:latin typeface="Calibri" panose="020F0502020204030204"/>
                <a:ea typeface="宋体" panose="02010600030101010101" pitchFamily="2" charset="-122"/>
              </a:rPr>
              <a:t>S = S.next;</a:t>
            </a:r>
            <a:endParaRPr lang="en-US" altLang="zh-CN" sz="1600">
              <a:latin typeface="Calibri" panose="020F0502020204030204"/>
              <a:ea typeface="宋体" panose="02010600030101010101" pitchFamily="2" charset="-122"/>
            </a:endParaRPr>
          </a:p>
          <a:p>
            <a:pPr marL="0" indent="0" algn="just" defTabSz="266700">
              <a:spcAft>
                <a:spcPct val="0"/>
              </a:spcAft>
            </a:pPr>
            <a:r>
              <a:rPr lang="en-US" altLang="zh-CN" sz="1600">
                <a:latin typeface="Calibri" panose="020F0502020204030204"/>
                <a:ea typeface="宋体" panose="02010600030101010101" pitchFamily="2" charset="-122"/>
              </a:rPr>
              <a:t>F = F.next.next;</a:t>
            </a:r>
            <a:endParaRPr lang="en-US" altLang="zh-CN" sz="1600"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5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6000" y="4487863"/>
            <a:ext cx="5270500" cy="1193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183" y="4560888"/>
            <a:ext cx="5268595" cy="135191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1016000" y="4108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876 链表的中间结点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781175" y="764540"/>
            <a:ext cx="7613650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4400" b="1">
                <a:latin typeface="Arial" panose="020B0604020202020204" pitchFamily="34" charset="0"/>
                <a:ea typeface="宋体" panose="02010600030101010101" pitchFamily="2" charset="-122"/>
              </a:rPr>
              <a:t>before:h      e      l       l      o</a:t>
            </a:r>
            <a:endParaRPr lang="en-US" altLang="zh-CN" sz="4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上箭头 2"/>
          <p:cNvSpPr/>
          <p:nvPr/>
        </p:nvSpPr>
        <p:spPr>
          <a:xfrm>
            <a:off x="3713163" y="1944053"/>
            <a:ext cx="360363" cy="981075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4" name="上箭头 3"/>
          <p:cNvSpPr/>
          <p:nvPr/>
        </p:nvSpPr>
        <p:spPr>
          <a:xfrm>
            <a:off x="8616950" y="1977390"/>
            <a:ext cx="358775" cy="1019175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5" name="文本框 4"/>
          <p:cNvSpPr txBox="1"/>
          <p:nvPr/>
        </p:nvSpPr>
        <p:spPr>
          <a:xfrm>
            <a:off x="3503613" y="3029903"/>
            <a:ext cx="135413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 spc="1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left</a:t>
            </a:r>
            <a:endParaRPr lang="en-US" altLang="zh-CN" sz="3200" b="1" spc="100" noProof="1"/>
          </a:p>
        </p:txBody>
      </p:sp>
      <p:sp>
        <p:nvSpPr>
          <p:cNvPr id="6" name="文本框 5"/>
          <p:cNvSpPr txBox="1"/>
          <p:nvPr/>
        </p:nvSpPr>
        <p:spPr>
          <a:xfrm>
            <a:off x="8401050" y="3069590"/>
            <a:ext cx="1071563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right</a:t>
            </a:r>
            <a:endParaRPr lang="en-US" altLang="zh-CN" sz="28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3217863" y="3717290"/>
            <a:ext cx="1350963" cy="2159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7" name="左箭头 16"/>
          <p:cNvSpPr/>
          <p:nvPr/>
        </p:nvSpPr>
        <p:spPr>
          <a:xfrm>
            <a:off x="8112125" y="3717290"/>
            <a:ext cx="1573213" cy="233363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8" name="文本框 17"/>
          <p:cNvSpPr txBox="1"/>
          <p:nvPr/>
        </p:nvSpPr>
        <p:spPr>
          <a:xfrm>
            <a:off x="1703388" y="189865"/>
            <a:ext cx="1416050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第一轮交换</a:t>
            </a:r>
            <a:b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h              o</a:t>
            </a:r>
            <a:b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en-US" altLang="zh-CN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992313" y="4196715"/>
            <a:ext cx="7794625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4400" b="1">
                <a:latin typeface="Arial" panose="020B0604020202020204" pitchFamily="34" charset="0"/>
                <a:ea typeface="宋体" panose="02010600030101010101" pitchFamily="2" charset="-122"/>
              </a:rPr>
              <a:t>after: o       e      l       l      h</a:t>
            </a:r>
            <a:endParaRPr lang="en-US" altLang="zh-CN" sz="4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上箭头 30"/>
          <p:cNvSpPr/>
          <p:nvPr/>
        </p:nvSpPr>
        <p:spPr>
          <a:xfrm>
            <a:off x="5060950" y="5185728"/>
            <a:ext cx="358775" cy="982663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32" name="文本框 31"/>
          <p:cNvSpPr txBox="1"/>
          <p:nvPr/>
        </p:nvSpPr>
        <p:spPr>
          <a:xfrm>
            <a:off x="4727575" y="6238240"/>
            <a:ext cx="10255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 spc="1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left</a:t>
            </a:r>
            <a:endParaRPr lang="en-US" altLang="zh-CN" sz="3200" b="1" spc="100" noProof="1"/>
          </a:p>
        </p:txBody>
      </p:sp>
      <p:sp>
        <p:nvSpPr>
          <p:cNvPr id="33" name="上箭头 32"/>
          <p:cNvSpPr/>
          <p:nvPr/>
        </p:nvSpPr>
        <p:spPr>
          <a:xfrm>
            <a:off x="7464425" y="5184140"/>
            <a:ext cx="360363" cy="1019175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34" name="文本框 33"/>
          <p:cNvSpPr txBox="1"/>
          <p:nvPr/>
        </p:nvSpPr>
        <p:spPr>
          <a:xfrm>
            <a:off x="7327900" y="6238240"/>
            <a:ext cx="10731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right</a:t>
            </a:r>
            <a:endParaRPr lang="en-US" altLang="zh-CN" sz="28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616950" y="2133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344 反转字符串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nimBg="1"/>
      <p:bldP spid="5" grpId="0"/>
      <p:bldP spid="4" grpId="0" bldLvl="0" animBg="1"/>
      <p:bldP spid="6" grpId="0"/>
      <p:bldP spid="15" grpId="0" bldLvl="0" animBg="1"/>
      <p:bldP spid="17" grpId="0" bldLvl="0" animBg="1"/>
      <p:bldP spid="18" grpId="0"/>
      <p:bldP spid="30" grpId="0"/>
      <p:bldP spid="31" grpId="0" bldLvl="0" animBg="1"/>
      <p:bldP spid="32" grpId="0"/>
      <p:bldP spid="33" grpId="0" bldLvl="0" animBg="1"/>
      <p:bldP spid="3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947863" y="836613"/>
            <a:ext cx="8243887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4400" b="1">
                <a:latin typeface="Arial" panose="020B0604020202020204" pitchFamily="34" charset="0"/>
                <a:ea typeface="宋体" panose="02010600030101010101" pitchFamily="2" charset="-122"/>
              </a:rPr>
              <a:t>before:o      e      l       l      h</a:t>
            </a:r>
            <a:endParaRPr lang="en-US" altLang="zh-CN" sz="4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上箭头 4"/>
          <p:cNvSpPr/>
          <p:nvPr/>
        </p:nvSpPr>
        <p:spPr>
          <a:xfrm>
            <a:off x="5159375" y="1943100"/>
            <a:ext cx="360363" cy="981075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6" name="上箭头 5"/>
          <p:cNvSpPr/>
          <p:nvPr/>
        </p:nvSpPr>
        <p:spPr>
          <a:xfrm>
            <a:off x="7607300" y="1978025"/>
            <a:ext cx="360363" cy="1019175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4943475" y="2997200"/>
            <a:ext cx="135413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 spc="1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left</a:t>
            </a:r>
            <a:endParaRPr lang="en-US" altLang="zh-CN" sz="3200" b="1" spc="100" noProof="1"/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7319963" y="2997200"/>
            <a:ext cx="1071562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right</a:t>
            </a:r>
            <a:endParaRPr lang="en-US" altLang="zh-CN" sz="28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631950" y="188913"/>
            <a:ext cx="1416050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第二轮交换</a:t>
            </a:r>
            <a:b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 e              l</a:t>
            </a:r>
            <a:b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en-US" altLang="zh-CN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947863" y="3933825"/>
            <a:ext cx="8243887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4400" b="1">
                <a:latin typeface="Arial" panose="020B0604020202020204" pitchFamily="34" charset="0"/>
                <a:ea typeface="宋体" panose="02010600030101010101" pitchFamily="2" charset="-122"/>
              </a:rPr>
              <a:t>after:   o      l      l       e      h</a:t>
            </a:r>
            <a:endParaRPr lang="en-US" altLang="zh-CN" sz="4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上箭头 23"/>
          <p:cNvSpPr/>
          <p:nvPr/>
        </p:nvSpPr>
        <p:spPr>
          <a:xfrm>
            <a:off x="6167438" y="5373688"/>
            <a:ext cx="360363" cy="577850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5" name="上箭头 24"/>
          <p:cNvSpPr/>
          <p:nvPr/>
        </p:nvSpPr>
        <p:spPr>
          <a:xfrm>
            <a:off x="6167438" y="4652963"/>
            <a:ext cx="360363" cy="661988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6" name="文本框 25"/>
          <p:cNvSpPr txBox="1"/>
          <p:nvPr>
            <p:custDataLst>
              <p:tags r:id="rId3"/>
            </p:custDataLst>
          </p:nvPr>
        </p:nvSpPr>
        <p:spPr>
          <a:xfrm>
            <a:off x="6743700" y="4730750"/>
            <a:ext cx="114776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 spc="1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left</a:t>
            </a:r>
            <a:endParaRPr lang="en-US" altLang="zh-CN" sz="3200" b="1" spc="100" noProof="1"/>
          </a:p>
        </p:txBody>
      </p:sp>
      <p:sp>
        <p:nvSpPr>
          <p:cNvPr id="27" name="文本框 26"/>
          <p:cNvSpPr txBox="1"/>
          <p:nvPr>
            <p:custDataLst>
              <p:tags r:id="rId4"/>
            </p:custDataLst>
          </p:nvPr>
        </p:nvSpPr>
        <p:spPr>
          <a:xfrm>
            <a:off x="6804025" y="5314950"/>
            <a:ext cx="14001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 spc="1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right</a:t>
            </a:r>
            <a:endParaRPr lang="en-US" altLang="zh-CN" sz="3200" b="1" spc="100" noProof="1"/>
          </a:p>
        </p:txBody>
      </p:sp>
      <p:sp>
        <p:nvSpPr>
          <p:cNvPr id="28" name="文本框 27"/>
          <p:cNvSpPr txBox="1"/>
          <p:nvPr/>
        </p:nvSpPr>
        <p:spPr>
          <a:xfrm>
            <a:off x="2135188" y="6092825"/>
            <a:ext cx="7993062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此时我们已经将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hello==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》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olleh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，完成逆序操作，此时的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left==right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，循环终止。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ldLvl="0" animBg="1"/>
      <p:bldP spid="7" grpId="0"/>
      <p:bldP spid="6" grpId="0" bldLvl="0" animBg="1"/>
      <p:bldP spid="8" grpId="0"/>
      <p:bldP spid="18" grpId="0"/>
      <p:bldP spid="23" grpId="0"/>
      <p:bldP spid="24" grpId="0" bldLvl="0" animBg="1"/>
      <p:bldP spid="25" grpId="0" bldLvl="0" animBg="1"/>
      <p:bldP spid="26" grpId="0"/>
      <p:bldP spid="2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648075" y="836613"/>
            <a:ext cx="647700" cy="5032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trike="noStrike" noProof="1"/>
              <a:t>h</a:t>
            </a:r>
            <a:endParaRPr lang="en-US" altLang="zh-CN" strike="noStrike" noProof="1"/>
          </a:p>
        </p:txBody>
      </p:sp>
      <p:sp>
        <p:nvSpPr>
          <p:cNvPr id="5" name="矩形 4"/>
          <p:cNvSpPr/>
          <p:nvPr/>
        </p:nvSpPr>
        <p:spPr>
          <a:xfrm>
            <a:off x="5016500" y="836613"/>
            <a:ext cx="647700" cy="5032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trike="noStrike" noProof="1"/>
              <a:t>e</a:t>
            </a:r>
            <a:endParaRPr lang="en-US" altLang="zh-CN" strike="noStrike" noProof="1"/>
          </a:p>
        </p:txBody>
      </p:sp>
      <p:sp>
        <p:nvSpPr>
          <p:cNvPr id="6" name="矩形 5"/>
          <p:cNvSpPr/>
          <p:nvPr/>
        </p:nvSpPr>
        <p:spPr>
          <a:xfrm>
            <a:off x="6348413" y="836613"/>
            <a:ext cx="647700" cy="5032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trike="noStrike" noProof="1"/>
              <a:t>l</a:t>
            </a:r>
            <a:endParaRPr lang="en-US" altLang="zh-CN" strike="noStrike" noProof="1"/>
          </a:p>
        </p:txBody>
      </p:sp>
      <p:sp>
        <p:nvSpPr>
          <p:cNvPr id="7" name="矩形 6"/>
          <p:cNvSpPr/>
          <p:nvPr/>
        </p:nvSpPr>
        <p:spPr>
          <a:xfrm>
            <a:off x="7824788" y="836613"/>
            <a:ext cx="647700" cy="5032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trike="noStrike" noProof="1"/>
              <a:t>l</a:t>
            </a:r>
            <a:endParaRPr lang="en-US" altLang="zh-CN" strike="noStrike" noProof="1"/>
          </a:p>
        </p:txBody>
      </p:sp>
      <p:sp>
        <p:nvSpPr>
          <p:cNvPr id="8" name="矩形 7"/>
          <p:cNvSpPr/>
          <p:nvPr/>
        </p:nvSpPr>
        <p:spPr>
          <a:xfrm>
            <a:off x="9120188" y="836613"/>
            <a:ext cx="647700" cy="5032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trike="noStrike" noProof="1"/>
              <a:t>o</a:t>
            </a:r>
            <a:endParaRPr lang="en-US" altLang="zh-CN" strike="noStrike" noProof="1"/>
          </a:p>
        </p:txBody>
      </p:sp>
      <p:sp>
        <p:nvSpPr>
          <p:cNvPr id="9" name="上箭头 8"/>
          <p:cNvSpPr/>
          <p:nvPr/>
        </p:nvSpPr>
        <p:spPr>
          <a:xfrm>
            <a:off x="3790950" y="1576388"/>
            <a:ext cx="215900" cy="719138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0" name="上箭头 9"/>
          <p:cNvSpPr/>
          <p:nvPr/>
        </p:nvSpPr>
        <p:spPr>
          <a:xfrm>
            <a:off x="9336088" y="1576388"/>
            <a:ext cx="215900" cy="719138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8" name="矩形 17"/>
          <p:cNvSpPr/>
          <p:nvPr/>
        </p:nvSpPr>
        <p:spPr>
          <a:xfrm>
            <a:off x="3648075" y="2565400"/>
            <a:ext cx="647700" cy="5032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trike="noStrike" noProof="1"/>
              <a:t>o</a:t>
            </a:r>
            <a:endParaRPr lang="en-US" altLang="zh-CN" strike="noStrike" noProof="1"/>
          </a:p>
        </p:txBody>
      </p:sp>
      <p:sp>
        <p:nvSpPr>
          <p:cNvPr id="19" name="矩形 18"/>
          <p:cNvSpPr/>
          <p:nvPr/>
        </p:nvSpPr>
        <p:spPr>
          <a:xfrm>
            <a:off x="5016500" y="2565400"/>
            <a:ext cx="647700" cy="5032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trike="noStrike" noProof="1"/>
              <a:t>e</a:t>
            </a:r>
            <a:endParaRPr lang="en-US" altLang="zh-CN" strike="noStrike" noProof="1"/>
          </a:p>
        </p:txBody>
      </p:sp>
      <p:sp>
        <p:nvSpPr>
          <p:cNvPr id="20" name="矩形 19"/>
          <p:cNvSpPr/>
          <p:nvPr/>
        </p:nvSpPr>
        <p:spPr>
          <a:xfrm>
            <a:off x="6311900" y="2565400"/>
            <a:ext cx="647700" cy="5032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trike="noStrike" noProof="1"/>
              <a:t>l</a:t>
            </a:r>
            <a:endParaRPr lang="en-US" altLang="zh-CN" strike="noStrike" noProof="1"/>
          </a:p>
        </p:txBody>
      </p:sp>
      <p:sp>
        <p:nvSpPr>
          <p:cNvPr id="21" name="矩形 20"/>
          <p:cNvSpPr/>
          <p:nvPr/>
        </p:nvSpPr>
        <p:spPr>
          <a:xfrm>
            <a:off x="7824788" y="2565400"/>
            <a:ext cx="647700" cy="5032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trike="noStrike" noProof="1"/>
              <a:t>l</a:t>
            </a:r>
            <a:endParaRPr lang="en-US" altLang="zh-CN" strike="noStrike" noProof="1"/>
          </a:p>
        </p:txBody>
      </p:sp>
      <p:sp>
        <p:nvSpPr>
          <p:cNvPr id="22" name="矩形 21"/>
          <p:cNvSpPr/>
          <p:nvPr/>
        </p:nvSpPr>
        <p:spPr>
          <a:xfrm>
            <a:off x="9170988" y="2565400"/>
            <a:ext cx="647700" cy="5032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trike="noStrike" noProof="1"/>
              <a:t>h</a:t>
            </a:r>
            <a:endParaRPr lang="en-US" altLang="zh-CN" strike="noStrike" noProof="1"/>
          </a:p>
        </p:txBody>
      </p:sp>
      <p:sp>
        <p:nvSpPr>
          <p:cNvPr id="23" name="上箭头 22"/>
          <p:cNvSpPr/>
          <p:nvPr/>
        </p:nvSpPr>
        <p:spPr>
          <a:xfrm>
            <a:off x="5159375" y="3357563"/>
            <a:ext cx="215900" cy="719138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4" name="上箭头 23"/>
          <p:cNvSpPr/>
          <p:nvPr/>
        </p:nvSpPr>
        <p:spPr>
          <a:xfrm>
            <a:off x="8040688" y="3294063"/>
            <a:ext cx="215900" cy="720725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5" name="矩形 24"/>
          <p:cNvSpPr/>
          <p:nvPr/>
        </p:nvSpPr>
        <p:spPr>
          <a:xfrm>
            <a:off x="3575050" y="4294188"/>
            <a:ext cx="647700" cy="5032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trike="noStrike" noProof="1"/>
              <a:t>o</a:t>
            </a:r>
            <a:endParaRPr lang="en-US" altLang="zh-CN" strike="noStrike" noProof="1"/>
          </a:p>
        </p:txBody>
      </p:sp>
      <p:sp>
        <p:nvSpPr>
          <p:cNvPr id="26" name="矩形 25"/>
          <p:cNvSpPr/>
          <p:nvPr/>
        </p:nvSpPr>
        <p:spPr>
          <a:xfrm>
            <a:off x="4943475" y="4292600"/>
            <a:ext cx="647700" cy="5048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trike="noStrike" noProof="1"/>
              <a:t>l</a:t>
            </a:r>
            <a:endParaRPr lang="en-US" altLang="zh-CN" strike="noStrike" noProof="1"/>
          </a:p>
        </p:txBody>
      </p:sp>
      <p:sp>
        <p:nvSpPr>
          <p:cNvPr id="27" name="矩形 26"/>
          <p:cNvSpPr/>
          <p:nvPr/>
        </p:nvSpPr>
        <p:spPr>
          <a:xfrm>
            <a:off x="6240463" y="4294188"/>
            <a:ext cx="647700" cy="5032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trike="noStrike" noProof="1"/>
              <a:t>l</a:t>
            </a:r>
            <a:endParaRPr lang="en-US" altLang="zh-CN" strike="noStrike" noProof="1"/>
          </a:p>
        </p:txBody>
      </p:sp>
      <p:sp>
        <p:nvSpPr>
          <p:cNvPr id="28" name="矩形 27"/>
          <p:cNvSpPr/>
          <p:nvPr/>
        </p:nvSpPr>
        <p:spPr>
          <a:xfrm>
            <a:off x="7824788" y="4294188"/>
            <a:ext cx="647700" cy="5032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trike="noStrike" noProof="1"/>
              <a:t>e</a:t>
            </a:r>
            <a:endParaRPr lang="en-US" altLang="zh-CN" strike="noStrike" noProof="1"/>
          </a:p>
        </p:txBody>
      </p:sp>
      <p:sp>
        <p:nvSpPr>
          <p:cNvPr id="29" name="矩形 28"/>
          <p:cNvSpPr/>
          <p:nvPr/>
        </p:nvSpPr>
        <p:spPr>
          <a:xfrm>
            <a:off x="9193213" y="4294188"/>
            <a:ext cx="647700" cy="5032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trike="noStrike" noProof="1"/>
              <a:t>h</a:t>
            </a:r>
            <a:endParaRPr lang="en-US" altLang="zh-CN" strike="noStrike" noProof="1"/>
          </a:p>
        </p:txBody>
      </p:sp>
      <p:sp>
        <p:nvSpPr>
          <p:cNvPr id="30" name="上箭头 29"/>
          <p:cNvSpPr/>
          <p:nvPr/>
        </p:nvSpPr>
        <p:spPr>
          <a:xfrm>
            <a:off x="6384925" y="4922838"/>
            <a:ext cx="215900" cy="720725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31" name="上箭头 30"/>
          <p:cNvSpPr/>
          <p:nvPr/>
        </p:nvSpPr>
        <p:spPr>
          <a:xfrm>
            <a:off x="6384925" y="5734050"/>
            <a:ext cx="215900" cy="719138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4118" name="文本框 31"/>
          <p:cNvSpPr txBox="1"/>
          <p:nvPr/>
        </p:nvSpPr>
        <p:spPr>
          <a:xfrm>
            <a:off x="1511300" y="803275"/>
            <a:ext cx="18986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swap(left,right)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19" name="文本框 32"/>
          <p:cNvSpPr txBox="1"/>
          <p:nvPr/>
        </p:nvSpPr>
        <p:spPr>
          <a:xfrm>
            <a:off x="1558925" y="2422525"/>
            <a:ext cx="22320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swap(left+1,right-1)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20" name="文本框 33"/>
          <p:cNvSpPr txBox="1"/>
          <p:nvPr/>
        </p:nvSpPr>
        <p:spPr>
          <a:xfrm>
            <a:off x="1558925" y="4221163"/>
            <a:ext cx="1506538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达到边界值：</a:t>
            </a:r>
            <a:b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left &gt;= right</a:t>
            </a:r>
            <a:b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return ;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" name="下箭头 34"/>
          <p:cNvSpPr/>
          <p:nvPr/>
        </p:nvSpPr>
        <p:spPr>
          <a:xfrm>
            <a:off x="1540510" y="116840"/>
            <a:ext cx="648335" cy="72009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altLang="en-US" strike="noStrike" noProof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入口</a:t>
            </a:r>
            <a:endParaRPr lang="zh-CN" altLang="en-US" strike="noStrike" noProof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下箭头 35"/>
          <p:cNvSpPr/>
          <p:nvPr/>
        </p:nvSpPr>
        <p:spPr>
          <a:xfrm>
            <a:off x="1540510" y="1576070"/>
            <a:ext cx="648335" cy="72009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altLang="en-US" strike="noStrike" noProof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调用</a:t>
            </a:r>
            <a:endParaRPr lang="zh-CN" altLang="en-US" strike="noStrike" noProof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下箭头 36"/>
          <p:cNvSpPr/>
          <p:nvPr/>
        </p:nvSpPr>
        <p:spPr>
          <a:xfrm>
            <a:off x="1559560" y="3195320"/>
            <a:ext cx="648335" cy="100711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altLang="en-US" strike="noStrike" noProof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走不动</a:t>
            </a:r>
            <a:endParaRPr lang="zh-CN" altLang="en-US" strike="noStrike" noProof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上箭头 37"/>
          <p:cNvSpPr/>
          <p:nvPr/>
        </p:nvSpPr>
        <p:spPr>
          <a:xfrm>
            <a:off x="2279650" y="3222625"/>
            <a:ext cx="576263" cy="792163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返回</a:t>
            </a:r>
            <a:endParaRPr lang="zh-CN" altLang="en-US" strike="noStrike" noProof="1"/>
          </a:p>
        </p:txBody>
      </p:sp>
      <p:sp>
        <p:nvSpPr>
          <p:cNvPr id="39" name="上箭头 38"/>
          <p:cNvSpPr/>
          <p:nvPr/>
        </p:nvSpPr>
        <p:spPr>
          <a:xfrm>
            <a:off x="2279650" y="1484313"/>
            <a:ext cx="576263" cy="792163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返回</a:t>
            </a:r>
            <a:endParaRPr lang="zh-CN" altLang="en-US" strike="noStrike" noProof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180.1,&quot;left&quot;:240.95,&quot;top&quot;:236,&quot;width&quot;:271.55}"/>
</p:tagLst>
</file>

<file path=ppt/tags/tag2.xml><?xml version="1.0" encoding="utf-8"?>
<p:tagLst xmlns:p="http://schemas.openxmlformats.org/presentationml/2006/main">
  <p:tag name="KSO_WM_DIAGRAM_VIRTUALLY_FRAME" val="{&quot;height&quot;:180.1,&quot;left&quot;:240.95,&quot;top&quot;:236,&quot;width&quot;:271.55}"/>
</p:tagLst>
</file>

<file path=ppt/tags/tag3.xml><?xml version="1.0" encoding="utf-8"?>
<p:tagLst xmlns:p="http://schemas.openxmlformats.org/presentationml/2006/main">
  <p:tag name="KSO_WM_DIAGRAM_VIRTUALLY_FRAME" val="{&quot;height&quot;:180.1,&quot;left&quot;:240.95,&quot;top&quot;:236,&quot;width&quot;:271.55}"/>
</p:tagLst>
</file>

<file path=ppt/tags/tag4.xml><?xml version="1.0" encoding="utf-8"?>
<p:tagLst xmlns:p="http://schemas.openxmlformats.org/presentationml/2006/main">
  <p:tag name="KSO_WM_DIAGRAM_VIRTUALLY_FRAME" val="{&quot;height&quot;:180.1,&quot;left&quot;:240.95,&quot;top&quot;:236,&quot;width&quot;:271.55}"/>
</p:tagLst>
</file>

<file path=ppt/tags/tag5.xml><?xml version="1.0" encoding="utf-8"?>
<p:tagLst xmlns:p="http://schemas.openxmlformats.org/presentationml/2006/main">
  <p:tag name="commondata" val="eyJoZGlkIjoiZGRhNDA2OWE0YWIxMDJkNjAyYjcyNWI1OTg2ODFhZW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714</Words>
  <Application>WPS 演示</Application>
  <PresentationFormat>宽屏</PresentationFormat>
  <Paragraphs>178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等线</vt:lpstr>
      <vt:lpstr>微软雅黑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家伟 何</dc:creator>
  <cp:lastModifiedBy>長野</cp:lastModifiedBy>
  <cp:revision>8</cp:revision>
  <dcterms:created xsi:type="dcterms:W3CDTF">2024-07-11T06:10:00Z</dcterms:created>
  <dcterms:modified xsi:type="dcterms:W3CDTF">2024-07-12T13:36:02Z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3A2B631FC8584F438A4A87828B4BCE0B_12</vt:lpwstr>
  </property>
  <property fmtid="{D5CDD505-2E9C-101B-9397-08002B2CF9AE}" pid="3" name="KSOProductBuildVer">
    <vt:lpwstr>2052-12.1.0.17468</vt:lpwstr>
  </property>
</Properties>
</file>