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405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4870B-3E2D-4933-A834-3E53EDC74B26}" type="datetimeFigureOut">
              <a:rPr lang="zh-CN" altLang="en-US" smtClean="0"/>
              <a:t>2024/7/11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27117-B4E7-4B92-9DAE-307061E09D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3441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4870B-3E2D-4933-A834-3E53EDC74B26}" type="datetimeFigureOut">
              <a:rPr lang="zh-CN" altLang="en-US" smtClean="0"/>
              <a:t>2024/7/11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27117-B4E7-4B92-9DAE-307061E09D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6399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4870B-3E2D-4933-A834-3E53EDC74B26}" type="datetimeFigureOut">
              <a:rPr lang="zh-CN" altLang="en-US" smtClean="0"/>
              <a:t>2024/7/11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27117-B4E7-4B92-9DAE-307061E09D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3841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4870B-3E2D-4933-A834-3E53EDC74B26}" type="datetimeFigureOut">
              <a:rPr lang="zh-CN" altLang="en-US" smtClean="0"/>
              <a:t>2024/7/11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27117-B4E7-4B92-9DAE-307061E09D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4513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4870B-3E2D-4933-A834-3E53EDC74B26}" type="datetimeFigureOut">
              <a:rPr lang="zh-CN" altLang="en-US" smtClean="0"/>
              <a:t>2024/7/11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27117-B4E7-4B92-9DAE-307061E09D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903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4870B-3E2D-4933-A834-3E53EDC74B26}" type="datetimeFigureOut">
              <a:rPr lang="zh-CN" altLang="en-US" smtClean="0"/>
              <a:t>2024/7/11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27117-B4E7-4B92-9DAE-307061E09D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6175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4870B-3E2D-4933-A834-3E53EDC74B26}" type="datetimeFigureOut">
              <a:rPr lang="zh-CN" altLang="en-US" smtClean="0"/>
              <a:t>2024/7/11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27117-B4E7-4B92-9DAE-307061E09D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8916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4870B-3E2D-4933-A834-3E53EDC74B26}" type="datetimeFigureOut">
              <a:rPr lang="zh-CN" altLang="en-US" smtClean="0"/>
              <a:t>2024/7/11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27117-B4E7-4B92-9DAE-307061E09D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0667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4870B-3E2D-4933-A834-3E53EDC74B26}" type="datetimeFigureOut">
              <a:rPr lang="zh-CN" altLang="en-US" smtClean="0"/>
              <a:t>2024/7/11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27117-B4E7-4B92-9DAE-307061E09D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2030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4870B-3E2D-4933-A834-3E53EDC74B26}" type="datetimeFigureOut">
              <a:rPr lang="zh-CN" altLang="en-US" smtClean="0"/>
              <a:t>2024/7/11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27117-B4E7-4B92-9DAE-307061E09D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6619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4870B-3E2D-4933-A834-3E53EDC74B26}" type="datetimeFigureOut">
              <a:rPr lang="zh-CN" altLang="en-US" smtClean="0"/>
              <a:t>2024/7/11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27117-B4E7-4B92-9DAE-307061E09D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3016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D4870B-3E2D-4933-A834-3E53EDC74B26}" type="datetimeFigureOut">
              <a:rPr lang="zh-CN" altLang="en-US" smtClean="0"/>
              <a:t>2024/7/11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127117-B4E7-4B92-9DAE-307061E09D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5242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947562" y="1177031"/>
            <a:ext cx="1646538" cy="707886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  <a:ea typeface="Menlo"/>
              </a:rPr>
              <a:t>[2,7,11,15]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  <a:ea typeface="Menlo"/>
              </a:rPr>
              <a:t> target=9</a:t>
            </a:r>
            <a:r>
              <a:rPr kumimoji="0" lang="zh-CN" altLang="zh-CN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323667" y="1287449"/>
            <a:ext cx="1020233" cy="6054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7323666" y="2070616"/>
            <a:ext cx="1020233" cy="6054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7330014" y="2853783"/>
            <a:ext cx="1020233" cy="6054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11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7323666" y="3636950"/>
            <a:ext cx="1020233" cy="6054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15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8580967" y="1287449"/>
            <a:ext cx="1020233" cy="6054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8580967" y="2070616"/>
            <a:ext cx="1020233" cy="6054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8580967" y="2853783"/>
            <a:ext cx="1020233" cy="6054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8551333" y="3636950"/>
            <a:ext cx="1020233" cy="6054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13" name="右箭头 12"/>
          <p:cNvSpPr/>
          <p:nvPr/>
        </p:nvSpPr>
        <p:spPr>
          <a:xfrm>
            <a:off x="4491563" y="1037735"/>
            <a:ext cx="1727202" cy="9609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Target-11 </a:t>
            </a:r>
          </a:p>
          <a:p>
            <a:pPr algn="ctr"/>
            <a:r>
              <a:rPr lang="en-US" altLang="zh-CN" dirty="0" smtClean="0"/>
              <a:t>9-11=-2 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7323666" y="432315"/>
            <a:ext cx="1020233" cy="6054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key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8580967" y="432315"/>
            <a:ext cx="1020233" cy="6054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value</a:t>
            </a:r>
            <a:endParaRPr lang="zh-CN" altLang="en-US" dirty="0"/>
          </a:p>
        </p:txBody>
      </p:sp>
      <p:sp>
        <p:nvSpPr>
          <p:cNvPr id="18" name="下箭头 17"/>
          <p:cNvSpPr/>
          <p:nvPr/>
        </p:nvSpPr>
        <p:spPr>
          <a:xfrm>
            <a:off x="2438629" y="661132"/>
            <a:ext cx="448734" cy="49106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2260714" y="2676036"/>
            <a:ext cx="1020233" cy="6054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853130" y="2691723"/>
            <a:ext cx="1020233" cy="6054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10590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2459567" y="1413933"/>
            <a:ext cx="770466" cy="77893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458634" y="1413933"/>
            <a:ext cx="770466" cy="77893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4504267" y="1407584"/>
            <a:ext cx="770466" cy="77893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3556000" y="3056467"/>
            <a:ext cx="770466" cy="7789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4634442" y="3042166"/>
            <a:ext cx="770466" cy="7789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6366935" y="2078567"/>
            <a:ext cx="770466" cy="77893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7332135" y="2078567"/>
            <a:ext cx="770466" cy="77893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3716867" y="7493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4016949" y="4135967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7234767" y="154940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14" name="右箭头 13"/>
          <p:cNvSpPr/>
          <p:nvPr/>
        </p:nvSpPr>
        <p:spPr>
          <a:xfrm>
            <a:off x="2230967" y="207433"/>
            <a:ext cx="6197600" cy="7265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a+c+b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15" name="右箭头 14"/>
          <p:cNvSpPr/>
          <p:nvPr/>
        </p:nvSpPr>
        <p:spPr>
          <a:xfrm>
            <a:off x="2306108" y="4414282"/>
            <a:ext cx="6047318" cy="6001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b+c+a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16" name="下箭头 15"/>
          <p:cNvSpPr/>
          <p:nvPr/>
        </p:nvSpPr>
        <p:spPr>
          <a:xfrm>
            <a:off x="6436785" y="1428751"/>
            <a:ext cx="630765" cy="609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9491133" y="2421467"/>
            <a:ext cx="172354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同构性</a:t>
            </a:r>
            <a:endParaRPr lang="en-US" altLang="zh-CN" dirty="0" smtClean="0"/>
          </a:p>
          <a:p>
            <a:r>
              <a:rPr lang="en-US" altLang="zh-CN" dirty="0" smtClean="0"/>
              <a:t>=》</a:t>
            </a:r>
            <a:r>
              <a:rPr lang="zh-CN" altLang="en-US" dirty="0" smtClean="0">
                <a:solidFill>
                  <a:srgbClr val="FF0000"/>
                </a:solidFill>
              </a:rPr>
              <a:t>实现对称性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rgbClr val="FF0000"/>
                </a:solidFill>
              </a:rPr>
              <a:t>两条</a:t>
            </a:r>
            <a:r>
              <a:rPr lang="en-US" altLang="zh-CN" dirty="0" smtClean="0">
                <a:solidFill>
                  <a:srgbClr val="FF0000"/>
                </a:solidFill>
              </a:rPr>
              <a:t>route</a:t>
            </a:r>
          </a:p>
          <a:p>
            <a:r>
              <a:rPr lang="zh-CN" altLang="en-US" dirty="0" smtClean="0">
                <a:solidFill>
                  <a:srgbClr val="FF0000"/>
                </a:solidFill>
              </a:rPr>
              <a:t>上面的</a:t>
            </a:r>
            <a:r>
              <a:rPr lang="en-US" altLang="zh-CN" dirty="0" smtClean="0">
                <a:solidFill>
                  <a:srgbClr val="FF0000"/>
                </a:solidFill>
              </a:rPr>
              <a:t>route</a:t>
            </a:r>
          </a:p>
          <a:p>
            <a:r>
              <a:rPr lang="zh-CN" altLang="en-US" dirty="0" smtClean="0">
                <a:solidFill>
                  <a:srgbClr val="FF0000"/>
                </a:solidFill>
              </a:rPr>
              <a:t>等价于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rgbClr val="FF0000"/>
                </a:solidFill>
              </a:rPr>
              <a:t>下面的</a:t>
            </a:r>
            <a:r>
              <a:rPr lang="en-US" altLang="zh-CN" dirty="0" smtClean="0">
                <a:solidFill>
                  <a:srgbClr val="FF0000"/>
                </a:solidFill>
              </a:rPr>
              <a:t>route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0" name="右箭头 19"/>
          <p:cNvSpPr/>
          <p:nvPr/>
        </p:nvSpPr>
        <p:spPr>
          <a:xfrm>
            <a:off x="2815167" y="1642533"/>
            <a:ext cx="2262716" cy="334434"/>
          </a:xfrm>
          <a:prstGeom prst="righ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右箭头 20"/>
          <p:cNvSpPr/>
          <p:nvPr/>
        </p:nvSpPr>
        <p:spPr>
          <a:xfrm>
            <a:off x="6548967" y="2271699"/>
            <a:ext cx="1373716" cy="334434"/>
          </a:xfrm>
          <a:prstGeom prst="righ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右箭头 21"/>
          <p:cNvSpPr/>
          <p:nvPr/>
        </p:nvSpPr>
        <p:spPr>
          <a:xfrm>
            <a:off x="3665008" y="3278717"/>
            <a:ext cx="1373716" cy="334434"/>
          </a:xfrm>
          <a:prstGeom prst="righ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8545768" y="4754033"/>
            <a:ext cx="313258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启示：当我们以后要求解</a:t>
            </a:r>
            <a:endParaRPr lang="en-US" altLang="zh-CN" dirty="0" smtClean="0"/>
          </a:p>
          <a:p>
            <a:r>
              <a:rPr lang="zh-CN" altLang="en-US" dirty="0" smtClean="0"/>
              <a:t>交、</a:t>
            </a:r>
            <a:r>
              <a:rPr lang="en-US" altLang="zh-CN" dirty="0" smtClean="0"/>
              <a:t>equals</a:t>
            </a:r>
            <a:r>
              <a:rPr lang="zh-CN" altLang="en-US" dirty="0" smtClean="0"/>
              <a:t>感觉的东西的时候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要考虑如何构建同构性？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93830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2459567" y="1413933"/>
            <a:ext cx="770466" cy="77893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458634" y="1413933"/>
            <a:ext cx="770466" cy="77893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4504267" y="1407584"/>
            <a:ext cx="770466" cy="77893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3556000" y="3056467"/>
            <a:ext cx="770466" cy="7789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4634442" y="3042166"/>
            <a:ext cx="770466" cy="7789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6366935" y="2078567"/>
            <a:ext cx="770466" cy="77893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7332135" y="2078567"/>
            <a:ext cx="770466" cy="77893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3332805" y="779346"/>
            <a:ext cx="964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a-</a:t>
            </a:r>
            <a:r>
              <a:rPr lang="en-US" altLang="zh-CN" dirty="0" smtClean="0"/>
              <a:t>d</a:t>
            </a:r>
            <a:r>
              <a:rPr lang="en-US" altLang="zh-CN" dirty="0" smtClean="0"/>
              <a:t>=b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4016949" y="4135967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7234767" y="154940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14" name="右箭头 13"/>
          <p:cNvSpPr/>
          <p:nvPr/>
        </p:nvSpPr>
        <p:spPr>
          <a:xfrm>
            <a:off x="372532" y="207433"/>
            <a:ext cx="8056035" cy="7265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b+c</a:t>
            </a:r>
            <a:endParaRPr lang="zh-CN" altLang="en-US" dirty="0"/>
          </a:p>
        </p:txBody>
      </p:sp>
      <p:sp>
        <p:nvSpPr>
          <p:cNvPr id="15" name="右箭头 14"/>
          <p:cNvSpPr/>
          <p:nvPr/>
        </p:nvSpPr>
        <p:spPr>
          <a:xfrm>
            <a:off x="372532" y="4414282"/>
            <a:ext cx="7980894" cy="6001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b+c</a:t>
            </a:r>
            <a:endParaRPr lang="zh-CN" altLang="en-US" dirty="0"/>
          </a:p>
        </p:txBody>
      </p:sp>
      <p:sp>
        <p:nvSpPr>
          <p:cNvPr id="16" name="下箭头 15"/>
          <p:cNvSpPr/>
          <p:nvPr/>
        </p:nvSpPr>
        <p:spPr>
          <a:xfrm>
            <a:off x="6436785" y="1428751"/>
            <a:ext cx="630765" cy="609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9491133" y="2421467"/>
            <a:ext cx="172354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同构性</a:t>
            </a:r>
            <a:endParaRPr lang="en-US" altLang="zh-CN" dirty="0" smtClean="0"/>
          </a:p>
          <a:p>
            <a:r>
              <a:rPr lang="en-US" altLang="zh-CN" dirty="0" smtClean="0"/>
              <a:t>=》</a:t>
            </a:r>
            <a:r>
              <a:rPr lang="zh-CN" altLang="en-US" dirty="0" smtClean="0">
                <a:solidFill>
                  <a:srgbClr val="FF0000"/>
                </a:solidFill>
              </a:rPr>
              <a:t>实现对称性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rgbClr val="FF0000"/>
                </a:solidFill>
              </a:rPr>
              <a:t>两条</a:t>
            </a:r>
            <a:r>
              <a:rPr lang="en-US" altLang="zh-CN" dirty="0" smtClean="0">
                <a:solidFill>
                  <a:srgbClr val="FF0000"/>
                </a:solidFill>
              </a:rPr>
              <a:t>route</a:t>
            </a:r>
          </a:p>
          <a:p>
            <a:r>
              <a:rPr lang="zh-CN" altLang="en-US" dirty="0" smtClean="0">
                <a:solidFill>
                  <a:srgbClr val="FF0000"/>
                </a:solidFill>
              </a:rPr>
              <a:t>上面的</a:t>
            </a:r>
            <a:r>
              <a:rPr lang="en-US" altLang="zh-CN" dirty="0" smtClean="0">
                <a:solidFill>
                  <a:srgbClr val="FF0000"/>
                </a:solidFill>
              </a:rPr>
              <a:t>route</a:t>
            </a:r>
          </a:p>
          <a:p>
            <a:r>
              <a:rPr lang="zh-CN" altLang="en-US" dirty="0" smtClean="0">
                <a:solidFill>
                  <a:srgbClr val="FF0000"/>
                </a:solidFill>
              </a:rPr>
              <a:t>等价于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rgbClr val="FF0000"/>
                </a:solidFill>
              </a:rPr>
              <a:t>下面的</a:t>
            </a:r>
            <a:r>
              <a:rPr lang="en-US" altLang="zh-CN" dirty="0" smtClean="0">
                <a:solidFill>
                  <a:srgbClr val="FF0000"/>
                </a:solidFill>
              </a:rPr>
              <a:t>route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1" name="右箭头 20"/>
          <p:cNvSpPr/>
          <p:nvPr/>
        </p:nvSpPr>
        <p:spPr>
          <a:xfrm>
            <a:off x="6548967" y="2271699"/>
            <a:ext cx="1373716" cy="334434"/>
          </a:xfrm>
          <a:prstGeom prst="righ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8545768" y="4754033"/>
            <a:ext cx="313258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启示：当我们以后要求解</a:t>
            </a:r>
            <a:endParaRPr lang="en-US" altLang="zh-CN" dirty="0" smtClean="0"/>
          </a:p>
          <a:p>
            <a:r>
              <a:rPr lang="zh-CN" altLang="en-US" dirty="0" smtClean="0"/>
              <a:t>交、</a:t>
            </a:r>
            <a:r>
              <a:rPr lang="en-US" altLang="zh-CN" dirty="0" smtClean="0"/>
              <a:t>equals</a:t>
            </a:r>
            <a:r>
              <a:rPr lang="zh-CN" altLang="en-US" dirty="0" smtClean="0"/>
              <a:t>感觉的东西的时候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要考虑如何构建同构性？</a:t>
            </a:r>
            <a:endParaRPr lang="zh-CN" altLang="en-US" dirty="0"/>
          </a:p>
        </p:txBody>
      </p:sp>
      <p:sp>
        <p:nvSpPr>
          <p:cNvPr id="24" name="椭圆 23"/>
          <p:cNvSpPr/>
          <p:nvPr/>
        </p:nvSpPr>
        <p:spPr>
          <a:xfrm>
            <a:off x="1460500" y="1392768"/>
            <a:ext cx="770466" cy="77893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2631546" y="3053781"/>
            <a:ext cx="770466" cy="7789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372532" y="1392768"/>
            <a:ext cx="770466" cy="77893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921933" y="5376333"/>
            <a:ext cx="138691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a+c</a:t>
            </a:r>
            <a:r>
              <a:rPr lang="en-US" altLang="zh-CN" dirty="0" smtClean="0"/>
              <a:t> – (</a:t>
            </a:r>
            <a:r>
              <a:rPr lang="en-US" altLang="zh-CN" dirty="0" err="1" smtClean="0"/>
              <a:t>b+c</a:t>
            </a:r>
            <a:r>
              <a:rPr lang="en-US" altLang="zh-CN" dirty="0" smtClean="0"/>
              <a:t>) </a:t>
            </a:r>
          </a:p>
          <a:p>
            <a:r>
              <a:rPr lang="en-US" altLang="zh-CN" dirty="0" smtClean="0"/>
              <a:t>= a-b = d</a:t>
            </a:r>
          </a:p>
          <a:p>
            <a:endParaRPr lang="en-US" altLang="zh-CN" dirty="0"/>
          </a:p>
          <a:p>
            <a:r>
              <a:rPr lang="en-US" altLang="zh-CN" dirty="0" err="1" smtClean="0"/>
              <a:t>b+d</a:t>
            </a:r>
            <a:r>
              <a:rPr lang="en-US" altLang="zh-CN" dirty="0" smtClean="0"/>
              <a:t> =a</a:t>
            </a:r>
          </a:p>
          <a:p>
            <a:endParaRPr lang="en-US" altLang="zh-CN" dirty="0" smtClean="0"/>
          </a:p>
        </p:txBody>
      </p:sp>
      <p:sp>
        <p:nvSpPr>
          <p:cNvPr id="22" name="右箭头 21"/>
          <p:cNvSpPr/>
          <p:nvPr/>
        </p:nvSpPr>
        <p:spPr>
          <a:xfrm>
            <a:off x="2815167" y="3278717"/>
            <a:ext cx="2223557" cy="334434"/>
          </a:xfrm>
          <a:prstGeom prst="righ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右箭头 19"/>
          <p:cNvSpPr/>
          <p:nvPr/>
        </p:nvSpPr>
        <p:spPr>
          <a:xfrm>
            <a:off x="2722033" y="1642533"/>
            <a:ext cx="2355850" cy="334434"/>
          </a:xfrm>
          <a:prstGeom prst="righ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下箭头 2"/>
          <p:cNvSpPr/>
          <p:nvPr/>
        </p:nvSpPr>
        <p:spPr>
          <a:xfrm>
            <a:off x="2607734" y="964013"/>
            <a:ext cx="427567" cy="5553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右箭头 16"/>
          <p:cNvSpPr/>
          <p:nvPr/>
        </p:nvSpPr>
        <p:spPr>
          <a:xfrm>
            <a:off x="537633" y="1617133"/>
            <a:ext cx="1816100" cy="4212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</a:t>
            </a:r>
            <a:endParaRPr lang="zh-CN" altLang="en-US" dirty="0"/>
          </a:p>
        </p:txBody>
      </p:sp>
      <p:sp>
        <p:nvSpPr>
          <p:cNvPr id="27" name="下箭头 26"/>
          <p:cNvSpPr/>
          <p:nvPr/>
        </p:nvSpPr>
        <p:spPr>
          <a:xfrm>
            <a:off x="2696633" y="2542402"/>
            <a:ext cx="427567" cy="5553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57810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126</Words>
  <Application>Microsoft Office PowerPoint</Application>
  <PresentationFormat>宽屏</PresentationFormat>
  <Paragraphs>51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Arial Unicode MS</vt:lpstr>
      <vt:lpstr>Menlo</vt:lpstr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个人用户</dc:creator>
  <cp:lastModifiedBy>个人用户</cp:lastModifiedBy>
  <cp:revision>3</cp:revision>
  <dcterms:created xsi:type="dcterms:W3CDTF">2024-07-11T14:08:40Z</dcterms:created>
  <dcterms:modified xsi:type="dcterms:W3CDTF">2024-07-11T14:33:51Z</dcterms:modified>
</cp:coreProperties>
</file>