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sldIdLst>
    <p:sldId id="256" r:id="rId5"/>
    <p:sldId id="259" r:id="rId6"/>
    <p:sldId id="264" r:id="rId7"/>
    <p:sldId id="265" r:id="rId8"/>
    <p:sldId id="263" r:id="rId9"/>
    <p:sldId id="266" r:id="rId10"/>
    <p:sldId id="267" r:id="rId11"/>
    <p:sldId id="268" r:id="rId12"/>
    <p:sldId id="288" r:id="rId13"/>
    <p:sldId id="270" r:id="rId14"/>
    <p:sldId id="280" r:id="rId15"/>
    <p:sldId id="281" r:id="rId16"/>
    <p:sldId id="271" r:id="rId17"/>
    <p:sldId id="272" r:id="rId18"/>
    <p:sldId id="273" r:id="rId19"/>
    <p:sldId id="279" r:id="rId20"/>
    <p:sldId id="274" r:id="rId21"/>
    <p:sldId id="258" r:id="rId22"/>
  </p:sldIdLst>
  <p:sldSz cx="9144000" cy="5715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defRPr kern="1200" baseline="0">
        <a:solidFill>
          <a:schemeClr val="tx1"/>
        </a:solidFill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1800"/>
        <p:guide pos="2880"/>
      </p:guideLst>
    </p:cSldViewPr>
  </p:slideViewPr>
  <p:gridSpacing cx="70" cy="7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935303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52930" cy="4876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935303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2504" cy="3771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333500"/>
            <a:ext cx="4032504" cy="3771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482032"/>
            <a:ext cx="3655181" cy="686593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221149"/>
            <a:ext cx="3655181" cy="293690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482032"/>
            <a:ext cx="3673182" cy="686593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221149"/>
            <a:ext cx="3673182" cy="293690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822854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3124012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81001"/>
            <a:ext cx="4629150" cy="450320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3124012" cy="3176323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52930" cy="4876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935303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2504" cy="3771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333500"/>
            <a:ext cx="4032504" cy="3771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482032"/>
            <a:ext cx="3655181" cy="686593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221149"/>
            <a:ext cx="3655181" cy="293690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482032"/>
            <a:ext cx="3673182" cy="686593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221149"/>
            <a:ext cx="3673182" cy="293690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822854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3124012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81001"/>
            <a:ext cx="4629150" cy="450320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3124012" cy="3176323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52930" cy="4876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2504" cy="3771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333500"/>
            <a:ext cx="4032504" cy="3771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482032"/>
            <a:ext cx="3655181" cy="686593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221149"/>
            <a:ext cx="3655181" cy="293690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482032"/>
            <a:ext cx="3673182" cy="686593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221149"/>
            <a:ext cx="3673182" cy="293690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822854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3124012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81001"/>
            <a:ext cx="4629150" cy="450320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3124012" cy="3176323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914400" lvl="0" indent="-914400" algn="ctr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libri" charset="0"/>
          <a:ea typeface="微软雅黑" panose="020B0503020204020204" charset="-122"/>
          <a:cs typeface="+mn-cs"/>
          <a:sym typeface="Calibri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charset="0"/>
          <a:ea typeface="微软雅黑" panose="020B0503020204020204" charset="-122"/>
          <a:cs typeface="+mn-cs"/>
          <a:sym typeface="Calibri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libri" charset="0"/>
          <a:ea typeface="微软雅黑" panose="020B0503020204020204" charset="-122"/>
          <a:cs typeface="+mn-cs"/>
          <a:sym typeface="Calibri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" charset="0"/>
          <a:ea typeface="微软雅黑" panose="020B0503020204020204" charset="-122"/>
          <a:cs typeface="+mn-cs"/>
          <a:sym typeface="Calibri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" charset="0"/>
          <a:ea typeface="微软雅黑" panose="020B0503020204020204" charset="-122"/>
          <a:cs typeface="+mn-cs"/>
          <a:sym typeface="Calibri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" charset="0"/>
          <a:ea typeface="微软雅黑" panose="020B0503020204020204" charset="-122"/>
          <a:cs typeface="+mn-cs"/>
          <a:sym typeface="Calibri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" charset="0"/>
          <a:ea typeface="微软雅黑" panose="020B0503020204020204" charset="-122"/>
          <a:cs typeface="+mn-cs"/>
          <a:sym typeface="Calibri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" charset="0"/>
          <a:ea typeface="微软雅黑" panose="020B0503020204020204" charset="-122"/>
          <a:cs typeface="+mn-cs"/>
          <a:sym typeface="Calibri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2050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2" name="日期占位符 2051"/>
          <p:cNvSpPr>
            <a:spLocks noGrp="1"/>
          </p:cNvSpPr>
          <p:nvPr>
            <p:ph type="dt" sz="half" idx="2"/>
          </p:nvPr>
        </p:nvSpPr>
        <p:spPr>
          <a:xfrm>
            <a:off x="457200" y="5203825"/>
            <a:ext cx="2133600" cy="3968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ea typeface="宋体" panose="02010600030101010101" pitchFamily="2" charset="-122"/>
              </a:defRPr>
            </a:lvl1pPr>
          </a:lstStyle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053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3124200" y="5203825"/>
            <a:ext cx="2895600" cy="3968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ea typeface="宋体" panose="02010600030101010101" pitchFamily="2" charset="-122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2054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6553200" y="5203825"/>
            <a:ext cx="2133600" cy="3968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marL="914400" lvl="0" indent="-914400" algn="ctr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libri" charset="0"/>
          <a:ea typeface="微软雅黑" panose="020B0503020204020204" charset="-122"/>
          <a:cs typeface="+mn-cs"/>
          <a:sym typeface="Calibri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charset="0"/>
          <a:ea typeface="微软雅黑" panose="020B0503020204020204" charset="-122"/>
          <a:cs typeface="+mn-cs"/>
          <a:sym typeface="Calibri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libri" charset="0"/>
          <a:ea typeface="微软雅黑" panose="020B0503020204020204" charset="-122"/>
          <a:cs typeface="+mn-cs"/>
          <a:sym typeface="Calibri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" charset="0"/>
          <a:ea typeface="微软雅黑" panose="020B0503020204020204" charset="-122"/>
          <a:cs typeface="+mn-cs"/>
          <a:sym typeface="Calibri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" charset="0"/>
          <a:ea typeface="微软雅黑" panose="020B0503020204020204" charset="-122"/>
          <a:cs typeface="+mn-cs"/>
          <a:sym typeface="Calibri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" charset="0"/>
          <a:ea typeface="微软雅黑" panose="020B0503020204020204" charset="-122"/>
          <a:cs typeface="+mn-cs"/>
          <a:sym typeface="Calibri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" charset="0"/>
          <a:ea typeface="微软雅黑" panose="020B0503020204020204" charset="-122"/>
          <a:cs typeface="+mn-cs"/>
          <a:sym typeface="Calibri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" charset="0"/>
          <a:ea typeface="微软雅黑" panose="020B0503020204020204" charset="-122"/>
          <a:cs typeface="+mn-cs"/>
          <a:sym typeface="Calibri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tags" Target="../tags/tag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tags" Target="../tags/tag3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image" Target="../media/image7.png"/><Relationship Id="rId2" Type="http://schemas.openxmlformats.org/officeDocument/2006/relationships/tags" Target="../tags/tag4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image" Target="../media/image8.png"/><Relationship Id="rId2" Type="http://schemas.openxmlformats.org/officeDocument/2006/relationships/tags" Target="../tags/tag5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4.xml"/><Relationship Id="rId5" Type="http://schemas.openxmlformats.org/officeDocument/2006/relationships/image" Target="../media/image4.png"/><Relationship Id="rId4" Type="http://schemas.openxmlformats.org/officeDocument/2006/relationships/hyperlink" Target="pic\token&#39564;&#35777;.png" TargetMode="External"/><Relationship Id="rId3" Type="http://schemas.openxmlformats.org/officeDocument/2006/relationships/image" Target="../media/image3.png"/><Relationship Id="rId2" Type="http://schemas.openxmlformats.org/officeDocument/2006/relationships/hyperlink" Target="pic\&#20256;&#32479;&#30331;&#24405;.png" TargetMode="Externa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4.xml"/><Relationship Id="rId4" Type="http://schemas.openxmlformats.org/officeDocument/2006/relationships/image" Target="../media/image5.png"/><Relationship Id="rId3" Type="http://schemas.openxmlformats.org/officeDocument/2006/relationships/tags" Target="../tags/tag1.xml"/><Relationship Id="rId2" Type="http://schemas.openxmlformats.org/officeDocument/2006/relationships/hyperlink" Target="pic\&#22270;&#29255;1.png" TargetMode="Externa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image" Target="../media/image6.png"/><Relationship Id="rId2" Type="http://schemas.openxmlformats.org/officeDocument/2006/relationships/hyperlink" Target="pic\token&#27969;&#31243;&#22270;.png" TargetMode="Externa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099" name="标题 1"/>
          <p:cNvSpPr>
            <a:spLocks noGrp="1"/>
          </p:cNvSpPr>
          <p:nvPr>
            <p:ph type="ctrTitle"/>
          </p:nvPr>
        </p:nvSpPr>
        <p:spPr>
          <a:xfrm>
            <a:off x="685800" y="1776730"/>
            <a:ext cx="7772400" cy="1225550"/>
          </a:xfrm>
        </p:spPr>
        <p:txBody>
          <a:bodyPr vert="horz" anchor="ctr">
            <a:normAutofit/>
          </a:bodyPr>
          <a:p>
            <a:pPr>
              <a:buClrTx/>
              <a:buSzTx/>
              <a:buFontTx/>
            </a:pPr>
            <a:r>
              <a:rPr lang="en-US" altLang="zh-CN" sz="4000" kern="1200" dirty="0">
                <a:solidFill>
                  <a:schemeClr val="bg1"/>
                </a:solidFill>
                <a:latin typeface="Calibri" charset="0"/>
                <a:ea typeface="微软雅黑" panose="020B0503020204020204" charset="-122"/>
                <a:sym typeface="Calibri" charset="0"/>
              </a:rPr>
              <a:t>[</a:t>
            </a:r>
            <a:r>
              <a:rPr lang="en-US" altLang="zh-CN" sz="3600" kern="1200" dirty="0">
                <a:solidFill>
                  <a:schemeClr val="bg1"/>
                </a:solidFill>
                <a:latin typeface="Calibri" charset="0"/>
                <a:ea typeface="微软雅黑" panose="020B0503020204020204" charset="-122"/>
                <a:sym typeface="Calibri" charset="0"/>
              </a:rPr>
              <a:t> SSO</a:t>
            </a:r>
            <a:r>
              <a:rPr lang="zh-CN" altLang="en-US" sz="3600" kern="1200" dirty="0">
                <a:solidFill>
                  <a:schemeClr val="bg1"/>
                </a:solidFill>
                <a:latin typeface="Calibri" charset="0"/>
                <a:ea typeface="微软雅黑" panose="020B0503020204020204" charset="-122"/>
                <a:sym typeface="Calibri" charset="0"/>
              </a:rPr>
              <a:t>、</a:t>
            </a:r>
            <a:r>
              <a:rPr lang="en-US" altLang="zh-CN" sz="3600" kern="1200" dirty="0">
                <a:solidFill>
                  <a:schemeClr val="bg1"/>
                </a:solidFill>
                <a:latin typeface="Calibri" charset="0"/>
                <a:ea typeface="微软雅黑" panose="020B0503020204020204" charset="-122"/>
                <a:sym typeface="Calibri" charset="0"/>
              </a:rPr>
              <a:t>JWT</a:t>
            </a:r>
            <a:r>
              <a:rPr lang="en-US" altLang="zh-CN" sz="4000" kern="1200" dirty="0">
                <a:solidFill>
                  <a:schemeClr val="bg1"/>
                </a:solidFill>
                <a:latin typeface="Calibri" charset="0"/>
                <a:ea typeface="微软雅黑" panose="020B0503020204020204" charset="-122"/>
                <a:sym typeface="Calibri" charset="0"/>
              </a:rPr>
              <a:t>]</a:t>
            </a:r>
            <a:endParaRPr lang="zh-CN" altLang="en-US" sz="4400" kern="1200" dirty="0">
              <a:latin typeface="Calibri" charset="0"/>
              <a:ea typeface="微软雅黑" panose="020B0503020204020204" charset="-122"/>
              <a:sym typeface="Calibri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42760" y="4220210"/>
            <a:ext cx="13258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sym typeface="+mn-ea"/>
              </a:rPr>
              <a:t>谢少评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2019.12.13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4" name="标题 1"/>
          <p:cNvSpPr>
            <a:spLocks noGrp="1"/>
          </p:cNvSpPr>
          <p:nvPr/>
        </p:nvSpPr>
        <p:spPr>
          <a:xfrm>
            <a:off x="457200" y="120650"/>
            <a:ext cx="8229600" cy="504825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>
            <a:lvl1pPr marL="914400" lvl="0" indent="-914400" algn="ctr" eaLnBrk="1" latinLnBrk="0" hangingPunct="1">
              <a:lnSpc>
                <a:spcPct val="10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charset="0"/>
              </a:defRPr>
            </a:lvl1pPr>
          </a:lstStyle>
          <a:p>
            <a:pPr algn="l"/>
            <a:r>
              <a:rPr lang="en-US" altLang="zh-CN" sz="2400">
                <a:solidFill>
                  <a:schemeClr val="bg1"/>
                </a:solidFill>
                <a:latin typeface="Calibri" charset="0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2400">
                <a:solidFill>
                  <a:schemeClr val="bg1"/>
                </a:solidFill>
                <a:latin typeface="Calibri" charset="0"/>
                <a:ea typeface="微软雅黑" panose="020B0503020204020204" charset="-122"/>
                <a:sym typeface="+mn-ea"/>
              </a:rPr>
              <a:t>、</a:t>
            </a:r>
            <a:r>
              <a:rPr lang="zh-CN" altLang="en-US" sz="2400">
                <a:solidFill>
                  <a:schemeClr val="bg1"/>
                </a:solidFill>
                <a:latin typeface="Calibri" charset="0"/>
                <a:ea typeface="微软雅黑" panose="020B0503020204020204" charset="-122"/>
                <a:sym typeface="+mn-ea"/>
              </a:rPr>
              <a:t>以jwt实现sso</a:t>
            </a:r>
            <a:endParaRPr lang="zh-CN" altLang="en-US" sz="2400" kern="1200">
              <a:solidFill>
                <a:schemeClr val="bg1"/>
              </a:solidFill>
              <a:latin typeface="Calibri" charset="0"/>
              <a:ea typeface="微软雅黑" panose="020B0503020204020204" charset="-122"/>
              <a:sym typeface="Calibri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97355" y="2139950"/>
            <a:ext cx="574929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JWT</a:t>
            </a:r>
            <a:r>
              <a:rPr lang="zh-CN" altLang="en-US"/>
              <a:t>（</a:t>
            </a:r>
            <a:r>
              <a:rPr lang="zh-CN" altLang="en-US">
                <a:sym typeface="+mn-ea"/>
              </a:rPr>
              <a:t>JSON Web Token</a:t>
            </a:r>
            <a:r>
              <a:rPr lang="zh-CN" altLang="en-US"/>
              <a:t>）是一个非常轻巧的规范。这个规范允许我们使用JWT在用户和服务器之间传递安全可靠的信息。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4" name="标题 1"/>
          <p:cNvSpPr>
            <a:spLocks noGrp="1"/>
          </p:cNvSpPr>
          <p:nvPr/>
        </p:nvSpPr>
        <p:spPr>
          <a:xfrm>
            <a:off x="457200" y="120650"/>
            <a:ext cx="8229600" cy="504825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>
            <a:lvl1pPr marL="914400" lvl="0" indent="-914400" algn="ctr" eaLnBrk="1" latinLnBrk="0" hangingPunct="1">
              <a:lnSpc>
                <a:spcPct val="10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charset="0"/>
              </a:defRPr>
            </a:lvl1pPr>
          </a:lstStyle>
          <a:p>
            <a:pPr algn="l"/>
            <a:r>
              <a:rPr lang="en-US" altLang="zh-CN" sz="2400">
                <a:solidFill>
                  <a:schemeClr val="bg1"/>
                </a:solidFill>
                <a:latin typeface="Calibri" charset="0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2400">
                <a:solidFill>
                  <a:schemeClr val="bg1"/>
                </a:solidFill>
                <a:latin typeface="Calibri" charset="0"/>
                <a:ea typeface="微软雅黑" panose="020B0503020204020204" charset="-122"/>
                <a:sym typeface="+mn-ea"/>
              </a:rPr>
              <a:t>、</a:t>
            </a:r>
            <a:r>
              <a:rPr lang="zh-CN" altLang="en-US" sz="2400">
                <a:solidFill>
                  <a:schemeClr val="bg1"/>
                </a:solidFill>
                <a:latin typeface="Calibri" charset="0"/>
                <a:ea typeface="微软雅黑" panose="020B0503020204020204" charset="-122"/>
                <a:sym typeface="+mn-ea"/>
              </a:rPr>
              <a:t>以jwt实现sso</a:t>
            </a:r>
            <a:endParaRPr lang="zh-CN" altLang="en-US" sz="2400" kern="1200">
              <a:solidFill>
                <a:schemeClr val="bg1"/>
              </a:solidFill>
              <a:latin typeface="Calibri" charset="0"/>
              <a:ea typeface="微软雅黑" panose="020B0503020204020204" charset="-122"/>
              <a:sym typeface="Calibri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6145" y="2679700"/>
            <a:ext cx="733107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/>
              <a:t>1.</a:t>
            </a:r>
            <a:r>
              <a:rPr lang="zh-CN" altLang="en-US" sz="1600"/>
              <a:t>头部</a:t>
            </a:r>
            <a:r>
              <a:rPr lang="en-US" altLang="zh-CN" sz="1600"/>
              <a:t>(</a:t>
            </a:r>
            <a:r>
              <a:rPr lang="zh-CN" altLang="en-US" sz="1600"/>
              <a:t>Header</a:t>
            </a:r>
            <a:r>
              <a:rPr lang="en-US" altLang="zh-CN" sz="1600"/>
              <a:t>)</a:t>
            </a:r>
            <a:r>
              <a:rPr lang="zh-CN" altLang="en-US" sz="1600"/>
              <a:t>头部用于描述关于该JWT的最基本的信息，例如其类型以及签名所用的算法等。这也可以被表示成一个JSON对象。</a:t>
            </a:r>
            <a:endParaRPr lang="zh-CN" altLang="en-US" sz="1600"/>
          </a:p>
          <a:p>
            <a:r>
              <a:rPr lang="zh-CN" altLang="en-US" sz="1600"/>
              <a:t>{</a:t>
            </a:r>
            <a:endParaRPr lang="zh-CN" altLang="en-US" sz="1600"/>
          </a:p>
          <a:p>
            <a:r>
              <a:rPr lang="zh-CN" altLang="en-US" sz="1600"/>
              <a:t>    "alg": "HS256",</a:t>
            </a:r>
            <a:endParaRPr lang="zh-CN" altLang="en-US" sz="1600"/>
          </a:p>
          <a:p>
            <a:r>
              <a:rPr lang="zh-CN" altLang="en-US" sz="1600"/>
              <a:t>    "typ": "JWT"</a:t>
            </a:r>
            <a:endParaRPr lang="zh-CN" altLang="en-US" sz="1600"/>
          </a:p>
          <a:p>
            <a:r>
              <a:rPr lang="zh-CN" altLang="en-US" sz="1600"/>
              <a:t>}</a:t>
            </a:r>
            <a:endParaRPr lang="zh-CN" altLang="en-US" sz="160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24865" y="875665"/>
            <a:ext cx="7787640" cy="16687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4" name="标题 1"/>
          <p:cNvSpPr>
            <a:spLocks noGrp="1"/>
          </p:cNvSpPr>
          <p:nvPr/>
        </p:nvSpPr>
        <p:spPr>
          <a:xfrm>
            <a:off x="457200" y="120650"/>
            <a:ext cx="8229600" cy="504825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>
            <a:lvl1pPr marL="914400" lvl="0" indent="-914400" algn="ctr" eaLnBrk="1" latinLnBrk="0" hangingPunct="1">
              <a:lnSpc>
                <a:spcPct val="10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charset="0"/>
              </a:defRPr>
            </a:lvl1pPr>
          </a:lstStyle>
          <a:p>
            <a:pPr algn="l"/>
            <a:r>
              <a:rPr lang="en-US" altLang="zh-CN" sz="2400">
                <a:solidFill>
                  <a:schemeClr val="bg1"/>
                </a:solidFill>
                <a:latin typeface="Calibri" charset="0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2400">
                <a:solidFill>
                  <a:schemeClr val="bg1"/>
                </a:solidFill>
                <a:latin typeface="Calibri" charset="0"/>
                <a:ea typeface="微软雅黑" panose="020B0503020204020204" charset="-122"/>
                <a:sym typeface="+mn-ea"/>
              </a:rPr>
              <a:t>、</a:t>
            </a:r>
            <a:r>
              <a:rPr lang="zh-CN" altLang="en-US" sz="2400">
                <a:solidFill>
                  <a:schemeClr val="bg1"/>
                </a:solidFill>
                <a:latin typeface="Calibri" charset="0"/>
                <a:ea typeface="微软雅黑" panose="020B0503020204020204" charset="-122"/>
                <a:sym typeface="+mn-ea"/>
              </a:rPr>
              <a:t>以jwt实现sso</a:t>
            </a:r>
            <a:endParaRPr lang="zh-CN" altLang="en-US" sz="2400" kern="1200">
              <a:solidFill>
                <a:schemeClr val="bg1"/>
              </a:solidFill>
              <a:latin typeface="Calibri" charset="0"/>
              <a:ea typeface="微软雅黑" panose="020B0503020204020204" charset="-122"/>
              <a:sym typeface="Calibri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6145" y="2679700"/>
            <a:ext cx="7331075" cy="2799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/>
              <a:t>2.</a:t>
            </a:r>
            <a:r>
              <a:rPr lang="zh-CN" altLang="en-US" sz="1600"/>
              <a:t>载荷</a:t>
            </a:r>
            <a:r>
              <a:rPr lang="en-US" altLang="zh-CN" sz="1600"/>
              <a:t>(</a:t>
            </a:r>
            <a:r>
              <a:rPr lang="zh-CN" altLang="en-US" sz="1600"/>
              <a:t>playload</a:t>
            </a:r>
            <a:r>
              <a:rPr lang="en-US" altLang="zh-CN" sz="1600"/>
              <a:t>)</a:t>
            </a:r>
            <a:r>
              <a:rPr lang="zh-CN" altLang="en-US" sz="1600"/>
              <a:t>载荷就是存放有效信息的地方。这个名字像是特指飞机上承载的货品，这些有效信息包含三个部分</a:t>
            </a:r>
            <a:endParaRPr lang="zh-CN" altLang="en-US" sz="1600"/>
          </a:p>
          <a:p>
            <a:r>
              <a:rPr lang="zh-CN" altLang="en-US" sz="1600"/>
              <a:t>{</a:t>
            </a:r>
            <a:endParaRPr lang="zh-CN" altLang="en-US" sz="1600"/>
          </a:p>
          <a:p>
            <a:r>
              <a:rPr lang="zh-CN" altLang="en-US" sz="1600"/>
              <a:t>    "iss": "发行人",</a:t>
            </a:r>
            <a:endParaRPr lang="zh-CN" altLang="en-US" sz="1600"/>
          </a:p>
          <a:p>
            <a:r>
              <a:rPr lang="zh-CN" altLang="en-US" sz="1600"/>
              <a:t>    "exp": "到期时间",</a:t>
            </a:r>
            <a:endParaRPr lang="zh-CN" altLang="en-US" sz="1600"/>
          </a:p>
          <a:p>
            <a:r>
              <a:rPr lang="zh-CN" altLang="en-US" sz="1600"/>
              <a:t>    "sub": "主题",</a:t>
            </a:r>
            <a:endParaRPr lang="zh-CN" altLang="en-US" sz="1600"/>
          </a:p>
          <a:p>
            <a:r>
              <a:rPr lang="zh-CN" altLang="en-US" sz="1600"/>
              <a:t>    "aud": "用户",</a:t>
            </a:r>
            <a:endParaRPr lang="zh-CN" altLang="en-US" sz="1600"/>
          </a:p>
          <a:p>
            <a:r>
              <a:rPr lang="zh-CN" altLang="en-US" sz="1600"/>
              <a:t>    "nbf": "在此之前不可用",</a:t>
            </a:r>
            <a:endParaRPr lang="zh-CN" altLang="en-US" sz="1600"/>
          </a:p>
          <a:p>
            <a:r>
              <a:rPr lang="zh-CN" altLang="en-US" sz="1600"/>
              <a:t>    "iat": "发布时间",</a:t>
            </a:r>
            <a:endParaRPr lang="zh-CN" altLang="en-US" sz="1600"/>
          </a:p>
          <a:p>
            <a:r>
              <a:rPr lang="zh-CN" altLang="en-US" sz="1600"/>
              <a:t>    "jti": "JWT ID用于标识该JWT"</a:t>
            </a:r>
            <a:endParaRPr lang="zh-CN" altLang="en-US" sz="1600"/>
          </a:p>
          <a:p>
            <a:r>
              <a:rPr lang="zh-CN" altLang="en-US" sz="1600"/>
              <a:t>}</a:t>
            </a:r>
            <a:endParaRPr lang="zh-CN" altLang="en-US" sz="160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24865" y="875665"/>
            <a:ext cx="7787640" cy="16687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4" name="标题 1"/>
          <p:cNvSpPr>
            <a:spLocks noGrp="1"/>
          </p:cNvSpPr>
          <p:nvPr/>
        </p:nvSpPr>
        <p:spPr>
          <a:xfrm>
            <a:off x="457200" y="120650"/>
            <a:ext cx="8229600" cy="504825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>
            <a:lvl1pPr marL="914400" lvl="0" indent="-914400" algn="ctr" eaLnBrk="1" latinLnBrk="0" hangingPunct="1">
              <a:lnSpc>
                <a:spcPct val="10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charset="0"/>
              </a:defRPr>
            </a:lvl1pPr>
          </a:lstStyle>
          <a:p>
            <a:pPr algn="l"/>
            <a:r>
              <a:rPr lang="en-US" altLang="zh-CN" sz="2400">
                <a:solidFill>
                  <a:schemeClr val="bg1"/>
                </a:solidFill>
                <a:latin typeface="Calibri" charset="0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2400">
                <a:solidFill>
                  <a:schemeClr val="bg1"/>
                </a:solidFill>
                <a:latin typeface="Calibri" charset="0"/>
                <a:ea typeface="微软雅黑" panose="020B0503020204020204" charset="-122"/>
                <a:sym typeface="+mn-ea"/>
              </a:rPr>
              <a:t>、</a:t>
            </a:r>
            <a:r>
              <a:rPr lang="zh-CN" altLang="en-US" sz="2400">
                <a:solidFill>
                  <a:schemeClr val="bg1"/>
                </a:solidFill>
                <a:latin typeface="Calibri" charset="0"/>
                <a:ea typeface="微软雅黑" panose="020B0503020204020204" charset="-122"/>
                <a:sym typeface="+mn-ea"/>
              </a:rPr>
              <a:t>以jwt实现sso</a:t>
            </a:r>
            <a:endParaRPr lang="zh-CN" altLang="en-US" sz="2400" kern="1200">
              <a:solidFill>
                <a:schemeClr val="bg1"/>
              </a:solidFill>
              <a:latin typeface="Calibri" charset="0"/>
              <a:ea typeface="微软雅黑" panose="020B0503020204020204" charset="-122"/>
              <a:sym typeface="Calibri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6145" y="2679700"/>
            <a:ext cx="7331075" cy="2214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/>
              <a:t>3.</a:t>
            </a:r>
            <a:r>
              <a:rPr lang="zh-CN" altLang="en-US" sz="1600"/>
              <a:t>签证</a:t>
            </a:r>
            <a:r>
              <a:rPr lang="en-US" altLang="zh-CN" sz="1600"/>
              <a:t>(</a:t>
            </a:r>
            <a:r>
              <a:rPr lang="zh-CN" altLang="en-US" sz="1600"/>
              <a:t>signature</a:t>
            </a:r>
            <a:r>
              <a:rPr lang="en-US" altLang="zh-CN" sz="1600"/>
              <a:t>):</a:t>
            </a:r>
            <a:r>
              <a:rPr lang="zh-CN" altLang="en-US" sz="1600"/>
              <a:t>需要指定一个密码（secret）。该密码仅仅为保存在服务器中，并且不能向用户公开。然后，使用标头中指定的签名算法（默认情况下为HMAC SHA256）根据以下公式生成签名。</a:t>
            </a:r>
            <a:endParaRPr lang="zh-CN" altLang="en-US" sz="1600"/>
          </a:p>
          <a:p>
            <a:r>
              <a:rPr lang="zh-CN" altLang="en-US" sz="1600"/>
              <a:t>HMACSHA256(base64UrlEncode(header) + "." + base64UrlEncode(payload),</a:t>
            </a:r>
            <a:endParaRPr lang="zh-CN" altLang="en-US" sz="1600"/>
          </a:p>
          <a:p>
            <a:r>
              <a:rPr lang="zh-CN" altLang="en-US" sz="1600"/>
              <a:t>secret)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400"/>
              <a:t>注：HMAC是密钥相关的哈希运算消息认证码（Hash-based Message Authentication Code）的缩写，对称加密</a:t>
            </a:r>
            <a:endParaRPr lang="zh-CN" altLang="en-US" sz="1400"/>
          </a:p>
          <a:p>
            <a:r>
              <a:rPr lang="zh-CN" altLang="en-US" sz="1400"/>
              <a:t>还有</a:t>
            </a:r>
            <a:r>
              <a:rPr lang="zh-CN" altLang="en-US" sz="1400"/>
              <a:t>RSA加密算法，是一种非对称加密算法。</a:t>
            </a:r>
            <a:endParaRPr lang="zh-CN" altLang="en-US" sz="140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24865" y="875665"/>
            <a:ext cx="7787640" cy="16687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4" name="标题 1"/>
          <p:cNvSpPr>
            <a:spLocks noGrp="1"/>
          </p:cNvSpPr>
          <p:nvPr/>
        </p:nvSpPr>
        <p:spPr>
          <a:xfrm>
            <a:off x="457200" y="120650"/>
            <a:ext cx="8229600" cy="504825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>
            <a:lvl1pPr marL="914400" lvl="0" indent="-914400" algn="ctr" eaLnBrk="1" latinLnBrk="0" hangingPunct="1">
              <a:lnSpc>
                <a:spcPct val="10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charset="0"/>
              </a:defRPr>
            </a:lvl1pPr>
          </a:lstStyle>
          <a:p>
            <a:pPr algn="l"/>
            <a:r>
              <a:rPr lang="en-US" altLang="zh-CN" sz="2400" kern="1200">
                <a:solidFill>
                  <a:schemeClr val="bg1"/>
                </a:solidFill>
                <a:latin typeface="Calibri" charset="0"/>
                <a:ea typeface="微软雅黑" panose="020B0503020204020204" charset="-122"/>
                <a:sym typeface="Calibri" charset="0"/>
              </a:rPr>
              <a:t>4</a:t>
            </a:r>
            <a:r>
              <a:rPr lang="zh-CN" altLang="en-US" sz="2400" kern="1200">
                <a:solidFill>
                  <a:schemeClr val="bg1"/>
                </a:solidFill>
                <a:latin typeface="Calibri" charset="0"/>
                <a:ea typeface="微软雅黑" panose="020B0503020204020204" charset="-122"/>
                <a:sym typeface="Calibri" charset="0"/>
              </a:rPr>
              <a:t>、</a:t>
            </a:r>
            <a:r>
              <a:rPr lang="en-US" altLang="zh-CN" sz="2400" kern="1200">
                <a:solidFill>
                  <a:schemeClr val="bg1"/>
                </a:solidFill>
                <a:latin typeface="Calibri" charset="0"/>
                <a:ea typeface="微软雅黑" panose="020B0503020204020204" charset="-122"/>
                <a:sym typeface="Calibri" charset="0"/>
              </a:rPr>
              <a:t>DEMO</a:t>
            </a:r>
            <a:r>
              <a:rPr lang="zh-CN" altLang="en-US" sz="2400" kern="1200">
                <a:solidFill>
                  <a:schemeClr val="bg1"/>
                </a:solidFill>
                <a:latin typeface="Calibri" charset="0"/>
                <a:ea typeface="微软雅黑" panose="020B0503020204020204" charset="-122"/>
                <a:sym typeface="Calibri" charset="0"/>
              </a:rPr>
              <a:t>展示</a:t>
            </a:r>
            <a:endParaRPr lang="zh-CN" altLang="en-US" sz="2400" kern="1200">
              <a:solidFill>
                <a:schemeClr val="bg1"/>
              </a:solidFill>
              <a:latin typeface="Calibri" charset="0"/>
              <a:ea typeface="微软雅黑" panose="020B0503020204020204" charset="-122"/>
              <a:sym typeface="Calibri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80745" y="1380490"/>
            <a:ext cx="6744335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>
                <a:sym typeface="+mn-ea"/>
              </a:rPr>
              <a:t>远程</a:t>
            </a:r>
            <a:r>
              <a:rPr lang="en-US" altLang="zh-CN">
                <a:sym typeface="+mn-ea"/>
              </a:rPr>
              <a:t>(39.69.186.57)</a:t>
            </a:r>
            <a:r>
              <a:rPr lang="zh-CN" altLang="en-US"/>
              <a:t>：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1.client1</a:t>
            </a:r>
            <a:r>
              <a:rPr lang="zh-CN" altLang="en-US">
                <a:sym typeface="+mn-ea"/>
              </a:rPr>
              <a:t>：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http://remote.yanxiaoping.top:8881/protected-resource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2.client2: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http://</a:t>
            </a:r>
            <a:r>
              <a:rPr lang="en-US" altLang="zh-CN">
                <a:sym typeface="+mn-ea"/>
              </a:rPr>
              <a:t>remote</a:t>
            </a:r>
            <a:r>
              <a:rPr lang="en-US" altLang="zh-CN">
                <a:sym typeface="+mn-ea"/>
              </a:rPr>
              <a:t>.yanxiaoping.top:8882/protected-resource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本地：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3.client1: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http://native.yanxiaoping.top:8881/protected-resource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4.client2: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http://native.yanxiaoping.top:8882/protected-resource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491615" y="836930"/>
            <a:ext cx="6161405" cy="44742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4" name="标题 1"/>
          <p:cNvSpPr>
            <a:spLocks noGrp="1"/>
          </p:cNvSpPr>
          <p:nvPr/>
        </p:nvSpPr>
        <p:spPr>
          <a:xfrm>
            <a:off x="457200" y="120650"/>
            <a:ext cx="8229600" cy="504825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>
            <a:lvl1pPr marL="914400" lvl="0" indent="-914400" algn="ctr" eaLnBrk="1" latinLnBrk="0" hangingPunct="1">
              <a:lnSpc>
                <a:spcPct val="10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charset="0"/>
              </a:defRPr>
            </a:lvl1pPr>
          </a:lstStyle>
          <a:p>
            <a:pPr algn="l"/>
            <a:r>
              <a:rPr lang="en-US" altLang="zh-CN" sz="2400" kern="1200">
                <a:solidFill>
                  <a:schemeClr val="bg1"/>
                </a:solidFill>
                <a:latin typeface="Calibri" charset="0"/>
                <a:ea typeface="微软雅黑" panose="020B0503020204020204" charset="-122"/>
                <a:sym typeface="Calibri" charset="0"/>
              </a:rPr>
              <a:t>5</a:t>
            </a:r>
            <a:r>
              <a:rPr lang="zh-CN" altLang="en-US" sz="2400" kern="1200">
                <a:solidFill>
                  <a:schemeClr val="bg1"/>
                </a:solidFill>
                <a:latin typeface="Calibri" charset="0"/>
                <a:ea typeface="微软雅黑" panose="020B0503020204020204" charset="-122"/>
                <a:sym typeface="Calibri" charset="0"/>
              </a:rPr>
              <a:t>、代码分析</a:t>
            </a:r>
            <a:endParaRPr lang="zh-CN" altLang="en-US" sz="2400" kern="1200">
              <a:solidFill>
                <a:schemeClr val="bg1"/>
              </a:solidFill>
              <a:latin typeface="Calibri" charset="0"/>
              <a:ea typeface="微软雅黑" panose="020B0503020204020204" charset="-122"/>
              <a:sym typeface="Calibri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4670" y="2179320"/>
            <a:ext cx="914400" cy="3886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浏览器</a:t>
            </a:r>
            <a:endParaRPr lang="zh-CN" altLang="en-US" sz="1400"/>
          </a:p>
        </p:txBody>
      </p:sp>
      <p:sp>
        <p:nvSpPr>
          <p:cNvPr id="4" name="矩形 3"/>
          <p:cNvSpPr/>
          <p:nvPr/>
        </p:nvSpPr>
        <p:spPr>
          <a:xfrm>
            <a:off x="3579495" y="1194435"/>
            <a:ext cx="1077595" cy="3886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客户端</a:t>
            </a:r>
            <a:r>
              <a:rPr lang="en-US" altLang="zh-CN" sz="1400"/>
              <a:t>-1</a:t>
            </a:r>
            <a:endParaRPr lang="en-US" altLang="zh-CN" sz="1400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1449070" y="1388745"/>
            <a:ext cx="2130425" cy="9848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329305" y="949325"/>
            <a:ext cx="23615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2.</a:t>
            </a:r>
            <a:r>
              <a:rPr lang="zh-CN" altLang="en-US" sz="1000"/>
              <a:t>从</a:t>
            </a:r>
            <a:r>
              <a:rPr lang="en-US" altLang="zh-CN" sz="1000"/>
              <a:t>cookie</a:t>
            </a:r>
            <a:r>
              <a:rPr lang="zh-CN" altLang="en-US" sz="1000"/>
              <a:t>中获取</a:t>
            </a:r>
            <a:r>
              <a:rPr lang="en-US" altLang="zh-CN" sz="1000"/>
              <a:t>jwt</a:t>
            </a:r>
            <a:r>
              <a:rPr lang="zh-CN" altLang="en-US" sz="1000"/>
              <a:t>，验证信息</a:t>
            </a:r>
            <a:endParaRPr lang="zh-CN" altLang="en-US" sz="1000"/>
          </a:p>
        </p:txBody>
      </p:sp>
      <p:sp>
        <p:nvSpPr>
          <p:cNvPr id="9" name="矩形 8"/>
          <p:cNvSpPr/>
          <p:nvPr/>
        </p:nvSpPr>
        <p:spPr>
          <a:xfrm>
            <a:off x="6957695" y="3634105"/>
            <a:ext cx="1059815" cy="2933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sso</a:t>
            </a:r>
            <a:r>
              <a:rPr lang="zh-CN" altLang="en-US" sz="1400"/>
              <a:t>服务器</a:t>
            </a:r>
            <a:endParaRPr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 rot="2520000">
            <a:off x="5109845" y="2089150"/>
            <a:ext cx="183832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3.</a:t>
            </a:r>
            <a:r>
              <a:rPr lang="zh-CN" altLang="en-US" sz="1000"/>
              <a:t>认证失败，携带客户端</a:t>
            </a:r>
            <a:r>
              <a:rPr lang="en-US" altLang="zh-CN" sz="1000"/>
              <a:t>-1</a:t>
            </a:r>
            <a:r>
              <a:rPr lang="zh-CN" altLang="en-US" sz="1000"/>
              <a:t>的地址，让浏览器</a:t>
            </a:r>
            <a:r>
              <a:rPr lang="zh-CN" altLang="en-US" sz="1000"/>
              <a:t>跳转到</a:t>
            </a:r>
            <a:r>
              <a:rPr lang="en-US" altLang="zh-CN" sz="1000"/>
              <a:t>sso</a:t>
            </a:r>
            <a:r>
              <a:rPr lang="zh-CN" altLang="en-US" sz="1000"/>
              <a:t>登录页面</a:t>
            </a:r>
            <a:r>
              <a:rPr lang="zh-CN" altLang="en-US" sz="1000"/>
              <a:t>到</a:t>
            </a:r>
            <a:endParaRPr lang="zh-CN" altLang="en-US" sz="1000"/>
          </a:p>
        </p:txBody>
      </p:sp>
      <p:cxnSp>
        <p:nvCxnSpPr>
          <p:cNvPr id="12" name="直接箭头连接符 11"/>
          <p:cNvCxnSpPr>
            <a:stCxn id="2" idx="3"/>
            <a:endCxn id="9" idx="1"/>
          </p:cNvCxnSpPr>
          <p:nvPr/>
        </p:nvCxnSpPr>
        <p:spPr>
          <a:xfrm>
            <a:off x="1449070" y="2373630"/>
            <a:ext cx="5508625" cy="1407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 rot="960000">
            <a:off x="2903855" y="2891155"/>
            <a:ext cx="12661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4.</a:t>
            </a:r>
            <a:r>
              <a:rPr lang="zh-CN" altLang="en-US" sz="1000"/>
              <a:t>提交登录请求</a:t>
            </a:r>
            <a:endParaRPr lang="zh-CN" altLang="en-US" sz="1000"/>
          </a:p>
        </p:txBody>
      </p:sp>
      <p:sp>
        <p:nvSpPr>
          <p:cNvPr id="15" name="文本框 14"/>
          <p:cNvSpPr txBox="1"/>
          <p:nvPr/>
        </p:nvSpPr>
        <p:spPr>
          <a:xfrm>
            <a:off x="6850380" y="3042920"/>
            <a:ext cx="18192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5.</a:t>
            </a:r>
            <a:r>
              <a:rPr lang="zh-CN" altLang="en-US" sz="1000"/>
              <a:t>验证登录信息，登录成功，将生成的</a:t>
            </a:r>
            <a:r>
              <a:rPr lang="en-US" altLang="zh-CN" sz="1000"/>
              <a:t>jwt</a:t>
            </a:r>
            <a:r>
              <a:rPr lang="zh-CN" altLang="en-US" sz="1000"/>
              <a:t>存在</a:t>
            </a:r>
            <a:r>
              <a:rPr lang="en-US" altLang="zh-CN" sz="1000"/>
              <a:t>cookie</a:t>
            </a:r>
            <a:r>
              <a:rPr lang="zh-CN" altLang="en-US" sz="1000"/>
              <a:t>中，让浏览器</a:t>
            </a:r>
            <a:r>
              <a:rPr lang="zh-CN" altLang="en-US" sz="1000"/>
              <a:t>跳转到客户端</a:t>
            </a:r>
            <a:r>
              <a:rPr lang="en-US" altLang="zh-CN" sz="1000"/>
              <a:t>-1</a:t>
            </a:r>
            <a:r>
              <a:rPr lang="zh-CN" altLang="en-US" sz="1000"/>
              <a:t>页面</a:t>
            </a:r>
            <a:endParaRPr lang="zh-CN" altLang="en-US" sz="1000"/>
          </a:p>
        </p:txBody>
      </p:sp>
      <p:cxnSp>
        <p:nvCxnSpPr>
          <p:cNvPr id="18" name="直接箭头连接符 17"/>
          <p:cNvCxnSpPr>
            <a:stCxn id="4" idx="3"/>
            <a:endCxn id="9" idx="1"/>
          </p:cNvCxnSpPr>
          <p:nvPr/>
        </p:nvCxnSpPr>
        <p:spPr>
          <a:xfrm>
            <a:off x="4657090" y="1388745"/>
            <a:ext cx="2300605" cy="23920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352800" y="1583055"/>
            <a:ext cx="16097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6.</a:t>
            </a:r>
            <a:r>
              <a:rPr lang="zh-CN" altLang="en-US" sz="1000"/>
              <a:t>再一次</a:t>
            </a:r>
            <a:r>
              <a:rPr lang="zh-CN" altLang="en-US" sz="1000">
                <a:sym typeface="+mn-ea"/>
              </a:rPr>
              <a:t>从</a:t>
            </a:r>
            <a:r>
              <a:rPr lang="en-US" altLang="zh-CN" sz="1000">
                <a:sym typeface="+mn-ea"/>
              </a:rPr>
              <a:t>cookie</a:t>
            </a:r>
            <a:r>
              <a:rPr lang="zh-CN" altLang="en-US" sz="1000">
                <a:sym typeface="+mn-ea"/>
              </a:rPr>
              <a:t>中获取</a:t>
            </a:r>
            <a:r>
              <a:rPr lang="en-US" altLang="zh-CN" sz="1000">
                <a:sym typeface="+mn-ea"/>
              </a:rPr>
              <a:t>jwt</a:t>
            </a:r>
            <a:r>
              <a:rPr lang="zh-CN" altLang="en-US" sz="1000">
                <a:sym typeface="+mn-ea"/>
              </a:rPr>
              <a:t>，验证信息</a:t>
            </a:r>
            <a:endParaRPr lang="en-US" altLang="zh-CN" sz="1000"/>
          </a:p>
        </p:txBody>
      </p:sp>
      <p:sp>
        <p:nvSpPr>
          <p:cNvPr id="20" name="矩形 19"/>
          <p:cNvSpPr/>
          <p:nvPr/>
        </p:nvSpPr>
        <p:spPr>
          <a:xfrm>
            <a:off x="3596640" y="4172585"/>
            <a:ext cx="1077595" cy="3886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客户端</a:t>
            </a:r>
            <a:r>
              <a:rPr lang="en-US" altLang="zh-CN" sz="1400"/>
              <a:t>-2</a:t>
            </a:r>
            <a:endParaRPr lang="en-US" altLang="zh-CN" sz="1400"/>
          </a:p>
        </p:txBody>
      </p:sp>
      <p:cxnSp>
        <p:nvCxnSpPr>
          <p:cNvPr id="22" name="直接箭头连接符 21"/>
          <p:cNvCxnSpPr>
            <a:stCxn id="2" idx="3"/>
            <a:endCxn id="20" idx="1"/>
          </p:cNvCxnSpPr>
          <p:nvPr/>
        </p:nvCxnSpPr>
        <p:spPr>
          <a:xfrm>
            <a:off x="1449070" y="2373630"/>
            <a:ext cx="2147570" cy="1993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 rot="2640000">
            <a:off x="1950720" y="3187065"/>
            <a:ext cx="14382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7.</a:t>
            </a:r>
            <a:r>
              <a:rPr lang="zh-CN" altLang="en-US" sz="1000"/>
              <a:t>访问客户端</a:t>
            </a:r>
            <a:r>
              <a:rPr lang="en-US" altLang="zh-CN" sz="1000"/>
              <a:t>-2</a:t>
            </a:r>
            <a:r>
              <a:rPr lang="zh-CN" altLang="en-US" sz="1000"/>
              <a:t>资源</a:t>
            </a:r>
            <a:endParaRPr lang="zh-CN" altLang="en-US" sz="1000"/>
          </a:p>
        </p:txBody>
      </p:sp>
      <p:sp>
        <p:nvSpPr>
          <p:cNvPr id="24" name="文本框 23"/>
          <p:cNvSpPr txBox="1"/>
          <p:nvPr/>
        </p:nvSpPr>
        <p:spPr>
          <a:xfrm>
            <a:off x="3541395" y="3896995"/>
            <a:ext cx="20612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8.</a:t>
            </a:r>
            <a:r>
              <a:rPr lang="zh-CN" altLang="en-US" sz="1000"/>
              <a:t>从</a:t>
            </a:r>
            <a:r>
              <a:rPr lang="en-US" altLang="zh-CN" sz="1000"/>
              <a:t>cookie</a:t>
            </a:r>
            <a:r>
              <a:rPr lang="zh-CN" altLang="en-US" sz="1000"/>
              <a:t>中获取</a:t>
            </a:r>
            <a:r>
              <a:rPr lang="en-US" altLang="zh-CN" sz="1000"/>
              <a:t>jwt</a:t>
            </a:r>
            <a:r>
              <a:rPr lang="zh-CN" altLang="en-US" sz="1000"/>
              <a:t>，验证信息</a:t>
            </a:r>
            <a:endParaRPr lang="zh-CN" altLang="en-US" sz="1000"/>
          </a:p>
        </p:txBody>
      </p:sp>
      <p:sp>
        <p:nvSpPr>
          <p:cNvPr id="25" name="文本框 24"/>
          <p:cNvSpPr txBox="1"/>
          <p:nvPr/>
        </p:nvSpPr>
        <p:spPr>
          <a:xfrm rot="20040000">
            <a:off x="1583055" y="1648460"/>
            <a:ext cx="15119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1.</a:t>
            </a:r>
            <a:r>
              <a:rPr lang="zh-CN" altLang="en-US" sz="1000"/>
              <a:t>访问客户端</a:t>
            </a:r>
            <a:r>
              <a:rPr lang="en-US" altLang="zh-CN" sz="1000"/>
              <a:t>-1</a:t>
            </a:r>
            <a:r>
              <a:rPr lang="zh-CN" altLang="en-US" sz="1000"/>
              <a:t>资源</a:t>
            </a:r>
            <a:endParaRPr lang="zh-CN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8" grpId="0"/>
      <p:bldP spid="11" grpId="0"/>
      <p:bldP spid="13" grpId="0"/>
      <p:bldP spid="15" grpId="0"/>
      <p:bldP spid="19" grpId="0"/>
      <p:bldP spid="23" grpId="0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4" name="标题 1"/>
          <p:cNvSpPr>
            <a:spLocks noGrp="1"/>
          </p:cNvSpPr>
          <p:nvPr/>
        </p:nvSpPr>
        <p:spPr>
          <a:xfrm>
            <a:off x="457200" y="120650"/>
            <a:ext cx="8229600" cy="504825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>
            <a:lvl1pPr marL="914400" lvl="0" indent="-914400" algn="ctr" eaLnBrk="1" latinLnBrk="0" hangingPunct="1">
              <a:lnSpc>
                <a:spcPct val="10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charset="0"/>
              </a:defRPr>
            </a:lvl1pPr>
          </a:lstStyle>
          <a:p>
            <a:pPr algn="l"/>
            <a:r>
              <a:rPr lang="en-US" altLang="zh-CN" sz="2400" kern="1200">
                <a:solidFill>
                  <a:schemeClr val="bg1"/>
                </a:solidFill>
                <a:latin typeface="Calibri" charset="0"/>
                <a:ea typeface="微软雅黑" panose="020B0503020204020204" charset="-122"/>
                <a:sym typeface="Calibri" charset="0"/>
              </a:rPr>
              <a:t>6</a:t>
            </a:r>
            <a:r>
              <a:rPr lang="zh-CN" altLang="en-US" sz="2400" kern="1200">
                <a:solidFill>
                  <a:schemeClr val="bg1"/>
                </a:solidFill>
                <a:latin typeface="Calibri" charset="0"/>
                <a:ea typeface="微软雅黑" panose="020B0503020204020204" charset="-122"/>
                <a:sym typeface="Calibri" charset="0"/>
              </a:rPr>
              <a:t>、</a:t>
            </a:r>
            <a:r>
              <a:rPr lang="zh-CN" altLang="en-US" sz="2400" kern="1200">
                <a:solidFill>
                  <a:schemeClr val="bg1"/>
                </a:solidFill>
                <a:latin typeface="Calibri" charset="0"/>
                <a:ea typeface="微软雅黑" panose="020B0503020204020204" charset="-122"/>
                <a:sym typeface="Calibri" charset="0"/>
              </a:rPr>
              <a:t>总结回顾</a:t>
            </a:r>
            <a:endParaRPr lang="zh-CN" altLang="en-US" sz="2400" kern="1200">
              <a:solidFill>
                <a:schemeClr val="bg1"/>
              </a:solidFill>
              <a:latin typeface="Calibri" charset="0"/>
              <a:ea typeface="微软雅黑" panose="020B0503020204020204" charset="-122"/>
              <a:sym typeface="Calibri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30270" y="634365"/>
            <a:ext cx="201168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3200">
                <a:latin typeface="华文行楷" panose="02010800040101010101" charset="-122"/>
                <a:ea typeface="华文行楷" panose="02010800040101010101" charset="-122"/>
              </a:rPr>
              <a:t>温故知新</a:t>
            </a:r>
            <a:endParaRPr lang="zh-CN" altLang="en-US" sz="3200"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63625" y="1122680"/>
            <a:ext cx="7737475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en-US" altLang="zh-CN" sz="1400"/>
              <a:t>1</a:t>
            </a:r>
            <a:r>
              <a:rPr lang="zh-CN" altLang="en-US" sz="1400"/>
              <a:t>、</a:t>
            </a:r>
            <a:r>
              <a:rPr lang="en-US" altLang="zh-CN" sz="1400"/>
              <a:t>SSO</a:t>
            </a:r>
            <a:r>
              <a:rPr lang="zh-CN" altLang="en-US" sz="1400"/>
              <a:t>｛</a:t>
            </a:r>
            <a:r>
              <a:rPr lang="en-US" altLang="zh-CN" sz="1400"/>
              <a:t>saml,oau</a:t>
            </a:r>
            <a:r>
              <a:rPr lang="en-US" altLang="zh-CN" sz="1400"/>
              <a:t>th2.0,openid</a:t>
            </a:r>
            <a:r>
              <a:rPr lang="zh-CN" altLang="en-US" sz="1400"/>
              <a:t>｝</a:t>
            </a:r>
            <a:r>
              <a:rPr lang="zh-CN" altLang="en-US" sz="1400"/>
              <a:t>概念</a:t>
            </a:r>
            <a:endParaRPr lang="zh-CN" altLang="en-US" sz="1400"/>
          </a:p>
          <a:p>
            <a:pPr marL="0" indent="0">
              <a:buNone/>
            </a:pPr>
            <a:r>
              <a:rPr lang="en-US" altLang="zh-CN" sz="1400"/>
              <a:t>2</a:t>
            </a:r>
            <a:r>
              <a:rPr lang="zh-CN" altLang="en-US" sz="1400"/>
              <a:t>、</a:t>
            </a:r>
            <a:r>
              <a:rPr lang="en-US" altLang="zh-CN" sz="1400"/>
              <a:t>JWT</a:t>
            </a:r>
            <a:r>
              <a:rPr lang="zh-CN" altLang="en-US" sz="1400"/>
              <a:t>固定结构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    </a:t>
            </a:r>
            <a:r>
              <a:rPr lang="en-US" altLang="zh-CN" sz="1400"/>
              <a:t>header</a:t>
            </a:r>
            <a:r>
              <a:rPr lang="zh-CN" altLang="en-US" sz="1400"/>
              <a:t>、playload、signature</a:t>
            </a:r>
            <a:endParaRPr lang="zh-CN" altLang="en-US" sz="1400"/>
          </a:p>
          <a:p>
            <a:pPr marL="0" indent="0">
              <a:buNone/>
            </a:pPr>
            <a:r>
              <a:rPr lang="en-US" altLang="zh-CN" sz="1400"/>
              <a:t>3</a:t>
            </a:r>
            <a:r>
              <a:rPr lang="zh-CN" altLang="en-US" sz="1400"/>
              <a:t>、</a:t>
            </a:r>
            <a:r>
              <a:rPr lang="en-US" altLang="zh-CN" sz="1400"/>
              <a:t>JWT</a:t>
            </a:r>
            <a:r>
              <a:rPr lang="zh-CN" altLang="en-US" sz="1400"/>
              <a:t>生成</a:t>
            </a:r>
            <a:endParaRPr lang="zh-CN" altLang="en-US" sz="1400"/>
          </a:p>
          <a:p>
            <a:pPr marL="0" indent="0">
              <a:buNone/>
            </a:pPr>
            <a:r>
              <a:rPr lang="en-US" altLang="zh-CN" sz="1400"/>
              <a:t>        JwtBuilder builder = Jwts.builder()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              .setSubject(subject)        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              .setIssuedAt(now)           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              .signWith(SignatureAlgorithm.HS256, signingKey)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              .setExpiration(calendar.getTime())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              .setHeaderParams(map)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              .setId("jwt-id");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4</a:t>
            </a:r>
            <a:r>
              <a:rPr lang="zh-CN" altLang="en-US" sz="1400"/>
              <a:t>、</a:t>
            </a:r>
            <a:r>
              <a:rPr lang="en-US" altLang="zh-CN" sz="1400"/>
              <a:t>JWT</a:t>
            </a:r>
            <a:r>
              <a:rPr lang="zh-CN" altLang="en-US" sz="1400"/>
              <a:t>检验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Jwts.parser()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              .setSigningKey(signingKey)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              .parseClaimsJws(token)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              .getBody() //获取Claims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              .getSubject();</a:t>
            </a:r>
            <a:endParaRPr lang="zh-CN" altLang="en-US" sz="1400"/>
          </a:p>
          <a:p>
            <a:pPr marL="0" indent="0">
              <a:buNone/>
            </a:pPr>
            <a:r>
              <a:rPr lang="en-US" altLang="zh-CN" sz="1400"/>
              <a:t>5</a:t>
            </a:r>
            <a:r>
              <a:rPr lang="zh-CN" altLang="en-US" sz="1400"/>
              <a:t>、</a:t>
            </a:r>
            <a:r>
              <a:rPr lang="zh-CN" altLang="en-US" sz="1400">
                <a:sym typeface="+mn-ea"/>
              </a:rPr>
              <a:t>如何与</a:t>
            </a:r>
            <a:r>
              <a:rPr lang="en-US" altLang="zh-CN" sz="1400">
                <a:sym typeface="+mn-ea"/>
              </a:rPr>
              <a:t>vulhunter</a:t>
            </a:r>
            <a:r>
              <a:rPr lang="zh-CN" altLang="en-US" sz="1400">
                <a:sym typeface="+mn-ea"/>
              </a:rPr>
              <a:t>进行数据交互</a:t>
            </a:r>
            <a:endParaRPr lang="zh-CN" altLang="en-US" sz="1400"/>
          </a:p>
          <a:p>
            <a:pPr marL="0" indent="0">
              <a:buNone/>
            </a:pPr>
            <a:r>
              <a:rPr lang="en-US" altLang="zh-CN" sz="1400"/>
              <a:t>6</a:t>
            </a:r>
            <a:r>
              <a:rPr lang="zh-CN" altLang="en-US" sz="1400"/>
              <a:t>、</a:t>
            </a:r>
            <a:r>
              <a:rPr lang="en-US" altLang="zh-CN" sz="1400">
                <a:sym typeface="+mn-ea"/>
              </a:rPr>
              <a:t>... ...</a:t>
            </a:r>
            <a:endParaRPr lang="en-US" altLang="zh-CN" sz="1400"/>
          </a:p>
          <a:p>
            <a:pPr marL="0" indent="0">
              <a:buNone/>
            </a:pPr>
            <a:endParaRPr lang="zh-CN" altLang="en-US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矩形 6145"/>
          <p:cNvSpPr/>
          <p:nvPr/>
        </p:nvSpPr>
        <p:spPr>
          <a:xfrm>
            <a:off x="-30162" y="3397250"/>
            <a:ext cx="9137650" cy="2317750"/>
          </a:xfrm>
          <a:prstGeom prst="rect">
            <a:avLst/>
          </a:prstGeom>
          <a:solidFill>
            <a:srgbClr val="0066CC">
              <a:alpha val="89999"/>
            </a:srgbClr>
          </a:solidFill>
          <a:ln w="9525">
            <a:noFill/>
          </a:ln>
        </p:spPr>
        <p:txBody>
          <a:bodyPr wrap="none" anchor="ctr"/>
          <a:p>
            <a:pPr algn="ctr"/>
            <a:endParaRPr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6147" name="文本框 6146"/>
          <p:cNvSpPr txBox="1"/>
          <p:nvPr/>
        </p:nvSpPr>
        <p:spPr>
          <a:xfrm>
            <a:off x="396875" y="1177925"/>
            <a:ext cx="5762625" cy="838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6000" b="1" i="1" dirty="0">
                <a:solidFill>
                  <a:srgbClr val="5F5F5F"/>
                </a:solidFill>
                <a:ea typeface="微软雅黑" panose="020B0503020204020204" charset="-122"/>
              </a:rPr>
              <a:t>谢谢</a:t>
            </a:r>
            <a:r>
              <a:rPr lang="zh-CN" altLang="en-US" sz="6000" b="1" i="1" dirty="0">
                <a:solidFill>
                  <a:srgbClr val="0066CC"/>
                </a:solidFill>
                <a:ea typeface="微软雅黑" panose="020B0503020204020204" charset="-122"/>
              </a:rPr>
              <a:t>观赏</a:t>
            </a:r>
            <a:endParaRPr lang="zh-CN" altLang="en-US" sz="6000" b="1" i="1" dirty="0">
              <a:solidFill>
                <a:srgbClr val="0066CC"/>
              </a:solidFill>
              <a:ea typeface="微软雅黑" panose="020B0503020204020204" charset="-122"/>
            </a:endParaRPr>
          </a:p>
        </p:txBody>
      </p:sp>
      <p:sp>
        <p:nvSpPr>
          <p:cNvPr id="6148" name="TextBox 5"/>
          <p:cNvSpPr/>
          <p:nvPr/>
        </p:nvSpPr>
        <p:spPr>
          <a:xfrm>
            <a:off x="323850" y="3697288"/>
            <a:ext cx="3455988" cy="635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p>
            <a:r>
              <a:rPr lang="zh-CN" altLang="en-US" sz="4400" dirty="0">
                <a:solidFill>
                  <a:srgbClr val="5F5F5F"/>
                </a:solidFill>
                <a:latin typeface="Arial Unicode MS" panose="020B0604020202020204" pitchFamily="2" charset="-122"/>
                <a:ea typeface="Arial Unicode MS" panose="020B0604020202020204" pitchFamily="2" charset="-122"/>
                <a:sym typeface="Haettenschweiler" panose="020B0706040902060204" pitchFamily="2" charset="0"/>
              </a:rPr>
              <a:t>WPS</a:t>
            </a:r>
            <a:r>
              <a:rPr lang="en-US" altLang="zh-CN" sz="4400" dirty="0">
                <a:solidFill>
                  <a:srgbClr val="000000"/>
                </a:solidFill>
                <a:latin typeface="Arial Unicode MS" panose="020B0604020202020204" pitchFamily="2" charset="-122"/>
                <a:ea typeface="Arial Unicode MS" panose="020B0604020202020204" pitchFamily="2" charset="-122"/>
                <a:sym typeface="Haettenschweiler" panose="020B0706040902060204" pitchFamily="2" charset="0"/>
              </a:rPr>
              <a:t> </a:t>
            </a:r>
            <a:r>
              <a:rPr lang="zh-CN" altLang="en-US" sz="4400" dirty="0">
                <a:solidFill>
                  <a:schemeClr val="bg1"/>
                </a:solidFill>
                <a:latin typeface="Arial Unicode MS" panose="020B0604020202020204" pitchFamily="2" charset="-122"/>
                <a:ea typeface="Arial Unicode MS" panose="020B0604020202020204" pitchFamily="2" charset="-122"/>
                <a:sym typeface="Haettenschweiler" panose="020B0706040902060204" pitchFamily="2" charset="0"/>
              </a:rPr>
              <a:t>Office</a:t>
            </a:r>
            <a:endParaRPr lang="zh-CN" altLang="en-US" sz="4400" dirty="0">
              <a:solidFill>
                <a:schemeClr val="bg1"/>
              </a:solidFill>
              <a:latin typeface="Arial Unicode MS" panose="020B0604020202020204" pitchFamily="2" charset="-122"/>
              <a:ea typeface="Arial Unicode MS" panose="020B0604020202020204" pitchFamily="2" charset="-122"/>
            </a:endParaRPr>
          </a:p>
        </p:txBody>
      </p:sp>
      <p:sp>
        <p:nvSpPr>
          <p:cNvPr id="6149" name="TextBox 6"/>
          <p:cNvSpPr/>
          <p:nvPr/>
        </p:nvSpPr>
        <p:spPr>
          <a:xfrm>
            <a:off x="396875" y="4418013"/>
            <a:ext cx="2693988" cy="304800"/>
          </a:xfrm>
          <a:prstGeom prst="rect">
            <a:avLst/>
          </a:prstGeom>
          <a:noFill/>
          <a:ln w="9525">
            <a:noFill/>
          </a:ln>
        </p:spPr>
        <p:txBody>
          <a:bodyPr vert="horz" wrap="none" anchor="t">
            <a:spAutoFit/>
          </a:bodyPr>
          <a:p>
            <a:r>
              <a:rPr lang="en-US" altLang="zh-CN" dirty="0">
                <a:solidFill>
                  <a:schemeClr val="bg1"/>
                </a:solidFill>
                <a:latin typeface="Mistral" panose="03090702030407020403" pitchFamily="2" charset="0"/>
                <a:ea typeface="宋体" panose="02010600030101010101" pitchFamily="2" charset="-122"/>
                <a:sym typeface="Mistral" panose="03090702030407020403" pitchFamily="2" charset="0"/>
              </a:rPr>
              <a:t>Make Presentation much more fun</a:t>
            </a:r>
            <a:endParaRPr lang="en-US" altLang="zh-CN" dirty="0">
              <a:solidFill>
                <a:schemeClr val="bg1"/>
              </a:solidFill>
              <a:latin typeface="Mistral" panose="03090702030407020403" pitchFamily="2" charset="0"/>
              <a:ea typeface="宋体" panose="02010600030101010101" pitchFamily="2" charset="-122"/>
              <a:sym typeface="Mistral" panose="03090702030407020403" pitchFamily="2" charset="0"/>
            </a:endParaRPr>
          </a:p>
        </p:txBody>
      </p:sp>
      <p:sp>
        <p:nvSpPr>
          <p:cNvPr id="6150" name="TextBox 10"/>
          <p:cNvSpPr/>
          <p:nvPr/>
        </p:nvSpPr>
        <p:spPr>
          <a:xfrm>
            <a:off x="7524750" y="4957763"/>
            <a:ext cx="1584325" cy="44291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p>
            <a:pPr>
              <a:lnSpc>
                <a:spcPct val="80000"/>
              </a:lnSpc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@WPS官方微博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endParaRPr lang="zh-CN" altLang="en-US" sz="1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@kingsoftwps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151" name="图片 6150" descr="LOGO_24x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5825" y="4957763"/>
            <a:ext cx="234950" cy="196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52" name="图片 6151" descr="32-腾讯微博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413" y="5199063"/>
            <a:ext cx="233362" cy="1952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53" name="图片 6152" descr="wpsofficemba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250" y="2497138"/>
            <a:ext cx="2524125" cy="6715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4" name="标题 1"/>
          <p:cNvSpPr>
            <a:spLocks noGrp="1"/>
          </p:cNvSpPr>
          <p:nvPr/>
        </p:nvSpPr>
        <p:spPr>
          <a:xfrm>
            <a:off x="457200" y="120650"/>
            <a:ext cx="8229600" cy="504825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>
            <a:lvl1pPr marL="914400" lvl="0" indent="-914400" algn="ctr" eaLnBrk="1" latinLnBrk="0" hangingPunct="1">
              <a:lnSpc>
                <a:spcPct val="10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charset="0"/>
              </a:defRPr>
            </a:lvl1pPr>
          </a:lstStyle>
          <a:p>
            <a:pPr algn="l"/>
            <a:r>
              <a:rPr lang="zh-CN" altLang="en-US" sz="2400" kern="1200">
                <a:solidFill>
                  <a:schemeClr val="bg1"/>
                </a:solidFill>
                <a:latin typeface="Calibri" charset="0"/>
                <a:ea typeface="微软雅黑" panose="020B0503020204020204" charset="-122"/>
                <a:sym typeface="Calibri" charset="0"/>
              </a:rPr>
              <a:t>目录</a:t>
            </a:r>
            <a:endParaRPr lang="zh-CN" altLang="en-US" sz="4400" kern="1200">
              <a:latin typeface="Calibri" charset="0"/>
              <a:ea typeface="微软雅黑" panose="020B0503020204020204" charset="-122"/>
              <a:sym typeface="Calibri" charset="0"/>
            </a:endParaRPr>
          </a:p>
        </p:txBody>
      </p:sp>
      <p:grpSp>
        <p:nvGrpSpPr>
          <p:cNvPr id="5125" name="组合 5124"/>
          <p:cNvGrpSpPr/>
          <p:nvPr/>
        </p:nvGrpSpPr>
        <p:grpSpPr>
          <a:xfrm>
            <a:off x="2951480" y="1262380"/>
            <a:ext cx="3240088" cy="521970"/>
            <a:chOff x="0" y="0"/>
            <a:chExt cx="3240360" cy="521634"/>
          </a:xfrm>
        </p:grpSpPr>
        <p:grpSp>
          <p:nvGrpSpPr>
            <p:cNvPr id="5126" name="组合 5125"/>
            <p:cNvGrpSpPr/>
            <p:nvPr/>
          </p:nvGrpSpPr>
          <p:grpSpPr>
            <a:xfrm>
              <a:off x="0" y="45877"/>
              <a:ext cx="368424" cy="216024"/>
              <a:chOff x="0" y="0"/>
              <a:chExt cx="368424" cy="216024"/>
            </a:xfrm>
          </p:grpSpPr>
          <p:sp>
            <p:nvSpPr>
              <p:cNvPr id="5127" name="燕尾形 3"/>
              <p:cNvSpPr/>
              <p:nvPr/>
            </p:nvSpPr>
            <p:spPr>
              <a:xfrm>
                <a:off x="0" y="0"/>
                <a:ext cx="216024" cy="216024"/>
              </a:xfrm>
              <a:prstGeom prst="chevron">
                <a:avLst>
                  <a:gd name="adj" fmla="val 50000"/>
                </a:avLst>
              </a:prstGeom>
              <a:gradFill rotWithShape="1">
                <a:gsLst>
                  <a:gs pos="0">
                    <a:srgbClr val="3F95D2">
                      <a:alpha val="100000"/>
                    </a:srgbClr>
                  </a:gs>
                  <a:gs pos="100000">
                    <a:srgbClr val="2856A4">
                      <a:alpha val="100000"/>
                    </a:srgbClr>
                  </a:gs>
                </a:gsLst>
                <a:path path="rect">
                  <a:fillToRect l="50000" t="50000" r="50000" b="50000"/>
                </a:path>
                <a:tileRect/>
              </a:gradFill>
              <a:ln w="25400">
                <a:noFill/>
              </a:ln>
            </p:spPr>
            <p:txBody>
              <a:bodyPr anchor="ctr"/>
              <a:p>
                <a:pPr algn="ctr"/>
                <a:endParaRPr>
                  <a:ea typeface="宋体" panose="02010600030101010101" pitchFamily="2" charset="-122"/>
                </a:endParaRPr>
              </a:p>
            </p:txBody>
          </p:sp>
          <p:sp>
            <p:nvSpPr>
              <p:cNvPr id="5128" name="燕尾形 4"/>
              <p:cNvSpPr/>
              <p:nvPr/>
            </p:nvSpPr>
            <p:spPr>
              <a:xfrm>
                <a:off x="152400" y="0"/>
                <a:ext cx="216024" cy="216024"/>
              </a:xfrm>
              <a:prstGeom prst="chevron">
                <a:avLst>
                  <a:gd name="adj" fmla="val 50000"/>
                </a:avLst>
              </a:prstGeom>
              <a:gradFill rotWithShape="1">
                <a:gsLst>
                  <a:gs pos="0">
                    <a:srgbClr val="3F95D2">
                      <a:alpha val="100000"/>
                    </a:srgbClr>
                  </a:gs>
                  <a:gs pos="100000">
                    <a:srgbClr val="2856A4">
                      <a:alpha val="100000"/>
                    </a:srgbClr>
                  </a:gs>
                </a:gsLst>
                <a:path path="rect">
                  <a:fillToRect l="50000" t="50000" r="50000" b="50000"/>
                </a:path>
                <a:tileRect/>
              </a:gradFill>
              <a:ln w="25400">
                <a:noFill/>
              </a:ln>
            </p:spPr>
            <p:txBody>
              <a:bodyPr anchor="ctr"/>
              <a:p>
                <a:pPr algn="ctr"/>
                <a:endParaRPr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129" name="TextBox 6"/>
            <p:cNvSpPr/>
            <p:nvPr/>
          </p:nvSpPr>
          <p:spPr>
            <a:xfrm>
              <a:off x="720080" y="0"/>
              <a:ext cx="2520280" cy="5216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algn="l">
                <a:buClrTx/>
                <a:buSzTx/>
                <a:buFontTx/>
              </a:pPr>
              <a:r>
                <a:rPr lang="en-US" altLang="zh-CN" sz="1400" dirty="0">
                  <a:solidFill>
                    <a:srgbClr val="000000"/>
                  </a:solidFill>
                  <a:latin typeface="Calibri" charset="0"/>
                  <a:ea typeface="微软雅黑" panose="020B0503020204020204" charset="-122"/>
                  <a:sym typeface="Calibri" charset="0"/>
                </a:rPr>
                <a:t>1    </a:t>
              </a:r>
              <a:r>
                <a:rPr lang="zh-CN" altLang="en-US" sz="1400" dirty="0">
                  <a:solidFill>
                    <a:srgbClr val="000000"/>
                  </a:solidFill>
                  <a:latin typeface="Calibri" charset="0"/>
                  <a:ea typeface="微软雅黑" panose="020B0503020204020204" charset="-122"/>
                  <a:sym typeface="+mn-ea"/>
                </a:rPr>
                <a:t>sso简介</a:t>
              </a:r>
              <a:endParaRPr lang="zh-CN" altLang="en-US" sz="1400" dirty="0">
                <a:solidFill>
                  <a:srgbClr val="000000"/>
                </a:solidFill>
                <a:latin typeface="Calibri" charset="0"/>
                <a:ea typeface="微软雅黑" panose="020B0503020204020204" charset="-122"/>
              </a:endParaRPr>
            </a:p>
            <a:p>
              <a:pPr algn="l">
                <a:buClrTx/>
                <a:buSzTx/>
                <a:buFontTx/>
              </a:pPr>
              <a:endParaRPr lang="zh-CN" altLang="en-US" sz="1400" dirty="0">
                <a:solidFill>
                  <a:srgbClr val="000000"/>
                </a:solidFill>
                <a:latin typeface="Calibri" charset="0"/>
                <a:ea typeface="微软雅黑" panose="020B0503020204020204" charset="-122"/>
              </a:endParaRPr>
            </a:p>
          </p:txBody>
        </p:sp>
      </p:grpSp>
      <p:grpSp>
        <p:nvGrpSpPr>
          <p:cNvPr id="5130" name="组合 5129"/>
          <p:cNvGrpSpPr/>
          <p:nvPr/>
        </p:nvGrpSpPr>
        <p:grpSpPr>
          <a:xfrm>
            <a:off x="2952115" y="1813243"/>
            <a:ext cx="3240088" cy="306705"/>
            <a:chOff x="0" y="0"/>
            <a:chExt cx="3240360" cy="306508"/>
          </a:xfrm>
        </p:grpSpPr>
        <p:grpSp>
          <p:nvGrpSpPr>
            <p:cNvPr id="5131" name="组合 5130"/>
            <p:cNvGrpSpPr/>
            <p:nvPr/>
          </p:nvGrpSpPr>
          <p:grpSpPr>
            <a:xfrm>
              <a:off x="0" y="45877"/>
              <a:ext cx="368424" cy="216024"/>
              <a:chOff x="0" y="0"/>
              <a:chExt cx="368424" cy="216024"/>
            </a:xfrm>
          </p:grpSpPr>
          <p:sp>
            <p:nvSpPr>
              <p:cNvPr id="5132" name="燕尾形 11"/>
              <p:cNvSpPr/>
              <p:nvPr/>
            </p:nvSpPr>
            <p:spPr>
              <a:xfrm>
                <a:off x="0" y="0"/>
                <a:ext cx="216024" cy="216024"/>
              </a:xfrm>
              <a:prstGeom prst="chevron">
                <a:avLst>
                  <a:gd name="adj" fmla="val 50000"/>
                </a:avLst>
              </a:prstGeom>
              <a:gradFill rotWithShape="1">
                <a:gsLst>
                  <a:gs pos="0">
                    <a:srgbClr val="3F95D2">
                      <a:alpha val="100000"/>
                    </a:srgbClr>
                  </a:gs>
                  <a:gs pos="100000">
                    <a:srgbClr val="2856A4">
                      <a:alpha val="100000"/>
                    </a:srgbClr>
                  </a:gs>
                </a:gsLst>
                <a:path path="rect">
                  <a:fillToRect l="50000" t="50000" r="50000" b="50000"/>
                </a:path>
                <a:tileRect/>
              </a:gradFill>
              <a:ln w="25400">
                <a:noFill/>
              </a:ln>
            </p:spPr>
            <p:txBody>
              <a:bodyPr anchor="ctr"/>
              <a:p>
                <a:pPr algn="ctr"/>
                <a:endParaRPr>
                  <a:ea typeface="宋体" panose="02010600030101010101" pitchFamily="2" charset="-122"/>
                </a:endParaRPr>
              </a:p>
            </p:txBody>
          </p:sp>
          <p:sp>
            <p:nvSpPr>
              <p:cNvPr id="5133" name="燕尾形 12"/>
              <p:cNvSpPr/>
              <p:nvPr/>
            </p:nvSpPr>
            <p:spPr>
              <a:xfrm>
                <a:off x="152400" y="0"/>
                <a:ext cx="216024" cy="216024"/>
              </a:xfrm>
              <a:prstGeom prst="chevron">
                <a:avLst>
                  <a:gd name="adj" fmla="val 50000"/>
                </a:avLst>
              </a:prstGeom>
              <a:gradFill rotWithShape="1">
                <a:gsLst>
                  <a:gs pos="0">
                    <a:srgbClr val="3F95D2">
                      <a:alpha val="100000"/>
                    </a:srgbClr>
                  </a:gs>
                  <a:gs pos="100000">
                    <a:srgbClr val="2856A4">
                      <a:alpha val="100000"/>
                    </a:srgbClr>
                  </a:gs>
                </a:gsLst>
                <a:path path="rect">
                  <a:fillToRect l="50000" t="50000" r="50000" b="50000"/>
                </a:path>
                <a:tileRect/>
              </a:gradFill>
              <a:ln w="25400">
                <a:noFill/>
              </a:ln>
            </p:spPr>
            <p:txBody>
              <a:bodyPr anchor="ctr"/>
              <a:p>
                <a:pPr algn="ctr"/>
                <a:endParaRPr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134" name="TextBox 10"/>
            <p:cNvSpPr/>
            <p:nvPr/>
          </p:nvSpPr>
          <p:spPr>
            <a:xfrm>
              <a:off x="720080" y="0"/>
              <a:ext cx="2520280" cy="3065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marL="0" algn="l">
                <a:buClrTx/>
                <a:buSzTx/>
                <a:buFontTx/>
                <a:buNone/>
              </a:pPr>
              <a:r>
                <a:rPr lang="en-US" altLang="zh-CN" sz="1400" dirty="0">
                  <a:solidFill>
                    <a:srgbClr val="000000"/>
                  </a:solidFill>
                  <a:latin typeface="Calibri" charset="0"/>
                  <a:ea typeface="微软雅黑" panose="020B0503020204020204" charset="-122"/>
                  <a:sym typeface="Calibri" charset="0"/>
                </a:rPr>
                <a:t>2    </a:t>
              </a:r>
              <a:r>
                <a:rPr lang="zh-CN" altLang="en-US" sz="1400" dirty="0">
                  <a:solidFill>
                    <a:srgbClr val="000000"/>
                  </a:solidFill>
                  <a:latin typeface="Calibri" charset="0"/>
                  <a:ea typeface="微软雅黑" panose="020B0503020204020204" charset="-122"/>
                  <a:sym typeface="+mn-ea"/>
                </a:rPr>
                <a:t>生活中的实例</a:t>
              </a:r>
              <a:r>
                <a:rPr lang="en-US" altLang="zh-CN" sz="1400" dirty="0">
                  <a:solidFill>
                    <a:srgbClr val="000000"/>
                  </a:solidFill>
                  <a:latin typeface="Calibri" charset="0"/>
                  <a:ea typeface="微软雅黑" panose="020B0503020204020204" charset="-122"/>
                  <a:sym typeface="Calibri" charset="0"/>
                </a:rPr>
                <a:t>    </a:t>
              </a:r>
              <a:endParaRPr lang="zh-CN" altLang="en-US" sz="1400" dirty="0">
                <a:solidFill>
                  <a:srgbClr val="000000"/>
                </a:solidFill>
                <a:latin typeface="Calibri" charset="0"/>
                <a:ea typeface="微软雅黑" panose="020B0503020204020204" charset="-122"/>
              </a:endParaRPr>
            </a:p>
          </p:txBody>
        </p:sp>
      </p:grpSp>
      <p:grpSp>
        <p:nvGrpSpPr>
          <p:cNvPr id="5135" name="组合 5134"/>
          <p:cNvGrpSpPr/>
          <p:nvPr/>
        </p:nvGrpSpPr>
        <p:grpSpPr>
          <a:xfrm>
            <a:off x="2952115" y="2268220"/>
            <a:ext cx="3400425" cy="306705"/>
            <a:chOff x="0" y="0"/>
            <a:chExt cx="3240677" cy="306508"/>
          </a:xfrm>
        </p:grpSpPr>
        <p:grpSp>
          <p:nvGrpSpPr>
            <p:cNvPr id="5136" name="组合 5135"/>
            <p:cNvGrpSpPr/>
            <p:nvPr/>
          </p:nvGrpSpPr>
          <p:grpSpPr>
            <a:xfrm>
              <a:off x="0" y="45877"/>
              <a:ext cx="368424" cy="216024"/>
              <a:chOff x="0" y="0"/>
              <a:chExt cx="368424" cy="216024"/>
            </a:xfrm>
          </p:grpSpPr>
          <p:sp>
            <p:nvSpPr>
              <p:cNvPr id="5137" name="燕尾形 16"/>
              <p:cNvSpPr/>
              <p:nvPr/>
            </p:nvSpPr>
            <p:spPr>
              <a:xfrm>
                <a:off x="0" y="0"/>
                <a:ext cx="216024" cy="216024"/>
              </a:xfrm>
              <a:prstGeom prst="chevron">
                <a:avLst>
                  <a:gd name="adj" fmla="val 50000"/>
                </a:avLst>
              </a:prstGeom>
              <a:gradFill rotWithShape="1">
                <a:gsLst>
                  <a:gs pos="0">
                    <a:srgbClr val="3F95D2">
                      <a:alpha val="100000"/>
                    </a:srgbClr>
                  </a:gs>
                  <a:gs pos="100000">
                    <a:srgbClr val="2856A4">
                      <a:alpha val="100000"/>
                    </a:srgbClr>
                  </a:gs>
                </a:gsLst>
                <a:path path="rect">
                  <a:fillToRect l="50000" t="50000" r="50000" b="50000"/>
                </a:path>
                <a:tileRect/>
              </a:gradFill>
              <a:ln w="25400">
                <a:noFill/>
              </a:ln>
            </p:spPr>
            <p:txBody>
              <a:bodyPr anchor="ctr"/>
              <a:p>
                <a:pPr algn="ctr"/>
                <a:endParaRPr>
                  <a:ea typeface="宋体" panose="02010600030101010101" pitchFamily="2" charset="-122"/>
                </a:endParaRPr>
              </a:p>
            </p:txBody>
          </p:sp>
          <p:sp>
            <p:nvSpPr>
              <p:cNvPr id="5138" name="燕尾形 17"/>
              <p:cNvSpPr/>
              <p:nvPr/>
            </p:nvSpPr>
            <p:spPr>
              <a:xfrm>
                <a:off x="152400" y="0"/>
                <a:ext cx="216024" cy="216024"/>
              </a:xfrm>
              <a:prstGeom prst="chevron">
                <a:avLst>
                  <a:gd name="adj" fmla="val 50000"/>
                </a:avLst>
              </a:prstGeom>
              <a:gradFill rotWithShape="1">
                <a:gsLst>
                  <a:gs pos="0">
                    <a:srgbClr val="3F95D2">
                      <a:alpha val="100000"/>
                    </a:srgbClr>
                  </a:gs>
                  <a:gs pos="100000">
                    <a:srgbClr val="2856A4">
                      <a:alpha val="100000"/>
                    </a:srgbClr>
                  </a:gs>
                </a:gsLst>
                <a:path path="rect">
                  <a:fillToRect l="50000" t="50000" r="50000" b="50000"/>
                </a:path>
                <a:tileRect/>
              </a:gradFill>
              <a:ln w="25400">
                <a:noFill/>
              </a:ln>
            </p:spPr>
            <p:txBody>
              <a:bodyPr anchor="ctr"/>
              <a:p>
                <a:pPr algn="ctr"/>
                <a:endParaRPr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139" name="TextBox 15"/>
            <p:cNvSpPr/>
            <p:nvPr/>
          </p:nvSpPr>
          <p:spPr>
            <a:xfrm>
              <a:off x="686261" y="0"/>
              <a:ext cx="2554416" cy="3065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marL="0" algn="l">
                <a:buClrTx/>
                <a:buSzTx/>
                <a:buFontTx/>
                <a:buNone/>
              </a:pPr>
              <a:r>
                <a:rPr lang="en-US" altLang="zh-CN" sz="1400" dirty="0">
                  <a:solidFill>
                    <a:srgbClr val="000000"/>
                  </a:solidFill>
                  <a:latin typeface="Calibri" charset="0"/>
                  <a:ea typeface="微软雅黑" panose="020B0503020204020204" charset="-122"/>
                  <a:sym typeface="Calibri" charset="0"/>
                </a:rPr>
                <a:t>3*    </a:t>
              </a:r>
              <a:r>
                <a:rPr lang="zh-CN" altLang="en-US" sz="1400" dirty="0">
                  <a:solidFill>
                    <a:srgbClr val="000000"/>
                  </a:solidFill>
                  <a:latin typeface="Calibri" charset="0"/>
                  <a:ea typeface="微软雅黑" panose="020B0503020204020204" charset="-122"/>
                  <a:sym typeface="+mn-ea"/>
                </a:rPr>
                <a:t>以jwt实现sso</a:t>
              </a:r>
              <a:endParaRPr lang="zh-CN" altLang="en-US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952115" y="2766695"/>
            <a:ext cx="3400425" cy="306705"/>
            <a:chOff x="0" y="0"/>
            <a:chExt cx="3240677" cy="306508"/>
          </a:xfrm>
        </p:grpSpPr>
        <p:grpSp>
          <p:nvGrpSpPr>
            <p:cNvPr id="19" name="组合 18"/>
            <p:cNvGrpSpPr/>
            <p:nvPr/>
          </p:nvGrpSpPr>
          <p:grpSpPr>
            <a:xfrm>
              <a:off x="0" y="45877"/>
              <a:ext cx="368424" cy="216024"/>
              <a:chOff x="0" y="0"/>
              <a:chExt cx="368424" cy="216024"/>
            </a:xfrm>
          </p:grpSpPr>
          <p:sp>
            <p:nvSpPr>
              <p:cNvPr id="20" name="燕尾形 16"/>
              <p:cNvSpPr/>
              <p:nvPr/>
            </p:nvSpPr>
            <p:spPr>
              <a:xfrm>
                <a:off x="0" y="0"/>
                <a:ext cx="216024" cy="216024"/>
              </a:xfrm>
              <a:prstGeom prst="chevron">
                <a:avLst>
                  <a:gd name="adj" fmla="val 50000"/>
                </a:avLst>
              </a:prstGeom>
              <a:gradFill rotWithShape="1">
                <a:gsLst>
                  <a:gs pos="0">
                    <a:srgbClr val="3F95D2">
                      <a:alpha val="100000"/>
                    </a:srgbClr>
                  </a:gs>
                  <a:gs pos="100000">
                    <a:srgbClr val="2856A4">
                      <a:alpha val="100000"/>
                    </a:srgbClr>
                  </a:gs>
                </a:gsLst>
                <a:path path="rect">
                  <a:fillToRect l="50000" t="50000" r="50000" b="50000"/>
                </a:path>
                <a:tileRect/>
              </a:gradFill>
              <a:ln w="25400">
                <a:noFill/>
              </a:ln>
            </p:spPr>
            <p:txBody>
              <a:bodyPr anchor="ctr"/>
              <a:p>
                <a:pPr algn="ctr"/>
                <a:endParaRPr>
                  <a:ea typeface="宋体" panose="02010600030101010101" pitchFamily="2" charset="-122"/>
                </a:endParaRPr>
              </a:p>
            </p:txBody>
          </p:sp>
          <p:sp>
            <p:nvSpPr>
              <p:cNvPr id="21" name="燕尾形 17"/>
              <p:cNvSpPr/>
              <p:nvPr/>
            </p:nvSpPr>
            <p:spPr>
              <a:xfrm>
                <a:off x="152400" y="0"/>
                <a:ext cx="216024" cy="216024"/>
              </a:xfrm>
              <a:prstGeom prst="chevron">
                <a:avLst>
                  <a:gd name="adj" fmla="val 50000"/>
                </a:avLst>
              </a:prstGeom>
              <a:gradFill rotWithShape="1">
                <a:gsLst>
                  <a:gs pos="0">
                    <a:srgbClr val="3F95D2">
                      <a:alpha val="100000"/>
                    </a:srgbClr>
                  </a:gs>
                  <a:gs pos="100000">
                    <a:srgbClr val="2856A4">
                      <a:alpha val="100000"/>
                    </a:srgbClr>
                  </a:gs>
                </a:gsLst>
                <a:path path="rect">
                  <a:fillToRect l="50000" t="50000" r="50000" b="50000"/>
                </a:path>
                <a:tileRect/>
              </a:gradFill>
              <a:ln w="25400">
                <a:noFill/>
              </a:ln>
            </p:spPr>
            <p:txBody>
              <a:bodyPr anchor="ctr"/>
              <a:p>
                <a:pPr algn="ctr"/>
                <a:endParaRPr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2" name="TextBox 15"/>
            <p:cNvSpPr/>
            <p:nvPr/>
          </p:nvSpPr>
          <p:spPr>
            <a:xfrm>
              <a:off x="686261" y="0"/>
              <a:ext cx="2554416" cy="3065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marL="0" algn="l">
                <a:buClrTx/>
                <a:buSzTx/>
                <a:buFontTx/>
                <a:buNone/>
              </a:pPr>
              <a:r>
                <a:rPr lang="en-US" altLang="zh-CN" sz="1400" dirty="0">
                  <a:solidFill>
                    <a:srgbClr val="000000"/>
                  </a:solidFill>
                  <a:latin typeface="Calibri" charset="0"/>
                  <a:ea typeface="微软雅黑" panose="020B0503020204020204" charset="-122"/>
                  <a:sym typeface="Calibri" charset="0"/>
                </a:rPr>
                <a:t>4    demo</a:t>
              </a:r>
              <a:r>
                <a:rPr lang="zh-CN" altLang="en-US" sz="1400" dirty="0">
                  <a:solidFill>
                    <a:srgbClr val="000000"/>
                  </a:solidFill>
                  <a:latin typeface="Calibri" charset="0"/>
                  <a:ea typeface="微软雅黑" panose="020B0503020204020204" charset="-122"/>
                  <a:sym typeface="Calibri" charset="0"/>
                </a:rPr>
                <a:t>展示</a:t>
              </a:r>
              <a:endParaRPr lang="zh-CN" altLang="en-US" sz="1400" dirty="0">
                <a:solidFill>
                  <a:srgbClr val="000000"/>
                </a:solidFill>
                <a:latin typeface="Calibri" charset="0"/>
                <a:ea typeface="微软雅黑" panose="020B0503020204020204" charset="-122"/>
                <a:sym typeface="Calibri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952115" y="3314065"/>
            <a:ext cx="3400425" cy="306705"/>
            <a:chOff x="0" y="0"/>
            <a:chExt cx="3240677" cy="306508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45877"/>
              <a:ext cx="368424" cy="216024"/>
              <a:chOff x="0" y="0"/>
              <a:chExt cx="368424" cy="216024"/>
            </a:xfrm>
          </p:grpSpPr>
          <p:sp>
            <p:nvSpPr>
              <p:cNvPr id="6" name="燕尾形 16"/>
              <p:cNvSpPr/>
              <p:nvPr/>
            </p:nvSpPr>
            <p:spPr>
              <a:xfrm>
                <a:off x="0" y="0"/>
                <a:ext cx="216024" cy="216024"/>
              </a:xfrm>
              <a:prstGeom prst="chevron">
                <a:avLst>
                  <a:gd name="adj" fmla="val 50000"/>
                </a:avLst>
              </a:prstGeom>
              <a:gradFill rotWithShape="1">
                <a:gsLst>
                  <a:gs pos="0">
                    <a:srgbClr val="3F95D2">
                      <a:alpha val="100000"/>
                    </a:srgbClr>
                  </a:gs>
                  <a:gs pos="100000">
                    <a:srgbClr val="2856A4">
                      <a:alpha val="100000"/>
                    </a:srgbClr>
                  </a:gs>
                </a:gsLst>
                <a:path path="rect">
                  <a:fillToRect l="50000" t="50000" r="50000" b="50000"/>
                </a:path>
                <a:tileRect/>
              </a:gradFill>
              <a:ln w="25400">
                <a:noFill/>
              </a:ln>
            </p:spPr>
            <p:txBody>
              <a:bodyPr anchor="ctr"/>
              <a:p>
                <a:pPr algn="ctr"/>
                <a:endParaRPr>
                  <a:ea typeface="宋体" panose="02010600030101010101" pitchFamily="2" charset="-122"/>
                </a:endParaRPr>
              </a:p>
            </p:txBody>
          </p:sp>
          <p:sp>
            <p:nvSpPr>
              <p:cNvPr id="7" name="燕尾形 17"/>
              <p:cNvSpPr/>
              <p:nvPr/>
            </p:nvSpPr>
            <p:spPr>
              <a:xfrm>
                <a:off x="152400" y="0"/>
                <a:ext cx="216024" cy="216024"/>
              </a:xfrm>
              <a:prstGeom prst="chevron">
                <a:avLst>
                  <a:gd name="adj" fmla="val 50000"/>
                </a:avLst>
              </a:prstGeom>
              <a:gradFill rotWithShape="1">
                <a:gsLst>
                  <a:gs pos="0">
                    <a:srgbClr val="3F95D2">
                      <a:alpha val="100000"/>
                    </a:srgbClr>
                  </a:gs>
                  <a:gs pos="100000">
                    <a:srgbClr val="2856A4">
                      <a:alpha val="100000"/>
                    </a:srgbClr>
                  </a:gs>
                </a:gsLst>
                <a:path path="rect">
                  <a:fillToRect l="50000" t="50000" r="50000" b="50000"/>
                </a:path>
                <a:tileRect/>
              </a:gradFill>
              <a:ln w="25400">
                <a:noFill/>
              </a:ln>
            </p:spPr>
            <p:txBody>
              <a:bodyPr anchor="ctr"/>
              <a:p>
                <a:pPr algn="ctr"/>
                <a:endParaRPr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" name="TextBox 15"/>
            <p:cNvSpPr/>
            <p:nvPr/>
          </p:nvSpPr>
          <p:spPr>
            <a:xfrm>
              <a:off x="686261" y="0"/>
              <a:ext cx="2554416" cy="3065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marL="0" algn="l">
                <a:buClrTx/>
                <a:buSzTx/>
                <a:buFontTx/>
                <a:buNone/>
              </a:pPr>
              <a:r>
                <a:rPr lang="en-US" altLang="zh-CN" sz="1400" dirty="0">
                  <a:solidFill>
                    <a:srgbClr val="000000"/>
                  </a:solidFill>
                  <a:latin typeface="Calibri" charset="0"/>
                  <a:ea typeface="微软雅黑" panose="020B0503020204020204" charset="-122"/>
                  <a:sym typeface="Calibri" charset="0"/>
                </a:rPr>
                <a:t>5    </a:t>
              </a:r>
              <a:r>
                <a:rPr lang="zh-CN" altLang="en-US" sz="1400" dirty="0">
                  <a:solidFill>
                    <a:srgbClr val="000000"/>
                  </a:solidFill>
                  <a:latin typeface="Calibri" charset="0"/>
                  <a:ea typeface="微软雅黑" panose="020B0503020204020204" charset="-122"/>
                  <a:sym typeface="Calibri" charset="0"/>
                </a:rPr>
                <a:t>回顾总结</a:t>
              </a:r>
              <a:endParaRPr lang="zh-CN" altLang="en-US" sz="1400" dirty="0">
                <a:solidFill>
                  <a:srgbClr val="000000"/>
                </a:solidFill>
                <a:latin typeface="Calibri" charset="0"/>
                <a:ea typeface="微软雅黑" panose="020B0503020204020204" charset="-122"/>
                <a:sym typeface="Calibri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951480" y="3837940"/>
            <a:ext cx="3713480" cy="306705"/>
            <a:chOff x="0" y="0"/>
            <a:chExt cx="3169144" cy="306508"/>
          </a:xfrm>
        </p:grpSpPr>
        <p:grpSp>
          <p:nvGrpSpPr>
            <p:cNvPr id="3" name="组合 2"/>
            <p:cNvGrpSpPr/>
            <p:nvPr/>
          </p:nvGrpSpPr>
          <p:grpSpPr>
            <a:xfrm>
              <a:off x="0" y="45877"/>
              <a:ext cx="368424" cy="216024"/>
              <a:chOff x="0" y="0"/>
              <a:chExt cx="368424" cy="216024"/>
            </a:xfrm>
          </p:grpSpPr>
          <p:sp>
            <p:nvSpPr>
              <p:cNvPr id="9" name="燕尾形 16"/>
              <p:cNvSpPr/>
              <p:nvPr/>
            </p:nvSpPr>
            <p:spPr>
              <a:xfrm>
                <a:off x="0" y="0"/>
                <a:ext cx="216024" cy="216024"/>
              </a:xfrm>
              <a:prstGeom prst="chevron">
                <a:avLst>
                  <a:gd name="adj" fmla="val 50000"/>
                </a:avLst>
              </a:prstGeom>
              <a:gradFill rotWithShape="1">
                <a:gsLst>
                  <a:gs pos="0">
                    <a:srgbClr val="3F95D2">
                      <a:alpha val="100000"/>
                    </a:srgbClr>
                  </a:gs>
                  <a:gs pos="100000">
                    <a:srgbClr val="2856A4">
                      <a:alpha val="100000"/>
                    </a:srgbClr>
                  </a:gs>
                </a:gsLst>
                <a:path path="rect">
                  <a:fillToRect l="50000" t="50000" r="50000" b="50000"/>
                </a:path>
                <a:tileRect/>
              </a:gradFill>
              <a:ln w="25400">
                <a:noFill/>
              </a:ln>
            </p:spPr>
            <p:txBody>
              <a:bodyPr anchor="ctr"/>
              <a:p>
                <a:pPr algn="ctr"/>
                <a:endParaRPr>
                  <a:ea typeface="宋体" panose="02010600030101010101" pitchFamily="2" charset="-122"/>
                </a:endParaRPr>
              </a:p>
            </p:txBody>
          </p:sp>
          <p:sp>
            <p:nvSpPr>
              <p:cNvPr id="10" name="燕尾形 17"/>
              <p:cNvSpPr/>
              <p:nvPr/>
            </p:nvSpPr>
            <p:spPr>
              <a:xfrm>
                <a:off x="152400" y="0"/>
                <a:ext cx="216024" cy="216024"/>
              </a:xfrm>
              <a:prstGeom prst="chevron">
                <a:avLst>
                  <a:gd name="adj" fmla="val 50000"/>
                </a:avLst>
              </a:prstGeom>
              <a:gradFill rotWithShape="1">
                <a:gsLst>
                  <a:gs pos="0">
                    <a:srgbClr val="3F95D2">
                      <a:alpha val="100000"/>
                    </a:srgbClr>
                  </a:gs>
                  <a:gs pos="100000">
                    <a:srgbClr val="2856A4">
                      <a:alpha val="100000"/>
                    </a:srgbClr>
                  </a:gs>
                </a:gsLst>
                <a:path path="rect">
                  <a:fillToRect l="50000" t="50000" r="50000" b="50000"/>
                </a:path>
                <a:tileRect/>
              </a:gradFill>
              <a:ln w="25400">
                <a:noFill/>
              </a:ln>
            </p:spPr>
            <p:txBody>
              <a:bodyPr anchor="ctr"/>
              <a:p>
                <a:pPr algn="ctr"/>
                <a:endParaRPr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1" name="TextBox 15"/>
            <p:cNvSpPr/>
            <p:nvPr/>
          </p:nvSpPr>
          <p:spPr>
            <a:xfrm>
              <a:off x="614728" y="0"/>
              <a:ext cx="2554416" cy="3065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marL="0" algn="l">
                <a:buClrTx/>
                <a:buSzTx/>
                <a:buFontTx/>
                <a:buNone/>
              </a:pPr>
              <a:r>
                <a:rPr lang="en-US" altLang="zh-CN" sz="1400" dirty="0">
                  <a:solidFill>
                    <a:srgbClr val="000000"/>
                  </a:solidFill>
                  <a:latin typeface="Calibri" charset="0"/>
                  <a:ea typeface="微软雅黑" panose="020B0503020204020204" charset="-122"/>
                  <a:sym typeface="Calibri" charset="0"/>
                </a:rPr>
                <a:t>6*    </a:t>
              </a:r>
              <a:r>
                <a:rPr lang="zh-CN" altLang="en-US" sz="1400" dirty="0">
                  <a:solidFill>
                    <a:srgbClr val="000000"/>
                  </a:solidFill>
                  <a:latin typeface="Calibri" charset="0"/>
                  <a:ea typeface="微软雅黑" panose="020B0503020204020204" charset="-122"/>
                  <a:sym typeface="Calibri" charset="0"/>
                </a:rPr>
                <a:t>如何与</a:t>
              </a:r>
              <a:r>
                <a:rPr lang="en-US" altLang="zh-CN" sz="1400" dirty="0">
                  <a:solidFill>
                    <a:srgbClr val="000000"/>
                  </a:solidFill>
                  <a:latin typeface="Calibri" charset="0"/>
                  <a:ea typeface="微软雅黑" panose="020B0503020204020204" charset="-122"/>
                  <a:sym typeface="Calibri" charset="0"/>
                </a:rPr>
                <a:t>vulHunter</a:t>
              </a:r>
              <a:r>
                <a:rPr lang="zh-CN" altLang="en-US" sz="1400" dirty="0">
                  <a:solidFill>
                    <a:srgbClr val="000000"/>
                  </a:solidFill>
                  <a:latin typeface="Calibri" charset="0"/>
                  <a:ea typeface="微软雅黑" panose="020B0503020204020204" charset="-122"/>
                  <a:sym typeface="Calibri" charset="0"/>
                </a:rPr>
                <a:t>进行数据交互</a:t>
              </a:r>
              <a:endParaRPr lang="zh-CN" altLang="en-US" sz="1400" dirty="0">
                <a:solidFill>
                  <a:srgbClr val="000000"/>
                </a:solidFill>
                <a:latin typeface="Calibri" charset="0"/>
                <a:ea typeface="微软雅黑" panose="020B0503020204020204" charset="-122"/>
                <a:sym typeface="Calibri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4" name="标题 1"/>
          <p:cNvSpPr>
            <a:spLocks noGrp="1"/>
          </p:cNvSpPr>
          <p:nvPr/>
        </p:nvSpPr>
        <p:spPr>
          <a:xfrm>
            <a:off x="457200" y="120650"/>
            <a:ext cx="8229600" cy="504825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>
            <a:lvl1pPr marL="914400" lvl="0" indent="-914400" algn="ctr" eaLnBrk="1" latinLnBrk="0" hangingPunct="1">
              <a:lnSpc>
                <a:spcPct val="10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charset="0"/>
              </a:defRPr>
            </a:lvl1pPr>
          </a:lstStyle>
          <a:p>
            <a:pPr algn="l"/>
            <a:r>
              <a:rPr lang="en-US" altLang="zh-CN" sz="2400" kern="1200">
                <a:solidFill>
                  <a:schemeClr val="bg1"/>
                </a:solidFill>
                <a:latin typeface="Calibri" charset="0"/>
                <a:ea typeface="微软雅黑" panose="020B0503020204020204" charset="-122"/>
                <a:sym typeface="Calibri" charset="0"/>
              </a:rPr>
              <a:t>1</a:t>
            </a:r>
            <a:r>
              <a:rPr lang="zh-CN" altLang="en-US" sz="2400" kern="1200">
                <a:solidFill>
                  <a:schemeClr val="bg1"/>
                </a:solidFill>
                <a:latin typeface="Calibri" charset="0"/>
                <a:ea typeface="微软雅黑" panose="020B0503020204020204" charset="-122"/>
                <a:sym typeface="Calibri" charset="0"/>
              </a:rPr>
              <a:t>、简介</a:t>
            </a:r>
            <a:endParaRPr lang="zh-CN" altLang="en-US" sz="2400" kern="1200">
              <a:solidFill>
                <a:schemeClr val="bg1"/>
              </a:solidFill>
              <a:latin typeface="Calibri" charset="0"/>
              <a:ea typeface="微软雅黑" panose="020B0503020204020204" charset="-122"/>
              <a:sym typeface="Calibri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24610" y="830580"/>
            <a:ext cx="649478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/>
              <a:t>       </a:t>
            </a:r>
            <a:r>
              <a:rPr lang="zh-CN" altLang="en-US" sz="1600"/>
              <a:t>在企业发展初期，企业使用的系统很少，通常一个或者两个，每个系统都有自己的登录模块，运营人员每天用自己的账号登录，很方便。</a:t>
            </a:r>
            <a:endParaRPr lang="zh-CN" altLang="en-US" sz="1600"/>
          </a:p>
          <a:p>
            <a:r>
              <a:rPr lang="zh-CN" altLang="en-US" sz="1600"/>
              <a:t>       但随着企业的发展，用到的系统随之增多，运营人员在操作不同的系统时，需要多次登录，而且每个系统的账号都不一样，这对于运营人员来说，很不方便。</a:t>
            </a:r>
            <a:endParaRPr lang="zh-CN" altLang="en-US" sz="1600"/>
          </a:p>
        </p:txBody>
      </p:sp>
      <p:sp>
        <p:nvSpPr>
          <p:cNvPr id="3" name="文本框 2"/>
          <p:cNvSpPr txBox="1"/>
          <p:nvPr/>
        </p:nvSpPr>
        <p:spPr>
          <a:xfrm>
            <a:off x="1349375" y="3216275"/>
            <a:ext cx="64458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    于是，就想到是不是可以在一个系统登录，其他系统就不用登录了呢？这就是单点登录要解决的问题。</a:t>
            </a:r>
            <a:endParaRPr lang="zh-CN" altLang="en-US"/>
          </a:p>
        </p:txBody>
      </p:sp>
      <p:pic>
        <p:nvPicPr>
          <p:cNvPr id="9" name="图片 8" descr="传统登录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775" y="2083435"/>
            <a:ext cx="1440000" cy="943134"/>
          </a:xfrm>
          <a:prstGeom prst="rect">
            <a:avLst/>
          </a:prstGeom>
        </p:spPr>
      </p:pic>
      <p:pic>
        <p:nvPicPr>
          <p:cNvPr id="4" name="图片 3" descr="token验证">
            <a:hlinkClick r:id="rId4" action="ppaction://hlinkfil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6210" y="4142105"/>
            <a:ext cx="1212215" cy="8610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4" name="标题 1"/>
          <p:cNvSpPr>
            <a:spLocks noGrp="1"/>
          </p:cNvSpPr>
          <p:nvPr/>
        </p:nvSpPr>
        <p:spPr>
          <a:xfrm>
            <a:off x="457200" y="120650"/>
            <a:ext cx="8229600" cy="504825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>
            <a:lvl1pPr marL="914400" lvl="0" indent="-914400" algn="ctr" eaLnBrk="1" latinLnBrk="0" hangingPunct="1">
              <a:lnSpc>
                <a:spcPct val="10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charset="0"/>
              </a:defRPr>
            </a:lvl1pPr>
          </a:lstStyle>
          <a:p>
            <a:pPr algn="l"/>
            <a:r>
              <a:rPr lang="en-US" altLang="zh-CN" sz="2400" kern="1200">
                <a:solidFill>
                  <a:schemeClr val="bg1"/>
                </a:solidFill>
                <a:latin typeface="Calibri" charset="0"/>
                <a:ea typeface="微软雅黑" panose="020B0503020204020204" charset="-122"/>
                <a:sym typeface="Calibri" charset="0"/>
              </a:rPr>
              <a:t>1</a:t>
            </a:r>
            <a:r>
              <a:rPr lang="zh-CN" altLang="en-US" sz="2400" kern="1200">
                <a:solidFill>
                  <a:schemeClr val="bg1"/>
                </a:solidFill>
                <a:latin typeface="Calibri" charset="0"/>
                <a:ea typeface="微软雅黑" panose="020B0503020204020204" charset="-122"/>
                <a:sym typeface="Calibri" charset="0"/>
              </a:rPr>
              <a:t>、简介</a:t>
            </a:r>
            <a:endParaRPr lang="zh-CN" altLang="en-US" sz="2400" kern="1200">
              <a:solidFill>
                <a:schemeClr val="bg1"/>
              </a:solidFill>
              <a:latin typeface="Calibri" charset="0"/>
              <a:ea typeface="微软雅黑" panose="020B0503020204020204" charset="-122"/>
              <a:sym typeface="Calibri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24610" y="3820160"/>
            <a:ext cx="649478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/>
              <a:t>       </a:t>
            </a:r>
            <a:r>
              <a:rPr lang="zh-CN" altLang="en-US" sz="1600" b="1"/>
              <a:t>单点登录</a:t>
            </a:r>
            <a:r>
              <a:rPr lang="zh-CN" altLang="en-US" sz="1600"/>
              <a:t>英文全称Single Sign On，简称就是SSO。它的解释是：在多个应用系统中，只需要登录一次，就可以访问其他相互信任的应用系统。</a:t>
            </a:r>
            <a:endParaRPr lang="zh-CN" altLang="en-US" sz="1600"/>
          </a:p>
        </p:txBody>
      </p:sp>
      <p:pic>
        <p:nvPicPr>
          <p:cNvPr id="3" name="图片 2" descr="token验证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900" y="806450"/>
            <a:ext cx="3779520" cy="26860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4" name="标题 1"/>
          <p:cNvSpPr>
            <a:spLocks noGrp="1"/>
          </p:cNvSpPr>
          <p:nvPr/>
        </p:nvSpPr>
        <p:spPr>
          <a:xfrm>
            <a:off x="457200" y="120650"/>
            <a:ext cx="8229600" cy="504825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>
            <a:lvl1pPr marL="914400" lvl="0" indent="-914400" algn="ctr" eaLnBrk="1" latinLnBrk="0" hangingPunct="1">
              <a:lnSpc>
                <a:spcPct val="10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charset="0"/>
              </a:defRPr>
            </a:lvl1pPr>
          </a:lstStyle>
          <a:p>
            <a:pPr algn="l"/>
            <a:r>
              <a:rPr lang="en-US" altLang="zh-CN" sz="2400">
                <a:solidFill>
                  <a:schemeClr val="bg1"/>
                </a:solidFill>
                <a:latin typeface="Calibri" charset="0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2400">
                <a:solidFill>
                  <a:schemeClr val="bg1"/>
                </a:solidFill>
                <a:latin typeface="Calibri" charset="0"/>
                <a:ea typeface="微软雅黑" panose="020B0503020204020204" charset="-122"/>
                <a:sym typeface="+mn-ea"/>
              </a:rPr>
              <a:t>、</a:t>
            </a:r>
            <a:r>
              <a:rPr lang="zh-CN" altLang="en-US" sz="2400">
                <a:solidFill>
                  <a:schemeClr val="bg1"/>
                </a:solidFill>
                <a:latin typeface="Calibri" charset="0"/>
                <a:ea typeface="微软雅黑" panose="020B0503020204020204" charset="-122"/>
                <a:sym typeface="+mn-ea"/>
              </a:rPr>
              <a:t>生活中的实例</a:t>
            </a:r>
            <a:endParaRPr lang="zh-CN" altLang="en-US" sz="4400" kern="1200">
              <a:latin typeface="Calibri" charset="0"/>
              <a:ea typeface="微软雅黑" panose="020B0503020204020204" charset="-122"/>
              <a:sym typeface="Calibri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359025" y="1565275"/>
            <a:ext cx="486029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>
                <a:sym typeface="+mn-ea"/>
              </a:rPr>
              <a:t>高德：</a:t>
            </a:r>
            <a:r>
              <a:rPr lang="zh-CN" altLang="en-US">
                <a:sym typeface="+mn-ea"/>
              </a:rPr>
              <a:t>https://www.amap.com/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淘宝：https://www.taobao.com/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天猫：https://www.tmall.com/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阿里巴巴：https://re.1688.com/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飞猪：https://www.fliggy.com/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一淘：https://www.etao.com/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淘宝大学：https://daxue.taobao.com/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阿里百川：https://baichuan.taobao.com/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娱乐宝：https://yulebao.taobao.com/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4" name="标题 1"/>
          <p:cNvSpPr>
            <a:spLocks noGrp="1"/>
          </p:cNvSpPr>
          <p:nvPr/>
        </p:nvSpPr>
        <p:spPr>
          <a:xfrm>
            <a:off x="457200" y="120650"/>
            <a:ext cx="8229600" cy="504825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>
            <a:lvl1pPr marL="914400" lvl="0" indent="-914400" algn="ctr" eaLnBrk="1" latinLnBrk="0" hangingPunct="1">
              <a:lnSpc>
                <a:spcPct val="10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charset="0"/>
              </a:defRPr>
            </a:lvl1pPr>
          </a:lstStyle>
          <a:p>
            <a:pPr algn="l"/>
            <a:r>
              <a:rPr lang="en-US" altLang="zh-CN" sz="2400">
                <a:solidFill>
                  <a:schemeClr val="bg1"/>
                </a:solidFill>
                <a:latin typeface="Calibri" charset="0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2400">
                <a:solidFill>
                  <a:schemeClr val="bg1"/>
                </a:solidFill>
                <a:latin typeface="Calibri" charset="0"/>
                <a:ea typeface="微软雅黑" panose="020B0503020204020204" charset="-122"/>
                <a:sym typeface="+mn-ea"/>
              </a:rPr>
              <a:t>、</a:t>
            </a:r>
            <a:r>
              <a:rPr lang="zh-CN" altLang="en-US" sz="2400">
                <a:solidFill>
                  <a:schemeClr val="bg1"/>
                </a:solidFill>
                <a:latin typeface="Calibri" charset="0"/>
                <a:ea typeface="微软雅黑" panose="020B0503020204020204" charset="-122"/>
                <a:sym typeface="+mn-ea"/>
              </a:rPr>
              <a:t>以jwt实现sso</a:t>
            </a:r>
            <a:endParaRPr lang="zh-CN" altLang="en-US" sz="2400" kern="1200">
              <a:solidFill>
                <a:schemeClr val="bg1"/>
              </a:solidFill>
              <a:latin typeface="Calibri" charset="0"/>
              <a:ea typeface="微软雅黑" panose="020B0503020204020204" charset="-122"/>
              <a:sym typeface="Calibri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83080" y="901065"/>
            <a:ext cx="1706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>
              <a:buNone/>
            </a:pPr>
            <a:r>
              <a:rPr lang="en-US" altLang="zh-CN">
                <a:sym typeface="+mn-ea"/>
              </a:rPr>
              <a:t>3.1.</a:t>
            </a:r>
            <a:r>
              <a:rPr lang="zh-CN" altLang="en-US">
                <a:sym typeface="+mn-ea"/>
              </a:rPr>
              <a:t>传统的认证</a:t>
            </a:r>
            <a:endParaRPr lang="zh-CN" altLang="en-US"/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404110" y="1349375"/>
            <a:ext cx="4335780" cy="36499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4" name="标题 1"/>
          <p:cNvSpPr>
            <a:spLocks noGrp="1"/>
          </p:cNvSpPr>
          <p:nvPr/>
        </p:nvSpPr>
        <p:spPr>
          <a:xfrm>
            <a:off x="457200" y="120650"/>
            <a:ext cx="8229600" cy="504825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>
            <a:lvl1pPr marL="914400" lvl="0" indent="-914400" algn="ctr" eaLnBrk="1" latinLnBrk="0" hangingPunct="1">
              <a:lnSpc>
                <a:spcPct val="10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charset="0"/>
              </a:defRPr>
            </a:lvl1pPr>
          </a:lstStyle>
          <a:p>
            <a:pPr algn="l"/>
            <a:r>
              <a:rPr lang="en-US" altLang="zh-CN" sz="2400">
                <a:solidFill>
                  <a:schemeClr val="bg1"/>
                </a:solidFill>
                <a:latin typeface="Calibri" charset="0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2400">
                <a:solidFill>
                  <a:schemeClr val="bg1"/>
                </a:solidFill>
                <a:latin typeface="Calibri" charset="0"/>
                <a:ea typeface="微软雅黑" panose="020B0503020204020204" charset="-122"/>
                <a:sym typeface="+mn-ea"/>
              </a:rPr>
              <a:t>、</a:t>
            </a:r>
            <a:r>
              <a:rPr lang="zh-CN" altLang="en-US" sz="2400">
                <a:solidFill>
                  <a:schemeClr val="bg1"/>
                </a:solidFill>
                <a:latin typeface="Calibri" charset="0"/>
                <a:ea typeface="微软雅黑" panose="020B0503020204020204" charset="-122"/>
                <a:sym typeface="+mn-ea"/>
              </a:rPr>
              <a:t>以jwt实现sso</a:t>
            </a:r>
            <a:endParaRPr lang="zh-CN" altLang="en-US" sz="2400" kern="1200">
              <a:solidFill>
                <a:schemeClr val="bg1"/>
              </a:solidFill>
              <a:latin typeface="Calibri" charset="0"/>
              <a:ea typeface="微软雅黑" panose="020B0503020204020204" charset="-122"/>
              <a:sym typeface="Calibri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83080" y="901065"/>
            <a:ext cx="1706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>
              <a:buNone/>
            </a:pPr>
            <a:r>
              <a:rPr lang="en-US" altLang="zh-CN">
                <a:sym typeface="+mn-ea"/>
              </a:rPr>
              <a:t>3.1.</a:t>
            </a:r>
            <a:r>
              <a:rPr lang="zh-CN" altLang="en-US">
                <a:sym typeface="+mn-ea"/>
              </a:rPr>
              <a:t>传统的认证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89760" y="1750060"/>
            <a:ext cx="601535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>
                <a:sym typeface="+mn-ea"/>
              </a:rPr>
              <a:t>缺点：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　　1.sessio需要存在服务器内存中，这样就不能跨实例共享。当下一次请求被分发到另一个实例的时候，就会造成重新登录。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　　2.在高并发情况下，session放在内存中受限于内存的大小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4" name="标题 1"/>
          <p:cNvSpPr>
            <a:spLocks noGrp="1"/>
          </p:cNvSpPr>
          <p:nvPr/>
        </p:nvSpPr>
        <p:spPr>
          <a:xfrm>
            <a:off x="457200" y="120650"/>
            <a:ext cx="8229600" cy="504825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>
            <a:lvl1pPr marL="914400" lvl="0" indent="-914400" algn="ctr" eaLnBrk="1" latinLnBrk="0" hangingPunct="1">
              <a:lnSpc>
                <a:spcPct val="10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charset="0"/>
              </a:defRPr>
            </a:lvl1pPr>
          </a:lstStyle>
          <a:p>
            <a:pPr algn="l"/>
            <a:r>
              <a:rPr lang="en-US" altLang="zh-CN" sz="2400">
                <a:solidFill>
                  <a:schemeClr val="bg1"/>
                </a:solidFill>
                <a:latin typeface="Calibri" charset="0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2400">
                <a:solidFill>
                  <a:schemeClr val="bg1"/>
                </a:solidFill>
                <a:latin typeface="Calibri" charset="0"/>
                <a:ea typeface="微软雅黑" panose="020B0503020204020204" charset="-122"/>
                <a:sym typeface="+mn-ea"/>
              </a:rPr>
              <a:t>、</a:t>
            </a:r>
            <a:r>
              <a:rPr lang="zh-CN" altLang="en-US" sz="2400">
                <a:solidFill>
                  <a:schemeClr val="bg1"/>
                </a:solidFill>
                <a:latin typeface="Calibri" charset="0"/>
                <a:ea typeface="微软雅黑" panose="020B0503020204020204" charset="-122"/>
                <a:sym typeface="+mn-ea"/>
              </a:rPr>
              <a:t>以jwt实现sso</a:t>
            </a:r>
            <a:endParaRPr lang="zh-CN" altLang="en-US" sz="2400" kern="1200">
              <a:solidFill>
                <a:schemeClr val="bg1"/>
              </a:solidFill>
              <a:latin typeface="Calibri" charset="0"/>
              <a:ea typeface="微软雅黑" panose="020B0503020204020204" charset="-122"/>
              <a:sym typeface="Calibri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83080" y="901065"/>
            <a:ext cx="2037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 algn="l">
              <a:buNone/>
            </a:pPr>
            <a:r>
              <a:rPr lang="en-US" altLang="zh-CN">
                <a:sym typeface="+mn-ea"/>
              </a:rPr>
              <a:t>3.2.</a:t>
            </a:r>
            <a:r>
              <a:rPr lang="zh-CN" altLang="en-US">
                <a:sym typeface="+mn-ea"/>
              </a:rPr>
              <a:t>基于token认证</a:t>
            </a:r>
            <a:endParaRPr lang="zh-CN" altLang="en-US">
              <a:sym typeface="+mn-ea"/>
            </a:endParaRPr>
          </a:p>
        </p:txBody>
      </p:sp>
      <p:pic>
        <p:nvPicPr>
          <p:cNvPr id="5" name="内容占位符 4">
            <a:hlinkClick r:id="rId2" action="ppaction://hlinkfile"/>
          </p:cNvPr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54530" y="1572895"/>
            <a:ext cx="5234940" cy="36042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4" name="标题 1"/>
          <p:cNvSpPr>
            <a:spLocks noGrp="1"/>
          </p:cNvSpPr>
          <p:nvPr/>
        </p:nvSpPr>
        <p:spPr>
          <a:xfrm>
            <a:off x="457200" y="120650"/>
            <a:ext cx="8229600" cy="504825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>
            <a:lvl1pPr marL="914400" lvl="0" indent="-914400" algn="ctr" eaLnBrk="1" latinLnBrk="0" hangingPunct="1">
              <a:lnSpc>
                <a:spcPct val="10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charset="0"/>
              </a:defRPr>
            </a:lvl1pPr>
          </a:lstStyle>
          <a:p>
            <a:pPr algn="l"/>
            <a:r>
              <a:rPr lang="en-US" altLang="zh-CN" sz="2400">
                <a:solidFill>
                  <a:schemeClr val="bg1"/>
                </a:solidFill>
                <a:latin typeface="Calibri" charset="0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2400">
                <a:solidFill>
                  <a:schemeClr val="bg1"/>
                </a:solidFill>
                <a:latin typeface="Calibri" charset="0"/>
                <a:ea typeface="微软雅黑" panose="020B0503020204020204" charset="-122"/>
                <a:sym typeface="+mn-ea"/>
              </a:rPr>
              <a:t>、</a:t>
            </a:r>
            <a:r>
              <a:rPr lang="zh-CN" altLang="en-US" sz="2400">
                <a:solidFill>
                  <a:schemeClr val="bg1"/>
                </a:solidFill>
                <a:latin typeface="Calibri" charset="0"/>
                <a:ea typeface="微软雅黑" panose="020B0503020204020204" charset="-122"/>
                <a:sym typeface="+mn-ea"/>
              </a:rPr>
              <a:t>以jwt实现sso</a:t>
            </a:r>
            <a:endParaRPr lang="zh-CN" altLang="en-US" sz="2400" kern="1200">
              <a:solidFill>
                <a:schemeClr val="bg1"/>
              </a:solidFill>
              <a:latin typeface="Calibri" charset="0"/>
              <a:ea typeface="微软雅黑" panose="020B0503020204020204" charset="-122"/>
              <a:sym typeface="Calibri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70835" y="1846580"/>
            <a:ext cx="340296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JWT</a:t>
            </a:r>
            <a:r>
              <a:rPr lang="en-US" altLang="zh-CN">
                <a:sym typeface="+mn-ea"/>
              </a:rPr>
              <a:t>: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1.(what)</a:t>
            </a:r>
            <a:r>
              <a:rPr lang="zh-CN" altLang="en-US">
                <a:sym typeface="+mn-ea"/>
              </a:rPr>
              <a:t>什么是</a:t>
            </a:r>
            <a:r>
              <a:rPr lang="en-US" altLang="zh-CN">
                <a:sym typeface="+mn-ea"/>
              </a:rPr>
              <a:t>JWT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2.(when)</a:t>
            </a:r>
            <a:r>
              <a:rPr lang="zh-CN" altLang="en-US">
                <a:sym typeface="+mn-ea"/>
              </a:rPr>
              <a:t>什么时候用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3.(where)</a:t>
            </a:r>
            <a:r>
              <a:rPr lang="zh-CN" altLang="en-US">
                <a:sym typeface="+mn-ea"/>
              </a:rPr>
              <a:t>在什么场景</a:t>
            </a:r>
            <a:r>
              <a:rPr lang="zh-CN" altLang="en-US">
                <a:sym typeface="+mn-ea"/>
              </a:rPr>
              <a:t>下用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4.(who)</a:t>
            </a:r>
            <a:r>
              <a:rPr lang="zh-CN" altLang="en-US">
                <a:sym typeface="+mn-ea"/>
              </a:rPr>
              <a:t>谁可以有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5.(how)</a:t>
            </a:r>
            <a:r>
              <a:rPr lang="zh-CN" altLang="en-US">
                <a:sym typeface="+mn-ea"/>
              </a:rPr>
              <a:t>怎么用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REFSHAPE" val="368677972"/>
  <p:tag name="KSO_WM_UNIT_PLACING_PICTURE_USER_VIEWPORT" val="{&quot;height&quot;:5748,&quot;width&quot;:6828}"/>
</p:tagLst>
</file>

<file path=ppt/tags/tag2.xml><?xml version="1.0" encoding="utf-8"?>
<p:tagLst xmlns:p="http://schemas.openxmlformats.org/presentationml/2006/main">
  <p:tag name="REFSHAPE" val="541870732"/>
  <p:tag name="KSO_WM_UNIT_PLACING_PICTURE_USER_VIEWPORT" val="{&quot;height&quot;:2628,&quot;width&quot;:12264}"/>
</p:tagLst>
</file>

<file path=ppt/tags/tag3.xml><?xml version="1.0" encoding="utf-8"?>
<p:tagLst xmlns:p="http://schemas.openxmlformats.org/presentationml/2006/main">
  <p:tag name="REFSHAPE" val="541870732"/>
  <p:tag name="KSO_WM_UNIT_PLACING_PICTURE_USER_VIEWPORT" val="{&quot;height&quot;:2628,&quot;width&quot;:12264}"/>
</p:tagLst>
</file>

<file path=ppt/tags/tag4.xml><?xml version="1.0" encoding="utf-8"?>
<p:tagLst xmlns:p="http://schemas.openxmlformats.org/presentationml/2006/main">
  <p:tag name="REFSHAPE" val="541870732"/>
  <p:tag name="KSO_WM_UNIT_PLACING_PICTURE_USER_VIEWPORT" val="{&quot;height&quot;:2628,&quot;width&quot;:12264}"/>
</p:tagLst>
</file>

<file path=ppt/tags/tag5.xml><?xml version="1.0" encoding="utf-8"?>
<p:tagLst xmlns:p="http://schemas.openxmlformats.org/presentationml/2006/main">
  <p:tag name="REFSHAPE" val="382792260"/>
  <p:tag name="KSO_WM_UNIT_PLACING_PICTURE_USER_VIEWPORT" val="{&quot;height&quot;:9168,&quot;width&quot;:12624}"/>
</p:tagLst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2681</Words>
  <Application>WPS 演示</Application>
  <PresentationFormat>全屏显示(16:10)</PresentationFormat>
  <Paragraphs>179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</vt:lpstr>
      <vt:lpstr>宋体</vt:lpstr>
      <vt:lpstr>Wingdings</vt:lpstr>
      <vt:lpstr>Calibri</vt:lpstr>
      <vt:lpstr>微软雅黑</vt:lpstr>
      <vt:lpstr>Arial Rounded MT Bold</vt:lpstr>
      <vt:lpstr>华文行楷</vt:lpstr>
      <vt:lpstr>Arial Unicode MS</vt:lpstr>
      <vt:lpstr>Haettenschweiler</vt:lpstr>
      <vt:lpstr>Mistral</vt:lpstr>
      <vt:lpstr>Office 主题​​</vt:lpstr>
      <vt:lpstr>默认设计模板</vt:lpstr>
      <vt:lpstr>1_Office 主题​​</vt:lpstr>
      <vt:lpstr>[ SSO]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 PowerPoint Template ]</dc:title>
  <dc:creator>王琳</dc:creator>
  <cp:lastModifiedBy>言小平</cp:lastModifiedBy>
  <cp:revision>53</cp:revision>
  <dcterms:created xsi:type="dcterms:W3CDTF">2012-07-25T05:40:00Z</dcterms:created>
  <dcterms:modified xsi:type="dcterms:W3CDTF">2019-12-13T03:02:31Z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