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7"/>
  </p:notesMasterIdLst>
  <p:handoutMasterIdLst>
    <p:handoutMasterId r:id="rId28"/>
  </p:handoutMasterIdLst>
  <p:sldIdLst>
    <p:sldId id="715" r:id="rId2"/>
    <p:sldId id="707" r:id="rId3"/>
    <p:sldId id="718" r:id="rId4"/>
    <p:sldId id="719" r:id="rId5"/>
    <p:sldId id="716" r:id="rId6"/>
    <p:sldId id="720" r:id="rId7"/>
    <p:sldId id="721" r:id="rId8"/>
    <p:sldId id="722" r:id="rId9"/>
    <p:sldId id="725" r:id="rId10"/>
    <p:sldId id="735" r:id="rId11"/>
    <p:sldId id="726" r:id="rId12"/>
    <p:sldId id="727" r:id="rId13"/>
    <p:sldId id="728" r:id="rId14"/>
    <p:sldId id="729" r:id="rId15"/>
    <p:sldId id="730" r:id="rId16"/>
    <p:sldId id="731" r:id="rId17"/>
    <p:sldId id="732" r:id="rId18"/>
    <p:sldId id="723" r:id="rId19"/>
    <p:sldId id="737" r:id="rId20"/>
    <p:sldId id="734" r:id="rId21"/>
    <p:sldId id="738" r:id="rId22"/>
    <p:sldId id="739" r:id="rId23"/>
    <p:sldId id="740" r:id="rId24"/>
    <p:sldId id="736" r:id="rId25"/>
    <p:sldId id="733" r:id="rId26"/>
  </p:sldIdLst>
  <p:sldSz cx="9144000" cy="5143500" type="screen16x9"/>
  <p:notesSz cx="6858000" cy="9296400"/>
  <p:custShowLst>
    <p:custShow name="Enter out-of-service state" id="0">
      <p:sldLst/>
    </p:custShow>
    <p:custShow name="Stuck with 3G" id="1">
      <p:sldLst/>
    </p:custShow>
    <p:custShow name="Data rate declines 74%" id="2">
      <p:sldLst/>
    </p:custShow>
    <p:custShow name="Cannot dial" id="3">
      <p:sldLst/>
    </p:custShow>
    <p:custShow name="Suffer from carriers' choices" id="4">
      <p:sldLst/>
    </p:custShow>
    <p:custShow name="Hack-Facebook" id="5">
      <p:sldLst/>
    </p:custShow>
    <p:custShow name="FreeDataService-VoLte" id="6">
      <p:sldLst/>
    </p:custShow>
    <p:custShow name="VoiceDoS" id="7">
      <p:sldLst/>
    </p:custShow>
    <p:custShow name="SilentCall" id="8">
      <p:sldLst/>
    </p:custShow>
    <p:custShow name="Overbilling-IMSVoice" id="9">
      <p:sldLst/>
    </p:custShow>
    <p:custShow name="MM-FSM" id="10">
      <p:sldLst/>
    </p:custShow>
    <p:custShow name="AmbiguousState" id="11">
      <p:sldLst/>
    </p:custShow>
    <p:custShow name="SecMobileCharging" id="12">
      <p:sldLst/>
    </p:custShow>
    <p:custShow name="NoAccessControl" id="13">
      <p:sldLst/>
    </p:custShow>
    <p:custShow name="ImprudentRouting" id="14">
      <p:sldLst/>
    </p:custShow>
    <p:custShow name="NoBillingForIMSSig" id="15">
      <p:sldLst/>
    </p:custShow>
    <p:custShow name="HighQoS" id="16">
      <p:sldLst/>
    </p:custShow>
    <p:custShow name="FreeSkypeVideo" id="17">
      <p:sldLst/>
    </p:custShow>
    <p:custShow name="VoiceDoS-Demo" id="18">
      <p:sldLst/>
    </p:custShow>
    <p:custShow name="SideChannel" id="19">
      <p:sldLst/>
    </p:custShow>
    <p:custShow name="PredictRes" id="20">
      <p:sldLst/>
    </p:custShow>
    <p:custShow name="DataDoS" id="21">
      <p:sldLst/>
    </p:custShow>
    <p:custShow name="NegotiatedSec" id="22">
      <p:sldLst/>
    </p:custShow>
    <p:custShow name="AbuseFB" id="23">
      <p:sldLst/>
    </p:custShow>
    <p:custShow name="AbuseIMSText" id="24">
      <p:sldLst/>
    </p:custShow>
  </p:custShowLst>
  <p:defaultTextStyle>
    <a:defPPr>
      <a:defRPr lang="en-US"/>
    </a:defPPr>
    <a:lvl1pPr algn="r" rtl="0" fontAlgn="base">
      <a:spcBef>
        <a:spcPct val="0"/>
      </a:spcBef>
      <a:spcAft>
        <a:spcPct val="0"/>
      </a:spcAft>
      <a:defRPr sz="2400" kern="1200">
        <a:solidFill>
          <a:schemeClr val="tx1"/>
        </a:solidFill>
        <a:latin typeface="Arial" pitchFamily="34" charset="0"/>
        <a:ea typeface="ＭＳ Ｐゴシック" pitchFamily="-84" charset="-128"/>
        <a:cs typeface="+mn-cs"/>
      </a:defRPr>
    </a:lvl1pPr>
    <a:lvl2pPr marL="457200" algn="r" rtl="0" fontAlgn="base">
      <a:spcBef>
        <a:spcPct val="0"/>
      </a:spcBef>
      <a:spcAft>
        <a:spcPct val="0"/>
      </a:spcAft>
      <a:defRPr sz="2400" kern="1200">
        <a:solidFill>
          <a:schemeClr val="tx1"/>
        </a:solidFill>
        <a:latin typeface="Arial" pitchFamily="34" charset="0"/>
        <a:ea typeface="ＭＳ Ｐゴシック" pitchFamily="-84" charset="-128"/>
        <a:cs typeface="+mn-cs"/>
      </a:defRPr>
    </a:lvl2pPr>
    <a:lvl3pPr marL="914400" algn="r" rtl="0" fontAlgn="base">
      <a:spcBef>
        <a:spcPct val="0"/>
      </a:spcBef>
      <a:spcAft>
        <a:spcPct val="0"/>
      </a:spcAft>
      <a:defRPr sz="2400" kern="1200">
        <a:solidFill>
          <a:schemeClr val="tx1"/>
        </a:solidFill>
        <a:latin typeface="Arial" pitchFamily="34" charset="0"/>
        <a:ea typeface="ＭＳ Ｐゴシック" pitchFamily="-84" charset="-128"/>
        <a:cs typeface="+mn-cs"/>
      </a:defRPr>
    </a:lvl3pPr>
    <a:lvl4pPr marL="1371600" algn="r" rtl="0" fontAlgn="base">
      <a:spcBef>
        <a:spcPct val="0"/>
      </a:spcBef>
      <a:spcAft>
        <a:spcPct val="0"/>
      </a:spcAft>
      <a:defRPr sz="2400" kern="1200">
        <a:solidFill>
          <a:schemeClr val="tx1"/>
        </a:solidFill>
        <a:latin typeface="Arial" pitchFamily="34" charset="0"/>
        <a:ea typeface="ＭＳ Ｐゴシック" pitchFamily="-84" charset="-128"/>
        <a:cs typeface="+mn-cs"/>
      </a:defRPr>
    </a:lvl4pPr>
    <a:lvl5pPr marL="1828800" algn="r" rtl="0" fontAlgn="base">
      <a:spcBef>
        <a:spcPct val="0"/>
      </a:spcBef>
      <a:spcAft>
        <a:spcPct val="0"/>
      </a:spcAft>
      <a:defRPr sz="2400" kern="1200">
        <a:solidFill>
          <a:schemeClr val="tx1"/>
        </a:solidFill>
        <a:latin typeface="Arial" pitchFamily="34" charset="0"/>
        <a:ea typeface="ＭＳ Ｐゴシック" pitchFamily="-8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8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8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8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84" charset="-128"/>
        <a:cs typeface="+mn-cs"/>
      </a:defRPr>
    </a:lvl9pPr>
  </p:defaultTextStyle>
  <p:extLst>
    <p:ext uri="{EFAFB233-063F-42B5-8137-9DF3F51BA10A}">
      <p15:sldGuideLst xmlns:p15="http://schemas.microsoft.com/office/powerpoint/2012/main">
        <p15:guide id="1" orient="horz" pos="756">
          <p15:clr>
            <a:srgbClr val="A4A3A4"/>
          </p15:clr>
        </p15:guide>
        <p15:guide id="2" orient="horz" pos="109">
          <p15:clr>
            <a:srgbClr val="A4A3A4"/>
          </p15:clr>
        </p15:guide>
        <p15:guide id="3" orient="horz" pos="598">
          <p15:clr>
            <a:srgbClr val="A4A3A4"/>
          </p15:clr>
        </p15:guide>
        <p15:guide id="4" orient="horz" pos="2808">
          <p15:clr>
            <a:srgbClr val="A4A3A4"/>
          </p15:clr>
        </p15:guide>
        <p15:guide id="5" orient="horz" pos="2916">
          <p15:clr>
            <a:srgbClr val="A4A3A4"/>
          </p15:clr>
        </p15:guide>
        <p15:guide id="6" orient="horz" pos="1405">
          <p15:clr>
            <a:srgbClr val="A4A3A4"/>
          </p15:clr>
        </p15:guide>
        <p15:guide id="7" pos="432">
          <p15:clr>
            <a:srgbClr val="A4A3A4"/>
          </p15:clr>
        </p15:guide>
        <p15:guide id="8" pos="5328">
          <p15:clr>
            <a:srgbClr val="A4A3A4"/>
          </p15:clr>
        </p15:guide>
        <p15:guide id="9" pos="5616">
          <p15:clr>
            <a:srgbClr val="A4A3A4"/>
          </p15:clr>
        </p15:guide>
        <p15:guide id="10" pos="144">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00FF"/>
    <a:srgbClr val="008000"/>
    <a:srgbClr val="006600"/>
    <a:srgbClr val="000099"/>
    <a:srgbClr val="003300"/>
    <a:srgbClr val="FF3399"/>
    <a:srgbClr val="CC6600"/>
    <a:srgbClr val="000000"/>
    <a:srgbClr val="5368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31" autoAdjust="0"/>
    <p:restoredTop sz="73913" autoAdjust="0"/>
  </p:normalViewPr>
  <p:slideViewPr>
    <p:cSldViewPr snapToGrid="0">
      <p:cViewPr>
        <p:scale>
          <a:sx n="70" d="100"/>
          <a:sy n="70" d="100"/>
        </p:scale>
        <p:origin x="1328" y="32"/>
      </p:cViewPr>
      <p:guideLst>
        <p:guide orient="horz" pos="756"/>
        <p:guide orient="horz" pos="109"/>
        <p:guide orient="horz" pos="598"/>
        <p:guide orient="horz" pos="2808"/>
        <p:guide orient="horz" pos="2916"/>
        <p:guide orient="horz" pos="1405"/>
        <p:guide pos="432"/>
        <p:guide pos="5328"/>
        <p:guide pos="5616"/>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notesViewPr>
    <p:cSldViewPr snapToGrid="0">
      <p:cViewPr varScale="1">
        <p:scale>
          <a:sx n="86" d="100"/>
          <a:sy n="86" d="100"/>
        </p:scale>
        <p:origin x="-3894" y="-96"/>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86019" name="Rectangle 3"/>
          <p:cNvSpPr>
            <a:spLocks noGrp="1" noChangeArrowheads="1"/>
          </p:cNvSpPr>
          <p:nvPr>
            <p:ph type="dt" sz="quarter" idx="1"/>
          </p:nvPr>
        </p:nvSpPr>
        <p:spPr bwMode="auto">
          <a:xfrm>
            <a:off x="388620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86020" name="Rectangle 4"/>
          <p:cNvSpPr>
            <a:spLocks noGrp="1" noChangeArrowheads="1"/>
          </p:cNvSpPr>
          <p:nvPr>
            <p:ph type="ftr" sz="quarter" idx="2"/>
          </p:nvPr>
        </p:nvSpPr>
        <p:spPr bwMode="auto">
          <a:xfrm>
            <a:off x="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86021" name="Rectangle 5"/>
          <p:cNvSpPr>
            <a:spLocks noGrp="1" noChangeArrowheads="1"/>
          </p:cNvSpPr>
          <p:nvPr>
            <p:ph type="sldNum" sz="quarter" idx="3"/>
          </p:nvPr>
        </p:nvSpPr>
        <p:spPr bwMode="auto">
          <a:xfrm>
            <a:off x="3886200" y="883158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smtClean="0"/>
            </a:lvl1pPr>
          </a:lstStyle>
          <a:p>
            <a:pPr>
              <a:defRPr/>
            </a:pPr>
            <a:fld id="{82272B73-805E-4949-BE37-987D24855E08}" type="slidenum">
              <a:rPr lang="en-US" altLang="en-US"/>
              <a:pPr>
                <a:defRPr/>
              </a:pPr>
              <a:t>‹#›</a:t>
            </a:fld>
            <a:endParaRPr lang="en-US" altLang="en-US"/>
          </a:p>
        </p:txBody>
      </p:sp>
    </p:spTree>
    <p:extLst>
      <p:ext uri="{BB962C8B-B14F-4D97-AF65-F5344CB8AC3E}">
        <p14:creationId xmlns:p14="http://schemas.microsoft.com/office/powerpoint/2010/main" val="1019222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2771" name="Rectangle 3"/>
          <p:cNvSpPr>
            <a:spLocks noGrp="1" noChangeArrowheads="1"/>
          </p:cNvSpPr>
          <p:nvPr>
            <p:ph type="dt" idx="1"/>
          </p:nvPr>
        </p:nvSpPr>
        <p:spPr bwMode="auto">
          <a:xfrm>
            <a:off x="3884613" y="0"/>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en-US"/>
          </a:p>
        </p:txBody>
      </p:sp>
      <p:sp>
        <p:nvSpPr>
          <p:cNvPr id="32772" name="Rectangle 4"/>
          <p:cNvSpPr>
            <a:spLocks noGrp="1" noRot="1" noChangeAspect="1" noChangeArrowheads="1" noTextEdit="1"/>
          </p:cNvSpPr>
          <p:nvPr>
            <p:ph type="sldImg" idx="2"/>
          </p:nvPr>
        </p:nvSpPr>
        <p:spPr bwMode="auto">
          <a:xfrm>
            <a:off x="3302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685800" y="4415791"/>
            <a:ext cx="5486400" cy="4183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829967"/>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2775" name="Rectangle 7"/>
          <p:cNvSpPr>
            <a:spLocks noGrp="1" noChangeArrowheads="1"/>
          </p:cNvSpPr>
          <p:nvPr>
            <p:ph type="sldNum" sz="quarter" idx="5"/>
          </p:nvPr>
        </p:nvSpPr>
        <p:spPr bwMode="auto">
          <a:xfrm>
            <a:off x="3884613" y="8829967"/>
            <a:ext cx="297180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defRPr sz="1200" smtClean="0"/>
            </a:lvl1pPr>
          </a:lstStyle>
          <a:p>
            <a:pPr>
              <a:defRPr/>
            </a:pPr>
            <a:fld id="{8624AF16-CBB8-4576-8FA4-3B8C8A5D0828}" type="slidenum">
              <a:rPr lang="en-US" altLang="en-US"/>
              <a:pPr>
                <a:defRPr/>
              </a:pPr>
              <a:t>‹#›</a:t>
            </a:fld>
            <a:endParaRPr lang="en-US" altLang="en-US"/>
          </a:p>
        </p:txBody>
      </p:sp>
    </p:spTree>
    <p:extLst>
      <p:ext uri="{BB962C8B-B14F-4D97-AF65-F5344CB8AC3E}">
        <p14:creationId xmlns:p14="http://schemas.microsoft.com/office/powerpoint/2010/main" val="6001408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Tian Xie. In this talk, I’ll introduce The Insecurity of Home Digital Voice Assistants – Vulnerabilities, Attacks and </a:t>
            </a:r>
            <a:r>
              <a:rPr lang="en-US" dirty="0" err="1"/>
              <a:t>Coutermeasures</a:t>
            </a:r>
            <a:r>
              <a:rPr lang="en-US" dirty="0"/>
              <a:t>.</a:t>
            </a:r>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1</a:t>
            </a:fld>
            <a:endParaRPr lang="en-US" altLang="en-US"/>
          </a:p>
        </p:txBody>
      </p:sp>
    </p:spTree>
    <p:extLst>
      <p:ext uri="{BB962C8B-B14F-4D97-AF65-F5344CB8AC3E}">
        <p14:creationId xmlns:p14="http://schemas.microsoft.com/office/powerpoint/2010/main" val="2605992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10</a:t>
            </a:fld>
            <a:endParaRPr lang="en-US" altLang="en-US"/>
          </a:p>
        </p:txBody>
      </p:sp>
    </p:spTree>
    <p:extLst>
      <p:ext uri="{BB962C8B-B14F-4D97-AF65-F5344CB8AC3E}">
        <p14:creationId xmlns:p14="http://schemas.microsoft.com/office/powerpoint/2010/main" val="3584371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latin typeface="Times" panose="02020603050405020304" pitchFamily="18" charset="0"/>
                <a:cs typeface="Times" panose="02020603050405020304" pitchFamily="18" charset="0"/>
              </a:rPr>
              <a:t>We found that this attack always happen that the owner is not at home. Since there is </a:t>
            </a:r>
            <a:r>
              <a:rPr lang="en-US" dirty="0"/>
              <a:t>no functionality to detect the user’s identification, we want to develop an extra access control based on physical presence. </a:t>
            </a:r>
            <a:endParaRPr lang="en-US" altLang="zh-CN" sz="1200" dirty="0">
              <a:latin typeface="Times" panose="02020603050405020304" pitchFamily="18" charset="0"/>
              <a:cs typeface="Times" panose="02020603050405020304" pitchFamily="18" charset="0"/>
            </a:endParaRPr>
          </a:p>
          <a:p>
            <a:endParaRPr lang="en-US" altLang="zh-CN" sz="1200" dirty="0">
              <a:latin typeface="Times" panose="02020603050405020304" pitchFamily="18" charset="0"/>
              <a:cs typeface="Times" panose="02020603050405020304" pitchFamily="18" charset="0"/>
            </a:endParaRPr>
          </a:p>
          <a:p>
            <a:r>
              <a:rPr lang="en-US" altLang="zh-CN" sz="1200" dirty="0">
                <a:latin typeface="Times" panose="02020603050405020304" pitchFamily="18" charset="0"/>
                <a:cs typeface="Times" panose="02020603050405020304" pitchFamily="18" charset="0"/>
              </a:rPr>
              <a:t>c</a:t>
            </a:r>
            <a:r>
              <a:rPr lang="en-US" sz="1200" dirty="0">
                <a:latin typeface="Times" panose="02020603050405020304" pitchFamily="18" charset="0"/>
                <a:cs typeface="Times" panose="02020603050405020304" pitchFamily="18" charset="0"/>
              </a:rPr>
              <a:t>hannel state information </a:t>
            </a:r>
            <a:r>
              <a:rPr lang="en-US" sz="1200" b="0" i="0" u="none" strike="noStrike" kern="1200" baseline="0" dirty="0">
                <a:solidFill>
                  <a:schemeClr val="tx1"/>
                </a:solidFill>
                <a:latin typeface="Arial" charset="0"/>
                <a:ea typeface="ＭＳ Ｐゴシック" charset="0"/>
                <a:cs typeface="ＭＳ Ｐゴシック" charset="0"/>
              </a:rPr>
              <a:t>represent </a:t>
            </a:r>
            <a:r>
              <a:rPr lang="en-US" sz="1200" b="0" i="0" u="none" strike="noStrike" kern="1200" baseline="0" dirty="0" err="1">
                <a:solidFill>
                  <a:schemeClr val="tx1"/>
                </a:solidFill>
                <a:latin typeface="Arial" charset="0"/>
                <a:ea typeface="ＭＳ Ｐゴシック" charset="0"/>
                <a:cs typeface="ＭＳ Ｐゴシック" charset="0"/>
              </a:rPr>
              <a:t>WiFI</a:t>
            </a:r>
            <a:r>
              <a:rPr lang="en-US" sz="1200" b="0" i="0" u="none" strike="noStrike" kern="1200" baseline="0" dirty="0">
                <a:solidFill>
                  <a:schemeClr val="tx1"/>
                </a:solidFill>
                <a:latin typeface="Arial" charset="0"/>
                <a:ea typeface="ＭＳ Ｐゴシック" charset="0"/>
                <a:cs typeface="ＭＳ Ｐゴシック" charset="0"/>
              </a:rPr>
              <a:t> channel state.</a:t>
            </a:r>
            <a:endParaRPr lang="en-US" dirty="0"/>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11</a:t>
            </a:fld>
            <a:endParaRPr lang="en-US" altLang="en-US"/>
          </a:p>
        </p:txBody>
      </p:sp>
    </p:spTree>
    <p:extLst>
      <p:ext uri="{BB962C8B-B14F-4D97-AF65-F5344CB8AC3E}">
        <p14:creationId xmlns:p14="http://schemas.microsoft.com/office/powerpoint/2010/main" val="159234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I’ll introduce how CSI-based motion detection can satisfy our requirement. Here is how we distinguish the inside and outside human motions. </a:t>
            </a:r>
          </a:p>
          <a:p>
            <a:endParaRPr lang="en-US" dirty="0"/>
          </a:p>
          <a:p>
            <a:r>
              <a:rPr lang="en-US" dirty="0"/>
              <a:t>Because of multi-path and multi-reflection effect on the wall, the outside motions can only cause small CSI variation. </a:t>
            </a:r>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12</a:t>
            </a:fld>
            <a:endParaRPr lang="en-US" altLang="en-US"/>
          </a:p>
        </p:txBody>
      </p:sp>
    </p:spTree>
    <p:extLst>
      <p:ext uri="{BB962C8B-B14F-4D97-AF65-F5344CB8AC3E}">
        <p14:creationId xmlns:p14="http://schemas.microsoft.com/office/powerpoint/2010/main" val="10609346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Dynamic baseline: the baseline it the average</a:t>
            </a:r>
            <a:r>
              <a:rPr lang="en-US" baseline="0" dirty="0"/>
              <a:t> over the recent 1 hour. The outlier is detected based on its variation from the baseline. It makes our </a:t>
            </a:r>
            <a:r>
              <a:rPr lang="en-US" baseline="0" dirty="0" err="1"/>
              <a:t>VSButton</a:t>
            </a:r>
            <a:r>
              <a:rPr lang="en-US" baseline="0" dirty="0"/>
              <a:t> more adaptive in the home use scenario. We don’t </a:t>
            </a:r>
            <a:r>
              <a:rPr lang="en-US" baseline="0" dirty="0" err="1"/>
              <a:t>recollaborate</a:t>
            </a:r>
            <a:r>
              <a:rPr lang="en-US" baseline="0" dirty="0"/>
              <a:t> our </a:t>
            </a:r>
            <a:r>
              <a:rPr lang="en-US" baseline="0" dirty="0" err="1"/>
              <a:t>VSButton</a:t>
            </a:r>
            <a:r>
              <a:rPr lang="en-US" baseline="0" dirty="0"/>
              <a:t> even the users move their furniture.</a:t>
            </a:r>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13</a:t>
            </a:fld>
            <a:endParaRPr lang="en-US" altLang="en-US"/>
          </a:p>
        </p:txBody>
      </p:sp>
    </p:spTree>
    <p:extLst>
      <p:ext uri="{BB962C8B-B14F-4D97-AF65-F5344CB8AC3E}">
        <p14:creationId xmlns:p14="http://schemas.microsoft.com/office/powerpoint/2010/main" val="1336007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a:t>
            </a:r>
            <a:r>
              <a:rPr lang="en-US" baseline="0" dirty="0"/>
              <a:t> CSI: Raw CSI before processing</a:t>
            </a:r>
            <a:endParaRPr lang="en-US" dirty="0"/>
          </a:p>
          <a:p>
            <a:r>
              <a:rPr lang="en-US" dirty="0"/>
              <a:t>Processed</a:t>
            </a:r>
            <a:r>
              <a:rPr lang="en-US" baseline="0" dirty="0"/>
              <a:t> CSI: CSI processed after first three modules</a:t>
            </a:r>
            <a:endParaRPr lang="en-US" dirty="0"/>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14</a:t>
            </a:fld>
            <a:endParaRPr lang="en-US" altLang="en-US"/>
          </a:p>
        </p:txBody>
      </p:sp>
    </p:spTree>
    <p:extLst>
      <p:ext uri="{BB962C8B-B14F-4D97-AF65-F5344CB8AC3E}">
        <p14:creationId xmlns:p14="http://schemas.microsoft.com/office/powerpoint/2010/main" val="3129398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15</a:t>
            </a:fld>
            <a:endParaRPr lang="en-US" altLang="en-US"/>
          </a:p>
        </p:txBody>
      </p:sp>
    </p:spTree>
    <p:extLst>
      <p:ext uri="{BB962C8B-B14F-4D97-AF65-F5344CB8AC3E}">
        <p14:creationId xmlns:p14="http://schemas.microsoft.com/office/powerpoint/2010/main" val="2582925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next demonstrate our evaluation of adopting CSI in two </a:t>
            </a:r>
            <a:r>
              <a:rPr lang="en-US"/>
              <a:t>rooms.</a:t>
            </a:r>
            <a:endParaRPr lang="en-US" dirty="0"/>
          </a:p>
          <a:p>
            <a:r>
              <a:rPr lang="en-US" dirty="0"/>
              <a:t>We compare four different motions indoor and outdoor. </a:t>
            </a:r>
          </a:p>
          <a:p>
            <a:r>
              <a:rPr lang="en-US" dirty="0" err="1"/>
              <a:t>Mahalanobis</a:t>
            </a:r>
            <a:r>
              <a:rPr lang="en-US" dirty="0"/>
              <a:t> Distance</a:t>
            </a:r>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16</a:t>
            </a:fld>
            <a:endParaRPr lang="en-US" altLang="en-US"/>
          </a:p>
        </p:txBody>
      </p:sp>
    </p:spTree>
    <p:extLst>
      <p:ext uri="{BB962C8B-B14F-4D97-AF65-F5344CB8AC3E}">
        <p14:creationId xmlns:p14="http://schemas.microsoft.com/office/powerpoint/2010/main" val="2532984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17</a:t>
            </a:fld>
            <a:endParaRPr lang="en-US" altLang="en-US"/>
          </a:p>
        </p:txBody>
      </p:sp>
    </p:spTree>
    <p:extLst>
      <p:ext uri="{BB962C8B-B14F-4D97-AF65-F5344CB8AC3E}">
        <p14:creationId xmlns:p14="http://schemas.microsoft.com/office/powerpoint/2010/main" val="468415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our proposed solution successfully addresses the discovered vulnerabilities. We still have to admit that there are three limitations on our work.</a:t>
            </a:r>
          </a:p>
          <a:p>
            <a:r>
              <a:rPr lang="en-US" dirty="0"/>
              <a:t>False positive: treat outside motion as inside.  moves large extent</a:t>
            </a:r>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18</a:t>
            </a:fld>
            <a:endParaRPr lang="en-US" altLang="en-US"/>
          </a:p>
        </p:txBody>
      </p:sp>
    </p:spTree>
    <p:extLst>
      <p:ext uri="{BB962C8B-B14F-4D97-AF65-F5344CB8AC3E}">
        <p14:creationId xmlns:p14="http://schemas.microsoft.com/office/powerpoint/2010/main" val="515803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Motion: extra device; detecting angle.</a:t>
            </a:r>
          </a:p>
          <a:p>
            <a:r>
              <a:rPr lang="en-US" dirty="0"/>
              <a:t>Hand detect: Do not work the home use scenario with different environment use. Do not need to </a:t>
            </a:r>
            <a:r>
              <a:rPr lang="en-US" dirty="0" err="1"/>
              <a:t>recollaborate</a:t>
            </a:r>
            <a:r>
              <a:rPr lang="en-US" dirty="0"/>
              <a:t> the data.</a:t>
            </a:r>
          </a:p>
          <a:p>
            <a:endParaRPr lang="en-US" dirty="0"/>
          </a:p>
          <a:p>
            <a:r>
              <a:rPr lang="en-US" sz="1200" b="0" i="0" kern="1200" dirty="0">
                <a:solidFill>
                  <a:schemeClr val="tx1"/>
                </a:solidFill>
                <a:effectLst/>
                <a:latin typeface="Arial" charset="0"/>
                <a:ea typeface="ＭＳ Ｐゴシック" charset="0"/>
                <a:cs typeface="ＭＳ Ｐゴシック" charset="0"/>
              </a:rPr>
              <a:t>We hope our initial efforts can stimulate further research on the HDVA security.</a:t>
            </a:r>
            <a:r>
              <a:rPr lang="en-US" dirty="0"/>
              <a:t> </a:t>
            </a:r>
            <a:br>
              <a:rPr lang="en-US" dirty="0"/>
            </a:br>
            <a:endParaRPr lang="en-US" dirty="0"/>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19</a:t>
            </a:fld>
            <a:endParaRPr lang="en-US" altLang="en-US"/>
          </a:p>
        </p:txBody>
      </p:sp>
    </p:spTree>
    <p:extLst>
      <p:ext uri="{BB962C8B-B14F-4D97-AF65-F5344CB8AC3E}">
        <p14:creationId xmlns:p14="http://schemas.microsoft.com/office/powerpoint/2010/main" val="84832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aseline="0" dirty="0"/>
              <a:t>Nowadays, more and more people are using Home Digital Voice </a:t>
            </a:r>
            <a:r>
              <a:rPr lang="en-US" baseline="0" dirty="0" err="1"/>
              <a:t>Assitant</a:t>
            </a:r>
            <a:r>
              <a:rPr lang="en-US" baseline="0" dirty="0"/>
              <a:t> Devices such as amazon </a:t>
            </a:r>
            <a:r>
              <a:rPr lang="en-US" baseline="0" dirty="0" err="1"/>
              <a:t>alexa</a:t>
            </a:r>
            <a:r>
              <a:rPr lang="en-US" baseline="0" dirty="0"/>
              <a:t> and google home. Here in this slide, we use Alexa as an example to demonstrate our work. Home Digital Voice Assistants have many skills. We can use voice commend to ask Alexa to directly shop on Amazon, control IoT devices. It is counted that about 50 new skills are added to Alexa per day. Note that some skills are security critical. For example, (Alex order a laptop from Amazon is about the money. Smart lock is related to the security), </a:t>
            </a:r>
            <a:endParaRPr lang="en-US" dirty="0"/>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2</a:t>
            </a:fld>
            <a:endParaRPr lang="en-US" altLang="en-US"/>
          </a:p>
        </p:txBody>
      </p:sp>
    </p:spTree>
    <p:extLst>
      <p:ext uri="{BB962C8B-B14F-4D97-AF65-F5344CB8AC3E}">
        <p14:creationId xmlns:p14="http://schemas.microsoft.com/office/powerpoint/2010/main" val="78801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25</a:t>
            </a:fld>
            <a:endParaRPr lang="en-US" altLang="en-US"/>
          </a:p>
        </p:txBody>
      </p:sp>
    </p:spTree>
    <p:extLst>
      <p:ext uri="{BB962C8B-B14F-4D97-AF65-F5344CB8AC3E}">
        <p14:creationId xmlns:p14="http://schemas.microsoft.com/office/powerpoint/2010/main" val="81598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Alex devices, Echo, Tap, and Echo Dot. Different Alexa devices use the</a:t>
            </a:r>
            <a:r>
              <a:rPr lang="en-US" baseline="0" dirty="0"/>
              <a:t> same service model.</a:t>
            </a:r>
            <a:endParaRPr lang="en-US" dirty="0"/>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3</a:t>
            </a:fld>
            <a:endParaRPr lang="en-US" altLang="en-US"/>
          </a:p>
        </p:txBody>
      </p:sp>
    </p:spTree>
    <p:extLst>
      <p:ext uri="{BB962C8B-B14F-4D97-AF65-F5344CB8AC3E}">
        <p14:creationId xmlns:p14="http://schemas.microsoft.com/office/powerpoint/2010/main" val="441520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Fixed location-&gt;</a:t>
            </a:r>
            <a:r>
              <a:rPr lang="en-US" baseline="0" dirty="0"/>
              <a:t> different from the smart phone, which is carried by users</a:t>
            </a:r>
          </a:p>
          <a:p>
            <a:r>
              <a:rPr lang="en-US" dirty="0"/>
              <a:t>2. Only “</a:t>
            </a:r>
            <a:r>
              <a:rPr lang="en-US" dirty="0" err="1"/>
              <a:t>alexa</a:t>
            </a:r>
            <a:r>
              <a:rPr lang="en-US" dirty="0"/>
              <a:t>”, any</a:t>
            </a:r>
            <a:r>
              <a:rPr lang="en-US" baseline="0" dirty="0"/>
              <a:t> users can pass </a:t>
            </a:r>
            <a:r>
              <a:rPr lang="en-US" baseline="0" dirty="0" err="1"/>
              <a:t>authenticaition</a:t>
            </a:r>
            <a:endParaRPr lang="en-US" baseline="0" dirty="0"/>
          </a:p>
          <a:p>
            <a:r>
              <a:rPr lang="en-US" baseline="0" dirty="0"/>
              <a:t>3. So, more vulnerable to acoustic attacks</a:t>
            </a:r>
          </a:p>
          <a:p>
            <a:endParaRPr lang="en-US" dirty="0"/>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4</a:t>
            </a:fld>
            <a:endParaRPr lang="en-US" altLang="en-US"/>
          </a:p>
        </p:txBody>
      </p:sp>
    </p:spTree>
    <p:extLst>
      <p:ext uri="{BB962C8B-B14F-4D97-AF65-F5344CB8AC3E}">
        <p14:creationId xmlns:p14="http://schemas.microsoft.com/office/powerpoint/2010/main" val="2125243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 me introduce the vulnerabilities about Alexa. </a:t>
            </a:r>
          </a:p>
          <a:p>
            <a:endParaRPr lang="en-US" dirty="0"/>
          </a:p>
          <a:p>
            <a:r>
              <a:rPr lang="en-US" dirty="0"/>
              <a:t>We validate it by the commend from our volunteers with four races, three age groups, and of course two genders. </a:t>
            </a:r>
          </a:p>
          <a:p>
            <a:endParaRPr lang="en-US" dirty="0"/>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5</a:t>
            </a:fld>
            <a:endParaRPr lang="en-US" altLang="en-US"/>
          </a:p>
        </p:txBody>
      </p:sp>
    </p:spTree>
    <p:extLst>
      <p:ext uri="{BB962C8B-B14F-4D97-AF65-F5344CB8AC3E}">
        <p14:creationId xmlns:p14="http://schemas.microsoft.com/office/powerpoint/2010/main" val="1123849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6</a:t>
            </a:fld>
            <a:endParaRPr lang="en-US" altLang="en-US"/>
          </a:p>
        </p:txBody>
      </p:sp>
    </p:spTree>
    <p:extLst>
      <p:ext uri="{BB962C8B-B14F-4D97-AF65-F5344CB8AC3E}">
        <p14:creationId xmlns:p14="http://schemas.microsoft.com/office/powerpoint/2010/main" val="2689316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7</a:t>
            </a:fld>
            <a:endParaRPr lang="en-US" altLang="en-US"/>
          </a:p>
        </p:txBody>
      </p:sp>
    </p:spTree>
    <p:extLst>
      <p:ext uri="{BB962C8B-B14F-4D97-AF65-F5344CB8AC3E}">
        <p14:creationId xmlns:p14="http://schemas.microsoft.com/office/powerpoint/2010/main" val="88303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indoor </a:t>
            </a:r>
            <a:r>
              <a:rPr lang="en-US" dirty="0" err="1"/>
              <a:t>audioable</a:t>
            </a:r>
            <a:r>
              <a:rPr lang="en-US" dirty="0"/>
              <a:t> devices may be abused. </a:t>
            </a:r>
          </a:p>
          <a:p>
            <a:endParaRPr lang="en-US" dirty="0"/>
          </a:p>
          <a:p>
            <a:r>
              <a:rPr lang="en-US" dirty="0"/>
              <a:t>Alexa and Bluetooth speaker are a common pair used in our daily life. Belkin Bluetooth speaker has this vulnerability to be abused. </a:t>
            </a:r>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8</a:t>
            </a:fld>
            <a:endParaRPr lang="en-US" altLang="en-US"/>
          </a:p>
        </p:txBody>
      </p:sp>
    </p:spTree>
    <p:extLst>
      <p:ext uri="{BB962C8B-B14F-4D97-AF65-F5344CB8AC3E}">
        <p14:creationId xmlns:p14="http://schemas.microsoft.com/office/powerpoint/2010/main" val="304281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24AF16-CBB8-4576-8FA4-3B8C8A5D0828}" type="slidenum">
              <a:rPr lang="en-US" altLang="en-US" smtClean="0"/>
              <a:pPr>
                <a:defRPr/>
              </a:pPr>
              <a:t>9</a:t>
            </a:fld>
            <a:endParaRPr lang="en-US" altLang="en-US"/>
          </a:p>
        </p:txBody>
      </p:sp>
    </p:spTree>
    <p:extLst>
      <p:ext uri="{BB962C8B-B14F-4D97-AF65-F5344CB8AC3E}">
        <p14:creationId xmlns:p14="http://schemas.microsoft.com/office/powerpoint/2010/main" val="2721752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39"/>
          <p:cNvSpPr>
            <a:spLocks noGrp="1" noChangeArrowheads="1"/>
          </p:cNvSpPr>
          <p:nvPr>
            <p:ph type="ctrTitle" sz="quarter"/>
          </p:nvPr>
        </p:nvSpPr>
        <p:spPr>
          <a:xfrm>
            <a:off x="685800" y="1895475"/>
            <a:ext cx="7772400" cy="857250"/>
          </a:xfrm>
        </p:spPr>
        <p:txBody>
          <a:bodyPr lIns="91440" tIns="45720" rIns="91440" bIns="45720" anchor="ctr"/>
          <a:lstStyle>
            <a:lvl1pPr>
              <a:defRPr sz="4800"/>
            </a:lvl1pPr>
          </a:lstStyle>
          <a:p>
            <a:pPr lvl="0"/>
            <a:r>
              <a:rPr lang="en-US" noProof="0" dirty="0"/>
              <a:t>Click to edit Master title style</a:t>
            </a:r>
          </a:p>
        </p:txBody>
      </p:sp>
      <p:sp>
        <p:nvSpPr>
          <p:cNvPr id="3" name="Rectangle 7"/>
          <p:cNvSpPr>
            <a:spLocks noGrp="1" noChangeArrowheads="1"/>
          </p:cNvSpPr>
          <p:nvPr>
            <p:ph type="sldNum" sz="quarter" idx="10"/>
          </p:nvPr>
        </p:nvSpPr>
        <p:spPr>
          <a:ln/>
        </p:spPr>
        <p:txBody>
          <a:bodyPr/>
          <a:lstStyle>
            <a:lvl1pPr>
              <a:defRPr/>
            </a:lvl1pPr>
          </a:lstStyle>
          <a:p>
            <a:pPr>
              <a:defRPr/>
            </a:pPr>
            <a:fld id="{FE555A13-8FD0-47EB-9FBA-5F2B47287685}" type="slidenum">
              <a:rPr lang="en-US" altLang="en-US"/>
              <a:pPr>
                <a:defRPr/>
              </a:pPr>
              <a:t>‹#›</a:t>
            </a:fld>
            <a:endParaRPr lang="en-US" altLang="en-US"/>
          </a:p>
        </p:txBody>
      </p:sp>
    </p:spTree>
    <p:extLst>
      <p:ext uri="{BB962C8B-B14F-4D97-AF65-F5344CB8AC3E}">
        <p14:creationId xmlns:p14="http://schemas.microsoft.com/office/powerpoint/2010/main" val="199438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7"/>
          <p:cNvSpPr>
            <a:spLocks noGrp="1" noChangeArrowheads="1"/>
          </p:cNvSpPr>
          <p:nvPr>
            <p:ph type="sldNum" sz="quarter" idx="10"/>
          </p:nvPr>
        </p:nvSpPr>
        <p:spPr>
          <a:ln/>
        </p:spPr>
        <p:txBody>
          <a:bodyPr/>
          <a:lstStyle>
            <a:lvl1pPr>
              <a:defRPr/>
            </a:lvl1pPr>
          </a:lstStyle>
          <a:p>
            <a:pPr>
              <a:defRPr/>
            </a:pPr>
            <a:fld id="{BE649307-039C-498F-8B3D-88579BA9B00C}" type="slidenum">
              <a:rPr lang="en-US" altLang="en-US"/>
              <a:pPr>
                <a:defRPr/>
              </a:pPr>
              <a:t>‹#›</a:t>
            </a:fld>
            <a:endParaRPr lang="en-US" altLang="en-US"/>
          </a:p>
        </p:txBody>
      </p:sp>
    </p:spTree>
    <p:extLst>
      <p:ext uri="{BB962C8B-B14F-4D97-AF65-F5344CB8AC3E}">
        <p14:creationId xmlns:p14="http://schemas.microsoft.com/office/powerpoint/2010/main" val="1622220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8343320" y="8572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itchFamily="34" charset="0"/>
                <a:ea typeface="ＭＳ Ｐゴシック" pitchFamily="-84" charset="-128"/>
              </a:defRPr>
            </a:lvl1pPr>
            <a:lvl2pPr marL="742950" indent="-285750" eaLnBrk="0" hangingPunct="0">
              <a:defRPr sz="2400">
                <a:solidFill>
                  <a:schemeClr val="tx1"/>
                </a:solidFill>
                <a:latin typeface="Arial" pitchFamily="34" charset="0"/>
                <a:ea typeface="ＭＳ Ｐゴシック" pitchFamily="-84" charset="-128"/>
              </a:defRPr>
            </a:lvl2pPr>
            <a:lvl3pPr marL="1143000" indent="-228600" eaLnBrk="0" hangingPunct="0">
              <a:defRPr sz="2400">
                <a:solidFill>
                  <a:schemeClr val="tx1"/>
                </a:solidFill>
                <a:latin typeface="Arial" pitchFamily="34" charset="0"/>
                <a:ea typeface="ＭＳ Ｐゴシック" pitchFamily="-84" charset="-128"/>
              </a:defRPr>
            </a:lvl3pPr>
            <a:lvl4pPr marL="1600200" indent="-228600" eaLnBrk="0" hangingPunct="0">
              <a:defRPr sz="2400">
                <a:solidFill>
                  <a:schemeClr val="tx1"/>
                </a:solidFill>
                <a:latin typeface="Arial" pitchFamily="34" charset="0"/>
                <a:ea typeface="ＭＳ Ｐゴシック" pitchFamily="-84" charset="-128"/>
              </a:defRPr>
            </a:lvl4pPr>
            <a:lvl5pPr marL="2057400" indent="-228600" eaLnBrk="0" hangingPunct="0">
              <a:defRPr sz="2400">
                <a:solidFill>
                  <a:schemeClr val="tx1"/>
                </a:solidFill>
                <a:latin typeface="Arial" pitchFamily="34" charset="0"/>
                <a:ea typeface="ＭＳ Ｐゴシック" pitchFamily="-84" charset="-128"/>
              </a:defRPr>
            </a:lvl5pPr>
            <a:lvl6pPr marL="2514600" indent="-228600" algn="r" eaLnBrk="0" fontAlgn="base" hangingPunct="0">
              <a:spcBef>
                <a:spcPct val="0"/>
              </a:spcBef>
              <a:spcAft>
                <a:spcPct val="0"/>
              </a:spcAft>
              <a:defRPr sz="2400">
                <a:solidFill>
                  <a:schemeClr val="tx1"/>
                </a:solidFill>
                <a:latin typeface="Arial" pitchFamily="34" charset="0"/>
                <a:ea typeface="ＭＳ Ｐゴシック" pitchFamily="-84" charset="-128"/>
              </a:defRPr>
            </a:lvl6pPr>
            <a:lvl7pPr marL="2971800" indent="-228600" algn="r" eaLnBrk="0" fontAlgn="base" hangingPunct="0">
              <a:spcBef>
                <a:spcPct val="0"/>
              </a:spcBef>
              <a:spcAft>
                <a:spcPct val="0"/>
              </a:spcAft>
              <a:defRPr sz="2400">
                <a:solidFill>
                  <a:schemeClr val="tx1"/>
                </a:solidFill>
                <a:latin typeface="Arial" pitchFamily="34" charset="0"/>
                <a:ea typeface="ＭＳ Ｐゴシック" pitchFamily="-84" charset="-128"/>
              </a:defRPr>
            </a:lvl7pPr>
            <a:lvl8pPr marL="3429000" indent="-228600" algn="r" eaLnBrk="0" fontAlgn="base" hangingPunct="0">
              <a:spcBef>
                <a:spcPct val="0"/>
              </a:spcBef>
              <a:spcAft>
                <a:spcPct val="0"/>
              </a:spcAft>
              <a:defRPr sz="2400">
                <a:solidFill>
                  <a:schemeClr val="tx1"/>
                </a:solidFill>
                <a:latin typeface="Arial" pitchFamily="34" charset="0"/>
                <a:ea typeface="ＭＳ Ｐゴシック" pitchFamily="-84" charset="-128"/>
              </a:defRPr>
            </a:lvl8pPr>
            <a:lvl9pPr marL="3886200" indent="-228600" algn="r" eaLnBrk="0" fontAlgn="base" hangingPunct="0">
              <a:spcBef>
                <a:spcPct val="0"/>
              </a:spcBef>
              <a:spcAft>
                <a:spcPct val="0"/>
              </a:spcAft>
              <a:defRPr sz="2400">
                <a:solidFill>
                  <a:schemeClr val="tx1"/>
                </a:solidFill>
                <a:latin typeface="Arial" pitchFamily="34" charset="0"/>
                <a:ea typeface="ＭＳ Ｐゴシック" pitchFamily="-84" charset="-128"/>
              </a:defRPr>
            </a:lvl9pPr>
          </a:lstStyle>
          <a:p>
            <a:pPr eaLnBrk="1" hangingPunct="1">
              <a:defRPr/>
            </a:pPr>
            <a:endParaRPr lang="en-US" altLang="en-US" sz="1800"/>
          </a:p>
        </p:txBody>
      </p:sp>
      <p:sp>
        <p:nvSpPr>
          <p:cNvPr id="3" name="Slide Number Placeholder 3"/>
          <p:cNvSpPr>
            <a:spLocks noGrp="1"/>
          </p:cNvSpPr>
          <p:nvPr>
            <p:ph type="sldNum" sz="quarter" idx="10"/>
          </p:nvPr>
        </p:nvSpPr>
        <p:spPr/>
        <p:txBody>
          <a:bodyPr/>
          <a:lstStyle>
            <a:lvl1pPr>
              <a:defRPr smtClean="0"/>
            </a:lvl1pPr>
          </a:lstStyle>
          <a:p>
            <a:pPr>
              <a:defRPr/>
            </a:pPr>
            <a:fld id="{F1D9E946-9F5D-425E-96A0-E8436D598A2D}" type="slidenum">
              <a:rPr lang="en-US" altLang="en-US"/>
              <a:pPr>
                <a:defRPr/>
              </a:pPr>
              <a:t>‹#›</a:t>
            </a:fld>
            <a:endParaRPr lang="en-US" altLang="en-US"/>
          </a:p>
        </p:txBody>
      </p:sp>
    </p:spTree>
    <p:extLst>
      <p:ext uri="{BB962C8B-B14F-4D97-AF65-F5344CB8AC3E}">
        <p14:creationId xmlns:p14="http://schemas.microsoft.com/office/powerpoint/2010/main" val="1765673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144181E5-D123-4B99-A623-568A5127C24F}" type="slidenum">
              <a:rPr lang="en-US" altLang="en-US"/>
              <a:pPr>
                <a:defRPr/>
              </a:pPr>
              <a:t>‹#›</a:t>
            </a:fld>
            <a:endParaRPr lang="en-US" altLang="en-US"/>
          </a:p>
        </p:txBody>
      </p:sp>
    </p:spTree>
    <p:extLst>
      <p:ext uri="{BB962C8B-B14F-4D97-AF65-F5344CB8AC3E}">
        <p14:creationId xmlns:p14="http://schemas.microsoft.com/office/powerpoint/2010/main" val="229470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1907BA64-02B8-4756-B4F1-1F1E3673D6D1}" type="slidenum">
              <a:rPr lang="en-US" altLang="en-US"/>
              <a:pPr>
                <a:defRPr/>
              </a:pPr>
              <a:t>‹#›</a:t>
            </a:fld>
            <a:endParaRPr lang="en-US" altLang="en-US"/>
          </a:p>
        </p:txBody>
      </p:sp>
    </p:spTree>
    <p:extLst>
      <p:ext uri="{BB962C8B-B14F-4D97-AF65-F5344CB8AC3E}">
        <p14:creationId xmlns:p14="http://schemas.microsoft.com/office/powerpoint/2010/main" val="4037878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Line 5"/>
          <p:cNvSpPr>
            <a:spLocks noChangeShapeType="1"/>
          </p:cNvSpPr>
          <p:nvPr userDrawn="1"/>
        </p:nvSpPr>
        <p:spPr bwMode="auto">
          <a:xfrm flipV="1">
            <a:off x="4567238" y="1162051"/>
            <a:ext cx="12700" cy="3209925"/>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pPr>
              <a:defRPr/>
            </a:pPr>
            <a:endParaRPr lang="en-US" sz="1800">
              <a:ln>
                <a:solidFill>
                  <a:schemeClr val="bg2"/>
                </a:solidFill>
              </a:ln>
            </a:endParaRPr>
          </a:p>
        </p:txBody>
      </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3" y="1122761"/>
            <a:ext cx="3789892" cy="3344465"/>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sz="half" idx="11"/>
          </p:nvPr>
        </p:nvSpPr>
        <p:spPr>
          <a:xfrm>
            <a:off x="4707467" y="1122761"/>
            <a:ext cx="3789892" cy="3344465"/>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2"/>
          </p:nvPr>
        </p:nvSpPr>
        <p:spPr/>
        <p:txBody>
          <a:bodyPr/>
          <a:lstStyle>
            <a:lvl1pPr>
              <a:defRPr smtClean="0"/>
            </a:lvl1pPr>
          </a:lstStyle>
          <a:p>
            <a:pPr>
              <a:defRPr/>
            </a:pPr>
            <a:fld id="{D20A4A6D-8478-40A7-9806-086D6F241325}" type="slidenum">
              <a:rPr lang="en-US" altLang="en-US"/>
              <a:pPr>
                <a:defRPr/>
              </a:pPr>
              <a:t>‹#›</a:t>
            </a:fld>
            <a:endParaRPr lang="en-US" altLang="en-US"/>
          </a:p>
        </p:txBody>
      </p:sp>
    </p:spTree>
    <p:extLst>
      <p:ext uri="{BB962C8B-B14F-4D97-AF65-F5344CB8AC3E}">
        <p14:creationId xmlns:p14="http://schemas.microsoft.com/office/powerpoint/2010/main" val="3582654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Left + Text Right">
    <p:spTree>
      <p:nvGrpSpPr>
        <p:cNvPr id="1" name=""/>
        <p:cNvGrpSpPr/>
        <p:nvPr/>
      </p:nvGrpSpPr>
      <p:grpSpPr>
        <a:xfrm>
          <a:off x="0" y="0"/>
          <a:ext cx="0" cy="0"/>
          <a:chOff x="0" y="0"/>
          <a:chExt cx="0" cy="0"/>
        </a:xfrm>
      </p:grpSpPr>
      <p:sp>
        <p:nvSpPr>
          <p:cNvPr id="5" name="Line 5"/>
          <p:cNvSpPr>
            <a:spLocks noChangeShapeType="1"/>
          </p:cNvSpPr>
          <p:nvPr userDrawn="1"/>
        </p:nvSpPr>
        <p:spPr bwMode="auto">
          <a:xfrm flipV="1">
            <a:off x="4567238" y="1162051"/>
            <a:ext cx="12700" cy="3209925"/>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pPr>
              <a:defRPr/>
            </a:pPr>
            <a:endParaRPr lang="en-US" sz="1800">
              <a:ln>
                <a:solidFill>
                  <a:schemeClr val="bg2"/>
                </a:solidFill>
              </a:ln>
            </a:endParaRPr>
          </a:p>
        </p:txBody>
      </p:sp>
      <p:sp>
        <p:nvSpPr>
          <p:cNvPr id="2" name="Title 1"/>
          <p:cNvSpPr>
            <a:spLocks noGrp="1"/>
          </p:cNvSpPr>
          <p:nvPr>
            <p:ph type="title"/>
          </p:nvPr>
        </p:nvSpPr>
        <p:spPr/>
        <p:txBody>
          <a:bodyPr/>
          <a:lstStyle/>
          <a:p>
            <a:r>
              <a:rPr lang="en-US"/>
              <a:t>Click to edit Master title style</a:t>
            </a:r>
          </a:p>
        </p:txBody>
      </p:sp>
      <p:sp>
        <p:nvSpPr>
          <p:cNvPr id="8" name="Chart Placeholder 7"/>
          <p:cNvSpPr>
            <a:spLocks noGrp="1"/>
          </p:cNvSpPr>
          <p:nvPr>
            <p:ph type="chart" sz="quarter" idx="11"/>
          </p:nvPr>
        </p:nvSpPr>
        <p:spPr>
          <a:xfrm>
            <a:off x="677336" y="1123951"/>
            <a:ext cx="3780367" cy="3343275"/>
          </a:xfrm>
        </p:spPr>
        <p:txBody>
          <a:bodyPr/>
          <a:lstStyle/>
          <a:p>
            <a:pPr lvl="0"/>
            <a:endParaRPr lang="en-US" noProof="0"/>
          </a:p>
        </p:txBody>
      </p:sp>
      <p:sp>
        <p:nvSpPr>
          <p:cNvPr id="7" name="Content Placeholder 3"/>
          <p:cNvSpPr>
            <a:spLocks noGrp="1"/>
          </p:cNvSpPr>
          <p:nvPr>
            <p:ph sz="half" idx="2"/>
          </p:nvPr>
        </p:nvSpPr>
        <p:spPr>
          <a:xfrm>
            <a:off x="4683128" y="1122761"/>
            <a:ext cx="3808413" cy="3344465"/>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4"/>
          <p:cNvSpPr>
            <a:spLocks noGrp="1"/>
          </p:cNvSpPr>
          <p:nvPr>
            <p:ph type="sldNum" sz="quarter" idx="12"/>
          </p:nvPr>
        </p:nvSpPr>
        <p:spPr/>
        <p:txBody>
          <a:bodyPr/>
          <a:lstStyle>
            <a:lvl1pPr>
              <a:defRPr smtClean="0"/>
            </a:lvl1pPr>
          </a:lstStyle>
          <a:p>
            <a:pPr>
              <a:defRPr/>
            </a:pPr>
            <a:fld id="{8F12BA25-1C09-4A0B-A0BF-6BEE1C0C9B4D}" type="slidenum">
              <a:rPr lang="en-US" altLang="en-US"/>
              <a:pPr>
                <a:defRPr/>
              </a:pPr>
              <a:t>‹#›</a:t>
            </a:fld>
            <a:endParaRPr lang="en-US" altLang="en-US"/>
          </a:p>
        </p:txBody>
      </p:sp>
    </p:spTree>
    <p:extLst>
      <p:ext uri="{BB962C8B-B14F-4D97-AF65-F5344CB8AC3E}">
        <p14:creationId xmlns:p14="http://schemas.microsoft.com/office/powerpoint/2010/main" val="360229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eft + Pictur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Picture Placeholder 6"/>
          <p:cNvSpPr>
            <a:spLocks noGrp="1"/>
          </p:cNvSpPr>
          <p:nvPr>
            <p:ph type="pic" sz="quarter" idx="11"/>
          </p:nvPr>
        </p:nvSpPr>
        <p:spPr>
          <a:xfrm>
            <a:off x="4568640" y="390525"/>
            <a:ext cx="4575363" cy="4114800"/>
          </a:xfrm>
        </p:spPr>
        <p:txBody>
          <a:bodyPr/>
          <a:lstStyle/>
          <a:p>
            <a:pPr lvl="0"/>
            <a:endParaRPr lang="en-US" noProof="0"/>
          </a:p>
        </p:txBody>
      </p:sp>
      <p:sp>
        <p:nvSpPr>
          <p:cNvPr id="6" name="Content Placeholder 2"/>
          <p:cNvSpPr>
            <a:spLocks noGrp="1"/>
          </p:cNvSpPr>
          <p:nvPr>
            <p:ph sz="half" idx="1"/>
          </p:nvPr>
        </p:nvSpPr>
        <p:spPr>
          <a:xfrm>
            <a:off x="677333" y="1122761"/>
            <a:ext cx="3789892" cy="3344465"/>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7"/>
          <p:cNvSpPr>
            <a:spLocks noGrp="1" noChangeArrowheads="1"/>
          </p:cNvSpPr>
          <p:nvPr>
            <p:ph type="sldNum" sz="quarter" idx="12"/>
          </p:nvPr>
        </p:nvSpPr>
        <p:spPr>
          <a:ln/>
        </p:spPr>
        <p:txBody>
          <a:bodyPr/>
          <a:lstStyle>
            <a:lvl1pPr>
              <a:defRPr/>
            </a:lvl1pPr>
          </a:lstStyle>
          <a:p>
            <a:pPr>
              <a:defRPr/>
            </a:pPr>
            <a:fld id="{0242B11F-B861-4042-8199-C3BC3C25EE47}" type="slidenum">
              <a:rPr lang="en-US" altLang="en-US"/>
              <a:pPr>
                <a:defRPr/>
              </a:pPr>
              <a:t>‹#›</a:t>
            </a:fld>
            <a:endParaRPr lang="en-US" altLang="en-US"/>
          </a:p>
        </p:txBody>
      </p:sp>
    </p:spTree>
    <p:extLst>
      <p:ext uri="{BB962C8B-B14F-4D97-AF65-F5344CB8AC3E}">
        <p14:creationId xmlns:p14="http://schemas.microsoft.com/office/powerpoint/2010/main" val="391500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p:cNvSpPr>
            <a:spLocks noGrp="1"/>
          </p:cNvSpPr>
          <p:nvPr>
            <p:ph type="title"/>
          </p:nvPr>
        </p:nvSpPr>
        <p:spPr>
          <a:xfrm>
            <a:off x="4792135" y="447675"/>
            <a:ext cx="3793067" cy="590550"/>
          </a:xfrm>
        </p:spPr>
        <p:txBody>
          <a:bodyPr/>
          <a:lstStyle/>
          <a:p>
            <a:r>
              <a:rPr lang="en-US"/>
              <a:t>Click to edit Master title style</a:t>
            </a:r>
            <a:endParaRPr lang="en-US" dirty="0"/>
          </a:p>
        </p:txBody>
      </p:sp>
      <p:sp>
        <p:nvSpPr>
          <p:cNvPr id="5" name="Picture Placeholder 6"/>
          <p:cNvSpPr>
            <a:spLocks noGrp="1"/>
          </p:cNvSpPr>
          <p:nvPr>
            <p:ph type="pic" sz="quarter" idx="11"/>
          </p:nvPr>
        </p:nvSpPr>
        <p:spPr>
          <a:xfrm>
            <a:off x="0" y="390525"/>
            <a:ext cx="4575363" cy="4114800"/>
          </a:xfrm>
        </p:spPr>
        <p:txBody>
          <a:bodyPr/>
          <a:lstStyle/>
          <a:p>
            <a:pPr lvl="0"/>
            <a:endParaRPr lang="en-US" noProof="0"/>
          </a:p>
        </p:txBody>
      </p:sp>
      <p:sp>
        <p:nvSpPr>
          <p:cNvPr id="6" name="Content Placeholder 2"/>
          <p:cNvSpPr>
            <a:spLocks noGrp="1"/>
          </p:cNvSpPr>
          <p:nvPr>
            <p:ph sz="half" idx="1"/>
          </p:nvPr>
        </p:nvSpPr>
        <p:spPr>
          <a:xfrm>
            <a:off x="4792133" y="1122761"/>
            <a:ext cx="3789892" cy="3344465"/>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7"/>
          <p:cNvSpPr>
            <a:spLocks noGrp="1" noChangeArrowheads="1"/>
          </p:cNvSpPr>
          <p:nvPr>
            <p:ph type="sldNum" sz="quarter" idx="12"/>
          </p:nvPr>
        </p:nvSpPr>
        <p:spPr>
          <a:ln/>
        </p:spPr>
        <p:txBody>
          <a:bodyPr/>
          <a:lstStyle>
            <a:lvl1pPr>
              <a:defRPr/>
            </a:lvl1pPr>
          </a:lstStyle>
          <a:p>
            <a:pPr>
              <a:defRPr/>
            </a:pPr>
            <a:fld id="{5692F2F2-1DE8-42F0-A306-446BE1B3760F}" type="slidenum">
              <a:rPr lang="en-US" altLang="en-US"/>
              <a:pPr>
                <a:defRPr/>
              </a:pPr>
              <a:t>‹#›</a:t>
            </a:fld>
            <a:endParaRPr lang="en-US" altLang="en-US"/>
          </a:p>
        </p:txBody>
      </p:sp>
    </p:spTree>
    <p:extLst>
      <p:ext uri="{BB962C8B-B14F-4D97-AF65-F5344CB8AC3E}">
        <p14:creationId xmlns:p14="http://schemas.microsoft.com/office/powerpoint/2010/main" val="2139692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Left + Picture Right INS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Picture Placeholder 6"/>
          <p:cNvSpPr>
            <a:spLocks noGrp="1"/>
          </p:cNvSpPr>
          <p:nvPr>
            <p:ph type="pic" sz="quarter" idx="11"/>
          </p:nvPr>
        </p:nvSpPr>
        <p:spPr>
          <a:xfrm>
            <a:off x="4574018" y="1219201"/>
            <a:ext cx="3884182" cy="2857664"/>
          </a:xfrm>
        </p:spPr>
        <p:txBody>
          <a:bodyPr/>
          <a:lstStyle/>
          <a:p>
            <a:pPr lvl="0"/>
            <a:endParaRPr lang="en-US" noProof="0"/>
          </a:p>
        </p:txBody>
      </p:sp>
      <p:sp>
        <p:nvSpPr>
          <p:cNvPr id="8" name="Content Placeholder 2"/>
          <p:cNvSpPr>
            <a:spLocks noGrp="1"/>
          </p:cNvSpPr>
          <p:nvPr>
            <p:ph sz="half" idx="1"/>
          </p:nvPr>
        </p:nvSpPr>
        <p:spPr>
          <a:xfrm>
            <a:off x="677333" y="1122761"/>
            <a:ext cx="3789892" cy="3344465"/>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7"/>
          <p:cNvSpPr>
            <a:spLocks noGrp="1" noChangeArrowheads="1"/>
          </p:cNvSpPr>
          <p:nvPr>
            <p:ph type="sldNum" sz="quarter" idx="12"/>
          </p:nvPr>
        </p:nvSpPr>
        <p:spPr>
          <a:ln/>
        </p:spPr>
        <p:txBody>
          <a:bodyPr/>
          <a:lstStyle>
            <a:lvl1pPr>
              <a:defRPr/>
            </a:lvl1pPr>
          </a:lstStyle>
          <a:p>
            <a:pPr>
              <a:defRPr/>
            </a:pPr>
            <a:fld id="{09C449BA-E4DC-428F-8C61-8615016F3F08}" type="slidenum">
              <a:rPr lang="en-US" altLang="en-US"/>
              <a:pPr>
                <a:defRPr/>
              </a:pPr>
              <a:t>‹#›</a:t>
            </a:fld>
            <a:endParaRPr lang="en-US" altLang="en-US"/>
          </a:p>
        </p:txBody>
      </p:sp>
    </p:spTree>
    <p:extLst>
      <p:ext uri="{BB962C8B-B14F-4D97-AF65-F5344CB8AC3E}">
        <p14:creationId xmlns:p14="http://schemas.microsoft.com/office/powerpoint/2010/main" val="5193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Full Bleed">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0" y="390525"/>
            <a:ext cx="9144000" cy="4114800"/>
          </a:xfrm>
        </p:spPr>
        <p:txBody>
          <a:bodyPr/>
          <a:lstStyle/>
          <a:p>
            <a:pPr lvl="0"/>
            <a:endParaRPr lang="en-US" noProof="0"/>
          </a:p>
        </p:txBody>
      </p:sp>
      <p:sp>
        <p:nvSpPr>
          <p:cNvPr id="3" name="Rectangle 7"/>
          <p:cNvSpPr>
            <a:spLocks noGrp="1" noChangeArrowheads="1"/>
          </p:cNvSpPr>
          <p:nvPr>
            <p:ph type="sldNum" sz="quarter" idx="12"/>
          </p:nvPr>
        </p:nvSpPr>
        <p:spPr>
          <a:ln/>
        </p:spPr>
        <p:txBody>
          <a:bodyPr/>
          <a:lstStyle>
            <a:lvl1pPr>
              <a:defRPr/>
            </a:lvl1pPr>
          </a:lstStyle>
          <a:p>
            <a:pPr>
              <a:defRPr/>
            </a:pPr>
            <a:fld id="{8AA4945A-3E6C-4E3C-ACDD-E478C2120E2E}" type="slidenum">
              <a:rPr lang="en-US" altLang="en-US"/>
              <a:pPr>
                <a:defRPr/>
              </a:pPr>
              <a:t>‹#›</a:t>
            </a:fld>
            <a:endParaRPr lang="en-US" altLang="en-US"/>
          </a:p>
        </p:txBody>
      </p:sp>
    </p:spTree>
    <p:extLst>
      <p:ext uri="{BB962C8B-B14F-4D97-AF65-F5344CB8AC3E}">
        <p14:creationId xmlns:p14="http://schemas.microsoft.com/office/powerpoint/2010/main" val="282003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4114801"/>
            <a:ext cx="7769225" cy="257175"/>
          </a:xfrm>
        </p:spPr>
        <p:txBody>
          <a:bodyPr/>
          <a:lstStyle>
            <a:lvl1pPr algn="r">
              <a:defRPr sz="1800" baseline="0"/>
            </a:lvl1pPr>
          </a:lstStyle>
          <a:p>
            <a:r>
              <a:rPr lang="en-US" dirty="0"/>
              <a:t>Click to edit Master title style</a:t>
            </a:r>
          </a:p>
        </p:txBody>
      </p:sp>
      <p:sp>
        <p:nvSpPr>
          <p:cNvPr id="5" name="Picture Placeholder 10"/>
          <p:cNvSpPr>
            <a:spLocks noGrp="1"/>
          </p:cNvSpPr>
          <p:nvPr>
            <p:ph type="pic" sz="quarter" idx="11"/>
          </p:nvPr>
        </p:nvSpPr>
        <p:spPr>
          <a:xfrm>
            <a:off x="0" y="390526"/>
            <a:ext cx="9144000" cy="3641725"/>
          </a:xfrm>
        </p:spPr>
        <p:txBody>
          <a:bodyPr/>
          <a:lstStyle/>
          <a:p>
            <a:pPr lvl="0"/>
            <a:endParaRPr lang="en-US" noProof="0"/>
          </a:p>
        </p:txBody>
      </p:sp>
      <p:sp>
        <p:nvSpPr>
          <p:cNvPr id="4" name="Rectangle 7"/>
          <p:cNvSpPr>
            <a:spLocks noGrp="1" noChangeArrowheads="1"/>
          </p:cNvSpPr>
          <p:nvPr>
            <p:ph type="sldNum" sz="quarter" idx="12"/>
          </p:nvPr>
        </p:nvSpPr>
        <p:spPr>
          <a:ln/>
        </p:spPr>
        <p:txBody>
          <a:bodyPr/>
          <a:lstStyle>
            <a:lvl1pPr>
              <a:defRPr/>
            </a:lvl1pPr>
          </a:lstStyle>
          <a:p>
            <a:pPr>
              <a:defRPr/>
            </a:pPr>
            <a:fld id="{14869507-1F1F-4D5F-8283-33E9647274CB}" type="slidenum">
              <a:rPr lang="en-US" altLang="en-US"/>
              <a:pPr>
                <a:defRPr/>
              </a:pPr>
              <a:t>‹#›</a:t>
            </a:fld>
            <a:endParaRPr lang="en-US" altLang="en-US"/>
          </a:p>
        </p:txBody>
      </p:sp>
    </p:spTree>
    <p:extLst>
      <p:ext uri="{BB962C8B-B14F-4D97-AF65-F5344CB8AC3E}">
        <p14:creationId xmlns:p14="http://schemas.microsoft.com/office/powerpoint/2010/main" val="171319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1" name="Rectangle 5"/>
          <p:cNvSpPr>
            <a:spLocks noGrp="1" noChangeArrowheads="1"/>
          </p:cNvSpPr>
          <p:nvPr>
            <p:ph type="title"/>
          </p:nvPr>
        </p:nvSpPr>
        <p:spPr bwMode="auto">
          <a:xfrm>
            <a:off x="684213" y="447675"/>
            <a:ext cx="77692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b" anchorCtr="0" compatLnSpc="1">
            <a:prstTxWarp prst="textNoShape">
              <a:avLst/>
            </a:prstTxWarp>
          </a:bodyPr>
          <a:lstStyle/>
          <a:p>
            <a:pPr lvl="0"/>
            <a:r>
              <a:rPr lang="en-US" dirty="0"/>
              <a:t>Click to edit Master title style</a:t>
            </a:r>
          </a:p>
        </p:txBody>
      </p:sp>
      <p:sp>
        <p:nvSpPr>
          <p:cNvPr id="4102" name="Rectangle 6"/>
          <p:cNvSpPr>
            <a:spLocks noGrp="1" noChangeArrowheads="1"/>
          </p:cNvSpPr>
          <p:nvPr>
            <p:ph type="body" idx="1"/>
          </p:nvPr>
        </p:nvSpPr>
        <p:spPr bwMode="auto">
          <a:xfrm>
            <a:off x="658815" y="1122761"/>
            <a:ext cx="7769225" cy="334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03" name="Rectangle 7"/>
          <p:cNvSpPr>
            <a:spLocks noGrp="1" noChangeArrowheads="1"/>
          </p:cNvSpPr>
          <p:nvPr>
            <p:ph type="sldNum" sz="quarter" idx="4"/>
          </p:nvPr>
        </p:nvSpPr>
        <p:spPr bwMode="auto">
          <a:xfrm>
            <a:off x="7197725" y="4912519"/>
            <a:ext cx="1828800" cy="221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ctr" anchorCtr="0" compatLnSpc="1">
            <a:prstTxWarp prst="textNoShape">
              <a:avLst/>
            </a:prstTxWarp>
          </a:bodyPr>
          <a:lstStyle>
            <a:lvl1pPr>
              <a:defRPr sz="1000" smtClean="0"/>
            </a:lvl1pPr>
          </a:lstStyle>
          <a:p>
            <a:pPr>
              <a:defRPr/>
            </a:pPr>
            <a:fld id="{EEEFF036-FE97-4880-A779-A6095F339443}" type="slidenum">
              <a:rPr lang="en-US" altLang="en-US"/>
              <a:pPr>
                <a:defRPr/>
              </a:pPr>
              <a:t>‹#›</a:t>
            </a:fld>
            <a:endParaRPr lang="en-US" altLang="en-US"/>
          </a:p>
        </p:txBody>
      </p:sp>
      <p:sp>
        <p:nvSpPr>
          <p:cNvPr id="4105" name="Rectangle 9"/>
          <p:cNvSpPr>
            <a:spLocks noChangeArrowheads="1"/>
          </p:cNvSpPr>
          <p:nvPr userDrawn="1"/>
        </p:nvSpPr>
        <p:spPr bwMode="auto">
          <a:xfrm>
            <a:off x="0" y="4505326"/>
            <a:ext cx="9144000" cy="44054"/>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800">
                <a:latin typeface="Arial" charset="0"/>
                <a:ea typeface="ＭＳ Ｐゴシック" charset="0"/>
              </a:rPr>
              <a:t> </a:t>
            </a:r>
          </a:p>
        </p:txBody>
      </p:sp>
      <p:sp>
        <p:nvSpPr>
          <p:cNvPr id="10" name="Rectangle 6"/>
          <p:cNvSpPr>
            <a:spLocks noChangeArrowheads="1"/>
          </p:cNvSpPr>
          <p:nvPr userDrawn="1"/>
        </p:nvSpPr>
        <p:spPr bwMode="auto">
          <a:xfrm>
            <a:off x="0" y="336947"/>
            <a:ext cx="9144000" cy="4405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r>
              <a:rPr lang="en-US" sz="1800">
                <a:latin typeface="Arial" charset="0"/>
                <a:ea typeface="ＭＳ Ｐゴシック" charset="0"/>
              </a:rPr>
              <a:t>  </a:t>
            </a:r>
          </a:p>
        </p:txBody>
      </p:sp>
      <p:pic>
        <p:nvPicPr>
          <p:cNvPr id="170457" name="Picture 9689"/>
          <p:cNvPicPr>
            <a:picLocks noChangeAspect="1" noChangeArrowheads="1"/>
          </p:cNvPicPr>
          <p:nvPr userDrawn="1"/>
        </p:nvPicPr>
        <p:blipFill>
          <a:blip r:embed="rId14"/>
          <a:srcRect/>
          <a:stretch>
            <a:fillRect/>
          </a:stretch>
        </p:blipFill>
        <p:spPr bwMode="auto">
          <a:xfrm>
            <a:off x="59647" y="4673599"/>
            <a:ext cx="1915560" cy="35469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212" r:id="rId1"/>
    <p:sldLayoutId id="2147484213" r:id="rId2"/>
    <p:sldLayoutId id="2147484221" r:id="rId3"/>
    <p:sldLayoutId id="2147484222" r:id="rId4"/>
    <p:sldLayoutId id="2147484214" r:id="rId5"/>
    <p:sldLayoutId id="2147484215" r:id="rId6"/>
    <p:sldLayoutId id="2147484216" r:id="rId7"/>
    <p:sldLayoutId id="2147484217" r:id="rId8"/>
    <p:sldLayoutId id="2147484218" r:id="rId9"/>
    <p:sldLayoutId id="2147484219" r:id="rId10"/>
    <p:sldLayoutId id="2147484223" r:id="rId11"/>
    <p:sldLayoutId id="2147484220" r:id="rId12"/>
  </p:sldLayoutIdLst>
  <p:hf hdr="0" ftr="0" dt="0"/>
  <p:txStyles>
    <p:titleStyle>
      <a:lvl1pPr algn="l" rtl="0" eaLnBrk="0" fontAlgn="base" hangingPunct="0">
        <a:spcBef>
          <a:spcPct val="0"/>
        </a:spcBef>
        <a:spcAft>
          <a:spcPct val="0"/>
        </a:spcAft>
        <a:defRPr sz="3200">
          <a:solidFill>
            <a:schemeClr val="tx1"/>
          </a:solidFill>
          <a:latin typeface="Times"/>
          <a:ea typeface="+mj-ea"/>
          <a:cs typeface="ＭＳ Ｐゴシック" charset="0"/>
        </a:defRPr>
      </a:lvl1pPr>
      <a:lvl2pPr algn="l" rtl="0" eaLnBrk="0" fontAlgn="base" hangingPunct="0">
        <a:spcBef>
          <a:spcPct val="0"/>
        </a:spcBef>
        <a:spcAft>
          <a:spcPct val="0"/>
        </a:spcAft>
        <a:defRPr sz="3200">
          <a:solidFill>
            <a:schemeClr val="tx1"/>
          </a:solidFill>
          <a:latin typeface="Times" charset="0"/>
          <a:ea typeface="ＭＳ Ｐゴシック" charset="0"/>
          <a:cs typeface="ＭＳ Ｐゴシック" charset="0"/>
        </a:defRPr>
      </a:lvl2pPr>
      <a:lvl3pPr algn="l" rtl="0" eaLnBrk="0" fontAlgn="base" hangingPunct="0">
        <a:spcBef>
          <a:spcPct val="0"/>
        </a:spcBef>
        <a:spcAft>
          <a:spcPct val="0"/>
        </a:spcAft>
        <a:defRPr sz="3200">
          <a:solidFill>
            <a:schemeClr val="tx1"/>
          </a:solidFill>
          <a:latin typeface="Times" charset="0"/>
          <a:ea typeface="ＭＳ Ｐゴシック" charset="0"/>
          <a:cs typeface="ＭＳ Ｐゴシック" charset="0"/>
        </a:defRPr>
      </a:lvl3pPr>
      <a:lvl4pPr algn="l" rtl="0" eaLnBrk="0" fontAlgn="base" hangingPunct="0">
        <a:spcBef>
          <a:spcPct val="0"/>
        </a:spcBef>
        <a:spcAft>
          <a:spcPct val="0"/>
        </a:spcAft>
        <a:defRPr sz="3200">
          <a:solidFill>
            <a:schemeClr val="tx1"/>
          </a:solidFill>
          <a:latin typeface="Times" charset="0"/>
          <a:ea typeface="ＭＳ Ｐゴシック" charset="0"/>
          <a:cs typeface="ＭＳ Ｐゴシック" charset="0"/>
        </a:defRPr>
      </a:lvl4pPr>
      <a:lvl5pPr algn="l" rtl="0" eaLnBrk="0" fontAlgn="base" hangingPunct="0">
        <a:spcBef>
          <a:spcPct val="0"/>
        </a:spcBef>
        <a:spcAft>
          <a:spcPct val="0"/>
        </a:spcAft>
        <a:defRPr sz="3200">
          <a:solidFill>
            <a:schemeClr val="tx1"/>
          </a:solidFill>
          <a:latin typeface="Times" charset="0"/>
          <a:ea typeface="ＭＳ Ｐゴシック" charset="0"/>
          <a:cs typeface="ＭＳ Ｐゴシック" charset="0"/>
        </a:defRPr>
      </a:lvl5pPr>
      <a:lvl6pPr marL="457200" algn="l" rtl="0" fontAlgn="base">
        <a:spcBef>
          <a:spcPct val="0"/>
        </a:spcBef>
        <a:spcAft>
          <a:spcPct val="0"/>
        </a:spcAft>
        <a:defRPr sz="3200">
          <a:solidFill>
            <a:schemeClr val="tx1"/>
          </a:solidFill>
          <a:latin typeface="Arial" charset="0"/>
          <a:ea typeface="ＭＳ Ｐゴシック" charset="0"/>
        </a:defRPr>
      </a:lvl6pPr>
      <a:lvl7pPr marL="914400" algn="l" rtl="0" fontAlgn="base">
        <a:spcBef>
          <a:spcPct val="0"/>
        </a:spcBef>
        <a:spcAft>
          <a:spcPct val="0"/>
        </a:spcAft>
        <a:defRPr sz="3200">
          <a:solidFill>
            <a:schemeClr val="tx1"/>
          </a:solidFill>
          <a:latin typeface="Arial" charset="0"/>
          <a:ea typeface="ＭＳ Ｐゴシック" charset="0"/>
        </a:defRPr>
      </a:lvl7pPr>
      <a:lvl8pPr marL="1371600" algn="l" rtl="0" fontAlgn="base">
        <a:spcBef>
          <a:spcPct val="0"/>
        </a:spcBef>
        <a:spcAft>
          <a:spcPct val="0"/>
        </a:spcAft>
        <a:defRPr sz="3200">
          <a:solidFill>
            <a:schemeClr val="tx1"/>
          </a:solidFill>
          <a:latin typeface="Arial" charset="0"/>
          <a:ea typeface="ＭＳ Ｐゴシック" charset="0"/>
        </a:defRPr>
      </a:lvl8pPr>
      <a:lvl9pPr marL="1828800" algn="l" rtl="0" fontAlgn="base">
        <a:spcBef>
          <a:spcPct val="0"/>
        </a:spcBef>
        <a:spcAft>
          <a:spcPct val="0"/>
        </a:spcAft>
        <a:defRPr sz="3200">
          <a:solidFill>
            <a:schemeClr val="tx1"/>
          </a:solidFill>
          <a:latin typeface="Arial" charset="0"/>
          <a:ea typeface="ＭＳ Ｐゴシック" charset="0"/>
        </a:defRPr>
      </a:lvl9pPr>
    </p:titleStyle>
    <p:body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647379" y="787607"/>
            <a:ext cx="7772400" cy="998924"/>
          </a:xfrm>
        </p:spPr>
        <p:txBody>
          <a:bodyPr/>
          <a:lstStyle/>
          <a:p>
            <a:pPr algn="ctr"/>
            <a:r>
              <a:rPr lang="en-US" sz="2800" b="1" dirty="0"/>
              <a:t>The Insecurity of Home Digital Voice Assistants -Vulnerabilities, Attacks and Countermeasures</a:t>
            </a:r>
          </a:p>
        </p:txBody>
      </p:sp>
      <p:sp>
        <p:nvSpPr>
          <p:cNvPr id="3" name="Slide Number Placeholder 2"/>
          <p:cNvSpPr>
            <a:spLocks noGrp="1"/>
          </p:cNvSpPr>
          <p:nvPr>
            <p:ph type="sldNum" sz="quarter" idx="10"/>
          </p:nvPr>
        </p:nvSpPr>
        <p:spPr/>
        <p:txBody>
          <a:bodyPr/>
          <a:lstStyle/>
          <a:p>
            <a:pPr>
              <a:defRPr/>
            </a:pPr>
            <a:fld id="{FE555A13-8FD0-47EB-9FBA-5F2B47287685}" type="slidenum">
              <a:rPr lang="en-US" altLang="en-US" smtClean="0"/>
              <a:pPr>
                <a:defRPr/>
              </a:pPr>
              <a:t>1</a:t>
            </a:fld>
            <a:endParaRPr lang="en-US" altLang="en-US"/>
          </a:p>
        </p:txBody>
      </p:sp>
      <p:sp>
        <p:nvSpPr>
          <p:cNvPr id="4" name="Title 1"/>
          <p:cNvSpPr txBox="1">
            <a:spLocks/>
          </p:cNvSpPr>
          <p:nvPr/>
        </p:nvSpPr>
        <p:spPr bwMode="auto">
          <a:xfrm>
            <a:off x="1371000" y="1829603"/>
            <a:ext cx="6325158" cy="998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800">
                <a:solidFill>
                  <a:schemeClr val="tx1"/>
                </a:solidFill>
                <a:latin typeface="Times"/>
                <a:ea typeface="+mj-ea"/>
                <a:cs typeface="ＭＳ Ｐゴシック" charset="0"/>
              </a:defRPr>
            </a:lvl1pPr>
            <a:lvl2pPr algn="l" rtl="0" eaLnBrk="0" fontAlgn="base" hangingPunct="0">
              <a:spcBef>
                <a:spcPct val="0"/>
              </a:spcBef>
              <a:spcAft>
                <a:spcPct val="0"/>
              </a:spcAft>
              <a:defRPr sz="3200">
                <a:solidFill>
                  <a:schemeClr val="tx1"/>
                </a:solidFill>
                <a:latin typeface="Times" charset="0"/>
                <a:ea typeface="ＭＳ Ｐゴシック" charset="0"/>
                <a:cs typeface="ＭＳ Ｐゴシック" charset="0"/>
              </a:defRPr>
            </a:lvl2pPr>
            <a:lvl3pPr algn="l" rtl="0" eaLnBrk="0" fontAlgn="base" hangingPunct="0">
              <a:spcBef>
                <a:spcPct val="0"/>
              </a:spcBef>
              <a:spcAft>
                <a:spcPct val="0"/>
              </a:spcAft>
              <a:defRPr sz="3200">
                <a:solidFill>
                  <a:schemeClr val="tx1"/>
                </a:solidFill>
                <a:latin typeface="Times" charset="0"/>
                <a:ea typeface="ＭＳ Ｐゴシック" charset="0"/>
                <a:cs typeface="ＭＳ Ｐゴシック" charset="0"/>
              </a:defRPr>
            </a:lvl3pPr>
            <a:lvl4pPr algn="l" rtl="0" eaLnBrk="0" fontAlgn="base" hangingPunct="0">
              <a:spcBef>
                <a:spcPct val="0"/>
              </a:spcBef>
              <a:spcAft>
                <a:spcPct val="0"/>
              </a:spcAft>
              <a:defRPr sz="3200">
                <a:solidFill>
                  <a:schemeClr val="tx1"/>
                </a:solidFill>
                <a:latin typeface="Times" charset="0"/>
                <a:ea typeface="ＭＳ Ｐゴシック" charset="0"/>
                <a:cs typeface="ＭＳ Ｐゴシック" charset="0"/>
              </a:defRPr>
            </a:lvl4pPr>
            <a:lvl5pPr algn="l" rtl="0" eaLnBrk="0" fontAlgn="base" hangingPunct="0">
              <a:spcBef>
                <a:spcPct val="0"/>
              </a:spcBef>
              <a:spcAft>
                <a:spcPct val="0"/>
              </a:spcAft>
              <a:defRPr sz="3200">
                <a:solidFill>
                  <a:schemeClr val="tx1"/>
                </a:solidFill>
                <a:latin typeface="Times" charset="0"/>
                <a:ea typeface="ＭＳ Ｐゴシック" charset="0"/>
                <a:cs typeface="ＭＳ Ｐゴシック" charset="0"/>
              </a:defRPr>
            </a:lvl5pPr>
            <a:lvl6pPr marL="457200" algn="l" rtl="0" fontAlgn="base">
              <a:spcBef>
                <a:spcPct val="0"/>
              </a:spcBef>
              <a:spcAft>
                <a:spcPct val="0"/>
              </a:spcAft>
              <a:defRPr sz="3200">
                <a:solidFill>
                  <a:schemeClr val="tx1"/>
                </a:solidFill>
                <a:latin typeface="Arial" charset="0"/>
                <a:ea typeface="ＭＳ Ｐゴシック" charset="0"/>
              </a:defRPr>
            </a:lvl6pPr>
            <a:lvl7pPr marL="914400" algn="l" rtl="0" fontAlgn="base">
              <a:spcBef>
                <a:spcPct val="0"/>
              </a:spcBef>
              <a:spcAft>
                <a:spcPct val="0"/>
              </a:spcAft>
              <a:defRPr sz="3200">
                <a:solidFill>
                  <a:schemeClr val="tx1"/>
                </a:solidFill>
                <a:latin typeface="Arial" charset="0"/>
                <a:ea typeface="ＭＳ Ｐゴシック" charset="0"/>
              </a:defRPr>
            </a:lvl7pPr>
            <a:lvl8pPr marL="1371600" algn="l" rtl="0" fontAlgn="base">
              <a:spcBef>
                <a:spcPct val="0"/>
              </a:spcBef>
              <a:spcAft>
                <a:spcPct val="0"/>
              </a:spcAft>
              <a:defRPr sz="3200">
                <a:solidFill>
                  <a:schemeClr val="tx1"/>
                </a:solidFill>
                <a:latin typeface="Arial" charset="0"/>
                <a:ea typeface="ＭＳ Ｐゴシック" charset="0"/>
              </a:defRPr>
            </a:lvl8pPr>
            <a:lvl9pPr marL="1828800" algn="l" rtl="0" fontAlgn="base">
              <a:spcBef>
                <a:spcPct val="0"/>
              </a:spcBef>
              <a:spcAft>
                <a:spcPct val="0"/>
              </a:spcAft>
              <a:defRPr sz="3200">
                <a:solidFill>
                  <a:schemeClr val="tx1"/>
                </a:solidFill>
                <a:latin typeface="Arial" charset="0"/>
                <a:ea typeface="ＭＳ Ｐゴシック" charset="0"/>
              </a:defRPr>
            </a:lvl9pPr>
          </a:lstStyle>
          <a:p>
            <a:r>
              <a:rPr lang="en-US" altLang="zh-CN" sz="2000" kern="0" dirty="0" err="1"/>
              <a:t>Xinyu</a:t>
            </a:r>
            <a:r>
              <a:rPr lang="en-US" altLang="zh-CN" sz="2000" kern="0" dirty="0"/>
              <a:t> Lei, Guan-Hua Tu, Alex X. Liu, Chi-Yu Li, </a:t>
            </a:r>
            <a:r>
              <a:rPr lang="en-US" altLang="zh-CN" sz="2000" u="sng" kern="0" dirty="0"/>
              <a:t>Tian Xie </a:t>
            </a:r>
            <a:endParaRPr lang="en-US" sz="2000" u="sng" kern="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1409" y="2717228"/>
            <a:ext cx="1477856" cy="146644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8932" y="2717228"/>
            <a:ext cx="1502565" cy="1540874"/>
          </a:xfrm>
          <a:prstGeom prst="rect">
            <a:avLst/>
          </a:prstGeom>
        </p:spPr>
      </p:pic>
    </p:spTree>
    <p:extLst>
      <p:ext uri="{BB962C8B-B14F-4D97-AF65-F5344CB8AC3E}">
        <p14:creationId xmlns:p14="http://schemas.microsoft.com/office/powerpoint/2010/main" val="1521246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A5B2D-FD4B-4DCE-8B05-1AD725C70D73}"/>
              </a:ext>
            </a:extLst>
          </p:cNvPr>
          <p:cNvSpPr>
            <a:spLocks noGrp="1"/>
          </p:cNvSpPr>
          <p:nvPr>
            <p:ph type="title"/>
          </p:nvPr>
        </p:nvSpPr>
        <p:spPr/>
        <p:txBody>
          <a:bodyPr/>
          <a:lstStyle/>
          <a:p>
            <a:r>
              <a:rPr lang="en-US" sz="2400" b="1" dirty="0"/>
              <a:t>Possible Solutions</a:t>
            </a:r>
            <a:endParaRPr lang="en-US" sz="2400" dirty="0"/>
          </a:p>
        </p:txBody>
      </p:sp>
      <p:sp>
        <p:nvSpPr>
          <p:cNvPr id="3" name="Content Placeholder 2">
            <a:extLst>
              <a:ext uri="{FF2B5EF4-FFF2-40B4-BE49-F238E27FC236}">
                <a16:creationId xmlns:a16="http://schemas.microsoft.com/office/drawing/2014/main" id="{A7C07B60-18A9-4903-92EA-6970266526B1}"/>
              </a:ext>
            </a:extLst>
          </p:cNvPr>
          <p:cNvSpPr>
            <a:spLocks noGrp="1"/>
          </p:cNvSpPr>
          <p:nvPr>
            <p:ph idx="1"/>
          </p:nvPr>
        </p:nvSpPr>
        <p:spPr/>
        <p:txBody>
          <a:bodyPr/>
          <a:lstStyle/>
          <a:p>
            <a:r>
              <a:rPr lang="en-US" dirty="0">
                <a:solidFill>
                  <a:schemeClr val="tx1"/>
                </a:solidFill>
              </a:rPr>
              <a:t>Learn the authentication users’ voice (V1) </a:t>
            </a:r>
          </a:p>
          <a:p>
            <a:pPr lvl="1"/>
            <a:r>
              <a:rPr lang="en-US" dirty="0"/>
              <a:t>Voice may change due to health conditions</a:t>
            </a:r>
            <a:endParaRPr lang="en-US" dirty="0">
              <a:solidFill>
                <a:schemeClr val="tx1"/>
              </a:solidFill>
            </a:endParaRPr>
          </a:p>
          <a:p>
            <a:r>
              <a:rPr lang="en-US" dirty="0">
                <a:solidFill>
                  <a:schemeClr val="tx1"/>
                </a:solidFill>
              </a:rPr>
              <a:t>Turn off all audio devices while users leave home (V2) </a:t>
            </a:r>
          </a:p>
          <a:p>
            <a:pPr lvl="1"/>
            <a:r>
              <a:rPr lang="en-US" dirty="0"/>
              <a:t>Not convenient for users</a:t>
            </a:r>
            <a:endParaRPr lang="en-US" dirty="0">
              <a:solidFill>
                <a:schemeClr val="tx1"/>
              </a:solidFill>
            </a:endParaRPr>
          </a:p>
          <a:p>
            <a:r>
              <a:rPr lang="en-US" dirty="0">
                <a:solidFill>
                  <a:schemeClr val="tx1"/>
                </a:solidFill>
              </a:rPr>
              <a:t>Force users to rename the default Alexa-compatible device name (V3)</a:t>
            </a:r>
          </a:p>
          <a:p>
            <a:pPr lvl="1"/>
            <a:r>
              <a:rPr lang="en-US" dirty="0"/>
              <a:t>It may not be practical to ask all vendors and users to do so.</a:t>
            </a:r>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4" name="Slide Number Placeholder 3">
            <a:extLst>
              <a:ext uri="{FF2B5EF4-FFF2-40B4-BE49-F238E27FC236}">
                <a16:creationId xmlns:a16="http://schemas.microsoft.com/office/drawing/2014/main" id="{72BD539D-6232-4326-8BD8-879B9BEE8516}"/>
              </a:ext>
            </a:extLst>
          </p:cNvPr>
          <p:cNvSpPr>
            <a:spLocks noGrp="1"/>
          </p:cNvSpPr>
          <p:nvPr>
            <p:ph type="sldNum" sz="quarter" idx="10"/>
          </p:nvPr>
        </p:nvSpPr>
        <p:spPr/>
        <p:txBody>
          <a:bodyPr/>
          <a:lstStyle/>
          <a:p>
            <a:pPr>
              <a:defRPr/>
            </a:pPr>
            <a:fld id="{1907BA64-02B8-4756-B4F1-1F1E3673D6D1}" type="slidenum">
              <a:rPr lang="en-US" altLang="en-US" smtClean="0"/>
              <a:pPr>
                <a:defRPr/>
              </a:pPr>
              <a:t>10</a:t>
            </a:fld>
            <a:endParaRPr lang="en-US" altLang="en-US"/>
          </a:p>
        </p:txBody>
      </p:sp>
    </p:spTree>
    <p:extLst>
      <p:ext uri="{BB962C8B-B14F-4D97-AF65-F5344CB8AC3E}">
        <p14:creationId xmlns:p14="http://schemas.microsoft.com/office/powerpoint/2010/main" val="424065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Solution: Physical Presence Based Access Control</a:t>
            </a:r>
          </a:p>
        </p:txBody>
      </p:sp>
      <p:sp>
        <p:nvSpPr>
          <p:cNvPr id="3" name="Content Placeholder 2"/>
          <p:cNvSpPr>
            <a:spLocks noGrp="1"/>
          </p:cNvSpPr>
          <p:nvPr>
            <p:ph idx="1"/>
          </p:nvPr>
        </p:nvSpPr>
        <p:spPr>
          <a:xfrm>
            <a:off x="658815" y="1122761"/>
            <a:ext cx="8279445" cy="3344465"/>
          </a:xfrm>
        </p:spPr>
        <p:txBody>
          <a:bodyPr/>
          <a:lstStyle/>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11</a:t>
            </a:fld>
            <a:endParaRPr lang="en-US" altLang="en-US"/>
          </a:p>
        </p:txBody>
      </p:sp>
      <p:sp>
        <p:nvSpPr>
          <p:cNvPr id="8" name="Content Placeholder 2"/>
          <p:cNvSpPr txBox="1">
            <a:spLocks/>
          </p:cNvSpPr>
          <p:nvPr/>
        </p:nvSpPr>
        <p:spPr bwMode="auto">
          <a:xfrm>
            <a:off x="658814" y="1256004"/>
            <a:ext cx="7936329" cy="1405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marL="0" indent="0">
              <a:lnSpc>
                <a:spcPct val="100000"/>
              </a:lnSpc>
              <a:buNone/>
            </a:pPr>
            <a:r>
              <a:rPr lang="en-US" sz="2000" dirty="0">
                <a:solidFill>
                  <a:srgbClr val="0070C0"/>
                </a:solidFill>
                <a:latin typeface="Times" panose="02020603050405020304" pitchFamily="18" charset="0"/>
                <a:cs typeface="Times" panose="02020603050405020304" pitchFamily="18" charset="0"/>
              </a:rPr>
              <a:t>Idea: </a:t>
            </a:r>
            <a:r>
              <a:rPr lang="en-US" sz="2000" dirty="0">
                <a:solidFill>
                  <a:schemeClr val="tx1"/>
                </a:solidFill>
                <a:latin typeface="Times" panose="02020603050405020304" pitchFamily="18" charset="0"/>
                <a:cs typeface="Times" panose="02020603050405020304" pitchFamily="18" charset="0"/>
              </a:rPr>
              <a:t>Virtual Security Button (</a:t>
            </a:r>
            <a:r>
              <a:rPr lang="en-US" sz="2000" dirty="0" err="1">
                <a:solidFill>
                  <a:schemeClr val="tx1"/>
                </a:solidFill>
                <a:latin typeface="Times" panose="02020603050405020304" pitchFamily="18" charset="0"/>
                <a:cs typeface="Times" panose="02020603050405020304" pitchFamily="18" charset="0"/>
              </a:rPr>
              <a:t>VSButton</a:t>
            </a:r>
            <a:r>
              <a:rPr lang="en-US" sz="2000" dirty="0">
                <a:solidFill>
                  <a:schemeClr val="tx1"/>
                </a:solidFill>
                <a:latin typeface="Times" panose="02020603050405020304" pitchFamily="18" charset="0"/>
                <a:cs typeface="Times" panose="02020603050405020304" pitchFamily="18" charset="0"/>
              </a:rPr>
              <a:t>):</a:t>
            </a:r>
          </a:p>
          <a:p>
            <a:pPr>
              <a:lnSpc>
                <a:spcPct val="100000"/>
              </a:lnSpc>
            </a:pPr>
            <a:r>
              <a:rPr lang="en-US" sz="2000" dirty="0">
                <a:solidFill>
                  <a:srgbClr val="0070C0"/>
                </a:solidFill>
                <a:latin typeface="Times" panose="02020603050405020304" pitchFamily="18" charset="0"/>
                <a:cs typeface="Times" panose="02020603050405020304" pitchFamily="18" charset="0"/>
              </a:rPr>
              <a:t>Turn on Home Digital Voice Assistant Devices: </a:t>
            </a:r>
            <a:r>
              <a:rPr lang="en-US" altLang="zh-CN" sz="2000" dirty="0">
                <a:solidFill>
                  <a:schemeClr val="tx1"/>
                </a:solidFill>
                <a:latin typeface="Times" panose="02020603050405020304" pitchFamily="18" charset="0"/>
                <a:cs typeface="Times" panose="02020603050405020304" pitchFamily="18" charset="0"/>
              </a:rPr>
              <a:t>If</a:t>
            </a:r>
            <a:r>
              <a:rPr lang="en-US" sz="2000" dirty="0">
                <a:solidFill>
                  <a:schemeClr val="tx1"/>
                </a:solidFill>
                <a:latin typeface="Times" panose="02020603050405020304" pitchFamily="18" charset="0"/>
                <a:cs typeface="Times" panose="02020603050405020304" pitchFamily="18" charset="0"/>
              </a:rPr>
              <a:t> </a:t>
            </a:r>
            <a:r>
              <a:rPr lang="en-US" altLang="zh-CN" sz="2000" dirty="0">
                <a:solidFill>
                  <a:schemeClr val="tx1"/>
                </a:solidFill>
                <a:latin typeface="Times" panose="02020603050405020304" pitchFamily="18" charset="0"/>
                <a:cs typeface="Times" panose="02020603050405020304" pitchFamily="18" charset="0"/>
              </a:rPr>
              <a:t>p</a:t>
            </a:r>
            <a:r>
              <a:rPr lang="en-US" sz="2000" dirty="0">
                <a:solidFill>
                  <a:schemeClr val="tx1"/>
                </a:solidFill>
                <a:latin typeface="Times" panose="02020603050405020304" pitchFamily="18" charset="0"/>
                <a:cs typeface="Times" panose="02020603050405020304" pitchFamily="18" charset="0"/>
              </a:rPr>
              <a:t>hysical presence is detected</a:t>
            </a:r>
          </a:p>
          <a:p>
            <a:pPr>
              <a:lnSpc>
                <a:spcPct val="100000"/>
              </a:lnSpc>
            </a:pPr>
            <a:r>
              <a:rPr lang="en-US" altLang="zh-CN" sz="2000" dirty="0">
                <a:solidFill>
                  <a:srgbClr val="0070C0"/>
                </a:solidFill>
                <a:latin typeface="Times" panose="02020603050405020304" pitchFamily="18" charset="0"/>
                <a:cs typeface="Times" panose="02020603050405020304" pitchFamily="18" charset="0"/>
              </a:rPr>
              <a:t>Turn off </a:t>
            </a:r>
            <a:r>
              <a:rPr lang="en-US" sz="2000" dirty="0">
                <a:solidFill>
                  <a:srgbClr val="0070C0"/>
                </a:solidFill>
                <a:latin typeface="Times" panose="02020603050405020304" pitchFamily="18" charset="0"/>
                <a:cs typeface="Times" panose="02020603050405020304" pitchFamily="18" charset="0"/>
              </a:rPr>
              <a:t>Home Digital Voice Assistant Devices</a:t>
            </a:r>
            <a:r>
              <a:rPr lang="en-US" altLang="zh-CN" sz="2000" dirty="0">
                <a:solidFill>
                  <a:srgbClr val="0070C0"/>
                </a:solidFill>
                <a:latin typeface="Times" panose="02020603050405020304" pitchFamily="18" charset="0"/>
                <a:cs typeface="Times" panose="02020603050405020304" pitchFamily="18" charset="0"/>
              </a:rPr>
              <a:t>: </a:t>
            </a:r>
            <a:r>
              <a:rPr lang="en-US" altLang="zh-CN" sz="2000" dirty="0">
                <a:solidFill>
                  <a:schemeClr val="tx1"/>
                </a:solidFill>
                <a:latin typeface="Times" panose="02020603050405020304" pitchFamily="18" charset="0"/>
                <a:cs typeface="Times" panose="02020603050405020304" pitchFamily="18" charset="0"/>
              </a:rPr>
              <a:t>If no physical presence is detected  </a:t>
            </a:r>
            <a:r>
              <a:rPr lang="en-US" sz="2000" dirty="0">
                <a:solidFill>
                  <a:schemeClr val="tx1"/>
                </a:solidFill>
                <a:latin typeface="Times" panose="02020603050405020304" pitchFamily="18" charset="0"/>
                <a:cs typeface="Times" panose="02020603050405020304" pitchFamily="18" charset="0"/>
              </a:rPr>
              <a:t> </a:t>
            </a:r>
          </a:p>
          <a:p>
            <a:pPr marL="0" indent="0">
              <a:buNone/>
            </a:pPr>
            <a:endParaRPr lang="en-US" sz="2000" kern="0" dirty="0">
              <a:solidFill>
                <a:schemeClr val="tx1"/>
              </a:solidFill>
              <a:latin typeface="Times" panose="02020603050405020304" pitchFamily="18" charset="0"/>
              <a:cs typeface="Times" panose="02020603050405020304" pitchFamily="18" charset="0"/>
            </a:endParaRPr>
          </a:p>
        </p:txBody>
      </p:sp>
      <p:sp>
        <p:nvSpPr>
          <p:cNvPr id="5" name="Rectangle 4"/>
          <p:cNvSpPr/>
          <p:nvPr/>
        </p:nvSpPr>
        <p:spPr>
          <a:xfrm>
            <a:off x="600660" y="3143787"/>
            <a:ext cx="8052636" cy="1323439"/>
          </a:xfrm>
          <a:prstGeom prst="rect">
            <a:avLst/>
          </a:prstGeom>
        </p:spPr>
        <p:txBody>
          <a:bodyPr wrap="square">
            <a:spAutoFit/>
          </a:bodyPr>
          <a:lstStyle/>
          <a:p>
            <a:pPr marL="0" indent="0" algn="l">
              <a:buNone/>
            </a:pPr>
            <a:r>
              <a:rPr lang="en-US" sz="2000" dirty="0">
                <a:solidFill>
                  <a:srgbClr val="0070C0"/>
                </a:solidFill>
                <a:latin typeface="Times" panose="02020603050405020304" pitchFamily="18" charset="0"/>
                <a:cs typeface="Times" panose="02020603050405020304" pitchFamily="18" charset="0"/>
              </a:rPr>
              <a:t>Approach: </a:t>
            </a:r>
            <a:r>
              <a:rPr lang="en-US" sz="2000" dirty="0">
                <a:latin typeface="Times" panose="02020603050405020304" pitchFamily="18" charset="0"/>
                <a:cs typeface="Times" panose="02020603050405020304" pitchFamily="18" charset="0"/>
              </a:rPr>
              <a:t>Wi-</a:t>
            </a:r>
            <a:r>
              <a:rPr lang="en-US" altLang="zh-CN" sz="2000" dirty="0">
                <a:latin typeface="Times" panose="02020603050405020304" pitchFamily="18" charset="0"/>
                <a:cs typeface="Times" panose="02020603050405020304" pitchFamily="18" charset="0"/>
              </a:rPr>
              <a:t>Fi c</a:t>
            </a:r>
            <a:r>
              <a:rPr lang="en-US" sz="2000" dirty="0">
                <a:latin typeface="Times" panose="02020603050405020304" pitchFamily="18" charset="0"/>
                <a:cs typeface="Times" panose="02020603050405020304" pitchFamily="18" charset="0"/>
              </a:rPr>
              <a:t>hannel state information (</a:t>
            </a:r>
            <a:r>
              <a:rPr lang="en-US" altLang="zh-CN" sz="2000" dirty="0">
                <a:latin typeface="Times" panose="02020603050405020304" pitchFamily="18" charset="0"/>
                <a:cs typeface="Times" panose="02020603050405020304" pitchFamily="18" charset="0"/>
              </a:rPr>
              <a:t>CSI</a:t>
            </a:r>
            <a:r>
              <a:rPr lang="en-US" sz="2000" dirty="0">
                <a:latin typeface="Times" panose="02020603050405020304" pitchFamily="18" charset="0"/>
                <a:cs typeface="Times" panose="02020603050405020304" pitchFamily="18" charset="0"/>
              </a:rPr>
              <a:t>)</a:t>
            </a:r>
            <a:r>
              <a:rPr lang="en-US" altLang="zh-CN" sz="2000" dirty="0">
                <a:latin typeface="Times" panose="02020603050405020304" pitchFamily="18" charset="0"/>
                <a:cs typeface="Times" panose="02020603050405020304" pitchFamily="18" charset="0"/>
              </a:rPr>
              <a:t>-based  motion detection</a:t>
            </a:r>
            <a:r>
              <a:rPr lang="en-US" sz="2000" dirty="0">
                <a:latin typeface="Times" panose="02020603050405020304" pitchFamily="18" charset="0"/>
                <a:cs typeface="Times" panose="02020603050405020304" pitchFamily="18" charset="0"/>
              </a:rPr>
              <a:t>:</a:t>
            </a:r>
          </a:p>
          <a:p>
            <a:pPr marL="0" indent="0" algn="l">
              <a:buNone/>
            </a:pPr>
            <a:endParaRPr lang="en-US" sz="2000" dirty="0">
              <a:latin typeface="Times" panose="02020603050405020304" pitchFamily="18" charset="0"/>
              <a:cs typeface="Times" panose="02020603050405020304" pitchFamily="18" charset="0"/>
            </a:endParaRPr>
          </a:p>
          <a:p>
            <a:pPr marL="285750" indent="-285750" algn="l">
              <a:buFont typeface="Arial" panose="020B0604020202020204" pitchFamily="34" charset="0"/>
              <a:buChar char="•"/>
            </a:pPr>
            <a:r>
              <a:rPr lang="en-US" altLang="zh-CN" sz="2000" dirty="0">
                <a:solidFill>
                  <a:srgbClr val="0070C0"/>
                </a:solidFill>
                <a:latin typeface="Times" panose="02020603050405020304" pitchFamily="18" charset="0"/>
                <a:cs typeface="Times" panose="02020603050405020304" pitchFamily="18" charset="0"/>
              </a:rPr>
              <a:t>Significant CSI Variation: </a:t>
            </a:r>
            <a:r>
              <a:rPr lang="en-US" altLang="zh-CN" sz="2000" dirty="0">
                <a:latin typeface="Times" panose="02020603050405020304" pitchFamily="18" charset="0"/>
                <a:cs typeface="Times" panose="02020603050405020304" pitchFamily="18" charset="0"/>
              </a:rPr>
              <a:t>Human motions </a:t>
            </a:r>
          </a:p>
          <a:p>
            <a:pPr marL="285750" indent="-285750" algn="l">
              <a:buFont typeface="Arial" panose="020B0604020202020204" pitchFamily="34" charset="0"/>
              <a:buChar char="•"/>
            </a:pPr>
            <a:r>
              <a:rPr lang="en-US" sz="2000" dirty="0">
                <a:solidFill>
                  <a:srgbClr val="0070C0"/>
                </a:solidFill>
                <a:latin typeface="Times" panose="02020603050405020304" pitchFamily="18" charset="0"/>
                <a:cs typeface="Times" panose="02020603050405020304" pitchFamily="18" charset="0"/>
              </a:rPr>
              <a:t>Nearly Stable CSI: </a:t>
            </a:r>
            <a:r>
              <a:rPr lang="en-US" sz="2000" dirty="0">
                <a:latin typeface="Times" panose="02020603050405020304" pitchFamily="18" charset="0"/>
                <a:cs typeface="Times" panose="02020603050405020304" pitchFamily="18" charset="0"/>
              </a:rPr>
              <a:t>No motions</a:t>
            </a:r>
          </a:p>
        </p:txBody>
      </p:sp>
    </p:spTree>
    <p:extLst>
      <p:ext uri="{BB962C8B-B14F-4D97-AF65-F5344CB8AC3E}">
        <p14:creationId xmlns:p14="http://schemas.microsoft.com/office/powerpoint/2010/main" val="44307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Distinguish the Inside and Outside Human Motions</a:t>
            </a:r>
          </a:p>
        </p:txBody>
      </p:sp>
      <p:sp>
        <p:nvSpPr>
          <p:cNvPr id="3" name="Content Placeholder 2"/>
          <p:cNvSpPr>
            <a:spLocks noGrp="1"/>
          </p:cNvSpPr>
          <p:nvPr>
            <p:ph idx="1"/>
          </p:nvPr>
        </p:nvSpPr>
        <p:spPr>
          <a:xfrm>
            <a:off x="658815" y="1122761"/>
            <a:ext cx="8279445" cy="3344465"/>
          </a:xfrm>
        </p:spPr>
        <p:txBody>
          <a:bodyPr/>
          <a:lstStyle/>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12</a:t>
            </a:fld>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874" y="1122761"/>
            <a:ext cx="4456395" cy="2497118"/>
          </a:xfrm>
          <a:prstGeom prst="rect">
            <a:avLst/>
          </a:prstGeom>
        </p:spPr>
      </p:pic>
      <p:sp>
        <p:nvSpPr>
          <p:cNvPr id="7" name="Content Placeholder 2"/>
          <p:cNvSpPr txBox="1">
            <a:spLocks/>
          </p:cNvSpPr>
          <p:nvPr/>
        </p:nvSpPr>
        <p:spPr bwMode="auto">
          <a:xfrm>
            <a:off x="684213" y="3695841"/>
            <a:ext cx="7775244" cy="71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a:buFont typeface="Arial" panose="020B0604020202020204" pitchFamily="34" charset="0"/>
              <a:buChar char="•"/>
            </a:pPr>
            <a:r>
              <a:rPr lang="en-US" sz="1800" kern="0" dirty="0">
                <a:solidFill>
                  <a:srgbClr val="0070C0"/>
                </a:solidFill>
                <a:latin typeface="Times" panose="02020603050405020304" pitchFamily="18" charset="0"/>
                <a:cs typeface="Times" panose="02020603050405020304" pitchFamily="18" charset="0"/>
              </a:rPr>
              <a:t>Outside motions:</a:t>
            </a:r>
            <a:r>
              <a:rPr lang="en-US" sz="1800" dirty="0">
                <a:solidFill>
                  <a:srgbClr val="0070C0"/>
                </a:solidFill>
                <a:latin typeface="Times" panose="02020603050405020304" pitchFamily="18" charset="0"/>
                <a:cs typeface="Times" panose="02020603050405020304" pitchFamily="18" charset="0"/>
              </a:rPr>
              <a:t> </a:t>
            </a:r>
            <a:r>
              <a:rPr lang="en-US" sz="1800" dirty="0">
                <a:solidFill>
                  <a:schemeClr val="tx1"/>
                </a:solidFill>
                <a:latin typeface="Times" panose="02020603050405020304" pitchFamily="18" charset="0"/>
                <a:cs typeface="Times" panose="02020603050405020304" pitchFamily="18" charset="0"/>
              </a:rPr>
              <a:t>a small CSI variation </a:t>
            </a:r>
          </a:p>
          <a:p>
            <a:pPr>
              <a:buFont typeface="Arial" panose="020B0604020202020204" pitchFamily="34" charset="0"/>
              <a:buChar char="•"/>
            </a:pPr>
            <a:r>
              <a:rPr lang="en-US" sz="1800" dirty="0">
                <a:solidFill>
                  <a:srgbClr val="0070C0"/>
                </a:solidFill>
                <a:latin typeface="Times" panose="02020603050405020304" pitchFamily="18" charset="0"/>
                <a:cs typeface="Times" panose="02020603050405020304" pitchFamily="18" charset="0"/>
              </a:rPr>
              <a:t>Inside motions: </a:t>
            </a:r>
            <a:r>
              <a:rPr lang="en-US" sz="1800" dirty="0">
                <a:solidFill>
                  <a:schemeClr val="tx1"/>
                </a:solidFill>
                <a:latin typeface="Times" panose="02020603050405020304" pitchFamily="18" charset="0"/>
                <a:cs typeface="Times" panose="02020603050405020304" pitchFamily="18" charset="0"/>
              </a:rPr>
              <a:t>a significant CSI variation</a:t>
            </a:r>
          </a:p>
        </p:txBody>
      </p:sp>
    </p:spTree>
    <p:extLst>
      <p:ext uri="{BB962C8B-B14F-4D97-AF65-F5344CB8AC3E}">
        <p14:creationId xmlns:p14="http://schemas.microsoft.com/office/powerpoint/2010/main" val="1839458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t>V</a:t>
            </a:r>
            <a:r>
              <a:rPr lang="en-US" altLang="zh-CN" sz="2400" b="1"/>
              <a:t>SB</a:t>
            </a:r>
            <a:r>
              <a:rPr lang="en-US" sz="2400" b="1"/>
              <a:t>utton Design</a:t>
            </a:r>
          </a:p>
        </p:txBody>
      </p:sp>
      <p:sp>
        <p:nvSpPr>
          <p:cNvPr id="3" name="Content Placeholder 2"/>
          <p:cNvSpPr>
            <a:spLocks noGrp="1"/>
          </p:cNvSpPr>
          <p:nvPr>
            <p:ph idx="1"/>
          </p:nvPr>
        </p:nvSpPr>
        <p:spPr>
          <a:xfrm>
            <a:off x="658815" y="1122761"/>
            <a:ext cx="8279445" cy="3344465"/>
          </a:xfrm>
        </p:spPr>
        <p:txBody>
          <a:bodyPr/>
          <a:lstStyle/>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13</a:t>
            </a:fld>
            <a:endParaRPr lang="en-US" altLang="en-US"/>
          </a:p>
        </p:txBody>
      </p:sp>
      <p:sp>
        <p:nvSpPr>
          <p:cNvPr id="8" name="Content Placeholder 2"/>
          <p:cNvSpPr txBox="1">
            <a:spLocks/>
          </p:cNvSpPr>
          <p:nvPr/>
        </p:nvSpPr>
        <p:spPr bwMode="auto">
          <a:xfrm>
            <a:off x="4184093" y="988075"/>
            <a:ext cx="4842432" cy="2974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algn="just">
              <a:lnSpc>
                <a:spcPct val="100000"/>
              </a:lnSpc>
            </a:pPr>
            <a:r>
              <a:rPr lang="en-US" altLang="zh-CN" sz="1800" kern="0" dirty="0">
                <a:solidFill>
                  <a:srgbClr val="0070C0"/>
                </a:solidFill>
                <a:latin typeface="Times" panose="02020603050405020304" pitchFamily="18" charset="0"/>
                <a:cs typeface="Times" panose="02020603050405020304" pitchFamily="18" charset="0"/>
              </a:rPr>
              <a:t>PCA (Principle Component Analysis) Module</a:t>
            </a:r>
            <a:r>
              <a:rPr lang="zh-CN" altLang="en-US" sz="1800" kern="0" dirty="0">
                <a:solidFill>
                  <a:srgbClr val="0070C0"/>
                </a:solidFill>
                <a:latin typeface="Times" panose="02020603050405020304" pitchFamily="18" charset="0"/>
                <a:cs typeface="Times" panose="02020603050405020304" pitchFamily="18" charset="0"/>
              </a:rPr>
              <a:t>： </a:t>
            </a:r>
            <a:r>
              <a:rPr lang="en-US" altLang="zh-CN" sz="1800" kern="0" dirty="0">
                <a:solidFill>
                  <a:schemeClr val="tx1"/>
                </a:solidFill>
                <a:latin typeface="Times" panose="02020603050405020304" pitchFamily="18" charset="0"/>
                <a:cs typeface="Times" panose="02020603050405020304" pitchFamily="18" charset="0"/>
              </a:rPr>
              <a:t>reduce the dimension and remove the noise </a:t>
            </a:r>
          </a:p>
          <a:p>
            <a:pPr algn="just">
              <a:lnSpc>
                <a:spcPct val="100000"/>
              </a:lnSpc>
            </a:pPr>
            <a:r>
              <a:rPr lang="en-US" sz="1800" kern="0" dirty="0">
                <a:solidFill>
                  <a:srgbClr val="0070C0"/>
                </a:solidFill>
                <a:latin typeface="Times" panose="02020603050405020304" pitchFamily="18" charset="0"/>
                <a:cs typeface="Times" panose="02020603050405020304" pitchFamily="18" charset="0"/>
              </a:rPr>
              <a:t>Median and EMA (Exponential Moving Analysis ) Filter Module: </a:t>
            </a:r>
            <a:r>
              <a:rPr lang="en-US" sz="1800" dirty="0">
                <a:solidFill>
                  <a:schemeClr val="tx1"/>
                </a:solidFill>
                <a:latin typeface="Times" panose="02020603050405020304" pitchFamily="18" charset="0"/>
                <a:cs typeface="Times" panose="02020603050405020304" pitchFamily="18" charset="0"/>
              </a:rPr>
              <a:t>smooth CSI values</a:t>
            </a:r>
          </a:p>
          <a:p>
            <a:pPr algn="just">
              <a:lnSpc>
                <a:spcPct val="100000"/>
              </a:lnSpc>
            </a:pPr>
            <a:r>
              <a:rPr lang="en-US" sz="1800" kern="0" dirty="0">
                <a:solidFill>
                  <a:srgbClr val="0070C0"/>
                </a:solidFill>
                <a:latin typeface="Times" panose="02020603050405020304" pitchFamily="18" charset="0"/>
                <a:cs typeface="Times" panose="02020603050405020304" pitchFamily="18" charset="0"/>
              </a:rPr>
              <a:t>Butterworth Filter Module</a:t>
            </a:r>
            <a:r>
              <a:rPr lang="en-US" sz="1800" kern="0" dirty="0">
                <a:solidFill>
                  <a:schemeClr val="tx1"/>
                </a:solidFill>
                <a:latin typeface="Times" panose="02020603050405020304" pitchFamily="18" charset="0"/>
                <a:cs typeface="Times" panose="02020603050405020304" pitchFamily="18" charset="0"/>
              </a:rPr>
              <a:t>: </a:t>
            </a:r>
            <a:r>
              <a:rPr lang="en-US" sz="1800" dirty="0">
                <a:solidFill>
                  <a:schemeClr val="accent4"/>
                </a:solidFill>
                <a:latin typeface="Times" panose="02020603050405020304" pitchFamily="18" charset="0"/>
                <a:cs typeface="Times" panose="02020603050405020304" pitchFamily="18" charset="0"/>
              </a:rPr>
              <a:t>filter out high frequency signal</a:t>
            </a:r>
          </a:p>
          <a:p>
            <a:pPr algn="just">
              <a:lnSpc>
                <a:spcPct val="100000"/>
              </a:lnSpc>
            </a:pPr>
            <a:r>
              <a:rPr lang="en-US" sz="1800" kern="0" dirty="0">
                <a:solidFill>
                  <a:srgbClr val="0070C0"/>
                </a:solidFill>
                <a:latin typeface="Times" panose="02020603050405020304" pitchFamily="18" charset="0"/>
                <a:cs typeface="Times" panose="02020603050405020304" pitchFamily="18" charset="0"/>
              </a:rPr>
              <a:t>Outlier Detection M</a:t>
            </a:r>
            <a:r>
              <a:rPr lang="en-US" altLang="zh-CN" sz="1800" kern="0" dirty="0">
                <a:solidFill>
                  <a:srgbClr val="0070C0"/>
                </a:solidFill>
                <a:latin typeface="Times" panose="02020603050405020304" pitchFamily="18" charset="0"/>
                <a:cs typeface="Times" panose="02020603050405020304" pitchFamily="18" charset="0"/>
              </a:rPr>
              <a:t>odule</a:t>
            </a:r>
            <a:r>
              <a:rPr lang="zh-CN" altLang="en-US" sz="1800" kern="0" dirty="0">
                <a:solidFill>
                  <a:srgbClr val="0070C0"/>
                </a:solidFill>
                <a:latin typeface="Times" panose="02020603050405020304" pitchFamily="18" charset="0"/>
                <a:cs typeface="Times" panose="02020603050405020304" pitchFamily="18" charset="0"/>
              </a:rPr>
              <a:t>：</a:t>
            </a:r>
            <a:r>
              <a:rPr lang="en-US" altLang="zh-CN" sz="1800" kern="0" dirty="0">
                <a:solidFill>
                  <a:schemeClr val="accent4"/>
                </a:solidFill>
                <a:latin typeface="Times" panose="02020603050405020304" pitchFamily="18" charset="0"/>
                <a:cs typeface="Times" panose="02020603050405020304" pitchFamily="18" charset="0"/>
              </a:rPr>
              <a:t>detect human motions.</a:t>
            </a:r>
          </a:p>
          <a:p>
            <a:pPr lvl="1" algn="just">
              <a:lnSpc>
                <a:spcPct val="100000"/>
              </a:lnSpc>
            </a:pPr>
            <a:r>
              <a:rPr lang="en-US" sz="1600" kern="0" dirty="0">
                <a:solidFill>
                  <a:schemeClr val="accent4"/>
                </a:solidFill>
                <a:latin typeface="Times" panose="02020603050405020304" pitchFamily="18" charset="0"/>
                <a:cs typeface="Times" panose="02020603050405020304" pitchFamily="18" charset="0"/>
              </a:rPr>
              <a:t>It uses </a:t>
            </a:r>
            <a:r>
              <a:rPr lang="en-US" sz="1600" kern="0" dirty="0">
                <a:solidFill>
                  <a:srgbClr val="0070C0"/>
                </a:solidFill>
                <a:latin typeface="Times" panose="02020603050405020304" pitchFamily="18" charset="0"/>
                <a:cs typeface="Times" panose="02020603050405020304" pitchFamily="18" charset="0"/>
              </a:rPr>
              <a:t>dynamic baseline</a:t>
            </a:r>
            <a:r>
              <a:rPr lang="en-US" sz="1600" kern="0" dirty="0">
                <a:solidFill>
                  <a:schemeClr val="accent4"/>
                </a:solidFill>
                <a:latin typeface="Times" panose="02020603050405020304" pitchFamily="18" charset="0"/>
                <a:cs typeface="Times" panose="02020603050405020304" pitchFamily="18" charset="0"/>
              </a:rPr>
              <a:t>: adaptive to environment changes.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 y="1222294"/>
            <a:ext cx="4058110" cy="2222578"/>
          </a:xfrm>
          <a:prstGeom prst="rect">
            <a:avLst/>
          </a:prstGeom>
        </p:spPr>
      </p:pic>
    </p:spTree>
    <p:extLst>
      <p:ext uri="{BB962C8B-B14F-4D97-AF65-F5344CB8AC3E}">
        <p14:creationId xmlns:p14="http://schemas.microsoft.com/office/powerpoint/2010/main" val="117211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t>CSI Comparison </a:t>
            </a:r>
          </a:p>
        </p:txBody>
      </p:sp>
      <p:sp>
        <p:nvSpPr>
          <p:cNvPr id="3" name="Content Placeholder 2"/>
          <p:cNvSpPr>
            <a:spLocks noGrp="1"/>
          </p:cNvSpPr>
          <p:nvPr>
            <p:ph idx="1"/>
          </p:nvPr>
        </p:nvSpPr>
        <p:spPr>
          <a:xfrm>
            <a:off x="658815" y="1122761"/>
            <a:ext cx="8279445" cy="3344465"/>
          </a:xfrm>
        </p:spPr>
        <p:txBody>
          <a:bodyPr/>
          <a:lstStyle/>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14</a:t>
            </a:fld>
            <a:endParaRPr lang="en-US" altLang="en-US"/>
          </a:p>
        </p:txBody>
      </p:sp>
      <p:sp>
        <p:nvSpPr>
          <p:cNvPr id="8" name="Content Placeholder 2"/>
          <p:cNvSpPr txBox="1">
            <a:spLocks/>
          </p:cNvSpPr>
          <p:nvPr/>
        </p:nvSpPr>
        <p:spPr bwMode="auto">
          <a:xfrm>
            <a:off x="163515" y="3754944"/>
            <a:ext cx="4237035" cy="71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marL="0" indent="0">
              <a:buNone/>
            </a:pPr>
            <a:r>
              <a:rPr lang="en-US" sz="1600" kern="0" dirty="0">
                <a:solidFill>
                  <a:schemeClr val="tx1"/>
                </a:solidFill>
                <a:latin typeface="Times" panose="02020603050405020304" pitchFamily="18" charset="0"/>
                <a:cs typeface="Times" panose="02020603050405020304" pitchFamily="18" charset="0"/>
              </a:rPr>
              <a:t>Comparison between original/processed CSI</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15" y="1489502"/>
            <a:ext cx="2930187" cy="211982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2717" y="1483518"/>
            <a:ext cx="5223808" cy="2047733"/>
          </a:xfrm>
          <a:prstGeom prst="rect">
            <a:avLst/>
          </a:prstGeom>
        </p:spPr>
      </p:pic>
      <p:sp>
        <p:nvSpPr>
          <p:cNvPr id="9" name="Content Placeholder 2"/>
          <p:cNvSpPr txBox="1">
            <a:spLocks/>
          </p:cNvSpPr>
          <p:nvPr/>
        </p:nvSpPr>
        <p:spPr bwMode="auto">
          <a:xfrm>
            <a:off x="4261485" y="3753897"/>
            <a:ext cx="5172075" cy="71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marL="0" indent="0">
              <a:buNone/>
            </a:pPr>
            <a:r>
              <a:rPr lang="en-US" sz="1600" kern="0">
                <a:solidFill>
                  <a:schemeClr val="tx1"/>
                </a:solidFill>
                <a:latin typeface="Times" panose="02020603050405020304" pitchFamily="18" charset="0"/>
                <a:cs typeface="Times" panose="02020603050405020304" pitchFamily="18" charset="0"/>
              </a:rPr>
              <a:t>Comparison between indoor and  outdoor CSI variation </a:t>
            </a:r>
          </a:p>
        </p:txBody>
      </p:sp>
    </p:spTree>
    <p:extLst>
      <p:ext uri="{BB962C8B-B14F-4D97-AF65-F5344CB8AC3E}">
        <p14:creationId xmlns:p14="http://schemas.microsoft.com/office/powerpoint/2010/main" val="3481992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400" b="1"/>
              <a:t>Prototype Implementation</a:t>
            </a:r>
          </a:p>
        </p:txBody>
      </p:sp>
      <p:sp>
        <p:nvSpPr>
          <p:cNvPr id="3" name="Content Placeholder 2"/>
          <p:cNvSpPr>
            <a:spLocks noGrp="1"/>
          </p:cNvSpPr>
          <p:nvPr>
            <p:ph idx="1"/>
          </p:nvPr>
        </p:nvSpPr>
        <p:spPr>
          <a:xfrm>
            <a:off x="658815" y="1122761"/>
            <a:ext cx="8279445" cy="3344465"/>
          </a:xfrm>
        </p:spPr>
        <p:txBody>
          <a:bodyPr/>
          <a:lstStyle/>
          <a:p>
            <a:pPr marL="0" indent="0" algn="just">
              <a:buNone/>
            </a:pPr>
            <a:endParaRPr lang="en-US" sz="2000">
              <a:solidFill>
                <a:schemeClr val="tx1"/>
              </a:solidFill>
              <a:latin typeface="Times New Roman" panose="02020603050405020304" pitchFamily="18" charset="0"/>
              <a:cs typeface="Times New Roman" panose="02020603050405020304" pitchFamily="18" charset="0"/>
            </a:endParaRPr>
          </a:p>
          <a:p>
            <a:pPr algn="just"/>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lgn="just">
              <a:defRPr/>
            </a:pPr>
            <a:fld id="{1907BA64-02B8-4756-B4F1-1F1E3673D6D1}" type="slidenum">
              <a:rPr lang="en-US" altLang="en-US" smtClean="0"/>
              <a:pPr algn="just">
                <a:defRPr/>
              </a:pPr>
              <a:t>15</a:t>
            </a:fld>
            <a:endParaRPr lang="en-US" altLang="en-US"/>
          </a:p>
        </p:txBody>
      </p:sp>
      <p:sp>
        <p:nvSpPr>
          <p:cNvPr id="8" name="Content Placeholder 2"/>
          <p:cNvSpPr txBox="1">
            <a:spLocks/>
          </p:cNvSpPr>
          <p:nvPr/>
        </p:nvSpPr>
        <p:spPr bwMode="auto">
          <a:xfrm>
            <a:off x="4568825" y="1066800"/>
            <a:ext cx="4457700"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algn="just">
              <a:lnSpc>
                <a:spcPct val="100000"/>
              </a:lnSpc>
              <a:buFont typeface="Arial" panose="020B0604020202020204" pitchFamily="34" charset="0"/>
              <a:buChar char="•"/>
            </a:pPr>
            <a:r>
              <a:rPr lang="en-US" sz="1800" kern="0" dirty="0">
                <a:solidFill>
                  <a:srgbClr val="0070C0"/>
                </a:solidFill>
                <a:latin typeface="Times" panose="02020603050405020304" pitchFamily="18" charset="0"/>
                <a:cs typeface="Times" panose="02020603050405020304" pitchFamily="18" charset="0"/>
              </a:rPr>
              <a:t>Transmitter (TX): </a:t>
            </a:r>
            <a:r>
              <a:rPr lang="en-US" sz="1800" kern="0" dirty="0">
                <a:solidFill>
                  <a:schemeClr val="tx1"/>
                </a:solidFill>
                <a:latin typeface="Times" panose="02020603050405020304" pitchFamily="18" charset="0"/>
                <a:cs typeface="Times" panose="02020603050405020304" pitchFamily="18" charset="0"/>
              </a:rPr>
              <a:t>Home Wi-Fi router </a:t>
            </a:r>
          </a:p>
          <a:p>
            <a:pPr algn="just">
              <a:lnSpc>
                <a:spcPct val="100000"/>
              </a:lnSpc>
              <a:buFont typeface="Arial" panose="020B0604020202020204" pitchFamily="34" charset="0"/>
              <a:buChar char="•"/>
            </a:pPr>
            <a:r>
              <a:rPr lang="en-US" sz="1800" kern="0" dirty="0">
                <a:solidFill>
                  <a:srgbClr val="0070C0"/>
                </a:solidFill>
                <a:latin typeface="Times" panose="02020603050405020304" pitchFamily="18" charset="0"/>
                <a:cs typeface="Times" panose="02020603050405020304" pitchFamily="18" charset="0"/>
              </a:rPr>
              <a:t>Receiver (R</a:t>
            </a:r>
            <a:r>
              <a:rPr lang="en-US" altLang="zh-CN" sz="1800" kern="0" dirty="0">
                <a:solidFill>
                  <a:srgbClr val="0070C0"/>
                </a:solidFill>
                <a:latin typeface="Times" panose="02020603050405020304" pitchFamily="18" charset="0"/>
                <a:cs typeface="Times" panose="02020603050405020304" pitchFamily="18" charset="0"/>
              </a:rPr>
              <a:t>X</a:t>
            </a:r>
            <a:r>
              <a:rPr lang="en-US" sz="1800" kern="0" dirty="0">
                <a:solidFill>
                  <a:srgbClr val="0070C0"/>
                </a:solidFill>
                <a:latin typeface="Times" panose="02020603050405020304" pitchFamily="18" charset="0"/>
                <a:cs typeface="Times" panose="02020603050405020304" pitchFamily="18" charset="0"/>
              </a:rPr>
              <a:t>)</a:t>
            </a:r>
            <a:r>
              <a:rPr lang="zh-CN" altLang="en-US" sz="1800" kern="0" dirty="0">
                <a:solidFill>
                  <a:srgbClr val="0070C0"/>
                </a:solidFill>
                <a:latin typeface="Times" panose="02020603050405020304" pitchFamily="18" charset="0"/>
                <a:cs typeface="Times" panose="02020603050405020304" pitchFamily="18" charset="0"/>
              </a:rPr>
              <a:t>： </a:t>
            </a:r>
            <a:r>
              <a:rPr lang="en-US" altLang="zh-CN" sz="1800" kern="0" dirty="0">
                <a:solidFill>
                  <a:schemeClr val="tx1"/>
                </a:solidFill>
                <a:latin typeface="Times" panose="02020603050405020304" pitchFamily="18" charset="0"/>
                <a:cs typeface="Times" panose="02020603050405020304" pitchFamily="18" charset="0"/>
              </a:rPr>
              <a:t>Laptop f</a:t>
            </a:r>
            <a:r>
              <a:rPr lang="en-US" sz="1800" kern="0" dirty="0">
                <a:solidFill>
                  <a:schemeClr val="tx1"/>
                </a:solidFill>
                <a:latin typeface="Times" panose="02020603050405020304" pitchFamily="18" charset="0"/>
                <a:cs typeface="Times" panose="02020603050405020304" pitchFamily="18" charset="0"/>
              </a:rPr>
              <a:t>or processing the CSI </a:t>
            </a:r>
          </a:p>
          <a:p>
            <a:pPr algn="just">
              <a:lnSpc>
                <a:spcPct val="100000"/>
              </a:lnSpc>
              <a:buFont typeface="Arial" panose="020B0604020202020204" pitchFamily="34" charset="0"/>
              <a:buChar char="•"/>
            </a:pPr>
            <a:r>
              <a:rPr lang="en-US" sz="1800" kern="0" dirty="0">
                <a:solidFill>
                  <a:srgbClr val="0070C0"/>
                </a:solidFill>
                <a:latin typeface="Times" panose="02020603050405020304" pitchFamily="18" charset="0"/>
                <a:cs typeface="Times" panose="02020603050405020304" pitchFamily="18" charset="0"/>
              </a:rPr>
              <a:t>Controller: </a:t>
            </a:r>
            <a:r>
              <a:rPr lang="en-US" sz="1800" kern="0" dirty="0">
                <a:solidFill>
                  <a:schemeClr val="tx1"/>
                </a:solidFill>
                <a:latin typeface="Times" panose="02020603050405020304" pitchFamily="18" charset="0"/>
                <a:cs typeface="Times" panose="02020603050405020304" pitchFamily="18" charset="0"/>
              </a:rPr>
              <a:t>Smart push to turn on/off Alexa</a:t>
            </a:r>
          </a:p>
          <a:p>
            <a:pPr algn="just">
              <a:lnSpc>
                <a:spcPct val="100000"/>
              </a:lnSpc>
              <a:buFont typeface="Arial" panose="020B0604020202020204" pitchFamily="34" charset="0"/>
              <a:buChar char="•"/>
            </a:pPr>
            <a:endParaRPr lang="en-US" sz="1800" kern="0" dirty="0">
              <a:solidFill>
                <a:schemeClr val="tx1"/>
              </a:solidFill>
              <a:latin typeface="Times" panose="02020603050405020304" pitchFamily="18" charset="0"/>
              <a:cs typeface="Times" panose="02020603050405020304" pitchFamily="18" charset="0"/>
            </a:endParaRPr>
          </a:p>
          <a:p>
            <a:pPr algn="just">
              <a:lnSpc>
                <a:spcPct val="100000"/>
              </a:lnSpc>
              <a:buFont typeface="Arial" panose="020B0604020202020204" pitchFamily="34" charset="0"/>
              <a:buChar char="•"/>
            </a:pPr>
            <a:r>
              <a:rPr lang="en-US" sz="1800" kern="0" dirty="0">
                <a:solidFill>
                  <a:srgbClr val="0070C0"/>
                </a:solidFill>
                <a:latin typeface="Times" panose="02020603050405020304" pitchFamily="18" charset="0"/>
                <a:cs typeface="Times" panose="02020603050405020304" pitchFamily="18" charset="0"/>
              </a:rPr>
              <a:t>Software updates: </a:t>
            </a:r>
            <a:r>
              <a:rPr lang="en-US" sz="1800" kern="0" dirty="0">
                <a:solidFill>
                  <a:schemeClr val="tx1"/>
                </a:solidFill>
                <a:latin typeface="Times" panose="02020603050405020304" pitchFamily="18" charset="0"/>
                <a:cs typeface="Times" panose="02020603050405020304" pitchFamily="18" charset="0"/>
              </a:rPr>
              <a:t>RX and controller can be </a:t>
            </a:r>
            <a:r>
              <a:rPr lang="en-US" sz="1800" dirty="0">
                <a:solidFill>
                  <a:schemeClr val="tx1"/>
                </a:solidFill>
                <a:latin typeface="Times" panose="02020603050405020304" pitchFamily="18" charset="0"/>
                <a:cs typeface="Times" panose="02020603050405020304" pitchFamily="18" charset="0"/>
              </a:rPr>
              <a:t>integrated to the Alexa devices by </a:t>
            </a:r>
            <a:r>
              <a:rPr lang="en-US" sz="1800" dirty="0">
                <a:solidFill>
                  <a:srgbClr val="0070C0"/>
                </a:solidFill>
                <a:latin typeface="Times" panose="02020603050405020304" pitchFamily="18" charset="0"/>
                <a:cs typeface="Times" panose="02020603050405020304" pitchFamily="18" charset="0"/>
              </a:rPr>
              <a:t>only software upgrades.</a:t>
            </a:r>
            <a:endParaRPr lang="en-US" sz="1800" kern="0" dirty="0">
              <a:solidFill>
                <a:srgbClr val="0070C0"/>
              </a:solidFill>
              <a:latin typeface="Times" panose="02020603050405020304" pitchFamily="18" charset="0"/>
              <a:cs typeface="Times"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22761"/>
            <a:ext cx="4568825" cy="2681115"/>
          </a:xfrm>
          <a:prstGeom prst="rect">
            <a:avLst/>
          </a:prstGeom>
        </p:spPr>
      </p:pic>
    </p:spTree>
    <p:extLst>
      <p:ext uri="{BB962C8B-B14F-4D97-AF65-F5344CB8AC3E}">
        <p14:creationId xmlns:p14="http://schemas.microsoft.com/office/powerpoint/2010/main" val="2303572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328639"/>
            <a:ext cx="7769225" cy="590550"/>
          </a:xfrm>
        </p:spPr>
        <p:txBody>
          <a:bodyPr/>
          <a:lstStyle/>
          <a:p>
            <a:r>
              <a:rPr lang="en-US" sz="2400" b="1" dirty="0"/>
              <a:t>Evaluation – Square room with wooden walls</a:t>
            </a:r>
          </a:p>
        </p:txBody>
      </p:sp>
      <p:sp>
        <p:nvSpPr>
          <p:cNvPr id="3" name="Content Placeholder 2"/>
          <p:cNvSpPr>
            <a:spLocks noGrp="1"/>
          </p:cNvSpPr>
          <p:nvPr>
            <p:ph idx="1"/>
          </p:nvPr>
        </p:nvSpPr>
        <p:spPr>
          <a:xfrm>
            <a:off x="684213" y="1141811"/>
            <a:ext cx="8279445" cy="3344465"/>
          </a:xfrm>
        </p:spPr>
        <p:txBody>
          <a:bodyPr/>
          <a:lstStyle/>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16</a:t>
            </a:fld>
            <a:endParaRPr lang="en-US" altLang="en-US"/>
          </a:p>
        </p:txBody>
      </p:sp>
      <p:sp>
        <p:nvSpPr>
          <p:cNvPr id="9" name="Content Placeholder 2"/>
          <p:cNvSpPr txBox="1">
            <a:spLocks/>
          </p:cNvSpPr>
          <p:nvPr/>
        </p:nvSpPr>
        <p:spPr bwMode="auto">
          <a:xfrm>
            <a:off x="2950233" y="1038225"/>
            <a:ext cx="5764213" cy="16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r>
              <a:rPr lang="en-US" altLang="zh-CN" sz="2200" kern="0" dirty="0">
                <a:solidFill>
                  <a:srgbClr val="0070C0"/>
                </a:solidFill>
                <a:latin typeface="Times" panose="02020603050405020304" pitchFamily="18" charset="0"/>
                <a:cs typeface="Times" panose="02020603050405020304" pitchFamily="18" charset="0"/>
              </a:rPr>
              <a:t>Configuration: </a:t>
            </a:r>
            <a:r>
              <a:rPr lang="en-US" altLang="zh-CN" sz="2200" kern="0" dirty="0">
                <a:solidFill>
                  <a:schemeClr val="tx1"/>
                </a:solidFill>
                <a:latin typeface="Times" panose="02020603050405020304" pitchFamily="18" charset="0"/>
                <a:cs typeface="Times" panose="02020603050405020304" pitchFamily="18" charset="0"/>
              </a:rPr>
              <a:t>Square room with wooden walls.</a:t>
            </a:r>
          </a:p>
          <a:p>
            <a:pPr algn="just"/>
            <a:r>
              <a:rPr lang="en-US" sz="2200" kern="0" dirty="0">
                <a:solidFill>
                  <a:srgbClr val="0070C0"/>
                </a:solidFill>
                <a:latin typeface="Times" panose="02020603050405020304" pitchFamily="18" charset="0"/>
                <a:cs typeface="Times" panose="02020603050405020304" pitchFamily="18" charset="0"/>
              </a:rPr>
              <a:t>CSI Variation: </a:t>
            </a:r>
            <a:r>
              <a:rPr lang="en-US" sz="2200" kern="0" dirty="0">
                <a:solidFill>
                  <a:schemeClr val="tx1"/>
                </a:solidFill>
                <a:latin typeface="Times" panose="02020603050405020304" pitchFamily="18" charset="0"/>
                <a:cs typeface="Times" panose="02020603050405020304" pitchFamily="18" charset="0"/>
              </a:rPr>
              <a:t>The strongest CSI variation of the movements outside is smaller than the weakest one among the movements inside.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958368"/>
            <a:ext cx="2453159" cy="2091304"/>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 y="3128030"/>
            <a:ext cx="8912225" cy="1247445"/>
          </a:xfrm>
          <a:prstGeom prst="rect">
            <a:avLst/>
          </a:prstGeom>
        </p:spPr>
      </p:pic>
    </p:spTree>
    <p:extLst>
      <p:ext uri="{BB962C8B-B14F-4D97-AF65-F5344CB8AC3E}">
        <p14:creationId xmlns:p14="http://schemas.microsoft.com/office/powerpoint/2010/main" val="4289830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1" y="309565"/>
            <a:ext cx="7769225" cy="590550"/>
          </a:xfrm>
        </p:spPr>
        <p:txBody>
          <a:bodyPr/>
          <a:lstStyle/>
          <a:p>
            <a:r>
              <a:rPr lang="en-US" altLang="zh-CN" sz="2400" b="1" dirty="0"/>
              <a:t>Evaluation – Rectangle room with brick walls </a:t>
            </a:r>
            <a:endParaRPr lang="en-US" sz="2400" b="1" dirty="0"/>
          </a:p>
        </p:txBody>
      </p:sp>
      <p:sp>
        <p:nvSpPr>
          <p:cNvPr id="3" name="Content Placeholder 2"/>
          <p:cNvSpPr>
            <a:spLocks noGrp="1"/>
          </p:cNvSpPr>
          <p:nvPr>
            <p:ph idx="1"/>
          </p:nvPr>
        </p:nvSpPr>
        <p:spPr>
          <a:xfrm>
            <a:off x="658811" y="1050917"/>
            <a:ext cx="8279445" cy="3344465"/>
          </a:xfrm>
        </p:spPr>
        <p:txBody>
          <a:bodyPr/>
          <a:lstStyle/>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17</a:t>
            </a:fld>
            <a:endParaRPr lang="en-US" altLang="en-US"/>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85316" y="930242"/>
            <a:ext cx="3759291" cy="1864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pic>
      <p:sp>
        <p:nvSpPr>
          <p:cNvPr id="8" name="Content Placeholder 2"/>
          <p:cNvSpPr txBox="1">
            <a:spLocks/>
          </p:cNvSpPr>
          <p:nvPr/>
        </p:nvSpPr>
        <p:spPr bwMode="auto">
          <a:xfrm>
            <a:off x="4325316" y="1092634"/>
            <a:ext cx="4612944" cy="71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marL="0" indent="0">
              <a:buNone/>
            </a:pPr>
            <a:endParaRPr lang="en-US" sz="1800" kern="0">
              <a:solidFill>
                <a:schemeClr val="tx1"/>
              </a:solidFill>
              <a:latin typeface="Times" panose="02020603050405020304" pitchFamily="18" charset="0"/>
              <a:cs typeface="Times" panose="02020603050405020304" pitchFamily="18" charset="0"/>
            </a:endParaRPr>
          </a:p>
        </p:txBody>
      </p:sp>
      <p:sp>
        <p:nvSpPr>
          <p:cNvPr id="11" name="Rectangle 10"/>
          <p:cNvSpPr/>
          <p:nvPr/>
        </p:nvSpPr>
        <p:spPr>
          <a:xfrm>
            <a:off x="3944605" y="870254"/>
            <a:ext cx="4993653" cy="2123658"/>
          </a:xfrm>
          <a:prstGeom prst="rect">
            <a:avLst/>
          </a:prstGeom>
        </p:spPr>
        <p:txBody>
          <a:bodyPr wrap="square">
            <a:spAutoFit/>
          </a:bodyPr>
          <a:lstStyle/>
          <a:p>
            <a:pPr marL="342900" indent="-342900" algn="just">
              <a:buFont typeface="Arial" panose="020B0604020202020204" pitchFamily="34" charset="0"/>
              <a:buChar char="•"/>
            </a:pPr>
            <a:r>
              <a:rPr lang="en-US" altLang="zh-CN" sz="2200" kern="0" dirty="0">
                <a:solidFill>
                  <a:srgbClr val="0070C0"/>
                </a:solidFill>
                <a:latin typeface="Times" panose="02020603050405020304" pitchFamily="18" charset="0"/>
                <a:cs typeface="Times" panose="02020603050405020304" pitchFamily="18" charset="0"/>
              </a:rPr>
              <a:t>Configuration: </a:t>
            </a:r>
            <a:r>
              <a:rPr lang="en-US" altLang="zh-CN" sz="2200" kern="0" dirty="0">
                <a:latin typeface="Times" panose="02020603050405020304" pitchFamily="18" charset="0"/>
                <a:cs typeface="Times" panose="02020603050405020304" pitchFamily="18" charset="0"/>
              </a:rPr>
              <a:t>Rectangle room with brick walls</a:t>
            </a:r>
          </a:p>
          <a:p>
            <a:pPr marL="342900" indent="-342900" algn="just">
              <a:buFont typeface="Arial" panose="020B0604020202020204" pitchFamily="34" charset="0"/>
              <a:buChar char="•"/>
            </a:pPr>
            <a:r>
              <a:rPr lang="en-US" sz="2200" kern="0" dirty="0">
                <a:solidFill>
                  <a:srgbClr val="0070C0"/>
                </a:solidFill>
                <a:latin typeface="Times" panose="02020603050405020304" pitchFamily="18" charset="0"/>
                <a:cs typeface="Times" panose="02020603050405020304" pitchFamily="18" charset="0"/>
              </a:rPr>
              <a:t>CSI Variation: </a:t>
            </a:r>
            <a:r>
              <a:rPr lang="en-US" sz="2200" kern="0" dirty="0">
                <a:latin typeface="Times" panose="02020603050405020304" pitchFamily="18" charset="0"/>
                <a:cs typeface="Times" panose="02020603050405020304" pitchFamily="18" charset="0"/>
              </a:rPr>
              <a:t>The strongest CSI variation of the movements outside is smaller than the weakest one among the movements inside. </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316" y="3034986"/>
            <a:ext cx="8841209" cy="1234582"/>
          </a:xfrm>
          <a:prstGeom prst="rect">
            <a:avLst/>
          </a:prstGeom>
        </p:spPr>
      </p:pic>
    </p:spTree>
    <p:extLst>
      <p:ext uri="{BB962C8B-B14F-4D97-AF65-F5344CB8AC3E}">
        <p14:creationId xmlns:p14="http://schemas.microsoft.com/office/powerpoint/2010/main" val="66878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Current Limitations of </a:t>
            </a:r>
            <a:r>
              <a:rPr lang="en-US" sz="2400" b="1" dirty="0" err="1"/>
              <a:t>VSButton</a:t>
            </a:r>
            <a:endParaRPr lang="en-US" sz="2400" b="1" dirty="0"/>
          </a:p>
        </p:txBody>
      </p:sp>
      <p:sp>
        <p:nvSpPr>
          <p:cNvPr id="3" name="Content Placeholder 2"/>
          <p:cNvSpPr>
            <a:spLocks noGrp="1"/>
          </p:cNvSpPr>
          <p:nvPr>
            <p:ph idx="1"/>
          </p:nvPr>
        </p:nvSpPr>
        <p:spPr>
          <a:xfrm>
            <a:off x="658815" y="1122761"/>
            <a:ext cx="8279445" cy="3344465"/>
          </a:xfrm>
        </p:spPr>
        <p:txBody>
          <a:bodyPr/>
          <a:lstStyle/>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18</a:t>
            </a:fld>
            <a:endParaRPr lang="en-US" altLang="en-US"/>
          </a:p>
        </p:txBody>
      </p:sp>
      <p:sp>
        <p:nvSpPr>
          <p:cNvPr id="8" name="Content Placeholder 2"/>
          <p:cNvSpPr txBox="1">
            <a:spLocks/>
          </p:cNvSpPr>
          <p:nvPr/>
        </p:nvSpPr>
        <p:spPr bwMode="auto">
          <a:xfrm>
            <a:off x="433207" y="1122761"/>
            <a:ext cx="8271235" cy="296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algn="just">
              <a:lnSpc>
                <a:spcPct val="100000"/>
              </a:lnSpc>
            </a:pPr>
            <a:r>
              <a:rPr lang="en-US" sz="2200" kern="0" dirty="0">
                <a:solidFill>
                  <a:srgbClr val="0070C0"/>
                </a:solidFill>
                <a:latin typeface="Times" panose="02020603050405020304" pitchFamily="18" charset="0"/>
                <a:cs typeface="Times" panose="02020603050405020304" pitchFamily="18" charset="0"/>
              </a:rPr>
              <a:t>Motions not from human: </a:t>
            </a:r>
            <a:r>
              <a:rPr lang="en-US" sz="2200" kern="0" dirty="0" err="1">
                <a:solidFill>
                  <a:schemeClr val="tx1"/>
                </a:solidFill>
                <a:latin typeface="Times" panose="02020603050405020304" pitchFamily="18" charset="0"/>
                <a:cs typeface="Times" panose="02020603050405020304" pitchFamily="18" charset="0"/>
              </a:rPr>
              <a:t>VS</a:t>
            </a:r>
            <a:r>
              <a:rPr lang="en-US" altLang="zh-CN" sz="2200" kern="0" dirty="0" err="1">
                <a:solidFill>
                  <a:schemeClr val="tx1"/>
                </a:solidFill>
                <a:latin typeface="Times" panose="02020603050405020304" pitchFamily="18" charset="0"/>
                <a:cs typeface="Times" panose="02020603050405020304" pitchFamily="18" charset="0"/>
              </a:rPr>
              <a:t>Button</a:t>
            </a:r>
            <a:r>
              <a:rPr lang="en-US" altLang="zh-CN" sz="2200" kern="0" dirty="0">
                <a:solidFill>
                  <a:schemeClr val="tx1"/>
                </a:solidFill>
                <a:latin typeface="Times" panose="02020603050405020304" pitchFamily="18" charset="0"/>
                <a:cs typeface="Times" panose="02020603050405020304" pitchFamily="18" charset="0"/>
              </a:rPr>
              <a:t> may activate HDVA service due to motions from pets.</a:t>
            </a:r>
            <a:endParaRPr lang="en-US" sz="2200" kern="0" dirty="0">
              <a:solidFill>
                <a:srgbClr val="0070C0"/>
              </a:solidFill>
              <a:latin typeface="Times" panose="02020603050405020304" pitchFamily="18" charset="0"/>
              <a:cs typeface="Times" panose="02020603050405020304" pitchFamily="18" charset="0"/>
            </a:endParaRPr>
          </a:p>
          <a:p>
            <a:pPr algn="just">
              <a:lnSpc>
                <a:spcPct val="100000"/>
              </a:lnSpc>
            </a:pPr>
            <a:r>
              <a:rPr lang="en-US" sz="2200" dirty="0">
                <a:solidFill>
                  <a:srgbClr val="0070C0"/>
                </a:solidFill>
                <a:latin typeface="Times" panose="02020603050405020304" pitchFamily="18" charset="0"/>
                <a:cs typeface="Times" panose="02020603050405020304" pitchFamily="18" charset="0"/>
              </a:rPr>
              <a:t>Tradeoff between security and convenience: </a:t>
            </a:r>
            <a:r>
              <a:rPr lang="en-US" sz="2200" dirty="0">
                <a:solidFill>
                  <a:schemeClr val="tx1"/>
                </a:solidFill>
                <a:latin typeface="Times" panose="02020603050405020304" pitchFamily="18" charset="0"/>
                <a:cs typeface="Times" panose="02020603050405020304" pitchFamily="18" charset="0"/>
              </a:rPr>
              <a:t>By increasing the motion detection threshold </a:t>
            </a:r>
            <a:r>
              <a:rPr lang="en-US" sz="2200" i="1" dirty="0">
                <a:solidFill>
                  <a:schemeClr val="tx1"/>
                </a:solidFill>
                <a:latin typeface="Times" panose="02020603050405020304" pitchFamily="18" charset="0"/>
                <a:cs typeface="Times" panose="02020603050405020304" pitchFamily="18" charset="0"/>
              </a:rPr>
              <a:t>t</a:t>
            </a:r>
            <a:r>
              <a:rPr lang="en-US" sz="2200" dirty="0">
                <a:solidFill>
                  <a:schemeClr val="tx1"/>
                </a:solidFill>
                <a:latin typeface="Times" panose="02020603050405020304" pitchFamily="18" charset="0"/>
                <a:cs typeface="Times" panose="02020603050405020304" pitchFamily="18" charset="0"/>
              </a:rPr>
              <a:t>, </a:t>
            </a:r>
            <a:r>
              <a:rPr lang="en-US" sz="2200" dirty="0" err="1">
                <a:solidFill>
                  <a:schemeClr val="tx1"/>
                </a:solidFill>
                <a:latin typeface="Times" panose="02020603050405020304" pitchFamily="18" charset="0"/>
                <a:cs typeface="Times" panose="02020603050405020304" pitchFamily="18" charset="0"/>
              </a:rPr>
              <a:t>VSButton</a:t>
            </a:r>
            <a:r>
              <a:rPr lang="en-US" sz="2200" dirty="0">
                <a:solidFill>
                  <a:schemeClr val="tx1"/>
                </a:solidFill>
                <a:latin typeface="Times" panose="02020603050405020304" pitchFamily="18" charset="0"/>
                <a:cs typeface="Times" panose="02020603050405020304" pitchFamily="18" charset="0"/>
              </a:rPr>
              <a:t> has a smaller </a:t>
            </a:r>
            <a:r>
              <a:rPr lang="en-US" sz="2200" dirty="0">
                <a:solidFill>
                  <a:srgbClr val="0070C0"/>
                </a:solidFill>
                <a:latin typeface="Times" panose="02020603050405020304" pitchFamily="18" charset="0"/>
                <a:cs typeface="Times" panose="02020603050405020304" pitchFamily="18" charset="0"/>
              </a:rPr>
              <a:t>false positive rate.</a:t>
            </a:r>
            <a:endParaRPr lang="en-US" sz="2200" kern="0" dirty="0">
              <a:solidFill>
                <a:srgbClr val="0070C0"/>
              </a:solidFill>
              <a:latin typeface="Times" panose="02020603050405020304" pitchFamily="18" charset="0"/>
              <a:cs typeface="Times" panose="02020603050405020304" pitchFamily="18" charset="0"/>
            </a:endParaRPr>
          </a:p>
          <a:p>
            <a:pPr algn="just">
              <a:lnSpc>
                <a:spcPct val="100000"/>
              </a:lnSpc>
            </a:pPr>
            <a:r>
              <a:rPr lang="en-US" sz="2200" dirty="0">
                <a:solidFill>
                  <a:srgbClr val="0070C0"/>
                </a:solidFill>
                <a:latin typeface="Times" panose="02020603050405020304" pitchFamily="18" charset="0"/>
                <a:cs typeface="Times" panose="02020603050405020304" pitchFamily="18" charset="0"/>
              </a:rPr>
              <a:t>Physical invasive attack: </a:t>
            </a:r>
            <a:r>
              <a:rPr lang="en-US" sz="2200" dirty="0" err="1">
                <a:solidFill>
                  <a:schemeClr val="tx1"/>
                </a:solidFill>
                <a:latin typeface="Times" panose="02020603050405020304" pitchFamily="18" charset="0"/>
                <a:cs typeface="Times" panose="02020603050405020304" pitchFamily="18" charset="0"/>
              </a:rPr>
              <a:t>VSButton</a:t>
            </a:r>
            <a:r>
              <a:rPr lang="en-US" sz="2200" dirty="0">
                <a:solidFill>
                  <a:schemeClr val="tx1"/>
                </a:solidFill>
                <a:latin typeface="Times" panose="02020603050405020304" pitchFamily="18" charset="0"/>
                <a:cs typeface="Times" panose="02020603050405020304" pitchFamily="18" charset="0"/>
              </a:rPr>
              <a:t> cannot resist </a:t>
            </a:r>
            <a:r>
              <a:rPr lang="en-US" sz="2200" kern="0" dirty="0">
                <a:solidFill>
                  <a:schemeClr val="tx1"/>
                </a:solidFill>
                <a:latin typeface="Times" panose="02020603050405020304" pitchFamily="18" charset="0"/>
                <a:cs typeface="Times" panose="02020603050405020304" pitchFamily="18" charset="0"/>
              </a:rPr>
              <a:t>invasive attack (</a:t>
            </a:r>
            <a:r>
              <a:rPr lang="en-US" sz="2200" kern="0" dirty="0" err="1">
                <a:solidFill>
                  <a:schemeClr val="tx1"/>
                </a:solidFill>
                <a:latin typeface="Times" panose="02020603050405020304" pitchFamily="18" charset="0"/>
                <a:cs typeface="Times" panose="02020603050405020304" pitchFamily="18" charset="0"/>
              </a:rPr>
              <a:t>e.g</a:t>
            </a:r>
            <a:r>
              <a:rPr lang="en-US" sz="2200" kern="0" dirty="0">
                <a:solidFill>
                  <a:schemeClr val="tx1"/>
                </a:solidFill>
                <a:latin typeface="Times" panose="02020603050405020304" pitchFamily="18" charset="0"/>
                <a:cs typeface="Times" panose="02020603050405020304" pitchFamily="18" charset="0"/>
              </a:rPr>
              <a:t>, the adversary breaks the windows and enters the victim’s room).  If invasive attack occurs, the adversary </a:t>
            </a:r>
            <a:r>
              <a:rPr lang="en-US" sz="2200" dirty="0">
                <a:solidFill>
                  <a:schemeClr val="tx1"/>
                </a:solidFill>
                <a:latin typeface="Times" panose="02020603050405020304" pitchFamily="18" charset="0"/>
                <a:cs typeface="Times" panose="02020603050405020304" pitchFamily="18" charset="0"/>
              </a:rPr>
              <a:t>is able to do many things much eviler than attacking the HDVA. </a:t>
            </a:r>
          </a:p>
        </p:txBody>
      </p:sp>
    </p:spTree>
    <p:extLst>
      <p:ext uri="{BB962C8B-B14F-4D97-AF65-F5344CB8AC3E}">
        <p14:creationId xmlns:p14="http://schemas.microsoft.com/office/powerpoint/2010/main" val="259812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1000"/>
                                        <p:tgtEl>
                                          <p:spTgt spid="8">
                                            <p:txEl>
                                              <p:pRg st="1" end="1"/>
                                            </p:txEl>
                                          </p:spTgt>
                                        </p:tgtEl>
                                      </p:cBhvr>
                                    </p:animEffect>
                                    <p:anim calcmode="lin" valueType="num">
                                      <p:cBhvr>
                                        <p:cTn id="8"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F912-45DD-480D-9789-DC002E8856C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9D84CEF-E479-45EF-B43C-B19BF4B33520}"/>
              </a:ext>
            </a:extLst>
          </p:cNvPr>
          <p:cNvSpPr>
            <a:spLocks noGrp="1"/>
          </p:cNvSpPr>
          <p:nvPr>
            <p:ph idx="1"/>
          </p:nvPr>
        </p:nvSpPr>
        <p:spPr/>
        <p:txBody>
          <a:bodyPr/>
          <a:lstStyle/>
          <a:p>
            <a:r>
              <a:rPr lang="en-US" dirty="0"/>
              <a:t>HDVAs: Amazon Alexa and Google Home</a:t>
            </a:r>
          </a:p>
          <a:p>
            <a:r>
              <a:rPr lang="en-US" dirty="0"/>
              <a:t>Identify three vulnerabilities</a:t>
            </a:r>
          </a:p>
          <a:p>
            <a:r>
              <a:rPr lang="en-US" dirty="0"/>
              <a:t>Solution: </a:t>
            </a:r>
            <a:r>
              <a:rPr lang="en-US" dirty="0" err="1"/>
              <a:t>VSButton</a:t>
            </a:r>
            <a:r>
              <a:rPr lang="en-US" dirty="0"/>
              <a:t> based on physical presence</a:t>
            </a:r>
          </a:p>
          <a:p>
            <a:pPr lvl="1"/>
            <a:r>
              <a:rPr lang="en-US" dirty="0"/>
              <a:t>Accurate detection in both laboratory and real-world home setting</a:t>
            </a:r>
          </a:p>
          <a:p>
            <a:endParaRPr lang="en-US" dirty="0"/>
          </a:p>
        </p:txBody>
      </p:sp>
      <p:sp>
        <p:nvSpPr>
          <p:cNvPr id="4" name="Slide Number Placeholder 3">
            <a:extLst>
              <a:ext uri="{FF2B5EF4-FFF2-40B4-BE49-F238E27FC236}">
                <a16:creationId xmlns:a16="http://schemas.microsoft.com/office/drawing/2014/main" id="{60276835-BEA8-4875-A961-0D6ED9C61779}"/>
              </a:ext>
            </a:extLst>
          </p:cNvPr>
          <p:cNvSpPr>
            <a:spLocks noGrp="1"/>
          </p:cNvSpPr>
          <p:nvPr>
            <p:ph type="sldNum" sz="quarter" idx="10"/>
          </p:nvPr>
        </p:nvSpPr>
        <p:spPr/>
        <p:txBody>
          <a:bodyPr/>
          <a:lstStyle/>
          <a:p>
            <a:pPr>
              <a:defRPr/>
            </a:pPr>
            <a:fld id="{1907BA64-02B8-4756-B4F1-1F1E3673D6D1}" type="slidenum">
              <a:rPr lang="en-US" altLang="en-US" smtClean="0"/>
              <a:pPr>
                <a:defRPr/>
              </a:pPr>
              <a:t>19</a:t>
            </a:fld>
            <a:endParaRPr lang="en-US" altLang="en-US"/>
          </a:p>
        </p:txBody>
      </p:sp>
    </p:spTree>
    <p:extLst>
      <p:ext uri="{BB962C8B-B14F-4D97-AF65-F5344CB8AC3E}">
        <p14:creationId xmlns:p14="http://schemas.microsoft.com/office/powerpoint/2010/main" val="1130466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Home Digital </a:t>
            </a:r>
            <a:r>
              <a:rPr lang="en-US" altLang="zh-CN" sz="2400" b="1" dirty="0"/>
              <a:t>V</a:t>
            </a:r>
            <a:r>
              <a:rPr lang="en-US" sz="2400" b="1" dirty="0"/>
              <a:t>oice </a:t>
            </a:r>
            <a:r>
              <a:rPr lang="en-US" altLang="zh-CN" sz="2400" b="1" dirty="0"/>
              <a:t>A</a:t>
            </a:r>
            <a:r>
              <a:rPr lang="en-US" sz="2400" b="1" dirty="0"/>
              <a:t>ssistant (HDVA) </a:t>
            </a:r>
            <a:r>
              <a:rPr lang="en-US" altLang="zh-CN" sz="2400" b="1" dirty="0"/>
              <a:t>D</a:t>
            </a:r>
            <a:r>
              <a:rPr lang="en-US" sz="2400" b="1" dirty="0"/>
              <a:t>evices </a:t>
            </a:r>
            <a:r>
              <a:rPr lang="en-US" altLang="zh-CN" sz="2400" b="1" dirty="0"/>
              <a:t>Applications</a:t>
            </a:r>
            <a:endParaRPr lang="en-US" sz="2400" b="1" dirty="0"/>
          </a:p>
        </p:txBody>
      </p:sp>
      <p:sp>
        <p:nvSpPr>
          <p:cNvPr id="3" name="Content Placeholder 2"/>
          <p:cNvSpPr>
            <a:spLocks noGrp="1"/>
          </p:cNvSpPr>
          <p:nvPr>
            <p:ph idx="1"/>
          </p:nvPr>
        </p:nvSpPr>
        <p:spPr>
          <a:xfrm>
            <a:off x="658815" y="1122761"/>
            <a:ext cx="8279445" cy="3344465"/>
          </a:xfrm>
        </p:spPr>
        <p:txBody>
          <a:bodyPr/>
          <a:lstStyle/>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2</a:t>
            </a:fld>
            <a:endParaRPr lang="en-US"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213" y="1309009"/>
            <a:ext cx="1549592" cy="976577"/>
          </a:xfrm>
          <a:prstGeom prst="rect">
            <a:avLst/>
          </a:prstGeom>
        </p:spPr>
      </p:pic>
      <p:sp>
        <p:nvSpPr>
          <p:cNvPr id="6" name="Content Placeholder 2"/>
          <p:cNvSpPr txBox="1">
            <a:spLocks/>
          </p:cNvSpPr>
          <p:nvPr/>
        </p:nvSpPr>
        <p:spPr bwMode="auto">
          <a:xfrm>
            <a:off x="4325316" y="1206841"/>
            <a:ext cx="4612944" cy="1449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marL="0" indent="0">
              <a:buNone/>
            </a:pPr>
            <a:r>
              <a:rPr lang="en-US" sz="2200" kern="0" dirty="0">
                <a:solidFill>
                  <a:srgbClr val="0070C0"/>
                </a:solidFill>
                <a:latin typeface="Times" panose="02020603050405020304" pitchFamily="18" charset="0"/>
                <a:cs typeface="Times" panose="02020603050405020304" pitchFamily="18" charset="0"/>
              </a:rPr>
              <a:t>Skills:</a:t>
            </a:r>
            <a:endParaRPr lang="en-US" sz="2200" kern="0" dirty="0">
              <a:solidFill>
                <a:srgbClr val="0070C0"/>
              </a:solidFill>
            </a:endParaRPr>
          </a:p>
          <a:p>
            <a:pPr algn="just"/>
            <a:r>
              <a:rPr lang="en-US" altLang="zh-CN" sz="2200" kern="0" dirty="0">
                <a:solidFill>
                  <a:schemeClr val="tx1"/>
                </a:solidFill>
                <a:latin typeface="Times" panose="02020603050405020304" pitchFamily="18" charset="0"/>
                <a:cs typeface="Times" panose="02020603050405020304" pitchFamily="18" charset="0"/>
              </a:rPr>
              <a:t>“Alexa, order a laptop from amazon”</a:t>
            </a:r>
          </a:p>
          <a:p>
            <a:r>
              <a:rPr lang="en-US" sz="2200" dirty="0">
                <a:solidFill>
                  <a:schemeClr val="tx1"/>
                </a:solidFill>
                <a:latin typeface="Times" panose="02020603050405020304" pitchFamily="18" charset="0"/>
                <a:cs typeface="Times" panose="02020603050405020304" pitchFamily="18" charset="0"/>
              </a:rPr>
              <a:t>“Alexa, tell smart lock to open my door” </a:t>
            </a:r>
            <a:endParaRPr lang="en-US" sz="2200" kern="0" dirty="0">
              <a:solidFill>
                <a:schemeClr val="tx1"/>
              </a:solidFill>
              <a:latin typeface="Times" panose="02020603050405020304" pitchFamily="18" charset="0"/>
              <a:cs typeface="Times" panose="02020603050405020304" pitchFamily="18" charset="0"/>
            </a:endParaRPr>
          </a:p>
          <a:p>
            <a:pPr algn="just"/>
            <a:r>
              <a:rPr lang="en-US" sz="2200" kern="0" dirty="0">
                <a:solidFill>
                  <a:schemeClr val="tx1"/>
                </a:solidFill>
                <a:latin typeface="Times" panose="02020603050405020304" pitchFamily="18" charset="0"/>
                <a:cs typeface="Times" panose="02020603050405020304" pitchFamily="18" charset="0"/>
              </a:rPr>
              <a:t>50 new skills per day  </a:t>
            </a:r>
            <a:endParaRPr lang="en-US" altLang="zh-CN" sz="2200" kern="0" dirty="0">
              <a:solidFill>
                <a:schemeClr val="tx1"/>
              </a:solidFill>
              <a:latin typeface="Times" panose="02020603050405020304" pitchFamily="18" charset="0"/>
              <a:cs typeface="Times" panose="02020603050405020304" pitchFamily="18" charset="0"/>
            </a:endParaRPr>
          </a:p>
          <a:p>
            <a:pPr algn="just"/>
            <a:r>
              <a:rPr lang="en-US" altLang="zh-CN" sz="2200" kern="0" dirty="0">
                <a:solidFill>
                  <a:schemeClr val="tx1"/>
                </a:solidFill>
                <a:latin typeface="Times" panose="02020603050405020304" pitchFamily="18" charset="0"/>
                <a:cs typeface="Times" panose="02020603050405020304" pitchFamily="18" charset="0"/>
              </a:rPr>
              <a:t>Security critical!</a:t>
            </a:r>
          </a:p>
          <a:p>
            <a:pPr algn="just"/>
            <a:endParaRPr lang="en-US" altLang="zh-CN" sz="2200" kern="0" dirty="0">
              <a:solidFill>
                <a:schemeClr val="tx1"/>
              </a:solidFill>
              <a:latin typeface="Times" panose="02020603050405020304" pitchFamily="18" charset="0"/>
              <a:cs typeface="Times" panose="02020603050405020304" pitchFamily="18"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286" y="2370122"/>
            <a:ext cx="3996570" cy="1944691"/>
          </a:xfrm>
          <a:prstGeom prst="rect">
            <a:avLst/>
          </a:prstGeom>
        </p:spPr>
      </p:pic>
    </p:spTree>
    <p:extLst>
      <p:ext uri="{BB962C8B-B14F-4D97-AF65-F5344CB8AC3E}">
        <p14:creationId xmlns:p14="http://schemas.microsoft.com/office/powerpoint/2010/main" val="1674721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t>Questions &amp; Answers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1687" y="1241424"/>
            <a:ext cx="2654275" cy="2390776"/>
          </a:xfrm>
        </p:spPr>
      </p:pic>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20</a:t>
            </a:fld>
            <a:endParaRPr lang="en-US" altLang="en-US"/>
          </a:p>
        </p:txBody>
      </p:sp>
    </p:spTree>
    <p:extLst>
      <p:ext uri="{BB962C8B-B14F-4D97-AF65-F5344CB8AC3E}">
        <p14:creationId xmlns:p14="http://schemas.microsoft.com/office/powerpoint/2010/main" val="962330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F6E7-1800-45F4-9087-920CCE71B5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30093B-ACDF-4615-9A62-55909556387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9BCB130-FC47-4F3A-8EBF-5CC261BFFE02}"/>
              </a:ext>
            </a:extLst>
          </p:cNvPr>
          <p:cNvSpPr>
            <a:spLocks noGrp="1"/>
          </p:cNvSpPr>
          <p:nvPr>
            <p:ph type="sldNum" sz="quarter" idx="10"/>
          </p:nvPr>
        </p:nvSpPr>
        <p:spPr/>
        <p:txBody>
          <a:bodyPr/>
          <a:lstStyle/>
          <a:p>
            <a:pPr>
              <a:defRPr/>
            </a:pPr>
            <a:fld id="{1907BA64-02B8-4756-B4F1-1F1E3673D6D1}" type="slidenum">
              <a:rPr lang="en-US" altLang="en-US" smtClean="0"/>
              <a:pPr>
                <a:defRPr/>
              </a:pPr>
              <a:t>21</a:t>
            </a:fld>
            <a:endParaRPr lang="en-US" altLang="en-US"/>
          </a:p>
        </p:txBody>
      </p:sp>
    </p:spTree>
    <p:extLst>
      <p:ext uri="{BB962C8B-B14F-4D97-AF65-F5344CB8AC3E}">
        <p14:creationId xmlns:p14="http://schemas.microsoft.com/office/powerpoint/2010/main" val="1454388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013ED-3BE3-48B7-8320-D407A7896A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055901-8369-43AB-B7AD-89418ED82F8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A52D857-DA2E-4F37-B5D8-E120D5AE1A71}"/>
              </a:ext>
            </a:extLst>
          </p:cNvPr>
          <p:cNvSpPr>
            <a:spLocks noGrp="1"/>
          </p:cNvSpPr>
          <p:nvPr>
            <p:ph type="sldNum" sz="quarter" idx="10"/>
          </p:nvPr>
        </p:nvSpPr>
        <p:spPr/>
        <p:txBody>
          <a:bodyPr/>
          <a:lstStyle/>
          <a:p>
            <a:pPr>
              <a:defRPr/>
            </a:pPr>
            <a:fld id="{1907BA64-02B8-4756-B4F1-1F1E3673D6D1}" type="slidenum">
              <a:rPr lang="en-US" altLang="en-US" smtClean="0"/>
              <a:pPr>
                <a:defRPr/>
              </a:pPr>
              <a:t>22</a:t>
            </a:fld>
            <a:endParaRPr lang="en-US" altLang="en-US"/>
          </a:p>
        </p:txBody>
      </p:sp>
    </p:spTree>
    <p:extLst>
      <p:ext uri="{BB962C8B-B14F-4D97-AF65-F5344CB8AC3E}">
        <p14:creationId xmlns:p14="http://schemas.microsoft.com/office/powerpoint/2010/main" val="3354814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C395-CF3E-4FF5-9315-B7B4F772E2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4421F3-22F4-4072-9002-A6781A942A9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4D87BC4-A62C-45D4-90A7-10667F8AA169}"/>
              </a:ext>
            </a:extLst>
          </p:cNvPr>
          <p:cNvSpPr>
            <a:spLocks noGrp="1"/>
          </p:cNvSpPr>
          <p:nvPr>
            <p:ph type="sldNum" sz="quarter" idx="10"/>
          </p:nvPr>
        </p:nvSpPr>
        <p:spPr/>
        <p:txBody>
          <a:bodyPr/>
          <a:lstStyle/>
          <a:p>
            <a:pPr>
              <a:defRPr/>
            </a:pPr>
            <a:fld id="{1907BA64-02B8-4756-B4F1-1F1E3673D6D1}" type="slidenum">
              <a:rPr lang="en-US" altLang="en-US" smtClean="0"/>
              <a:pPr>
                <a:defRPr/>
              </a:pPr>
              <a:t>23</a:t>
            </a:fld>
            <a:endParaRPr lang="en-US" altLang="en-US"/>
          </a:p>
        </p:txBody>
      </p:sp>
    </p:spTree>
    <p:extLst>
      <p:ext uri="{BB962C8B-B14F-4D97-AF65-F5344CB8AC3E}">
        <p14:creationId xmlns:p14="http://schemas.microsoft.com/office/powerpoint/2010/main" val="2199997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308B9-F9D3-4DE4-AEDF-77E12305E6EC}"/>
              </a:ext>
            </a:extLst>
          </p:cNvPr>
          <p:cNvSpPr>
            <a:spLocks noGrp="1"/>
          </p:cNvSpPr>
          <p:nvPr>
            <p:ph type="title"/>
          </p:nvPr>
        </p:nvSpPr>
        <p:spPr>
          <a:xfrm>
            <a:off x="687387" y="2276475"/>
            <a:ext cx="7769225" cy="590550"/>
          </a:xfrm>
        </p:spPr>
        <p:txBody>
          <a:bodyPr/>
          <a:lstStyle/>
          <a:p>
            <a:pPr algn="ctr"/>
            <a:r>
              <a:rPr lang="en-US" dirty="0"/>
              <a:t>Backup</a:t>
            </a:r>
          </a:p>
        </p:txBody>
      </p:sp>
      <p:sp>
        <p:nvSpPr>
          <p:cNvPr id="4" name="Slide Number Placeholder 3">
            <a:extLst>
              <a:ext uri="{FF2B5EF4-FFF2-40B4-BE49-F238E27FC236}">
                <a16:creationId xmlns:a16="http://schemas.microsoft.com/office/drawing/2014/main" id="{ACA360B7-6FFC-41F0-AB58-69ECC56AEB29}"/>
              </a:ext>
            </a:extLst>
          </p:cNvPr>
          <p:cNvSpPr>
            <a:spLocks noGrp="1"/>
          </p:cNvSpPr>
          <p:nvPr>
            <p:ph type="sldNum" sz="quarter" idx="10"/>
          </p:nvPr>
        </p:nvSpPr>
        <p:spPr/>
        <p:txBody>
          <a:bodyPr/>
          <a:lstStyle/>
          <a:p>
            <a:pPr>
              <a:defRPr/>
            </a:pPr>
            <a:fld id="{1907BA64-02B8-4756-B4F1-1F1E3673D6D1}" type="slidenum">
              <a:rPr lang="en-US" altLang="en-US" smtClean="0"/>
              <a:pPr>
                <a:defRPr/>
              </a:pPr>
              <a:t>24</a:t>
            </a:fld>
            <a:endParaRPr lang="en-US" altLang="en-US"/>
          </a:p>
        </p:txBody>
      </p:sp>
    </p:spTree>
    <p:extLst>
      <p:ext uri="{BB962C8B-B14F-4D97-AF65-F5344CB8AC3E}">
        <p14:creationId xmlns:p14="http://schemas.microsoft.com/office/powerpoint/2010/main" val="157792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Related work</a:t>
            </a:r>
          </a:p>
        </p:txBody>
      </p:sp>
      <p:sp>
        <p:nvSpPr>
          <p:cNvPr id="3" name="Content Placeholder 2"/>
          <p:cNvSpPr>
            <a:spLocks noGrp="1"/>
          </p:cNvSpPr>
          <p:nvPr>
            <p:ph idx="1"/>
          </p:nvPr>
        </p:nvSpPr>
        <p:spPr>
          <a:xfrm>
            <a:off x="512081" y="1427562"/>
            <a:ext cx="8113487" cy="2679982"/>
          </a:xfrm>
        </p:spPr>
        <p:txBody>
          <a:bodyPr/>
          <a:lstStyle/>
          <a:p>
            <a:pPr algn="just">
              <a:lnSpc>
                <a:spcPct val="100000"/>
              </a:lnSpc>
            </a:pPr>
            <a:r>
              <a:rPr lang="en-US" dirty="0">
                <a:solidFill>
                  <a:srgbClr val="0070C0"/>
                </a:solidFill>
                <a:latin typeface="Times" panose="02020603050405020304" pitchFamily="18" charset="0"/>
                <a:cs typeface="Times" panose="02020603050405020304" pitchFamily="18" charset="0"/>
              </a:rPr>
              <a:t>Indoor Human Activity/Motion Sensing. </a:t>
            </a:r>
            <a:r>
              <a:rPr lang="en-US" dirty="0">
                <a:solidFill>
                  <a:schemeClr val="tx1"/>
                </a:solidFill>
                <a:latin typeface="Times" panose="02020603050405020304" pitchFamily="18" charset="0"/>
                <a:cs typeface="Times" panose="02020603050405020304" pitchFamily="18" charset="0"/>
              </a:rPr>
              <a:t>Other methods need to buy special equipment (e.g., radar, camera). But Wi-Fi based motion detection is only based </a:t>
            </a:r>
            <a:r>
              <a:rPr lang="en-US" altLang="zh-CN" dirty="0">
                <a:solidFill>
                  <a:schemeClr val="tx1"/>
                </a:solidFill>
                <a:latin typeface="Times" panose="02020603050405020304" pitchFamily="18" charset="0"/>
                <a:cs typeface="Times" panose="02020603050405020304" pitchFamily="18" charset="0"/>
              </a:rPr>
              <a:t>on </a:t>
            </a:r>
            <a:r>
              <a:rPr lang="en-US" altLang="zh-CN" dirty="0">
                <a:solidFill>
                  <a:srgbClr val="0070C0"/>
                </a:solidFill>
                <a:latin typeface="Times" panose="02020603050405020304" pitchFamily="18" charset="0"/>
                <a:cs typeface="Times" panose="02020603050405020304" pitchFamily="18" charset="0"/>
              </a:rPr>
              <a:t>COTS devices</a:t>
            </a:r>
            <a:r>
              <a:rPr lang="en-US" altLang="zh-CN" dirty="0">
                <a:solidFill>
                  <a:schemeClr val="tx1"/>
                </a:solidFill>
                <a:latin typeface="Times" panose="02020603050405020304" pitchFamily="18" charset="0"/>
                <a:cs typeface="Times" panose="02020603050405020304" pitchFamily="18" charset="0"/>
              </a:rPr>
              <a:t>.</a:t>
            </a:r>
            <a:r>
              <a:rPr lang="en-US" dirty="0">
                <a:solidFill>
                  <a:schemeClr val="tx1"/>
                </a:solidFill>
                <a:latin typeface="Times" panose="02020603050405020304" pitchFamily="18" charset="0"/>
                <a:cs typeface="Times" panose="02020603050405020304" pitchFamily="18" charset="0"/>
              </a:rPr>
              <a:t> </a:t>
            </a:r>
          </a:p>
          <a:p>
            <a:pPr marL="0" indent="0" algn="just">
              <a:lnSpc>
                <a:spcPct val="100000"/>
              </a:lnSpc>
              <a:buNone/>
            </a:pPr>
            <a:endParaRPr lang="en-US" dirty="0">
              <a:solidFill>
                <a:schemeClr val="tx1"/>
              </a:solidFill>
              <a:latin typeface="Times" panose="02020603050405020304" pitchFamily="18" charset="0"/>
              <a:cs typeface="Times" panose="02020603050405020304" pitchFamily="18" charset="0"/>
            </a:endParaRPr>
          </a:p>
          <a:p>
            <a:pPr algn="just">
              <a:lnSpc>
                <a:spcPct val="100000"/>
              </a:lnSpc>
            </a:pPr>
            <a:r>
              <a:rPr lang="en-US" dirty="0">
                <a:solidFill>
                  <a:srgbClr val="0070C0"/>
                </a:solidFill>
                <a:latin typeface="Times" panose="02020603050405020304" pitchFamily="18" charset="0"/>
                <a:cs typeface="Times" panose="02020603050405020304" pitchFamily="18" charset="0"/>
              </a:rPr>
              <a:t>Voice Authentication for Digital Voice Assistants. </a:t>
            </a:r>
            <a:r>
              <a:rPr lang="en-US" dirty="0">
                <a:solidFill>
                  <a:schemeClr val="tx1"/>
                </a:solidFill>
                <a:latin typeface="Times" panose="02020603050405020304" pitchFamily="18" charset="0"/>
                <a:cs typeface="Times" panose="02020603050405020304" pitchFamily="18" charset="0"/>
              </a:rPr>
              <a:t>Previous methods need users to wear some devices to finish voice authentication. However, our solution is </a:t>
            </a:r>
            <a:r>
              <a:rPr lang="en-US" dirty="0">
                <a:solidFill>
                  <a:srgbClr val="0070C0"/>
                </a:solidFill>
                <a:latin typeface="Times" panose="02020603050405020304" pitchFamily="18" charset="0"/>
                <a:cs typeface="Times" panose="02020603050405020304" pitchFamily="18" charset="0"/>
              </a:rPr>
              <a:t>device-free</a:t>
            </a:r>
            <a:r>
              <a:rPr lang="en-US" dirty="0">
                <a:solidFill>
                  <a:schemeClr val="tx1"/>
                </a:solidFill>
                <a:latin typeface="Times" panose="02020603050405020304" pitchFamily="18" charset="0"/>
                <a:cs typeface="Times" panose="02020603050405020304" pitchFamily="18" charset="0"/>
              </a:rPr>
              <a:t>. </a:t>
            </a: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25</a:t>
            </a:fld>
            <a:endParaRPr lang="en-US" altLang="en-US"/>
          </a:p>
        </p:txBody>
      </p:sp>
    </p:spTree>
    <p:extLst>
      <p:ext uri="{BB962C8B-B14F-4D97-AF65-F5344CB8AC3E}">
        <p14:creationId xmlns:p14="http://schemas.microsoft.com/office/powerpoint/2010/main" val="127507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t>Background: Devices and Service Model</a:t>
            </a:r>
          </a:p>
        </p:txBody>
      </p:sp>
      <p:sp>
        <p:nvSpPr>
          <p:cNvPr id="3" name="Content Placeholder 2"/>
          <p:cNvSpPr>
            <a:spLocks noGrp="1"/>
          </p:cNvSpPr>
          <p:nvPr>
            <p:ph idx="1"/>
          </p:nvPr>
        </p:nvSpPr>
        <p:spPr>
          <a:xfrm>
            <a:off x="658815" y="1122761"/>
            <a:ext cx="8279445" cy="3344465"/>
          </a:xfrm>
        </p:spPr>
        <p:txBody>
          <a:bodyPr/>
          <a:lstStyle/>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3</a:t>
            </a:fld>
            <a:endParaRPr lang="en-US" altLang="en-US"/>
          </a:p>
        </p:txBody>
      </p:sp>
      <p:sp>
        <p:nvSpPr>
          <p:cNvPr id="8" name="Content Placeholder 2"/>
          <p:cNvSpPr txBox="1">
            <a:spLocks/>
          </p:cNvSpPr>
          <p:nvPr/>
        </p:nvSpPr>
        <p:spPr bwMode="auto">
          <a:xfrm>
            <a:off x="5040313" y="3539288"/>
            <a:ext cx="2769595" cy="71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marL="0" indent="0">
              <a:buNone/>
            </a:pPr>
            <a:r>
              <a:rPr lang="en-US" altLang="zh-CN" sz="1800" kern="0" dirty="0">
                <a:solidFill>
                  <a:schemeClr val="tx1"/>
                </a:solidFill>
                <a:latin typeface="Times" panose="02020603050405020304" pitchFamily="18" charset="0"/>
                <a:cs typeface="Times" panose="02020603050405020304" pitchFamily="18" charset="0"/>
              </a:rPr>
              <a:t>Alexa voice service model</a:t>
            </a:r>
            <a:endParaRPr lang="en-US" sz="1800" kern="0" dirty="0">
              <a:solidFill>
                <a:schemeClr val="tx1"/>
              </a:solidFill>
              <a:latin typeface="Times" panose="02020603050405020304" pitchFamily="18" charset="0"/>
              <a:cs typeface="Times"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963" y="1350598"/>
            <a:ext cx="5026297" cy="19411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557" y="1462638"/>
            <a:ext cx="2028425" cy="1690354"/>
          </a:xfrm>
          <a:prstGeom prst="rect">
            <a:avLst/>
          </a:prstGeom>
        </p:spPr>
      </p:pic>
      <p:sp>
        <p:nvSpPr>
          <p:cNvPr id="9" name="Content Placeholder 2"/>
          <p:cNvSpPr txBox="1">
            <a:spLocks/>
          </p:cNvSpPr>
          <p:nvPr/>
        </p:nvSpPr>
        <p:spPr bwMode="auto">
          <a:xfrm>
            <a:off x="66779" y="3509446"/>
            <a:ext cx="3783979" cy="71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marL="0" indent="0">
              <a:buNone/>
            </a:pPr>
            <a:r>
              <a:rPr lang="en-US" sz="1800" kern="0" dirty="0">
                <a:solidFill>
                  <a:schemeClr val="tx1"/>
                </a:solidFill>
                <a:latin typeface="Times" panose="02020603050405020304" pitchFamily="18" charset="0"/>
                <a:cs typeface="Times" panose="02020603050405020304" pitchFamily="18" charset="0"/>
              </a:rPr>
              <a:t>Alexa Devices: Echo, Tap, and Echo Dot</a:t>
            </a:r>
          </a:p>
        </p:txBody>
      </p:sp>
    </p:spTree>
    <p:extLst>
      <p:ext uri="{BB962C8B-B14F-4D97-AF65-F5344CB8AC3E}">
        <p14:creationId xmlns:p14="http://schemas.microsoft.com/office/powerpoint/2010/main" val="25442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Acoustic Attacks</a:t>
            </a:r>
          </a:p>
        </p:txBody>
      </p:sp>
      <p:sp>
        <p:nvSpPr>
          <p:cNvPr id="3" name="Content Placeholder 2"/>
          <p:cNvSpPr>
            <a:spLocks noGrp="1"/>
          </p:cNvSpPr>
          <p:nvPr>
            <p:ph idx="1"/>
          </p:nvPr>
        </p:nvSpPr>
        <p:spPr>
          <a:xfrm>
            <a:off x="658815" y="1122761"/>
            <a:ext cx="8279445" cy="3344465"/>
          </a:xfrm>
        </p:spPr>
        <p:txBody>
          <a:bodyPr/>
          <a:lstStyle/>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4</a:t>
            </a:fld>
            <a:endParaRPr lang="en-US" altLang="en-US"/>
          </a:p>
        </p:txBody>
      </p:sp>
      <p:sp>
        <p:nvSpPr>
          <p:cNvPr id="8" name="Content Placeholder 2"/>
          <p:cNvSpPr txBox="1">
            <a:spLocks/>
          </p:cNvSpPr>
          <p:nvPr/>
        </p:nvSpPr>
        <p:spPr bwMode="auto">
          <a:xfrm>
            <a:off x="2816226" y="1122761"/>
            <a:ext cx="5948633" cy="2887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algn="just">
              <a:lnSpc>
                <a:spcPct val="100000"/>
              </a:lnSpc>
            </a:pPr>
            <a:r>
              <a:rPr lang="en-US" kern="0" dirty="0">
                <a:solidFill>
                  <a:srgbClr val="0070C0"/>
                </a:solidFill>
                <a:latin typeface="Times" panose="02020603050405020304" pitchFamily="18" charset="0"/>
                <a:cs typeface="Times" panose="02020603050405020304" pitchFamily="18" charset="0"/>
              </a:rPr>
              <a:t>Fixed location</a:t>
            </a:r>
            <a:r>
              <a:rPr lang="zh-CN" altLang="en-US" kern="0" dirty="0">
                <a:solidFill>
                  <a:srgbClr val="0070C0"/>
                </a:solidFill>
                <a:latin typeface="Times" panose="02020603050405020304" pitchFamily="18" charset="0"/>
                <a:cs typeface="Times" panose="02020603050405020304" pitchFamily="18" charset="0"/>
              </a:rPr>
              <a:t>： </a:t>
            </a:r>
            <a:r>
              <a:rPr lang="en-US" altLang="zh-CN" kern="0" dirty="0">
                <a:solidFill>
                  <a:schemeClr val="tx1"/>
                </a:solidFill>
                <a:latin typeface="Times" panose="02020603050405020304" pitchFamily="18" charset="0"/>
                <a:cs typeface="Times" panose="02020603050405020304" pitchFamily="18" charset="0"/>
              </a:rPr>
              <a:t>Alexa</a:t>
            </a:r>
            <a:r>
              <a:rPr lang="en-US" kern="0" dirty="0">
                <a:solidFill>
                  <a:schemeClr val="tx1"/>
                </a:solidFill>
                <a:latin typeface="Times" panose="02020603050405020304" pitchFamily="18" charset="0"/>
                <a:cs typeface="Times" panose="02020603050405020304" pitchFamily="18" charset="0"/>
              </a:rPr>
              <a:t> devices need to be plugged in to have power supply.   </a:t>
            </a:r>
          </a:p>
          <a:p>
            <a:pPr algn="just">
              <a:lnSpc>
                <a:spcPct val="100000"/>
              </a:lnSpc>
            </a:pPr>
            <a:r>
              <a:rPr lang="en-US" altLang="zh-CN" kern="0" dirty="0">
                <a:solidFill>
                  <a:srgbClr val="0070C0"/>
                </a:solidFill>
                <a:latin typeface="Times" panose="02020603050405020304" pitchFamily="18" charset="0"/>
                <a:cs typeface="Times" panose="02020603050405020304" pitchFamily="18" charset="0"/>
              </a:rPr>
              <a:t>Weak single-factor authentication: </a:t>
            </a:r>
            <a:r>
              <a:rPr lang="en-US" altLang="zh-CN" kern="0" dirty="0">
                <a:solidFill>
                  <a:schemeClr val="tx1"/>
                </a:solidFill>
                <a:latin typeface="Times" panose="02020603050405020304" pitchFamily="18" charset="0"/>
                <a:cs typeface="Times" panose="02020603050405020304" pitchFamily="18" charset="0"/>
              </a:rPr>
              <a:t>Always listen to “Alexa” to wake up and receive the following voice commands.</a:t>
            </a:r>
          </a:p>
          <a:p>
            <a:pPr algn="just">
              <a:lnSpc>
                <a:spcPct val="100000"/>
              </a:lnSpc>
            </a:pPr>
            <a:r>
              <a:rPr lang="en-US" altLang="zh-CN" kern="0" dirty="0">
                <a:solidFill>
                  <a:srgbClr val="FF0000"/>
                </a:solidFill>
                <a:latin typeface="Times" panose="02020603050405020304" pitchFamily="18" charset="0"/>
                <a:cs typeface="Times" panose="02020603050405020304" pitchFamily="18" charset="0"/>
              </a:rPr>
              <a:t>Consequence: </a:t>
            </a:r>
            <a:r>
              <a:rPr lang="en-US" altLang="zh-CN" kern="0" dirty="0">
                <a:solidFill>
                  <a:schemeClr val="tx1"/>
                </a:solidFill>
                <a:latin typeface="Times" panose="02020603050405020304" pitchFamily="18" charset="0"/>
                <a:cs typeface="Times" panose="02020603050405020304" pitchFamily="18" charset="0"/>
              </a:rPr>
              <a:t>More vulnerable to acoustic attacks when owners are absent from home.</a:t>
            </a:r>
          </a:p>
          <a:p>
            <a:endParaRPr lang="en-US" kern="0" dirty="0">
              <a:solidFill>
                <a:schemeClr val="tx1"/>
              </a:solidFill>
              <a:latin typeface="Times" panose="02020603050405020304" pitchFamily="18" charset="0"/>
              <a:cs typeface="Times"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162" y="1449057"/>
            <a:ext cx="1407837" cy="1184011"/>
          </a:xfrm>
          <a:prstGeom prst="rect">
            <a:avLst/>
          </a:prstGeom>
        </p:spPr>
      </p:pic>
    </p:spTree>
    <p:extLst>
      <p:ext uri="{BB962C8B-B14F-4D97-AF65-F5344CB8AC3E}">
        <p14:creationId xmlns:p14="http://schemas.microsoft.com/office/powerpoint/2010/main" val="357582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1000"/>
                                        <p:tgtEl>
                                          <p:spTgt spid="8">
                                            <p:txEl>
                                              <p:pRg st="2" end="2"/>
                                            </p:txEl>
                                          </p:spTgt>
                                        </p:tgtEl>
                                      </p:cBhvr>
                                    </p:animEffect>
                                    <p:anim calcmode="lin" valueType="num">
                                      <p:cBhvr>
                                        <p:cTn id="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t>V1: </a:t>
            </a:r>
            <a:r>
              <a:rPr lang="en-US" altLang="zh-CN" sz="2400" b="1"/>
              <a:t>W</a:t>
            </a:r>
            <a:r>
              <a:rPr lang="en-US" sz="2400" b="1"/>
              <a:t>eak Single-factor Authentication </a:t>
            </a:r>
          </a:p>
        </p:txBody>
      </p:sp>
      <p:sp>
        <p:nvSpPr>
          <p:cNvPr id="3" name="Content Placeholder 2"/>
          <p:cNvSpPr>
            <a:spLocks noGrp="1"/>
          </p:cNvSpPr>
          <p:nvPr>
            <p:ph idx="1"/>
          </p:nvPr>
        </p:nvSpPr>
        <p:spPr>
          <a:xfrm>
            <a:off x="658815" y="1122761"/>
            <a:ext cx="8279445" cy="3344465"/>
          </a:xfrm>
        </p:spPr>
        <p:txBody>
          <a:bodyPr/>
          <a:lstStyle/>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5</a:t>
            </a:fld>
            <a:endParaRPr lang="en-US" altLang="en-US"/>
          </a:p>
        </p:txBody>
      </p:sp>
      <p:sp>
        <p:nvSpPr>
          <p:cNvPr id="8" name="Content Placeholder 2"/>
          <p:cNvSpPr txBox="1">
            <a:spLocks/>
          </p:cNvSpPr>
          <p:nvPr/>
        </p:nvSpPr>
        <p:spPr bwMode="auto">
          <a:xfrm>
            <a:off x="3592089" y="1256086"/>
            <a:ext cx="5172769" cy="71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r>
              <a:rPr lang="en-US" altLang="zh-CN" sz="2000" kern="0" dirty="0">
                <a:solidFill>
                  <a:srgbClr val="0070C0"/>
                </a:solidFill>
                <a:latin typeface="Times" panose="02020603050405020304" pitchFamily="18" charset="0"/>
                <a:cs typeface="Times" panose="02020603050405020304" pitchFamily="18" charset="0"/>
              </a:rPr>
              <a:t>Human Voice</a:t>
            </a:r>
            <a:r>
              <a:rPr lang="zh-CN" altLang="en-US" sz="2000" kern="0" dirty="0">
                <a:solidFill>
                  <a:srgbClr val="0070C0"/>
                </a:solidFill>
                <a:latin typeface="Times" panose="02020603050405020304" pitchFamily="18" charset="0"/>
                <a:cs typeface="Times" panose="02020603050405020304" pitchFamily="18" charset="0"/>
              </a:rPr>
              <a:t>： </a:t>
            </a:r>
            <a:r>
              <a:rPr lang="en-US" altLang="zh-CN" sz="2000" kern="0" dirty="0">
                <a:solidFill>
                  <a:schemeClr val="tx1"/>
                </a:solidFill>
                <a:latin typeface="Times" panose="02020603050405020304" pitchFamily="18" charset="0"/>
                <a:cs typeface="Times" panose="02020603050405020304" pitchFamily="18" charset="0"/>
              </a:rPr>
              <a:t>Anyone can pass the authentication by speaking “Alexa” and then command Alexa.</a:t>
            </a:r>
            <a:r>
              <a:rPr lang="en-US" sz="2000" kern="0" dirty="0">
                <a:solidFill>
                  <a:schemeClr val="tx1"/>
                </a:solidFill>
                <a:latin typeface="Times" panose="02020603050405020304" pitchFamily="18" charset="0"/>
                <a:cs typeface="Times" panose="02020603050405020304" pitchFamily="18" charset="0"/>
              </a:rPr>
              <a:t>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961" y="1122761"/>
            <a:ext cx="2762282" cy="1255583"/>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436" y="2529890"/>
            <a:ext cx="6192439" cy="1090608"/>
          </a:xfrm>
          <a:prstGeom prst="rect">
            <a:avLst/>
          </a:prstGeom>
        </p:spPr>
      </p:pic>
      <p:sp>
        <p:nvSpPr>
          <p:cNvPr id="12" name="Content Placeholder 2"/>
          <p:cNvSpPr txBox="1">
            <a:spLocks/>
          </p:cNvSpPr>
          <p:nvPr/>
        </p:nvSpPr>
        <p:spPr bwMode="auto">
          <a:xfrm>
            <a:off x="427435" y="3791569"/>
            <a:ext cx="8277949" cy="71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a:lnSpc>
                <a:spcPct val="100000"/>
              </a:lnSpc>
            </a:pPr>
            <a:r>
              <a:rPr lang="en-US" altLang="zh-CN" sz="2000" kern="0" dirty="0">
                <a:solidFill>
                  <a:srgbClr val="0070C0"/>
                </a:solidFill>
                <a:latin typeface="Times" panose="02020603050405020304" pitchFamily="18" charset="0"/>
                <a:cs typeface="Times" panose="02020603050405020304" pitchFamily="18" charset="0"/>
              </a:rPr>
              <a:t>Machine Voice</a:t>
            </a:r>
            <a:r>
              <a:rPr lang="zh-CN" altLang="en-US" sz="2000" kern="0" dirty="0">
                <a:solidFill>
                  <a:srgbClr val="0070C0"/>
                </a:solidFill>
                <a:latin typeface="Times" panose="02020603050405020304" pitchFamily="18" charset="0"/>
                <a:cs typeface="Times" panose="02020603050405020304" pitchFamily="18" charset="0"/>
              </a:rPr>
              <a:t>： </a:t>
            </a:r>
            <a:r>
              <a:rPr lang="en-US" altLang="zh-CN" sz="2000" kern="0" dirty="0">
                <a:solidFill>
                  <a:schemeClr val="tx1"/>
                </a:solidFill>
                <a:latin typeface="Times" panose="02020603050405020304" pitchFamily="18" charset="0"/>
                <a:cs typeface="Times" panose="02020603050405020304" pitchFamily="18" charset="0"/>
              </a:rPr>
              <a:t>Many</a:t>
            </a:r>
            <a:r>
              <a:rPr lang="en-US" sz="2000" kern="0" dirty="0">
                <a:solidFill>
                  <a:schemeClr val="tx1"/>
                </a:solidFill>
                <a:latin typeface="Times" panose="02020603050405020304" pitchFamily="18" charset="0"/>
                <a:cs typeface="Times" panose="02020603050405020304" pitchFamily="18" charset="0"/>
              </a:rPr>
              <a:t> machines can produce voice to command Alexa.</a:t>
            </a:r>
          </a:p>
          <a:p>
            <a:pPr marL="0" indent="0">
              <a:lnSpc>
                <a:spcPct val="100000"/>
              </a:lnSpc>
              <a:buNone/>
            </a:pPr>
            <a:r>
              <a:rPr lang="en-US" altLang="zh-CN" sz="2000" kern="0" dirty="0">
                <a:solidFill>
                  <a:schemeClr val="tx1"/>
                </a:solidFill>
                <a:latin typeface="Times" panose="02020603050405020304" pitchFamily="18" charset="0"/>
                <a:cs typeface="Times" panose="02020603050405020304" pitchFamily="18" charset="0"/>
              </a:rPr>
              <a:t>(Note v</a:t>
            </a:r>
            <a:r>
              <a:rPr lang="en-US" sz="2000" kern="0" dirty="0">
                <a:solidFill>
                  <a:schemeClr val="tx1"/>
                </a:solidFill>
                <a:latin typeface="Times" panose="02020603050405020304" pitchFamily="18" charset="0"/>
                <a:cs typeface="Times" panose="02020603050405020304" pitchFamily="18" charset="0"/>
              </a:rPr>
              <a:t>oice is generated by online test-to-speech (</a:t>
            </a:r>
            <a:r>
              <a:rPr lang="en-US" altLang="zh-CN" sz="2000" kern="0" dirty="0">
                <a:solidFill>
                  <a:schemeClr val="tx1"/>
                </a:solidFill>
                <a:latin typeface="Times" panose="02020603050405020304" pitchFamily="18" charset="0"/>
                <a:cs typeface="Times" panose="02020603050405020304" pitchFamily="18" charset="0"/>
              </a:rPr>
              <a:t>TTS</a:t>
            </a:r>
            <a:r>
              <a:rPr lang="en-US" sz="2000" kern="0" dirty="0">
                <a:solidFill>
                  <a:schemeClr val="tx1"/>
                </a:solidFill>
                <a:latin typeface="Times" panose="02020603050405020304" pitchFamily="18" charset="0"/>
                <a:cs typeface="Times" panose="02020603050405020304" pitchFamily="18" charset="0"/>
              </a:rPr>
              <a:t>) </a:t>
            </a:r>
            <a:r>
              <a:rPr lang="en-US" altLang="zh-CN" sz="2000" kern="0" dirty="0">
                <a:solidFill>
                  <a:schemeClr val="tx1"/>
                </a:solidFill>
                <a:latin typeface="Times" panose="02020603050405020304" pitchFamily="18" charset="0"/>
                <a:cs typeface="Times" panose="02020603050405020304" pitchFamily="18" charset="0"/>
              </a:rPr>
              <a:t>system)</a:t>
            </a:r>
            <a:endParaRPr lang="en-US" sz="2000" kern="0"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7464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V2: No Physical Presence Based Access Control</a:t>
            </a:r>
          </a:p>
        </p:txBody>
      </p:sp>
      <p:sp>
        <p:nvSpPr>
          <p:cNvPr id="3" name="Content Placeholder 2"/>
          <p:cNvSpPr>
            <a:spLocks noGrp="1"/>
          </p:cNvSpPr>
          <p:nvPr>
            <p:ph idx="1"/>
          </p:nvPr>
        </p:nvSpPr>
        <p:spPr>
          <a:xfrm>
            <a:off x="658815" y="1122761"/>
            <a:ext cx="8279445" cy="3344465"/>
          </a:xfrm>
        </p:spPr>
        <p:txBody>
          <a:bodyPr/>
          <a:lstStyle/>
          <a:p>
            <a:pPr marL="0" indent="0">
              <a:buNone/>
            </a:pPr>
            <a:endParaRPr lang="en-US" sz="2000">
              <a:solidFill>
                <a:schemeClr val="tx1"/>
              </a:solidFill>
              <a:latin typeface="Times New Roman" panose="02020603050405020304" pitchFamily="18" charset="0"/>
              <a:cs typeface="Times New Roman" panose="02020603050405020304" pitchFamily="18" charset="0"/>
            </a:endParaRPr>
          </a:p>
          <a:p>
            <a:endParaRPr lang="en-US" sz="200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6</a:t>
            </a:fld>
            <a:endParaRPr lang="en-US" altLang="en-US"/>
          </a:p>
        </p:txBody>
      </p:sp>
      <p:sp>
        <p:nvSpPr>
          <p:cNvPr id="8" name="Content Placeholder 2"/>
          <p:cNvSpPr txBox="1">
            <a:spLocks/>
          </p:cNvSpPr>
          <p:nvPr/>
        </p:nvSpPr>
        <p:spPr bwMode="auto">
          <a:xfrm>
            <a:off x="446049" y="1339143"/>
            <a:ext cx="8146622" cy="2271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algn="just">
              <a:lnSpc>
                <a:spcPct val="100000"/>
              </a:lnSpc>
            </a:pPr>
            <a:r>
              <a:rPr lang="en-US" kern="0" dirty="0">
                <a:solidFill>
                  <a:srgbClr val="0070C0"/>
                </a:solidFill>
                <a:latin typeface="Times" panose="02020603050405020304" pitchFamily="18" charset="0"/>
                <a:cs typeface="Times" panose="02020603050405020304" pitchFamily="18" charset="0"/>
              </a:rPr>
              <a:t>No physical presence based access control: </a:t>
            </a:r>
            <a:r>
              <a:rPr lang="en-US" kern="0" dirty="0">
                <a:solidFill>
                  <a:schemeClr val="tx1"/>
                </a:solidFill>
                <a:latin typeface="Times" panose="02020603050405020304" pitchFamily="18" charset="0"/>
                <a:cs typeface="Times" panose="02020603050405020304" pitchFamily="18" charset="0"/>
              </a:rPr>
              <a:t>Work by detecting the voice even if there is no surrounding users.</a:t>
            </a:r>
          </a:p>
          <a:p>
            <a:pPr marL="0" indent="0" algn="just">
              <a:lnSpc>
                <a:spcPct val="100000"/>
              </a:lnSpc>
              <a:buNone/>
            </a:pPr>
            <a:endParaRPr lang="en-US" kern="0" dirty="0">
              <a:solidFill>
                <a:schemeClr val="tx1"/>
              </a:solidFill>
              <a:latin typeface="Times" panose="02020603050405020304" pitchFamily="18" charset="0"/>
              <a:cs typeface="Times" panose="02020603050405020304" pitchFamily="18" charset="0"/>
            </a:endParaRPr>
          </a:p>
          <a:p>
            <a:pPr algn="just">
              <a:lnSpc>
                <a:spcPct val="100000"/>
              </a:lnSpc>
            </a:pPr>
            <a:r>
              <a:rPr lang="en-US" kern="0" dirty="0">
                <a:solidFill>
                  <a:srgbClr val="0070C0"/>
                </a:solidFill>
                <a:latin typeface="Times" panose="02020603050405020304" pitchFamily="18" charset="0"/>
                <a:cs typeface="Times" panose="02020603050405020304" pitchFamily="18" charset="0"/>
              </a:rPr>
              <a:t>Validation: </a:t>
            </a:r>
          </a:p>
          <a:p>
            <a:pPr lvl="1" algn="just">
              <a:lnSpc>
                <a:spcPct val="100000"/>
              </a:lnSpc>
            </a:pPr>
            <a:r>
              <a:rPr lang="en-US" kern="0" dirty="0">
                <a:solidFill>
                  <a:schemeClr val="tx1"/>
                </a:solidFill>
                <a:latin typeface="Times" panose="02020603050405020304" pitchFamily="18" charset="0"/>
                <a:cs typeface="Times" panose="02020603050405020304" pitchFamily="18" charset="0"/>
              </a:rPr>
              <a:t>Alexa can be controlled by the voice command from the Bluetooth speaker 12 meters away. </a:t>
            </a:r>
          </a:p>
          <a:p>
            <a:pPr lvl="1" algn="just">
              <a:lnSpc>
                <a:spcPct val="100000"/>
              </a:lnSpc>
            </a:pPr>
            <a:r>
              <a:rPr lang="en-US" kern="0" dirty="0">
                <a:solidFill>
                  <a:schemeClr val="tx1"/>
                </a:solidFill>
                <a:latin typeface="Times" panose="02020603050405020304" pitchFamily="18" charset="0"/>
                <a:cs typeface="Times" panose="02020603050405020304" pitchFamily="18" charset="0"/>
              </a:rPr>
              <a:t>Alexa can accept voice commands larger than 60dB, no matter where the voice comes from.</a:t>
            </a:r>
          </a:p>
          <a:p>
            <a:pPr algn="just"/>
            <a:endParaRPr lang="en-US" kern="0"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2217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t>V3: Insecure Access Control on Alexa-enabled Devices</a:t>
            </a:r>
          </a:p>
        </p:txBody>
      </p:sp>
      <p:sp>
        <p:nvSpPr>
          <p:cNvPr id="3" name="Content Placeholder 2"/>
          <p:cNvSpPr>
            <a:spLocks noGrp="1"/>
          </p:cNvSpPr>
          <p:nvPr>
            <p:ph idx="1"/>
          </p:nvPr>
        </p:nvSpPr>
        <p:spPr>
          <a:xfrm>
            <a:off x="658815" y="1122761"/>
            <a:ext cx="8279445" cy="3344465"/>
          </a:xfrm>
        </p:spPr>
        <p:txBody>
          <a:bodyPr/>
          <a:lstStyle/>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7</a:t>
            </a:fld>
            <a:endParaRPr lang="en-US" altLang="en-US"/>
          </a:p>
        </p:txBody>
      </p:sp>
      <p:sp>
        <p:nvSpPr>
          <p:cNvPr id="8" name="Content Placeholder 2"/>
          <p:cNvSpPr txBox="1">
            <a:spLocks/>
          </p:cNvSpPr>
          <p:nvPr/>
        </p:nvSpPr>
        <p:spPr bwMode="auto">
          <a:xfrm>
            <a:off x="530228" y="1264216"/>
            <a:ext cx="7923210" cy="71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algn="just">
              <a:lnSpc>
                <a:spcPct val="100000"/>
              </a:lnSpc>
            </a:pPr>
            <a:r>
              <a:rPr lang="en-US" sz="1800" kern="0" dirty="0">
                <a:solidFill>
                  <a:srgbClr val="0070C0"/>
                </a:solidFill>
                <a:latin typeface="Times" panose="02020603050405020304" pitchFamily="18" charset="0"/>
                <a:cs typeface="Times" panose="02020603050405020304" pitchFamily="18" charset="0"/>
              </a:rPr>
              <a:t>Default names: </a:t>
            </a:r>
            <a:r>
              <a:rPr lang="en-US" sz="1800" kern="0" dirty="0">
                <a:solidFill>
                  <a:schemeClr val="tx1"/>
                </a:solidFill>
                <a:latin typeface="Times" panose="02020603050405020304" pitchFamily="18" charset="0"/>
                <a:cs typeface="Times" panose="02020603050405020304" pitchFamily="18" charset="0"/>
              </a:rPr>
              <a:t>Alexa-enabled devices can be controlled by speaking their names. </a:t>
            </a:r>
            <a:r>
              <a:rPr lang="en-US" sz="1800" dirty="0">
                <a:solidFill>
                  <a:schemeClr val="tx1"/>
                </a:solidFill>
                <a:latin typeface="Times" panose="02020603050405020304" pitchFamily="18" charset="0"/>
                <a:cs typeface="Times" panose="02020603050405020304" pitchFamily="18" charset="0"/>
              </a:rPr>
              <a:t>Re-name a device is usually not mandatory, so the adversary may directly know the commands to control the device.</a:t>
            </a:r>
            <a:r>
              <a:rPr lang="en-US" sz="1800" kern="0" dirty="0">
                <a:solidFill>
                  <a:schemeClr val="tx1"/>
                </a:solidFill>
                <a:latin typeface="Times" panose="02020603050405020304" pitchFamily="18" charset="0"/>
                <a:cs typeface="Times" panose="02020603050405020304" pitchFamily="18" charset="0"/>
              </a:rPr>
              <a:t> </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6269" y="2337802"/>
            <a:ext cx="4368872" cy="1377420"/>
          </a:xfrm>
          <a:prstGeom prst="rect">
            <a:avLst/>
          </a:prstGeom>
        </p:spPr>
      </p:pic>
      <p:sp>
        <p:nvSpPr>
          <p:cNvPr id="9" name="Content Placeholder 2"/>
          <p:cNvSpPr txBox="1">
            <a:spLocks/>
          </p:cNvSpPr>
          <p:nvPr/>
        </p:nvSpPr>
        <p:spPr bwMode="auto">
          <a:xfrm>
            <a:off x="1601790" y="3838433"/>
            <a:ext cx="6174328" cy="713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marL="0" indent="0">
              <a:buNone/>
            </a:pPr>
            <a:r>
              <a:rPr lang="en-US" sz="1800" kern="0" dirty="0">
                <a:solidFill>
                  <a:schemeClr val="tx1"/>
                </a:solidFill>
                <a:latin typeface="Times" panose="02020603050405020304" pitchFamily="18" charset="0"/>
                <a:cs typeface="Times" panose="02020603050405020304" pitchFamily="18" charset="0"/>
              </a:rPr>
              <a:t>Many devices can be controlled by their default voice commands</a:t>
            </a:r>
          </a:p>
        </p:txBody>
      </p:sp>
    </p:spTree>
    <p:extLst>
      <p:ext uri="{BB962C8B-B14F-4D97-AF65-F5344CB8AC3E}">
        <p14:creationId xmlns:p14="http://schemas.microsoft.com/office/powerpoint/2010/main" val="75943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102" y="553553"/>
            <a:ext cx="8279445" cy="590550"/>
          </a:xfrm>
        </p:spPr>
        <p:txBody>
          <a:bodyPr/>
          <a:lstStyle/>
          <a:p>
            <a:r>
              <a:rPr lang="en-US" sz="2400" b="1" dirty="0"/>
              <a:t>How To Deliver Voice to Home Digital </a:t>
            </a:r>
            <a:r>
              <a:rPr lang="en-US" altLang="zh-CN" sz="2400" b="1" dirty="0"/>
              <a:t>V</a:t>
            </a:r>
            <a:r>
              <a:rPr lang="en-US" sz="2400" b="1" dirty="0"/>
              <a:t>oice </a:t>
            </a:r>
            <a:r>
              <a:rPr lang="en-US" altLang="zh-CN" sz="2400" b="1" dirty="0"/>
              <a:t>A</a:t>
            </a:r>
            <a:r>
              <a:rPr lang="en-US" sz="2400" b="1" dirty="0"/>
              <a:t>ssistant Devices</a:t>
            </a:r>
          </a:p>
        </p:txBody>
      </p:sp>
      <p:sp>
        <p:nvSpPr>
          <p:cNvPr id="3" name="Content Placeholder 2"/>
          <p:cNvSpPr>
            <a:spLocks noGrp="1"/>
          </p:cNvSpPr>
          <p:nvPr>
            <p:ph idx="1"/>
          </p:nvPr>
        </p:nvSpPr>
        <p:spPr>
          <a:xfrm>
            <a:off x="429102" y="1248229"/>
            <a:ext cx="8279445" cy="3134461"/>
          </a:xfrm>
        </p:spPr>
        <p:txBody>
          <a:bodyPr/>
          <a:lstStyle/>
          <a:p>
            <a:pPr marL="0" indent="0" algn="just">
              <a:buNone/>
            </a:pPr>
            <a:r>
              <a:rPr lang="en-US" altLang="zh-CN" sz="2000" dirty="0">
                <a:solidFill>
                  <a:schemeClr val="tx1"/>
                </a:solidFill>
                <a:latin typeface="Times" panose="02020603050405020304" pitchFamily="18" charset="0"/>
                <a:cs typeface="Times" panose="02020603050405020304" pitchFamily="18" charset="0"/>
              </a:rPr>
              <a:t>The adversary can deliver voice to Alexa by many methods without being present nearby. </a:t>
            </a:r>
          </a:p>
          <a:p>
            <a:pPr marL="0" indent="0" algn="just">
              <a:lnSpc>
                <a:spcPct val="100000"/>
              </a:lnSpc>
              <a:buNone/>
            </a:pPr>
            <a:r>
              <a:rPr lang="en-US" altLang="zh-CN" sz="2000" dirty="0">
                <a:solidFill>
                  <a:schemeClr val="tx1"/>
                </a:solidFill>
                <a:latin typeface="Times" panose="02020603050405020304" pitchFamily="18" charset="0"/>
                <a:cs typeface="Times" panose="02020603050405020304" pitchFamily="18" charset="0"/>
              </a:rPr>
              <a:t>Two examples:</a:t>
            </a:r>
            <a:endParaRPr lang="en-US" sz="2000" dirty="0">
              <a:solidFill>
                <a:schemeClr val="tx1"/>
              </a:solidFill>
              <a:latin typeface="Times" panose="02020603050405020304" pitchFamily="18" charset="0"/>
              <a:cs typeface="Times" panose="02020603050405020304" pitchFamily="18" charset="0"/>
            </a:endParaRPr>
          </a:p>
          <a:p>
            <a:pPr algn="just">
              <a:lnSpc>
                <a:spcPct val="100000"/>
              </a:lnSpc>
            </a:pPr>
            <a:r>
              <a:rPr lang="en-US" sz="2000" dirty="0">
                <a:solidFill>
                  <a:srgbClr val="0070C0"/>
                </a:solidFill>
                <a:latin typeface="Times" panose="02020603050405020304" pitchFamily="18" charset="0"/>
                <a:cs typeface="Times" panose="02020603050405020304" pitchFamily="18" charset="0"/>
              </a:rPr>
              <a:t>Bluetooth speakers: </a:t>
            </a:r>
            <a:r>
              <a:rPr lang="en-US" altLang="zh-CN" sz="2000" dirty="0">
                <a:solidFill>
                  <a:schemeClr val="tx1"/>
                </a:solidFill>
                <a:latin typeface="Times" panose="02020603050405020304" pitchFamily="18" charset="0"/>
                <a:cs typeface="Times" panose="02020603050405020304" pitchFamily="18" charset="0"/>
              </a:rPr>
              <a:t>t</a:t>
            </a:r>
            <a:r>
              <a:rPr lang="en-US" sz="2000" dirty="0">
                <a:solidFill>
                  <a:schemeClr val="tx1"/>
                </a:solidFill>
                <a:latin typeface="Times" panose="02020603050405020304" pitchFamily="18" charset="0"/>
                <a:cs typeface="Times" panose="02020603050405020304" pitchFamily="18" charset="0"/>
              </a:rPr>
              <a:t>he adversary outside the victim’s house can connect his/her smartphone to the victim’s Bluetooth speaker and then play an MP3 audio file of voice commands.</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00000"/>
              </a:lnSpc>
            </a:pPr>
            <a:r>
              <a:rPr lang="en-US" altLang="zh-CN" sz="2000" dirty="0">
                <a:solidFill>
                  <a:srgbClr val="0070C0"/>
                </a:solidFill>
                <a:latin typeface="Times New Roman" panose="02020603050405020304" pitchFamily="18" charset="0"/>
                <a:cs typeface="Times New Roman" panose="02020603050405020304" pitchFamily="18" charset="0"/>
              </a:rPr>
              <a:t>Smart </a:t>
            </a:r>
            <a:r>
              <a:rPr lang="en-US" altLang="zh-CN" sz="2000" dirty="0">
                <a:solidFill>
                  <a:srgbClr val="0070C0"/>
                </a:solidFill>
                <a:latin typeface="Times" panose="02020603050405020304" pitchFamily="18" charset="0"/>
                <a:cs typeface="Times" panose="02020603050405020304" pitchFamily="18" charset="0"/>
              </a:rPr>
              <a:t>TVs: </a:t>
            </a:r>
            <a:r>
              <a:rPr lang="en-US" altLang="zh-CN" sz="2000" dirty="0">
                <a:solidFill>
                  <a:schemeClr val="tx1"/>
                </a:solidFill>
                <a:latin typeface="Times" panose="02020603050405020304" pitchFamily="18" charset="0"/>
                <a:cs typeface="Times" panose="02020603050405020304" pitchFamily="18" charset="0"/>
              </a:rPr>
              <a:t>t</a:t>
            </a:r>
            <a:r>
              <a:rPr lang="en-US" sz="2000" dirty="0">
                <a:solidFill>
                  <a:schemeClr val="tx1"/>
                </a:solidFill>
                <a:latin typeface="Times" panose="02020603050405020304" pitchFamily="18" charset="0"/>
                <a:cs typeface="Times" panose="02020603050405020304" pitchFamily="18" charset="0"/>
              </a:rPr>
              <a:t>he adversary can steal the victim’s home Wi-Fi password and then cast a video with voice commands to the victim’s smart TV.</a:t>
            </a:r>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8</a:t>
            </a:fld>
            <a:endParaRPr lang="en-US" altLang="en-US"/>
          </a:p>
        </p:txBody>
      </p:sp>
      <p:sp>
        <p:nvSpPr>
          <p:cNvPr id="6" name="Speech Bubble: Rectangle with Corners Rounded 5">
            <a:extLst>
              <a:ext uri="{FF2B5EF4-FFF2-40B4-BE49-F238E27FC236}">
                <a16:creationId xmlns:a16="http://schemas.microsoft.com/office/drawing/2014/main" id="{2C0C2AD7-2506-4836-9E71-80C22933C8F1}"/>
              </a:ext>
            </a:extLst>
          </p:cNvPr>
          <p:cNvSpPr/>
          <p:nvPr/>
        </p:nvSpPr>
        <p:spPr bwMode="auto">
          <a:xfrm>
            <a:off x="1810512" y="2011680"/>
            <a:ext cx="5495544" cy="905256"/>
          </a:xfrm>
          <a:prstGeom prst="wedgeRoundRectCallout">
            <a:avLst>
              <a:gd name="adj1" fmla="val -32353"/>
              <a:gd name="adj2" fmla="val -74569"/>
              <a:gd name="adj3" fmla="val 16667"/>
            </a:avLst>
          </a:prstGeom>
          <a:solidFill>
            <a:srgbClr val="CC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l"/>
            <a:r>
              <a:rPr lang="en-US" dirty="0">
                <a:solidFill>
                  <a:srgbClr val="000000"/>
                </a:solidFill>
                <a:latin typeface="Arial" charset="0"/>
                <a:ea typeface="ＭＳ Ｐゴシック" charset="0"/>
              </a:rPr>
              <a:t>All devices that are capable of making the sound can be abused and used!!</a:t>
            </a:r>
          </a:p>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a typeface="ＭＳ Ｐゴシック" charset="0"/>
            </a:endParaRPr>
          </a:p>
        </p:txBody>
      </p:sp>
    </p:spTree>
    <p:extLst>
      <p:ext uri="{BB962C8B-B14F-4D97-AF65-F5344CB8AC3E}">
        <p14:creationId xmlns:p14="http://schemas.microsoft.com/office/powerpoint/2010/main" val="118060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a:t>Proof-of-concept </a:t>
            </a:r>
            <a:r>
              <a:rPr lang="en-US" altLang="zh-CN" sz="2400" b="1"/>
              <a:t>Attacks</a:t>
            </a:r>
            <a:endParaRPr lang="en-US" sz="2400" b="1"/>
          </a:p>
        </p:txBody>
      </p:sp>
      <p:sp>
        <p:nvSpPr>
          <p:cNvPr id="4" name="Slide Number Placeholder 3"/>
          <p:cNvSpPr>
            <a:spLocks noGrp="1"/>
          </p:cNvSpPr>
          <p:nvPr>
            <p:ph type="sldNum" sz="quarter" idx="10"/>
          </p:nvPr>
        </p:nvSpPr>
        <p:spPr/>
        <p:txBody>
          <a:bodyPr/>
          <a:lstStyle/>
          <a:p>
            <a:pPr>
              <a:defRPr/>
            </a:pPr>
            <a:fld id="{1907BA64-02B8-4756-B4F1-1F1E3673D6D1}" type="slidenum">
              <a:rPr lang="en-US" altLang="en-US" smtClean="0"/>
              <a:pPr>
                <a:defRPr/>
              </a:pPr>
              <a:t>9</a:t>
            </a:fld>
            <a:endParaRPr lang="en-US" altLang="en-US"/>
          </a:p>
        </p:txBody>
      </p:sp>
      <p:sp>
        <p:nvSpPr>
          <p:cNvPr id="8" name="Content Placeholder 2"/>
          <p:cNvSpPr txBox="1">
            <a:spLocks/>
          </p:cNvSpPr>
          <p:nvPr/>
        </p:nvSpPr>
        <p:spPr bwMode="auto">
          <a:xfrm>
            <a:off x="588962" y="1261252"/>
            <a:ext cx="8116888" cy="2872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0" tIns="0" rIns="0" bIns="0" numCol="1" anchor="t" anchorCtr="0" compatLnSpc="1">
            <a:prstTxWarp prst="textNoShape">
              <a:avLst/>
            </a:prstTxWarp>
          </a:bodyPr>
          <a:lstStyle>
            <a:lvl1pPr marL="176213" indent="-176213" algn="l" rtl="0" eaLnBrk="0" fontAlgn="base" hangingPunct="0">
              <a:lnSpc>
                <a:spcPts val="2800"/>
              </a:lnSpc>
              <a:spcBef>
                <a:spcPct val="0"/>
              </a:spcBef>
              <a:spcAft>
                <a:spcPct val="30000"/>
              </a:spcAft>
              <a:buChar char="•"/>
              <a:defRPr sz="2400">
                <a:solidFill>
                  <a:schemeClr val="accent1"/>
                </a:solidFill>
                <a:latin typeface="+mn-lt"/>
                <a:ea typeface="+mn-ea"/>
                <a:cs typeface="ＭＳ Ｐゴシック" charset="0"/>
              </a:defRPr>
            </a:lvl1pPr>
            <a:lvl2pPr marL="514350" indent="-114300" algn="l" rtl="0" eaLnBrk="0" fontAlgn="base" hangingPunct="0">
              <a:lnSpc>
                <a:spcPts val="2200"/>
              </a:lnSpc>
              <a:spcBef>
                <a:spcPct val="10000"/>
              </a:spcBef>
              <a:spcAft>
                <a:spcPct val="30000"/>
              </a:spcAft>
              <a:buSzPct val="80000"/>
              <a:buChar char="•"/>
              <a:defRPr sz="2000">
                <a:solidFill>
                  <a:schemeClr val="tx1"/>
                </a:solidFill>
                <a:latin typeface="+mn-lt"/>
                <a:ea typeface="+mn-ea"/>
                <a:cs typeface="ＭＳ Ｐゴシック" charset="0"/>
              </a:defRPr>
            </a:lvl2pPr>
            <a:lvl3pPr marL="855663" indent="-117475" algn="l" rtl="0" eaLnBrk="0" fontAlgn="base" hangingPunct="0">
              <a:lnSpc>
                <a:spcPts val="2000"/>
              </a:lnSpc>
              <a:spcBef>
                <a:spcPct val="10000"/>
              </a:spcBef>
              <a:spcAft>
                <a:spcPct val="30000"/>
              </a:spcAft>
              <a:buSzPct val="80000"/>
              <a:buChar char="•"/>
              <a:defRPr>
                <a:solidFill>
                  <a:schemeClr val="accent2"/>
                </a:solidFill>
                <a:latin typeface="+mn-lt"/>
                <a:ea typeface="+mn-ea"/>
                <a:cs typeface="ＭＳ Ｐゴシック" charset="0"/>
              </a:defRPr>
            </a:lvl3pPr>
            <a:lvl4pPr marL="1200150" indent="-114300" algn="l" rtl="0" eaLnBrk="0" fontAlgn="base" hangingPunct="0">
              <a:lnSpc>
                <a:spcPts val="1800"/>
              </a:lnSpc>
              <a:spcBef>
                <a:spcPct val="10000"/>
              </a:spcBef>
              <a:spcAft>
                <a:spcPct val="30000"/>
              </a:spcAft>
              <a:buSzPct val="80000"/>
              <a:buChar char="•"/>
              <a:defRPr sz="1600">
                <a:solidFill>
                  <a:schemeClr val="accent2"/>
                </a:solidFill>
                <a:latin typeface="+mn-lt"/>
                <a:ea typeface="+mn-ea"/>
                <a:cs typeface="ＭＳ Ｐゴシック" charset="0"/>
              </a:defRPr>
            </a:lvl4pPr>
            <a:lvl5pPr marL="1543050" indent="-114300" algn="l" rtl="0" eaLnBrk="0" fontAlgn="base" hangingPunct="0">
              <a:lnSpc>
                <a:spcPts val="1600"/>
              </a:lnSpc>
              <a:spcBef>
                <a:spcPct val="10000"/>
              </a:spcBef>
              <a:spcAft>
                <a:spcPct val="30000"/>
              </a:spcAft>
              <a:buSzPct val="80000"/>
              <a:buChar char="•"/>
              <a:defRPr sz="1400">
                <a:solidFill>
                  <a:schemeClr val="accent2"/>
                </a:solidFill>
                <a:latin typeface="+mn-lt"/>
                <a:ea typeface="+mn-ea"/>
                <a:cs typeface="ＭＳ Ｐゴシック" charset="0"/>
              </a:defRPr>
            </a:lvl5pPr>
            <a:lvl6pPr marL="2000250" indent="-114300" algn="l" rtl="0" fontAlgn="base">
              <a:lnSpc>
                <a:spcPts val="1600"/>
              </a:lnSpc>
              <a:spcBef>
                <a:spcPct val="10000"/>
              </a:spcBef>
              <a:spcAft>
                <a:spcPct val="30000"/>
              </a:spcAft>
              <a:buSzPct val="80000"/>
              <a:buChar char="•"/>
              <a:defRPr sz="1400">
                <a:solidFill>
                  <a:schemeClr val="accent2"/>
                </a:solidFill>
                <a:latin typeface="+mn-lt"/>
                <a:ea typeface="+mn-ea"/>
              </a:defRPr>
            </a:lvl6pPr>
            <a:lvl7pPr marL="2457450" indent="-114300" algn="l" rtl="0" fontAlgn="base">
              <a:lnSpc>
                <a:spcPts val="1600"/>
              </a:lnSpc>
              <a:spcBef>
                <a:spcPct val="10000"/>
              </a:spcBef>
              <a:spcAft>
                <a:spcPct val="30000"/>
              </a:spcAft>
              <a:buSzPct val="80000"/>
              <a:buChar char="•"/>
              <a:defRPr sz="1400">
                <a:solidFill>
                  <a:schemeClr val="accent2"/>
                </a:solidFill>
                <a:latin typeface="+mn-lt"/>
                <a:ea typeface="+mn-ea"/>
              </a:defRPr>
            </a:lvl7pPr>
            <a:lvl8pPr marL="2914650" indent="-114300" algn="l" rtl="0" fontAlgn="base">
              <a:lnSpc>
                <a:spcPts val="1600"/>
              </a:lnSpc>
              <a:spcBef>
                <a:spcPct val="10000"/>
              </a:spcBef>
              <a:spcAft>
                <a:spcPct val="30000"/>
              </a:spcAft>
              <a:buSzPct val="80000"/>
              <a:buChar char="•"/>
              <a:defRPr sz="1400">
                <a:solidFill>
                  <a:schemeClr val="accent2"/>
                </a:solidFill>
                <a:latin typeface="+mn-lt"/>
                <a:ea typeface="+mn-ea"/>
              </a:defRPr>
            </a:lvl8pPr>
            <a:lvl9pPr marL="3371850" indent="-114300" algn="l" rtl="0" fontAlgn="base">
              <a:lnSpc>
                <a:spcPts val="1600"/>
              </a:lnSpc>
              <a:spcBef>
                <a:spcPct val="10000"/>
              </a:spcBef>
              <a:spcAft>
                <a:spcPct val="30000"/>
              </a:spcAft>
              <a:buSzPct val="80000"/>
              <a:buChar char="•"/>
              <a:defRPr sz="1400">
                <a:solidFill>
                  <a:schemeClr val="accent2"/>
                </a:solidFill>
                <a:latin typeface="+mn-lt"/>
                <a:ea typeface="+mn-ea"/>
              </a:defRPr>
            </a:lvl9pPr>
          </a:lstStyle>
          <a:p>
            <a:pPr marL="0" indent="0" algn="just">
              <a:buNone/>
            </a:pPr>
            <a:r>
              <a:rPr lang="en-US" kern="0" dirty="0">
                <a:solidFill>
                  <a:schemeClr val="tx1"/>
                </a:solidFill>
                <a:latin typeface="Times" panose="02020603050405020304" pitchFamily="18" charset="0"/>
                <a:cs typeface="Times" panose="02020603050405020304" pitchFamily="18" charset="0"/>
              </a:rPr>
              <a:t>Two real-world attack cases: </a:t>
            </a:r>
          </a:p>
          <a:p>
            <a:pPr algn="just"/>
            <a:r>
              <a:rPr lang="en-US" dirty="0">
                <a:solidFill>
                  <a:srgbClr val="0070C0"/>
                </a:solidFill>
                <a:latin typeface="Times" panose="02020603050405020304" pitchFamily="18" charset="0"/>
                <a:cs typeface="Times" panose="02020603050405020304" pitchFamily="18" charset="0"/>
              </a:rPr>
              <a:t>Home Burglary: </a:t>
            </a:r>
            <a:r>
              <a:rPr lang="en-US" dirty="0">
                <a:solidFill>
                  <a:schemeClr val="tx1"/>
                </a:solidFill>
                <a:latin typeface="Times" panose="02020603050405020304" pitchFamily="18" charset="0"/>
                <a:cs typeface="Times" panose="02020603050405020304" pitchFamily="18" charset="0"/>
              </a:rPr>
              <a:t>Tell Alexa to open a door via smart lock. E.g., “Alexa, tell </a:t>
            </a:r>
            <a:r>
              <a:rPr lang="en-US" dirty="0" err="1">
                <a:solidFill>
                  <a:schemeClr val="tx1"/>
                </a:solidFill>
                <a:latin typeface="Times" panose="02020603050405020304" pitchFamily="18" charset="0"/>
                <a:cs typeface="Times" panose="02020603050405020304" pitchFamily="18" charset="0"/>
              </a:rPr>
              <a:t>Garageio</a:t>
            </a:r>
            <a:r>
              <a:rPr lang="en-US" dirty="0">
                <a:solidFill>
                  <a:schemeClr val="tx1"/>
                </a:solidFill>
                <a:latin typeface="Times" panose="02020603050405020304" pitchFamily="18" charset="0"/>
                <a:cs typeface="Times" panose="02020603050405020304" pitchFamily="18" charset="0"/>
              </a:rPr>
              <a:t> to open my door”.</a:t>
            </a:r>
          </a:p>
          <a:p>
            <a:pPr algn="just"/>
            <a:endParaRPr lang="en-US" dirty="0">
              <a:solidFill>
                <a:schemeClr val="tx1"/>
              </a:solidFill>
              <a:latin typeface="Times" panose="02020603050405020304" pitchFamily="18" charset="0"/>
              <a:cs typeface="Times" panose="02020603050405020304" pitchFamily="18" charset="0"/>
            </a:endParaRPr>
          </a:p>
          <a:p>
            <a:pPr algn="just"/>
            <a:r>
              <a:rPr lang="en-US" dirty="0">
                <a:solidFill>
                  <a:srgbClr val="0070C0"/>
                </a:solidFill>
                <a:latin typeface="Times" panose="02020603050405020304" pitchFamily="18" charset="0"/>
                <a:cs typeface="Times" panose="02020603050405020304" pitchFamily="18" charset="0"/>
              </a:rPr>
              <a:t>Fake Order: </a:t>
            </a:r>
            <a:r>
              <a:rPr lang="en-US" dirty="0">
                <a:solidFill>
                  <a:schemeClr val="tx1"/>
                </a:solidFill>
                <a:latin typeface="Times" panose="02020603050405020304" pitchFamily="18" charset="0"/>
                <a:cs typeface="Times" panose="02020603050405020304" pitchFamily="18" charset="0"/>
              </a:rPr>
              <a:t>Tell Alexa to place a fake order on Amazon. The owner may suffer from the financial loss.</a:t>
            </a:r>
            <a:endParaRPr lang="en-US" kern="0" dirty="0">
              <a:solidFill>
                <a:schemeClr val="tx1"/>
              </a:solidFill>
              <a:latin typeface="Times" panose="02020603050405020304" pitchFamily="18" charset="0"/>
              <a:cs typeface="Times" panose="02020603050405020304" pitchFamily="18" charset="0"/>
            </a:endParaRPr>
          </a:p>
          <a:p>
            <a:pPr algn="just"/>
            <a:endParaRPr lang="en-US" sz="1800" kern="0"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840072172"/>
      </p:ext>
    </p:extLst>
  </p:cSld>
  <p:clrMapOvr>
    <a:masterClrMapping/>
  </p:clrMapOvr>
</p:sld>
</file>

<file path=ppt/theme/theme1.xml><?xml version="1.0" encoding="utf-8"?>
<a:theme xmlns:a="http://schemas.openxmlformats.org/drawingml/2006/main" name="Default">
  <a:themeElements>
    <a:clrScheme name="Custom 1">
      <a:dk1>
        <a:srgbClr val="000000"/>
      </a:dk1>
      <a:lt1>
        <a:srgbClr val="FFFFFF"/>
      </a:lt1>
      <a:dk2>
        <a:srgbClr val="000000"/>
      </a:dk2>
      <a:lt2>
        <a:srgbClr val="8B8D8E"/>
      </a:lt2>
      <a:accent1>
        <a:srgbClr val="536895"/>
      </a:accent1>
      <a:accent2>
        <a:srgbClr val="616365"/>
      </a:accent2>
      <a:accent3>
        <a:srgbClr val="FFFFFF"/>
      </a:accent3>
      <a:accent4>
        <a:srgbClr val="000000"/>
      </a:accent4>
      <a:accent5>
        <a:srgbClr val="B3B9C8"/>
      </a:accent5>
      <a:accent6>
        <a:srgbClr val="57595B"/>
      </a:accent6>
      <a:hlink>
        <a:srgbClr val="000000"/>
      </a:hlink>
      <a:folHlink>
        <a:srgbClr val="FFC000"/>
      </a:folHlink>
    </a:clrScheme>
    <a:fontScheme name="Default">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Default 1">
        <a:dk1>
          <a:srgbClr val="000000"/>
        </a:dk1>
        <a:lt1>
          <a:srgbClr val="FFFFFF"/>
        </a:lt1>
        <a:dk2>
          <a:srgbClr val="000000"/>
        </a:dk2>
        <a:lt2>
          <a:srgbClr val="8B8D8E"/>
        </a:lt2>
        <a:accent1>
          <a:srgbClr val="536895"/>
        </a:accent1>
        <a:accent2>
          <a:srgbClr val="616365"/>
        </a:accent2>
        <a:accent3>
          <a:srgbClr val="FFFFFF"/>
        </a:accent3>
        <a:accent4>
          <a:srgbClr val="000000"/>
        </a:accent4>
        <a:accent5>
          <a:srgbClr val="B3B9C8"/>
        </a:accent5>
        <a:accent6>
          <a:srgbClr val="57595B"/>
        </a:accent6>
        <a:hlink>
          <a:srgbClr val="F1E3BB"/>
        </a:hlink>
        <a:folHlink>
          <a:srgbClr val="FFB61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44536</TotalTime>
  <Words>1552</Words>
  <Application>Microsoft Office PowerPoint</Application>
  <PresentationFormat>On-screen Show (16:9)</PresentationFormat>
  <Paragraphs>168</Paragraphs>
  <Slides>25</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25</vt:i4>
      </vt:variant>
      <vt:variant>
        <vt:lpstr>Custom Shows</vt:lpstr>
      </vt:variant>
      <vt:variant>
        <vt:i4>25</vt:i4>
      </vt:variant>
    </vt:vector>
  </HeadingPairs>
  <TitlesOfParts>
    <vt:vector size="55" baseType="lpstr">
      <vt:lpstr>ＭＳ Ｐゴシック</vt:lpstr>
      <vt:lpstr>Arial</vt:lpstr>
      <vt:lpstr>Times</vt:lpstr>
      <vt:lpstr>Times New Roman</vt:lpstr>
      <vt:lpstr>Default</vt:lpstr>
      <vt:lpstr>The Insecurity of Home Digital Voice Assistants -Vulnerabilities, Attacks and Countermeasures</vt:lpstr>
      <vt:lpstr>Home Digital Voice Assistant (HDVA) Devices Applications</vt:lpstr>
      <vt:lpstr>Background: Devices and Service Model</vt:lpstr>
      <vt:lpstr>Acoustic Attacks</vt:lpstr>
      <vt:lpstr>V1: Weak Single-factor Authentication </vt:lpstr>
      <vt:lpstr>V2: No Physical Presence Based Access Control</vt:lpstr>
      <vt:lpstr>V3: Insecure Access Control on Alexa-enabled Devices</vt:lpstr>
      <vt:lpstr>How To Deliver Voice to Home Digital Voice Assistant Devices</vt:lpstr>
      <vt:lpstr>Proof-of-concept Attacks</vt:lpstr>
      <vt:lpstr>Possible Solutions</vt:lpstr>
      <vt:lpstr>Solution: Physical Presence Based Access Control</vt:lpstr>
      <vt:lpstr>Distinguish the Inside and Outside Human Motions</vt:lpstr>
      <vt:lpstr>VSButton Design</vt:lpstr>
      <vt:lpstr>CSI Comparison </vt:lpstr>
      <vt:lpstr>Prototype Implementation</vt:lpstr>
      <vt:lpstr>Evaluation – Square room with wooden walls</vt:lpstr>
      <vt:lpstr>Evaluation – Rectangle room with brick walls </vt:lpstr>
      <vt:lpstr>Current Limitations of VSButton</vt:lpstr>
      <vt:lpstr>Conclusion</vt:lpstr>
      <vt:lpstr>Questions &amp; Answers</vt:lpstr>
      <vt:lpstr>PowerPoint Presentation</vt:lpstr>
      <vt:lpstr>PowerPoint Presentation</vt:lpstr>
      <vt:lpstr>PowerPoint Presentation</vt:lpstr>
      <vt:lpstr>Backup</vt:lpstr>
      <vt:lpstr>Related work</vt:lpstr>
      <vt:lpstr>Enter out-of-service state</vt:lpstr>
      <vt:lpstr>Stuck with 3G</vt:lpstr>
      <vt:lpstr>Data rate declines 74%</vt:lpstr>
      <vt:lpstr>Cannot dial</vt:lpstr>
      <vt:lpstr>Suffer from carriers' choices</vt:lpstr>
      <vt:lpstr>Hack-Facebook</vt:lpstr>
      <vt:lpstr>FreeDataService-VoLte</vt:lpstr>
      <vt:lpstr>VoiceDoS</vt:lpstr>
      <vt:lpstr>SilentCall</vt:lpstr>
      <vt:lpstr>Overbilling-IMSVoice</vt:lpstr>
      <vt:lpstr>MM-FSM</vt:lpstr>
      <vt:lpstr>AmbiguousState</vt:lpstr>
      <vt:lpstr>SecMobileCharging</vt:lpstr>
      <vt:lpstr>NoAccessControl</vt:lpstr>
      <vt:lpstr>ImprudentRouting</vt:lpstr>
      <vt:lpstr>NoBillingForIMSSig</vt:lpstr>
      <vt:lpstr>HighQoS</vt:lpstr>
      <vt:lpstr>FreeSkypeVideo</vt:lpstr>
      <vt:lpstr>VoiceDoS-Demo</vt:lpstr>
      <vt:lpstr>SideChannel</vt:lpstr>
      <vt:lpstr>PredictRes</vt:lpstr>
      <vt:lpstr>DataDoS</vt:lpstr>
      <vt:lpstr>NegotiatedSec</vt:lpstr>
      <vt:lpstr>AbuseFB</vt:lpstr>
      <vt:lpstr>AbuseIMSText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Guan-Hua Tu</dc:creator>
  <cp:lastModifiedBy>Xie, Tian</cp:lastModifiedBy>
  <cp:revision>8875</cp:revision>
  <cp:lastPrinted>2016-02-28T22:46:36Z</cp:lastPrinted>
  <dcterms:created xsi:type="dcterms:W3CDTF">2009-05-04T15:50:16Z</dcterms:created>
  <dcterms:modified xsi:type="dcterms:W3CDTF">2018-05-31T07:40:45Z</dcterms:modified>
</cp:coreProperties>
</file>