
<file path=[Content_Types].xml><?xml version="1.0" encoding="utf-8"?>
<Types xmlns="http://schemas.openxmlformats.org/package/2006/content-types">
  <Default Extension="jpeg" ContentType="image/jpeg"/>
  <Default Extension="png" ContentType="image/png"/>
  <Default Extension="wdp" ContentType="image/vnd.ms-photo"/>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3" r:id="rId3"/>
    <p:sldId id="437" r:id="rId5"/>
    <p:sldId id="305" r:id="rId6"/>
    <p:sldId id="438" r:id="rId7"/>
    <p:sldId id="440" r:id="rId8"/>
    <p:sldId id="389" r:id="rId9"/>
    <p:sldId id="439" r:id="rId10"/>
    <p:sldId id="441" r:id="rId11"/>
    <p:sldId id="388" r:id="rId12"/>
    <p:sldId id="348" r:id="rId13"/>
    <p:sldId id="390" r:id="rId14"/>
    <p:sldId id="408" r:id="rId15"/>
    <p:sldId id="409" r:id="rId16"/>
    <p:sldId id="410" r:id="rId17"/>
    <p:sldId id="411" r:id="rId18"/>
    <p:sldId id="384" r:id="rId19"/>
    <p:sldId id="308" r:id="rId20"/>
    <p:sldId id="380" r:id="rId21"/>
    <p:sldId id="314" r:id="rId22"/>
    <p:sldId id="378" r:id="rId23"/>
    <p:sldId id="369" r:id="rId24"/>
    <p:sldId id="381" r:id="rId25"/>
    <p:sldId id="412" r:id="rId26"/>
    <p:sldId id="385" r:id="rId27"/>
    <p:sldId id="382" r:id="rId28"/>
    <p:sldId id="387" r:id="rId29"/>
    <p:sldId id="386" r:id="rId30"/>
    <p:sldId id="342" r:id="rId31"/>
  </p:sldIdLst>
  <p:sldSz cx="11522075" cy="6480175"/>
  <p:notesSz cx="6858000" cy="9144000"/>
  <p:defaultTextStyle>
    <a:defPPr>
      <a:defRPr lang="fr-FR"/>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115" algn="l" defTabSz="1028065" rtl="0" eaLnBrk="1" latinLnBrk="0" hangingPunct="1">
      <a:defRPr sz="2000" kern="1200">
        <a:solidFill>
          <a:schemeClr val="tx1"/>
        </a:solidFill>
        <a:latin typeface="+mn-lt"/>
        <a:ea typeface="+mn-ea"/>
        <a:cs typeface="+mn-cs"/>
      </a:defRPr>
    </a:lvl6pPr>
    <a:lvl7pPr marL="3085465" algn="l" defTabSz="1028065" rtl="0" eaLnBrk="1" latinLnBrk="0" hangingPunct="1">
      <a:defRPr sz="2000" kern="1200">
        <a:solidFill>
          <a:schemeClr val="tx1"/>
        </a:solidFill>
        <a:latin typeface="+mn-lt"/>
        <a:ea typeface="+mn-ea"/>
        <a:cs typeface="+mn-cs"/>
      </a:defRPr>
    </a:lvl7pPr>
    <a:lvl8pPr marL="3599815"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97EF"/>
    <a:srgbClr val="58595B"/>
    <a:srgbClr val="5DB72C"/>
    <a:srgbClr val="3B3B3D"/>
    <a:srgbClr val="76B62A"/>
    <a:srgbClr val="05BDCE"/>
    <a:srgbClr val="FC453A"/>
    <a:srgbClr val="F3A808"/>
    <a:srgbClr val="90CD48"/>
    <a:srgbClr val="C7C5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37" autoAdjust="0"/>
    <p:restoredTop sz="92365" autoAdjust="0"/>
  </p:normalViewPr>
  <p:slideViewPr>
    <p:cSldViewPr>
      <p:cViewPr varScale="1">
        <p:scale>
          <a:sx n="75" d="100"/>
          <a:sy n="75" d="100"/>
        </p:scale>
        <p:origin x="540" y="60"/>
      </p:cViewPr>
      <p:guideLst>
        <p:guide orient="horz" pos="2066"/>
        <p:guide orient="horz" pos="302"/>
        <p:guide pos="3629"/>
        <p:guide pos="239"/>
      </p:guideLst>
    </p:cSldViewPr>
  </p:slideViewPr>
  <p:notesTextViewPr>
    <p:cViewPr>
      <p:scale>
        <a:sx n="100" d="100"/>
        <a:sy n="100" d="100"/>
      </p:scale>
      <p:origin x="0" y="0"/>
    </p:cViewPr>
  </p:notesTextViewPr>
  <p:sorterViewPr>
    <p:cViewPr>
      <p:scale>
        <a:sx n="147" d="100"/>
        <a:sy n="14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072A0-D8E9-4771-82D0-D36BEED686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86CE7-54B7-4226-80CF-29E24D83A39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431800" rtl="0" eaLnBrk="1" latinLnBrk="0" hangingPunct="1">
      <a:defRPr sz="600" kern="1200">
        <a:solidFill>
          <a:schemeClr val="tx1"/>
        </a:solidFill>
        <a:latin typeface="+mn-lt"/>
        <a:ea typeface="+mn-ea"/>
        <a:cs typeface="+mn-cs"/>
      </a:defRPr>
    </a:lvl1pPr>
    <a:lvl2pPr marL="215900" algn="l" defTabSz="431800" rtl="0" eaLnBrk="1" latinLnBrk="0" hangingPunct="1">
      <a:defRPr sz="600" kern="1200">
        <a:solidFill>
          <a:schemeClr val="tx1"/>
        </a:solidFill>
        <a:latin typeface="+mn-lt"/>
        <a:ea typeface="+mn-ea"/>
        <a:cs typeface="+mn-cs"/>
      </a:defRPr>
    </a:lvl2pPr>
    <a:lvl3pPr marL="431800" algn="l" defTabSz="431800" rtl="0" eaLnBrk="1" latinLnBrk="0" hangingPunct="1">
      <a:defRPr sz="600" kern="1200">
        <a:solidFill>
          <a:schemeClr val="tx1"/>
        </a:solidFill>
        <a:latin typeface="+mn-lt"/>
        <a:ea typeface="+mn-ea"/>
        <a:cs typeface="+mn-cs"/>
      </a:defRPr>
    </a:lvl3pPr>
    <a:lvl4pPr marL="647700" algn="l" defTabSz="431800" rtl="0" eaLnBrk="1" latinLnBrk="0" hangingPunct="1">
      <a:defRPr sz="600" kern="1200">
        <a:solidFill>
          <a:schemeClr val="tx1"/>
        </a:solidFill>
        <a:latin typeface="+mn-lt"/>
        <a:ea typeface="+mn-ea"/>
        <a:cs typeface="+mn-cs"/>
      </a:defRPr>
    </a:lvl4pPr>
    <a:lvl5pPr marL="864235" algn="l" defTabSz="431800" rtl="0" eaLnBrk="1" latinLnBrk="0" hangingPunct="1">
      <a:defRPr sz="600" kern="1200">
        <a:solidFill>
          <a:schemeClr val="tx1"/>
        </a:solidFill>
        <a:latin typeface="+mn-lt"/>
        <a:ea typeface="+mn-ea"/>
        <a:cs typeface="+mn-cs"/>
      </a:defRPr>
    </a:lvl5pPr>
    <a:lvl6pPr marL="1080135" algn="l" defTabSz="431800" rtl="0" eaLnBrk="1" latinLnBrk="0" hangingPunct="1">
      <a:defRPr sz="600" kern="1200">
        <a:solidFill>
          <a:schemeClr val="tx1"/>
        </a:solidFill>
        <a:latin typeface="+mn-lt"/>
        <a:ea typeface="+mn-ea"/>
        <a:cs typeface="+mn-cs"/>
      </a:defRPr>
    </a:lvl6pPr>
    <a:lvl7pPr marL="1296035" algn="l" defTabSz="431800" rtl="0" eaLnBrk="1" latinLnBrk="0" hangingPunct="1">
      <a:defRPr sz="600" kern="1200">
        <a:solidFill>
          <a:schemeClr val="tx1"/>
        </a:solidFill>
        <a:latin typeface="+mn-lt"/>
        <a:ea typeface="+mn-ea"/>
        <a:cs typeface="+mn-cs"/>
      </a:defRPr>
    </a:lvl7pPr>
    <a:lvl8pPr marL="1511935" algn="l" defTabSz="431800" rtl="0" eaLnBrk="1" latinLnBrk="0" hangingPunct="1">
      <a:defRPr sz="600" kern="1200">
        <a:solidFill>
          <a:schemeClr val="tx1"/>
        </a:solidFill>
        <a:latin typeface="+mn-lt"/>
        <a:ea typeface="+mn-ea"/>
        <a:cs typeface="+mn-cs"/>
      </a:defRPr>
    </a:lvl8pPr>
    <a:lvl9pPr marL="1727835" algn="l" defTabSz="4318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E86CE7-54B7-4226-80CF-29E24D83A39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E86CE7-54B7-4226-80CF-29E24D83A39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a:p>
            <a:r>
              <a:rPr lang="zh-CN" altLang="en-US">
                <a:sym typeface="+mn-ea"/>
              </a:rPr>
              <a:t>因此，当N个人一起抢总金额为M的红包时，我们需要做N-1次随机运算，以此确定N-1个切割点。随机的范围区间是（1， M）。</a:t>
            </a:r>
            <a:endParaRPr lang="zh-CN" altLang="en-US"/>
          </a:p>
          <a:p>
            <a:endParaRPr lang="zh-CN" altLang="en-US"/>
          </a:p>
          <a:p>
            <a:endParaRPr lang="zh-CN" altLang="en-US"/>
          </a:p>
          <a:p>
            <a:r>
              <a:rPr lang="zh-CN" altLang="en-US">
                <a:sym typeface="+mn-ea"/>
              </a:rPr>
              <a:t>当所有切割点确定以后，子线段的长度也随之确定。这样每个人来抢红包的时候，只需要顺次领取与子线段长度等价的红包金额即可。</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test/2.html</a:t>
            </a:r>
            <a:endParaRPr lang="zh-CN" alt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/t'ɚbjələns/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/'ɑktɪvz/</a:t>
            </a:r>
            <a:endParaRPr lang="zh-CN" altLang="en-US"/>
          </a:p>
          <a:p>
            <a:r>
              <a:rPr lang="zh-CN" altLang="en-US"/>
              <a:t>/st'ɪtʃ/ /t'ɑɪlz/</a:t>
            </a:r>
            <a:endParaRPr lang="zh-CN" altLang="en-US"/>
          </a:p>
          <a:p>
            <a:r>
              <a:rPr lang="zh-CN" altLang="en-US">
                <a:sym typeface="+mn-ea"/>
              </a:rPr>
              <a:t>/t'ɚbjələns/</a:t>
            </a:r>
            <a:endParaRPr lang="zh-CN" altLang="en-US">
              <a:sym typeface="+mn-ea"/>
            </a:endParaRPr>
          </a:p>
          <a:p>
            <a:r>
              <a:rPr lang="zh-CN" altLang="en-US"/>
              <a:t>/fr'ikwənsi/</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Displacement 位移</a:t>
            </a:r>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E86CE7-54B7-4226-80CF-29E24D83A39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E86CE7-54B7-4226-80CF-29E24D83A3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864156" y="2013055"/>
            <a:ext cx="9793764" cy="1389037"/>
          </a:xfrm>
        </p:spPr>
        <p:txBody>
          <a:bodyPr/>
          <a:lstStyle/>
          <a:p>
            <a:endParaRPr lang="fr-BE" dirty="0"/>
          </a:p>
        </p:txBody>
      </p:sp>
      <p:sp>
        <p:nvSpPr>
          <p:cNvPr id="3" name="Sous-titre 2"/>
          <p:cNvSpPr>
            <a:spLocks noGrp="1"/>
          </p:cNvSpPr>
          <p:nvPr>
            <p:ph type="subTitle" idx="1"/>
          </p:nvPr>
        </p:nvSpPr>
        <p:spPr>
          <a:xfrm>
            <a:off x="1728311" y="3672099"/>
            <a:ext cx="8065453" cy="1656045"/>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115" indent="0" algn="ctr">
              <a:buNone/>
              <a:defRPr>
                <a:solidFill>
                  <a:schemeClr val="tx1">
                    <a:tint val="75000"/>
                  </a:schemeClr>
                </a:solidFill>
              </a:defRPr>
            </a:lvl6pPr>
            <a:lvl7pPr marL="3085465" indent="0" algn="ctr">
              <a:buNone/>
              <a:defRPr>
                <a:solidFill>
                  <a:schemeClr val="tx1">
                    <a:tint val="75000"/>
                  </a:schemeClr>
                </a:solidFill>
              </a:defRPr>
            </a:lvl7pPr>
            <a:lvl8pPr marL="3599815" indent="0" algn="ctr">
              <a:buNone/>
              <a:defRPr>
                <a:solidFill>
                  <a:schemeClr val="tx1">
                    <a:tint val="75000"/>
                  </a:schemeClr>
                </a:solidFill>
              </a:defRPr>
            </a:lvl8pPr>
            <a:lvl9pPr marL="4114165" indent="0" algn="ctr">
              <a:buNone/>
              <a:defRPr>
                <a:solidFill>
                  <a:schemeClr val="tx1">
                    <a:tint val="75000"/>
                  </a:schemeClr>
                </a:solidFill>
              </a:defRPr>
            </a:lvl9pPr>
          </a:lstStyle>
          <a:p>
            <a:endParaRPr lang="fr-BE" dirty="0"/>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309A6D-C09C-4548-B29A-6CF363A7E532}" type="datetimeFigureOut">
              <a:rPr lang="fr-FR" smtClean="0"/>
            </a:fld>
            <a:endParaRPr lang="fr-BE"/>
          </a:p>
        </p:txBody>
      </p:sp>
      <p:sp>
        <p:nvSpPr>
          <p:cNvPr id="3" name="页脚占位符 2"/>
          <p:cNvSpPr>
            <a:spLocks noGrp="1"/>
          </p:cNvSpPr>
          <p:nvPr>
            <p:ph type="ftr" sz="quarter" idx="11"/>
          </p:nvPr>
        </p:nvSpPr>
        <p:spPr/>
        <p:txBody>
          <a:bodyPr/>
          <a:lstStyle/>
          <a:p>
            <a:endParaRPr lang="fr-BE"/>
          </a:p>
        </p:txBody>
      </p:sp>
      <p:sp>
        <p:nvSpPr>
          <p:cNvPr id="4" name="灯片编号占位符 3"/>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email">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76104" y="259508"/>
            <a:ext cx="10369867" cy="1080029"/>
          </a:xfrm>
          <a:prstGeom prst="rect">
            <a:avLst/>
          </a:prstGeom>
        </p:spPr>
        <p:txBody>
          <a:bodyPr vert="horz" lIns="102855" tIns="51427" rIns="102855" bIns="51427" rtlCol="0" anchor="ctr">
            <a:normAutofit/>
          </a:bodyPr>
          <a:lstStyle/>
          <a:p>
            <a:endParaRPr lang="fr-BE" dirty="0"/>
          </a:p>
        </p:txBody>
      </p:sp>
      <p:sp>
        <p:nvSpPr>
          <p:cNvPr id="3" name="Espace réservé du texte 2"/>
          <p:cNvSpPr>
            <a:spLocks noGrp="1"/>
          </p:cNvSpPr>
          <p:nvPr>
            <p:ph type="body" idx="1"/>
          </p:nvPr>
        </p:nvSpPr>
        <p:spPr>
          <a:xfrm>
            <a:off x="576104" y="1512042"/>
            <a:ext cx="10369867" cy="4276616"/>
          </a:xfrm>
          <a:prstGeom prst="rect">
            <a:avLst/>
          </a:prstGeom>
        </p:spPr>
        <p:txBody>
          <a:bodyPr vert="horz" lIns="102855" tIns="51427" rIns="102855" bIns="51427" rtlCol="0">
            <a:normAutofit/>
          </a:bodyPr>
          <a:lstStyle/>
          <a:p>
            <a:pPr lvl="0"/>
            <a:endParaRPr lang="fr-BE" dirty="0"/>
          </a:p>
        </p:txBody>
      </p:sp>
      <p:sp>
        <p:nvSpPr>
          <p:cNvPr id="4" name="Espace réservé de la date 3"/>
          <p:cNvSpPr>
            <a:spLocks noGrp="1"/>
          </p:cNvSpPr>
          <p:nvPr>
            <p:ph type="dt" sz="half" idx="2"/>
          </p:nvPr>
        </p:nvSpPr>
        <p:spPr>
          <a:xfrm>
            <a:off x="576104" y="6006163"/>
            <a:ext cx="2688484" cy="345010"/>
          </a:xfrm>
          <a:prstGeom prst="rect">
            <a:avLst/>
          </a:prstGeom>
        </p:spPr>
        <p:txBody>
          <a:bodyPr vert="horz" lIns="102855" tIns="51427" rIns="102855" bIns="51427" rtlCol="0" anchor="ctr"/>
          <a:lstStyle>
            <a:lvl1pPr algn="l">
              <a:defRPr sz="1400">
                <a:solidFill>
                  <a:schemeClr val="tx1">
                    <a:tint val="75000"/>
                  </a:schemeClr>
                </a:solidFill>
              </a:defRPr>
            </a:lvl1pPr>
          </a:lstStyle>
          <a:p>
            <a:fld id="{AA309A6D-C09C-4548-B29A-6CF363A7E532}" type="datetimeFigureOut">
              <a:rPr lang="fr-FR" smtClean="0"/>
            </a:fld>
            <a:endParaRPr lang="fr-BE"/>
          </a:p>
        </p:txBody>
      </p:sp>
      <p:sp>
        <p:nvSpPr>
          <p:cNvPr id="5" name="Espace réservé du pied de page 4"/>
          <p:cNvSpPr>
            <a:spLocks noGrp="1"/>
          </p:cNvSpPr>
          <p:nvPr>
            <p:ph type="ftr" sz="quarter" idx="3"/>
          </p:nvPr>
        </p:nvSpPr>
        <p:spPr>
          <a:xfrm>
            <a:off x="3936709" y="6006163"/>
            <a:ext cx="3648657" cy="345010"/>
          </a:xfrm>
          <a:prstGeom prst="rect">
            <a:avLst/>
          </a:prstGeom>
        </p:spPr>
        <p:txBody>
          <a:bodyPr vert="horz" lIns="102855" tIns="51427" rIns="102855" bIns="51427" rtlCol="0" anchor="ctr"/>
          <a:lstStyle>
            <a:lvl1pPr algn="ctr">
              <a:defRPr sz="14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257487" y="6006163"/>
            <a:ext cx="2688484" cy="345010"/>
          </a:xfrm>
          <a:prstGeom prst="rect">
            <a:avLst/>
          </a:prstGeom>
        </p:spPr>
        <p:txBody>
          <a:bodyPr vert="horz" lIns="102855" tIns="51427" rIns="102855" bIns="51427" rtlCol="0" anchor="ctr"/>
          <a:lstStyle>
            <a:lvl1pPr algn="r">
              <a:defRPr sz="1400">
                <a:solidFill>
                  <a:schemeClr val="tx1">
                    <a:tint val="75000"/>
                  </a:schemeClr>
                </a:solidFill>
              </a:defRPr>
            </a:lvl1pPr>
          </a:lstStyle>
          <a:p>
            <a:fld id="{CF4668DC-857F-487D-BFFA-8C0CA5037977}" type="slidenum">
              <a:rPr lang="fr-BE" smtClean="0"/>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1028065" rtl="0" eaLnBrk="1" latinLnBrk="0" hangingPunct="1">
        <a:spcBef>
          <a:spcPct val="0"/>
        </a:spcBef>
        <a:buNone/>
        <a:defRPr sz="5000" kern="1200">
          <a:solidFill>
            <a:schemeClr val="tx1"/>
          </a:solidFill>
          <a:latin typeface="+mj-lt"/>
          <a:ea typeface="+mj-ea"/>
          <a:cs typeface="+mj-cs"/>
        </a:defRPr>
      </a:lvl1pPr>
    </p:titleStyle>
    <p:bodyStyle>
      <a:lvl1pPr marL="385445" indent="-385445" algn="l" defTabSz="1028065" rtl="0" eaLnBrk="1" latinLnBrk="0" hangingPunct="1">
        <a:spcBef>
          <a:spcPct val="20000"/>
        </a:spcBef>
        <a:buFont typeface="Arial" panose="020B060402020209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90204" pitchFamily="34" charset="0"/>
        <a:buChar char="–"/>
        <a:defRPr sz="2300" kern="1200">
          <a:solidFill>
            <a:schemeClr val="tx1"/>
          </a:solidFill>
          <a:latin typeface="+mn-lt"/>
          <a:ea typeface="+mn-ea"/>
          <a:cs typeface="+mn-cs"/>
        </a:defRPr>
      </a:lvl4pPr>
      <a:lvl5pPr marL="2313940" indent="-257175" algn="l" defTabSz="1028065" rtl="0" eaLnBrk="1" latinLnBrk="0" hangingPunct="1">
        <a:spcBef>
          <a:spcPct val="20000"/>
        </a:spcBef>
        <a:buFont typeface="Arial" panose="020B0604020202090204" pitchFamily="34" charset="0"/>
        <a:buChar char="»"/>
        <a:defRPr sz="2300" kern="1200">
          <a:solidFill>
            <a:schemeClr val="tx1"/>
          </a:solidFill>
          <a:latin typeface="+mn-lt"/>
          <a:ea typeface="+mn-ea"/>
          <a:cs typeface="+mn-cs"/>
        </a:defRPr>
      </a:lvl5pPr>
      <a:lvl6pPr marL="2828290" indent="-257175" algn="l" defTabSz="1028065" rtl="0" eaLnBrk="1" latinLnBrk="0" hangingPunct="1">
        <a:spcBef>
          <a:spcPct val="20000"/>
        </a:spcBef>
        <a:buFont typeface="Arial" panose="020B0604020202090204" pitchFamily="34" charset="0"/>
        <a:buChar char="•"/>
        <a:defRPr sz="2300" kern="1200">
          <a:solidFill>
            <a:schemeClr val="tx1"/>
          </a:solidFill>
          <a:latin typeface="+mn-lt"/>
          <a:ea typeface="+mn-ea"/>
          <a:cs typeface="+mn-cs"/>
        </a:defRPr>
      </a:lvl6pPr>
      <a:lvl7pPr marL="3342640" indent="-257175" algn="l" defTabSz="1028065" rtl="0" eaLnBrk="1" latinLnBrk="0" hangingPunct="1">
        <a:spcBef>
          <a:spcPct val="20000"/>
        </a:spcBef>
        <a:buFont typeface="Arial" panose="020B0604020202090204" pitchFamily="34" charset="0"/>
        <a:buChar char="•"/>
        <a:defRPr sz="23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90204" pitchFamily="34" charset="0"/>
        <a:buChar char="•"/>
        <a:defRPr sz="23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90204" pitchFamily="34" charset="0"/>
        <a:buChar char="•"/>
        <a:defRPr sz="2300" kern="1200">
          <a:solidFill>
            <a:schemeClr val="tx1"/>
          </a:solidFill>
          <a:latin typeface="+mn-lt"/>
          <a:ea typeface="+mn-ea"/>
          <a:cs typeface="+mn-cs"/>
        </a:defRPr>
      </a:lvl9pPr>
    </p:bodyStyle>
    <p:otherStyle>
      <a:defPPr>
        <a:defRPr lang="fr-FR"/>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115" algn="l" defTabSz="1028065" rtl="0" eaLnBrk="1" latinLnBrk="0" hangingPunct="1">
        <a:defRPr sz="2000" kern="1200">
          <a:solidFill>
            <a:schemeClr val="tx1"/>
          </a:solidFill>
          <a:latin typeface="+mn-lt"/>
          <a:ea typeface="+mn-ea"/>
          <a:cs typeface="+mn-cs"/>
        </a:defRPr>
      </a:lvl6pPr>
      <a:lvl7pPr marL="3085465" algn="l" defTabSz="1028065" rtl="0" eaLnBrk="1" latinLnBrk="0" hangingPunct="1">
        <a:defRPr sz="2000" kern="1200">
          <a:solidFill>
            <a:schemeClr val="tx1"/>
          </a:solidFill>
          <a:latin typeface="+mn-lt"/>
          <a:ea typeface="+mn-ea"/>
          <a:cs typeface="+mn-cs"/>
        </a:defRPr>
      </a:lvl7pPr>
      <a:lvl8pPr marL="3599815"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microsoft.com/office/2007/relationships/media" Target="../media/media1.mp4"/><Relationship Id="rId1" Type="http://schemas.openxmlformats.org/officeDocument/2006/relationships/video" Target="../media/media1.mp4"/></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microsoft.com/office/2007/relationships/hdphoto" Target="../media/image24.wdp"/><Relationship Id="rId2" Type="http://schemas.openxmlformats.org/officeDocument/2006/relationships/image" Target="../media/image23.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ennettfeely.com/clipp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caniuse.com/?search=clip-path"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microsoft.com/office/2007/relationships/hdphoto" Target="../media/image28.wdp"/><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hyperlink" Target="https://developer.mozilla.org/zh-CN/docs/Web/SVG/Element/feTurbulence"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https://developer.mozilla.org/zh-CN/docs/Web/CSS/radial-gradi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p:cNvSpPr txBox="1"/>
          <p:nvPr/>
        </p:nvSpPr>
        <p:spPr>
          <a:xfrm>
            <a:off x="8743700" y="5834883"/>
            <a:ext cx="2412969" cy="273685"/>
          </a:xfrm>
          <a:prstGeom prst="rect">
            <a:avLst/>
          </a:prstGeom>
          <a:noFill/>
        </p:spPr>
        <p:txBody>
          <a:bodyPr wrap="square" lIns="43196" tIns="21598" rIns="43196" bIns="21598" rtlCol="0">
            <a:spAutoFit/>
          </a:bodyPr>
          <a:lstStyle/>
          <a:p>
            <a:pPr algn="ctr"/>
            <a:r>
              <a:rPr lang="fr-FR" sz="1500" dirty="0">
                <a:solidFill>
                  <a:schemeClr val="tx1">
                    <a:lumMod val="50000"/>
                    <a:lumOff val="50000"/>
                  </a:schemeClr>
                </a:solidFill>
                <a:latin typeface="+mn-ea"/>
              </a:rPr>
              <a:t>20</a:t>
            </a:r>
            <a:r>
              <a:rPr lang="en-US" altLang="fr-FR" sz="1500" dirty="0">
                <a:solidFill>
                  <a:schemeClr val="tx1">
                    <a:lumMod val="50000"/>
                    <a:lumOff val="50000"/>
                  </a:schemeClr>
                </a:solidFill>
                <a:latin typeface="+mn-ea"/>
              </a:rPr>
              <a:t>21</a:t>
            </a:r>
            <a:r>
              <a:rPr lang="en-US" sz="1500" dirty="0">
                <a:solidFill>
                  <a:schemeClr val="tx1">
                    <a:lumMod val="50000"/>
                    <a:lumOff val="50000"/>
                  </a:schemeClr>
                </a:solidFill>
                <a:latin typeface="+mn-ea"/>
              </a:rPr>
              <a:t>.4.23</a:t>
            </a:r>
            <a:endParaRPr lang="fr-FR" sz="1500" dirty="0">
              <a:solidFill>
                <a:schemeClr val="tx1">
                  <a:lumMod val="50000"/>
                  <a:lumOff val="50000"/>
                </a:schemeClr>
              </a:solidFill>
              <a:latin typeface="+mn-ea"/>
            </a:endParaRPr>
          </a:p>
        </p:txBody>
      </p:sp>
      <p:sp>
        <p:nvSpPr>
          <p:cNvPr id="14" name="TextBox 5"/>
          <p:cNvSpPr txBox="1"/>
          <p:nvPr/>
        </p:nvSpPr>
        <p:spPr>
          <a:xfrm>
            <a:off x="3520440" y="4523105"/>
            <a:ext cx="3930015" cy="645795"/>
          </a:xfrm>
          <a:prstGeom prst="rect">
            <a:avLst/>
          </a:prstGeom>
          <a:noFill/>
        </p:spPr>
        <p:txBody>
          <a:bodyPr wrap="square" lIns="0" tIns="0" rIns="0" bIns="0" rtlCol="0">
            <a:spAutoFit/>
          </a:bodyPr>
          <a:lstStyle/>
          <a:p>
            <a:pPr algn="r"/>
            <a:r>
              <a:rPr lang="zh-CN" altLang="en-US" sz="4200" dirty="0">
                <a:latin typeface="+mn-ea"/>
              </a:rPr>
              <a:t>谢婷</a:t>
            </a:r>
            <a:endParaRPr lang="zh-CN" altLang="en-US" sz="4200" dirty="0">
              <a:latin typeface="+mn-ea"/>
            </a:endParaRPr>
          </a:p>
        </p:txBody>
      </p:sp>
      <p:sp>
        <p:nvSpPr>
          <p:cNvPr id="7" name="Freeform 5"/>
          <p:cNvSpPr>
            <a:spLocks noEditPoints="1"/>
          </p:cNvSpPr>
          <p:nvPr/>
        </p:nvSpPr>
        <p:spPr bwMode="auto">
          <a:xfrm>
            <a:off x="3984014" y="934417"/>
            <a:ext cx="384794" cy="365217"/>
          </a:xfrm>
          <a:custGeom>
            <a:avLst/>
            <a:gdLst>
              <a:gd name="T0" fmla="*/ 168 w 214"/>
              <a:gd name="T1" fmla="*/ 88 h 203"/>
              <a:gd name="T2" fmla="*/ 185 w 214"/>
              <a:gd name="T3" fmla="*/ 29 h 203"/>
              <a:gd name="T4" fmla="*/ 122 w 214"/>
              <a:gd name="T5" fmla="*/ 52 h 203"/>
              <a:gd name="T6" fmla="*/ 65 w 214"/>
              <a:gd name="T7" fmla="*/ 6 h 203"/>
              <a:gd name="T8" fmla="*/ 7 w 214"/>
              <a:gd name="T9" fmla="*/ 67 h 203"/>
              <a:gd name="T10" fmla="*/ 28 w 214"/>
              <a:gd name="T11" fmla="*/ 100 h 203"/>
              <a:gd name="T12" fmla="*/ 29 w 214"/>
              <a:gd name="T13" fmla="*/ 183 h 203"/>
              <a:gd name="T14" fmla="*/ 95 w 214"/>
              <a:gd name="T15" fmla="*/ 154 h 203"/>
              <a:gd name="T16" fmla="*/ 121 w 214"/>
              <a:gd name="T17" fmla="*/ 197 h 203"/>
              <a:gd name="T18" fmla="*/ 208 w 214"/>
              <a:gd name="T19" fmla="*/ 149 h 203"/>
              <a:gd name="T20" fmla="*/ 171 w 214"/>
              <a:gd name="T21" fmla="*/ 59 h 203"/>
              <a:gd name="T22" fmla="*/ 179 w 214"/>
              <a:gd name="T23" fmla="*/ 41 h 203"/>
              <a:gd name="T24" fmla="*/ 144 w 214"/>
              <a:gd name="T25" fmla="*/ 54 h 203"/>
              <a:gd name="T26" fmla="*/ 169 w 214"/>
              <a:gd name="T27" fmla="*/ 64 h 203"/>
              <a:gd name="T28" fmla="*/ 143 w 214"/>
              <a:gd name="T29" fmla="*/ 54 h 203"/>
              <a:gd name="T30" fmla="*/ 138 w 214"/>
              <a:gd name="T31" fmla="*/ 56 h 203"/>
              <a:gd name="T32" fmla="*/ 158 w 214"/>
              <a:gd name="T33" fmla="*/ 86 h 203"/>
              <a:gd name="T34" fmla="*/ 125 w 214"/>
              <a:gd name="T35" fmla="*/ 61 h 203"/>
              <a:gd name="T36" fmla="*/ 45 w 214"/>
              <a:gd name="T37" fmla="*/ 173 h 203"/>
              <a:gd name="T38" fmla="*/ 59 w 214"/>
              <a:gd name="T39" fmla="*/ 164 h 203"/>
              <a:gd name="T40" fmla="*/ 45 w 214"/>
              <a:gd name="T41" fmla="*/ 173 h 203"/>
              <a:gd name="T42" fmla="*/ 61 w 214"/>
              <a:gd name="T43" fmla="*/ 162 h 203"/>
              <a:gd name="T44" fmla="*/ 59 w 214"/>
              <a:gd name="T45" fmla="*/ 148 h 203"/>
              <a:gd name="T46" fmla="*/ 70 w 214"/>
              <a:gd name="T47" fmla="*/ 158 h 203"/>
              <a:gd name="T48" fmla="*/ 74 w 214"/>
              <a:gd name="T49" fmla="*/ 156 h 203"/>
              <a:gd name="T50" fmla="*/ 60 w 214"/>
              <a:gd name="T51" fmla="*/ 145 h 203"/>
              <a:gd name="T52" fmla="*/ 84 w 214"/>
              <a:gd name="T53" fmla="*/ 149 h 203"/>
              <a:gd name="T54" fmla="*/ 95 w 214"/>
              <a:gd name="T55" fmla="*/ 142 h 203"/>
              <a:gd name="T56" fmla="*/ 67 w 214"/>
              <a:gd name="T57" fmla="*/ 133 h 203"/>
              <a:gd name="T58" fmla="*/ 69 w 214"/>
              <a:gd name="T59" fmla="*/ 121 h 203"/>
              <a:gd name="T60" fmla="*/ 21 w 214"/>
              <a:gd name="T61" fmla="*/ 76 h 203"/>
              <a:gd name="T62" fmla="*/ 95 w 214"/>
              <a:gd name="T63" fmla="*/ 142 h 203"/>
              <a:gd name="T64" fmla="*/ 103 w 214"/>
              <a:gd name="T65" fmla="*/ 146 h 203"/>
              <a:gd name="T66" fmla="*/ 116 w 214"/>
              <a:gd name="T67" fmla="*/ 182 h 203"/>
              <a:gd name="T68" fmla="*/ 27 w 214"/>
              <a:gd name="T69" fmla="*/ 77 h 203"/>
              <a:gd name="T70" fmla="*/ 39 w 214"/>
              <a:gd name="T71" fmla="*/ 79 h 203"/>
              <a:gd name="T72" fmla="*/ 124 w 214"/>
              <a:gd name="T73" fmla="*/ 157 h 203"/>
              <a:gd name="T74" fmla="*/ 48 w 214"/>
              <a:gd name="T75" fmla="*/ 81 h 203"/>
              <a:gd name="T76" fmla="*/ 71 w 214"/>
              <a:gd name="T77" fmla="*/ 84 h 203"/>
              <a:gd name="T78" fmla="*/ 127 w 214"/>
              <a:gd name="T79" fmla="*/ 144 h 203"/>
              <a:gd name="T80" fmla="*/ 133 w 214"/>
              <a:gd name="T81" fmla="*/ 129 h 203"/>
              <a:gd name="T82" fmla="*/ 72 w 214"/>
              <a:gd name="T83" fmla="*/ 77 h 203"/>
              <a:gd name="T84" fmla="*/ 117 w 214"/>
              <a:gd name="T85" fmla="*/ 103 h 203"/>
              <a:gd name="T86" fmla="*/ 138 w 214"/>
              <a:gd name="T87" fmla="*/ 128 h 203"/>
              <a:gd name="T88" fmla="*/ 167 w 214"/>
              <a:gd name="T89" fmla="*/ 133 h 203"/>
              <a:gd name="T90" fmla="*/ 72 w 214"/>
              <a:gd name="T91" fmla="*/ 60 h 203"/>
              <a:gd name="T92" fmla="*/ 178 w 214"/>
              <a:gd name="T93" fmla="*/ 137 h 203"/>
              <a:gd name="T94" fmla="*/ 188 w 214"/>
              <a:gd name="T95" fmla="*/ 138 h 203"/>
              <a:gd name="T96" fmla="*/ 73 w 214"/>
              <a:gd name="T97" fmla="*/ 16 h 203"/>
              <a:gd name="T98" fmla="*/ 116 w 214"/>
              <a:gd name="T99" fmla="*/ 62 h 203"/>
              <a:gd name="T100" fmla="*/ 141 w 214"/>
              <a:gd name="T101" fmla="*/ 81 h 203"/>
              <a:gd name="T102" fmla="*/ 154 w 214"/>
              <a:gd name="T103" fmla="*/ 94 h 203"/>
              <a:gd name="T104" fmla="*/ 194 w 214"/>
              <a:gd name="T105"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4" h="203">
                <a:moveTo>
                  <a:pt x="210" y="140"/>
                </a:moveTo>
                <a:cubicBezTo>
                  <a:pt x="196" y="129"/>
                  <a:pt x="162" y="108"/>
                  <a:pt x="168" y="88"/>
                </a:cubicBezTo>
                <a:cubicBezTo>
                  <a:pt x="174" y="70"/>
                  <a:pt x="185" y="53"/>
                  <a:pt x="191" y="35"/>
                </a:cubicBezTo>
                <a:cubicBezTo>
                  <a:pt x="192" y="31"/>
                  <a:pt x="189" y="27"/>
                  <a:pt x="185" y="29"/>
                </a:cubicBezTo>
                <a:cubicBezTo>
                  <a:pt x="175" y="32"/>
                  <a:pt x="164" y="36"/>
                  <a:pt x="154" y="40"/>
                </a:cubicBezTo>
                <a:cubicBezTo>
                  <a:pt x="146" y="43"/>
                  <a:pt x="130" y="53"/>
                  <a:pt x="122" y="52"/>
                </a:cubicBezTo>
                <a:cubicBezTo>
                  <a:pt x="105" y="50"/>
                  <a:pt x="84" y="15"/>
                  <a:pt x="73" y="3"/>
                </a:cubicBezTo>
                <a:cubicBezTo>
                  <a:pt x="70" y="0"/>
                  <a:pt x="66" y="2"/>
                  <a:pt x="65" y="6"/>
                </a:cubicBezTo>
                <a:cubicBezTo>
                  <a:pt x="63" y="30"/>
                  <a:pt x="63" y="53"/>
                  <a:pt x="66" y="77"/>
                </a:cubicBezTo>
                <a:cubicBezTo>
                  <a:pt x="47" y="69"/>
                  <a:pt x="27" y="65"/>
                  <a:pt x="7" y="67"/>
                </a:cubicBezTo>
                <a:cubicBezTo>
                  <a:pt x="2" y="67"/>
                  <a:pt x="0" y="72"/>
                  <a:pt x="3" y="75"/>
                </a:cubicBezTo>
                <a:cubicBezTo>
                  <a:pt x="11" y="84"/>
                  <a:pt x="19" y="92"/>
                  <a:pt x="28" y="100"/>
                </a:cubicBezTo>
                <a:cubicBezTo>
                  <a:pt x="34" y="105"/>
                  <a:pt x="52" y="116"/>
                  <a:pt x="55" y="123"/>
                </a:cubicBezTo>
                <a:cubicBezTo>
                  <a:pt x="61" y="138"/>
                  <a:pt x="36" y="169"/>
                  <a:pt x="29" y="183"/>
                </a:cubicBezTo>
                <a:cubicBezTo>
                  <a:pt x="27" y="188"/>
                  <a:pt x="31" y="192"/>
                  <a:pt x="36" y="190"/>
                </a:cubicBezTo>
                <a:cubicBezTo>
                  <a:pt x="56" y="179"/>
                  <a:pt x="76" y="167"/>
                  <a:pt x="95" y="154"/>
                </a:cubicBezTo>
                <a:cubicBezTo>
                  <a:pt x="100" y="169"/>
                  <a:pt x="106" y="184"/>
                  <a:pt x="112" y="199"/>
                </a:cubicBezTo>
                <a:cubicBezTo>
                  <a:pt x="114" y="203"/>
                  <a:pt x="120" y="201"/>
                  <a:pt x="121" y="197"/>
                </a:cubicBezTo>
                <a:cubicBezTo>
                  <a:pt x="127" y="178"/>
                  <a:pt x="133" y="158"/>
                  <a:pt x="139" y="139"/>
                </a:cubicBezTo>
                <a:cubicBezTo>
                  <a:pt x="162" y="146"/>
                  <a:pt x="184" y="149"/>
                  <a:pt x="208" y="149"/>
                </a:cubicBezTo>
                <a:cubicBezTo>
                  <a:pt x="213" y="149"/>
                  <a:pt x="214" y="142"/>
                  <a:pt x="210" y="140"/>
                </a:cubicBezTo>
                <a:close/>
                <a:moveTo>
                  <a:pt x="171" y="59"/>
                </a:moveTo>
                <a:cubicBezTo>
                  <a:pt x="167" y="56"/>
                  <a:pt x="163" y="52"/>
                  <a:pt x="158" y="49"/>
                </a:cubicBezTo>
                <a:cubicBezTo>
                  <a:pt x="165" y="46"/>
                  <a:pt x="172" y="44"/>
                  <a:pt x="179" y="41"/>
                </a:cubicBezTo>
                <a:cubicBezTo>
                  <a:pt x="176" y="47"/>
                  <a:pt x="174" y="53"/>
                  <a:pt x="171" y="59"/>
                </a:cubicBezTo>
                <a:close/>
                <a:moveTo>
                  <a:pt x="144" y="54"/>
                </a:moveTo>
                <a:cubicBezTo>
                  <a:pt x="147" y="53"/>
                  <a:pt x="151" y="51"/>
                  <a:pt x="154" y="50"/>
                </a:cubicBezTo>
                <a:cubicBezTo>
                  <a:pt x="159" y="55"/>
                  <a:pt x="164" y="59"/>
                  <a:pt x="169" y="64"/>
                </a:cubicBezTo>
                <a:cubicBezTo>
                  <a:pt x="168" y="66"/>
                  <a:pt x="167" y="69"/>
                  <a:pt x="166" y="72"/>
                </a:cubicBezTo>
                <a:cubicBezTo>
                  <a:pt x="158" y="67"/>
                  <a:pt x="150" y="61"/>
                  <a:pt x="143" y="54"/>
                </a:cubicBezTo>
                <a:cubicBezTo>
                  <a:pt x="144" y="54"/>
                  <a:pt x="144" y="54"/>
                  <a:pt x="144" y="54"/>
                </a:cubicBezTo>
                <a:close/>
                <a:moveTo>
                  <a:pt x="138" y="56"/>
                </a:moveTo>
                <a:cubicBezTo>
                  <a:pt x="145" y="65"/>
                  <a:pt x="153" y="72"/>
                  <a:pt x="163" y="77"/>
                </a:cubicBezTo>
                <a:cubicBezTo>
                  <a:pt x="162" y="80"/>
                  <a:pt x="160" y="83"/>
                  <a:pt x="158" y="86"/>
                </a:cubicBezTo>
                <a:cubicBezTo>
                  <a:pt x="154" y="83"/>
                  <a:pt x="149" y="80"/>
                  <a:pt x="145" y="76"/>
                </a:cubicBezTo>
                <a:cubicBezTo>
                  <a:pt x="138" y="71"/>
                  <a:pt x="131" y="66"/>
                  <a:pt x="125" y="61"/>
                </a:cubicBezTo>
                <a:cubicBezTo>
                  <a:pt x="129" y="60"/>
                  <a:pt x="134" y="58"/>
                  <a:pt x="138" y="56"/>
                </a:cubicBezTo>
                <a:close/>
                <a:moveTo>
                  <a:pt x="45" y="173"/>
                </a:moveTo>
                <a:cubicBezTo>
                  <a:pt x="48" y="169"/>
                  <a:pt x="50" y="164"/>
                  <a:pt x="53" y="160"/>
                </a:cubicBezTo>
                <a:cubicBezTo>
                  <a:pt x="55" y="161"/>
                  <a:pt x="57" y="163"/>
                  <a:pt x="59" y="164"/>
                </a:cubicBezTo>
                <a:cubicBezTo>
                  <a:pt x="59" y="165"/>
                  <a:pt x="59" y="165"/>
                  <a:pt x="60" y="165"/>
                </a:cubicBezTo>
                <a:cubicBezTo>
                  <a:pt x="55" y="168"/>
                  <a:pt x="50" y="170"/>
                  <a:pt x="45" y="173"/>
                </a:cubicBezTo>
                <a:close/>
                <a:moveTo>
                  <a:pt x="61" y="164"/>
                </a:moveTo>
                <a:cubicBezTo>
                  <a:pt x="62" y="163"/>
                  <a:pt x="62" y="162"/>
                  <a:pt x="61" y="162"/>
                </a:cubicBezTo>
                <a:cubicBezTo>
                  <a:pt x="59" y="160"/>
                  <a:pt x="57" y="158"/>
                  <a:pt x="55" y="156"/>
                </a:cubicBezTo>
                <a:cubicBezTo>
                  <a:pt x="56" y="153"/>
                  <a:pt x="57" y="151"/>
                  <a:pt x="59" y="148"/>
                </a:cubicBezTo>
                <a:cubicBezTo>
                  <a:pt x="61" y="150"/>
                  <a:pt x="63" y="152"/>
                  <a:pt x="66" y="154"/>
                </a:cubicBezTo>
                <a:cubicBezTo>
                  <a:pt x="67" y="156"/>
                  <a:pt x="69" y="157"/>
                  <a:pt x="70" y="158"/>
                </a:cubicBezTo>
                <a:cubicBezTo>
                  <a:pt x="67" y="160"/>
                  <a:pt x="64" y="162"/>
                  <a:pt x="61" y="164"/>
                </a:cubicBezTo>
                <a:close/>
                <a:moveTo>
                  <a:pt x="74" y="156"/>
                </a:moveTo>
                <a:cubicBezTo>
                  <a:pt x="72" y="154"/>
                  <a:pt x="69" y="153"/>
                  <a:pt x="67" y="151"/>
                </a:cubicBezTo>
                <a:cubicBezTo>
                  <a:pt x="65" y="149"/>
                  <a:pt x="62" y="147"/>
                  <a:pt x="60" y="145"/>
                </a:cubicBezTo>
                <a:cubicBezTo>
                  <a:pt x="62" y="142"/>
                  <a:pt x="63" y="139"/>
                  <a:pt x="65" y="136"/>
                </a:cubicBezTo>
                <a:cubicBezTo>
                  <a:pt x="71" y="141"/>
                  <a:pt x="77" y="146"/>
                  <a:pt x="84" y="149"/>
                </a:cubicBezTo>
                <a:cubicBezTo>
                  <a:pt x="80" y="152"/>
                  <a:pt x="77" y="154"/>
                  <a:pt x="74" y="156"/>
                </a:cubicBezTo>
                <a:close/>
                <a:moveTo>
                  <a:pt x="95" y="142"/>
                </a:moveTo>
                <a:cubicBezTo>
                  <a:pt x="92" y="144"/>
                  <a:pt x="90" y="145"/>
                  <a:pt x="87" y="147"/>
                </a:cubicBezTo>
                <a:cubicBezTo>
                  <a:pt x="80" y="142"/>
                  <a:pt x="73" y="137"/>
                  <a:pt x="67" y="133"/>
                </a:cubicBezTo>
                <a:cubicBezTo>
                  <a:pt x="68" y="131"/>
                  <a:pt x="68" y="129"/>
                  <a:pt x="69" y="127"/>
                </a:cubicBezTo>
                <a:cubicBezTo>
                  <a:pt x="70" y="126"/>
                  <a:pt x="70" y="123"/>
                  <a:pt x="69" y="121"/>
                </a:cubicBezTo>
                <a:cubicBezTo>
                  <a:pt x="51" y="107"/>
                  <a:pt x="34" y="92"/>
                  <a:pt x="18" y="76"/>
                </a:cubicBezTo>
                <a:cubicBezTo>
                  <a:pt x="19" y="76"/>
                  <a:pt x="20" y="76"/>
                  <a:pt x="21" y="76"/>
                </a:cubicBezTo>
                <a:cubicBezTo>
                  <a:pt x="46" y="98"/>
                  <a:pt x="71" y="120"/>
                  <a:pt x="97" y="141"/>
                </a:cubicBezTo>
                <a:cubicBezTo>
                  <a:pt x="96" y="141"/>
                  <a:pt x="96" y="141"/>
                  <a:pt x="95" y="142"/>
                </a:cubicBezTo>
                <a:close/>
                <a:moveTo>
                  <a:pt x="116" y="182"/>
                </a:moveTo>
                <a:cubicBezTo>
                  <a:pt x="111" y="170"/>
                  <a:pt x="107" y="158"/>
                  <a:pt x="103" y="146"/>
                </a:cubicBezTo>
                <a:cubicBezTo>
                  <a:pt x="109" y="151"/>
                  <a:pt x="116" y="156"/>
                  <a:pt x="122" y="161"/>
                </a:cubicBezTo>
                <a:cubicBezTo>
                  <a:pt x="120" y="168"/>
                  <a:pt x="118" y="175"/>
                  <a:pt x="116" y="182"/>
                </a:cubicBezTo>
                <a:close/>
                <a:moveTo>
                  <a:pt x="124" y="157"/>
                </a:moveTo>
                <a:cubicBezTo>
                  <a:pt x="93" y="129"/>
                  <a:pt x="60" y="102"/>
                  <a:pt x="27" y="77"/>
                </a:cubicBezTo>
                <a:cubicBezTo>
                  <a:pt x="31" y="77"/>
                  <a:pt x="35" y="78"/>
                  <a:pt x="39" y="79"/>
                </a:cubicBezTo>
                <a:cubicBezTo>
                  <a:pt x="39" y="79"/>
                  <a:pt x="39" y="79"/>
                  <a:pt x="39" y="79"/>
                </a:cubicBezTo>
                <a:cubicBezTo>
                  <a:pt x="69" y="102"/>
                  <a:pt x="97" y="125"/>
                  <a:pt x="126" y="148"/>
                </a:cubicBezTo>
                <a:cubicBezTo>
                  <a:pt x="125" y="151"/>
                  <a:pt x="124" y="154"/>
                  <a:pt x="124" y="157"/>
                </a:cubicBezTo>
                <a:close/>
                <a:moveTo>
                  <a:pt x="127" y="144"/>
                </a:moveTo>
                <a:cubicBezTo>
                  <a:pt x="102" y="121"/>
                  <a:pt x="75" y="100"/>
                  <a:pt x="48" y="81"/>
                </a:cubicBezTo>
                <a:cubicBezTo>
                  <a:pt x="53" y="82"/>
                  <a:pt x="59" y="85"/>
                  <a:pt x="64" y="87"/>
                </a:cubicBezTo>
                <a:cubicBezTo>
                  <a:pt x="68" y="89"/>
                  <a:pt x="70" y="87"/>
                  <a:pt x="71" y="84"/>
                </a:cubicBezTo>
                <a:cubicBezTo>
                  <a:pt x="91" y="101"/>
                  <a:pt x="111" y="117"/>
                  <a:pt x="131" y="133"/>
                </a:cubicBezTo>
                <a:cubicBezTo>
                  <a:pt x="130" y="137"/>
                  <a:pt x="129" y="141"/>
                  <a:pt x="127" y="144"/>
                </a:cubicBezTo>
                <a:close/>
                <a:moveTo>
                  <a:pt x="138" y="128"/>
                </a:moveTo>
                <a:cubicBezTo>
                  <a:pt x="136" y="127"/>
                  <a:pt x="134" y="128"/>
                  <a:pt x="133" y="129"/>
                </a:cubicBezTo>
                <a:cubicBezTo>
                  <a:pt x="113" y="112"/>
                  <a:pt x="92" y="96"/>
                  <a:pt x="72" y="79"/>
                </a:cubicBezTo>
                <a:cubicBezTo>
                  <a:pt x="72" y="78"/>
                  <a:pt x="72" y="78"/>
                  <a:pt x="72" y="77"/>
                </a:cubicBezTo>
                <a:cubicBezTo>
                  <a:pt x="72" y="73"/>
                  <a:pt x="72" y="69"/>
                  <a:pt x="72" y="66"/>
                </a:cubicBezTo>
                <a:cubicBezTo>
                  <a:pt x="86" y="79"/>
                  <a:pt x="101" y="91"/>
                  <a:pt x="117" y="103"/>
                </a:cubicBezTo>
                <a:cubicBezTo>
                  <a:pt x="130" y="113"/>
                  <a:pt x="142" y="125"/>
                  <a:pt x="157" y="133"/>
                </a:cubicBezTo>
                <a:cubicBezTo>
                  <a:pt x="150" y="132"/>
                  <a:pt x="144" y="130"/>
                  <a:pt x="138" y="128"/>
                </a:cubicBezTo>
                <a:close/>
                <a:moveTo>
                  <a:pt x="167" y="136"/>
                </a:moveTo>
                <a:cubicBezTo>
                  <a:pt x="168" y="135"/>
                  <a:pt x="168" y="134"/>
                  <a:pt x="167" y="133"/>
                </a:cubicBezTo>
                <a:cubicBezTo>
                  <a:pt x="153" y="119"/>
                  <a:pt x="136" y="109"/>
                  <a:pt x="121" y="98"/>
                </a:cubicBezTo>
                <a:cubicBezTo>
                  <a:pt x="105" y="85"/>
                  <a:pt x="88" y="72"/>
                  <a:pt x="72" y="60"/>
                </a:cubicBezTo>
                <a:cubicBezTo>
                  <a:pt x="72" y="54"/>
                  <a:pt x="72" y="48"/>
                  <a:pt x="72" y="43"/>
                </a:cubicBezTo>
                <a:cubicBezTo>
                  <a:pt x="108" y="74"/>
                  <a:pt x="142" y="106"/>
                  <a:pt x="178" y="137"/>
                </a:cubicBezTo>
                <a:cubicBezTo>
                  <a:pt x="174" y="137"/>
                  <a:pt x="171" y="136"/>
                  <a:pt x="167" y="136"/>
                </a:cubicBezTo>
                <a:close/>
                <a:moveTo>
                  <a:pt x="188" y="138"/>
                </a:moveTo>
                <a:cubicBezTo>
                  <a:pt x="152" y="102"/>
                  <a:pt x="112" y="69"/>
                  <a:pt x="72" y="37"/>
                </a:cubicBezTo>
                <a:cubicBezTo>
                  <a:pt x="72" y="30"/>
                  <a:pt x="73" y="23"/>
                  <a:pt x="73" y="16"/>
                </a:cubicBezTo>
                <a:cubicBezTo>
                  <a:pt x="81" y="25"/>
                  <a:pt x="89" y="34"/>
                  <a:pt x="97" y="43"/>
                </a:cubicBezTo>
                <a:cubicBezTo>
                  <a:pt x="101" y="49"/>
                  <a:pt x="108" y="60"/>
                  <a:pt x="116" y="62"/>
                </a:cubicBezTo>
                <a:cubicBezTo>
                  <a:pt x="117" y="62"/>
                  <a:pt x="117" y="62"/>
                  <a:pt x="118" y="62"/>
                </a:cubicBezTo>
                <a:cubicBezTo>
                  <a:pt x="126" y="68"/>
                  <a:pt x="134" y="75"/>
                  <a:pt x="141" y="81"/>
                </a:cubicBezTo>
                <a:cubicBezTo>
                  <a:pt x="146" y="84"/>
                  <a:pt x="150" y="89"/>
                  <a:pt x="155" y="92"/>
                </a:cubicBezTo>
                <a:cubicBezTo>
                  <a:pt x="155" y="93"/>
                  <a:pt x="154" y="94"/>
                  <a:pt x="154" y="94"/>
                </a:cubicBezTo>
                <a:cubicBezTo>
                  <a:pt x="153" y="96"/>
                  <a:pt x="153" y="99"/>
                  <a:pt x="155" y="100"/>
                </a:cubicBezTo>
                <a:cubicBezTo>
                  <a:pt x="167" y="114"/>
                  <a:pt x="180" y="127"/>
                  <a:pt x="194" y="139"/>
                </a:cubicBezTo>
                <a:cubicBezTo>
                  <a:pt x="192" y="139"/>
                  <a:pt x="190" y="138"/>
                  <a:pt x="188" y="138"/>
                </a:cubicBezTo>
                <a:close/>
              </a:path>
            </a:pathLst>
          </a:custGeom>
          <a:solidFill>
            <a:schemeClr val="tx1"/>
          </a:solidFill>
          <a:ln>
            <a:noFill/>
          </a:ln>
        </p:spPr>
        <p:txBody>
          <a:bodyPr vert="horz" wrap="square" lIns="43196" tIns="21598" rIns="43196" bIns="21598" numCol="1" anchor="t" anchorCtr="0" compatLnSpc="1"/>
          <a:lstStyle/>
          <a:p>
            <a:endParaRPr lang="zh-CN" altLang="en-US"/>
          </a:p>
        </p:txBody>
      </p:sp>
      <p:sp>
        <p:nvSpPr>
          <p:cNvPr id="17" name="Freeform 5"/>
          <p:cNvSpPr>
            <a:spLocks noEditPoints="1"/>
          </p:cNvSpPr>
          <p:nvPr/>
        </p:nvSpPr>
        <p:spPr bwMode="auto">
          <a:xfrm>
            <a:off x="4753603" y="1129197"/>
            <a:ext cx="384794" cy="365217"/>
          </a:xfrm>
          <a:custGeom>
            <a:avLst/>
            <a:gdLst>
              <a:gd name="T0" fmla="*/ 168 w 214"/>
              <a:gd name="T1" fmla="*/ 88 h 203"/>
              <a:gd name="T2" fmla="*/ 185 w 214"/>
              <a:gd name="T3" fmla="*/ 29 h 203"/>
              <a:gd name="T4" fmla="*/ 122 w 214"/>
              <a:gd name="T5" fmla="*/ 52 h 203"/>
              <a:gd name="T6" fmla="*/ 65 w 214"/>
              <a:gd name="T7" fmla="*/ 6 h 203"/>
              <a:gd name="T8" fmla="*/ 7 w 214"/>
              <a:gd name="T9" fmla="*/ 67 h 203"/>
              <a:gd name="T10" fmla="*/ 28 w 214"/>
              <a:gd name="T11" fmla="*/ 100 h 203"/>
              <a:gd name="T12" fmla="*/ 29 w 214"/>
              <a:gd name="T13" fmla="*/ 183 h 203"/>
              <a:gd name="T14" fmla="*/ 95 w 214"/>
              <a:gd name="T15" fmla="*/ 154 h 203"/>
              <a:gd name="T16" fmla="*/ 121 w 214"/>
              <a:gd name="T17" fmla="*/ 197 h 203"/>
              <a:gd name="T18" fmla="*/ 208 w 214"/>
              <a:gd name="T19" fmla="*/ 149 h 203"/>
              <a:gd name="T20" fmla="*/ 171 w 214"/>
              <a:gd name="T21" fmla="*/ 59 h 203"/>
              <a:gd name="T22" fmla="*/ 179 w 214"/>
              <a:gd name="T23" fmla="*/ 41 h 203"/>
              <a:gd name="T24" fmla="*/ 144 w 214"/>
              <a:gd name="T25" fmla="*/ 54 h 203"/>
              <a:gd name="T26" fmla="*/ 169 w 214"/>
              <a:gd name="T27" fmla="*/ 64 h 203"/>
              <a:gd name="T28" fmla="*/ 143 w 214"/>
              <a:gd name="T29" fmla="*/ 54 h 203"/>
              <a:gd name="T30" fmla="*/ 138 w 214"/>
              <a:gd name="T31" fmla="*/ 56 h 203"/>
              <a:gd name="T32" fmla="*/ 158 w 214"/>
              <a:gd name="T33" fmla="*/ 86 h 203"/>
              <a:gd name="T34" fmla="*/ 125 w 214"/>
              <a:gd name="T35" fmla="*/ 61 h 203"/>
              <a:gd name="T36" fmla="*/ 45 w 214"/>
              <a:gd name="T37" fmla="*/ 173 h 203"/>
              <a:gd name="T38" fmla="*/ 59 w 214"/>
              <a:gd name="T39" fmla="*/ 164 h 203"/>
              <a:gd name="T40" fmla="*/ 45 w 214"/>
              <a:gd name="T41" fmla="*/ 173 h 203"/>
              <a:gd name="T42" fmla="*/ 61 w 214"/>
              <a:gd name="T43" fmla="*/ 162 h 203"/>
              <a:gd name="T44" fmla="*/ 59 w 214"/>
              <a:gd name="T45" fmla="*/ 148 h 203"/>
              <a:gd name="T46" fmla="*/ 70 w 214"/>
              <a:gd name="T47" fmla="*/ 158 h 203"/>
              <a:gd name="T48" fmla="*/ 74 w 214"/>
              <a:gd name="T49" fmla="*/ 156 h 203"/>
              <a:gd name="T50" fmla="*/ 60 w 214"/>
              <a:gd name="T51" fmla="*/ 145 h 203"/>
              <a:gd name="T52" fmla="*/ 84 w 214"/>
              <a:gd name="T53" fmla="*/ 149 h 203"/>
              <a:gd name="T54" fmla="*/ 95 w 214"/>
              <a:gd name="T55" fmla="*/ 142 h 203"/>
              <a:gd name="T56" fmla="*/ 67 w 214"/>
              <a:gd name="T57" fmla="*/ 133 h 203"/>
              <a:gd name="T58" fmla="*/ 69 w 214"/>
              <a:gd name="T59" fmla="*/ 121 h 203"/>
              <a:gd name="T60" fmla="*/ 21 w 214"/>
              <a:gd name="T61" fmla="*/ 76 h 203"/>
              <a:gd name="T62" fmla="*/ 95 w 214"/>
              <a:gd name="T63" fmla="*/ 142 h 203"/>
              <a:gd name="T64" fmla="*/ 103 w 214"/>
              <a:gd name="T65" fmla="*/ 146 h 203"/>
              <a:gd name="T66" fmla="*/ 116 w 214"/>
              <a:gd name="T67" fmla="*/ 182 h 203"/>
              <a:gd name="T68" fmla="*/ 27 w 214"/>
              <a:gd name="T69" fmla="*/ 77 h 203"/>
              <a:gd name="T70" fmla="*/ 39 w 214"/>
              <a:gd name="T71" fmla="*/ 79 h 203"/>
              <a:gd name="T72" fmla="*/ 124 w 214"/>
              <a:gd name="T73" fmla="*/ 157 h 203"/>
              <a:gd name="T74" fmla="*/ 48 w 214"/>
              <a:gd name="T75" fmla="*/ 81 h 203"/>
              <a:gd name="T76" fmla="*/ 71 w 214"/>
              <a:gd name="T77" fmla="*/ 84 h 203"/>
              <a:gd name="T78" fmla="*/ 127 w 214"/>
              <a:gd name="T79" fmla="*/ 144 h 203"/>
              <a:gd name="T80" fmla="*/ 133 w 214"/>
              <a:gd name="T81" fmla="*/ 129 h 203"/>
              <a:gd name="T82" fmla="*/ 72 w 214"/>
              <a:gd name="T83" fmla="*/ 77 h 203"/>
              <a:gd name="T84" fmla="*/ 117 w 214"/>
              <a:gd name="T85" fmla="*/ 103 h 203"/>
              <a:gd name="T86" fmla="*/ 138 w 214"/>
              <a:gd name="T87" fmla="*/ 128 h 203"/>
              <a:gd name="T88" fmla="*/ 167 w 214"/>
              <a:gd name="T89" fmla="*/ 133 h 203"/>
              <a:gd name="T90" fmla="*/ 72 w 214"/>
              <a:gd name="T91" fmla="*/ 60 h 203"/>
              <a:gd name="T92" fmla="*/ 178 w 214"/>
              <a:gd name="T93" fmla="*/ 137 h 203"/>
              <a:gd name="T94" fmla="*/ 188 w 214"/>
              <a:gd name="T95" fmla="*/ 138 h 203"/>
              <a:gd name="T96" fmla="*/ 73 w 214"/>
              <a:gd name="T97" fmla="*/ 16 h 203"/>
              <a:gd name="T98" fmla="*/ 116 w 214"/>
              <a:gd name="T99" fmla="*/ 62 h 203"/>
              <a:gd name="T100" fmla="*/ 141 w 214"/>
              <a:gd name="T101" fmla="*/ 81 h 203"/>
              <a:gd name="T102" fmla="*/ 154 w 214"/>
              <a:gd name="T103" fmla="*/ 94 h 203"/>
              <a:gd name="T104" fmla="*/ 194 w 214"/>
              <a:gd name="T105"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4" h="203">
                <a:moveTo>
                  <a:pt x="210" y="140"/>
                </a:moveTo>
                <a:cubicBezTo>
                  <a:pt x="196" y="129"/>
                  <a:pt x="162" y="108"/>
                  <a:pt x="168" y="88"/>
                </a:cubicBezTo>
                <a:cubicBezTo>
                  <a:pt x="174" y="70"/>
                  <a:pt x="185" y="53"/>
                  <a:pt x="191" y="35"/>
                </a:cubicBezTo>
                <a:cubicBezTo>
                  <a:pt x="192" y="31"/>
                  <a:pt x="189" y="27"/>
                  <a:pt x="185" y="29"/>
                </a:cubicBezTo>
                <a:cubicBezTo>
                  <a:pt x="175" y="32"/>
                  <a:pt x="164" y="36"/>
                  <a:pt x="154" y="40"/>
                </a:cubicBezTo>
                <a:cubicBezTo>
                  <a:pt x="146" y="43"/>
                  <a:pt x="130" y="53"/>
                  <a:pt x="122" y="52"/>
                </a:cubicBezTo>
                <a:cubicBezTo>
                  <a:pt x="105" y="50"/>
                  <a:pt x="84" y="15"/>
                  <a:pt x="73" y="3"/>
                </a:cubicBezTo>
                <a:cubicBezTo>
                  <a:pt x="70" y="0"/>
                  <a:pt x="66" y="2"/>
                  <a:pt x="65" y="6"/>
                </a:cubicBezTo>
                <a:cubicBezTo>
                  <a:pt x="63" y="30"/>
                  <a:pt x="63" y="53"/>
                  <a:pt x="66" y="77"/>
                </a:cubicBezTo>
                <a:cubicBezTo>
                  <a:pt x="47" y="69"/>
                  <a:pt x="27" y="65"/>
                  <a:pt x="7" y="67"/>
                </a:cubicBezTo>
                <a:cubicBezTo>
                  <a:pt x="2" y="67"/>
                  <a:pt x="0" y="72"/>
                  <a:pt x="3" y="75"/>
                </a:cubicBezTo>
                <a:cubicBezTo>
                  <a:pt x="11" y="84"/>
                  <a:pt x="19" y="92"/>
                  <a:pt x="28" y="100"/>
                </a:cubicBezTo>
                <a:cubicBezTo>
                  <a:pt x="34" y="105"/>
                  <a:pt x="52" y="116"/>
                  <a:pt x="55" y="123"/>
                </a:cubicBezTo>
                <a:cubicBezTo>
                  <a:pt x="61" y="138"/>
                  <a:pt x="36" y="169"/>
                  <a:pt x="29" y="183"/>
                </a:cubicBezTo>
                <a:cubicBezTo>
                  <a:pt x="27" y="188"/>
                  <a:pt x="31" y="192"/>
                  <a:pt x="36" y="190"/>
                </a:cubicBezTo>
                <a:cubicBezTo>
                  <a:pt x="56" y="179"/>
                  <a:pt x="76" y="167"/>
                  <a:pt x="95" y="154"/>
                </a:cubicBezTo>
                <a:cubicBezTo>
                  <a:pt x="100" y="169"/>
                  <a:pt x="106" y="184"/>
                  <a:pt x="112" y="199"/>
                </a:cubicBezTo>
                <a:cubicBezTo>
                  <a:pt x="114" y="203"/>
                  <a:pt x="120" y="201"/>
                  <a:pt x="121" y="197"/>
                </a:cubicBezTo>
                <a:cubicBezTo>
                  <a:pt x="127" y="178"/>
                  <a:pt x="133" y="158"/>
                  <a:pt x="139" y="139"/>
                </a:cubicBezTo>
                <a:cubicBezTo>
                  <a:pt x="162" y="146"/>
                  <a:pt x="184" y="149"/>
                  <a:pt x="208" y="149"/>
                </a:cubicBezTo>
                <a:cubicBezTo>
                  <a:pt x="213" y="149"/>
                  <a:pt x="214" y="142"/>
                  <a:pt x="210" y="140"/>
                </a:cubicBezTo>
                <a:close/>
                <a:moveTo>
                  <a:pt x="171" y="59"/>
                </a:moveTo>
                <a:cubicBezTo>
                  <a:pt x="167" y="56"/>
                  <a:pt x="163" y="52"/>
                  <a:pt x="158" y="49"/>
                </a:cubicBezTo>
                <a:cubicBezTo>
                  <a:pt x="165" y="46"/>
                  <a:pt x="172" y="44"/>
                  <a:pt x="179" y="41"/>
                </a:cubicBezTo>
                <a:cubicBezTo>
                  <a:pt x="176" y="47"/>
                  <a:pt x="174" y="53"/>
                  <a:pt x="171" y="59"/>
                </a:cubicBezTo>
                <a:close/>
                <a:moveTo>
                  <a:pt x="144" y="54"/>
                </a:moveTo>
                <a:cubicBezTo>
                  <a:pt x="147" y="53"/>
                  <a:pt x="151" y="51"/>
                  <a:pt x="154" y="50"/>
                </a:cubicBezTo>
                <a:cubicBezTo>
                  <a:pt x="159" y="55"/>
                  <a:pt x="164" y="59"/>
                  <a:pt x="169" y="64"/>
                </a:cubicBezTo>
                <a:cubicBezTo>
                  <a:pt x="168" y="66"/>
                  <a:pt x="167" y="69"/>
                  <a:pt x="166" y="72"/>
                </a:cubicBezTo>
                <a:cubicBezTo>
                  <a:pt x="158" y="67"/>
                  <a:pt x="150" y="61"/>
                  <a:pt x="143" y="54"/>
                </a:cubicBezTo>
                <a:cubicBezTo>
                  <a:pt x="144" y="54"/>
                  <a:pt x="144" y="54"/>
                  <a:pt x="144" y="54"/>
                </a:cubicBezTo>
                <a:close/>
                <a:moveTo>
                  <a:pt x="138" y="56"/>
                </a:moveTo>
                <a:cubicBezTo>
                  <a:pt x="145" y="65"/>
                  <a:pt x="153" y="72"/>
                  <a:pt x="163" y="77"/>
                </a:cubicBezTo>
                <a:cubicBezTo>
                  <a:pt x="162" y="80"/>
                  <a:pt x="160" y="83"/>
                  <a:pt x="158" y="86"/>
                </a:cubicBezTo>
                <a:cubicBezTo>
                  <a:pt x="154" y="83"/>
                  <a:pt x="149" y="80"/>
                  <a:pt x="145" y="76"/>
                </a:cubicBezTo>
                <a:cubicBezTo>
                  <a:pt x="138" y="71"/>
                  <a:pt x="131" y="66"/>
                  <a:pt x="125" y="61"/>
                </a:cubicBezTo>
                <a:cubicBezTo>
                  <a:pt x="129" y="60"/>
                  <a:pt x="134" y="58"/>
                  <a:pt x="138" y="56"/>
                </a:cubicBezTo>
                <a:close/>
                <a:moveTo>
                  <a:pt x="45" y="173"/>
                </a:moveTo>
                <a:cubicBezTo>
                  <a:pt x="48" y="169"/>
                  <a:pt x="50" y="164"/>
                  <a:pt x="53" y="160"/>
                </a:cubicBezTo>
                <a:cubicBezTo>
                  <a:pt x="55" y="161"/>
                  <a:pt x="57" y="163"/>
                  <a:pt x="59" y="164"/>
                </a:cubicBezTo>
                <a:cubicBezTo>
                  <a:pt x="59" y="165"/>
                  <a:pt x="59" y="165"/>
                  <a:pt x="60" y="165"/>
                </a:cubicBezTo>
                <a:cubicBezTo>
                  <a:pt x="55" y="168"/>
                  <a:pt x="50" y="170"/>
                  <a:pt x="45" y="173"/>
                </a:cubicBezTo>
                <a:close/>
                <a:moveTo>
                  <a:pt x="61" y="164"/>
                </a:moveTo>
                <a:cubicBezTo>
                  <a:pt x="62" y="163"/>
                  <a:pt x="62" y="162"/>
                  <a:pt x="61" y="162"/>
                </a:cubicBezTo>
                <a:cubicBezTo>
                  <a:pt x="59" y="160"/>
                  <a:pt x="57" y="158"/>
                  <a:pt x="55" y="156"/>
                </a:cubicBezTo>
                <a:cubicBezTo>
                  <a:pt x="56" y="153"/>
                  <a:pt x="57" y="151"/>
                  <a:pt x="59" y="148"/>
                </a:cubicBezTo>
                <a:cubicBezTo>
                  <a:pt x="61" y="150"/>
                  <a:pt x="63" y="152"/>
                  <a:pt x="66" y="154"/>
                </a:cubicBezTo>
                <a:cubicBezTo>
                  <a:pt x="67" y="156"/>
                  <a:pt x="69" y="157"/>
                  <a:pt x="70" y="158"/>
                </a:cubicBezTo>
                <a:cubicBezTo>
                  <a:pt x="67" y="160"/>
                  <a:pt x="64" y="162"/>
                  <a:pt x="61" y="164"/>
                </a:cubicBezTo>
                <a:close/>
                <a:moveTo>
                  <a:pt x="74" y="156"/>
                </a:moveTo>
                <a:cubicBezTo>
                  <a:pt x="72" y="154"/>
                  <a:pt x="69" y="153"/>
                  <a:pt x="67" y="151"/>
                </a:cubicBezTo>
                <a:cubicBezTo>
                  <a:pt x="65" y="149"/>
                  <a:pt x="62" y="147"/>
                  <a:pt x="60" y="145"/>
                </a:cubicBezTo>
                <a:cubicBezTo>
                  <a:pt x="62" y="142"/>
                  <a:pt x="63" y="139"/>
                  <a:pt x="65" y="136"/>
                </a:cubicBezTo>
                <a:cubicBezTo>
                  <a:pt x="71" y="141"/>
                  <a:pt x="77" y="146"/>
                  <a:pt x="84" y="149"/>
                </a:cubicBezTo>
                <a:cubicBezTo>
                  <a:pt x="80" y="152"/>
                  <a:pt x="77" y="154"/>
                  <a:pt x="74" y="156"/>
                </a:cubicBezTo>
                <a:close/>
                <a:moveTo>
                  <a:pt x="95" y="142"/>
                </a:moveTo>
                <a:cubicBezTo>
                  <a:pt x="92" y="144"/>
                  <a:pt x="90" y="145"/>
                  <a:pt x="87" y="147"/>
                </a:cubicBezTo>
                <a:cubicBezTo>
                  <a:pt x="80" y="142"/>
                  <a:pt x="73" y="137"/>
                  <a:pt x="67" y="133"/>
                </a:cubicBezTo>
                <a:cubicBezTo>
                  <a:pt x="68" y="131"/>
                  <a:pt x="68" y="129"/>
                  <a:pt x="69" y="127"/>
                </a:cubicBezTo>
                <a:cubicBezTo>
                  <a:pt x="70" y="126"/>
                  <a:pt x="70" y="123"/>
                  <a:pt x="69" y="121"/>
                </a:cubicBezTo>
                <a:cubicBezTo>
                  <a:pt x="51" y="107"/>
                  <a:pt x="34" y="92"/>
                  <a:pt x="18" y="76"/>
                </a:cubicBezTo>
                <a:cubicBezTo>
                  <a:pt x="19" y="76"/>
                  <a:pt x="20" y="76"/>
                  <a:pt x="21" y="76"/>
                </a:cubicBezTo>
                <a:cubicBezTo>
                  <a:pt x="46" y="98"/>
                  <a:pt x="71" y="120"/>
                  <a:pt x="97" y="141"/>
                </a:cubicBezTo>
                <a:cubicBezTo>
                  <a:pt x="96" y="141"/>
                  <a:pt x="96" y="141"/>
                  <a:pt x="95" y="142"/>
                </a:cubicBezTo>
                <a:close/>
                <a:moveTo>
                  <a:pt x="116" y="182"/>
                </a:moveTo>
                <a:cubicBezTo>
                  <a:pt x="111" y="170"/>
                  <a:pt x="107" y="158"/>
                  <a:pt x="103" y="146"/>
                </a:cubicBezTo>
                <a:cubicBezTo>
                  <a:pt x="109" y="151"/>
                  <a:pt x="116" y="156"/>
                  <a:pt x="122" y="161"/>
                </a:cubicBezTo>
                <a:cubicBezTo>
                  <a:pt x="120" y="168"/>
                  <a:pt x="118" y="175"/>
                  <a:pt x="116" y="182"/>
                </a:cubicBezTo>
                <a:close/>
                <a:moveTo>
                  <a:pt x="124" y="157"/>
                </a:moveTo>
                <a:cubicBezTo>
                  <a:pt x="93" y="129"/>
                  <a:pt x="60" y="102"/>
                  <a:pt x="27" y="77"/>
                </a:cubicBezTo>
                <a:cubicBezTo>
                  <a:pt x="31" y="77"/>
                  <a:pt x="35" y="78"/>
                  <a:pt x="39" y="79"/>
                </a:cubicBezTo>
                <a:cubicBezTo>
                  <a:pt x="39" y="79"/>
                  <a:pt x="39" y="79"/>
                  <a:pt x="39" y="79"/>
                </a:cubicBezTo>
                <a:cubicBezTo>
                  <a:pt x="69" y="102"/>
                  <a:pt x="97" y="125"/>
                  <a:pt x="126" y="148"/>
                </a:cubicBezTo>
                <a:cubicBezTo>
                  <a:pt x="125" y="151"/>
                  <a:pt x="124" y="154"/>
                  <a:pt x="124" y="157"/>
                </a:cubicBezTo>
                <a:close/>
                <a:moveTo>
                  <a:pt x="127" y="144"/>
                </a:moveTo>
                <a:cubicBezTo>
                  <a:pt x="102" y="121"/>
                  <a:pt x="75" y="100"/>
                  <a:pt x="48" y="81"/>
                </a:cubicBezTo>
                <a:cubicBezTo>
                  <a:pt x="53" y="82"/>
                  <a:pt x="59" y="85"/>
                  <a:pt x="64" y="87"/>
                </a:cubicBezTo>
                <a:cubicBezTo>
                  <a:pt x="68" y="89"/>
                  <a:pt x="70" y="87"/>
                  <a:pt x="71" y="84"/>
                </a:cubicBezTo>
                <a:cubicBezTo>
                  <a:pt x="91" y="101"/>
                  <a:pt x="111" y="117"/>
                  <a:pt x="131" y="133"/>
                </a:cubicBezTo>
                <a:cubicBezTo>
                  <a:pt x="130" y="137"/>
                  <a:pt x="129" y="141"/>
                  <a:pt x="127" y="144"/>
                </a:cubicBezTo>
                <a:close/>
                <a:moveTo>
                  <a:pt x="138" y="128"/>
                </a:moveTo>
                <a:cubicBezTo>
                  <a:pt x="136" y="127"/>
                  <a:pt x="134" y="128"/>
                  <a:pt x="133" y="129"/>
                </a:cubicBezTo>
                <a:cubicBezTo>
                  <a:pt x="113" y="112"/>
                  <a:pt x="92" y="96"/>
                  <a:pt x="72" y="79"/>
                </a:cubicBezTo>
                <a:cubicBezTo>
                  <a:pt x="72" y="78"/>
                  <a:pt x="72" y="78"/>
                  <a:pt x="72" y="77"/>
                </a:cubicBezTo>
                <a:cubicBezTo>
                  <a:pt x="72" y="73"/>
                  <a:pt x="72" y="69"/>
                  <a:pt x="72" y="66"/>
                </a:cubicBezTo>
                <a:cubicBezTo>
                  <a:pt x="86" y="79"/>
                  <a:pt x="101" y="91"/>
                  <a:pt x="117" y="103"/>
                </a:cubicBezTo>
                <a:cubicBezTo>
                  <a:pt x="130" y="113"/>
                  <a:pt x="142" y="125"/>
                  <a:pt x="157" y="133"/>
                </a:cubicBezTo>
                <a:cubicBezTo>
                  <a:pt x="150" y="132"/>
                  <a:pt x="144" y="130"/>
                  <a:pt x="138" y="128"/>
                </a:cubicBezTo>
                <a:close/>
                <a:moveTo>
                  <a:pt x="167" y="136"/>
                </a:moveTo>
                <a:cubicBezTo>
                  <a:pt x="168" y="135"/>
                  <a:pt x="168" y="134"/>
                  <a:pt x="167" y="133"/>
                </a:cubicBezTo>
                <a:cubicBezTo>
                  <a:pt x="153" y="119"/>
                  <a:pt x="136" y="109"/>
                  <a:pt x="121" y="98"/>
                </a:cubicBezTo>
                <a:cubicBezTo>
                  <a:pt x="105" y="85"/>
                  <a:pt x="88" y="72"/>
                  <a:pt x="72" y="60"/>
                </a:cubicBezTo>
                <a:cubicBezTo>
                  <a:pt x="72" y="54"/>
                  <a:pt x="72" y="48"/>
                  <a:pt x="72" y="43"/>
                </a:cubicBezTo>
                <a:cubicBezTo>
                  <a:pt x="108" y="74"/>
                  <a:pt x="142" y="106"/>
                  <a:pt x="178" y="137"/>
                </a:cubicBezTo>
                <a:cubicBezTo>
                  <a:pt x="174" y="137"/>
                  <a:pt x="171" y="136"/>
                  <a:pt x="167" y="136"/>
                </a:cubicBezTo>
                <a:close/>
                <a:moveTo>
                  <a:pt x="188" y="138"/>
                </a:moveTo>
                <a:cubicBezTo>
                  <a:pt x="152" y="102"/>
                  <a:pt x="112" y="69"/>
                  <a:pt x="72" y="37"/>
                </a:cubicBezTo>
                <a:cubicBezTo>
                  <a:pt x="72" y="30"/>
                  <a:pt x="73" y="23"/>
                  <a:pt x="73" y="16"/>
                </a:cubicBezTo>
                <a:cubicBezTo>
                  <a:pt x="81" y="25"/>
                  <a:pt x="89" y="34"/>
                  <a:pt x="97" y="43"/>
                </a:cubicBezTo>
                <a:cubicBezTo>
                  <a:pt x="101" y="49"/>
                  <a:pt x="108" y="60"/>
                  <a:pt x="116" y="62"/>
                </a:cubicBezTo>
                <a:cubicBezTo>
                  <a:pt x="117" y="62"/>
                  <a:pt x="117" y="62"/>
                  <a:pt x="118" y="62"/>
                </a:cubicBezTo>
                <a:cubicBezTo>
                  <a:pt x="126" y="68"/>
                  <a:pt x="134" y="75"/>
                  <a:pt x="141" y="81"/>
                </a:cubicBezTo>
                <a:cubicBezTo>
                  <a:pt x="146" y="84"/>
                  <a:pt x="150" y="89"/>
                  <a:pt x="155" y="92"/>
                </a:cubicBezTo>
                <a:cubicBezTo>
                  <a:pt x="155" y="93"/>
                  <a:pt x="154" y="94"/>
                  <a:pt x="154" y="94"/>
                </a:cubicBezTo>
                <a:cubicBezTo>
                  <a:pt x="153" y="96"/>
                  <a:pt x="153" y="99"/>
                  <a:pt x="155" y="100"/>
                </a:cubicBezTo>
                <a:cubicBezTo>
                  <a:pt x="167" y="114"/>
                  <a:pt x="180" y="127"/>
                  <a:pt x="194" y="139"/>
                </a:cubicBezTo>
                <a:cubicBezTo>
                  <a:pt x="192" y="139"/>
                  <a:pt x="190" y="138"/>
                  <a:pt x="188" y="138"/>
                </a:cubicBezTo>
                <a:close/>
              </a:path>
            </a:pathLst>
          </a:custGeom>
          <a:solidFill>
            <a:schemeClr val="tx1"/>
          </a:solidFill>
          <a:ln>
            <a:noFill/>
          </a:ln>
        </p:spPr>
        <p:txBody>
          <a:bodyPr vert="horz" wrap="square" lIns="43196" tIns="21598" rIns="43196" bIns="21598" numCol="1" anchor="t" anchorCtr="0" compatLnSpc="1"/>
          <a:lstStyle/>
          <a:p>
            <a:endParaRPr lang="zh-CN" altLang="en-US"/>
          </a:p>
        </p:txBody>
      </p:sp>
      <p:sp>
        <p:nvSpPr>
          <p:cNvPr id="18" name="Freeform 5"/>
          <p:cNvSpPr>
            <a:spLocks noEditPoints="1"/>
          </p:cNvSpPr>
          <p:nvPr/>
        </p:nvSpPr>
        <p:spPr bwMode="auto">
          <a:xfrm>
            <a:off x="4368739" y="1493845"/>
            <a:ext cx="384794" cy="365217"/>
          </a:xfrm>
          <a:custGeom>
            <a:avLst/>
            <a:gdLst>
              <a:gd name="T0" fmla="*/ 168 w 214"/>
              <a:gd name="T1" fmla="*/ 88 h 203"/>
              <a:gd name="T2" fmla="*/ 185 w 214"/>
              <a:gd name="T3" fmla="*/ 29 h 203"/>
              <a:gd name="T4" fmla="*/ 122 w 214"/>
              <a:gd name="T5" fmla="*/ 52 h 203"/>
              <a:gd name="T6" fmla="*/ 65 w 214"/>
              <a:gd name="T7" fmla="*/ 6 h 203"/>
              <a:gd name="T8" fmla="*/ 7 w 214"/>
              <a:gd name="T9" fmla="*/ 67 h 203"/>
              <a:gd name="T10" fmla="*/ 28 w 214"/>
              <a:gd name="T11" fmla="*/ 100 h 203"/>
              <a:gd name="T12" fmla="*/ 29 w 214"/>
              <a:gd name="T13" fmla="*/ 183 h 203"/>
              <a:gd name="T14" fmla="*/ 95 w 214"/>
              <a:gd name="T15" fmla="*/ 154 h 203"/>
              <a:gd name="T16" fmla="*/ 121 w 214"/>
              <a:gd name="T17" fmla="*/ 197 h 203"/>
              <a:gd name="T18" fmla="*/ 208 w 214"/>
              <a:gd name="T19" fmla="*/ 149 h 203"/>
              <a:gd name="T20" fmla="*/ 171 w 214"/>
              <a:gd name="T21" fmla="*/ 59 h 203"/>
              <a:gd name="T22" fmla="*/ 179 w 214"/>
              <a:gd name="T23" fmla="*/ 41 h 203"/>
              <a:gd name="T24" fmla="*/ 144 w 214"/>
              <a:gd name="T25" fmla="*/ 54 h 203"/>
              <a:gd name="T26" fmla="*/ 169 w 214"/>
              <a:gd name="T27" fmla="*/ 64 h 203"/>
              <a:gd name="T28" fmla="*/ 143 w 214"/>
              <a:gd name="T29" fmla="*/ 54 h 203"/>
              <a:gd name="T30" fmla="*/ 138 w 214"/>
              <a:gd name="T31" fmla="*/ 56 h 203"/>
              <a:gd name="T32" fmla="*/ 158 w 214"/>
              <a:gd name="T33" fmla="*/ 86 h 203"/>
              <a:gd name="T34" fmla="*/ 125 w 214"/>
              <a:gd name="T35" fmla="*/ 61 h 203"/>
              <a:gd name="T36" fmla="*/ 45 w 214"/>
              <a:gd name="T37" fmla="*/ 173 h 203"/>
              <a:gd name="T38" fmla="*/ 59 w 214"/>
              <a:gd name="T39" fmla="*/ 164 h 203"/>
              <a:gd name="T40" fmla="*/ 45 w 214"/>
              <a:gd name="T41" fmla="*/ 173 h 203"/>
              <a:gd name="T42" fmla="*/ 61 w 214"/>
              <a:gd name="T43" fmla="*/ 162 h 203"/>
              <a:gd name="T44" fmla="*/ 59 w 214"/>
              <a:gd name="T45" fmla="*/ 148 h 203"/>
              <a:gd name="T46" fmla="*/ 70 w 214"/>
              <a:gd name="T47" fmla="*/ 158 h 203"/>
              <a:gd name="T48" fmla="*/ 74 w 214"/>
              <a:gd name="T49" fmla="*/ 156 h 203"/>
              <a:gd name="T50" fmla="*/ 60 w 214"/>
              <a:gd name="T51" fmla="*/ 145 h 203"/>
              <a:gd name="T52" fmla="*/ 84 w 214"/>
              <a:gd name="T53" fmla="*/ 149 h 203"/>
              <a:gd name="T54" fmla="*/ 95 w 214"/>
              <a:gd name="T55" fmla="*/ 142 h 203"/>
              <a:gd name="T56" fmla="*/ 67 w 214"/>
              <a:gd name="T57" fmla="*/ 133 h 203"/>
              <a:gd name="T58" fmla="*/ 69 w 214"/>
              <a:gd name="T59" fmla="*/ 121 h 203"/>
              <a:gd name="T60" fmla="*/ 21 w 214"/>
              <a:gd name="T61" fmla="*/ 76 h 203"/>
              <a:gd name="T62" fmla="*/ 95 w 214"/>
              <a:gd name="T63" fmla="*/ 142 h 203"/>
              <a:gd name="T64" fmla="*/ 103 w 214"/>
              <a:gd name="T65" fmla="*/ 146 h 203"/>
              <a:gd name="T66" fmla="*/ 116 w 214"/>
              <a:gd name="T67" fmla="*/ 182 h 203"/>
              <a:gd name="T68" fmla="*/ 27 w 214"/>
              <a:gd name="T69" fmla="*/ 77 h 203"/>
              <a:gd name="T70" fmla="*/ 39 w 214"/>
              <a:gd name="T71" fmla="*/ 79 h 203"/>
              <a:gd name="T72" fmla="*/ 124 w 214"/>
              <a:gd name="T73" fmla="*/ 157 h 203"/>
              <a:gd name="T74" fmla="*/ 48 w 214"/>
              <a:gd name="T75" fmla="*/ 81 h 203"/>
              <a:gd name="T76" fmla="*/ 71 w 214"/>
              <a:gd name="T77" fmla="*/ 84 h 203"/>
              <a:gd name="T78" fmla="*/ 127 w 214"/>
              <a:gd name="T79" fmla="*/ 144 h 203"/>
              <a:gd name="T80" fmla="*/ 133 w 214"/>
              <a:gd name="T81" fmla="*/ 129 h 203"/>
              <a:gd name="T82" fmla="*/ 72 w 214"/>
              <a:gd name="T83" fmla="*/ 77 h 203"/>
              <a:gd name="T84" fmla="*/ 117 w 214"/>
              <a:gd name="T85" fmla="*/ 103 h 203"/>
              <a:gd name="T86" fmla="*/ 138 w 214"/>
              <a:gd name="T87" fmla="*/ 128 h 203"/>
              <a:gd name="T88" fmla="*/ 167 w 214"/>
              <a:gd name="T89" fmla="*/ 133 h 203"/>
              <a:gd name="T90" fmla="*/ 72 w 214"/>
              <a:gd name="T91" fmla="*/ 60 h 203"/>
              <a:gd name="T92" fmla="*/ 178 w 214"/>
              <a:gd name="T93" fmla="*/ 137 h 203"/>
              <a:gd name="T94" fmla="*/ 188 w 214"/>
              <a:gd name="T95" fmla="*/ 138 h 203"/>
              <a:gd name="T96" fmla="*/ 73 w 214"/>
              <a:gd name="T97" fmla="*/ 16 h 203"/>
              <a:gd name="T98" fmla="*/ 116 w 214"/>
              <a:gd name="T99" fmla="*/ 62 h 203"/>
              <a:gd name="T100" fmla="*/ 141 w 214"/>
              <a:gd name="T101" fmla="*/ 81 h 203"/>
              <a:gd name="T102" fmla="*/ 154 w 214"/>
              <a:gd name="T103" fmla="*/ 94 h 203"/>
              <a:gd name="T104" fmla="*/ 194 w 214"/>
              <a:gd name="T105"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4" h="203">
                <a:moveTo>
                  <a:pt x="210" y="140"/>
                </a:moveTo>
                <a:cubicBezTo>
                  <a:pt x="196" y="129"/>
                  <a:pt x="162" y="108"/>
                  <a:pt x="168" y="88"/>
                </a:cubicBezTo>
                <a:cubicBezTo>
                  <a:pt x="174" y="70"/>
                  <a:pt x="185" y="53"/>
                  <a:pt x="191" y="35"/>
                </a:cubicBezTo>
                <a:cubicBezTo>
                  <a:pt x="192" y="31"/>
                  <a:pt x="189" y="27"/>
                  <a:pt x="185" y="29"/>
                </a:cubicBezTo>
                <a:cubicBezTo>
                  <a:pt x="175" y="32"/>
                  <a:pt x="164" y="36"/>
                  <a:pt x="154" y="40"/>
                </a:cubicBezTo>
                <a:cubicBezTo>
                  <a:pt x="146" y="43"/>
                  <a:pt x="130" y="53"/>
                  <a:pt x="122" y="52"/>
                </a:cubicBezTo>
                <a:cubicBezTo>
                  <a:pt x="105" y="50"/>
                  <a:pt x="84" y="15"/>
                  <a:pt x="73" y="3"/>
                </a:cubicBezTo>
                <a:cubicBezTo>
                  <a:pt x="70" y="0"/>
                  <a:pt x="66" y="2"/>
                  <a:pt x="65" y="6"/>
                </a:cubicBezTo>
                <a:cubicBezTo>
                  <a:pt x="63" y="30"/>
                  <a:pt x="63" y="53"/>
                  <a:pt x="66" y="77"/>
                </a:cubicBezTo>
                <a:cubicBezTo>
                  <a:pt x="47" y="69"/>
                  <a:pt x="27" y="65"/>
                  <a:pt x="7" y="67"/>
                </a:cubicBezTo>
                <a:cubicBezTo>
                  <a:pt x="2" y="67"/>
                  <a:pt x="0" y="72"/>
                  <a:pt x="3" y="75"/>
                </a:cubicBezTo>
                <a:cubicBezTo>
                  <a:pt x="11" y="84"/>
                  <a:pt x="19" y="92"/>
                  <a:pt x="28" y="100"/>
                </a:cubicBezTo>
                <a:cubicBezTo>
                  <a:pt x="34" y="105"/>
                  <a:pt x="52" y="116"/>
                  <a:pt x="55" y="123"/>
                </a:cubicBezTo>
                <a:cubicBezTo>
                  <a:pt x="61" y="138"/>
                  <a:pt x="36" y="169"/>
                  <a:pt x="29" y="183"/>
                </a:cubicBezTo>
                <a:cubicBezTo>
                  <a:pt x="27" y="188"/>
                  <a:pt x="31" y="192"/>
                  <a:pt x="36" y="190"/>
                </a:cubicBezTo>
                <a:cubicBezTo>
                  <a:pt x="56" y="179"/>
                  <a:pt x="76" y="167"/>
                  <a:pt x="95" y="154"/>
                </a:cubicBezTo>
                <a:cubicBezTo>
                  <a:pt x="100" y="169"/>
                  <a:pt x="106" y="184"/>
                  <a:pt x="112" y="199"/>
                </a:cubicBezTo>
                <a:cubicBezTo>
                  <a:pt x="114" y="203"/>
                  <a:pt x="120" y="201"/>
                  <a:pt x="121" y="197"/>
                </a:cubicBezTo>
                <a:cubicBezTo>
                  <a:pt x="127" y="178"/>
                  <a:pt x="133" y="158"/>
                  <a:pt x="139" y="139"/>
                </a:cubicBezTo>
                <a:cubicBezTo>
                  <a:pt x="162" y="146"/>
                  <a:pt x="184" y="149"/>
                  <a:pt x="208" y="149"/>
                </a:cubicBezTo>
                <a:cubicBezTo>
                  <a:pt x="213" y="149"/>
                  <a:pt x="214" y="142"/>
                  <a:pt x="210" y="140"/>
                </a:cubicBezTo>
                <a:close/>
                <a:moveTo>
                  <a:pt x="171" y="59"/>
                </a:moveTo>
                <a:cubicBezTo>
                  <a:pt x="167" y="56"/>
                  <a:pt x="163" y="52"/>
                  <a:pt x="158" y="49"/>
                </a:cubicBezTo>
                <a:cubicBezTo>
                  <a:pt x="165" y="46"/>
                  <a:pt x="172" y="44"/>
                  <a:pt x="179" y="41"/>
                </a:cubicBezTo>
                <a:cubicBezTo>
                  <a:pt x="176" y="47"/>
                  <a:pt x="174" y="53"/>
                  <a:pt x="171" y="59"/>
                </a:cubicBezTo>
                <a:close/>
                <a:moveTo>
                  <a:pt x="144" y="54"/>
                </a:moveTo>
                <a:cubicBezTo>
                  <a:pt x="147" y="53"/>
                  <a:pt x="151" y="51"/>
                  <a:pt x="154" y="50"/>
                </a:cubicBezTo>
                <a:cubicBezTo>
                  <a:pt x="159" y="55"/>
                  <a:pt x="164" y="59"/>
                  <a:pt x="169" y="64"/>
                </a:cubicBezTo>
                <a:cubicBezTo>
                  <a:pt x="168" y="66"/>
                  <a:pt x="167" y="69"/>
                  <a:pt x="166" y="72"/>
                </a:cubicBezTo>
                <a:cubicBezTo>
                  <a:pt x="158" y="67"/>
                  <a:pt x="150" y="61"/>
                  <a:pt x="143" y="54"/>
                </a:cubicBezTo>
                <a:cubicBezTo>
                  <a:pt x="144" y="54"/>
                  <a:pt x="144" y="54"/>
                  <a:pt x="144" y="54"/>
                </a:cubicBezTo>
                <a:close/>
                <a:moveTo>
                  <a:pt x="138" y="56"/>
                </a:moveTo>
                <a:cubicBezTo>
                  <a:pt x="145" y="65"/>
                  <a:pt x="153" y="72"/>
                  <a:pt x="163" y="77"/>
                </a:cubicBezTo>
                <a:cubicBezTo>
                  <a:pt x="162" y="80"/>
                  <a:pt x="160" y="83"/>
                  <a:pt x="158" y="86"/>
                </a:cubicBezTo>
                <a:cubicBezTo>
                  <a:pt x="154" y="83"/>
                  <a:pt x="149" y="80"/>
                  <a:pt x="145" y="76"/>
                </a:cubicBezTo>
                <a:cubicBezTo>
                  <a:pt x="138" y="71"/>
                  <a:pt x="131" y="66"/>
                  <a:pt x="125" y="61"/>
                </a:cubicBezTo>
                <a:cubicBezTo>
                  <a:pt x="129" y="60"/>
                  <a:pt x="134" y="58"/>
                  <a:pt x="138" y="56"/>
                </a:cubicBezTo>
                <a:close/>
                <a:moveTo>
                  <a:pt x="45" y="173"/>
                </a:moveTo>
                <a:cubicBezTo>
                  <a:pt x="48" y="169"/>
                  <a:pt x="50" y="164"/>
                  <a:pt x="53" y="160"/>
                </a:cubicBezTo>
                <a:cubicBezTo>
                  <a:pt x="55" y="161"/>
                  <a:pt x="57" y="163"/>
                  <a:pt x="59" y="164"/>
                </a:cubicBezTo>
                <a:cubicBezTo>
                  <a:pt x="59" y="165"/>
                  <a:pt x="59" y="165"/>
                  <a:pt x="60" y="165"/>
                </a:cubicBezTo>
                <a:cubicBezTo>
                  <a:pt x="55" y="168"/>
                  <a:pt x="50" y="170"/>
                  <a:pt x="45" y="173"/>
                </a:cubicBezTo>
                <a:close/>
                <a:moveTo>
                  <a:pt x="61" y="164"/>
                </a:moveTo>
                <a:cubicBezTo>
                  <a:pt x="62" y="163"/>
                  <a:pt x="62" y="162"/>
                  <a:pt x="61" y="162"/>
                </a:cubicBezTo>
                <a:cubicBezTo>
                  <a:pt x="59" y="160"/>
                  <a:pt x="57" y="158"/>
                  <a:pt x="55" y="156"/>
                </a:cubicBezTo>
                <a:cubicBezTo>
                  <a:pt x="56" y="153"/>
                  <a:pt x="57" y="151"/>
                  <a:pt x="59" y="148"/>
                </a:cubicBezTo>
                <a:cubicBezTo>
                  <a:pt x="61" y="150"/>
                  <a:pt x="63" y="152"/>
                  <a:pt x="66" y="154"/>
                </a:cubicBezTo>
                <a:cubicBezTo>
                  <a:pt x="67" y="156"/>
                  <a:pt x="69" y="157"/>
                  <a:pt x="70" y="158"/>
                </a:cubicBezTo>
                <a:cubicBezTo>
                  <a:pt x="67" y="160"/>
                  <a:pt x="64" y="162"/>
                  <a:pt x="61" y="164"/>
                </a:cubicBezTo>
                <a:close/>
                <a:moveTo>
                  <a:pt x="74" y="156"/>
                </a:moveTo>
                <a:cubicBezTo>
                  <a:pt x="72" y="154"/>
                  <a:pt x="69" y="153"/>
                  <a:pt x="67" y="151"/>
                </a:cubicBezTo>
                <a:cubicBezTo>
                  <a:pt x="65" y="149"/>
                  <a:pt x="62" y="147"/>
                  <a:pt x="60" y="145"/>
                </a:cubicBezTo>
                <a:cubicBezTo>
                  <a:pt x="62" y="142"/>
                  <a:pt x="63" y="139"/>
                  <a:pt x="65" y="136"/>
                </a:cubicBezTo>
                <a:cubicBezTo>
                  <a:pt x="71" y="141"/>
                  <a:pt x="77" y="146"/>
                  <a:pt x="84" y="149"/>
                </a:cubicBezTo>
                <a:cubicBezTo>
                  <a:pt x="80" y="152"/>
                  <a:pt x="77" y="154"/>
                  <a:pt x="74" y="156"/>
                </a:cubicBezTo>
                <a:close/>
                <a:moveTo>
                  <a:pt x="95" y="142"/>
                </a:moveTo>
                <a:cubicBezTo>
                  <a:pt x="92" y="144"/>
                  <a:pt x="90" y="145"/>
                  <a:pt x="87" y="147"/>
                </a:cubicBezTo>
                <a:cubicBezTo>
                  <a:pt x="80" y="142"/>
                  <a:pt x="73" y="137"/>
                  <a:pt x="67" y="133"/>
                </a:cubicBezTo>
                <a:cubicBezTo>
                  <a:pt x="68" y="131"/>
                  <a:pt x="68" y="129"/>
                  <a:pt x="69" y="127"/>
                </a:cubicBezTo>
                <a:cubicBezTo>
                  <a:pt x="70" y="126"/>
                  <a:pt x="70" y="123"/>
                  <a:pt x="69" y="121"/>
                </a:cubicBezTo>
                <a:cubicBezTo>
                  <a:pt x="51" y="107"/>
                  <a:pt x="34" y="92"/>
                  <a:pt x="18" y="76"/>
                </a:cubicBezTo>
                <a:cubicBezTo>
                  <a:pt x="19" y="76"/>
                  <a:pt x="20" y="76"/>
                  <a:pt x="21" y="76"/>
                </a:cubicBezTo>
                <a:cubicBezTo>
                  <a:pt x="46" y="98"/>
                  <a:pt x="71" y="120"/>
                  <a:pt x="97" y="141"/>
                </a:cubicBezTo>
                <a:cubicBezTo>
                  <a:pt x="96" y="141"/>
                  <a:pt x="96" y="141"/>
                  <a:pt x="95" y="142"/>
                </a:cubicBezTo>
                <a:close/>
                <a:moveTo>
                  <a:pt x="116" y="182"/>
                </a:moveTo>
                <a:cubicBezTo>
                  <a:pt x="111" y="170"/>
                  <a:pt x="107" y="158"/>
                  <a:pt x="103" y="146"/>
                </a:cubicBezTo>
                <a:cubicBezTo>
                  <a:pt x="109" y="151"/>
                  <a:pt x="116" y="156"/>
                  <a:pt x="122" y="161"/>
                </a:cubicBezTo>
                <a:cubicBezTo>
                  <a:pt x="120" y="168"/>
                  <a:pt x="118" y="175"/>
                  <a:pt x="116" y="182"/>
                </a:cubicBezTo>
                <a:close/>
                <a:moveTo>
                  <a:pt x="124" y="157"/>
                </a:moveTo>
                <a:cubicBezTo>
                  <a:pt x="93" y="129"/>
                  <a:pt x="60" y="102"/>
                  <a:pt x="27" y="77"/>
                </a:cubicBezTo>
                <a:cubicBezTo>
                  <a:pt x="31" y="77"/>
                  <a:pt x="35" y="78"/>
                  <a:pt x="39" y="79"/>
                </a:cubicBezTo>
                <a:cubicBezTo>
                  <a:pt x="39" y="79"/>
                  <a:pt x="39" y="79"/>
                  <a:pt x="39" y="79"/>
                </a:cubicBezTo>
                <a:cubicBezTo>
                  <a:pt x="69" y="102"/>
                  <a:pt x="97" y="125"/>
                  <a:pt x="126" y="148"/>
                </a:cubicBezTo>
                <a:cubicBezTo>
                  <a:pt x="125" y="151"/>
                  <a:pt x="124" y="154"/>
                  <a:pt x="124" y="157"/>
                </a:cubicBezTo>
                <a:close/>
                <a:moveTo>
                  <a:pt x="127" y="144"/>
                </a:moveTo>
                <a:cubicBezTo>
                  <a:pt x="102" y="121"/>
                  <a:pt x="75" y="100"/>
                  <a:pt x="48" y="81"/>
                </a:cubicBezTo>
                <a:cubicBezTo>
                  <a:pt x="53" y="82"/>
                  <a:pt x="59" y="85"/>
                  <a:pt x="64" y="87"/>
                </a:cubicBezTo>
                <a:cubicBezTo>
                  <a:pt x="68" y="89"/>
                  <a:pt x="70" y="87"/>
                  <a:pt x="71" y="84"/>
                </a:cubicBezTo>
                <a:cubicBezTo>
                  <a:pt x="91" y="101"/>
                  <a:pt x="111" y="117"/>
                  <a:pt x="131" y="133"/>
                </a:cubicBezTo>
                <a:cubicBezTo>
                  <a:pt x="130" y="137"/>
                  <a:pt x="129" y="141"/>
                  <a:pt x="127" y="144"/>
                </a:cubicBezTo>
                <a:close/>
                <a:moveTo>
                  <a:pt x="138" y="128"/>
                </a:moveTo>
                <a:cubicBezTo>
                  <a:pt x="136" y="127"/>
                  <a:pt x="134" y="128"/>
                  <a:pt x="133" y="129"/>
                </a:cubicBezTo>
                <a:cubicBezTo>
                  <a:pt x="113" y="112"/>
                  <a:pt x="92" y="96"/>
                  <a:pt x="72" y="79"/>
                </a:cubicBezTo>
                <a:cubicBezTo>
                  <a:pt x="72" y="78"/>
                  <a:pt x="72" y="78"/>
                  <a:pt x="72" y="77"/>
                </a:cubicBezTo>
                <a:cubicBezTo>
                  <a:pt x="72" y="73"/>
                  <a:pt x="72" y="69"/>
                  <a:pt x="72" y="66"/>
                </a:cubicBezTo>
                <a:cubicBezTo>
                  <a:pt x="86" y="79"/>
                  <a:pt x="101" y="91"/>
                  <a:pt x="117" y="103"/>
                </a:cubicBezTo>
                <a:cubicBezTo>
                  <a:pt x="130" y="113"/>
                  <a:pt x="142" y="125"/>
                  <a:pt x="157" y="133"/>
                </a:cubicBezTo>
                <a:cubicBezTo>
                  <a:pt x="150" y="132"/>
                  <a:pt x="144" y="130"/>
                  <a:pt x="138" y="128"/>
                </a:cubicBezTo>
                <a:close/>
                <a:moveTo>
                  <a:pt x="167" y="136"/>
                </a:moveTo>
                <a:cubicBezTo>
                  <a:pt x="168" y="135"/>
                  <a:pt x="168" y="134"/>
                  <a:pt x="167" y="133"/>
                </a:cubicBezTo>
                <a:cubicBezTo>
                  <a:pt x="153" y="119"/>
                  <a:pt x="136" y="109"/>
                  <a:pt x="121" y="98"/>
                </a:cubicBezTo>
                <a:cubicBezTo>
                  <a:pt x="105" y="85"/>
                  <a:pt x="88" y="72"/>
                  <a:pt x="72" y="60"/>
                </a:cubicBezTo>
                <a:cubicBezTo>
                  <a:pt x="72" y="54"/>
                  <a:pt x="72" y="48"/>
                  <a:pt x="72" y="43"/>
                </a:cubicBezTo>
                <a:cubicBezTo>
                  <a:pt x="108" y="74"/>
                  <a:pt x="142" y="106"/>
                  <a:pt x="178" y="137"/>
                </a:cubicBezTo>
                <a:cubicBezTo>
                  <a:pt x="174" y="137"/>
                  <a:pt x="171" y="136"/>
                  <a:pt x="167" y="136"/>
                </a:cubicBezTo>
                <a:close/>
                <a:moveTo>
                  <a:pt x="188" y="138"/>
                </a:moveTo>
                <a:cubicBezTo>
                  <a:pt x="152" y="102"/>
                  <a:pt x="112" y="69"/>
                  <a:pt x="72" y="37"/>
                </a:cubicBezTo>
                <a:cubicBezTo>
                  <a:pt x="72" y="30"/>
                  <a:pt x="73" y="23"/>
                  <a:pt x="73" y="16"/>
                </a:cubicBezTo>
                <a:cubicBezTo>
                  <a:pt x="81" y="25"/>
                  <a:pt x="89" y="34"/>
                  <a:pt x="97" y="43"/>
                </a:cubicBezTo>
                <a:cubicBezTo>
                  <a:pt x="101" y="49"/>
                  <a:pt x="108" y="60"/>
                  <a:pt x="116" y="62"/>
                </a:cubicBezTo>
                <a:cubicBezTo>
                  <a:pt x="117" y="62"/>
                  <a:pt x="117" y="62"/>
                  <a:pt x="118" y="62"/>
                </a:cubicBezTo>
                <a:cubicBezTo>
                  <a:pt x="126" y="68"/>
                  <a:pt x="134" y="75"/>
                  <a:pt x="141" y="81"/>
                </a:cubicBezTo>
                <a:cubicBezTo>
                  <a:pt x="146" y="84"/>
                  <a:pt x="150" y="89"/>
                  <a:pt x="155" y="92"/>
                </a:cubicBezTo>
                <a:cubicBezTo>
                  <a:pt x="155" y="93"/>
                  <a:pt x="154" y="94"/>
                  <a:pt x="154" y="94"/>
                </a:cubicBezTo>
                <a:cubicBezTo>
                  <a:pt x="153" y="96"/>
                  <a:pt x="153" y="99"/>
                  <a:pt x="155" y="100"/>
                </a:cubicBezTo>
                <a:cubicBezTo>
                  <a:pt x="167" y="114"/>
                  <a:pt x="180" y="127"/>
                  <a:pt x="194" y="139"/>
                </a:cubicBezTo>
                <a:cubicBezTo>
                  <a:pt x="192" y="139"/>
                  <a:pt x="190" y="138"/>
                  <a:pt x="188" y="138"/>
                </a:cubicBezTo>
                <a:close/>
              </a:path>
            </a:pathLst>
          </a:custGeom>
          <a:solidFill>
            <a:schemeClr val="tx1"/>
          </a:solidFill>
          <a:ln>
            <a:noFill/>
          </a:ln>
        </p:spPr>
        <p:txBody>
          <a:bodyPr vert="horz" wrap="square" lIns="43196" tIns="21598" rIns="43196" bIns="21598" numCol="1" anchor="t" anchorCtr="0" compatLnSpc="1"/>
          <a:lstStyle/>
          <a:p>
            <a:endParaRPr lang="zh-CN" altLang="en-US"/>
          </a:p>
        </p:txBody>
      </p:sp>
      <p:grpSp>
        <p:nvGrpSpPr>
          <p:cNvPr id="8" name="Group 8"/>
          <p:cNvGrpSpPr>
            <a:grpSpLocks noChangeAspect="1"/>
          </p:cNvGrpSpPr>
          <p:nvPr/>
        </p:nvGrpSpPr>
        <p:grpSpPr bwMode="auto">
          <a:xfrm rot="3562348">
            <a:off x="1798340" y="285723"/>
            <a:ext cx="1799091" cy="3151113"/>
            <a:chOff x="9737" y="572"/>
            <a:chExt cx="2399" cy="4201"/>
          </a:xfrm>
        </p:grpSpPr>
        <p:sp>
          <p:nvSpPr>
            <p:cNvPr id="10" name="Freeform 9"/>
            <p:cNvSpPr>
              <a:spLocks noEditPoints="1"/>
            </p:cNvSpPr>
            <p:nvPr/>
          </p:nvSpPr>
          <p:spPr bwMode="auto">
            <a:xfrm>
              <a:off x="9737" y="572"/>
              <a:ext cx="2399" cy="4201"/>
            </a:xfrm>
            <a:custGeom>
              <a:avLst/>
              <a:gdLst>
                <a:gd name="T0" fmla="*/ 396 w 549"/>
                <a:gd name="T1" fmla="*/ 426 h 964"/>
                <a:gd name="T2" fmla="*/ 112 w 549"/>
                <a:gd name="T3" fmla="*/ 237 h 964"/>
                <a:gd name="T4" fmla="*/ 105 w 549"/>
                <a:gd name="T5" fmla="*/ 459 h 964"/>
                <a:gd name="T6" fmla="*/ 127 w 549"/>
                <a:gd name="T7" fmla="*/ 802 h 964"/>
                <a:gd name="T8" fmla="*/ 221 w 549"/>
                <a:gd name="T9" fmla="*/ 736 h 964"/>
                <a:gd name="T10" fmla="*/ 264 w 549"/>
                <a:gd name="T11" fmla="*/ 794 h 964"/>
                <a:gd name="T12" fmla="*/ 350 w 549"/>
                <a:gd name="T13" fmla="*/ 734 h 964"/>
                <a:gd name="T14" fmla="*/ 473 w 549"/>
                <a:gd name="T15" fmla="*/ 775 h 964"/>
                <a:gd name="T16" fmla="*/ 331 w 549"/>
                <a:gd name="T17" fmla="*/ 384 h 964"/>
                <a:gd name="T18" fmla="*/ 259 w 549"/>
                <a:gd name="T19" fmla="*/ 429 h 964"/>
                <a:gd name="T20" fmla="*/ 335 w 549"/>
                <a:gd name="T21" fmla="*/ 320 h 964"/>
                <a:gd name="T22" fmla="*/ 334 w 549"/>
                <a:gd name="T23" fmla="*/ 379 h 964"/>
                <a:gd name="T24" fmla="*/ 366 w 549"/>
                <a:gd name="T25" fmla="*/ 384 h 964"/>
                <a:gd name="T26" fmla="*/ 384 w 549"/>
                <a:gd name="T27" fmla="*/ 399 h 964"/>
                <a:gd name="T28" fmla="*/ 344 w 549"/>
                <a:gd name="T29" fmla="*/ 317 h 964"/>
                <a:gd name="T30" fmla="*/ 371 w 549"/>
                <a:gd name="T31" fmla="*/ 323 h 964"/>
                <a:gd name="T32" fmla="*/ 361 w 549"/>
                <a:gd name="T33" fmla="*/ 285 h 964"/>
                <a:gd name="T34" fmla="*/ 351 w 549"/>
                <a:gd name="T35" fmla="*/ 254 h 964"/>
                <a:gd name="T36" fmla="*/ 351 w 549"/>
                <a:gd name="T37" fmla="*/ 254 h 964"/>
                <a:gd name="T38" fmla="*/ 347 w 549"/>
                <a:gd name="T39" fmla="*/ 244 h 964"/>
                <a:gd name="T40" fmla="*/ 313 w 549"/>
                <a:gd name="T41" fmla="*/ 168 h 964"/>
                <a:gd name="T42" fmla="*/ 295 w 549"/>
                <a:gd name="T43" fmla="*/ 130 h 964"/>
                <a:gd name="T44" fmla="*/ 269 w 549"/>
                <a:gd name="T45" fmla="*/ 132 h 964"/>
                <a:gd name="T46" fmla="*/ 168 w 549"/>
                <a:gd name="T47" fmla="*/ 155 h 964"/>
                <a:gd name="T48" fmla="*/ 144 w 549"/>
                <a:gd name="T49" fmla="*/ 139 h 964"/>
                <a:gd name="T50" fmla="*/ 131 w 549"/>
                <a:gd name="T51" fmla="*/ 184 h 964"/>
                <a:gd name="T52" fmla="*/ 125 w 549"/>
                <a:gd name="T53" fmla="*/ 210 h 964"/>
                <a:gd name="T54" fmla="*/ 120 w 549"/>
                <a:gd name="T55" fmla="*/ 240 h 964"/>
                <a:gd name="T56" fmla="*/ 115 w 549"/>
                <a:gd name="T57" fmla="*/ 270 h 964"/>
                <a:gd name="T58" fmla="*/ 133 w 549"/>
                <a:gd name="T59" fmla="*/ 308 h 964"/>
                <a:gd name="T60" fmla="*/ 145 w 549"/>
                <a:gd name="T61" fmla="*/ 326 h 964"/>
                <a:gd name="T62" fmla="*/ 147 w 549"/>
                <a:gd name="T63" fmla="*/ 355 h 964"/>
                <a:gd name="T64" fmla="*/ 222 w 549"/>
                <a:gd name="T65" fmla="*/ 510 h 964"/>
                <a:gd name="T66" fmla="*/ 110 w 549"/>
                <a:gd name="T67" fmla="*/ 432 h 964"/>
                <a:gd name="T68" fmla="*/ 298 w 549"/>
                <a:gd name="T69" fmla="*/ 614 h 964"/>
                <a:gd name="T70" fmla="*/ 202 w 549"/>
                <a:gd name="T71" fmla="*/ 543 h 964"/>
                <a:gd name="T72" fmla="*/ 249 w 549"/>
                <a:gd name="T73" fmla="*/ 619 h 964"/>
                <a:gd name="T74" fmla="*/ 117 w 549"/>
                <a:gd name="T75" fmla="*/ 793 h 964"/>
                <a:gd name="T76" fmla="*/ 161 w 549"/>
                <a:gd name="T77" fmla="*/ 613 h 964"/>
                <a:gd name="T78" fmla="*/ 178 w 549"/>
                <a:gd name="T79" fmla="*/ 612 h 964"/>
                <a:gd name="T80" fmla="*/ 139 w 549"/>
                <a:gd name="T81" fmla="*/ 565 h 964"/>
                <a:gd name="T82" fmla="*/ 125 w 549"/>
                <a:gd name="T83" fmla="*/ 520 h 964"/>
                <a:gd name="T84" fmla="*/ 368 w 549"/>
                <a:gd name="T85" fmla="*/ 952 h 964"/>
                <a:gd name="T86" fmla="*/ 254 w 549"/>
                <a:gd name="T87" fmla="*/ 771 h 964"/>
                <a:gd name="T88" fmla="*/ 338 w 549"/>
                <a:gd name="T89" fmla="*/ 890 h 964"/>
                <a:gd name="T90" fmla="*/ 343 w 549"/>
                <a:gd name="T91" fmla="*/ 737 h 964"/>
                <a:gd name="T92" fmla="*/ 278 w 549"/>
                <a:gd name="T93" fmla="*/ 758 h 964"/>
                <a:gd name="T94" fmla="*/ 353 w 549"/>
                <a:gd name="T95" fmla="*/ 821 h 964"/>
                <a:gd name="T96" fmla="*/ 234 w 549"/>
                <a:gd name="T97" fmla="*/ 736 h 964"/>
                <a:gd name="T98" fmla="*/ 351 w 549"/>
                <a:gd name="T99" fmla="*/ 640 h 964"/>
                <a:gd name="T100" fmla="*/ 350 w 549"/>
                <a:gd name="T101" fmla="*/ 641 h 964"/>
                <a:gd name="T102" fmla="*/ 232 w 549"/>
                <a:gd name="T103" fmla="*/ 627 h 964"/>
                <a:gd name="T104" fmla="*/ 224 w 549"/>
                <a:gd name="T105" fmla="*/ 501 h 964"/>
                <a:gd name="T106" fmla="*/ 364 w 549"/>
                <a:gd name="T107" fmla="*/ 592 h 964"/>
                <a:gd name="T108" fmla="*/ 385 w 549"/>
                <a:gd name="T109" fmla="*/ 575 h 964"/>
                <a:gd name="T110" fmla="*/ 388 w 549"/>
                <a:gd name="T111" fmla="*/ 543 h 964"/>
                <a:gd name="T112" fmla="*/ 388 w 549"/>
                <a:gd name="T113" fmla="*/ 534 h 964"/>
                <a:gd name="T114" fmla="*/ 306 w 549"/>
                <a:gd name="T115" fmla="*/ 415 h 964"/>
                <a:gd name="T116" fmla="*/ 306 w 549"/>
                <a:gd name="T117" fmla="*/ 415 h 964"/>
                <a:gd name="T118" fmla="*/ 522 w 549"/>
                <a:gd name="T119" fmla="*/ 59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9" h="964">
                  <a:moveTo>
                    <a:pt x="532" y="590"/>
                  </a:moveTo>
                  <a:cubicBezTo>
                    <a:pt x="516" y="525"/>
                    <a:pt x="463" y="474"/>
                    <a:pt x="399" y="456"/>
                  </a:cubicBezTo>
                  <a:cubicBezTo>
                    <a:pt x="399" y="456"/>
                    <a:pt x="398" y="456"/>
                    <a:pt x="398" y="456"/>
                  </a:cubicBezTo>
                  <a:cubicBezTo>
                    <a:pt x="397" y="449"/>
                    <a:pt x="397" y="441"/>
                    <a:pt x="396" y="433"/>
                  </a:cubicBezTo>
                  <a:cubicBezTo>
                    <a:pt x="399" y="433"/>
                    <a:pt x="400" y="430"/>
                    <a:pt x="398" y="428"/>
                  </a:cubicBezTo>
                  <a:cubicBezTo>
                    <a:pt x="397" y="428"/>
                    <a:pt x="397" y="427"/>
                    <a:pt x="396" y="426"/>
                  </a:cubicBezTo>
                  <a:cubicBezTo>
                    <a:pt x="391" y="370"/>
                    <a:pt x="380" y="313"/>
                    <a:pt x="362" y="259"/>
                  </a:cubicBezTo>
                  <a:cubicBezTo>
                    <a:pt x="346" y="210"/>
                    <a:pt x="325" y="163"/>
                    <a:pt x="299" y="118"/>
                  </a:cubicBezTo>
                  <a:cubicBezTo>
                    <a:pt x="275" y="77"/>
                    <a:pt x="245" y="26"/>
                    <a:pt x="202" y="2"/>
                  </a:cubicBezTo>
                  <a:cubicBezTo>
                    <a:pt x="201" y="2"/>
                    <a:pt x="200" y="2"/>
                    <a:pt x="199" y="2"/>
                  </a:cubicBezTo>
                  <a:cubicBezTo>
                    <a:pt x="197" y="1"/>
                    <a:pt x="194" y="0"/>
                    <a:pt x="192" y="3"/>
                  </a:cubicBezTo>
                  <a:cubicBezTo>
                    <a:pt x="152" y="76"/>
                    <a:pt x="126" y="156"/>
                    <a:pt x="112" y="237"/>
                  </a:cubicBezTo>
                  <a:cubicBezTo>
                    <a:pt x="111" y="238"/>
                    <a:pt x="111" y="238"/>
                    <a:pt x="111" y="238"/>
                  </a:cubicBezTo>
                  <a:cubicBezTo>
                    <a:pt x="108" y="262"/>
                    <a:pt x="105" y="285"/>
                    <a:pt x="103" y="308"/>
                  </a:cubicBezTo>
                  <a:cubicBezTo>
                    <a:pt x="101" y="329"/>
                    <a:pt x="100" y="351"/>
                    <a:pt x="100" y="372"/>
                  </a:cubicBezTo>
                  <a:cubicBezTo>
                    <a:pt x="98" y="373"/>
                    <a:pt x="98" y="375"/>
                    <a:pt x="99" y="376"/>
                  </a:cubicBezTo>
                  <a:cubicBezTo>
                    <a:pt x="99" y="376"/>
                    <a:pt x="100" y="376"/>
                    <a:pt x="100" y="376"/>
                  </a:cubicBezTo>
                  <a:cubicBezTo>
                    <a:pt x="100" y="404"/>
                    <a:pt x="101" y="432"/>
                    <a:pt x="105" y="459"/>
                  </a:cubicBezTo>
                  <a:cubicBezTo>
                    <a:pt x="104" y="460"/>
                    <a:pt x="104" y="460"/>
                    <a:pt x="105" y="461"/>
                  </a:cubicBezTo>
                  <a:cubicBezTo>
                    <a:pt x="105" y="461"/>
                    <a:pt x="105" y="461"/>
                    <a:pt x="105" y="461"/>
                  </a:cubicBezTo>
                  <a:cubicBezTo>
                    <a:pt x="107" y="475"/>
                    <a:pt x="109" y="488"/>
                    <a:pt x="112" y="501"/>
                  </a:cubicBezTo>
                  <a:cubicBezTo>
                    <a:pt x="112" y="501"/>
                    <a:pt x="111" y="501"/>
                    <a:pt x="110" y="501"/>
                  </a:cubicBezTo>
                  <a:cubicBezTo>
                    <a:pt x="0" y="573"/>
                    <a:pt x="17" y="737"/>
                    <a:pt x="120" y="807"/>
                  </a:cubicBezTo>
                  <a:cubicBezTo>
                    <a:pt x="123" y="809"/>
                    <a:pt x="127" y="806"/>
                    <a:pt x="127" y="802"/>
                  </a:cubicBezTo>
                  <a:cubicBezTo>
                    <a:pt x="122" y="738"/>
                    <a:pt x="129" y="671"/>
                    <a:pt x="170" y="618"/>
                  </a:cubicBezTo>
                  <a:cubicBezTo>
                    <a:pt x="170" y="618"/>
                    <a:pt x="170" y="618"/>
                    <a:pt x="170" y="618"/>
                  </a:cubicBezTo>
                  <a:cubicBezTo>
                    <a:pt x="179" y="621"/>
                    <a:pt x="188" y="623"/>
                    <a:pt x="198" y="624"/>
                  </a:cubicBezTo>
                  <a:cubicBezTo>
                    <a:pt x="207" y="625"/>
                    <a:pt x="216" y="626"/>
                    <a:pt x="225" y="627"/>
                  </a:cubicBezTo>
                  <a:cubicBezTo>
                    <a:pt x="204" y="655"/>
                    <a:pt x="207" y="703"/>
                    <a:pt x="217" y="734"/>
                  </a:cubicBezTo>
                  <a:cubicBezTo>
                    <a:pt x="218" y="736"/>
                    <a:pt x="219" y="737"/>
                    <a:pt x="221" y="736"/>
                  </a:cubicBezTo>
                  <a:cubicBezTo>
                    <a:pt x="222" y="738"/>
                    <a:pt x="224" y="739"/>
                    <a:pt x="226" y="740"/>
                  </a:cubicBezTo>
                  <a:cubicBezTo>
                    <a:pt x="228" y="741"/>
                    <a:pt x="230" y="742"/>
                    <a:pt x="232" y="743"/>
                  </a:cubicBezTo>
                  <a:cubicBezTo>
                    <a:pt x="236" y="745"/>
                    <a:pt x="240" y="746"/>
                    <a:pt x="245" y="748"/>
                  </a:cubicBezTo>
                  <a:cubicBezTo>
                    <a:pt x="230" y="767"/>
                    <a:pt x="229" y="792"/>
                    <a:pt x="237" y="814"/>
                  </a:cubicBezTo>
                  <a:cubicBezTo>
                    <a:pt x="238" y="817"/>
                    <a:pt x="242" y="818"/>
                    <a:pt x="244" y="815"/>
                  </a:cubicBezTo>
                  <a:cubicBezTo>
                    <a:pt x="251" y="806"/>
                    <a:pt x="257" y="800"/>
                    <a:pt x="264" y="794"/>
                  </a:cubicBezTo>
                  <a:cubicBezTo>
                    <a:pt x="266" y="864"/>
                    <a:pt x="305" y="929"/>
                    <a:pt x="368" y="962"/>
                  </a:cubicBezTo>
                  <a:cubicBezTo>
                    <a:pt x="371" y="964"/>
                    <a:pt x="374" y="962"/>
                    <a:pt x="375" y="960"/>
                  </a:cubicBezTo>
                  <a:cubicBezTo>
                    <a:pt x="385" y="930"/>
                    <a:pt x="385" y="900"/>
                    <a:pt x="374" y="871"/>
                  </a:cubicBezTo>
                  <a:cubicBezTo>
                    <a:pt x="379" y="875"/>
                    <a:pt x="383" y="880"/>
                    <a:pt x="388" y="886"/>
                  </a:cubicBezTo>
                  <a:cubicBezTo>
                    <a:pt x="390" y="888"/>
                    <a:pt x="394" y="887"/>
                    <a:pt x="395" y="884"/>
                  </a:cubicBezTo>
                  <a:cubicBezTo>
                    <a:pt x="406" y="829"/>
                    <a:pt x="390" y="773"/>
                    <a:pt x="350" y="734"/>
                  </a:cubicBezTo>
                  <a:cubicBezTo>
                    <a:pt x="358" y="729"/>
                    <a:pt x="366" y="724"/>
                    <a:pt x="371" y="718"/>
                  </a:cubicBezTo>
                  <a:cubicBezTo>
                    <a:pt x="373" y="717"/>
                    <a:pt x="375" y="716"/>
                    <a:pt x="375" y="713"/>
                  </a:cubicBezTo>
                  <a:cubicBezTo>
                    <a:pt x="378" y="677"/>
                    <a:pt x="366" y="640"/>
                    <a:pt x="340" y="614"/>
                  </a:cubicBezTo>
                  <a:cubicBezTo>
                    <a:pt x="357" y="607"/>
                    <a:pt x="373" y="598"/>
                    <a:pt x="386" y="586"/>
                  </a:cubicBezTo>
                  <a:cubicBezTo>
                    <a:pt x="446" y="628"/>
                    <a:pt x="465" y="700"/>
                    <a:pt x="465" y="771"/>
                  </a:cubicBezTo>
                  <a:cubicBezTo>
                    <a:pt x="465" y="776"/>
                    <a:pt x="470" y="777"/>
                    <a:pt x="473" y="775"/>
                  </a:cubicBezTo>
                  <a:cubicBezTo>
                    <a:pt x="524" y="729"/>
                    <a:pt x="549" y="657"/>
                    <a:pt x="532" y="590"/>
                  </a:cubicBezTo>
                  <a:close/>
                  <a:moveTo>
                    <a:pt x="389" y="452"/>
                  </a:moveTo>
                  <a:cubicBezTo>
                    <a:pt x="389" y="452"/>
                    <a:pt x="388" y="451"/>
                    <a:pt x="388" y="451"/>
                  </a:cubicBezTo>
                  <a:cubicBezTo>
                    <a:pt x="379" y="440"/>
                    <a:pt x="365" y="432"/>
                    <a:pt x="353" y="423"/>
                  </a:cubicBezTo>
                  <a:cubicBezTo>
                    <a:pt x="321" y="399"/>
                    <a:pt x="321" y="399"/>
                    <a:pt x="321" y="399"/>
                  </a:cubicBezTo>
                  <a:cubicBezTo>
                    <a:pt x="325" y="394"/>
                    <a:pt x="328" y="389"/>
                    <a:pt x="331" y="384"/>
                  </a:cubicBezTo>
                  <a:cubicBezTo>
                    <a:pt x="348" y="400"/>
                    <a:pt x="367" y="418"/>
                    <a:pt x="387" y="429"/>
                  </a:cubicBezTo>
                  <a:cubicBezTo>
                    <a:pt x="388" y="437"/>
                    <a:pt x="388" y="444"/>
                    <a:pt x="389" y="452"/>
                  </a:cubicBezTo>
                  <a:close/>
                  <a:moveTo>
                    <a:pt x="311" y="397"/>
                  </a:moveTo>
                  <a:cubicBezTo>
                    <a:pt x="303" y="406"/>
                    <a:pt x="292" y="415"/>
                    <a:pt x="280" y="421"/>
                  </a:cubicBezTo>
                  <a:cubicBezTo>
                    <a:pt x="279" y="420"/>
                    <a:pt x="279" y="421"/>
                    <a:pt x="278" y="422"/>
                  </a:cubicBezTo>
                  <a:cubicBezTo>
                    <a:pt x="272" y="424"/>
                    <a:pt x="266" y="427"/>
                    <a:pt x="259" y="429"/>
                  </a:cubicBezTo>
                  <a:cubicBezTo>
                    <a:pt x="259" y="428"/>
                    <a:pt x="258" y="427"/>
                    <a:pt x="257" y="427"/>
                  </a:cubicBezTo>
                  <a:cubicBezTo>
                    <a:pt x="239" y="426"/>
                    <a:pt x="221" y="423"/>
                    <a:pt x="206" y="416"/>
                  </a:cubicBezTo>
                  <a:cubicBezTo>
                    <a:pt x="194" y="407"/>
                    <a:pt x="183" y="398"/>
                    <a:pt x="172" y="389"/>
                  </a:cubicBezTo>
                  <a:cubicBezTo>
                    <a:pt x="164" y="380"/>
                    <a:pt x="159" y="368"/>
                    <a:pt x="156" y="354"/>
                  </a:cubicBezTo>
                  <a:cubicBezTo>
                    <a:pt x="145" y="307"/>
                    <a:pt x="174" y="259"/>
                    <a:pt x="220" y="246"/>
                  </a:cubicBezTo>
                  <a:cubicBezTo>
                    <a:pt x="275" y="231"/>
                    <a:pt x="329" y="263"/>
                    <a:pt x="335" y="320"/>
                  </a:cubicBezTo>
                  <a:cubicBezTo>
                    <a:pt x="338" y="348"/>
                    <a:pt x="330" y="374"/>
                    <a:pt x="314" y="394"/>
                  </a:cubicBezTo>
                  <a:cubicBezTo>
                    <a:pt x="314" y="394"/>
                    <a:pt x="314" y="393"/>
                    <a:pt x="314" y="393"/>
                  </a:cubicBezTo>
                  <a:cubicBezTo>
                    <a:pt x="312" y="392"/>
                    <a:pt x="310" y="395"/>
                    <a:pt x="311" y="397"/>
                  </a:cubicBezTo>
                  <a:close/>
                  <a:moveTo>
                    <a:pt x="386" y="419"/>
                  </a:moveTo>
                  <a:cubicBezTo>
                    <a:pt x="380" y="415"/>
                    <a:pt x="373" y="410"/>
                    <a:pt x="366" y="406"/>
                  </a:cubicBezTo>
                  <a:cubicBezTo>
                    <a:pt x="355" y="397"/>
                    <a:pt x="344" y="389"/>
                    <a:pt x="334" y="379"/>
                  </a:cubicBezTo>
                  <a:cubicBezTo>
                    <a:pt x="335" y="376"/>
                    <a:pt x="337" y="372"/>
                    <a:pt x="338" y="368"/>
                  </a:cubicBezTo>
                  <a:cubicBezTo>
                    <a:pt x="346" y="376"/>
                    <a:pt x="354" y="383"/>
                    <a:pt x="363" y="390"/>
                  </a:cubicBezTo>
                  <a:cubicBezTo>
                    <a:pt x="370" y="396"/>
                    <a:pt x="377" y="403"/>
                    <a:pt x="385" y="407"/>
                  </a:cubicBezTo>
                  <a:cubicBezTo>
                    <a:pt x="386" y="411"/>
                    <a:pt x="386" y="415"/>
                    <a:pt x="386" y="419"/>
                  </a:cubicBezTo>
                  <a:close/>
                  <a:moveTo>
                    <a:pt x="384" y="399"/>
                  </a:moveTo>
                  <a:cubicBezTo>
                    <a:pt x="379" y="393"/>
                    <a:pt x="372" y="389"/>
                    <a:pt x="366" y="384"/>
                  </a:cubicBezTo>
                  <a:cubicBezTo>
                    <a:pt x="357" y="378"/>
                    <a:pt x="349" y="371"/>
                    <a:pt x="340" y="364"/>
                  </a:cubicBezTo>
                  <a:cubicBezTo>
                    <a:pt x="340" y="363"/>
                    <a:pt x="340" y="363"/>
                    <a:pt x="340" y="363"/>
                  </a:cubicBezTo>
                  <a:cubicBezTo>
                    <a:pt x="342" y="358"/>
                    <a:pt x="343" y="352"/>
                    <a:pt x="344" y="346"/>
                  </a:cubicBezTo>
                  <a:cubicBezTo>
                    <a:pt x="350" y="352"/>
                    <a:pt x="356" y="357"/>
                    <a:pt x="362" y="363"/>
                  </a:cubicBezTo>
                  <a:cubicBezTo>
                    <a:pt x="368" y="368"/>
                    <a:pt x="374" y="375"/>
                    <a:pt x="381" y="379"/>
                  </a:cubicBezTo>
                  <a:cubicBezTo>
                    <a:pt x="382" y="385"/>
                    <a:pt x="383" y="392"/>
                    <a:pt x="384" y="399"/>
                  </a:cubicBezTo>
                  <a:close/>
                  <a:moveTo>
                    <a:pt x="364" y="356"/>
                  </a:moveTo>
                  <a:cubicBezTo>
                    <a:pt x="358" y="351"/>
                    <a:pt x="351" y="345"/>
                    <a:pt x="344" y="340"/>
                  </a:cubicBezTo>
                  <a:cubicBezTo>
                    <a:pt x="345" y="335"/>
                    <a:pt x="345" y="330"/>
                    <a:pt x="345" y="325"/>
                  </a:cubicBezTo>
                  <a:cubicBezTo>
                    <a:pt x="353" y="333"/>
                    <a:pt x="361" y="341"/>
                    <a:pt x="371" y="346"/>
                  </a:cubicBezTo>
                  <a:cubicBezTo>
                    <a:pt x="374" y="348"/>
                    <a:pt x="376" y="344"/>
                    <a:pt x="374" y="342"/>
                  </a:cubicBezTo>
                  <a:cubicBezTo>
                    <a:pt x="366" y="332"/>
                    <a:pt x="354" y="325"/>
                    <a:pt x="344" y="317"/>
                  </a:cubicBezTo>
                  <a:cubicBezTo>
                    <a:pt x="343" y="313"/>
                    <a:pt x="343" y="310"/>
                    <a:pt x="342" y="306"/>
                  </a:cubicBezTo>
                  <a:cubicBezTo>
                    <a:pt x="346" y="310"/>
                    <a:pt x="351" y="314"/>
                    <a:pt x="355" y="318"/>
                  </a:cubicBezTo>
                  <a:cubicBezTo>
                    <a:pt x="361" y="323"/>
                    <a:pt x="366" y="329"/>
                    <a:pt x="373" y="333"/>
                  </a:cubicBezTo>
                  <a:cubicBezTo>
                    <a:pt x="375" y="345"/>
                    <a:pt x="378" y="356"/>
                    <a:pt x="380" y="368"/>
                  </a:cubicBezTo>
                  <a:cubicBezTo>
                    <a:pt x="375" y="364"/>
                    <a:pt x="369" y="360"/>
                    <a:pt x="364" y="356"/>
                  </a:cubicBezTo>
                  <a:close/>
                  <a:moveTo>
                    <a:pt x="371" y="323"/>
                  </a:moveTo>
                  <a:cubicBezTo>
                    <a:pt x="367" y="320"/>
                    <a:pt x="362" y="317"/>
                    <a:pt x="358" y="314"/>
                  </a:cubicBezTo>
                  <a:cubicBezTo>
                    <a:pt x="352" y="309"/>
                    <a:pt x="346" y="304"/>
                    <a:pt x="340" y="300"/>
                  </a:cubicBezTo>
                  <a:cubicBezTo>
                    <a:pt x="338" y="293"/>
                    <a:pt x="335" y="287"/>
                    <a:pt x="332" y="281"/>
                  </a:cubicBezTo>
                  <a:cubicBezTo>
                    <a:pt x="344" y="291"/>
                    <a:pt x="356" y="300"/>
                    <a:pt x="367" y="309"/>
                  </a:cubicBezTo>
                  <a:cubicBezTo>
                    <a:pt x="369" y="314"/>
                    <a:pt x="370" y="318"/>
                    <a:pt x="371" y="323"/>
                  </a:cubicBezTo>
                  <a:close/>
                  <a:moveTo>
                    <a:pt x="361" y="285"/>
                  </a:moveTo>
                  <a:cubicBezTo>
                    <a:pt x="362" y="289"/>
                    <a:pt x="363" y="293"/>
                    <a:pt x="364" y="298"/>
                  </a:cubicBezTo>
                  <a:cubicBezTo>
                    <a:pt x="307" y="250"/>
                    <a:pt x="248" y="200"/>
                    <a:pt x="184" y="161"/>
                  </a:cubicBezTo>
                  <a:cubicBezTo>
                    <a:pt x="194" y="164"/>
                    <a:pt x="205" y="165"/>
                    <a:pt x="215" y="164"/>
                  </a:cubicBezTo>
                  <a:cubicBezTo>
                    <a:pt x="261" y="205"/>
                    <a:pt x="308" y="249"/>
                    <a:pt x="357" y="286"/>
                  </a:cubicBezTo>
                  <a:cubicBezTo>
                    <a:pt x="358" y="287"/>
                    <a:pt x="360" y="286"/>
                    <a:pt x="361" y="285"/>
                  </a:cubicBezTo>
                  <a:close/>
                  <a:moveTo>
                    <a:pt x="351" y="254"/>
                  </a:moveTo>
                  <a:cubicBezTo>
                    <a:pt x="353" y="260"/>
                    <a:pt x="355" y="266"/>
                    <a:pt x="357" y="273"/>
                  </a:cubicBezTo>
                  <a:cubicBezTo>
                    <a:pt x="358" y="274"/>
                    <a:pt x="358" y="276"/>
                    <a:pt x="359" y="278"/>
                  </a:cubicBezTo>
                  <a:cubicBezTo>
                    <a:pt x="317" y="236"/>
                    <a:pt x="268" y="199"/>
                    <a:pt x="221" y="164"/>
                  </a:cubicBezTo>
                  <a:cubicBezTo>
                    <a:pt x="226" y="163"/>
                    <a:pt x="231" y="162"/>
                    <a:pt x="236" y="160"/>
                  </a:cubicBezTo>
                  <a:cubicBezTo>
                    <a:pt x="272" y="193"/>
                    <a:pt x="308" y="225"/>
                    <a:pt x="347" y="254"/>
                  </a:cubicBezTo>
                  <a:cubicBezTo>
                    <a:pt x="348" y="255"/>
                    <a:pt x="350" y="255"/>
                    <a:pt x="351" y="254"/>
                  </a:cubicBezTo>
                  <a:close/>
                  <a:moveTo>
                    <a:pt x="347" y="244"/>
                  </a:moveTo>
                  <a:cubicBezTo>
                    <a:pt x="314" y="214"/>
                    <a:pt x="277" y="186"/>
                    <a:pt x="240" y="159"/>
                  </a:cubicBezTo>
                  <a:cubicBezTo>
                    <a:pt x="245" y="157"/>
                    <a:pt x="250" y="155"/>
                    <a:pt x="255" y="152"/>
                  </a:cubicBezTo>
                  <a:cubicBezTo>
                    <a:pt x="267" y="162"/>
                    <a:pt x="278" y="171"/>
                    <a:pt x="290" y="180"/>
                  </a:cubicBezTo>
                  <a:cubicBezTo>
                    <a:pt x="305" y="192"/>
                    <a:pt x="320" y="206"/>
                    <a:pt x="336" y="214"/>
                  </a:cubicBezTo>
                  <a:cubicBezTo>
                    <a:pt x="340" y="224"/>
                    <a:pt x="344" y="234"/>
                    <a:pt x="347" y="244"/>
                  </a:cubicBezTo>
                  <a:close/>
                  <a:moveTo>
                    <a:pt x="315" y="168"/>
                  </a:moveTo>
                  <a:cubicBezTo>
                    <a:pt x="320" y="179"/>
                    <a:pt x="325" y="189"/>
                    <a:pt x="330" y="200"/>
                  </a:cubicBezTo>
                  <a:cubicBezTo>
                    <a:pt x="320" y="192"/>
                    <a:pt x="309" y="185"/>
                    <a:pt x="300" y="178"/>
                  </a:cubicBezTo>
                  <a:cubicBezTo>
                    <a:pt x="286" y="168"/>
                    <a:pt x="273" y="159"/>
                    <a:pt x="260" y="150"/>
                  </a:cubicBezTo>
                  <a:cubicBezTo>
                    <a:pt x="264" y="147"/>
                    <a:pt x="269" y="143"/>
                    <a:pt x="273" y="140"/>
                  </a:cubicBezTo>
                  <a:cubicBezTo>
                    <a:pt x="286" y="150"/>
                    <a:pt x="299" y="160"/>
                    <a:pt x="313" y="168"/>
                  </a:cubicBezTo>
                  <a:cubicBezTo>
                    <a:pt x="314" y="168"/>
                    <a:pt x="315" y="168"/>
                    <a:pt x="315" y="168"/>
                  </a:cubicBezTo>
                  <a:close/>
                  <a:moveTo>
                    <a:pt x="295" y="130"/>
                  </a:moveTo>
                  <a:cubicBezTo>
                    <a:pt x="300" y="139"/>
                    <a:pt x="305" y="149"/>
                    <a:pt x="310" y="158"/>
                  </a:cubicBezTo>
                  <a:cubicBezTo>
                    <a:pt x="300" y="150"/>
                    <a:pt x="288" y="143"/>
                    <a:pt x="277" y="136"/>
                  </a:cubicBezTo>
                  <a:cubicBezTo>
                    <a:pt x="282" y="132"/>
                    <a:pt x="286" y="127"/>
                    <a:pt x="290" y="121"/>
                  </a:cubicBezTo>
                  <a:cubicBezTo>
                    <a:pt x="292" y="124"/>
                    <a:pt x="293" y="127"/>
                    <a:pt x="295" y="130"/>
                  </a:cubicBezTo>
                  <a:close/>
                  <a:moveTo>
                    <a:pt x="200" y="8"/>
                  </a:moveTo>
                  <a:cubicBezTo>
                    <a:pt x="200" y="8"/>
                    <a:pt x="200" y="8"/>
                    <a:pt x="200" y="8"/>
                  </a:cubicBezTo>
                  <a:cubicBezTo>
                    <a:pt x="218" y="27"/>
                    <a:pt x="237" y="44"/>
                    <a:pt x="253" y="65"/>
                  </a:cubicBezTo>
                  <a:cubicBezTo>
                    <a:pt x="265" y="81"/>
                    <a:pt x="276" y="97"/>
                    <a:pt x="286" y="114"/>
                  </a:cubicBezTo>
                  <a:cubicBezTo>
                    <a:pt x="285" y="115"/>
                    <a:pt x="284" y="115"/>
                    <a:pt x="283" y="116"/>
                  </a:cubicBezTo>
                  <a:cubicBezTo>
                    <a:pt x="279" y="122"/>
                    <a:pt x="274" y="127"/>
                    <a:pt x="269" y="132"/>
                  </a:cubicBezTo>
                  <a:cubicBezTo>
                    <a:pt x="269" y="132"/>
                    <a:pt x="269" y="132"/>
                    <a:pt x="269" y="132"/>
                  </a:cubicBezTo>
                  <a:cubicBezTo>
                    <a:pt x="267" y="130"/>
                    <a:pt x="266" y="132"/>
                    <a:pt x="266" y="134"/>
                  </a:cubicBezTo>
                  <a:cubicBezTo>
                    <a:pt x="232" y="163"/>
                    <a:pt x="183" y="163"/>
                    <a:pt x="146" y="134"/>
                  </a:cubicBezTo>
                  <a:cubicBezTo>
                    <a:pt x="160" y="90"/>
                    <a:pt x="178" y="48"/>
                    <a:pt x="200" y="8"/>
                  </a:cubicBezTo>
                  <a:close/>
                  <a:moveTo>
                    <a:pt x="144" y="139"/>
                  </a:moveTo>
                  <a:cubicBezTo>
                    <a:pt x="151" y="146"/>
                    <a:pt x="159" y="151"/>
                    <a:pt x="168" y="155"/>
                  </a:cubicBezTo>
                  <a:cubicBezTo>
                    <a:pt x="207" y="180"/>
                    <a:pt x="243" y="209"/>
                    <a:pt x="280" y="239"/>
                  </a:cubicBezTo>
                  <a:cubicBezTo>
                    <a:pt x="268" y="235"/>
                    <a:pt x="255" y="233"/>
                    <a:pt x="242" y="234"/>
                  </a:cubicBezTo>
                  <a:cubicBezTo>
                    <a:pt x="241" y="233"/>
                    <a:pt x="241" y="232"/>
                    <a:pt x="240" y="232"/>
                  </a:cubicBezTo>
                  <a:cubicBezTo>
                    <a:pt x="207" y="207"/>
                    <a:pt x="172" y="184"/>
                    <a:pt x="138" y="161"/>
                  </a:cubicBezTo>
                  <a:cubicBezTo>
                    <a:pt x="138" y="160"/>
                    <a:pt x="138" y="160"/>
                    <a:pt x="138" y="160"/>
                  </a:cubicBezTo>
                  <a:cubicBezTo>
                    <a:pt x="140" y="153"/>
                    <a:pt x="142" y="146"/>
                    <a:pt x="144" y="139"/>
                  </a:cubicBezTo>
                  <a:close/>
                  <a:moveTo>
                    <a:pt x="137" y="164"/>
                  </a:moveTo>
                  <a:cubicBezTo>
                    <a:pt x="168" y="188"/>
                    <a:pt x="199" y="212"/>
                    <a:pt x="231" y="235"/>
                  </a:cubicBezTo>
                  <a:cubicBezTo>
                    <a:pt x="228" y="235"/>
                    <a:pt x="224" y="236"/>
                    <a:pt x="221" y="237"/>
                  </a:cubicBezTo>
                  <a:cubicBezTo>
                    <a:pt x="216" y="238"/>
                    <a:pt x="211" y="240"/>
                    <a:pt x="207" y="242"/>
                  </a:cubicBezTo>
                  <a:cubicBezTo>
                    <a:pt x="207" y="242"/>
                    <a:pt x="207" y="242"/>
                    <a:pt x="206" y="241"/>
                  </a:cubicBezTo>
                  <a:cubicBezTo>
                    <a:pt x="183" y="221"/>
                    <a:pt x="157" y="203"/>
                    <a:pt x="131" y="184"/>
                  </a:cubicBezTo>
                  <a:cubicBezTo>
                    <a:pt x="133" y="178"/>
                    <a:pt x="135" y="171"/>
                    <a:pt x="137" y="164"/>
                  </a:cubicBezTo>
                  <a:close/>
                  <a:moveTo>
                    <a:pt x="130" y="190"/>
                  </a:moveTo>
                  <a:cubicBezTo>
                    <a:pt x="153" y="208"/>
                    <a:pt x="175" y="229"/>
                    <a:pt x="200" y="245"/>
                  </a:cubicBezTo>
                  <a:cubicBezTo>
                    <a:pt x="196" y="247"/>
                    <a:pt x="192" y="249"/>
                    <a:pt x="188" y="252"/>
                  </a:cubicBezTo>
                  <a:cubicBezTo>
                    <a:pt x="188" y="252"/>
                    <a:pt x="188" y="252"/>
                    <a:pt x="188" y="252"/>
                  </a:cubicBezTo>
                  <a:cubicBezTo>
                    <a:pt x="169" y="237"/>
                    <a:pt x="147" y="222"/>
                    <a:pt x="125" y="210"/>
                  </a:cubicBezTo>
                  <a:cubicBezTo>
                    <a:pt x="127" y="203"/>
                    <a:pt x="128" y="196"/>
                    <a:pt x="130" y="190"/>
                  </a:cubicBezTo>
                  <a:close/>
                  <a:moveTo>
                    <a:pt x="124" y="216"/>
                  </a:moveTo>
                  <a:cubicBezTo>
                    <a:pt x="143" y="230"/>
                    <a:pt x="162" y="245"/>
                    <a:pt x="182" y="256"/>
                  </a:cubicBezTo>
                  <a:cubicBezTo>
                    <a:pt x="176" y="261"/>
                    <a:pt x="171" y="267"/>
                    <a:pt x="167" y="272"/>
                  </a:cubicBezTo>
                  <a:cubicBezTo>
                    <a:pt x="160" y="267"/>
                    <a:pt x="151" y="262"/>
                    <a:pt x="144" y="257"/>
                  </a:cubicBezTo>
                  <a:cubicBezTo>
                    <a:pt x="136" y="252"/>
                    <a:pt x="128" y="246"/>
                    <a:pt x="120" y="240"/>
                  </a:cubicBezTo>
                  <a:cubicBezTo>
                    <a:pt x="121" y="232"/>
                    <a:pt x="123" y="224"/>
                    <a:pt x="124" y="216"/>
                  </a:cubicBezTo>
                  <a:close/>
                  <a:moveTo>
                    <a:pt x="119" y="246"/>
                  </a:moveTo>
                  <a:cubicBezTo>
                    <a:pt x="132" y="258"/>
                    <a:pt x="147" y="271"/>
                    <a:pt x="163" y="277"/>
                  </a:cubicBezTo>
                  <a:cubicBezTo>
                    <a:pt x="159" y="283"/>
                    <a:pt x="155" y="290"/>
                    <a:pt x="152" y="297"/>
                  </a:cubicBezTo>
                  <a:cubicBezTo>
                    <a:pt x="147" y="293"/>
                    <a:pt x="142" y="289"/>
                    <a:pt x="137" y="285"/>
                  </a:cubicBezTo>
                  <a:cubicBezTo>
                    <a:pt x="130" y="280"/>
                    <a:pt x="122" y="275"/>
                    <a:pt x="115" y="270"/>
                  </a:cubicBezTo>
                  <a:cubicBezTo>
                    <a:pt x="116" y="262"/>
                    <a:pt x="117" y="254"/>
                    <a:pt x="119" y="246"/>
                  </a:cubicBezTo>
                  <a:close/>
                  <a:moveTo>
                    <a:pt x="115" y="274"/>
                  </a:moveTo>
                  <a:cubicBezTo>
                    <a:pt x="121" y="279"/>
                    <a:pt x="128" y="285"/>
                    <a:pt x="135" y="290"/>
                  </a:cubicBezTo>
                  <a:cubicBezTo>
                    <a:pt x="140" y="294"/>
                    <a:pt x="145" y="299"/>
                    <a:pt x="150" y="303"/>
                  </a:cubicBezTo>
                  <a:cubicBezTo>
                    <a:pt x="149" y="308"/>
                    <a:pt x="147" y="313"/>
                    <a:pt x="146" y="318"/>
                  </a:cubicBezTo>
                  <a:cubicBezTo>
                    <a:pt x="142" y="314"/>
                    <a:pt x="138" y="311"/>
                    <a:pt x="133" y="308"/>
                  </a:cubicBezTo>
                  <a:cubicBezTo>
                    <a:pt x="127" y="303"/>
                    <a:pt x="120" y="298"/>
                    <a:pt x="112" y="293"/>
                  </a:cubicBezTo>
                  <a:cubicBezTo>
                    <a:pt x="113" y="287"/>
                    <a:pt x="114" y="280"/>
                    <a:pt x="115" y="274"/>
                  </a:cubicBezTo>
                  <a:close/>
                  <a:moveTo>
                    <a:pt x="111" y="308"/>
                  </a:moveTo>
                  <a:cubicBezTo>
                    <a:pt x="111" y="305"/>
                    <a:pt x="111" y="302"/>
                    <a:pt x="112" y="299"/>
                  </a:cubicBezTo>
                  <a:cubicBezTo>
                    <a:pt x="118" y="304"/>
                    <a:pt x="123" y="309"/>
                    <a:pt x="129" y="314"/>
                  </a:cubicBezTo>
                  <a:cubicBezTo>
                    <a:pt x="134" y="318"/>
                    <a:pt x="140" y="323"/>
                    <a:pt x="145" y="326"/>
                  </a:cubicBezTo>
                  <a:cubicBezTo>
                    <a:pt x="145" y="333"/>
                    <a:pt x="145" y="340"/>
                    <a:pt x="146" y="347"/>
                  </a:cubicBezTo>
                  <a:cubicBezTo>
                    <a:pt x="140" y="342"/>
                    <a:pt x="134" y="338"/>
                    <a:pt x="129" y="333"/>
                  </a:cubicBezTo>
                  <a:cubicBezTo>
                    <a:pt x="122" y="327"/>
                    <a:pt x="116" y="320"/>
                    <a:pt x="110" y="314"/>
                  </a:cubicBezTo>
                  <a:cubicBezTo>
                    <a:pt x="111" y="312"/>
                    <a:pt x="111" y="310"/>
                    <a:pt x="111" y="308"/>
                  </a:cubicBezTo>
                  <a:close/>
                  <a:moveTo>
                    <a:pt x="110" y="319"/>
                  </a:moveTo>
                  <a:cubicBezTo>
                    <a:pt x="121" y="332"/>
                    <a:pt x="133" y="346"/>
                    <a:pt x="147" y="355"/>
                  </a:cubicBezTo>
                  <a:cubicBezTo>
                    <a:pt x="149" y="362"/>
                    <a:pt x="151" y="369"/>
                    <a:pt x="154" y="376"/>
                  </a:cubicBezTo>
                  <a:cubicBezTo>
                    <a:pt x="139" y="364"/>
                    <a:pt x="124" y="353"/>
                    <a:pt x="110" y="341"/>
                  </a:cubicBezTo>
                  <a:cubicBezTo>
                    <a:pt x="109" y="341"/>
                    <a:pt x="109" y="341"/>
                    <a:pt x="109" y="341"/>
                  </a:cubicBezTo>
                  <a:cubicBezTo>
                    <a:pt x="109" y="334"/>
                    <a:pt x="109" y="327"/>
                    <a:pt x="110" y="319"/>
                  </a:cubicBezTo>
                  <a:close/>
                  <a:moveTo>
                    <a:pt x="109" y="409"/>
                  </a:moveTo>
                  <a:cubicBezTo>
                    <a:pt x="146" y="443"/>
                    <a:pt x="184" y="476"/>
                    <a:pt x="222" y="510"/>
                  </a:cubicBezTo>
                  <a:cubicBezTo>
                    <a:pt x="259" y="542"/>
                    <a:pt x="295" y="579"/>
                    <a:pt x="335" y="607"/>
                  </a:cubicBezTo>
                  <a:cubicBezTo>
                    <a:pt x="331" y="608"/>
                    <a:pt x="328" y="609"/>
                    <a:pt x="324" y="610"/>
                  </a:cubicBezTo>
                  <a:cubicBezTo>
                    <a:pt x="324" y="610"/>
                    <a:pt x="324" y="610"/>
                    <a:pt x="324" y="610"/>
                  </a:cubicBezTo>
                  <a:cubicBezTo>
                    <a:pt x="291" y="578"/>
                    <a:pt x="253" y="551"/>
                    <a:pt x="217" y="522"/>
                  </a:cubicBezTo>
                  <a:cubicBezTo>
                    <a:pt x="182" y="492"/>
                    <a:pt x="147" y="462"/>
                    <a:pt x="111" y="433"/>
                  </a:cubicBezTo>
                  <a:cubicBezTo>
                    <a:pt x="111" y="432"/>
                    <a:pt x="110" y="432"/>
                    <a:pt x="110" y="432"/>
                  </a:cubicBezTo>
                  <a:cubicBezTo>
                    <a:pt x="109" y="424"/>
                    <a:pt x="109" y="417"/>
                    <a:pt x="109" y="409"/>
                  </a:cubicBezTo>
                  <a:close/>
                  <a:moveTo>
                    <a:pt x="111" y="439"/>
                  </a:moveTo>
                  <a:cubicBezTo>
                    <a:pt x="145" y="470"/>
                    <a:pt x="180" y="500"/>
                    <a:pt x="215" y="530"/>
                  </a:cubicBezTo>
                  <a:cubicBezTo>
                    <a:pt x="248" y="558"/>
                    <a:pt x="281" y="588"/>
                    <a:pt x="317" y="612"/>
                  </a:cubicBezTo>
                  <a:cubicBezTo>
                    <a:pt x="311" y="614"/>
                    <a:pt x="305" y="615"/>
                    <a:pt x="298" y="616"/>
                  </a:cubicBezTo>
                  <a:cubicBezTo>
                    <a:pt x="298" y="615"/>
                    <a:pt x="298" y="615"/>
                    <a:pt x="298" y="614"/>
                  </a:cubicBezTo>
                  <a:cubicBezTo>
                    <a:pt x="269" y="585"/>
                    <a:pt x="235" y="561"/>
                    <a:pt x="203" y="535"/>
                  </a:cubicBezTo>
                  <a:cubicBezTo>
                    <a:pt x="173" y="511"/>
                    <a:pt x="144" y="487"/>
                    <a:pt x="113" y="464"/>
                  </a:cubicBezTo>
                  <a:cubicBezTo>
                    <a:pt x="112" y="455"/>
                    <a:pt x="111" y="447"/>
                    <a:pt x="111" y="439"/>
                  </a:cubicBezTo>
                  <a:close/>
                  <a:moveTo>
                    <a:pt x="118" y="489"/>
                  </a:moveTo>
                  <a:cubicBezTo>
                    <a:pt x="116" y="482"/>
                    <a:pt x="115" y="476"/>
                    <a:pt x="114" y="469"/>
                  </a:cubicBezTo>
                  <a:cubicBezTo>
                    <a:pt x="143" y="494"/>
                    <a:pt x="173" y="519"/>
                    <a:pt x="202" y="543"/>
                  </a:cubicBezTo>
                  <a:cubicBezTo>
                    <a:pt x="231" y="568"/>
                    <a:pt x="260" y="596"/>
                    <a:pt x="292" y="617"/>
                  </a:cubicBezTo>
                  <a:cubicBezTo>
                    <a:pt x="286" y="618"/>
                    <a:pt x="279" y="619"/>
                    <a:pt x="272" y="619"/>
                  </a:cubicBezTo>
                  <a:cubicBezTo>
                    <a:pt x="272" y="619"/>
                    <a:pt x="272" y="618"/>
                    <a:pt x="271" y="618"/>
                  </a:cubicBezTo>
                  <a:cubicBezTo>
                    <a:pt x="223" y="571"/>
                    <a:pt x="168" y="532"/>
                    <a:pt x="118" y="489"/>
                  </a:cubicBezTo>
                  <a:close/>
                  <a:moveTo>
                    <a:pt x="264" y="619"/>
                  </a:moveTo>
                  <a:cubicBezTo>
                    <a:pt x="259" y="619"/>
                    <a:pt x="254" y="619"/>
                    <a:pt x="249" y="619"/>
                  </a:cubicBezTo>
                  <a:cubicBezTo>
                    <a:pt x="249" y="619"/>
                    <a:pt x="249" y="618"/>
                    <a:pt x="248" y="618"/>
                  </a:cubicBezTo>
                  <a:cubicBezTo>
                    <a:pt x="209" y="582"/>
                    <a:pt x="166" y="548"/>
                    <a:pt x="123" y="515"/>
                  </a:cubicBezTo>
                  <a:cubicBezTo>
                    <a:pt x="122" y="508"/>
                    <a:pt x="120" y="501"/>
                    <a:pt x="119" y="494"/>
                  </a:cubicBezTo>
                  <a:cubicBezTo>
                    <a:pt x="165" y="537"/>
                    <a:pt x="212" y="583"/>
                    <a:pt x="264" y="619"/>
                  </a:cubicBezTo>
                  <a:close/>
                  <a:moveTo>
                    <a:pt x="161" y="613"/>
                  </a:moveTo>
                  <a:cubicBezTo>
                    <a:pt x="122" y="665"/>
                    <a:pt x="113" y="729"/>
                    <a:pt x="117" y="793"/>
                  </a:cubicBezTo>
                  <a:cubicBezTo>
                    <a:pt x="72" y="760"/>
                    <a:pt x="44" y="708"/>
                    <a:pt x="43" y="652"/>
                  </a:cubicBezTo>
                  <a:cubicBezTo>
                    <a:pt x="42" y="594"/>
                    <a:pt x="71" y="544"/>
                    <a:pt x="113" y="505"/>
                  </a:cubicBezTo>
                  <a:cubicBezTo>
                    <a:pt x="122" y="542"/>
                    <a:pt x="135" y="577"/>
                    <a:pt x="155" y="610"/>
                  </a:cubicBezTo>
                  <a:cubicBezTo>
                    <a:pt x="156" y="611"/>
                    <a:pt x="157" y="611"/>
                    <a:pt x="158" y="610"/>
                  </a:cubicBezTo>
                  <a:cubicBezTo>
                    <a:pt x="159" y="611"/>
                    <a:pt x="160" y="612"/>
                    <a:pt x="161" y="613"/>
                  </a:cubicBezTo>
                  <a:cubicBezTo>
                    <a:pt x="161" y="613"/>
                    <a:pt x="161" y="613"/>
                    <a:pt x="161" y="613"/>
                  </a:cubicBezTo>
                  <a:close/>
                  <a:moveTo>
                    <a:pt x="158" y="606"/>
                  </a:moveTo>
                  <a:cubicBezTo>
                    <a:pt x="158" y="606"/>
                    <a:pt x="158" y="606"/>
                    <a:pt x="158" y="606"/>
                  </a:cubicBezTo>
                  <a:cubicBezTo>
                    <a:pt x="155" y="601"/>
                    <a:pt x="153" y="597"/>
                    <a:pt x="151" y="592"/>
                  </a:cubicBezTo>
                  <a:cubicBezTo>
                    <a:pt x="157" y="598"/>
                    <a:pt x="163" y="604"/>
                    <a:pt x="169" y="609"/>
                  </a:cubicBezTo>
                  <a:cubicBezTo>
                    <a:pt x="165" y="608"/>
                    <a:pt x="162" y="607"/>
                    <a:pt x="158" y="606"/>
                  </a:cubicBezTo>
                  <a:close/>
                  <a:moveTo>
                    <a:pt x="178" y="612"/>
                  </a:moveTo>
                  <a:cubicBezTo>
                    <a:pt x="169" y="602"/>
                    <a:pt x="158" y="594"/>
                    <a:pt x="148" y="585"/>
                  </a:cubicBezTo>
                  <a:cubicBezTo>
                    <a:pt x="146" y="580"/>
                    <a:pt x="144" y="576"/>
                    <a:pt x="142" y="571"/>
                  </a:cubicBezTo>
                  <a:cubicBezTo>
                    <a:pt x="156" y="585"/>
                    <a:pt x="169" y="600"/>
                    <a:pt x="185" y="613"/>
                  </a:cubicBezTo>
                  <a:cubicBezTo>
                    <a:pt x="183" y="613"/>
                    <a:pt x="180" y="612"/>
                    <a:pt x="178" y="612"/>
                  </a:cubicBezTo>
                  <a:close/>
                  <a:moveTo>
                    <a:pt x="196" y="615"/>
                  </a:moveTo>
                  <a:cubicBezTo>
                    <a:pt x="179" y="597"/>
                    <a:pt x="158" y="582"/>
                    <a:pt x="139" y="565"/>
                  </a:cubicBezTo>
                  <a:cubicBezTo>
                    <a:pt x="137" y="559"/>
                    <a:pt x="135" y="553"/>
                    <a:pt x="133" y="547"/>
                  </a:cubicBezTo>
                  <a:cubicBezTo>
                    <a:pt x="158" y="572"/>
                    <a:pt x="185" y="597"/>
                    <a:pt x="214" y="618"/>
                  </a:cubicBezTo>
                  <a:cubicBezTo>
                    <a:pt x="208" y="617"/>
                    <a:pt x="202" y="616"/>
                    <a:pt x="196" y="615"/>
                  </a:cubicBezTo>
                  <a:close/>
                  <a:moveTo>
                    <a:pt x="224" y="618"/>
                  </a:moveTo>
                  <a:cubicBezTo>
                    <a:pt x="193" y="593"/>
                    <a:pt x="161" y="568"/>
                    <a:pt x="131" y="541"/>
                  </a:cubicBezTo>
                  <a:cubicBezTo>
                    <a:pt x="129" y="534"/>
                    <a:pt x="127" y="527"/>
                    <a:pt x="125" y="520"/>
                  </a:cubicBezTo>
                  <a:cubicBezTo>
                    <a:pt x="163" y="554"/>
                    <a:pt x="201" y="588"/>
                    <a:pt x="242" y="619"/>
                  </a:cubicBezTo>
                  <a:cubicBezTo>
                    <a:pt x="236" y="619"/>
                    <a:pt x="230" y="619"/>
                    <a:pt x="224" y="618"/>
                  </a:cubicBezTo>
                  <a:close/>
                  <a:moveTo>
                    <a:pt x="388" y="873"/>
                  </a:moveTo>
                  <a:cubicBezTo>
                    <a:pt x="381" y="865"/>
                    <a:pt x="374" y="859"/>
                    <a:pt x="365" y="854"/>
                  </a:cubicBezTo>
                  <a:cubicBezTo>
                    <a:pt x="361" y="851"/>
                    <a:pt x="357" y="856"/>
                    <a:pt x="359" y="860"/>
                  </a:cubicBezTo>
                  <a:cubicBezTo>
                    <a:pt x="374" y="889"/>
                    <a:pt x="377" y="920"/>
                    <a:pt x="368" y="952"/>
                  </a:cubicBezTo>
                  <a:cubicBezTo>
                    <a:pt x="308" y="918"/>
                    <a:pt x="272" y="854"/>
                    <a:pt x="272" y="785"/>
                  </a:cubicBezTo>
                  <a:cubicBezTo>
                    <a:pt x="272" y="782"/>
                    <a:pt x="269" y="780"/>
                    <a:pt x="266" y="782"/>
                  </a:cubicBezTo>
                  <a:cubicBezTo>
                    <a:pt x="257" y="788"/>
                    <a:pt x="250" y="796"/>
                    <a:pt x="243" y="804"/>
                  </a:cubicBezTo>
                  <a:cubicBezTo>
                    <a:pt x="238" y="785"/>
                    <a:pt x="242" y="768"/>
                    <a:pt x="251" y="749"/>
                  </a:cubicBezTo>
                  <a:cubicBezTo>
                    <a:pt x="255" y="750"/>
                    <a:pt x="258" y="750"/>
                    <a:pt x="262" y="750"/>
                  </a:cubicBezTo>
                  <a:cubicBezTo>
                    <a:pt x="258" y="756"/>
                    <a:pt x="255" y="762"/>
                    <a:pt x="254" y="771"/>
                  </a:cubicBezTo>
                  <a:cubicBezTo>
                    <a:pt x="254" y="773"/>
                    <a:pt x="256" y="776"/>
                    <a:pt x="259" y="774"/>
                  </a:cubicBezTo>
                  <a:cubicBezTo>
                    <a:pt x="263" y="770"/>
                    <a:pt x="269" y="768"/>
                    <a:pt x="275" y="768"/>
                  </a:cubicBezTo>
                  <a:cubicBezTo>
                    <a:pt x="275" y="771"/>
                    <a:pt x="276" y="773"/>
                    <a:pt x="276" y="775"/>
                  </a:cubicBezTo>
                  <a:cubicBezTo>
                    <a:pt x="275" y="775"/>
                    <a:pt x="278" y="792"/>
                    <a:pt x="278" y="791"/>
                  </a:cubicBezTo>
                  <a:cubicBezTo>
                    <a:pt x="280" y="803"/>
                    <a:pt x="284" y="815"/>
                    <a:pt x="289" y="826"/>
                  </a:cubicBezTo>
                  <a:cubicBezTo>
                    <a:pt x="300" y="852"/>
                    <a:pt x="316" y="873"/>
                    <a:pt x="338" y="890"/>
                  </a:cubicBezTo>
                  <a:cubicBezTo>
                    <a:pt x="340" y="892"/>
                    <a:pt x="344" y="891"/>
                    <a:pt x="344" y="888"/>
                  </a:cubicBezTo>
                  <a:cubicBezTo>
                    <a:pt x="343" y="863"/>
                    <a:pt x="340" y="840"/>
                    <a:pt x="335" y="816"/>
                  </a:cubicBezTo>
                  <a:cubicBezTo>
                    <a:pt x="342" y="821"/>
                    <a:pt x="349" y="826"/>
                    <a:pt x="354" y="834"/>
                  </a:cubicBezTo>
                  <a:cubicBezTo>
                    <a:pt x="356" y="837"/>
                    <a:pt x="361" y="836"/>
                    <a:pt x="361" y="832"/>
                  </a:cubicBezTo>
                  <a:cubicBezTo>
                    <a:pt x="361" y="798"/>
                    <a:pt x="349" y="767"/>
                    <a:pt x="327" y="742"/>
                  </a:cubicBezTo>
                  <a:cubicBezTo>
                    <a:pt x="332" y="741"/>
                    <a:pt x="337" y="739"/>
                    <a:pt x="343" y="737"/>
                  </a:cubicBezTo>
                  <a:cubicBezTo>
                    <a:pt x="343" y="738"/>
                    <a:pt x="343" y="739"/>
                    <a:pt x="344" y="739"/>
                  </a:cubicBezTo>
                  <a:cubicBezTo>
                    <a:pt x="378" y="775"/>
                    <a:pt x="394" y="823"/>
                    <a:pt x="388" y="873"/>
                  </a:cubicBezTo>
                  <a:close/>
                  <a:moveTo>
                    <a:pt x="326" y="810"/>
                  </a:moveTo>
                  <a:cubicBezTo>
                    <a:pt x="332" y="833"/>
                    <a:pt x="335" y="856"/>
                    <a:pt x="336" y="879"/>
                  </a:cubicBezTo>
                  <a:cubicBezTo>
                    <a:pt x="302" y="849"/>
                    <a:pt x="283" y="807"/>
                    <a:pt x="282" y="761"/>
                  </a:cubicBezTo>
                  <a:cubicBezTo>
                    <a:pt x="282" y="759"/>
                    <a:pt x="280" y="757"/>
                    <a:pt x="278" y="758"/>
                  </a:cubicBezTo>
                  <a:cubicBezTo>
                    <a:pt x="271" y="760"/>
                    <a:pt x="266" y="762"/>
                    <a:pt x="261" y="765"/>
                  </a:cubicBezTo>
                  <a:cubicBezTo>
                    <a:pt x="262" y="760"/>
                    <a:pt x="264" y="755"/>
                    <a:pt x="267" y="750"/>
                  </a:cubicBezTo>
                  <a:cubicBezTo>
                    <a:pt x="278" y="751"/>
                    <a:pt x="288" y="750"/>
                    <a:pt x="297" y="748"/>
                  </a:cubicBezTo>
                  <a:cubicBezTo>
                    <a:pt x="304" y="747"/>
                    <a:pt x="311" y="746"/>
                    <a:pt x="318" y="744"/>
                  </a:cubicBezTo>
                  <a:cubicBezTo>
                    <a:pt x="318" y="745"/>
                    <a:pt x="318" y="745"/>
                    <a:pt x="318" y="745"/>
                  </a:cubicBezTo>
                  <a:cubicBezTo>
                    <a:pt x="338" y="767"/>
                    <a:pt x="350" y="793"/>
                    <a:pt x="353" y="821"/>
                  </a:cubicBezTo>
                  <a:cubicBezTo>
                    <a:pt x="347" y="815"/>
                    <a:pt x="340" y="810"/>
                    <a:pt x="332" y="806"/>
                  </a:cubicBezTo>
                  <a:cubicBezTo>
                    <a:pt x="329" y="805"/>
                    <a:pt x="325" y="807"/>
                    <a:pt x="326" y="810"/>
                  </a:cubicBezTo>
                  <a:close/>
                  <a:moveTo>
                    <a:pt x="367" y="710"/>
                  </a:moveTo>
                  <a:cubicBezTo>
                    <a:pt x="367" y="710"/>
                    <a:pt x="367" y="710"/>
                    <a:pt x="367" y="710"/>
                  </a:cubicBezTo>
                  <a:cubicBezTo>
                    <a:pt x="351" y="730"/>
                    <a:pt x="319" y="737"/>
                    <a:pt x="296" y="740"/>
                  </a:cubicBezTo>
                  <a:cubicBezTo>
                    <a:pt x="274" y="744"/>
                    <a:pt x="254" y="738"/>
                    <a:pt x="234" y="736"/>
                  </a:cubicBezTo>
                  <a:cubicBezTo>
                    <a:pt x="232" y="735"/>
                    <a:pt x="231" y="735"/>
                    <a:pt x="229" y="734"/>
                  </a:cubicBezTo>
                  <a:cubicBezTo>
                    <a:pt x="227" y="733"/>
                    <a:pt x="225" y="733"/>
                    <a:pt x="223" y="732"/>
                  </a:cubicBezTo>
                  <a:cubicBezTo>
                    <a:pt x="222" y="724"/>
                    <a:pt x="221" y="715"/>
                    <a:pt x="220" y="707"/>
                  </a:cubicBezTo>
                  <a:cubicBezTo>
                    <a:pt x="268" y="728"/>
                    <a:pt x="327" y="716"/>
                    <a:pt x="365" y="678"/>
                  </a:cubicBezTo>
                  <a:cubicBezTo>
                    <a:pt x="367" y="688"/>
                    <a:pt x="367" y="699"/>
                    <a:pt x="367" y="710"/>
                  </a:cubicBezTo>
                  <a:close/>
                  <a:moveTo>
                    <a:pt x="351" y="640"/>
                  </a:moveTo>
                  <a:cubicBezTo>
                    <a:pt x="356" y="650"/>
                    <a:pt x="360" y="659"/>
                    <a:pt x="362" y="669"/>
                  </a:cubicBezTo>
                  <a:cubicBezTo>
                    <a:pt x="362" y="669"/>
                    <a:pt x="362" y="670"/>
                    <a:pt x="362" y="670"/>
                  </a:cubicBezTo>
                  <a:cubicBezTo>
                    <a:pt x="322" y="709"/>
                    <a:pt x="272" y="718"/>
                    <a:pt x="219" y="701"/>
                  </a:cubicBezTo>
                  <a:cubicBezTo>
                    <a:pt x="218" y="689"/>
                    <a:pt x="218" y="676"/>
                    <a:pt x="219" y="664"/>
                  </a:cubicBezTo>
                  <a:cubicBezTo>
                    <a:pt x="220" y="665"/>
                    <a:pt x="220" y="665"/>
                    <a:pt x="220" y="665"/>
                  </a:cubicBezTo>
                  <a:cubicBezTo>
                    <a:pt x="261" y="687"/>
                    <a:pt x="318" y="671"/>
                    <a:pt x="350" y="641"/>
                  </a:cubicBezTo>
                  <a:cubicBezTo>
                    <a:pt x="351" y="640"/>
                    <a:pt x="351" y="640"/>
                    <a:pt x="351" y="640"/>
                  </a:cubicBezTo>
                  <a:close/>
                  <a:moveTo>
                    <a:pt x="347" y="634"/>
                  </a:moveTo>
                  <a:cubicBezTo>
                    <a:pt x="346" y="634"/>
                    <a:pt x="346" y="634"/>
                    <a:pt x="346" y="634"/>
                  </a:cubicBezTo>
                  <a:cubicBezTo>
                    <a:pt x="311" y="660"/>
                    <a:pt x="266" y="679"/>
                    <a:pt x="222" y="661"/>
                  </a:cubicBezTo>
                  <a:cubicBezTo>
                    <a:pt x="221" y="661"/>
                    <a:pt x="221" y="661"/>
                    <a:pt x="220" y="661"/>
                  </a:cubicBezTo>
                  <a:cubicBezTo>
                    <a:pt x="222" y="649"/>
                    <a:pt x="226" y="638"/>
                    <a:pt x="232" y="627"/>
                  </a:cubicBezTo>
                  <a:cubicBezTo>
                    <a:pt x="248" y="628"/>
                    <a:pt x="264" y="628"/>
                    <a:pt x="280" y="627"/>
                  </a:cubicBezTo>
                  <a:cubicBezTo>
                    <a:pt x="299" y="626"/>
                    <a:pt x="317" y="622"/>
                    <a:pt x="334" y="616"/>
                  </a:cubicBezTo>
                  <a:cubicBezTo>
                    <a:pt x="339" y="622"/>
                    <a:pt x="343" y="628"/>
                    <a:pt x="347" y="634"/>
                  </a:cubicBezTo>
                  <a:close/>
                  <a:moveTo>
                    <a:pt x="342" y="604"/>
                  </a:moveTo>
                  <a:cubicBezTo>
                    <a:pt x="342" y="604"/>
                    <a:pt x="342" y="604"/>
                    <a:pt x="341" y="603"/>
                  </a:cubicBezTo>
                  <a:cubicBezTo>
                    <a:pt x="307" y="566"/>
                    <a:pt x="263" y="534"/>
                    <a:pt x="224" y="501"/>
                  </a:cubicBezTo>
                  <a:cubicBezTo>
                    <a:pt x="186" y="468"/>
                    <a:pt x="147" y="435"/>
                    <a:pt x="108" y="402"/>
                  </a:cubicBezTo>
                  <a:cubicBezTo>
                    <a:pt x="108" y="396"/>
                    <a:pt x="108" y="390"/>
                    <a:pt x="108" y="383"/>
                  </a:cubicBezTo>
                  <a:cubicBezTo>
                    <a:pt x="192" y="453"/>
                    <a:pt x="275" y="524"/>
                    <a:pt x="358" y="595"/>
                  </a:cubicBezTo>
                  <a:cubicBezTo>
                    <a:pt x="353" y="599"/>
                    <a:pt x="347" y="601"/>
                    <a:pt x="342" y="604"/>
                  </a:cubicBezTo>
                  <a:close/>
                  <a:moveTo>
                    <a:pt x="385" y="575"/>
                  </a:moveTo>
                  <a:cubicBezTo>
                    <a:pt x="378" y="581"/>
                    <a:pt x="371" y="587"/>
                    <a:pt x="364" y="592"/>
                  </a:cubicBezTo>
                  <a:cubicBezTo>
                    <a:pt x="280" y="518"/>
                    <a:pt x="195" y="446"/>
                    <a:pt x="108" y="377"/>
                  </a:cubicBezTo>
                  <a:cubicBezTo>
                    <a:pt x="108" y="366"/>
                    <a:pt x="108" y="356"/>
                    <a:pt x="108" y="346"/>
                  </a:cubicBezTo>
                  <a:cubicBezTo>
                    <a:pt x="128" y="362"/>
                    <a:pt x="147" y="379"/>
                    <a:pt x="166" y="395"/>
                  </a:cubicBezTo>
                  <a:cubicBezTo>
                    <a:pt x="175" y="407"/>
                    <a:pt x="186" y="416"/>
                    <a:pt x="198" y="423"/>
                  </a:cubicBezTo>
                  <a:cubicBezTo>
                    <a:pt x="259" y="475"/>
                    <a:pt x="321" y="527"/>
                    <a:pt x="385" y="573"/>
                  </a:cubicBezTo>
                  <a:cubicBezTo>
                    <a:pt x="385" y="574"/>
                    <a:pt x="385" y="575"/>
                    <a:pt x="385" y="575"/>
                  </a:cubicBezTo>
                  <a:close/>
                  <a:moveTo>
                    <a:pt x="386" y="564"/>
                  </a:moveTo>
                  <a:cubicBezTo>
                    <a:pt x="335" y="518"/>
                    <a:pt x="282" y="475"/>
                    <a:pt x="228" y="433"/>
                  </a:cubicBezTo>
                  <a:cubicBezTo>
                    <a:pt x="236" y="434"/>
                    <a:pt x="245" y="434"/>
                    <a:pt x="254" y="433"/>
                  </a:cubicBezTo>
                  <a:cubicBezTo>
                    <a:pt x="254" y="435"/>
                    <a:pt x="256" y="437"/>
                    <a:pt x="258" y="437"/>
                  </a:cubicBezTo>
                  <a:cubicBezTo>
                    <a:pt x="258" y="437"/>
                    <a:pt x="259" y="437"/>
                    <a:pt x="259" y="436"/>
                  </a:cubicBezTo>
                  <a:cubicBezTo>
                    <a:pt x="301" y="473"/>
                    <a:pt x="344" y="509"/>
                    <a:pt x="388" y="543"/>
                  </a:cubicBezTo>
                  <a:cubicBezTo>
                    <a:pt x="387" y="550"/>
                    <a:pt x="387" y="557"/>
                    <a:pt x="386" y="564"/>
                  </a:cubicBezTo>
                  <a:close/>
                  <a:moveTo>
                    <a:pt x="388" y="534"/>
                  </a:moveTo>
                  <a:cubicBezTo>
                    <a:pt x="352" y="497"/>
                    <a:pt x="308" y="463"/>
                    <a:pt x="264" y="435"/>
                  </a:cubicBezTo>
                  <a:cubicBezTo>
                    <a:pt x="271" y="434"/>
                    <a:pt x="278" y="431"/>
                    <a:pt x="285" y="428"/>
                  </a:cubicBezTo>
                  <a:cubicBezTo>
                    <a:pt x="320" y="458"/>
                    <a:pt x="354" y="489"/>
                    <a:pt x="389" y="518"/>
                  </a:cubicBezTo>
                  <a:cubicBezTo>
                    <a:pt x="389" y="523"/>
                    <a:pt x="389" y="529"/>
                    <a:pt x="388" y="534"/>
                  </a:cubicBezTo>
                  <a:close/>
                  <a:moveTo>
                    <a:pt x="389" y="509"/>
                  </a:moveTo>
                  <a:cubicBezTo>
                    <a:pt x="358" y="479"/>
                    <a:pt x="323" y="452"/>
                    <a:pt x="289" y="427"/>
                  </a:cubicBezTo>
                  <a:cubicBezTo>
                    <a:pt x="293" y="424"/>
                    <a:pt x="298" y="421"/>
                    <a:pt x="302" y="418"/>
                  </a:cubicBezTo>
                  <a:cubicBezTo>
                    <a:pt x="332" y="441"/>
                    <a:pt x="359" y="468"/>
                    <a:pt x="390" y="491"/>
                  </a:cubicBezTo>
                  <a:cubicBezTo>
                    <a:pt x="390" y="497"/>
                    <a:pt x="390" y="503"/>
                    <a:pt x="389" y="509"/>
                  </a:cubicBezTo>
                  <a:close/>
                  <a:moveTo>
                    <a:pt x="306" y="415"/>
                  </a:moveTo>
                  <a:cubicBezTo>
                    <a:pt x="310" y="411"/>
                    <a:pt x="315" y="407"/>
                    <a:pt x="318" y="403"/>
                  </a:cubicBezTo>
                  <a:cubicBezTo>
                    <a:pt x="329" y="411"/>
                    <a:pt x="339" y="420"/>
                    <a:pt x="350" y="428"/>
                  </a:cubicBezTo>
                  <a:cubicBezTo>
                    <a:pt x="361" y="438"/>
                    <a:pt x="372" y="449"/>
                    <a:pt x="385" y="456"/>
                  </a:cubicBezTo>
                  <a:cubicBezTo>
                    <a:pt x="387" y="457"/>
                    <a:pt x="388" y="456"/>
                    <a:pt x="389" y="454"/>
                  </a:cubicBezTo>
                  <a:cubicBezTo>
                    <a:pt x="389" y="464"/>
                    <a:pt x="390" y="473"/>
                    <a:pt x="390" y="482"/>
                  </a:cubicBezTo>
                  <a:cubicBezTo>
                    <a:pt x="365" y="457"/>
                    <a:pt x="334" y="436"/>
                    <a:pt x="306" y="415"/>
                  </a:cubicBezTo>
                  <a:close/>
                  <a:moveTo>
                    <a:pt x="474" y="760"/>
                  </a:moveTo>
                  <a:cubicBezTo>
                    <a:pt x="472" y="691"/>
                    <a:pt x="452" y="619"/>
                    <a:pt x="391" y="581"/>
                  </a:cubicBezTo>
                  <a:cubicBezTo>
                    <a:pt x="392" y="580"/>
                    <a:pt x="392" y="579"/>
                    <a:pt x="392" y="578"/>
                  </a:cubicBezTo>
                  <a:cubicBezTo>
                    <a:pt x="393" y="577"/>
                    <a:pt x="393" y="576"/>
                    <a:pt x="393" y="575"/>
                  </a:cubicBezTo>
                  <a:cubicBezTo>
                    <a:pt x="398" y="539"/>
                    <a:pt x="399" y="503"/>
                    <a:pt x="398" y="466"/>
                  </a:cubicBezTo>
                  <a:cubicBezTo>
                    <a:pt x="458" y="484"/>
                    <a:pt x="507" y="532"/>
                    <a:pt x="522" y="592"/>
                  </a:cubicBezTo>
                  <a:cubicBezTo>
                    <a:pt x="537" y="653"/>
                    <a:pt x="517" y="716"/>
                    <a:pt x="474" y="76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a:spLocks noEditPoints="1"/>
            </p:cNvSpPr>
            <p:nvPr/>
          </p:nvSpPr>
          <p:spPr bwMode="auto">
            <a:xfrm>
              <a:off x="10471" y="1696"/>
              <a:ext cx="651" cy="658"/>
            </a:xfrm>
            <a:custGeom>
              <a:avLst/>
              <a:gdLst>
                <a:gd name="T0" fmla="*/ 140 w 149"/>
                <a:gd name="T1" fmla="*/ 59 h 151"/>
                <a:gd name="T2" fmla="*/ 50 w 149"/>
                <a:gd name="T3" fmla="*/ 15 h 151"/>
                <a:gd name="T4" fmla="*/ 13 w 149"/>
                <a:gd name="T5" fmla="*/ 102 h 151"/>
                <a:gd name="T6" fmla="*/ 93 w 149"/>
                <a:gd name="T7" fmla="*/ 140 h 151"/>
                <a:gd name="T8" fmla="*/ 96 w 149"/>
                <a:gd name="T9" fmla="*/ 141 h 151"/>
                <a:gd name="T10" fmla="*/ 140 w 149"/>
                <a:gd name="T11" fmla="*/ 59 h 151"/>
                <a:gd name="T12" fmla="*/ 96 w 149"/>
                <a:gd name="T13" fmla="*/ 133 h 151"/>
                <a:gd name="T14" fmla="*/ 93 w 149"/>
                <a:gd name="T15" fmla="*/ 134 h 151"/>
                <a:gd name="T16" fmla="*/ 24 w 149"/>
                <a:gd name="T17" fmla="*/ 108 h 151"/>
                <a:gd name="T18" fmla="*/ 44 w 149"/>
                <a:gd name="T19" fmla="*/ 27 h 151"/>
                <a:gd name="T20" fmla="*/ 126 w 149"/>
                <a:gd name="T21" fmla="*/ 47 h 151"/>
                <a:gd name="T22" fmla="*/ 96 w 149"/>
                <a:gd name="T23" fmla="*/ 1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51">
                  <a:moveTo>
                    <a:pt x="140" y="59"/>
                  </a:moveTo>
                  <a:cubicBezTo>
                    <a:pt x="129" y="21"/>
                    <a:pt x="87" y="0"/>
                    <a:pt x="50" y="15"/>
                  </a:cubicBezTo>
                  <a:cubicBezTo>
                    <a:pt x="16" y="29"/>
                    <a:pt x="0" y="68"/>
                    <a:pt x="13" y="102"/>
                  </a:cubicBezTo>
                  <a:cubicBezTo>
                    <a:pt x="25" y="133"/>
                    <a:pt x="62" y="151"/>
                    <a:pt x="93" y="140"/>
                  </a:cubicBezTo>
                  <a:cubicBezTo>
                    <a:pt x="93" y="141"/>
                    <a:pt x="94" y="141"/>
                    <a:pt x="96" y="141"/>
                  </a:cubicBezTo>
                  <a:cubicBezTo>
                    <a:pt x="134" y="137"/>
                    <a:pt x="149" y="92"/>
                    <a:pt x="140" y="59"/>
                  </a:cubicBezTo>
                  <a:close/>
                  <a:moveTo>
                    <a:pt x="96" y="133"/>
                  </a:moveTo>
                  <a:cubicBezTo>
                    <a:pt x="94" y="133"/>
                    <a:pt x="93" y="133"/>
                    <a:pt x="93" y="134"/>
                  </a:cubicBezTo>
                  <a:cubicBezTo>
                    <a:pt x="67" y="138"/>
                    <a:pt x="39" y="133"/>
                    <a:pt x="24" y="108"/>
                  </a:cubicBezTo>
                  <a:cubicBezTo>
                    <a:pt x="8" y="81"/>
                    <a:pt x="17" y="43"/>
                    <a:pt x="44" y="27"/>
                  </a:cubicBezTo>
                  <a:cubicBezTo>
                    <a:pt x="72" y="10"/>
                    <a:pt x="110" y="19"/>
                    <a:pt x="126" y="47"/>
                  </a:cubicBezTo>
                  <a:cubicBezTo>
                    <a:pt x="143" y="75"/>
                    <a:pt x="135" y="129"/>
                    <a:pt x="96" y="13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2544445" y="951230"/>
            <a:ext cx="10325101" cy="4066540"/>
            <a:chOff x="7145641" y="2501161"/>
            <a:chExt cx="21934658" cy="8724900"/>
          </a:xfrm>
        </p:grpSpPr>
        <p:sp>
          <p:nvSpPr>
            <p:cNvPr id="15" name="TextBox 6"/>
            <p:cNvSpPr txBox="1"/>
            <p:nvPr/>
          </p:nvSpPr>
          <p:spPr>
            <a:xfrm>
              <a:off x="7145641" y="6727369"/>
              <a:ext cx="12497089" cy="1782038"/>
            </a:xfrm>
            <a:prstGeom prst="rect">
              <a:avLst/>
            </a:prstGeom>
            <a:noFill/>
          </p:spPr>
          <p:txBody>
            <a:bodyPr wrap="square" lIns="0" tIns="0" rIns="0" bIns="0" rtlCol="0">
              <a:spAutoFit/>
            </a:bodyPr>
            <a:lstStyle/>
            <a:p>
              <a:pPr algn="ctr"/>
              <a:r>
                <a:rPr lang="en-US" altLang="zh-CN" sz="5400" b="1" dirty="0">
                  <a:latin typeface="+mn-ea"/>
                </a:rPr>
                <a:t>CSS</a:t>
              </a:r>
              <a:r>
                <a:rPr lang="zh-CN" altLang="en-US" sz="5400" b="1" dirty="0">
                  <a:latin typeface="+mn-ea"/>
                </a:rPr>
                <a:t>艺术</a:t>
              </a:r>
              <a:endParaRPr lang="zh-CN" altLang="en-US" sz="5400" b="1" dirty="0">
                <a:latin typeface="+mn-ea"/>
              </a:endParaRPr>
            </a:p>
          </p:txBody>
        </p:sp>
        <p:pic>
          <p:nvPicPr>
            <p:cNvPr id="26" name="图片 25"/>
            <p:cNvPicPr>
              <a:picLocks noChangeAspect="1"/>
            </p:cNvPicPr>
            <p:nvPr/>
          </p:nvPicPr>
          <p:blipFill>
            <a:blip r:embed="rId1" cstate="email"/>
            <a:stretch>
              <a:fillRect/>
            </a:stretch>
          </p:blipFill>
          <p:spPr>
            <a:xfrm rot="538563">
              <a:off x="14792799" y="2501161"/>
              <a:ext cx="14287500" cy="8724900"/>
            </a:xfrm>
            <a:prstGeom prst="rect">
              <a:avLst/>
            </a:prstGeom>
          </p:spPr>
        </p:pic>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Scale>
                                          <p:cBhvr>
                                            <p:cTn id="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
                                            </p:tgtEl>
                                            <p:attrNameLst>
                                              <p:attrName>ppt_x</p:attrName>
                                              <p:attrName>ppt_y</p:attrName>
                                            </p:attrNameLst>
                                          </p:cBhvr>
                                        </p:animMotion>
                                        <p:animEffect transition="in" filter="fade">
                                          <p:cBhvr>
                                            <p:cTn id="9" dur="1000"/>
                                            <p:tgtEl>
                                              <p:spTgt spid="8"/>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1500"/>
                                </p:stCondLst>
                                <p:childTnLst>
                                  <p:par>
                                    <p:cTn id="21" presetID="2" presetClass="entr" presetSubtype="2" fill="hold" nodeType="afterEffect" p14:presetBounceEnd="18000">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14:bounceEnd="18000">
                                          <p:cBhvr additive="base">
                                            <p:cTn id="23" dur="1250" fill="hold"/>
                                            <p:tgtEl>
                                              <p:spTgt spid="27"/>
                                            </p:tgtEl>
                                            <p:attrNameLst>
                                              <p:attrName>ppt_x</p:attrName>
                                            </p:attrNameLst>
                                          </p:cBhvr>
                                          <p:tavLst>
                                            <p:tav tm="0">
                                              <p:val>
                                                <p:strVal val="1+#ppt_w/2"/>
                                              </p:val>
                                            </p:tav>
                                            <p:tav tm="100000">
                                              <p:val>
                                                <p:strVal val="#ppt_x"/>
                                              </p:val>
                                            </p:tav>
                                          </p:tavLst>
                                        </p:anim>
                                        <p:anim calcmode="lin" valueType="num" p14:bounceEnd="18000">
                                          <p:cBhvr additive="base">
                                            <p:cTn id="24" dur="1250" fill="hold"/>
                                            <p:tgtEl>
                                              <p:spTgt spid="27"/>
                                            </p:tgtEl>
                                            <p:attrNameLst>
                                              <p:attrName>ppt_y</p:attrName>
                                            </p:attrNameLst>
                                          </p:cBhvr>
                                          <p:tavLst>
                                            <p:tav tm="0">
                                              <p:val>
                                                <p:strVal val="#ppt_y"/>
                                              </p:val>
                                            </p:tav>
                                            <p:tav tm="100000">
                                              <p:val>
                                                <p:strVal val="#ppt_y"/>
                                              </p:val>
                                            </p:tav>
                                          </p:tavLst>
                                        </p:anim>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animBg="1"/>
          <p:bldP spid="17" grpId="0" bldLvl="0" animBg="1"/>
          <p:bldP spid="1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Scale>
                                          <p:cBhvr>
                                            <p:cTn id="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
                                            </p:tgtEl>
                                            <p:attrNameLst>
                                              <p:attrName>ppt_x</p:attrName>
                                              <p:attrName>ppt_y</p:attrName>
                                            </p:attrNameLst>
                                          </p:cBhvr>
                                        </p:animMotion>
                                        <p:animEffect transition="in" filter="fade">
                                          <p:cBhvr>
                                            <p:cTn id="9" dur="1000"/>
                                            <p:tgtEl>
                                              <p:spTgt spid="8"/>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1250" fill="hold"/>
                                            <p:tgtEl>
                                              <p:spTgt spid="27"/>
                                            </p:tgtEl>
                                            <p:attrNameLst>
                                              <p:attrName>ppt_x</p:attrName>
                                            </p:attrNameLst>
                                          </p:cBhvr>
                                          <p:tavLst>
                                            <p:tav tm="0">
                                              <p:val>
                                                <p:strVal val="1+#ppt_w/2"/>
                                              </p:val>
                                            </p:tav>
                                            <p:tav tm="100000">
                                              <p:val>
                                                <p:strVal val="#ppt_x"/>
                                              </p:val>
                                            </p:tav>
                                          </p:tavLst>
                                        </p:anim>
                                        <p:anim calcmode="lin" valueType="num">
                                          <p:cBhvr additive="base">
                                            <p:cTn id="24" dur="1250" fill="hold"/>
                                            <p:tgtEl>
                                              <p:spTgt spid="27"/>
                                            </p:tgtEl>
                                            <p:attrNameLst>
                                              <p:attrName>ppt_y</p:attrName>
                                            </p:attrNameLst>
                                          </p:cBhvr>
                                          <p:tavLst>
                                            <p:tav tm="0">
                                              <p:val>
                                                <p:strVal val="#ppt_y"/>
                                              </p:val>
                                            </p:tav>
                                            <p:tav tm="100000">
                                              <p:val>
                                                <p:strVal val="#ppt_y"/>
                                              </p:val>
                                            </p:tav>
                                          </p:tavLst>
                                        </p:anim>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animBg="1"/>
          <p:bldP spid="17" grpId="0" bldLvl="0" animBg="1"/>
          <p:bldP spid="18"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9514" y="-1896405"/>
            <a:ext cx="9583021" cy="5850839"/>
            <a:chOff x="7512274" y="-4014414"/>
            <a:chExt cx="20281729" cy="12385376"/>
          </a:xfrm>
        </p:grpSpPr>
        <p:pic>
          <p:nvPicPr>
            <p:cNvPr id="43" name="图片 42"/>
            <p:cNvPicPr>
              <a:picLocks noChangeAspect="1"/>
            </p:cNvPicPr>
            <p:nvPr/>
          </p:nvPicPr>
          <p:blipFill>
            <a:blip r:embed="rId1" cstate="email"/>
            <a:stretch>
              <a:fillRect/>
            </a:stretch>
          </p:blipFill>
          <p:spPr>
            <a:xfrm>
              <a:off x="7512274" y="-4014414"/>
              <a:ext cx="20281729" cy="12385376"/>
            </a:xfrm>
            <a:prstGeom prst="rect">
              <a:avLst/>
            </a:prstGeom>
          </p:spPr>
        </p:pic>
        <p:grpSp>
          <p:nvGrpSpPr>
            <p:cNvPr id="21" name="组合 20"/>
            <p:cNvGrpSpPr/>
            <p:nvPr/>
          </p:nvGrpSpPr>
          <p:grpSpPr>
            <a:xfrm>
              <a:off x="10673300" y="2394298"/>
              <a:ext cx="3071834" cy="3071834"/>
              <a:chOff x="10673300" y="2394298"/>
              <a:chExt cx="3071834" cy="3071834"/>
            </a:xfrm>
          </p:grpSpPr>
          <p:sp>
            <p:nvSpPr>
              <p:cNvPr id="22" name="Ellipse 31"/>
              <p:cNvSpPr/>
              <p:nvPr/>
            </p:nvSpPr>
            <p:spPr>
              <a:xfrm>
                <a:off x="10673300" y="2394298"/>
                <a:ext cx="3071834" cy="307183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chemeClr val="tx1"/>
                    </a:solidFill>
                  </a:ln>
                  <a:solidFill>
                    <a:schemeClr val="tx1"/>
                  </a:solidFill>
                  <a:latin typeface="+mn-ea"/>
                </a:endParaRPr>
              </a:p>
            </p:txBody>
          </p:sp>
          <p:grpSp>
            <p:nvGrpSpPr>
              <p:cNvPr id="23" name="Group 4"/>
              <p:cNvGrpSpPr>
                <a:grpSpLocks noChangeAspect="1"/>
              </p:cNvGrpSpPr>
              <p:nvPr/>
            </p:nvGrpSpPr>
            <p:grpSpPr bwMode="auto">
              <a:xfrm>
                <a:off x="11281603" y="3042370"/>
                <a:ext cx="1966844" cy="1824598"/>
                <a:chOff x="5487" y="2248"/>
                <a:chExt cx="4397" cy="4079"/>
              </a:xfrm>
              <a:solidFill>
                <a:schemeClr val="bg1"/>
              </a:solidFill>
            </p:grpSpPr>
            <p:sp>
              <p:nvSpPr>
                <p:cNvPr id="24" name="Freeform 5"/>
                <p:cNvSpPr>
                  <a:spLocks noEditPoints="1"/>
                </p:cNvSpPr>
                <p:nvPr/>
              </p:nvSpPr>
              <p:spPr bwMode="auto">
                <a:xfrm>
                  <a:off x="5487" y="2248"/>
                  <a:ext cx="4397" cy="4079"/>
                </a:xfrm>
                <a:custGeom>
                  <a:avLst/>
                  <a:gdLst>
                    <a:gd name="T0" fmla="*/ 1807 w 1858"/>
                    <a:gd name="T1" fmla="*/ 1072 h 1724"/>
                    <a:gd name="T2" fmla="*/ 1778 w 1858"/>
                    <a:gd name="T3" fmla="*/ 207 h 1724"/>
                    <a:gd name="T4" fmla="*/ 1736 w 1858"/>
                    <a:gd name="T5" fmla="*/ 174 h 1724"/>
                    <a:gd name="T6" fmla="*/ 1554 w 1858"/>
                    <a:gd name="T7" fmla="*/ 198 h 1724"/>
                    <a:gd name="T8" fmla="*/ 1547 w 1858"/>
                    <a:gd name="T9" fmla="*/ 119 h 1724"/>
                    <a:gd name="T10" fmla="*/ 1524 w 1858"/>
                    <a:gd name="T11" fmla="*/ 88 h 1724"/>
                    <a:gd name="T12" fmla="*/ 1498 w 1858"/>
                    <a:gd name="T13" fmla="*/ 45 h 1724"/>
                    <a:gd name="T14" fmla="*/ 550 w 1858"/>
                    <a:gd name="T15" fmla="*/ 135 h 1724"/>
                    <a:gd name="T16" fmla="*/ 129 w 1858"/>
                    <a:gd name="T17" fmla="*/ 189 h 1724"/>
                    <a:gd name="T18" fmla="*/ 86 w 1858"/>
                    <a:gd name="T19" fmla="*/ 196 h 1724"/>
                    <a:gd name="T20" fmla="*/ 63 w 1858"/>
                    <a:gd name="T21" fmla="*/ 200 h 1724"/>
                    <a:gd name="T22" fmla="*/ 57 w 1858"/>
                    <a:gd name="T23" fmla="*/ 201 h 1724"/>
                    <a:gd name="T24" fmla="*/ 51 w 1858"/>
                    <a:gd name="T25" fmla="*/ 258 h 1724"/>
                    <a:gd name="T26" fmla="*/ 63 w 1858"/>
                    <a:gd name="T27" fmla="*/ 1066 h 1724"/>
                    <a:gd name="T28" fmla="*/ 72 w 1858"/>
                    <a:gd name="T29" fmla="*/ 1554 h 1724"/>
                    <a:gd name="T30" fmla="*/ 71 w 1858"/>
                    <a:gd name="T31" fmla="*/ 1585 h 1724"/>
                    <a:gd name="T32" fmla="*/ 355 w 1858"/>
                    <a:gd name="T33" fmla="*/ 1630 h 1724"/>
                    <a:gd name="T34" fmla="*/ 347 w 1858"/>
                    <a:gd name="T35" fmla="*/ 1668 h 1724"/>
                    <a:gd name="T36" fmla="*/ 387 w 1858"/>
                    <a:gd name="T37" fmla="*/ 1720 h 1724"/>
                    <a:gd name="T38" fmla="*/ 1314 w 1858"/>
                    <a:gd name="T39" fmla="*/ 1680 h 1724"/>
                    <a:gd name="T40" fmla="*/ 1765 w 1858"/>
                    <a:gd name="T41" fmla="*/ 1585 h 1724"/>
                    <a:gd name="T42" fmla="*/ 1766 w 1858"/>
                    <a:gd name="T43" fmla="*/ 1553 h 1724"/>
                    <a:gd name="T44" fmla="*/ 1807 w 1858"/>
                    <a:gd name="T45" fmla="*/ 1072 h 1724"/>
                    <a:gd name="T46" fmla="*/ 256 w 1858"/>
                    <a:gd name="T47" fmla="*/ 1550 h 1724"/>
                    <a:gd name="T48" fmla="*/ 127 w 1858"/>
                    <a:gd name="T49" fmla="*/ 1541 h 1724"/>
                    <a:gd name="T50" fmla="*/ 140 w 1858"/>
                    <a:gd name="T51" fmla="*/ 997 h 1724"/>
                    <a:gd name="T52" fmla="*/ 104 w 1858"/>
                    <a:gd name="T53" fmla="*/ 258 h 1724"/>
                    <a:gd name="T54" fmla="*/ 155 w 1858"/>
                    <a:gd name="T55" fmla="*/ 253 h 1724"/>
                    <a:gd name="T56" fmla="*/ 550 w 1858"/>
                    <a:gd name="T57" fmla="*/ 219 h 1724"/>
                    <a:gd name="T58" fmla="*/ 1479 w 1858"/>
                    <a:gd name="T59" fmla="*/ 120 h 1724"/>
                    <a:gd name="T60" fmla="*/ 1470 w 1858"/>
                    <a:gd name="T61" fmla="*/ 805 h 1724"/>
                    <a:gd name="T62" fmla="*/ 1491 w 1858"/>
                    <a:gd name="T63" fmla="*/ 1467 h 1724"/>
                    <a:gd name="T64" fmla="*/ 1488 w 1858"/>
                    <a:gd name="T65" fmla="*/ 1466 h 1724"/>
                    <a:gd name="T66" fmla="*/ 634 w 1858"/>
                    <a:gd name="T67" fmla="*/ 1516 h 1724"/>
                    <a:gd name="T68" fmla="*/ 256 w 1858"/>
                    <a:gd name="T69" fmla="*/ 1550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8" h="1724">
                      <a:moveTo>
                        <a:pt x="1807" y="1072"/>
                      </a:moveTo>
                      <a:cubicBezTo>
                        <a:pt x="1799" y="782"/>
                        <a:pt x="1854" y="491"/>
                        <a:pt x="1778" y="207"/>
                      </a:cubicBezTo>
                      <a:cubicBezTo>
                        <a:pt x="1774" y="189"/>
                        <a:pt x="1755" y="172"/>
                        <a:pt x="1736" y="174"/>
                      </a:cubicBezTo>
                      <a:cubicBezTo>
                        <a:pt x="1670" y="181"/>
                        <a:pt x="1618" y="189"/>
                        <a:pt x="1554" y="198"/>
                      </a:cubicBezTo>
                      <a:cubicBezTo>
                        <a:pt x="1552" y="171"/>
                        <a:pt x="1550" y="145"/>
                        <a:pt x="1547" y="119"/>
                      </a:cubicBezTo>
                      <a:cubicBezTo>
                        <a:pt x="1545" y="103"/>
                        <a:pt x="1536" y="92"/>
                        <a:pt x="1524" y="88"/>
                      </a:cubicBezTo>
                      <a:cubicBezTo>
                        <a:pt x="1528" y="69"/>
                        <a:pt x="1521" y="49"/>
                        <a:pt x="1498" y="45"/>
                      </a:cubicBezTo>
                      <a:cubicBezTo>
                        <a:pt x="1189" y="0"/>
                        <a:pt x="857" y="101"/>
                        <a:pt x="550" y="135"/>
                      </a:cubicBezTo>
                      <a:cubicBezTo>
                        <a:pt x="466" y="144"/>
                        <a:pt x="215" y="124"/>
                        <a:pt x="129" y="189"/>
                      </a:cubicBezTo>
                      <a:cubicBezTo>
                        <a:pt x="114" y="191"/>
                        <a:pt x="100" y="194"/>
                        <a:pt x="86" y="196"/>
                      </a:cubicBezTo>
                      <a:cubicBezTo>
                        <a:pt x="78" y="194"/>
                        <a:pt x="69" y="195"/>
                        <a:pt x="63" y="200"/>
                      </a:cubicBezTo>
                      <a:cubicBezTo>
                        <a:pt x="61" y="201"/>
                        <a:pt x="59" y="201"/>
                        <a:pt x="57" y="201"/>
                      </a:cubicBezTo>
                      <a:cubicBezTo>
                        <a:pt x="29" y="207"/>
                        <a:pt x="30" y="247"/>
                        <a:pt x="51" y="258"/>
                      </a:cubicBezTo>
                      <a:cubicBezTo>
                        <a:pt x="31" y="527"/>
                        <a:pt x="87" y="795"/>
                        <a:pt x="63" y="1066"/>
                      </a:cubicBezTo>
                      <a:cubicBezTo>
                        <a:pt x="51" y="1205"/>
                        <a:pt x="0" y="1423"/>
                        <a:pt x="72" y="1554"/>
                      </a:cubicBezTo>
                      <a:cubicBezTo>
                        <a:pt x="64" y="1562"/>
                        <a:pt x="61" y="1577"/>
                        <a:pt x="71" y="1585"/>
                      </a:cubicBezTo>
                      <a:cubicBezTo>
                        <a:pt x="140" y="1639"/>
                        <a:pt x="250" y="1641"/>
                        <a:pt x="355" y="1630"/>
                      </a:cubicBezTo>
                      <a:cubicBezTo>
                        <a:pt x="352" y="1642"/>
                        <a:pt x="349" y="1655"/>
                        <a:pt x="347" y="1668"/>
                      </a:cubicBezTo>
                      <a:cubicBezTo>
                        <a:pt x="342" y="1694"/>
                        <a:pt x="358" y="1720"/>
                        <a:pt x="387" y="1720"/>
                      </a:cubicBezTo>
                      <a:cubicBezTo>
                        <a:pt x="695" y="1724"/>
                        <a:pt x="1005" y="1686"/>
                        <a:pt x="1314" y="1680"/>
                      </a:cubicBezTo>
                      <a:cubicBezTo>
                        <a:pt x="1425" y="1678"/>
                        <a:pt x="1698" y="1705"/>
                        <a:pt x="1765" y="1585"/>
                      </a:cubicBezTo>
                      <a:cubicBezTo>
                        <a:pt x="1771" y="1574"/>
                        <a:pt x="1771" y="1562"/>
                        <a:pt x="1766" y="1553"/>
                      </a:cubicBezTo>
                      <a:cubicBezTo>
                        <a:pt x="1858" y="1439"/>
                        <a:pt x="1811" y="1205"/>
                        <a:pt x="1807" y="1072"/>
                      </a:cubicBezTo>
                      <a:close/>
                      <a:moveTo>
                        <a:pt x="256" y="1550"/>
                      </a:moveTo>
                      <a:cubicBezTo>
                        <a:pt x="213" y="1546"/>
                        <a:pt x="170" y="1543"/>
                        <a:pt x="127" y="1541"/>
                      </a:cubicBezTo>
                      <a:cubicBezTo>
                        <a:pt x="124" y="1358"/>
                        <a:pt x="124" y="1181"/>
                        <a:pt x="140" y="997"/>
                      </a:cubicBezTo>
                      <a:cubicBezTo>
                        <a:pt x="161" y="751"/>
                        <a:pt x="122" y="503"/>
                        <a:pt x="104" y="258"/>
                      </a:cubicBezTo>
                      <a:cubicBezTo>
                        <a:pt x="121" y="256"/>
                        <a:pt x="138" y="254"/>
                        <a:pt x="155" y="253"/>
                      </a:cubicBezTo>
                      <a:cubicBezTo>
                        <a:pt x="260" y="283"/>
                        <a:pt x="472" y="226"/>
                        <a:pt x="550" y="219"/>
                      </a:cubicBezTo>
                      <a:cubicBezTo>
                        <a:pt x="859" y="188"/>
                        <a:pt x="1167" y="111"/>
                        <a:pt x="1479" y="120"/>
                      </a:cubicBezTo>
                      <a:cubicBezTo>
                        <a:pt x="1455" y="345"/>
                        <a:pt x="1470" y="578"/>
                        <a:pt x="1470" y="805"/>
                      </a:cubicBezTo>
                      <a:cubicBezTo>
                        <a:pt x="1470" y="1016"/>
                        <a:pt x="1438" y="1259"/>
                        <a:pt x="1491" y="1467"/>
                      </a:cubicBezTo>
                      <a:cubicBezTo>
                        <a:pt x="1490" y="1467"/>
                        <a:pt x="1489" y="1466"/>
                        <a:pt x="1488" y="1466"/>
                      </a:cubicBezTo>
                      <a:cubicBezTo>
                        <a:pt x="1203" y="1471"/>
                        <a:pt x="919" y="1501"/>
                        <a:pt x="634" y="1516"/>
                      </a:cubicBezTo>
                      <a:cubicBezTo>
                        <a:pt x="507" y="1523"/>
                        <a:pt x="383" y="1545"/>
                        <a:pt x="256" y="15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
                <p:cNvSpPr/>
                <p:nvPr/>
              </p:nvSpPr>
              <p:spPr bwMode="auto">
                <a:xfrm>
                  <a:off x="6012" y="3402"/>
                  <a:ext cx="2759" cy="2180"/>
                </a:xfrm>
                <a:custGeom>
                  <a:avLst/>
                  <a:gdLst>
                    <a:gd name="T0" fmla="*/ 1123 w 1166"/>
                    <a:gd name="T1" fmla="*/ 40 h 921"/>
                    <a:gd name="T2" fmla="*/ 1042 w 1166"/>
                    <a:gd name="T3" fmla="*/ 30 h 921"/>
                    <a:gd name="T4" fmla="*/ 526 w 1166"/>
                    <a:gd name="T5" fmla="*/ 667 h 921"/>
                    <a:gd name="T6" fmla="*/ 76 w 1166"/>
                    <a:gd name="T7" fmla="*/ 311 h 921"/>
                    <a:gd name="T8" fmla="*/ 9 w 1166"/>
                    <a:gd name="T9" fmla="*/ 349 h 921"/>
                    <a:gd name="T10" fmla="*/ 23 w 1166"/>
                    <a:gd name="T11" fmla="*/ 844 h 921"/>
                    <a:gd name="T12" fmla="*/ 66 w 1166"/>
                    <a:gd name="T13" fmla="*/ 876 h 921"/>
                    <a:gd name="T14" fmla="*/ 126 w 1166"/>
                    <a:gd name="T15" fmla="*/ 873 h 921"/>
                    <a:gd name="T16" fmla="*/ 623 w 1166"/>
                    <a:gd name="T17" fmla="*/ 875 h 921"/>
                    <a:gd name="T18" fmla="*/ 1115 w 1166"/>
                    <a:gd name="T19" fmla="*/ 780 h 921"/>
                    <a:gd name="T20" fmla="*/ 1125 w 1166"/>
                    <a:gd name="T21" fmla="*/ 761 h 921"/>
                    <a:gd name="T22" fmla="*/ 1136 w 1166"/>
                    <a:gd name="T23" fmla="*/ 721 h 921"/>
                    <a:gd name="T24" fmla="*/ 1123 w 1166"/>
                    <a:gd name="T25" fmla="*/ 4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6" h="921">
                      <a:moveTo>
                        <a:pt x="1123" y="40"/>
                      </a:moveTo>
                      <a:cubicBezTo>
                        <a:pt x="1116" y="0"/>
                        <a:pt x="1062" y="1"/>
                        <a:pt x="1042" y="30"/>
                      </a:cubicBezTo>
                      <a:cubicBezTo>
                        <a:pt x="890" y="258"/>
                        <a:pt x="701" y="457"/>
                        <a:pt x="526" y="667"/>
                      </a:cubicBezTo>
                      <a:cubicBezTo>
                        <a:pt x="386" y="536"/>
                        <a:pt x="241" y="408"/>
                        <a:pt x="76" y="311"/>
                      </a:cubicBezTo>
                      <a:cubicBezTo>
                        <a:pt x="46" y="294"/>
                        <a:pt x="9" y="316"/>
                        <a:pt x="9" y="349"/>
                      </a:cubicBezTo>
                      <a:cubicBezTo>
                        <a:pt x="8" y="515"/>
                        <a:pt x="0" y="679"/>
                        <a:pt x="23" y="844"/>
                      </a:cubicBezTo>
                      <a:cubicBezTo>
                        <a:pt x="26" y="862"/>
                        <a:pt x="48" y="876"/>
                        <a:pt x="66" y="876"/>
                      </a:cubicBezTo>
                      <a:cubicBezTo>
                        <a:pt x="86" y="876"/>
                        <a:pt x="106" y="874"/>
                        <a:pt x="126" y="873"/>
                      </a:cubicBezTo>
                      <a:cubicBezTo>
                        <a:pt x="272" y="921"/>
                        <a:pt x="485" y="883"/>
                        <a:pt x="623" y="875"/>
                      </a:cubicBezTo>
                      <a:cubicBezTo>
                        <a:pt x="764" y="866"/>
                        <a:pt x="1001" y="873"/>
                        <a:pt x="1115" y="780"/>
                      </a:cubicBezTo>
                      <a:cubicBezTo>
                        <a:pt x="1122" y="774"/>
                        <a:pt x="1124" y="767"/>
                        <a:pt x="1125" y="761"/>
                      </a:cubicBezTo>
                      <a:cubicBezTo>
                        <a:pt x="1134" y="751"/>
                        <a:pt x="1139" y="737"/>
                        <a:pt x="1136" y="721"/>
                      </a:cubicBezTo>
                      <a:cubicBezTo>
                        <a:pt x="1095" y="495"/>
                        <a:pt x="1166" y="267"/>
                        <a:pt x="112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
                <p:cNvSpPr/>
                <p:nvPr/>
              </p:nvSpPr>
              <p:spPr bwMode="auto">
                <a:xfrm>
                  <a:off x="6393" y="2820"/>
                  <a:ext cx="1200" cy="1221"/>
                </a:xfrm>
                <a:custGeom>
                  <a:avLst/>
                  <a:gdLst>
                    <a:gd name="T0" fmla="*/ 431 w 507"/>
                    <a:gd name="T1" fmla="*/ 104 h 516"/>
                    <a:gd name="T2" fmla="*/ 147 w 507"/>
                    <a:gd name="T3" fmla="*/ 74 h 516"/>
                    <a:gd name="T4" fmla="*/ 37 w 507"/>
                    <a:gd name="T5" fmla="*/ 157 h 516"/>
                    <a:gd name="T6" fmla="*/ 5 w 507"/>
                    <a:gd name="T7" fmla="*/ 283 h 516"/>
                    <a:gd name="T8" fmla="*/ 67 w 507"/>
                    <a:gd name="T9" fmla="*/ 416 h 516"/>
                    <a:gd name="T10" fmla="*/ 132 w 507"/>
                    <a:gd name="T11" fmla="*/ 467 h 516"/>
                    <a:gd name="T12" fmla="*/ 424 w 507"/>
                    <a:gd name="T13" fmla="*/ 409 h 516"/>
                    <a:gd name="T14" fmla="*/ 431 w 507"/>
                    <a:gd name="T15" fmla="*/ 104 h 5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7" h="516">
                      <a:moveTo>
                        <a:pt x="431" y="104"/>
                      </a:moveTo>
                      <a:cubicBezTo>
                        <a:pt x="357" y="0"/>
                        <a:pt x="240" y="13"/>
                        <a:pt x="147" y="74"/>
                      </a:cubicBezTo>
                      <a:cubicBezTo>
                        <a:pt x="106" y="87"/>
                        <a:pt x="68" y="115"/>
                        <a:pt x="37" y="157"/>
                      </a:cubicBezTo>
                      <a:cubicBezTo>
                        <a:pt x="8" y="195"/>
                        <a:pt x="0" y="239"/>
                        <a:pt x="5" y="283"/>
                      </a:cubicBezTo>
                      <a:cubicBezTo>
                        <a:pt x="1" y="334"/>
                        <a:pt x="19" y="382"/>
                        <a:pt x="67" y="416"/>
                      </a:cubicBezTo>
                      <a:cubicBezTo>
                        <a:pt x="86" y="437"/>
                        <a:pt x="108" y="454"/>
                        <a:pt x="132" y="467"/>
                      </a:cubicBezTo>
                      <a:cubicBezTo>
                        <a:pt x="229" y="516"/>
                        <a:pt x="351" y="483"/>
                        <a:pt x="424" y="409"/>
                      </a:cubicBezTo>
                      <a:cubicBezTo>
                        <a:pt x="507" y="325"/>
                        <a:pt x="496" y="195"/>
                        <a:pt x="431"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3" name="ZoneTexte 2"/>
          <p:cNvSpPr txBox="1"/>
          <p:nvPr/>
        </p:nvSpPr>
        <p:spPr>
          <a:xfrm>
            <a:off x="2667557" y="2946273"/>
            <a:ext cx="6269990" cy="873760"/>
          </a:xfrm>
          <a:prstGeom prst="rect">
            <a:avLst/>
          </a:prstGeom>
          <a:noFill/>
        </p:spPr>
        <p:txBody>
          <a:bodyPr wrap="none" lIns="43196" tIns="21598" rIns="43196" bIns="21598" rtlCol="0">
            <a:spAutoFit/>
          </a:bodyPr>
          <a:lstStyle/>
          <a:p>
            <a:pPr algn="ctr"/>
            <a:r>
              <a:rPr lang="zh-CN" altLang="en-US" sz="5400" b="1" dirty="0">
                <a:latin typeface="+mn-ea"/>
              </a:rPr>
              <a:t>另一个有意思的属性</a:t>
            </a:r>
            <a:endParaRPr lang="zh-CN" altLang="en-US" sz="5400" b="1" dirty="0">
              <a:latin typeface="+mn-ea"/>
            </a:endParaRPr>
          </a:p>
        </p:txBody>
      </p:sp>
      <p:grpSp>
        <p:nvGrpSpPr>
          <p:cNvPr id="2" name="组合 1"/>
          <p:cNvGrpSpPr/>
          <p:nvPr/>
        </p:nvGrpSpPr>
        <p:grpSpPr>
          <a:xfrm>
            <a:off x="5043084" y="1131064"/>
            <a:ext cx="1451427" cy="1451131"/>
            <a:chOff x="10673300" y="2394298"/>
            <a:chExt cx="3071834" cy="3071834"/>
          </a:xfrm>
        </p:grpSpPr>
        <p:sp>
          <p:nvSpPr>
            <p:cNvPr id="45" name="Ellipse 31"/>
            <p:cNvSpPr/>
            <p:nvPr/>
          </p:nvSpPr>
          <p:spPr>
            <a:xfrm>
              <a:off x="10673300" y="2394298"/>
              <a:ext cx="3071834" cy="307183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chemeClr val="tx1"/>
                  </a:solidFill>
                </a:ln>
                <a:solidFill>
                  <a:schemeClr val="tx1"/>
                </a:solidFill>
                <a:latin typeface="+mn-ea"/>
              </a:endParaRPr>
            </a:p>
          </p:txBody>
        </p:sp>
        <p:grpSp>
          <p:nvGrpSpPr>
            <p:cNvPr id="16" name="Group 4"/>
            <p:cNvGrpSpPr>
              <a:grpSpLocks noChangeAspect="1"/>
            </p:cNvGrpSpPr>
            <p:nvPr/>
          </p:nvGrpSpPr>
          <p:grpSpPr bwMode="auto">
            <a:xfrm>
              <a:off x="11281603" y="3042370"/>
              <a:ext cx="1966844" cy="1824598"/>
              <a:chOff x="5487" y="2248"/>
              <a:chExt cx="4397" cy="4079"/>
            </a:xfrm>
            <a:solidFill>
              <a:schemeClr val="bg1"/>
            </a:solidFill>
          </p:grpSpPr>
          <p:sp>
            <p:nvSpPr>
              <p:cNvPr id="17" name="Freeform 5"/>
              <p:cNvSpPr>
                <a:spLocks noEditPoints="1"/>
              </p:cNvSpPr>
              <p:nvPr/>
            </p:nvSpPr>
            <p:spPr bwMode="auto">
              <a:xfrm>
                <a:off x="5487" y="2248"/>
                <a:ext cx="4397" cy="4079"/>
              </a:xfrm>
              <a:custGeom>
                <a:avLst/>
                <a:gdLst>
                  <a:gd name="T0" fmla="*/ 1807 w 1858"/>
                  <a:gd name="T1" fmla="*/ 1072 h 1724"/>
                  <a:gd name="T2" fmla="*/ 1778 w 1858"/>
                  <a:gd name="T3" fmla="*/ 207 h 1724"/>
                  <a:gd name="T4" fmla="*/ 1736 w 1858"/>
                  <a:gd name="T5" fmla="*/ 174 h 1724"/>
                  <a:gd name="T6" fmla="*/ 1554 w 1858"/>
                  <a:gd name="T7" fmla="*/ 198 h 1724"/>
                  <a:gd name="T8" fmla="*/ 1547 w 1858"/>
                  <a:gd name="T9" fmla="*/ 119 h 1724"/>
                  <a:gd name="T10" fmla="*/ 1524 w 1858"/>
                  <a:gd name="T11" fmla="*/ 88 h 1724"/>
                  <a:gd name="T12" fmla="*/ 1498 w 1858"/>
                  <a:gd name="T13" fmla="*/ 45 h 1724"/>
                  <a:gd name="T14" fmla="*/ 550 w 1858"/>
                  <a:gd name="T15" fmla="*/ 135 h 1724"/>
                  <a:gd name="T16" fmla="*/ 129 w 1858"/>
                  <a:gd name="T17" fmla="*/ 189 h 1724"/>
                  <a:gd name="T18" fmla="*/ 86 w 1858"/>
                  <a:gd name="T19" fmla="*/ 196 h 1724"/>
                  <a:gd name="T20" fmla="*/ 63 w 1858"/>
                  <a:gd name="T21" fmla="*/ 200 h 1724"/>
                  <a:gd name="T22" fmla="*/ 57 w 1858"/>
                  <a:gd name="T23" fmla="*/ 201 h 1724"/>
                  <a:gd name="T24" fmla="*/ 51 w 1858"/>
                  <a:gd name="T25" fmla="*/ 258 h 1724"/>
                  <a:gd name="T26" fmla="*/ 63 w 1858"/>
                  <a:gd name="T27" fmla="*/ 1066 h 1724"/>
                  <a:gd name="T28" fmla="*/ 72 w 1858"/>
                  <a:gd name="T29" fmla="*/ 1554 h 1724"/>
                  <a:gd name="T30" fmla="*/ 71 w 1858"/>
                  <a:gd name="T31" fmla="*/ 1585 h 1724"/>
                  <a:gd name="T32" fmla="*/ 355 w 1858"/>
                  <a:gd name="T33" fmla="*/ 1630 h 1724"/>
                  <a:gd name="T34" fmla="*/ 347 w 1858"/>
                  <a:gd name="T35" fmla="*/ 1668 h 1724"/>
                  <a:gd name="T36" fmla="*/ 387 w 1858"/>
                  <a:gd name="T37" fmla="*/ 1720 h 1724"/>
                  <a:gd name="T38" fmla="*/ 1314 w 1858"/>
                  <a:gd name="T39" fmla="*/ 1680 h 1724"/>
                  <a:gd name="T40" fmla="*/ 1765 w 1858"/>
                  <a:gd name="T41" fmla="*/ 1585 h 1724"/>
                  <a:gd name="T42" fmla="*/ 1766 w 1858"/>
                  <a:gd name="T43" fmla="*/ 1553 h 1724"/>
                  <a:gd name="T44" fmla="*/ 1807 w 1858"/>
                  <a:gd name="T45" fmla="*/ 1072 h 1724"/>
                  <a:gd name="T46" fmla="*/ 256 w 1858"/>
                  <a:gd name="T47" fmla="*/ 1550 h 1724"/>
                  <a:gd name="T48" fmla="*/ 127 w 1858"/>
                  <a:gd name="T49" fmla="*/ 1541 h 1724"/>
                  <a:gd name="T50" fmla="*/ 140 w 1858"/>
                  <a:gd name="T51" fmla="*/ 997 h 1724"/>
                  <a:gd name="T52" fmla="*/ 104 w 1858"/>
                  <a:gd name="T53" fmla="*/ 258 h 1724"/>
                  <a:gd name="T54" fmla="*/ 155 w 1858"/>
                  <a:gd name="T55" fmla="*/ 253 h 1724"/>
                  <a:gd name="T56" fmla="*/ 550 w 1858"/>
                  <a:gd name="T57" fmla="*/ 219 h 1724"/>
                  <a:gd name="T58" fmla="*/ 1479 w 1858"/>
                  <a:gd name="T59" fmla="*/ 120 h 1724"/>
                  <a:gd name="T60" fmla="*/ 1470 w 1858"/>
                  <a:gd name="T61" fmla="*/ 805 h 1724"/>
                  <a:gd name="T62" fmla="*/ 1491 w 1858"/>
                  <a:gd name="T63" fmla="*/ 1467 h 1724"/>
                  <a:gd name="T64" fmla="*/ 1488 w 1858"/>
                  <a:gd name="T65" fmla="*/ 1466 h 1724"/>
                  <a:gd name="T66" fmla="*/ 634 w 1858"/>
                  <a:gd name="T67" fmla="*/ 1516 h 1724"/>
                  <a:gd name="T68" fmla="*/ 256 w 1858"/>
                  <a:gd name="T69" fmla="*/ 1550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8" h="1724">
                    <a:moveTo>
                      <a:pt x="1807" y="1072"/>
                    </a:moveTo>
                    <a:cubicBezTo>
                      <a:pt x="1799" y="782"/>
                      <a:pt x="1854" y="491"/>
                      <a:pt x="1778" y="207"/>
                    </a:cubicBezTo>
                    <a:cubicBezTo>
                      <a:pt x="1774" y="189"/>
                      <a:pt x="1755" y="172"/>
                      <a:pt x="1736" y="174"/>
                    </a:cubicBezTo>
                    <a:cubicBezTo>
                      <a:pt x="1670" y="181"/>
                      <a:pt x="1618" y="189"/>
                      <a:pt x="1554" y="198"/>
                    </a:cubicBezTo>
                    <a:cubicBezTo>
                      <a:pt x="1552" y="171"/>
                      <a:pt x="1550" y="145"/>
                      <a:pt x="1547" y="119"/>
                    </a:cubicBezTo>
                    <a:cubicBezTo>
                      <a:pt x="1545" y="103"/>
                      <a:pt x="1536" y="92"/>
                      <a:pt x="1524" y="88"/>
                    </a:cubicBezTo>
                    <a:cubicBezTo>
                      <a:pt x="1528" y="69"/>
                      <a:pt x="1521" y="49"/>
                      <a:pt x="1498" y="45"/>
                    </a:cubicBezTo>
                    <a:cubicBezTo>
                      <a:pt x="1189" y="0"/>
                      <a:pt x="857" y="101"/>
                      <a:pt x="550" y="135"/>
                    </a:cubicBezTo>
                    <a:cubicBezTo>
                      <a:pt x="466" y="144"/>
                      <a:pt x="215" y="124"/>
                      <a:pt x="129" y="189"/>
                    </a:cubicBezTo>
                    <a:cubicBezTo>
                      <a:pt x="114" y="191"/>
                      <a:pt x="100" y="194"/>
                      <a:pt x="86" y="196"/>
                    </a:cubicBezTo>
                    <a:cubicBezTo>
                      <a:pt x="78" y="194"/>
                      <a:pt x="69" y="195"/>
                      <a:pt x="63" y="200"/>
                    </a:cubicBezTo>
                    <a:cubicBezTo>
                      <a:pt x="61" y="201"/>
                      <a:pt x="59" y="201"/>
                      <a:pt x="57" y="201"/>
                    </a:cubicBezTo>
                    <a:cubicBezTo>
                      <a:pt x="29" y="207"/>
                      <a:pt x="30" y="247"/>
                      <a:pt x="51" y="258"/>
                    </a:cubicBezTo>
                    <a:cubicBezTo>
                      <a:pt x="31" y="527"/>
                      <a:pt x="87" y="795"/>
                      <a:pt x="63" y="1066"/>
                    </a:cubicBezTo>
                    <a:cubicBezTo>
                      <a:pt x="51" y="1205"/>
                      <a:pt x="0" y="1423"/>
                      <a:pt x="72" y="1554"/>
                    </a:cubicBezTo>
                    <a:cubicBezTo>
                      <a:pt x="64" y="1562"/>
                      <a:pt x="61" y="1577"/>
                      <a:pt x="71" y="1585"/>
                    </a:cubicBezTo>
                    <a:cubicBezTo>
                      <a:pt x="140" y="1639"/>
                      <a:pt x="250" y="1641"/>
                      <a:pt x="355" y="1630"/>
                    </a:cubicBezTo>
                    <a:cubicBezTo>
                      <a:pt x="352" y="1642"/>
                      <a:pt x="349" y="1655"/>
                      <a:pt x="347" y="1668"/>
                    </a:cubicBezTo>
                    <a:cubicBezTo>
                      <a:pt x="342" y="1694"/>
                      <a:pt x="358" y="1720"/>
                      <a:pt x="387" y="1720"/>
                    </a:cubicBezTo>
                    <a:cubicBezTo>
                      <a:pt x="695" y="1724"/>
                      <a:pt x="1005" y="1686"/>
                      <a:pt x="1314" y="1680"/>
                    </a:cubicBezTo>
                    <a:cubicBezTo>
                      <a:pt x="1425" y="1678"/>
                      <a:pt x="1698" y="1705"/>
                      <a:pt x="1765" y="1585"/>
                    </a:cubicBezTo>
                    <a:cubicBezTo>
                      <a:pt x="1771" y="1574"/>
                      <a:pt x="1771" y="1562"/>
                      <a:pt x="1766" y="1553"/>
                    </a:cubicBezTo>
                    <a:cubicBezTo>
                      <a:pt x="1858" y="1439"/>
                      <a:pt x="1811" y="1205"/>
                      <a:pt x="1807" y="1072"/>
                    </a:cubicBezTo>
                    <a:close/>
                    <a:moveTo>
                      <a:pt x="256" y="1550"/>
                    </a:moveTo>
                    <a:cubicBezTo>
                      <a:pt x="213" y="1546"/>
                      <a:pt x="170" y="1543"/>
                      <a:pt x="127" y="1541"/>
                    </a:cubicBezTo>
                    <a:cubicBezTo>
                      <a:pt x="124" y="1358"/>
                      <a:pt x="124" y="1181"/>
                      <a:pt x="140" y="997"/>
                    </a:cubicBezTo>
                    <a:cubicBezTo>
                      <a:pt x="161" y="751"/>
                      <a:pt x="122" y="503"/>
                      <a:pt x="104" y="258"/>
                    </a:cubicBezTo>
                    <a:cubicBezTo>
                      <a:pt x="121" y="256"/>
                      <a:pt x="138" y="254"/>
                      <a:pt x="155" y="253"/>
                    </a:cubicBezTo>
                    <a:cubicBezTo>
                      <a:pt x="260" y="283"/>
                      <a:pt x="472" y="226"/>
                      <a:pt x="550" y="219"/>
                    </a:cubicBezTo>
                    <a:cubicBezTo>
                      <a:pt x="859" y="188"/>
                      <a:pt x="1167" y="111"/>
                      <a:pt x="1479" y="120"/>
                    </a:cubicBezTo>
                    <a:cubicBezTo>
                      <a:pt x="1455" y="345"/>
                      <a:pt x="1470" y="578"/>
                      <a:pt x="1470" y="805"/>
                    </a:cubicBezTo>
                    <a:cubicBezTo>
                      <a:pt x="1470" y="1016"/>
                      <a:pt x="1438" y="1259"/>
                      <a:pt x="1491" y="1467"/>
                    </a:cubicBezTo>
                    <a:cubicBezTo>
                      <a:pt x="1490" y="1467"/>
                      <a:pt x="1489" y="1466"/>
                      <a:pt x="1488" y="1466"/>
                    </a:cubicBezTo>
                    <a:cubicBezTo>
                      <a:pt x="1203" y="1471"/>
                      <a:pt x="919" y="1501"/>
                      <a:pt x="634" y="1516"/>
                    </a:cubicBezTo>
                    <a:cubicBezTo>
                      <a:pt x="507" y="1523"/>
                      <a:pt x="383" y="1545"/>
                      <a:pt x="256" y="15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
              <p:cNvSpPr/>
              <p:nvPr/>
            </p:nvSpPr>
            <p:spPr bwMode="auto">
              <a:xfrm>
                <a:off x="6012" y="3402"/>
                <a:ext cx="2759" cy="2180"/>
              </a:xfrm>
              <a:custGeom>
                <a:avLst/>
                <a:gdLst>
                  <a:gd name="T0" fmla="*/ 1123 w 1166"/>
                  <a:gd name="T1" fmla="*/ 40 h 921"/>
                  <a:gd name="T2" fmla="*/ 1042 w 1166"/>
                  <a:gd name="T3" fmla="*/ 30 h 921"/>
                  <a:gd name="T4" fmla="*/ 526 w 1166"/>
                  <a:gd name="T5" fmla="*/ 667 h 921"/>
                  <a:gd name="T6" fmla="*/ 76 w 1166"/>
                  <a:gd name="T7" fmla="*/ 311 h 921"/>
                  <a:gd name="T8" fmla="*/ 9 w 1166"/>
                  <a:gd name="T9" fmla="*/ 349 h 921"/>
                  <a:gd name="T10" fmla="*/ 23 w 1166"/>
                  <a:gd name="T11" fmla="*/ 844 h 921"/>
                  <a:gd name="T12" fmla="*/ 66 w 1166"/>
                  <a:gd name="T13" fmla="*/ 876 h 921"/>
                  <a:gd name="T14" fmla="*/ 126 w 1166"/>
                  <a:gd name="T15" fmla="*/ 873 h 921"/>
                  <a:gd name="T16" fmla="*/ 623 w 1166"/>
                  <a:gd name="T17" fmla="*/ 875 h 921"/>
                  <a:gd name="T18" fmla="*/ 1115 w 1166"/>
                  <a:gd name="T19" fmla="*/ 780 h 921"/>
                  <a:gd name="T20" fmla="*/ 1125 w 1166"/>
                  <a:gd name="T21" fmla="*/ 761 h 921"/>
                  <a:gd name="T22" fmla="*/ 1136 w 1166"/>
                  <a:gd name="T23" fmla="*/ 721 h 921"/>
                  <a:gd name="T24" fmla="*/ 1123 w 1166"/>
                  <a:gd name="T25" fmla="*/ 4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6" h="921">
                    <a:moveTo>
                      <a:pt x="1123" y="40"/>
                    </a:moveTo>
                    <a:cubicBezTo>
                      <a:pt x="1116" y="0"/>
                      <a:pt x="1062" y="1"/>
                      <a:pt x="1042" y="30"/>
                    </a:cubicBezTo>
                    <a:cubicBezTo>
                      <a:pt x="890" y="258"/>
                      <a:pt x="701" y="457"/>
                      <a:pt x="526" y="667"/>
                    </a:cubicBezTo>
                    <a:cubicBezTo>
                      <a:pt x="386" y="536"/>
                      <a:pt x="241" y="408"/>
                      <a:pt x="76" y="311"/>
                    </a:cubicBezTo>
                    <a:cubicBezTo>
                      <a:pt x="46" y="294"/>
                      <a:pt x="9" y="316"/>
                      <a:pt x="9" y="349"/>
                    </a:cubicBezTo>
                    <a:cubicBezTo>
                      <a:pt x="8" y="515"/>
                      <a:pt x="0" y="679"/>
                      <a:pt x="23" y="844"/>
                    </a:cubicBezTo>
                    <a:cubicBezTo>
                      <a:pt x="26" y="862"/>
                      <a:pt x="48" y="876"/>
                      <a:pt x="66" y="876"/>
                    </a:cubicBezTo>
                    <a:cubicBezTo>
                      <a:pt x="86" y="876"/>
                      <a:pt x="106" y="874"/>
                      <a:pt x="126" y="873"/>
                    </a:cubicBezTo>
                    <a:cubicBezTo>
                      <a:pt x="272" y="921"/>
                      <a:pt x="485" y="883"/>
                      <a:pt x="623" y="875"/>
                    </a:cubicBezTo>
                    <a:cubicBezTo>
                      <a:pt x="764" y="866"/>
                      <a:pt x="1001" y="873"/>
                      <a:pt x="1115" y="780"/>
                    </a:cubicBezTo>
                    <a:cubicBezTo>
                      <a:pt x="1122" y="774"/>
                      <a:pt x="1124" y="767"/>
                      <a:pt x="1125" y="761"/>
                    </a:cubicBezTo>
                    <a:cubicBezTo>
                      <a:pt x="1134" y="751"/>
                      <a:pt x="1139" y="737"/>
                      <a:pt x="1136" y="721"/>
                    </a:cubicBezTo>
                    <a:cubicBezTo>
                      <a:pt x="1095" y="495"/>
                      <a:pt x="1166" y="267"/>
                      <a:pt x="112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7"/>
              <p:cNvSpPr/>
              <p:nvPr/>
            </p:nvSpPr>
            <p:spPr bwMode="auto">
              <a:xfrm>
                <a:off x="6393" y="2820"/>
                <a:ext cx="1200" cy="1221"/>
              </a:xfrm>
              <a:custGeom>
                <a:avLst/>
                <a:gdLst>
                  <a:gd name="T0" fmla="*/ 431 w 507"/>
                  <a:gd name="T1" fmla="*/ 104 h 516"/>
                  <a:gd name="T2" fmla="*/ 147 w 507"/>
                  <a:gd name="T3" fmla="*/ 74 h 516"/>
                  <a:gd name="T4" fmla="*/ 37 w 507"/>
                  <a:gd name="T5" fmla="*/ 157 h 516"/>
                  <a:gd name="T6" fmla="*/ 5 w 507"/>
                  <a:gd name="T7" fmla="*/ 283 h 516"/>
                  <a:gd name="T8" fmla="*/ 67 w 507"/>
                  <a:gd name="T9" fmla="*/ 416 h 516"/>
                  <a:gd name="T10" fmla="*/ 132 w 507"/>
                  <a:gd name="T11" fmla="*/ 467 h 516"/>
                  <a:gd name="T12" fmla="*/ 424 w 507"/>
                  <a:gd name="T13" fmla="*/ 409 h 516"/>
                  <a:gd name="T14" fmla="*/ 431 w 507"/>
                  <a:gd name="T15" fmla="*/ 104 h 5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7" h="516">
                    <a:moveTo>
                      <a:pt x="431" y="104"/>
                    </a:moveTo>
                    <a:cubicBezTo>
                      <a:pt x="357" y="0"/>
                      <a:pt x="240" y="13"/>
                      <a:pt x="147" y="74"/>
                    </a:cubicBezTo>
                    <a:cubicBezTo>
                      <a:pt x="106" y="87"/>
                      <a:pt x="68" y="115"/>
                      <a:pt x="37" y="157"/>
                    </a:cubicBezTo>
                    <a:cubicBezTo>
                      <a:pt x="8" y="195"/>
                      <a:pt x="0" y="239"/>
                      <a:pt x="5" y="283"/>
                    </a:cubicBezTo>
                    <a:cubicBezTo>
                      <a:pt x="1" y="334"/>
                      <a:pt x="19" y="382"/>
                      <a:pt x="67" y="416"/>
                    </a:cubicBezTo>
                    <a:cubicBezTo>
                      <a:pt x="86" y="437"/>
                      <a:pt x="108" y="454"/>
                      <a:pt x="132" y="467"/>
                    </a:cubicBezTo>
                    <a:cubicBezTo>
                      <a:pt x="229" y="516"/>
                      <a:pt x="351" y="483"/>
                      <a:pt x="424" y="409"/>
                    </a:cubicBezTo>
                    <a:cubicBezTo>
                      <a:pt x="507" y="325"/>
                      <a:pt x="496" y="195"/>
                      <a:pt x="431"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200" advTm="5000">
        <p14:prism/>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decel="69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0" presetClass="exit" presetSubtype="0" fill="hold" nodeType="afterEffect">
                                  <p:stCondLst>
                                    <p:cond delay="0"/>
                                  </p:stCondLst>
                                  <p:childTnLst>
                                    <p:animEffect transition="out" filter="fade">
                                      <p:cBhvr>
                                        <p:cTn id="11" dur="1000"/>
                                        <p:tgtEl>
                                          <p:spTgt spid="4"/>
                                        </p:tgtEl>
                                      </p:cBhvr>
                                    </p:animEffect>
                                    <p:set>
                                      <p:cBhvr>
                                        <p:cTn id="12" dur="1" fill="hold">
                                          <p:stCondLst>
                                            <p:cond delay="999"/>
                                          </p:stCondLst>
                                        </p:cTn>
                                        <p:tgtEl>
                                          <p:spTgt spid="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2500"/>
                            </p:stCondLst>
                            <p:childTnLst>
                              <p:par>
                                <p:cTn id="16" presetID="47"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2290" y="0"/>
            <a:ext cx="10979785" cy="5815965"/>
          </a:xfrm>
          <a:prstGeom prst="rect">
            <a:avLst/>
          </a:prstGeom>
          <a:noFill/>
        </p:spPr>
        <p:txBody>
          <a:bodyPr wrap="square" rtlCol="0" anchor="t">
            <a:spAutoFit/>
          </a:bodyPr>
          <a:p>
            <a:r>
              <a:rPr lang="zh-CN" altLang="en-US"/>
              <a:t>mix-blend-mode 这个CSS 属性描述了元素的内容应该与元素的直系父元素的内容和元素的背景如何混合。</a:t>
            </a:r>
            <a:endParaRPr lang="zh-CN" altLang="en-US"/>
          </a:p>
          <a:p>
            <a:r>
              <a:rPr lang="zh-CN" altLang="en-US"/>
              <a:t>混合模式最常见于 photoshop 中，是 PS 中十分强大的功能之一</a:t>
            </a:r>
            <a:r>
              <a:rPr lang="zh-CN" altLang="en-US" sz="2400"/>
              <a:t>，取值一共有这么多。</a:t>
            </a:r>
            <a:endParaRPr lang="zh-CN" altLang="en-US" sz="2400"/>
          </a:p>
          <a:p>
            <a:r>
              <a:rPr lang="zh-CN" altLang="en-US" sz="1400"/>
              <a:t>{</a:t>
            </a:r>
            <a:endParaRPr lang="zh-CN" altLang="en-US" sz="1400"/>
          </a:p>
          <a:p>
            <a:r>
              <a:rPr lang="zh-CN" altLang="en-US" sz="1400"/>
              <a:t>  mix-blend-mode: normal;         // 正常</a:t>
            </a:r>
            <a:endParaRPr lang="zh-CN" altLang="en-US" sz="1400"/>
          </a:p>
          <a:p>
            <a:r>
              <a:rPr lang="zh-CN" altLang="en-US" sz="1400"/>
              <a:t>  mix-blend-mode: multiply;       // 正片叠底</a:t>
            </a:r>
            <a:endParaRPr lang="zh-CN" altLang="en-US" sz="1400"/>
          </a:p>
          <a:p>
            <a:r>
              <a:rPr lang="zh-CN" altLang="en-US" sz="1400"/>
              <a:t>  mix-blend-mode: screen;         // 滤色</a:t>
            </a:r>
            <a:endParaRPr lang="zh-CN" altLang="en-US" sz="1400"/>
          </a:p>
          <a:p>
            <a:r>
              <a:rPr lang="zh-CN" altLang="en-US" sz="1400"/>
              <a:t>  mix-blend-mode: overlay;        // 叠加</a:t>
            </a:r>
            <a:endParaRPr lang="zh-CN" altLang="en-US" sz="1400"/>
          </a:p>
          <a:p>
            <a:r>
              <a:rPr lang="zh-CN" altLang="en-US" sz="1400"/>
              <a:t>  mix-blend-mode: darken;         // 变暗</a:t>
            </a:r>
            <a:endParaRPr lang="zh-CN" altLang="en-US" sz="1400"/>
          </a:p>
          <a:p>
            <a:r>
              <a:rPr lang="zh-CN" altLang="en-US" sz="1400"/>
              <a:t>  mix-blend-mode: lighten;        // 变亮</a:t>
            </a:r>
            <a:endParaRPr lang="zh-CN" altLang="en-US" sz="1400"/>
          </a:p>
          <a:p>
            <a:r>
              <a:rPr lang="zh-CN" altLang="en-US" sz="1400"/>
              <a:t>  mix-blend-mode: color-dodge;    // 颜色减淡</a:t>
            </a:r>
            <a:endParaRPr lang="zh-CN" altLang="en-US" sz="1400"/>
          </a:p>
          <a:p>
            <a:r>
              <a:rPr lang="zh-CN" altLang="en-US" sz="1400"/>
              <a:t>  mix-blend-mode: color-burn;     // 颜色加深</a:t>
            </a:r>
            <a:endParaRPr lang="zh-CN" altLang="en-US" sz="1400"/>
          </a:p>
          <a:p>
            <a:r>
              <a:rPr lang="zh-CN" altLang="en-US" sz="1400"/>
              <a:t>  mix-blend-mode: hard-light;     // 强光</a:t>
            </a:r>
            <a:endParaRPr lang="zh-CN" altLang="en-US" sz="1400"/>
          </a:p>
          <a:p>
            <a:r>
              <a:rPr lang="zh-CN" altLang="en-US" sz="1400"/>
              <a:t>  mix-blend-mode: soft-light;     // 柔光</a:t>
            </a:r>
            <a:endParaRPr lang="zh-CN" altLang="en-US" sz="1400"/>
          </a:p>
          <a:p>
            <a:r>
              <a:rPr lang="zh-CN" altLang="en-US" sz="1400"/>
              <a:t>  mix-blend-mode: difference;     // 差值</a:t>
            </a:r>
            <a:endParaRPr lang="zh-CN" altLang="en-US" sz="1400"/>
          </a:p>
          <a:p>
            <a:r>
              <a:rPr lang="zh-CN" altLang="en-US" sz="1400"/>
              <a:t>  mix-blend-mode: exclusion;      // 排除</a:t>
            </a:r>
            <a:endParaRPr lang="zh-CN" altLang="en-US" sz="1400"/>
          </a:p>
          <a:p>
            <a:r>
              <a:rPr lang="zh-CN" altLang="en-US" sz="1400"/>
              <a:t>  mix-blend-mode: hue;            // 色相</a:t>
            </a:r>
            <a:endParaRPr lang="zh-CN" altLang="en-US" sz="1400"/>
          </a:p>
          <a:p>
            <a:r>
              <a:rPr lang="zh-CN" altLang="en-US" sz="1400"/>
              <a:t>  mix-blend-mode: saturation;     // 饱和度</a:t>
            </a:r>
            <a:endParaRPr lang="zh-CN" altLang="en-US" sz="1400"/>
          </a:p>
          <a:p>
            <a:r>
              <a:rPr lang="zh-CN" altLang="en-US" sz="1400"/>
              <a:t>  mix-blend-mode: color;          // 颜色</a:t>
            </a:r>
            <a:endParaRPr lang="zh-CN" altLang="en-US" sz="1400"/>
          </a:p>
          <a:p>
            <a:r>
              <a:rPr lang="zh-CN" altLang="en-US" sz="1400"/>
              <a:t>  mix-blend-mode: luminosity;     // 亮度</a:t>
            </a:r>
            <a:endParaRPr lang="zh-CN" altLang="en-US" sz="1400"/>
          </a:p>
          <a:p>
            <a:r>
              <a:rPr lang="zh-CN" altLang="en-US" sz="1400"/>
              <a:t>  </a:t>
            </a:r>
            <a:endParaRPr lang="zh-CN" altLang="en-US" sz="1400"/>
          </a:p>
          <a:p>
            <a:r>
              <a:rPr lang="zh-CN" altLang="en-US" sz="1400"/>
              <a:t>  mix-blend-mode: initial;</a:t>
            </a:r>
            <a:endParaRPr lang="zh-CN" altLang="en-US" sz="1400"/>
          </a:p>
          <a:p>
            <a:r>
              <a:rPr lang="zh-CN" altLang="en-US" sz="1400"/>
              <a:t>  mix-blend-mode: inherit;</a:t>
            </a:r>
            <a:endParaRPr lang="zh-CN" altLang="en-US" sz="1400"/>
          </a:p>
          <a:p>
            <a:r>
              <a:rPr lang="zh-CN" altLang="en-US" sz="1400"/>
              <a:t>  mix-blend-mode: unset;</a:t>
            </a:r>
            <a:endParaRPr lang="zh-CN" altLang="en-US" sz="1400"/>
          </a:p>
          <a:p>
            <a:r>
              <a:rPr lang="zh-CN" altLang="en-US" sz="1400"/>
              <a:t>}</a:t>
            </a:r>
            <a:endParaRPr lang="zh-CN" altLang="en-US" sz="1400"/>
          </a:p>
        </p:txBody>
      </p:sp>
      <p:sp>
        <p:nvSpPr>
          <p:cNvPr id="5" name="文本框 4"/>
          <p:cNvSpPr txBox="1"/>
          <p:nvPr/>
        </p:nvSpPr>
        <p:spPr>
          <a:xfrm>
            <a:off x="5565140" y="2493010"/>
            <a:ext cx="4966970" cy="829945"/>
          </a:xfrm>
          <a:prstGeom prst="rect">
            <a:avLst/>
          </a:prstGeom>
          <a:noFill/>
        </p:spPr>
        <p:txBody>
          <a:bodyPr wrap="square" rtlCol="0">
            <a:spAutoFit/>
          </a:bodyPr>
          <a:p>
            <a:r>
              <a:rPr lang="zh-CN" altLang="en-US" sz="2400"/>
              <a:t>这么多反正也记不住，就来看看🌰吧</a:t>
            </a:r>
            <a:r>
              <a:rPr lang="en-US" altLang="zh-CN" sz="2400"/>
              <a:t>~</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heckerboard(across)">
                                      <p:cBhvr>
                                        <p:cTn id="34" dur="500"/>
                                        <p:tgtEl>
                                          <p:spTgt spid="3">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7" dur="500"/>
                                        <p:tgtEl>
                                          <p:spTgt spid="3">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0" dur="500"/>
                                        <p:tgtEl>
                                          <p:spTgt spid="3">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3" dur="500"/>
                                        <p:tgtEl>
                                          <p:spTgt spid="3">
                                            <p:txEl>
                                              <p:pRg st="12" end="12"/>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46" dur="500"/>
                                        <p:tgtEl>
                                          <p:spTgt spid="3">
                                            <p:txEl>
                                              <p:pRg st="13" end="13"/>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49" dur="500"/>
                                        <p:tgtEl>
                                          <p:spTgt spid="3">
                                            <p:txEl>
                                              <p:pRg st="14" end="14"/>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52" dur="500"/>
                                        <p:tgtEl>
                                          <p:spTgt spid="3">
                                            <p:txEl>
                                              <p:pRg st="15" end="15"/>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checkerboard(across)">
                                      <p:cBhvr>
                                        <p:cTn id="55" dur="500"/>
                                        <p:tgtEl>
                                          <p:spTgt spid="3">
                                            <p:txEl>
                                              <p:pRg st="16" end="16"/>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checkerboard(across)">
                                      <p:cBhvr>
                                        <p:cTn id="58" dur="500"/>
                                        <p:tgtEl>
                                          <p:spTgt spid="3">
                                            <p:txEl>
                                              <p:pRg st="17" end="17"/>
                                            </p:txEl>
                                          </p:spTgt>
                                        </p:tgtEl>
                                      </p:cBhvr>
                                    </p:animEffect>
                                  </p:childTnLst>
                                </p:cTn>
                              </p:par>
                              <p:par>
                                <p:cTn id="59" presetID="5" presetClass="entr" presetSubtype="10"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checkerboard(across)">
                                      <p:cBhvr>
                                        <p:cTn id="61" dur="500"/>
                                        <p:tgtEl>
                                          <p:spTgt spid="3">
                                            <p:txEl>
                                              <p:pRg st="18" end="18"/>
                                            </p:txEl>
                                          </p:spTgt>
                                        </p:tgtEl>
                                      </p:cBhvr>
                                    </p:animEffect>
                                  </p:childTnLst>
                                </p:cTn>
                              </p:par>
                              <p:par>
                                <p:cTn id="62" presetID="5" presetClass="entr" presetSubtype="10" fill="hold"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checkerboard(across)">
                                      <p:cBhvr>
                                        <p:cTn id="64" dur="500"/>
                                        <p:tgtEl>
                                          <p:spTgt spid="3">
                                            <p:txEl>
                                              <p:pRg st="19" end="19"/>
                                            </p:txEl>
                                          </p:spTgt>
                                        </p:tgtEl>
                                      </p:cBhvr>
                                    </p:animEffect>
                                  </p:childTnLst>
                                </p:cTn>
                              </p:par>
                              <p:par>
                                <p:cTn id="65" presetID="5" presetClass="entr" presetSubtype="10" fill="hold"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Effect transition="in" filter="checkerboard(across)">
                                      <p:cBhvr>
                                        <p:cTn id="67" dur="500"/>
                                        <p:tgtEl>
                                          <p:spTgt spid="3">
                                            <p:txEl>
                                              <p:pRg st="20" end="20"/>
                                            </p:txEl>
                                          </p:spTgt>
                                        </p:tgtEl>
                                      </p:cBhvr>
                                    </p:animEffect>
                                  </p:childTnLst>
                                </p:cTn>
                              </p:par>
                              <p:par>
                                <p:cTn id="68" presetID="5" presetClass="entr" presetSubtype="10" fill="hold" nodeType="withEffect">
                                  <p:stCondLst>
                                    <p:cond delay="0"/>
                                  </p:stCondLst>
                                  <p:childTnLst>
                                    <p:set>
                                      <p:cBhvr>
                                        <p:cTn id="69" dur="1" fill="hold">
                                          <p:stCondLst>
                                            <p:cond delay="0"/>
                                          </p:stCondLst>
                                        </p:cTn>
                                        <p:tgtEl>
                                          <p:spTgt spid="3">
                                            <p:txEl>
                                              <p:pRg st="21" end="21"/>
                                            </p:txEl>
                                          </p:spTgt>
                                        </p:tgtEl>
                                        <p:attrNameLst>
                                          <p:attrName>style.visibility</p:attrName>
                                        </p:attrNameLst>
                                      </p:cBhvr>
                                      <p:to>
                                        <p:strVal val="visible"/>
                                      </p:to>
                                    </p:set>
                                    <p:animEffect transition="in" filter="checkerboard(across)">
                                      <p:cBhvr>
                                        <p:cTn id="70" dur="500"/>
                                        <p:tgtEl>
                                          <p:spTgt spid="3">
                                            <p:txEl>
                                              <p:pRg st="21" end="21"/>
                                            </p:txEl>
                                          </p:spTgt>
                                        </p:tgtEl>
                                      </p:cBhvr>
                                    </p:animEffect>
                                  </p:childTnLst>
                                </p:cTn>
                              </p:par>
                              <p:par>
                                <p:cTn id="71" presetID="5" presetClass="entr" presetSubtype="10" fill="hold" nodeType="withEffect">
                                  <p:stCondLst>
                                    <p:cond delay="0"/>
                                  </p:stCondLst>
                                  <p:childTnLst>
                                    <p:set>
                                      <p:cBhvr>
                                        <p:cTn id="72" dur="1" fill="hold">
                                          <p:stCondLst>
                                            <p:cond delay="0"/>
                                          </p:stCondLst>
                                        </p:cTn>
                                        <p:tgtEl>
                                          <p:spTgt spid="3">
                                            <p:txEl>
                                              <p:pRg st="22" end="22"/>
                                            </p:txEl>
                                          </p:spTgt>
                                        </p:tgtEl>
                                        <p:attrNameLst>
                                          <p:attrName>style.visibility</p:attrName>
                                        </p:attrNameLst>
                                      </p:cBhvr>
                                      <p:to>
                                        <p:strVal val="visible"/>
                                      </p:to>
                                    </p:set>
                                    <p:animEffect transition="in" filter="checkerboard(across)">
                                      <p:cBhvr>
                                        <p:cTn id="73" dur="500"/>
                                        <p:tgtEl>
                                          <p:spTgt spid="3">
                                            <p:txEl>
                                              <p:pRg st="22" end="22"/>
                                            </p:txEl>
                                          </p:spTgt>
                                        </p:tgtEl>
                                      </p:cBhvr>
                                    </p:animEffect>
                                  </p:childTnLst>
                                </p:cTn>
                              </p:par>
                              <p:par>
                                <p:cTn id="74" presetID="5" presetClass="entr" presetSubtype="10" fill="hold" nodeType="withEffect">
                                  <p:stCondLst>
                                    <p:cond delay="0"/>
                                  </p:stCondLst>
                                  <p:childTnLst>
                                    <p:set>
                                      <p:cBhvr>
                                        <p:cTn id="75" dur="1" fill="hold">
                                          <p:stCondLst>
                                            <p:cond delay="0"/>
                                          </p:stCondLst>
                                        </p:cTn>
                                        <p:tgtEl>
                                          <p:spTgt spid="3">
                                            <p:txEl>
                                              <p:pRg st="23" end="23"/>
                                            </p:txEl>
                                          </p:spTgt>
                                        </p:tgtEl>
                                        <p:attrNameLst>
                                          <p:attrName>style.visibility</p:attrName>
                                        </p:attrNameLst>
                                      </p:cBhvr>
                                      <p:to>
                                        <p:strVal val="visible"/>
                                      </p:to>
                                    </p:set>
                                    <p:animEffect transition="in" filter="checkerboard(across)">
                                      <p:cBhvr>
                                        <p:cTn id="76" dur="500"/>
                                        <p:tgtEl>
                                          <p:spTgt spid="3">
                                            <p:txEl>
                                              <p:pRg st="23" end="2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checkerboard(across)">
                                      <p:cBhvr>
                                        <p:cTn id="8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61315" y="494030"/>
            <a:ext cx="10927715" cy="6308725"/>
          </a:xfrm>
          <a:prstGeom prst="rect">
            <a:avLst/>
          </a:prstGeom>
          <a:noFill/>
        </p:spPr>
        <p:txBody>
          <a:bodyPr wrap="square" rtlCol="0" anchor="t">
            <a:spAutoFit/>
          </a:bodyPr>
          <a:p>
            <a:r>
              <a:rPr lang="zh-CN" altLang="en-US" sz="2800"/>
              <a:t>这里使用了 mix-blend-mode: screen 滤色模式，这是一种提亮图像形混合模式。</a:t>
            </a:r>
            <a:endParaRPr lang="zh-CN" altLang="en-US" sz="2800"/>
          </a:p>
          <a:p>
            <a:endParaRPr lang="zh-CN" altLang="en-US" sz="2800"/>
          </a:p>
          <a:p>
            <a:r>
              <a:rPr lang="zh-CN" altLang="en-US" sz="2800"/>
              <a:t>screen混合模式，国内称为“滤色”，其计算公式是：</a:t>
            </a:r>
            <a:endParaRPr lang="zh-CN" altLang="en-US" sz="2800"/>
          </a:p>
          <a:p>
            <a:endParaRPr lang="zh-CN" altLang="en-US" sz="2800"/>
          </a:p>
          <a:p>
            <a:endParaRPr lang="zh-CN" altLang="en-US" sz="2800"/>
          </a:p>
          <a:p>
            <a:endParaRPr lang="zh-CN" altLang="en-US" sz="2800"/>
          </a:p>
          <a:p>
            <a:endParaRPr lang="zh-CN" altLang="en-US" sz="2800"/>
          </a:p>
          <a:p>
            <a:r>
              <a:rPr lang="zh-CN" altLang="en-US" sz="2800"/>
              <a:t>公式中的C表示最终混合的RGB色值（范围是0-255），A和B表示用来混合的两个颜色的RGB色值（范围也是0-255）。</a:t>
            </a:r>
            <a:endParaRPr lang="zh-CN" altLang="en-US" sz="2800"/>
          </a:p>
          <a:p>
            <a:endParaRPr lang="zh-CN" altLang="en-US" sz="2800"/>
          </a:p>
          <a:p>
            <a:r>
              <a:rPr lang="zh-CN" altLang="en-US" sz="2800"/>
              <a:t>从公式的内容可以看出，滤色混合模式的颜色，是将两个颜色的互补色的像素值相乘，然后除以255的互补色值。</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3195320" y="2374900"/>
            <a:ext cx="3509645" cy="1179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amond(in)">
                                      <p:cBhvr>
                                        <p:cTn id="25" dur="20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checkerboard(across)">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83210" y="482600"/>
            <a:ext cx="10993755" cy="5262245"/>
          </a:xfrm>
          <a:prstGeom prst="rect">
            <a:avLst/>
          </a:prstGeom>
          <a:noFill/>
        </p:spPr>
        <p:txBody>
          <a:bodyPr wrap="square" rtlCol="0" anchor="t">
            <a:spAutoFit/>
          </a:bodyPr>
          <a:p>
            <a:r>
              <a:rPr lang="zh-CN" altLang="en-US" sz="2800"/>
              <a:t>以下是一些直观的特性：</a:t>
            </a:r>
            <a:endParaRPr lang="zh-CN" altLang="en-US" sz="2800"/>
          </a:p>
          <a:p>
            <a:r>
              <a:rPr lang="zh-CN" altLang="en-US" sz="2800"/>
              <a:t>任何颜色和黑色执行滤色，还是呈现原来的颜色；</a:t>
            </a:r>
            <a:endParaRPr lang="zh-CN" altLang="en-US" sz="2800"/>
          </a:p>
          <a:p>
            <a:r>
              <a:rPr lang="zh-CN" altLang="en-US" sz="2800"/>
              <a:t>任何颜色和白色执行滤色得到的是白色；</a:t>
            </a:r>
            <a:endParaRPr lang="zh-CN" altLang="en-US" sz="2800"/>
          </a:p>
          <a:p>
            <a:r>
              <a:rPr lang="zh-CN" altLang="en-US" sz="2800"/>
              <a:t>任何颜色和其他颜色执行滤色模式混合后的颜色会更浅，有点类似漂白的效果。</a:t>
            </a:r>
            <a:endParaRPr lang="zh-CN" altLang="en-US" sz="2800"/>
          </a:p>
          <a:p>
            <a:endParaRPr lang="zh-CN" altLang="en-US" sz="2800"/>
          </a:p>
          <a:p>
            <a:r>
              <a:rPr lang="zh-CN" altLang="en-US" sz="2800"/>
              <a:t>除了 mix-blend-mode ，CSS 还提供一个 background-blend-mode 。也就是背景的混合模式。</a:t>
            </a:r>
            <a:endParaRPr lang="zh-CN" altLang="en-US" sz="2800"/>
          </a:p>
          <a:p>
            <a:endParaRPr lang="zh-CN" altLang="en-US" sz="2800"/>
          </a:p>
          <a:p>
            <a:r>
              <a:rPr lang="zh-CN" altLang="en-US" sz="2800"/>
              <a:t>可以是背景图片与背景图片的混合，</a:t>
            </a:r>
            <a:endParaRPr lang="zh-CN" altLang="en-US" sz="2800"/>
          </a:p>
          <a:p>
            <a:r>
              <a:rPr lang="zh-CN" altLang="en-US" sz="2800"/>
              <a:t>也可以是背景图片和背景色的之间的混合，这样利用混合模式就能做出一些好看的场景特效啦。</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2000"/>
                                        <p:tgtEl>
                                          <p:spTgt spid="3">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2000"/>
                                        <p:tgtEl>
                                          <p:spTgt spid="3">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diamond(in)">
                                      <p:cBhvr>
                                        <p:cTn id="19" dur="2000"/>
                                        <p:tgtEl>
                                          <p:spTgt spid="3">
                                            <p:txEl>
                                              <p:pRg st="5" end="5"/>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amond(in)">
                                      <p:cBhvr>
                                        <p:cTn id="22" dur="2000"/>
                                        <p:tgtEl>
                                          <p:spTgt spid="3">
                                            <p:txEl>
                                              <p:pRg st="7" end="7"/>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diamond(in)">
                                      <p:cBhvr>
                                        <p:cTn id="2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0815" y="1104900"/>
            <a:ext cx="11351260" cy="3538220"/>
          </a:xfrm>
          <a:prstGeom prst="rect">
            <a:avLst/>
          </a:prstGeom>
          <a:noFill/>
        </p:spPr>
        <p:txBody>
          <a:bodyPr wrap="square" rtlCol="0">
            <a:spAutoFit/>
          </a:bodyPr>
          <a:p>
            <a:pPr algn="l"/>
            <a:r>
              <a:rPr lang="zh-CN" altLang="en-US" sz="2800"/>
              <a:t>延伸一下让文字透出背景，做成指定图片的艺术字：</a:t>
            </a:r>
            <a:endParaRPr lang="zh-CN" altLang="en-US" sz="2800"/>
          </a:p>
          <a:p>
            <a:pPr algn="l"/>
            <a:r>
              <a:rPr lang="zh-CN" altLang="en-US" sz="2800"/>
              <a:t> -webkit-background-clip:text 可以使用这个属性，以区块内的文字作为裁剪区域向外裁剪，文字的背景即为区块的背景，文字之外的区域都将被裁剪掉。</a:t>
            </a:r>
            <a:endParaRPr lang="zh-CN" altLang="en-US" sz="2800"/>
          </a:p>
          <a:p>
            <a:pPr algn="l"/>
            <a:endParaRPr lang="zh-CN" altLang="en-US" sz="2800"/>
          </a:p>
          <a:p>
            <a:pPr algn="l"/>
            <a:r>
              <a:rPr lang="zh-CN" altLang="en-US" sz="2800"/>
              <a:t>但是我们这里的重点是使用 mix-blend-mode 实现，我们只需要构造出黑色文字，白色底色的文字 div ，叠加上图片，再运用 mix-blend-mode 。</a:t>
            </a: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 name="Picture 24"/>
          <p:cNvPicPr>
            <a:picLocks noChangeAspect="1"/>
          </p:cNvPicPr>
          <p:nvPr/>
        </p:nvPicPr>
        <p:blipFill>
          <a:blip r:embed="rId1" cstate="email"/>
          <a:stretch>
            <a:fillRect/>
          </a:stretch>
        </p:blipFill>
        <p:spPr>
          <a:xfrm>
            <a:off x="1861440" y="567351"/>
            <a:ext cx="1070584" cy="701275"/>
          </a:xfrm>
          <a:prstGeom prst="rect">
            <a:avLst/>
          </a:prstGeom>
        </p:spPr>
      </p:pic>
      <p:sp>
        <p:nvSpPr>
          <p:cNvPr id="2" name="文本框 1"/>
          <p:cNvSpPr txBox="1"/>
          <p:nvPr/>
        </p:nvSpPr>
        <p:spPr>
          <a:xfrm>
            <a:off x="839470" y="1471295"/>
            <a:ext cx="4732655" cy="1106805"/>
          </a:xfrm>
          <a:prstGeom prst="rect">
            <a:avLst/>
          </a:prstGeom>
          <a:noFill/>
        </p:spPr>
        <p:txBody>
          <a:bodyPr wrap="square" rtlCol="0">
            <a:spAutoFit/>
          </a:bodyPr>
          <a:p>
            <a:r>
              <a:rPr lang="zh-CN" altLang="en-US" sz="6600"/>
              <a:t>故障艺术</a:t>
            </a:r>
            <a:endParaRPr lang="zh-CN" altLang="en-US" sz="6600"/>
          </a:p>
        </p:txBody>
      </p:sp>
      <p:pic>
        <p:nvPicPr>
          <p:cNvPr id="5" name="图片 4"/>
          <p:cNvPicPr>
            <a:picLocks noChangeAspect="1"/>
          </p:cNvPicPr>
          <p:nvPr/>
        </p:nvPicPr>
        <p:blipFill>
          <a:blip r:embed="rId2"/>
          <a:stretch>
            <a:fillRect/>
          </a:stretch>
        </p:blipFill>
        <p:spPr>
          <a:xfrm>
            <a:off x="7855585" y="2135505"/>
            <a:ext cx="3078480" cy="3066415"/>
          </a:xfrm>
          <a:prstGeom prst="rect">
            <a:avLst/>
          </a:prstGeom>
        </p:spPr>
      </p:pic>
      <p:pic>
        <p:nvPicPr>
          <p:cNvPr id="6" name="图片 5"/>
          <p:cNvPicPr>
            <a:picLocks noChangeAspect="1"/>
          </p:cNvPicPr>
          <p:nvPr/>
        </p:nvPicPr>
        <p:blipFill>
          <a:blip r:embed="rId3"/>
          <a:stretch>
            <a:fillRect/>
          </a:stretch>
        </p:blipFill>
        <p:spPr>
          <a:xfrm>
            <a:off x="645795" y="2780665"/>
            <a:ext cx="6065520" cy="3362960"/>
          </a:xfrm>
          <a:prstGeom prst="rect">
            <a:avLst/>
          </a:prstGeom>
        </p:spPr>
      </p:pic>
      <p:sp>
        <p:nvSpPr>
          <p:cNvPr id="7" name="文本框 6"/>
          <p:cNvSpPr txBox="1"/>
          <p:nvPr/>
        </p:nvSpPr>
        <p:spPr>
          <a:xfrm>
            <a:off x="4838065" y="332740"/>
            <a:ext cx="4538345" cy="1568450"/>
          </a:xfrm>
          <a:prstGeom prst="rect">
            <a:avLst/>
          </a:prstGeom>
          <a:noFill/>
        </p:spPr>
        <p:txBody>
          <a:bodyPr wrap="square" rtlCol="0" anchor="t">
            <a:spAutoFit/>
          </a:bodyPr>
          <a:p>
            <a:r>
              <a:rPr lang="zh-CN" altLang="en-US" sz="2400">
                <a:ln/>
                <a:solidFill>
                  <a:schemeClr val="accent4"/>
                </a:solidFill>
                <a:effectLst/>
              </a:rPr>
              <a:t>故障艺术（Glitch Art），就是利用事物形成的故障，进行艺术加工，使这种故障缺陷反而成为一种艺术品，具有特殊的美感。</a:t>
            </a:r>
            <a:endParaRPr lang="zh-CN" altLang="en-US" sz="2400">
              <a:ln/>
              <a:solidFill>
                <a:schemeClr val="accent4"/>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5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9730" y="882650"/>
            <a:ext cx="9983470" cy="4831080"/>
          </a:xfrm>
          <a:prstGeom prst="rect">
            <a:avLst/>
          </a:prstGeom>
          <a:noFill/>
        </p:spPr>
        <p:txBody>
          <a:bodyPr wrap="square" rtlCol="0" anchor="t">
            <a:spAutoFit/>
          </a:bodyPr>
          <a:p>
            <a:r>
              <a:rPr lang="zh-CN" altLang="en-US" sz="3200"/>
              <a:t>简单的故障艺术就是效果的叠加，咱们可以仿照抖音</a:t>
            </a:r>
            <a:r>
              <a:rPr lang="en-US" altLang="zh-CN" sz="3200"/>
              <a:t>logo</a:t>
            </a:r>
            <a:r>
              <a:rPr lang="zh-CN" altLang="en-US" sz="3200"/>
              <a:t>实现一下我们</a:t>
            </a:r>
            <a:r>
              <a:rPr lang="en-US" altLang="zh-CN" sz="3200"/>
              <a:t>logo</a:t>
            </a:r>
            <a:r>
              <a:rPr lang="zh-CN" altLang="en-US" sz="3200"/>
              <a:t>的换风格。</a:t>
            </a:r>
            <a:endParaRPr lang="zh-CN" altLang="en-US" sz="3200"/>
          </a:p>
          <a:p>
            <a:endParaRPr lang="zh-CN" altLang="en-US" sz="3200"/>
          </a:p>
          <a:p>
            <a:r>
              <a:rPr lang="zh-CN" altLang="en-US" sz="3200"/>
              <a:t>主色调：青</a:t>
            </a:r>
            <a:r>
              <a:rPr lang="en-US" altLang="zh-CN" sz="3200"/>
              <a:t>+</a:t>
            </a:r>
            <a:r>
              <a:rPr lang="zh-CN" altLang="en-US" sz="3200"/>
              <a:t>红</a:t>
            </a:r>
            <a:endParaRPr lang="zh-CN" altLang="en-US" sz="3200"/>
          </a:p>
          <a:p>
            <a:endParaRPr lang="zh-CN" altLang="en-US" sz="3200"/>
          </a:p>
          <a:p>
            <a:r>
              <a:rPr lang="zh-CN" altLang="en-US" sz="3200"/>
              <a:t>给两张同样的图片，叠加上 青色和 红色，并且错开一定的距离，两张图都要加上 background-blend-mode: lighten，其中一张再加上 mix-blend-mode: darken：就能得到一个简单的故障艺术风格</a:t>
            </a:r>
            <a:r>
              <a:rPr lang="en-US" altLang="zh-CN" sz="3200"/>
              <a:t>logo</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checkerboard(across)">
                                      <p:cBhvr>
                                        <p:cTn id="10" dur="500"/>
                                        <p:tgtEl>
                                          <p:spTgt spid="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checkerboard(across)">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1" cstate="email"/>
          <a:stretch>
            <a:fillRect/>
          </a:stretch>
        </p:blipFill>
        <p:spPr>
          <a:xfrm>
            <a:off x="305096" y="2987383"/>
            <a:ext cx="988029" cy="801928"/>
          </a:xfrm>
          <a:prstGeom prst="rect">
            <a:avLst/>
          </a:prstGeom>
        </p:spPr>
      </p:pic>
      <p:pic>
        <p:nvPicPr>
          <p:cNvPr id="33" name="Picture 32"/>
          <p:cNvPicPr>
            <a:picLocks noChangeAspect="1"/>
          </p:cNvPicPr>
          <p:nvPr/>
        </p:nvPicPr>
        <p:blipFill>
          <a:blip r:embed="rId2" cstate="email"/>
          <a:stretch>
            <a:fillRect/>
          </a:stretch>
        </p:blipFill>
        <p:spPr>
          <a:xfrm>
            <a:off x="1292693" y="1219709"/>
            <a:ext cx="1576562" cy="1279606"/>
          </a:xfrm>
          <a:prstGeom prst="rect">
            <a:avLst/>
          </a:prstGeom>
        </p:spPr>
      </p:pic>
      <p:pic>
        <p:nvPicPr>
          <p:cNvPr id="4" name="Picture 3"/>
          <p:cNvPicPr>
            <a:picLocks noChangeAspect="1"/>
          </p:cNvPicPr>
          <p:nvPr/>
        </p:nvPicPr>
        <p:blipFill>
          <a:blip r:embed="rId3" cstate="email"/>
          <a:stretch>
            <a:fillRect/>
          </a:stretch>
        </p:blipFill>
        <p:spPr>
          <a:xfrm rot="2580000">
            <a:off x="1108710" y="2848860"/>
            <a:ext cx="2406833" cy="3510501"/>
          </a:xfrm>
          <a:prstGeom prst="rect">
            <a:avLst/>
          </a:prstGeom>
        </p:spPr>
      </p:pic>
      <p:sp>
        <p:nvSpPr>
          <p:cNvPr id="2" name="文本框 1"/>
          <p:cNvSpPr txBox="1"/>
          <p:nvPr/>
        </p:nvSpPr>
        <p:spPr>
          <a:xfrm>
            <a:off x="3141345" y="647065"/>
            <a:ext cx="7429500" cy="3415030"/>
          </a:xfrm>
          <a:prstGeom prst="rect">
            <a:avLst/>
          </a:prstGeom>
          <a:noFill/>
        </p:spPr>
        <p:txBody>
          <a:bodyPr wrap="square" rtlCol="0" anchor="t">
            <a:spAutoFit/>
          </a:bodyPr>
          <a:p>
            <a:r>
              <a:rPr lang="zh-CN" altLang="en-US" sz="2800"/>
              <a:t>因为图片本身不是红色和青色的，所以需要通过 background-image 叠加上这两种颜色，并通过 background-blend-mode: lighten 让其表现出来</a:t>
            </a:r>
            <a:endParaRPr lang="zh-CN" altLang="en-US" sz="2800"/>
          </a:p>
          <a:p>
            <a:endParaRPr lang="zh-CN" altLang="en-US" sz="2800"/>
          </a:p>
          <a:p>
            <a:r>
              <a:rPr lang="zh-CN" altLang="en-US" sz="2800"/>
              <a:t>为了保持中间叠加部分的原色，需要再叠加一个 mix-blend-mode: darken 反向处理一下。</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5000">
        <p15:prstTrans prst="airplan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250" fill="hold"/>
                                        <p:tgtEl>
                                          <p:spTgt spid="34"/>
                                        </p:tgtEl>
                                        <p:attrNameLst>
                                          <p:attrName>ppt_x</p:attrName>
                                        </p:attrNameLst>
                                      </p:cBhvr>
                                      <p:tavLst>
                                        <p:tav tm="0">
                                          <p:val>
                                            <p:strVal val="#ppt_x"/>
                                          </p:val>
                                        </p:tav>
                                        <p:tav tm="100000">
                                          <p:val>
                                            <p:strVal val="#ppt_x"/>
                                          </p:val>
                                        </p:tav>
                                      </p:tavLst>
                                    </p:anim>
                                    <p:anim calcmode="lin" valueType="num">
                                      <p:cBhvr additive="base">
                                        <p:cTn id="8" dur="25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250" fill="hold"/>
                                        <p:tgtEl>
                                          <p:spTgt spid="33"/>
                                        </p:tgtEl>
                                        <p:attrNameLst>
                                          <p:attrName>ppt_x</p:attrName>
                                        </p:attrNameLst>
                                      </p:cBhvr>
                                      <p:tavLst>
                                        <p:tav tm="0">
                                          <p:val>
                                            <p:strVal val="#ppt_x"/>
                                          </p:val>
                                        </p:tav>
                                        <p:tav tm="100000">
                                          <p:val>
                                            <p:strVal val="#ppt_x"/>
                                          </p:val>
                                        </p:tav>
                                      </p:tavLst>
                                    </p:anim>
                                    <p:anim calcmode="lin" valueType="num">
                                      <p:cBhvr additive="base">
                                        <p:cTn id="12" dur="250" fill="hold"/>
                                        <p:tgtEl>
                                          <p:spTgt spid="3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fill="hold"/>
                                        <p:tgtEl>
                                          <p:spTgt spid="4"/>
                                        </p:tgtEl>
                                        <p:attrNameLst>
                                          <p:attrName>ppt_x</p:attrName>
                                        </p:attrNameLst>
                                      </p:cBhvr>
                                      <p:tavLst>
                                        <p:tav tm="0">
                                          <p:val>
                                            <p:strVal val="#ppt_x"/>
                                          </p:val>
                                        </p:tav>
                                        <p:tav tm="100000">
                                          <p:val>
                                            <p:strVal val="#ppt_x"/>
                                          </p:val>
                                        </p:tav>
                                      </p:tavLst>
                                    </p:anim>
                                    <p:anim calcmode="lin" valueType="num">
                                      <p:cBhvr additive="base">
                                        <p:cTn id="17"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2620" y="1255395"/>
            <a:ext cx="10015220" cy="4399915"/>
          </a:xfrm>
          <a:prstGeom prst="rect">
            <a:avLst/>
          </a:prstGeom>
          <a:noFill/>
        </p:spPr>
        <p:txBody>
          <a:bodyPr wrap="square" rtlCol="0" anchor="t">
            <a:spAutoFit/>
          </a:bodyPr>
          <a:p>
            <a:r>
              <a:rPr lang="zh-CN" altLang="en-US" sz="2800"/>
              <a:t>有了前面的铺垫我们可以让文字动起来，</a:t>
            </a:r>
            <a:r>
              <a:rPr lang="zh-CN" altLang="en-US" sz="2800">
                <a:sym typeface="+mn-ea"/>
              </a:rPr>
              <a:t>利用元素位移完成错位移动动画，形成视觉上的冲击效果</a:t>
            </a:r>
            <a:endParaRPr lang="zh-CN" altLang="en-US" sz="2800"/>
          </a:p>
          <a:p>
            <a:endParaRPr lang="zh-CN" altLang="en-US" sz="2800"/>
          </a:p>
          <a:p>
            <a:r>
              <a:rPr lang="zh-CN" altLang="en-US" sz="2800"/>
              <a:t>利用 mix-blend-mode: lighten 混合模式实现两段文字结构重叠部分为白色</a:t>
            </a:r>
            <a:endParaRPr lang="zh-CN" altLang="en-US" sz="2800"/>
          </a:p>
          <a:p>
            <a:r>
              <a:rPr lang="zh-CN" altLang="en-US" sz="2800"/>
              <a:t>然后就有了下面的效果，是不是看起来很炫酷。。。</a:t>
            </a:r>
            <a:endParaRPr lang="zh-CN" altLang="en-US" sz="2800"/>
          </a:p>
          <a:p>
            <a:endParaRPr lang="zh-CN" altLang="en-US" sz="2800"/>
          </a:p>
          <a:p>
            <a:endParaRPr lang="zh-CN" altLang="en-US" sz="2800"/>
          </a:p>
          <a:p>
            <a:endParaRPr lang="zh-CN" altLang="en-US" sz="2800"/>
          </a:p>
          <a:p>
            <a:endParaRPr lang="zh-CN" altLang="en-US" sz="2800"/>
          </a:p>
        </p:txBody>
      </p:sp>
      <p:pic>
        <p:nvPicPr>
          <p:cNvPr id="5" name="QQ20210422-225255-HD">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1762125" y="2621280"/>
            <a:ext cx="7458075" cy="327215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4"/>
                                        </p:tgtEl>
                                        <p:attrNameLst>
                                          <p:attrName>ppt_x</p:attrName>
                                        </p:attrNameLst>
                                      </p:cBhvr>
                                      <p:tavLst>
                                        <p:tav tm="0">
                                          <p:val>
                                            <p:strVal val="ppt_x"/>
                                          </p:val>
                                        </p:tav>
                                        <p:tav tm="100000">
                                          <p:val>
                                            <p:strVal val="ppt_x"/>
                                          </p:val>
                                        </p:tav>
                                      </p:tavLst>
                                    </p:anim>
                                    <p:anim calcmode="lin" valueType="num">
                                      <p:cBhvr additive="base">
                                        <p:cTn id="17" dur="500"/>
                                        <p:tgtEl>
                                          <p:spTgt spid="4"/>
                                        </p:tgtEl>
                                        <p:attrNameLst>
                                          <p:attrName>ppt_y</p:attrName>
                                        </p:attrNameLst>
                                      </p:cBhvr>
                                      <p:tavLst>
                                        <p:tav tm="0">
                                          <p:val>
                                            <p:strVal val="ppt_y"/>
                                          </p:val>
                                        </p:tav>
                                        <p:tav tm="100000">
                                          <p:val>
                                            <p:strVal val="1+ppt_h/2"/>
                                          </p:val>
                                        </p:tav>
                                      </p:tavLst>
                                    </p:anim>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video fullScrn="0">
              <p:cMediaNode>
                <p:cTn id="19" fill="hold" display="1">
                  <p:stCondLst>
                    <p:cond delay="indefinite"/>
                  </p:stCondLst>
                  <p:endCondLst>
                    <p:cond evt="onNext">
                      <p:tgtEl>
                        <p:sldTgt/>
                      </p:tgtEl>
                    </p:cond>
                    <p:cond evt="onPrev">
                      <p:tgtEl>
                        <p:sldTgt/>
                      </p:tgtEl>
                    </p:cond>
                  </p:endCondLst>
                </p:cTn>
                <p:tgtEl>
                  <p:spTgt spid="5"/>
                </p:tgtEl>
              </p:cMediaNode>
            </p:video>
            <p:seq concurrent="1" nextAc="seek">
              <p:cTn id="20" restart="whenNotActive" fill="hold" evtFilter="cancelBubble" nodeType="interactiveSeq">
                <p:stCondLst>
                  <p:cond evt="onClick" delay="0">
                    <p:tgtEl>
                      <p:spTgt spid="5"/>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additive="base">
                                        <p:cTn id="24" dur="1" fill="hold"/>
                                        <p:tgtEl>
                                          <p:spTgt spid="5"/>
                                        </p:tgtEl>
                                      </p:cBhvr>
                                    </p:cmd>
                                  </p:childTnLst>
                                </p:cTn>
                              </p:par>
                            </p:childTnLst>
                          </p:cTn>
                        </p:par>
                      </p:childTnLst>
                    </p:cTn>
                  </p:par>
                </p:childTnLst>
              </p:cTn>
              <p:nextCondLst>
                <p:cond evt="onClick" delay="0">
                  <p:tgtEl>
                    <p:spTgt spid="5"/>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0"/>
          <p:cNvSpPr txBox="1"/>
          <p:nvPr/>
        </p:nvSpPr>
        <p:spPr>
          <a:xfrm>
            <a:off x="472440" y="1280795"/>
            <a:ext cx="10577195" cy="3569970"/>
          </a:xfrm>
          <a:prstGeom prst="rect">
            <a:avLst/>
          </a:prstGeom>
          <a:noFill/>
        </p:spPr>
        <p:txBody>
          <a:bodyPr wrap="square" lIns="0" tIns="0" rIns="0" bIns="0" rtlCol="0">
            <a:spAutoFit/>
          </a:bodyPr>
          <a:lstStyle/>
          <a:p>
            <a:r>
              <a:rPr lang="zh-CN" altLang="en-US" sz="4000">
                <a:sym typeface="+mn-ea"/>
              </a:rPr>
              <a:t>我们还可以不用混合模式，仅仅使用配色效果完成类似效果的，请欣赏：</a:t>
            </a:r>
            <a:endParaRPr lang="zh-CN" altLang="en-US" sz="4000">
              <a:sym typeface="+mn-ea"/>
            </a:endParaRPr>
          </a:p>
          <a:p>
            <a:endParaRPr lang="zh-CN" altLang="en-US" sz="4000">
              <a:sym typeface="+mn-ea"/>
            </a:endParaRPr>
          </a:p>
          <a:p>
            <a:r>
              <a:rPr lang="zh-CN" altLang="en-US" sz="2800"/>
              <a:t>关键点</a:t>
            </a:r>
            <a:endParaRPr lang="zh-CN" altLang="en-US" sz="2800"/>
          </a:p>
          <a:p>
            <a:r>
              <a:rPr lang="zh-CN" altLang="en-US" sz="2800"/>
              <a:t>利用了伪元素生成了文字的两个副本</a:t>
            </a:r>
            <a:endParaRPr lang="zh-CN" altLang="en-US" sz="2800"/>
          </a:p>
          <a:p>
            <a:r>
              <a:rPr lang="zh-CN" altLang="en-US" sz="2800"/>
              <a:t>视觉效果由位移、遮罩、混合模式完成</a:t>
            </a:r>
            <a:endParaRPr lang="zh-CN" altLang="en-US" sz="2800"/>
          </a:p>
          <a:p>
            <a:endParaRPr lang="zh-CN" altLang="en-US" sz="2800" b="1"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5000">
        <p:comb dir="vert"/>
      </p:transition>
    </mc:Choice>
    <mc:Fallback>
      <p:transition spd="slow" advTm="5000">
        <p:comb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Box 10"/>
          <p:cNvSpPr txBox="1"/>
          <p:nvPr/>
        </p:nvSpPr>
        <p:spPr>
          <a:xfrm>
            <a:off x="708025" y="765810"/>
            <a:ext cx="10489565" cy="553720"/>
          </a:xfrm>
          <a:prstGeom prst="rect">
            <a:avLst/>
          </a:prstGeom>
          <a:noFill/>
        </p:spPr>
        <p:txBody>
          <a:bodyPr wrap="square" lIns="0" tIns="0" rIns="0" bIns="0" rtlCol="0">
            <a:spAutoFit/>
          </a:bodyPr>
          <a:p>
            <a:r>
              <a:rPr lang="zh-CN" altLang="en-US" sz="3600" b="1" dirty="0">
                <a:latin typeface="+mn-ea"/>
              </a:rPr>
              <a:t>后端的朋友们莫慌！本次分享为欣赏课重点在艺术</a:t>
            </a:r>
            <a:r>
              <a:rPr lang="en-US" altLang="zh-CN" sz="3600" b="1" dirty="0">
                <a:latin typeface="+mn-ea"/>
              </a:rPr>
              <a:t>~</a:t>
            </a:r>
            <a:endParaRPr lang="en-US" altLang="zh-CN" sz="3600" b="1" dirty="0">
              <a:latin typeface="+mn-ea"/>
            </a:endParaRPr>
          </a:p>
        </p:txBody>
      </p:sp>
      <p:pic>
        <p:nvPicPr>
          <p:cNvPr id="2" name="图片 1" descr="781619074318_.pic"/>
          <p:cNvPicPr>
            <a:picLocks noChangeAspect="1"/>
          </p:cNvPicPr>
          <p:nvPr/>
        </p:nvPicPr>
        <p:blipFill>
          <a:blip r:embed="rId1"/>
          <a:stretch>
            <a:fillRect/>
          </a:stretch>
        </p:blipFill>
        <p:spPr>
          <a:xfrm>
            <a:off x="4538345" y="1659255"/>
            <a:ext cx="3806825" cy="4401185"/>
          </a:xfrm>
          <a:prstGeom prst="rect">
            <a:avLst/>
          </a:prstGeom>
        </p:spPr>
      </p:pic>
      <p:pic>
        <p:nvPicPr>
          <p:cNvPr id="27" name="Picture 26"/>
          <p:cNvPicPr>
            <a:picLocks noChangeAspect="1"/>
          </p:cNvPicPr>
          <p:nvPr/>
        </p:nvPicPr>
        <p:blipFill>
          <a:blip r:embed="rId2" cstate="email"/>
          <a:stretch>
            <a:fillRect/>
          </a:stretch>
        </p:blipFill>
        <p:spPr>
          <a:xfrm>
            <a:off x="1699895" y="1659255"/>
            <a:ext cx="2167890" cy="1805305"/>
          </a:xfrm>
          <a:prstGeom prst="rect">
            <a:avLst/>
          </a:prstGeom>
        </p:spPr>
      </p:pic>
      <p:sp>
        <p:nvSpPr>
          <p:cNvPr id="3" name="文本框 2"/>
          <p:cNvSpPr txBox="1"/>
          <p:nvPr/>
        </p:nvSpPr>
        <p:spPr>
          <a:xfrm>
            <a:off x="2644775" y="1797685"/>
            <a:ext cx="1340485" cy="706755"/>
          </a:xfrm>
          <a:prstGeom prst="rect">
            <a:avLst/>
          </a:prstGeom>
          <a:noFill/>
        </p:spPr>
        <p:txBody>
          <a:bodyPr wrap="square" rtlCol="0">
            <a:spAutoFit/>
          </a:bodyPr>
          <a:p>
            <a:r>
              <a:rPr lang="zh-CN" altLang="en-US">
                <a:ln/>
                <a:solidFill>
                  <a:schemeClr val="accent1"/>
                </a:solidFill>
                <a:effectLst>
                  <a:outerShdw blurRad="38100" dist="25400" dir="5400000" algn="ctr" rotWithShape="0">
                    <a:srgbClr val="6E747A">
                      <a:alpha val="43000"/>
                    </a:srgbClr>
                  </a:outerShdw>
                </a:effectLst>
              </a:rPr>
              <a:t>这是一个表情包</a:t>
            </a:r>
            <a:endParaRPr lang="zh-CN" alt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ircle(in)">
                                      <p:cBhvr>
                                        <p:cTn id="7" dur="25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in)">
                                      <p:cBhvr>
                                        <p:cTn id="18" dur="20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amond(in)">
                                      <p:cBhvr>
                                        <p:cTn id="2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0"/>
          <p:cNvSpPr txBox="1"/>
          <p:nvPr/>
        </p:nvSpPr>
        <p:spPr>
          <a:xfrm>
            <a:off x="202565" y="203200"/>
            <a:ext cx="5575935" cy="553720"/>
          </a:xfrm>
          <a:prstGeom prst="rect">
            <a:avLst/>
          </a:prstGeom>
          <a:noFill/>
        </p:spPr>
        <p:txBody>
          <a:bodyPr wrap="square" lIns="0" tIns="0" rIns="0" bIns="0" rtlCol="0">
            <a:spAutoFit/>
          </a:bodyPr>
          <a:lstStyle/>
          <a:p>
            <a:r>
              <a:rPr lang="zh-CN" altLang="en-US" sz="3600" b="1" dirty="0">
                <a:latin typeface="+mn-ea"/>
              </a:rPr>
              <a:t>实际可能运用到的场景：</a:t>
            </a:r>
            <a:endParaRPr lang="zh-CN" altLang="en-US" sz="3600" b="1" dirty="0">
              <a:latin typeface="+mn-ea"/>
            </a:endParaRPr>
          </a:p>
        </p:txBody>
      </p:sp>
      <p:sp>
        <p:nvSpPr>
          <p:cNvPr id="6" name="文本框 5"/>
          <p:cNvSpPr txBox="1"/>
          <p:nvPr/>
        </p:nvSpPr>
        <p:spPr>
          <a:xfrm>
            <a:off x="799465" y="1162050"/>
            <a:ext cx="8634730" cy="583565"/>
          </a:xfrm>
          <a:prstGeom prst="rect">
            <a:avLst/>
          </a:prstGeom>
          <a:noFill/>
        </p:spPr>
        <p:txBody>
          <a:bodyPr wrap="square" rtlCol="0" anchor="t">
            <a:spAutoFit/>
          </a:bodyPr>
          <a:p>
            <a:r>
              <a:rPr lang="zh-CN" altLang="en-US" sz="3200"/>
              <a:t>让你的</a:t>
            </a:r>
            <a:r>
              <a:rPr lang="en-US" altLang="zh-CN" sz="3200"/>
              <a:t>404</a:t>
            </a:r>
            <a:r>
              <a:rPr lang="zh-CN" altLang="en-US" sz="3200"/>
              <a:t>页面显得很有高级感哈哈</a:t>
            </a:r>
            <a:r>
              <a:rPr lang="en-US" altLang="zh-CN" sz="3200"/>
              <a:t>~</a:t>
            </a:r>
            <a:endParaRPr lang="en-US" altLang="zh-CN" sz="3200"/>
          </a:p>
        </p:txBody>
      </p:sp>
      <p:pic>
        <p:nvPicPr>
          <p:cNvPr id="2" name="图片 1"/>
          <p:cNvPicPr>
            <a:picLocks noChangeAspect="1"/>
          </p:cNvPicPr>
          <p:nvPr/>
        </p:nvPicPr>
        <p:blipFill>
          <a:blip r:embed="rId1"/>
          <a:stretch>
            <a:fillRect/>
          </a:stretch>
        </p:blipFill>
        <p:spPr>
          <a:xfrm>
            <a:off x="2792095" y="2544445"/>
            <a:ext cx="5080000" cy="28829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amond(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a:blip r:embed="rId1" cstate="email"/>
          <a:stretch>
            <a:fillRect/>
          </a:stretch>
        </p:blipFill>
        <p:spPr>
          <a:xfrm>
            <a:off x="3565525" y="-1578610"/>
            <a:ext cx="9582785" cy="5850890"/>
          </a:xfrm>
          <a:prstGeom prst="rect">
            <a:avLst/>
          </a:prstGeom>
        </p:spPr>
      </p:pic>
      <p:sp>
        <p:nvSpPr>
          <p:cNvPr id="3" name="ZoneTexte 2"/>
          <p:cNvSpPr txBox="1"/>
          <p:nvPr/>
        </p:nvSpPr>
        <p:spPr>
          <a:xfrm>
            <a:off x="2971800" y="3541395"/>
            <a:ext cx="4441190" cy="873760"/>
          </a:xfrm>
          <a:prstGeom prst="rect">
            <a:avLst/>
          </a:prstGeom>
          <a:noFill/>
        </p:spPr>
        <p:txBody>
          <a:bodyPr wrap="square" lIns="43196" tIns="21598" rIns="43196" bIns="21598" rtlCol="0">
            <a:spAutoFit/>
          </a:bodyPr>
          <a:lstStyle/>
          <a:p>
            <a:pPr algn="ctr"/>
            <a:r>
              <a:rPr lang="zh-CN" altLang="en-US" sz="5400" b="1" dirty="0">
                <a:latin typeface="+mn-ea"/>
              </a:rPr>
              <a:t> clip-path</a:t>
            </a:r>
            <a:endParaRPr lang="zh-CN" altLang="en-US" sz="5400" b="1" dirty="0">
              <a:latin typeface="+mn-ea"/>
            </a:endParaRP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artisticGlowEdges trans="15000"/>
                    </a14:imgEffect>
                  </a14:imgLayer>
                </a14:imgProps>
              </a:ext>
            </a:extLst>
          </a:blip>
          <a:stretch>
            <a:fillRect/>
          </a:stretch>
        </p:blipFill>
        <p:spPr>
          <a:xfrm>
            <a:off x="4500245" y="1706880"/>
            <a:ext cx="1383665" cy="1374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5000">
        <p14:flip dir="r"/>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0"/>
          <p:cNvSpPr txBox="1"/>
          <p:nvPr/>
        </p:nvSpPr>
        <p:spPr>
          <a:xfrm>
            <a:off x="774065" y="4743450"/>
            <a:ext cx="6604000" cy="553720"/>
          </a:xfrm>
          <a:prstGeom prst="rect">
            <a:avLst/>
          </a:prstGeom>
          <a:noFill/>
        </p:spPr>
        <p:txBody>
          <a:bodyPr wrap="square" lIns="0" tIns="0" rIns="0" bIns="0" rtlCol="0">
            <a:spAutoFit/>
          </a:bodyPr>
          <a:lstStyle/>
          <a:p>
            <a:r>
              <a:rPr lang="zh-CN" altLang="en-US" sz="3600" b="1" dirty="0">
                <a:latin typeface="+mn-ea"/>
                <a:hlinkClick r:id="rId1" tooltip="" action="ppaction://hlinkfile"/>
              </a:rPr>
              <a:t>clip-path工具</a:t>
            </a:r>
            <a:endParaRPr lang="zh-CN" altLang="en-US" sz="3600" b="1" dirty="0">
              <a:latin typeface="+mn-ea"/>
            </a:endParaRPr>
          </a:p>
        </p:txBody>
      </p:sp>
      <p:sp>
        <p:nvSpPr>
          <p:cNvPr id="2" name="文本框 1"/>
          <p:cNvSpPr txBox="1"/>
          <p:nvPr/>
        </p:nvSpPr>
        <p:spPr>
          <a:xfrm>
            <a:off x="480060" y="570230"/>
            <a:ext cx="10095865" cy="3415030"/>
          </a:xfrm>
          <a:prstGeom prst="rect">
            <a:avLst/>
          </a:prstGeom>
          <a:noFill/>
        </p:spPr>
        <p:txBody>
          <a:bodyPr wrap="square" rtlCol="0" anchor="t">
            <a:spAutoFit/>
          </a:bodyPr>
          <a:p>
            <a:r>
              <a:rPr lang="zh-CN" altLang="en-US" sz="2400"/>
              <a:t>clip-path 直译过来就是裁剪路径，使用SVG或形状定义一个HTML元素的可见区域的方法。MDN上是这样介绍 clip-path的：</a:t>
            </a:r>
            <a:endParaRPr lang="zh-CN" altLang="en-US" sz="2400"/>
          </a:p>
          <a:p>
            <a:endParaRPr lang="zh-CN" altLang="en-US" sz="2400"/>
          </a:p>
          <a:p>
            <a:r>
              <a:rPr lang="zh-CN" altLang="en-US" sz="2400"/>
              <a:t>clip-path属性可以防止部分元素通过定义的剪切区域来显示，仅通过显示的特殊区域。剪切区域是被URL定义的路径代替行内或者外部svg，或者定义路线的方法例如circle().。clip-path属性代替了现在已经弃用的剪切 clip属性。简单来说这是一个可以把我们的容器切割成不同形状的属性。</a:t>
            </a:r>
            <a:endParaRPr lang="zh-CN" altLang="en-US" sz="2400"/>
          </a:p>
          <a:p>
            <a:endParaRPr lang="zh-CN" altLang="en-US" sz="2400"/>
          </a:p>
          <a:p>
            <a:r>
              <a:rPr lang="zh-CN" altLang="en-US" sz="2400"/>
              <a:t>我们可以使用这个工具来进行简单尝试</a:t>
            </a:r>
            <a:r>
              <a:rPr lang="en-US" altLang="zh-CN" sz="2400"/>
              <a:t>~</a:t>
            </a:r>
            <a:endParaRPr lang="en-US" altLang="zh-CN"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checkerboard(across)">
                                      <p:cBhvr>
                                        <p:cTn id="10" dur="500"/>
                                        <p:tgtEl>
                                          <p:spTgt spid="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checkerboard(across)">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7845" y="901065"/>
            <a:ext cx="10446385" cy="3046095"/>
          </a:xfrm>
          <a:prstGeom prst="rect">
            <a:avLst/>
          </a:prstGeom>
          <a:noFill/>
        </p:spPr>
        <p:txBody>
          <a:bodyPr wrap="square" rtlCol="0" anchor="t">
            <a:spAutoFit/>
          </a:bodyPr>
          <a:p>
            <a:r>
              <a:rPr lang="zh-CN" altLang="en-US" sz="3200"/>
              <a:t>那怎么样用它来创造艺术呢，就是对文字进行切割，形成断裂文字效果，再加以动效，制作出精美效果。</a:t>
            </a:r>
            <a:endParaRPr lang="zh-CN" altLang="en-US" sz="3200"/>
          </a:p>
          <a:p>
            <a:endParaRPr lang="zh-CN" altLang="en-US" sz="3200"/>
          </a:p>
          <a:p>
            <a:r>
              <a:rPr lang="zh-CN" altLang="en-US" sz="3200"/>
              <a:t>我们还是使用元素的 ::before、::after 两个伪元素复制两份副本，再分别使用 clip-path 进行剪裁，再使用 transform 进行控制。</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ox(in)">
                                      <p:cBhvr>
                                        <p:cTn id="13"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59405" y="1267460"/>
            <a:ext cx="6278880" cy="829945"/>
          </a:xfrm>
          <a:prstGeom prst="rect">
            <a:avLst/>
          </a:prstGeom>
          <a:noFill/>
        </p:spPr>
        <p:txBody>
          <a:bodyPr wrap="none" rtlCol="0">
            <a:spAutoFit/>
          </a:bodyPr>
          <a:p>
            <a:r>
              <a:rPr lang="zh-CN" altLang="en-US" sz="4800"/>
              <a:t>最后一个大场面！！！</a:t>
            </a:r>
            <a:endParaRPr lang="zh-CN" altLang="en-US" sz="4800"/>
          </a:p>
        </p:txBody>
      </p:sp>
      <p:pic>
        <p:nvPicPr>
          <p:cNvPr id="29" name="Picture 28"/>
          <p:cNvPicPr>
            <a:picLocks noChangeAspect="1"/>
          </p:cNvPicPr>
          <p:nvPr/>
        </p:nvPicPr>
        <p:blipFill>
          <a:blip r:embed="rId1" cstate="email"/>
          <a:stretch>
            <a:fillRect/>
          </a:stretch>
        </p:blipFill>
        <p:spPr>
          <a:xfrm>
            <a:off x="1764807" y="1035341"/>
            <a:ext cx="939025" cy="780329"/>
          </a:xfrm>
          <a:prstGeom prst="rect">
            <a:avLst/>
          </a:prstGeom>
        </p:spPr>
      </p:pic>
      <p:sp>
        <p:nvSpPr>
          <p:cNvPr id="5" name="文本框 4"/>
          <p:cNvSpPr txBox="1"/>
          <p:nvPr/>
        </p:nvSpPr>
        <p:spPr>
          <a:xfrm>
            <a:off x="808355" y="2648585"/>
            <a:ext cx="10234930" cy="1568450"/>
          </a:xfrm>
          <a:prstGeom prst="rect">
            <a:avLst/>
          </a:prstGeom>
          <a:noFill/>
        </p:spPr>
        <p:txBody>
          <a:bodyPr wrap="square" rtlCol="0">
            <a:spAutoFit/>
          </a:bodyPr>
          <a:p>
            <a:pPr algn="l"/>
            <a:r>
              <a:rPr lang="zh-CN" altLang="en-US" sz="3200"/>
              <a:t>有了上面的铺垫，我们可以制作一张故障艺术海报，还是老样子使用 clip-path 对两个副本图片元素进行裁剪，然后进行位移、transform变换、添加滤镜等一系列操作。</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5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9514" y="-1896405"/>
            <a:ext cx="9583021" cy="5850839"/>
            <a:chOff x="7512274" y="-4014414"/>
            <a:chExt cx="20281729" cy="12385376"/>
          </a:xfrm>
        </p:grpSpPr>
        <p:pic>
          <p:nvPicPr>
            <p:cNvPr id="43" name="图片 42"/>
            <p:cNvPicPr>
              <a:picLocks noChangeAspect="1"/>
            </p:cNvPicPr>
            <p:nvPr/>
          </p:nvPicPr>
          <p:blipFill>
            <a:blip r:embed="rId1" cstate="email"/>
            <a:stretch>
              <a:fillRect/>
            </a:stretch>
          </p:blipFill>
          <p:spPr>
            <a:xfrm>
              <a:off x="7512274" y="-4014414"/>
              <a:ext cx="20281729" cy="12385376"/>
            </a:xfrm>
            <a:prstGeom prst="rect">
              <a:avLst/>
            </a:prstGeom>
          </p:spPr>
        </p:pic>
        <p:grpSp>
          <p:nvGrpSpPr>
            <p:cNvPr id="21" name="组合 20"/>
            <p:cNvGrpSpPr/>
            <p:nvPr/>
          </p:nvGrpSpPr>
          <p:grpSpPr>
            <a:xfrm>
              <a:off x="10673300" y="2394298"/>
              <a:ext cx="3071834" cy="3071834"/>
              <a:chOff x="10673300" y="2394298"/>
              <a:chExt cx="3071834" cy="3071834"/>
            </a:xfrm>
          </p:grpSpPr>
          <p:sp>
            <p:nvSpPr>
              <p:cNvPr id="22" name="Ellipse 31"/>
              <p:cNvSpPr/>
              <p:nvPr/>
            </p:nvSpPr>
            <p:spPr>
              <a:xfrm>
                <a:off x="10673300" y="2394298"/>
                <a:ext cx="3071834" cy="307183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chemeClr val="tx1"/>
                    </a:solidFill>
                  </a:ln>
                  <a:solidFill>
                    <a:schemeClr val="tx1"/>
                  </a:solidFill>
                  <a:latin typeface="+mn-ea"/>
                </a:endParaRPr>
              </a:p>
            </p:txBody>
          </p:sp>
          <p:grpSp>
            <p:nvGrpSpPr>
              <p:cNvPr id="23" name="Group 4"/>
              <p:cNvGrpSpPr>
                <a:grpSpLocks noChangeAspect="1"/>
              </p:cNvGrpSpPr>
              <p:nvPr/>
            </p:nvGrpSpPr>
            <p:grpSpPr bwMode="auto">
              <a:xfrm>
                <a:off x="11281603" y="3042370"/>
                <a:ext cx="1966844" cy="1824598"/>
                <a:chOff x="5487" y="2248"/>
                <a:chExt cx="4397" cy="4079"/>
              </a:xfrm>
              <a:solidFill>
                <a:schemeClr val="bg1"/>
              </a:solidFill>
            </p:grpSpPr>
            <p:sp>
              <p:nvSpPr>
                <p:cNvPr id="24" name="Freeform 5"/>
                <p:cNvSpPr>
                  <a:spLocks noEditPoints="1"/>
                </p:cNvSpPr>
                <p:nvPr/>
              </p:nvSpPr>
              <p:spPr bwMode="auto">
                <a:xfrm>
                  <a:off x="5487" y="2248"/>
                  <a:ext cx="4397" cy="4079"/>
                </a:xfrm>
                <a:custGeom>
                  <a:avLst/>
                  <a:gdLst>
                    <a:gd name="T0" fmla="*/ 1807 w 1858"/>
                    <a:gd name="T1" fmla="*/ 1072 h 1724"/>
                    <a:gd name="T2" fmla="*/ 1778 w 1858"/>
                    <a:gd name="T3" fmla="*/ 207 h 1724"/>
                    <a:gd name="T4" fmla="*/ 1736 w 1858"/>
                    <a:gd name="T5" fmla="*/ 174 h 1724"/>
                    <a:gd name="T6" fmla="*/ 1554 w 1858"/>
                    <a:gd name="T7" fmla="*/ 198 h 1724"/>
                    <a:gd name="T8" fmla="*/ 1547 w 1858"/>
                    <a:gd name="T9" fmla="*/ 119 h 1724"/>
                    <a:gd name="T10" fmla="*/ 1524 w 1858"/>
                    <a:gd name="T11" fmla="*/ 88 h 1724"/>
                    <a:gd name="T12" fmla="*/ 1498 w 1858"/>
                    <a:gd name="T13" fmla="*/ 45 h 1724"/>
                    <a:gd name="T14" fmla="*/ 550 w 1858"/>
                    <a:gd name="T15" fmla="*/ 135 h 1724"/>
                    <a:gd name="T16" fmla="*/ 129 w 1858"/>
                    <a:gd name="T17" fmla="*/ 189 h 1724"/>
                    <a:gd name="T18" fmla="*/ 86 w 1858"/>
                    <a:gd name="T19" fmla="*/ 196 h 1724"/>
                    <a:gd name="T20" fmla="*/ 63 w 1858"/>
                    <a:gd name="T21" fmla="*/ 200 h 1724"/>
                    <a:gd name="T22" fmla="*/ 57 w 1858"/>
                    <a:gd name="T23" fmla="*/ 201 h 1724"/>
                    <a:gd name="T24" fmla="*/ 51 w 1858"/>
                    <a:gd name="T25" fmla="*/ 258 h 1724"/>
                    <a:gd name="T26" fmla="*/ 63 w 1858"/>
                    <a:gd name="T27" fmla="*/ 1066 h 1724"/>
                    <a:gd name="T28" fmla="*/ 72 w 1858"/>
                    <a:gd name="T29" fmla="*/ 1554 h 1724"/>
                    <a:gd name="T30" fmla="*/ 71 w 1858"/>
                    <a:gd name="T31" fmla="*/ 1585 h 1724"/>
                    <a:gd name="T32" fmla="*/ 355 w 1858"/>
                    <a:gd name="T33" fmla="*/ 1630 h 1724"/>
                    <a:gd name="T34" fmla="*/ 347 w 1858"/>
                    <a:gd name="T35" fmla="*/ 1668 h 1724"/>
                    <a:gd name="T36" fmla="*/ 387 w 1858"/>
                    <a:gd name="T37" fmla="*/ 1720 h 1724"/>
                    <a:gd name="T38" fmla="*/ 1314 w 1858"/>
                    <a:gd name="T39" fmla="*/ 1680 h 1724"/>
                    <a:gd name="T40" fmla="*/ 1765 w 1858"/>
                    <a:gd name="T41" fmla="*/ 1585 h 1724"/>
                    <a:gd name="T42" fmla="*/ 1766 w 1858"/>
                    <a:gd name="T43" fmla="*/ 1553 h 1724"/>
                    <a:gd name="T44" fmla="*/ 1807 w 1858"/>
                    <a:gd name="T45" fmla="*/ 1072 h 1724"/>
                    <a:gd name="T46" fmla="*/ 256 w 1858"/>
                    <a:gd name="T47" fmla="*/ 1550 h 1724"/>
                    <a:gd name="T48" fmla="*/ 127 w 1858"/>
                    <a:gd name="T49" fmla="*/ 1541 h 1724"/>
                    <a:gd name="T50" fmla="*/ 140 w 1858"/>
                    <a:gd name="T51" fmla="*/ 997 h 1724"/>
                    <a:gd name="T52" fmla="*/ 104 w 1858"/>
                    <a:gd name="T53" fmla="*/ 258 h 1724"/>
                    <a:gd name="T54" fmla="*/ 155 w 1858"/>
                    <a:gd name="T55" fmla="*/ 253 h 1724"/>
                    <a:gd name="T56" fmla="*/ 550 w 1858"/>
                    <a:gd name="T57" fmla="*/ 219 h 1724"/>
                    <a:gd name="T58" fmla="*/ 1479 w 1858"/>
                    <a:gd name="T59" fmla="*/ 120 h 1724"/>
                    <a:gd name="T60" fmla="*/ 1470 w 1858"/>
                    <a:gd name="T61" fmla="*/ 805 h 1724"/>
                    <a:gd name="T62" fmla="*/ 1491 w 1858"/>
                    <a:gd name="T63" fmla="*/ 1467 h 1724"/>
                    <a:gd name="T64" fmla="*/ 1488 w 1858"/>
                    <a:gd name="T65" fmla="*/ 1466 h 1724"/>
                    <a:gd name="T66" fmla="*/ 634 w 1858"/>
                    <a:gd name="T67" fmla="*/ 1516 h 1724"/>
                    <a:gd name="T68" fmla="*/ 256 w 1858"/>
                    <a:gd name="T69" fmla="*/ 1550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8" h="1724">
                      <a:moveTo>
                        <a:pt x="1807" y="1072"/>
                      </a:moveTo>
                      <a:cubicBezTo>
                        <a:pt x="1799" y="782"/>
                        <a:pt x="1854" y="491"/>
                        <a:pt x="1778" y="207"/>
                      </a:cubicBezTo>
                      <a:cubicBezTo>
                        <a:pt x="1774" y="189"/>
                        <a:pt x="1755" y="172"/>
                        <a:pt x="1736" y="174"/>
                      </a:cubicBezTo>
                      <a:cubicBezTo>
                        <a:pt x="1670" y="181"/>
                        <a:pt x="1618" y="189"/>
                        <a:pt x="1554" y="198"/>
                      </a:cubicBezTo>
                      <a:cubicBezTo>
                        <a:pt x="1552" y="171"/>
                        <a:pt x="1550" y="145"/>
                        <a:pt x="1547" y="119"/>
                      </a:cubicBezTo>
                      <a:cubicBezTo>
                        <a:pt x="1545" y="103"/>
                        <a:pt x="1536" y="92"/>
                        <a:pt x="1524" y="88"/>
                      </a:cubicBezTo>
                      <a:cubicBezTo>
                        <a:pt x="1528" y="69"/>
                        <a:pt x="1521" y="49"/>
                        <a:pt x="1498" y="45"/>
                      </a:cubicBezTo>
                      <a:cubicBezTo>
                        <a:pt x="1189" y="0"/>
                        <a:pt x="857" y="101"/>
                        <a:pt x="550" y="135"/>
                      </a:cubicBezTo>
                      <a:cubicBezTo>
                        <a:pt x="466" y="144"/>
                        <a:pt x="215" y="124"/>
                        <a:pt x="129" y="189"/>
                      </a:cubicBezTo>
                      <a:cubicBezTo>
                        <a:pt x="114" y="191"/>
                        <a:pt x="100" y="194"/>
                        <a:pt x="86" y="196"/>
                      </a:cubicBezTo>
                      <a:cubicBezTo>
                        <a:pt x="78" y="194"/>
                        <a:pt x="69" y="195"/>
                        <a:pt x="63" y="200"/>
                      </a:cubicBezTo>
                      <a:cubicBezTo>
                        <a:pt x="61" y="201"/>
                        <a:pt x="59" y="201"/>
                        <a:pt x="57" y="201"/>
                      </a:cubicBezTo>
                      <a:cubicBezTo>
                        <a:pt x="29" y="207"/>
                        <a:pt x="30" y="247"/>
                        <a:pt x="51" y="258"/>
                      </a:cubicBezTo>
                      <a:cubicBezTo>
                        <a:pt x="31" y="527"/>
                        <a:pt x="87" y="795"/>
                        <a:pt x="63" y="1066"/>
                      </a:cubicBezTo>
                      <a:cubicBezTo>
                        <a:pt x="51" y="1205"/>
                        <a:pt x="0" y="1423"/>
                        <a:pt x="72" y="1554"/>
                      </a:cubicBezTo>
                      <a:cubicBezTo>
                        <a:pt x="64" y="1562"/>
                        <a:pt x="61" y="1577"/>
                        <a:pt x="71" y="1585"/>
                      </a:cubicBezTo>
                      <a:cubicBezTo>
                        <a:pt x="140" y="1639"/>
                        <a:pt x="250" y="1641"/>
                        <a:pt x="355" y="1630"/>
                      </a:cubicBezTo>
                      <a:cubicBezTo>
                        <a:pt x="352" y="1642"/>
                        <a:pt x="349" y="1655"/>
                        <a:pt x="347" y="1668"/>
                      </a:cubicBezTo>
                      <a:cubicBezTo>
                        <a:pt x="342" y="1694"/>
                        <a:pt x="358" y="1720"/>
                        <a:pt x="387" y="1720"/>
                      </a:cubicBezTo>
                      <a:cubicBezTo>
                        <a:pt x="695" y="1724"/>
                        <a:pt x="1005" y="1686"/>
                        <a:pt x="1314" y="1680"/>
                      </a:cubicBezTo>
                      <a:cubicBezTo>
                        <a:pt x="1425" y="1678"/>
                        <a:pt x="1698" y="1705"/>
                        <a:pt x="1765" y="1585"/>
                      </a:cubicBezTo>
                      <a:cubicBezTo>
                        <a:pt x="1771" y="1574"/>
                        <a:pt x="1771" y="1562"/>
                        <a:pt x="1766" y="1553"/>
                      </a:cubicBezTo>
                      <a:cubicBezTo>
                        <a:pt x="1858" y="1439"/>
                        <a:pt x="1811" y="1205"/>
                        <a:pt x="1807" y="1072"/>
                      </a:cubicBezTo>
                      <a:close/>
                      <a:moveTo>
                        <a:pt x="256" y="1550"/>
                      </a:moveTo>
                      <a:cubicBezTo>
                        <a:pt x="213" y="1546"/>
                        <a:pt x="170" y="1543"/>
                        <a:pt x="127" y="1541"/>
                      </a:cubicBezTo>
                      <a:cubicBezTo>
                        <a:pt x="124" y="1358"/>
                        <a:pt x="124" y="1181"/>
                        <a:pt x="140" y="997"/>
                      </a:cubicBezTo>
                      <a:cubicBezTo>
                        <a:pt x="161" y="751"/>
                        <a:pt x="122" y="503"/>
                        <a:pt x="104" y="258"/>
                      </a:cubicBezTo>
                      <a:cubicBezTo>
                        <a:pt x="121" y="256"/>
                        <a:pt x="138" y="254"/>
                        <a:pt x="155" y="253"/>
                      </a:cubicBezTo>
                      <a:cubicBezTo>
                        <a:pt x="260" y="283"/>
                        <a:pt x="472" y="226"/>
                        <a:pt x="550" y="219"/>
                      </a:cubicBezTo>
                      <a:cubicBezTo>
                        <a:pt x="859" y="188"/>
                        <a:pt x="1167" y="111"/>
                        <a:pt x="1479" y="120"/>
                      </a:cubicBezTo>
                      <a:cubicBezTo>
                        <a:pt x="1455" y="345"/>
                        <a:pt x="1470" y="578"/>
                        <a:pt x="1470" y="805"/>
                      </a:cubicBezTo>
                      <a:cubicBezTo>
                        <a:pt x="1470" y="1016"/>
                        <a:pt x="1438" y="1259"/>
                        <a:pt x="1491" y="1467"/>
                      </a:cubicBezTo>
                      <a:cubicBezTo>
                        <a:pt x="1490" y="1467"/>
                        <a:pt x="1489" y="1466"/>
                        <a:pt x="1488" y="1466"/>
                      </a:cubicBezTo>
                      <a:cubicBezTo>
                        <a:pt x="1203" y="1471"/>
                        <a:pt x="919" y="1501"/>
                        <a:pt x="634" y="1516"/>
                      </a:cubicBezTo>
                      <a:cubicBezTo>
                        <a:pt x="507" y="1523"/>
                        <a:pt x="383" y="1545"/>
                        <a:pt x="256" y="15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
                <p:cNvSpPr/>
                <p:nvPr/>
              </p:nvSpPr>
              <p:spPr bwMode="auto">
                <a:xfrm>
                  <a:off x="6012" y="3402"/>
                  <a:ext cx="2759" cy="2180"/>
                </a:xfrm>
                <a:custGeom>
                  <a:avLst/>
                  <a:gdLst>
                    <a:gd name="T0" fmla="*/ 1123 w 1166"/>
                    <a:gd name="T1" fmla="*/ 40 h 921"/>
                    <a:gd name="T2" fmla="*/ 1042 w 1166"/>
                    <a:gd name="T3" fmla="*/ 30 h 921"/>
                    <a:gd name="T4" fmla="*/ 526 w 1166"/>
                    <a:gd name="T5" fmla="*/ 667 h 921"/>
                    <a:gd name="T6" fmla="*/ 76 w 1166"/>
                    <a:gd name="T7" fmla="*/ 311 h 921"/>
                    <a:gd name="T8" fmla="*/ 9 w 1166"/>
                    <a:gd name="T9" fmla="*/ 349 h 921"/>
                    <a:gd name="T10" fmla="*/ 23 w 1166"/>
                    <a:gd name="T11" fmla="*/ 844 h 921"/>
                    <a:gd name="T12" fmla="*/ 66 w 1166"/>
                    <a:gd name="T13" fmla="*/ 876 h 921"/>
                    <a:gd name="T14" fmla="*/ 126 w 1166"/>
                    <a:gd name="T15" fmla="*/ 873 h 921"/>
                    <a:gd name="T16" fmla="*/ 623 w 1166"/>
                    <a:gd name="T17" fmla="*/ 875 h 921"/>
                    <a:gd name="T18" fmla="*/ 1115 w 1166"/>
                    <a:gd name="T19" fmla="*/ 780 h 921"/>
                    <a:gd name="T20" fmla="*/ 1125 w 1166"/>
                    <a:gd name="T21" fmla="*/ 761 h 921"/>
                    <a:gd name="T22" fmla="*/ 1136 w 1166"/>
                    <a:gd name="T23" fmla="*/ 721 h 921"/>
                    <a:gd name="T24" fmla="*/ 1123 w 1166"/>
                    <a:gd name="T25" fmla="*/ 4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6" h="921">
                      <a:moveTo>
                        <a:pt x="1123" y="40"/>
                      </a:moveTo>
                      <a:cubicBezTo>
                        <a:pt x="1116" y="0"/>
                        <a:pt x="1062" y="1"/>
                        <a:pt x="1042" y="30"/>
                      </a:cubicBezTo>
                      <a:cubicBezTo>
                        <a:pt x="890" y="258"/>
                        <a:pt x="701" y="457"/>
                        <a:pt x="526" y="667"/>
                      </a:cubicBezTo>
                      <a:cubicBezTo>
                        <a:pt x="386" y="536"/>
                        <a:pt x="241" y="408"/>
                        <a:pt x="76" y="311"/>
                      </a:cubicBezTo>
                      <a:cubicBezTo>
                        <a:pt x="46" y="294"/>
                        <a:pt x="9" y="316"/>
                        <a:pt x="9" y="349"/>
                      </a:cubicBezTo>
                      <a:cubicBezTo>
                        <a:pt x="8" y="515"/>
                        <a:pt x="0" y="679"/>
                        <a:pt x="23" y="844"/>
                      </a:cubicBezTo>
                      <a:cubicBezTo>
                        <a:pt x="26" y="862"/>
                        <a:pt x="48" y="876"/>
                        <a:pt x="66" y="876"/>
                      </a:cubicBezTo>
                      <a:cubicBezTo>
                        <a:pt x="86" y="876"/>
                        <a:pt x="106" y="874"/>
                        <a:pt x="126" y="873"/>
                      </a:cubicBezTo>
                      <a:cubicBezTo>
                        <a:pt x="272" y="921"/>
                        <a:pt x="485" y="883"/>
                        <a:pt x="623" y="875"/>
                      </a:cubicBezTo>
                      <a:cubicBezTo>
                        <a:pt x="764" y="866"/>
                        <a:pt x="1001" y="873"/>
                        <a:pt x="1115" y="780"/>
                      </a:cubicBezTo>
                      <a:cubicBezTo>
                        <a:pt x="1122" y="774"/>
                        <a:pt x="1124" y="767"/>
                        <a:pt x="1125" y="761"/>
                      </a:cubicBezTo>
                      <a:cubicBezTo>
                        <a:pt x="1134" y="751"/>
                        <a:pt x="1139" y="737"/>
                        <a:pt x="1136" y="721"/>
                      </a:cubicBezTo>
                      <a:cubicBezTo>
                        <a:pt x="1095" y="495"/>
                        <a:pt x="1166" y="267"/>
                        <a:pt x="112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7"/>
                <p:cNvSpPr/>
                <p:nvPr/>
              </p:nvSpPr>
              <p:spPr bwMode="auto">
                <a:xfrm>
                  <a:off x="6393" y="2820"/>
                  <a:ext cx="1200" cy="1221"/>
                </a:xfrm>
                <a:custGeom>
                  <a:avLst/>
                  <a:gdLst>
                    <a:gd name="T0" fmla="*/ 431 w 507"/>
                    <a:gd name="T1" fmla="*/ 104 h 516"/>
                    <a:gd name="T2" fmla="*/ 147 w 507"/>
                    <a:gd name="T3" fmla="*/ 74 h 516"/>
                    <a:gd name="T4" fmla="*/ 37 w 507"/>
                    <a:gd name="T5" fmla="*/ 157 h 516"/>
                    <a:gd name="T6" fmla="*/ 5 w 507"/>
                    <a:gd name="T7" fmla="*/ 283 h 516"/>
                    <a:gd name="T8" fmla="*/ 67 w 507"/>
                    <a:gd name="T9" fmla="*/ 416 h 516"/>
                    <a:gd name="T10" fmla="*/ 132 w 507"/>
                    <a:gd name="T11" fmla="*/ 467 h 516"/>
                    <a:gd name="T12" fmla="*/ 424 w 507"/>
                    <a:gd name="T13" fmla="*/ 409 h 516"/>
                    <a:gd name="T14" fmla="*/ 431 w 507"/>
                    <a:gd name="T15" fmla="*/ 104 h 5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7" h="516">
                      <a:moveTo>
                        <a:pt x="431" y="104"/>
                      </a:moveTo>
                      <a:cubicBezTo>
                        <a:pt x="357" y="0"/>
                        <a:pt x="240" y="13"/>
                        <a:pt x="147" y="74"/>
                      </a:cubicBezTo>
                      <a:cubicBezTo>
                        <a:pt x="106" y="87"/>
                        <a:pt x="68" y="115"/>
                        <a:pt x="37" y="157"/>
                      </a:cubicBezTo>
                      <a:cubicBezTo>
                        <a:pt x="8" y="195"/>
                        <a:pt x="0" y="239"/>
                        <a:pt x="5" y="283"/>
                      </a:cubicBezTo>
                      <a:cubicBezTo>
                        <a:pt x="1" y="334"/>
                        <a:pt x="19" y="382"/>
                        <a:pt x="67" y="416"/>
                      </a:cubicBezTo>
                      <a:cubicBezTo>
                        <a:pt x="86" y="437"/>
                        <a:pt x="108" y="454"/>
                        <a:pt x="132" y="467"/>
                      </a:cubicBezTo>
                      <a:cubicBezTo>
                        <a:pt x="229" y="516"/>
                        <a:pt x="351" y="483"/>
                        <a:pt x="424" y="409"/>
                      </a:cubicBezTo>
                      <a:cubicBezTo>
                        <a:pt x="507" y="325"/>
                        <a:pt x="496" y="195"/>
                        <a:pt x="431"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3" name="ZoneTexte 2"/>
          <p:cNvSpPr txBox="1"/>
          <p:nvPr/>
        </p:nvSpPr>
        <p:spPr>
          <a:xfrm>
            <a:off x="4504546" y="3168079"/>
            <a:ext cx="2578735" cy="873760"/>
          </a:xfrm>
          <a:prstGeom prst="rect">
            <a:avLst/>
          </a:prstGeom>
          <a:noFill/>
        </p:spPr>
        <p:txBody>
          <a:bodyPr wrap="none" lIns="43196" tIns="21598" rIns="43196" bIns="21598" rtlCol="0">
            <a:spAutoFit/>
          </a:bodyPr>
          <a:lstStyle/>
          <a:p>
            <a:pPr algn="ctr"/>
            <a:r>
              <a:rPr lang="en-US" altLang="fr-FR" sz="5400" b="1" dirty="0">
                <a:latin typeface="+mn-ea"/>
              </a:rPr>
              <a:t>the end</a:t>
            </a:r>
            <a:endParaRPr lang="en-US" altLang="fr-FR" sz="5400" b="1" dirty="0">
              <a:latin typeface="+mn-ea"/>
            </a:endParaRPr>
          </a:p>
        </p:txBody>
      </p:sp>
      <p:grpSp>
        <p:nvGrpSpPr>
          <p:cNvPr id="2" name="组合 1"/>
          <p:cNvGrpSpPr/>
          <p:nvPr/>
        </p:nvGrpSpPr>
        <p:grpSpPr>
          <a:xfrm>
            <a:off x="5043084" y="1131064"/>
            <a:ext cx="1451427" cy="1451131"/>
            <a:chOff x="10673300" y="2394298"/>
            <a:chExt cx="3071834" cy="3071834"/>
          </a:xfrm>
        </p:grpSpPr>
        <p:sp>
          <p:nvSpPr>
            <p:cNvPr id="45" name="Ellipse 31"/>
            <p:cNvSpPr/>
            <p:nvPr/>
          </p:nvSpPr>
          <p:spPr>
            <a:xfrm>
              <a:off x="10673300" y="2394298"/>
              <a:ext cx="3071834" cy="307183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chemeClr val="tx1"/>
                  </a:solidFill>
                </a:ln>
                <a:solidFill>
                  <a:schemeClr val="tx1"/>
                </a:solidFill>
                <a:latin typeface="+mn-ea"/>
              </a:endParaRPr>
            </a:p>
          </p:txBody>
        </p:sp>
        <p:grpSp>
          <p:nvGrpSpPr>
            <p:cNvPr id="16" name="Group 4"/>
            <p:cNvGrpSpPr>
              <a:grpSpLocks noChangeAspect="1"/>
            </p:cNvGrpSpPr>
            <p:nvPr/>
          </p:nvGrpSpPr>
          <p:grpSpPr bwMode="auto">
            <a:xfrm>
              <a:off x="11281603" y="3042370"/>
              <a:ext cx="1966844" cy="1824598"/>
              <a:chOff x="5487" y="2248"/>
              <a:chExt cx="4397" cy="4079"/>
            </a:xfrm>
            <a:solidFill>
              <a:schemeClr val="bg1"/>
            </a:solidFill>
          </p:grpSpPr>
          <p:sp>
            <p:nvSpPr>
              <p:cNvPr id="17" name="Freeform 5"/>
              <p:cNvSpPr>
                <a:spLocks noEditPoints="1"/>
              </p:cNvSpPr>
              <p:nvPr/>
            </p:nvSpPr>
            <p:spPr bwMode="auto">
              <a:xfrm>
                <a:off x="5487" y="2248"/>
                <a:ext cx="4397" cy="4079"/>
              </a:xfrm>
              <a:custGeom>
                <a:avLst/>
                <a:gdLst>
                  <a:gd name="T0" fmla="*/ 1807 w 1858"/>
                  <a:gd name="T1" fmla="*/ 1072 h 1724"/>
                  <a:gd name="T2" fmla="*/ 1778 w 1858"/>
                  <a:gd name="T3" fmla="*/ 207 h 1724"/>
                  <a:gd name="T4" fmla="*/ 1736 w 1858"/>
                  <a:gd name="T5" fmla="*/ 174 h 1724"/>
                  <a:gd name="T6" fmla="*/ 1554 w 1858"/>
                  <a:gd name="T7" fmla="*/ 198 h 1724"/>
                  <a:gd name="T8" fmla="*/ 1547 w 1858"/>
                  <a:gd name="T9" fmla="*/ 119 h 1724"/>
                  <a:gd name="T10" fmla="*/ 1524 w 1858"/>
                  <a:gd name="T11" fmla="*/ 88 h 1724"/>
                  <a:gd name="T12" fmla="*/ 1498 w 1858"/>
                  <a:gd name="T13" fmla="*/ 45 h 1724"/>
                  <a:gd name="T14" fmla="*/ 550 w 1858"/>
                  <a:gd name="T15" fmla="*/ 135 h 1724"/>
                  <a:gd name="T16" fmla="*/ 129 w 1858"/>
                  <a:gd name="T17" fmla="*/ 189 h 1724"/>
                  <a:gd name="T18" fmla="*/ 86 w 1858"/>
                  <a:gd name="T19" fmla="*/ 196 h 1724"/>
                  <a:gd name="T20" fmla="*/ 63 w 1858"/>
                  <a:gd name="T21" fmla="*/ 200 h 1724"/>
                  <a:gd name="T22" fmla="*/ 57 w 1858"/>
                  <a:gd name="T23" fmla="*/ 201 h 1724"/>
                  <a:gd name="T24" fmla="*/ 51 w 1858"/>
                  <a:gd name="T25" fmla="*/ 258 h 1724"/>
                  <a:gd name="T26" fmla="*/ 63 w 1858"/>
                  <a:gd name="T27" fmla="*/ 1066 h 1724"/>
                  <a:gd name="T28" fmla="*/ 72 w 1858"/>
                  <a:gd name="T29" fmla="*/ 1554 h 1724"/>
                  <a:gd name="T30" fmla="*/ 71 w 1858"/>
                  <a:gd name="T31" fmla="*/ 1585 h 1724"/>
                  <a:gd name="T32" fmla="*/ 355 w 1858"/>
                  <a:gd name="T33" fmla="*/ 1630 h 1724"/>
                  <a:gd name="T34" fmla="*/ 347 w 1858"/>
                  <a:gd name="T35" fmla="*/ 1668 h 1724"/>
                  <a:gd name="T36" fmla="*/ 387 w 1858"/>
                  <a:gd name="T37" fmla="*/ 1720 h 1724"/>
                  <a:gd name="T38" fmla="*/ 1314 w 1858"/>
                  <a:gd name="T39" fmla="*/ 1680 h 1724"/>
                  <a:gd name="T40" fmla="*/ 1765 w 1858"/>
                  <a:gd name="T41" fmla="*/ 1585 h 1724"/>
                  <a:gd name="T42" fmla="*/ 1766 w 1858"/>
                  <a:gd name="T43" fmla="*/ 1553 h 1724"/>
                  <a:gd name="T44" fmla="*/ 1807 w 1858"/>
                  <a:gd name="T45" fmla="*/ 1072 h 1724"/>
                  <a:gd name="T46" fmla="*/ 256 w 1858"/>
                  <a:gd name="T47" fmla="*/ 1550 h 1724"/>
                  <a:gd name="T48" fmla="*/ 127 w 1858"/>
                  <a:gd name="T49" fmla="*/ 1541 h 1724"/>
                  <a:gd name="T50" fmla="*/ 140 w 1858"/>
                  <a:gd name="T51" fmla="*/ 997 h 1724"/>
                  <a:gd name="T52" fmla="*/ 104 w 1858"/>
                  <a:gd name="T53" fmla="*/ 258 h 1724"/>
                  <a:gd name="T54" fmla="*/ 155 w 1858"/>
                  <a:gd name="T55" fmla="*/ 253 h 1724"/>
                  <a:gd name="T56" fmla="*/ 550 w 1858"/>
                  <a:gd name="T57" fmla="*/ 219 h 1724"/>
                  <a:gd name="T58" fmla="*/ 1479 w 1858"/>
                  <a:gd name="T59" fmla="*/ 120 h 1724"/>
                  <a:gd name="T60" fmla="*/ 1470 w 1858"/>
                  <a:gd name="T61" fmla="*/ 805 h 1724"/>
                  <a:gd name="T62" fmla="*/ 1491 w 1858"/>
                  <a:gd name="T63" fmla="*/ 1467 h 1724"/>
                  <a:gd name="T64" fmla="*/ 1488 w 1858"/>
                  <a:gd name="T65" fmla="*/ 1466 h 1724"/>
                  <a:gd name="T66" fmla="*/ 634 w 1858"/>
                  <a:gd name="T67" fmla="*/ 1516 h 1724"/>
                  <a:gd name="T68" fmla="*/ 256 w 1858"/>
                  <a:gd name="T69" fmla="*/ 1550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8" h="1724">
                    <a:moveTo>
                      <a:pt x="1807" y="1072"/>
                    </a:moveTo>
                    <a:cubicBezTo>
                      <a:pt x="1799" y="782"/>
                      <a:pt x="1854" y="491"/>
                      <a:pt x="1778" y="207"/>
                    </a:cubicBezTo>
                    <a:cubicBezTo>
                      <a:pt x="1774" y="189"/>
                      <a:pt x="1755" y="172"/>
                      <a:pt x="1736" y="174"/>
                    </a:cubicBezTo>
                    <a:cubicBezTo>
                      <a:pt x="1670" y="181"/>
                      <a:pt x="1618" y="189"/>
                      <a:pt x="1554" y="198"/>
                    </a:cubicBezTo>
                    <a:cubicBezTo>
                      <a:pt x="1552" y="171"/>
                      <a:pt x="1550" y="145"/>
                      <a:pt x="1547" y="119"/>
                    </a:cubicBezTo>
                    <a:cubicBezTo>
                      <a:pt x="1545" y="103"/>
                      <a:pt x="1536" y="92"/>
                      <a:pt x="1524" y="88"/>
                    </a:cubicBezTo>
                    <a:cubicBezTo>
                      <a:pt x="1528" y="69"/>
                      <a:pt x="1521" y="49"/>
                      <a:pt x="1498" y="45"/>
                    </a:cubicBezTo>
                    <a:cubicBezTo>
                      <a:pt x="1189" y="0"/>
                      <a:pt x="857" y="101"/>
                      <a:pt x="550" y="135"/>
                    </a:cubicBezTo>
                    <a:cubicBezTo>
                      <a:pt x="466" y="144"/>
                      <a:pt x="215" y="124"/>
                      <a:pt x="129" y="189"/>
                    </a:cubicBezTo>
                    <a:cubicBezTo>
                      <a:pt x="114" y="191"/>
                      <a:pt x="100" y="194"/>
                      <a:pt x="86" y="196"/>
                    </a:cubicBezTo>
                    <a:cubicBezTo>
                      <a:pt x="78" y="194"/>
                      <a:pt x="69" y="195"/>
                      <a:pt x="63" y="200"/>
                    </a:cubicBezTo>
                    <a:cubicBezTo>
                      <a:pt x="61" y="201"/>
                      <a:pt x="59" y="201"/>
                      <a:pt x="57" y="201"/>
                    </a:cubicBezTo>
                    <a:cubicBezTo>
                      <a:pt x="29" y="207"/>
                      <a:pt x="30" y="247"/>
                      <a:pt x="51" y="258"/>
                    </a:cubicBezTo>
                    <a:cubicBezTo>
                      <a:pt x="31" y="527"/>
                      <a:pt x="87" y="795"/>
                      <a:pt x="63" y="1066"/>
                    </a:cubicBezTo>
                    <a:cubicBezTo>
                      <a:pt x="51" y="1205"/>
                      <a:pt x="0" y="1423"/>
                      <a:pt x="72" y="1554"/>
                    </a:cubicBezTo>
                    <a:cubicBezTo>
                      <a:pt x="64" y="1562"/>
                      <a:pt x="61" y="1577"/>
                      <a:pt x="71" y="1585"/>
                    </a:cubicBezTo>
                    <a:cubicBezTo>
                      <a:pt x="140" y="1639"/>
                      <a:pt x="250" y="1641"/>
                      <a:pt x="355" y="1630"/>
                    </a:cubicBezTo>
                    <a:cubicBezTo>
                      <a:pt x="352" y="1642"/>
                      <a:pt x="349" y="1655"/>
                      <a:pt x="347" y="1668"/>
                    </a:cubicBezTo>
                    <a:cubicBezTo>
                      <a:pt x="342" y="1694"/>
                      <a:pt x="358" y="1720"/>
                      <a:pt x="387" y="1720"/>
                    </a:cubicBezTo>
                    <a:cubicBezTo>
                      <a:pt x="695" y="1724"/>
                      <a:pt x="1005" y="1686"/>
                      <a:pt x="1314" y="1680"/>
                    </a:cubicBezTo>
                    <a:cubicBezTo>
                      <a:pt x="1425" y="1678"/>
                      <a:pt x="1698" y="1705"/>
                      <a:pt x="1765" y="1585"/>
                    </a:cubicBezTo>
                    <a:cubicBezTo>
                      <a:pt x="1771" y="1574"/>
                      <a:pt x="1771" y="1562"/>
                      <a:pt x="1766" y="1553"/>
                    </a:cubicBezTo>
                    <a:cubicBezTo>
                      <a:pt x="1858" y="1439"/>
                      <a:pt x="1811" y="1205"/>
                      <a:pt x="1807" y="1072"/>
                    </a:cubicBezTo>
                    <a:close/>
                    <a:moveTo>
                      <a:pt x="256" y="1550"/>
                    </a:moveTo>
                    <a:cubicBezTo>
                      <a:pt x="213" y="1546"/>
                      <a:pt x="170" y="1543"/>
                      <a:pt x="127" y="1541"/>
                    </a:cubicBezTo>
                    <a:cubicBezTo>
                      <a:pt x="124" y="1358"/>
                      <a:pt x="124" y="1181"/>
                      <a:pt x="140" y="997"/>
                    </a:cubicBezTo>
                    <a:cubicBezTo>
                      <a:pt x="161" y="751"/>
                      <a:pt x="122" y="503"/>
                      <a:pt x="104" y="258"/>
                    </a:cubicBezTo>
                    <a:cubicBezTo>
                      <a:pt x="121" y="256"/>
                      <a:pt x="138" y="254"/>
                      <a:pt x="155" y="253"/>
                    </a:cubicBezTo>
                    <a:cubicBezTo>
                      <a:pt x="260" y="283"/>
                      <a:pt x="472" y="226"/>
                      <a:pt x="550" y="219"/>
                    </a:cubicBezTo>
                    <a:cubicBezTo>
                      <a:pt x="859" y="188"/>
                      <a:pt x="1167" y="111"/>
                      <a:pt x="1479" y="120"/>
                    </a:cubicBezTo>
                    <a:cubicBezTo>
                      <a:pt x="1455" y="345"/>
                      <a:pt x="1470" y="578"/>
                      <a:pt x="1470" y="805"/>
                    </a:cubicBezTo>
                    <a:cubicBezTo>
                      <a:pt x="1470" y="1016"/>
                      <a:pt x="1438" y="1259"/>
                      <a:pt x="1491" y="1467"/>
                    </a:cubicBezTo>
                    <a:cubicBezTo>
                      <a:pt x="1490" y="1467"/>
                      <a:pt x="1489" y="1466"/>
                      <a:pt x="1488" y="1466"/>
                    </a:cubicBezTo>
                    <a:cubicBezTo>
                      <a:pt x="1203" y="1471"/>
                      <a:pt x="919" y="1501"/>
                      <a:pt x="634" y="1516"/>
                    </a:cubicBezTo>
                    <a:cubicBezTo>
                      <a:pt x="507" y="1523"/>
                      <a:pt x="383" y="1545"/>
                      <a:pt x="256" y="15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
              <p:cNvSpPr/>
              <p:nvPr/>
            </p:nvSpPr>
            <p:spPr bwMode="auto">
              <a:xfrm>
                <a:off x="6012" y="3402"/>
                <a:ext cx="2759" cy="2180"/>
              </a:xfrm>
              <a:custGeom>
                <a:avLst/>
                <a:gdLst>
                  <a:gd name="T0" fmla="*/ 1123 w 1166"/>
                  <a:gd name="T1" fmla="*/ 40 h 921"/>
                  <a:gd name="T2" fmla="*/ 1042 w 1166"/>
                  <a:gd name="T3" fmla="*/ 30 h 921"/>
                  <a:gd name="T4" fmla="*/ 526 w 1166"/>
                  <a:gd name="T5" fmla="*/ 667 h 921"/>
                  <a:gd name="T6" fmla="*/ 76 w 1166"/>
                  <a:gd name="T7" fmla="*/ 311 h 921"/>
                  <a:gd name="T8" fmla="*/ 9 w 1166"/>
                  <a:gd name="T9" fmla="*/ 349 h 921"/>
                  <a:gd name="T10" fmla="*/ 23 w 1166"/>
                  <a:gd name="T11" fmla="*/ 844 h 921"/>
                  <a:gd name="T12" fmla="*/ 66 w 1166"/>
                  <a:gd name="T13" fmla="*/ 876 h 921"/>
                  <a:gd name="T14" fmla="*/ 126 w 1166"/>
                  <a:gd name="T15" fmla="*/ 873 h 921"/>
                  <a:gd name="T16" fmla="*/ 623 w 1166"/>
                  <a:gd name="T17" fmla="*/ 875 h 921"/>
                  <a:gd name="T18" fmla="*/ 1115 w 1166"/>
                  <a:gd name="T19" fmla="*/ 780 h 921"/>
                  <a:gd name="T20" fmla="*/ 1125 w 1166"/>
                  <a:gd name="T21" fmla="*/ 761 h 921"/>
                  <a:gd name="T22" fmla="*/ 1136 w 1166"/>
                  <a:gd name="T23" fmla="*/ 721 h 921"/>
                  <a:gd name="T24" fmla="*/ 1123 w 1166"/>
                  <a:gd name="T25" fmla="*/ 4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6" h="921">
                    <a:moveTo>
                      <a:pt x="1123" y="40"/>
                    </a:moveTo>
                    <a:cubicBezTo>
                      <a:pt x="1116" y="0"/>
                      <a:pt x="1062" y="1"/>
                      <a:pt x="1042" y="30"/>
                    </a:cubicBezTo>
                    <a:cubicBezTo>
                      <a:pt x="890" y="258"/>
                      <a:pt x="701" y="457"/>
                      <a:pt x="526" y="667"/>
                    </a:cubicBezTo>
                    <a:cubicBezTo>
                      <a:pt x="386" y="536"/>
                      <a:pt x="241" y="408"/>
                      <a:pt x="76" y="311"/>
                    </a:cubicBezTo>
                    <a:cubicBezTo>
                      <a:pt x="46" y="294"/>
                      <a:pt x="9" y="316"/>
                      <a:pt x="9" y="349"/>
                    </a:cubicBezTo>
                    <a:cubicBezTo>
                      <a:pt x="8" y="515"/>
                      <a:pt x="0" y="679"/>
                      <a:pt x="23" y="844"/>
                    </a:cubicBezTo>
                    <a:cubicBezTo>
                      <a:pt x="26" y="862"/>
                      <a:pt x="48" y="876"/>
                      <a:pt x="66" y="876"/>
                    </a:cubicBezTo>
                    <a:cubicBezTo>
                      <a:pt x="86" y="876"/>
                      <a:pt x="106" y="874"/>
                      <a:pt x="126" y="873"/>
                    </a:cubicBezTo>
                    <a:cubicBezTo>
                      <a:pt x="272" y="921"/>
                      <a:pt x="485" y="883"/>
                      <a:pt x="623" y="875"/>
                    </a:cubicBezTo>
                    <a:cubicBezTo>
                      <a:pt x="764" y="866"/>
                      <a:pt x="1001" y="873"/>
                      <a:pt x="1115" y="780"/>
                    </a:cubicBezTo>
                    <a:cubicBezTo>
                      <a:pt x="1122" y="774"/>
                      <a:pt x="1124" y="767"/>
                      <a:pt x="1125" y="761"/>
                    </a:cubicBezTo>
                    <a:cubicBezTo>
                      <a:pt x="1134" y="751"/>
                      <a:pt x="1139" y="737"/>
                      <a:pt x="1136" y="721"/>
                    </a:cubicBezTo>
                    <a:cubicBezTo>
                      <a:pt x="1095" y="495"/>
                      <a:pt x="1166" y="267"/>
                      <a:pt x="112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7"/>
              <p:cNvSpPr/>
              <p:nvPr/>
            </p:nvSpPr>
            <p:spPr bwMode="auto">
              <a:xfrm>
                <a:off x="6393" y="2820"/>
                <a:ext cx="1200" cy="1221"/>
              </a:xfrm>
              <a:custGeom>
                <a:avLst/>
                <a:gdLst>
                  <a:gd name="T0" fmla="*/ 431 w 507"/>
                  <a:gd name="T1" fmla="*/ 104 h 516"/>
                  <a:gd name="T2" fmla="*/ 147 w 507"/>
                  <a:gd name="T3" fmla="*/ 74 h 516"/>
                  <a:gd name="T4" fmla="*/ 37 w 507"/>
                  <a:gd name="T5" fmla="*/ 157 h 516"/>
                  <a:gd name="T6" fmla="*/ 5 w 507"/>
                  <a:gd name="T7" fmla="*/ 283 h 516"/>
                  <a:gd name="T8" fmla="*/ 67 w 507"/>
                  <a:gd name="T9" fmla="*/ 416 h 516"/>
                  <a:gd name="T10" fmla="*/ 132 w 507"/>
                  <a:gd name="T11" fmla="*/ 467 h 516"/>
                  <a:gd name="T12" fmla="*/ 424 w 507"/>
                  <a:gd name="T13" fmla="*/ 409 h 516"/>
                  <a:gd name="T14" fmla="*/ 431 w 507"/>
                  <a:gd name="T15" fmla="*/ 104 h 5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7" h="516">
                    <a:moveTo>
                      <a:pt x="431" y="104"/>
                    </a:moveTo>
                    <a:cubicBezTo>
                      <a:pt x="357" y="0"/>
                      <a:pt x="240" y="13"/>
                      <a:pt x="147" y="74"/>
                    </a:cubicBezTo>
                    <a:cubicBezTo>
                      <a:pt x="106" y="87"/>
                      <a:pt x="68" y="115"/>
                      <a:pt x="37" y="157"/>
                    </a:cubicBezTo>
                    <a:cubicBezTo>
                      <a:pt x="8" y="195"/>
                      <a:pt x="0" y="239"/>
                      <a:pt x="5" y="283"/>
                    </a:cubicBezTo>
                    <a:cubicBezTo>
                      <a:pt x="1" y="334"/>
                      <a:pt x="19" y="382"/>
                      <a:pt x="67" y="416"/>
                    </a:cubicBezTo>
                    <a:cubicBezTo>
                      <a:pt x="86" y="437"/>
                      <a:pt x="108" y="454"/>
                      <a:pt x="132" y="467"/>
                    </a:cubicBezTo>
                    <a:cubicBezTo>
                      <a:pt x="229" y="516"/>
                      <a:pt x="351" y="483"/>
                      <a:pt x="424" y="409"/>
                    </a:cubicBezTo>
                    <a:cubicBezTo>
                      <a:pt x="507" y="325"/>
                      <a:pt x="496" y="195"/>
                      <a:pt x="431"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advTm="5000">
        <p14:prism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decel="69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0" presetClass="exit" presetSubtype="0" fill="hold" nodeType="afterEffect">
                                  <p:stCondLst>
                                    <p:cond delay="0"/>
                                  </p:stCondLst>
                                  <p:childTnLst>
                                    <p:animEffect transition="out" filter="fade">
                                      <p:cBhvr>
                                        <p:cTn id="11" dur="1000"/>
                                        <p:tgtEl>
                                          <p:spTgt spid="4"/>
                                        </p:tgtEl>
                                      </p:cBhvr>
                                    </p:animEffect>
                                    <p:set>
                                      <p:cBhvr>
                                        <p:cTn id="12" dur="1" fill="hold">
                                          <p:stCondLst>
                                            <p:cond delay="999"/>
                                          </p:stCondLst>
                                        </p:cTn>
                                        <p:tgtEl>
                                          <p:spTgt spid="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2500"/>
                            </p:stCondLst>
                            <p:childTnLst>
                              <p:par>
                                <p:cTn id="16" presetID="47"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5610" y="314960"/>
            <a:ext cx="10650855" cy="4831080"/>
          </a:xfrm>
          <a:prstGeom prst="rect">
            <a:avLst/>
          </a:prstGeom>
          <a:noFill/>
        </p:spPr>
        <p:txBody>
          <a:bodyPr wrap="square" rtlCol="0" anchor="t">
            <a:spAutoFit/>
          </a:bodyPr>
          <a:p>
            <a:r>
              <a:rPr lang="zh-CN" altLang="en-US" sz="2800"/>
              <a:t>总结：</a:t>
            </a:r>
            <a:endParaRPr lang="zh-CN" altLang="en-US" sz="2800"/>
          </a:p>
          <a:p>
            <a:endParaRPr lang="zh-CN" altLang="en-US" sz="2800"/>
          </a:p>
          <a:p>
            <a:r>
              <a:rPr lang="zh-CN" altLang="en-US" sz="2800"/>
              <a:t>本次分享重点介绍了</a:t>
            </a:r>
            <a:r>
              <a:rPr lang="en-US" altLang="zh-CN" sz="2800"/>
              <a:t>svg</a:t>
            </a:r>
            <a:r>
              <a:rPr lang="zh-CN" altLang="en-US" sz="2800"/>
              <a:t>滤镜（</a:t>
            </a:r>
            <a:r>
              <a:rPr lang="zh-CN" altLang="en-US" sz="2800">
                <a:sym typeface="+mn-ea"/>
              </a:rPr>
              <a:t>feTurbulence ，feDisplacementMap </a:t>
            </a:r>
            <a:r>
              <a:rPr lang="zh-CN" altLang="en-US" sz="2800"/>
              <a:t>）和纯 CSS 下使用混合模式（</a:t>
            </a:r>
            <a:r>
              <a:rPr lang="en-US" altLang="zh-CN" sz="2800"/>
              <a:t>mix-blend-mode</a:t>
            </a:r>
            <a:r>
              <a:rPr lang="zh-CN" altLang="en-US" sz="2800"/>
              <a:t>）和 clip-path 实现的一些故障艺术（Glitch Art），当然，上述的几个效果都不仅仅是靠这两个属性单打独斗就能完成的。</a:t>
            </a:r>
            <a:endParaRPr lang="zh-CN" altLang="en-US" sz="2800"/>
          </a:p>
          <a:p>
            <a:endParaRPr lang="zh-CN" altLang="en-US" sz="2800"/>
          </a:p>
          <a:p>
            <a:r>
              <a:rPr lang="zh-CN" altLang="en-US" sz="2800"/>
              <a:t>transform、filter 也在其中发挥了很重要的作用。这两个属性的可玩性很高，大家可以慢慢尝试，体会体会代码里的艺术。但是，实际运用中需要考虑 mix-blend-mode 和 clip-path 的兼容性问题。可以自行</a:t>
            </a:r>
            <a:r>
              <a:rPr lang="en-US" altLang="zh-CN" sz="2800">
                <a:hlinkClick r:id="rId1" tooltip="" action="ppaction://hlinkfile"/>
              </a:rPr>
              <a:t>can i use</a:t>
            </a:r>
            <a:endParaRPr lang="en-US" altLang="zh-CN" sz="2800">
              <a:hlinkClick r:id="rId1" tooltip="" action="ppaction://hlinkfile"/>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par>
                                <p:cTn id="8" presetID="24"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 to="" calcmode="lin" valueType="num">
                                      <p:cBhvr>
                                        <p:cTn id="10" dur="1" fill="hold"/>
                                        <p:tgtEl>
                                          <p:spTgt spid="3">
                                            <p:txEl>
                                              <p:pRg st="2" end="2"/>
                                            </p:txEl>
                                          </p:spTgt>
                                        </p:tgtEl>
                                      </p:cBhvr>
                                    </p:anim>
                                  </p:childTnLst>
                                </p:cTn>
                              </p:par>
                              <p:par>
                                <p:cTn id="11" presetID="24"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to="" calcmode="lin" valueType="num">
                                      <p:cBhvr>
                                        <p:cTn id="13" dur="1" fill="hold"/>
                                        <p:tgtEl>
                                          <p:spTgt spid="3">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92530" y="1911350"/>
            <a:ext cx="9638030" cy="1076325"/>
          </a:xfrm>
          <a:prstGeom prst="rect">
            <a:avLst/>
          </a:prstGeom>
          <a:noFill/>
        </p:spPr>
        <p:txBody>
          <a:bodyPr wrap="none" rtlCol="0">
            <a:spAutoFit/>
          </a:bodyPr>
          <a:p>
            <a:pPr algn="l"/>
            <a:r>
              <a:rPr lang="zh-CN" altLang="en-US" sz="3200"/>
              <a:t>最最最后，本次分享参考自公众号：iCSS前端趣闻，</a:t>
            </a:r>
            <a:endParaRPr lang="zh-CN" altLang="en-US" sz="3200"/>
          </a:p>
          <a:p>
            <a:pPr algn="l"/>
            <a:r>
              <a:rPr lang="zh-CN" altLang="en-US" sz="3200"/>
              <a:t>这位大佬不管是博客还是推文都很不错，瑞思拜</a:t>
            </a:r>
            <a:endParaRPr lang="en-US" altLang="zh-CN" sz="3200"/>
          </a:p>
        </p:txBody>
      </p:sp>
      <p:pic>
        <p:nvPicPr>
          <p:cNvPr id="34" name="Picture 33"/>
          <p:cNvPicPr>
            <a:picLocks noChangeAspect="1"/>
          </p:cNvPicPr>
          <p:nvPr/>
        </p:nvPicPr>
        <p:blipFill>
          <a:blip r:embed="rId1" cstate="email"/>
          <a:stretch>
            <a:fillRect/>
          </a:stretch>
        </p:blipFill>
        <p:spPr>
          <a:xfrm>
            <a:off x="305096" y="2987383"/>
            <a:ext cx="988029" cy="8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250" fill="hold"/>
                                        <p:tgtEl>
                                          <p:spTgt spid="34"/>
                                        </p:tgtEl>
                                        <p:attrNameLst>
                                          <p:attrName>ppt_x</p:attrName>
                                        </p:attrNameLst>
                                      </p:cBhvr>
                                      <p:tavLst>
                                        <p:tav tm="0">
                                          <p:val>
                                            <p:strVal val="#ppt_x"/>
                                          </p:val>
                                        </p:tav>
                                        <p:tav tm="100000">
                                          <p:val>
                                            <p:strVal val="#ppt_x"/>
                                          </p:val>
                                        </p:tav>
                                      </p:tavLst>
                                    </p:anim>
                                    <p:anim calcmode="lin" valueType="num">
                                      <p:cBhvr additive="base">
                                        <p:cTn id="8" dur="2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email"/>
          <a:stretch>
            <a:fillRect/>
          </a:stretch>
        </p:blipFill>
        <p:spPr>
          <a:xfrm>
            <a:off x="4404891" y="311950"/>
            <a:ext cx="5520697" cy="3883477"/>
          </a:xfrm>
          <a:prstGeom prst="rect">
            <a:avLst/>
          </a:prstGeom>
        </p:spPr>
      </p:pic>
      <p:sp>
        <p:nvSpPr>
          <p:cNvPr id="22" name="TextBox 21"/>
          <p:cNvSpPr txBox="1"/>
          <p:nvPr/>
        </p:nvSpPr>
        <p:spPr>
          <a:xfrm>
            <a:off x="4064412" y="3958484"/>
            <a:ext cx="5260078" cy="1003214"/>
          </a:xfrm>
          <a:prstGeom prst="rect">
            <a:avLst/>
          </a:prstGeom>
          <a:noFill/>
        </p:spPr>
        <p:txBody>
          <a:bodyPr wrap="square" lIns="0" tIns="0" rIns="0" bIns="0" rtlCol="0">
            <a:spAutoFit/>
          </a:bodyPr>
          <a:lstStyle/>
          <a:p>
            <a:r>
              <a:rPr lang="zh-CN" altLang="en-US" sz="6500" b="1" dirty="0">
                <a:latin typeface="+mn-ea"/>
              </a:rPr>
              <a:t>谢谢欣赏</a:t>
            </a:r>
            <a:endParaRPr lang="en-US" sz="6500" b="1" dirty="0">
              <a:latin typeface="+mn-ea"/>
            </a:endParaRPr>
          </a:p>
        </p:txBody>
      </p:sp>
      <p:pic>
        <p:nvPicPr>
          <p:cNvPr id="6" name="Picture 5"/>
          <p:cNvPicPr>
            <a:picLocks noChangeAspect="1"/>
          </p:cNvPicPr>
          <p:nvPr/>
        </p:nvPicPr>
        <p:blipFill>
          <a:blip r:embed="rId2" cstate="email"/>
          <a:stretch>
            <a:fillRect/>
          </a:stretch>
        </p:blipFill>
        <p:spPr>
          <a:xfrm rot="9963890">
            <a:off x="3461696" y="3449380"/>
            <a:ext cx="1757755" cy="2021622"/>
          </a:xfrm>
          <a:prstGeom prst="rect">
            <a:avLst/>
          </a:prstGeom>
        </p:spPr>
      </p:pic>
      <p:pic>
        <p:nvPicPr>
          <p:cNvPr id="5" name="Image 12" descr="Door.png"/>
          <p:cNvPicPr>
            <a:picLocks noChangeAspect="1"/>
          </p:cNvPicPr>
          <p:nvPr/>
        </p:nvPicPr>
        <p:blipFill>
          <a:blip r:embed="rId3" cstate="print">
            <a:biLevel thresh="7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228806" y="1097048"/>
            <a:ext cx="2318369" cy="4696261"/>
          </a:xfrm>
          <a:prstGeom prst="rect">
            <a:avLst/>
          </a:prstGeom>
        </p:spPr>
      </p:pic>
      <p:sp>
        <p:nvSpPr>
          <p:cNvPr id="3" name="矩形 2"/>
          <p:cNvSpPr/>
          <p:nvPr/>
        </p:nvSpPr>
        <p:spPr>
          <a:xfrm>
            <a:off x="0" y="311785"/>
            <a:ext cx="4842510" cy="2861310"/>
          </a:xfrm>
          <a:prstGeom prst="rect">
            <a:avLst/>
          </a:prstGeom>
          <a:noFill/>
          <a:ln>
            <a:noFill/>
          </a:ln>
        </p:spPr>
        <p:txBody>
          <a:bodyPr wrap="square" rtlCol="0" anchor="t">
            <a:spAutoFit/>
          </a:bodyPr>
          <a:p>
            <a:pPr algn="l"/>
            <a:r>
              <a:rPr lang="zh-CN" altLang="en-US" sz="6000" b="1">
                <a:ln w="22225">
                  <a:solidFill>
                    <a:schemeClr val="accent2"/>
                  </a:solidFill>
                  <a:prstDash val="solid"/>
                </a:ln>
                <a:solidFill>
                  <a:schemeClr val="accent2">
                    <a:lumMod val="40000"/>
                    <a:lumOff val="60000"/>
                  </a:schemeClr>
                </a:solidFill>
                <a:effectLst/>
              </a:rPr>
              <a:t>难忘处，良辰美景，襟袖有余香</a:t>
            </a:r>
            <a:endParaRPr lang="zh-CN" altLang="en-US" sz="6000" b="1">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3000" advTm="5000">
        <p14:shred/>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1+#ppt_w/2"/>
                                          </p:val>
                                        </p:tav>
                                        <p:tav tm="100000">
                                          <p:val>
                                            <p:strVal val="#ppt_x"/>
                                          </p:val>
                                        </p:tav>
                                      </p:tavLst>
                                    </p:anim>
                                    <p:anim calcmode="lin" valueType="num">
                                      <p:cBhvr additive="base">
                                        <p:cTn id="8" dur="25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6" presetClass="entr" presetSubtype="3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50"/>
                                        <p:tgtEl>
                                          <p:spTgt spid="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5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cstate="email"/>
          <a:stretch>
            <a:fillRect/>
          </a:stretch>
        </p:blipFill>
        <p:spPr>
          <a:xfrm>
            <a:off x="1597660" y="2391297"/>
            <a:ext cx="3214491" cy="3249880"/>
          </a:xfrm>
          <a:prstGeom prst="rect">
            <a:avLst/>
          </a:prstGeom>
        </p:spPr>
      </p:pic>
      <p:pic>
        <p:nvPicPr>
          <p:cNvPr id="25" name="Picture 24"/>
          <p:cNvPicPr>
            <a:picLocks noChangeAspect="1"/>
          </p:cNvPicPr>
          <p:nvPr/>
        </p:nvPicPr>
        <p:blipFill>
          <a:blip r:embed="rId2" cstate="email"/>
          <a:stretch>
            <a:fillRect/>
          </a:stretch>
        </p:blipFill>
        <p:spPr>
          <a:xfrm>
            <a:off x="7971410" y="614976"/>
            <a:ext cx="1070584" cy="701275"/>
          </a:xfrm>
          <a:prstGeom prst="rect">
            <a:avLst/>
          </a:prstGeom>
        </p:spPr>
      </p:pic>
      <p:pic>
        <p:nvPicPr>
          <p:cNvPr id="26" name="Picture 25"/>
          <p:cNvPicPr>
            <a:picLocks noChangeAspect="1"/>
          </p:cNvPicPr>
          <p:nvPr/>
        </p:nvPicPr>
        <p:blipFill>
          <a:blip r:embed="rId3" cstate="email"/>
          <a:stretch>
            <a:fillRect/>
          </a:stretch>
        </p:blipFill>
        <p:spPr>
          <a:xfrm>
            <a:off x="3506776" y="5015608"/>
            <a:ext cx="899322" cy="675905"/>
          </a:xfrm>
          <a:prstGeom prst="rect">
            <a:avLst/>
          </a:prstGeom>
        </p:spPr>
      </p:pic>
      <p:pic>
        <p:nvPicPr>
          <p:cNvPr id="29" name="Picture 28"/>
          <p:cNvPicPr>
            <a:picLocks noChangeAspect="1"/>
          </p:cNvPicPr>
          <p:nvPr/>
        </p:nvPicPr>
        <p:blipFill>
          <a:blip r:embed="rId4" cstate="email"/>
          <a:stretch>
            <a:fillRect/>
          </a:stretch>
        </p:blipFill>
        <p:spPr>
          <a:xfrm>
            <a:off x="8622807" y="4861216"/>
            <a:ext cx="939025" cy="780329"/>
          </a:xfrm>
          <a:prstGeom prst="rect">
            <a:avLst/>
          </a:prstGeom>
        </p:spPr>
      </p:pic>
      <p:sp>
        <p:nvSpPr>
          <p:cNvPr id="12" name="TextBox 10"/>
          <p:cNvSpPr txBox="1"/>
          <p:nvPr/>
        </p:nvSpPr>
        <p:spPr>
          <a:xfrm>
            <a:off x="777240" y="719455"/>
            <a:ext cx="5917565" cy="492125"/>
          </a:xfrm>
          <a:prstGeom prst="rect">
            <a:avLst/>
          </a:prstGeom>
          <a:noFill/>
        </p:spPr>
        <p:txBody>
          <a:bodyPr wrap="square" lIns="0" tIns="0" rIns="0" bIns="0" rtlCol="0">
            <a:spAutoFit/>
          </a:bodyPr>
          <a:lstStyle/>
          <a:p>
            <a:r>
              <a:rPr lang="zh-CN" altLang="en-US" sz="3200" b="1" dirty="0">
                <a:latin typeface="+mn-ea"/>
              </a:rPr>
              <a:t>让我们再来看一个表情包</a:t>
            </a:r>
            <a:endParaRPr lang="zh-CN" altLang="en-US" sz="3200" b="1" dirty="0">
              <a:latin typeface="+mn-ea"/>
            </a:endParaRPr>
          </a:p>
        </p:txBody>
      </p:sp>
      <p:pic>
        <p:nvPicPr>
          <p:cNvPr id="3" name="图片 2" descr="801619074994_.pic"/>
          <p:cNvPicPr>
            <a:picLocks noChangeAspect="1"/>
          </p:cNvPicPr>
          <p:nvPr/>
        </p:nvPicPr>
        <p:blipFill>
          <a:blip r:embed="rId5"/>
          <a:stretch>
            <a:fillRect/>
          </a:stretch>
        </p:blipFill>
        <p:spPr>
          <a:xfrm>
            <a:off x="4715510" y="1430655"/>
            <a:ext cx="2539365" cy="2539365"/>
          </a:xfrm>
          <a:prstGeom prst="rect">
            <a:avLst/>
          </a:prstGeom>
        </p:spPr>
      </p:pic>
      <p:sp>
        <p:nvSpPr>
          <p:cNvPr id="4" name="TextBox 10"/>
          <p:cNvSpPr txBox="1"/>
          <p:nvPr/>
        </p:nvSpPr>
        <p:spPr>
          <a:xfrm>
            <a:off x="4715510" y="4091940"/>
            <a:ext cx="6612255" cy="984885"/>
          </a:xfrm>
          <a:prstGeom prst="rect">
            <a:avLst/>
          </a:prstGeom>
          <a:noFill/>
        </p:spPr>
        <p:txBody>
          <a:bodyPr wrap="square" lIns="0" tIns="0" rIns="0" bIns="0" rtlCol="0">
            <a:spAutoFit/>
          </a:bodyPr>
          <a:p>
            <a:r>
              <a:rPr lang="zh-CN" altLang="en-US" sz="3200" b="1" dirty="0">
                <a:latin typeface="+mn-ea"/>
              </a:rPr>
              <a:t>没错我们就是要用</a:t>
            </a:r>
            <a:r>
              <a:rPr lang="en-US" altLang="zh-CN" sz="3200" b="1" dirty="0">
                <a:latin typeface="+mn-ea"/>
              </a:rPr>
              <a:t>css</a:t>
            </a:r>
            <a:r>
              <a:rPr lang="zh-CN" altLang="en-US" sz="3200" b="1" dirty="0">
                <a:latin typeface="+mn-ea"/>
              </a:rPr>
              <a:t>做一个扭曲的表情包</a:t>
            </a:r>
            <a:r>
              <a:rPr lang="en-US" altLang="zh-CN" sz="3200" b="1" dirty="0">
                <a:latin typeface="+mn-ea"/>
              </a:rPr>
              <a:t>~</a:t>
            </a:r>
            <a:r>
              <a:rPr lang="zh-CN" altLang="en-US" sz="3200" b="1" dirty="0">
                <a:latin typeface="+mn-ea"/>
              </a:rPr>
              <a:t>先看下效果</a:t>
            </a:r>
            <a:endParaRPr lang="zh-CN" altLang="en-US" sz="3200" b="1"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5000">
        <p14:switch dir="r"/>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50"/>
                                        <p:tgtEl>
                                          <p:spTgt spid="25"/>
                                        </p:tgtEl>
                                      </p:cBhvr>
                                    </p:animEffect>
                                  </p:childTnLst>
                                </p:cTn>
                              </p:par>
                            </p:childTnLst>
                          </p:cTn>
                        </p:par>
                        <p:par>
                          <p:cTn id="13" fill="hold">
                            <p:stCondLst>
                              <p:cond delay="1000"/>
                            </p:stCondLst>
                            <p:childTnLst>
                              <p:par>
                                <p:cTn id="14" presetID="6" presetClass="entr" presetSubtype="16"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circle(in)">
                                      <p:cBhvr>
                                        <p:cTn id="16" dur="250"/>
                                        <p:tgtEl>
                                          <p:spTgt spid="26"/>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ircle(in)">
                                      <p:cBhvr>
                                        <p:cTn id="20" dur="25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ox(in)">
                                      <p:cBhvr>
                                        <p:cTn id="3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6095" y="93345"/>
            <a:ext cx="1482090" cy="460375"/>
          </a:xfrm>
          <a:prstGeom prst="rect">
            <a:avLst/>
          </a:prstGeom>
          <a:noFill/>
        </p:spPr>
        <p:txBody>
          <a:bodyPr wrap="none" rtlCol="0">
            <a:spAutoFit/>
          </a:bodyPr>
          <a:p>
            <a:r>
              <a:rPr lang="zh-CN" altLang="en-US" sz="2400"/>
              <a:t>科普一下</a:t>
            </a:r>
            <a:r>
              <a:rPr lang="en-US" altLang="zh-CN" sz="2400"/>
              <a:t>:</a:t>
            </a:r>
            <a:endParaRPr lang="en-US" altLang="zh-CN" sz="2400"/>
          </a:p>
        </p:txBody>
      </p:sp>
      <p:sp>
        <p:nvSpPr>
          <p:cNvPr id="5" name="文本框 4"/>
          <p:cNvSpPr txBox="1"/>
          <p:nvPr/>
        </p:nvSpPr>
        <p:spPr>
          <a:xfrm>
            <a:off x="506095" y="553720"/>
            <a:ext cx="10443210" cy="6247130"/>
          </a:xfrm>
          <a:prstGeom prst="rect">
            <a:avLst/>
          </a:prstGeom>
          <a:noFill/>
        </p:spPr>
        <p:txBody>
          <a:bodyPr wrap="square" rtlCol="0" anchor="t">
            <a:spAutoFit/>
          </a:bodyPr>
          <a:p>
            <a:r>
              <a:rPr lang="zh-CN" altLang="en-US"/>
              <a:t>首先有一张你想扭曲的表情图，利用 feTurbulence 生成的噪声函数，运用在静态的表情包之上，再添加些许动画，就可以做成一张扭曲的动效表情包。</a:t>
            </a:r>
            <a:endParaRPr lang="zh-CN" altLang="en-US"/>
          </a:p>
          <a:p>
            <a:endParaRPr lang="zh-CN" altLang="en-US"/>
          </a:p>
          <a:p>
            <a:r>
              <a:rPr lang="zh-CN" altLang="en-US"/>
              <a:t>单词turbulence是“湍流”的意思，也就是混乱无章的气流。因此feTurbulence滤镜也叫作湍流滤镜。feTurbulence湍流滤镜就有这样的能力，可以用来实现云朵、大理石质感、烟雾、火焰效果等很多很酷的效果。</a:t>
            </a:r>
            <a:endParaRPr lang="zh-CN" altLang="en-US"/>
          </a:p>
          <a:p>
            <a:endParaRPr lang="zh-CN" altLang="en-US"/>
          </a:p>
          <a:p>
            <a:r>
              <a:rPr lang="zh-CN" altLang="en-US"/>
              <a:t>feTurbulence滤镜创建的图像效果采用的是Perlin湍流函数算法，可以生成Perlin Noise（Perlin噪声、柏林噪声）。</a:t>
            </a:r>
            <a:endParaRPr lang="zh-CN" altLang="en-US"/>
          </a:p>
          <a:p>
            <a:endParaRPr lang="zh-CN" altLang="en-US"/>
          </a:p>
          <a:p>
            <a:r>
              <a:rPr lang="zh-CN" altLang="en-US"/>
              <a:t>Perlin噪声是1983年Ken Perlin开发的一种梯度噪声，其原因是当时他对计算机生成图像（CGI）的“机器式”外观感到失望。</a:t>
            </a:r>
            <a:endParaRPr lang="zh-CN" altLang="en-US"/>
          </a:p>
          <a:p>
            <a:r>
              <a:rPr lang="zh-CN" altLang="en-US"/>
              <a:t>Ken Perlin于1985年在一份名为图像合成器的SIGGRAPH论文中正式描述了他的发现，并于1997年因为创造了这个算法而获得了奥斯卡技术成就奖。是因为Ken Perlin开发的Perlin噪声可以在计算机中让物体的表面产生自然纹理以，于是可以得到非常真实自然的电影视觉效果，平常我们口中说道的电影特效，尤其那些复杂的自然现象的模拟，其背后都离不开Perlin噪声。</a:t>
            </a:r>
            <a:endParaRPr lang="zh-CN" altLang="en-US"/>
          </a:p>
          <a:p>
            <a:r>
              <a:rPr lang="zh-CN" altLang="en-US"/>
              <a:t>换句话说，我们玩转了feTurbulence滤镜，也就获得了在Web中模拟自然现象视觉表现的能力，那可就是不可多得的视觉表现领域的人才了。</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grpId="0" nodeType="clickEffect">
                                  <p:stCondLst>
                                    <p:cond delay="0"/>
                                  </p:stCondLst>
                                  <p:childTnLst>
                                    <p:set>
                                      <p:cBhvr override="childStyle">
                                        <p:cTn id="6" dur="indefinite"/>
                                        <p:tgtEl>
                                          <p:spTgt spid="2"/>
                                        </p:tgtEl>
                                        <p:attrNameLst>
                                          <p:attrName>style.fontStyle</p:attrName>
                                        </p:attrNameLst>
                                      </p:cBhvr>
                                      <p:to>
                                        <p:strVal val="normal"/>
                                      </p:to>
                                    </p:set>
                                    <p:set>
                                      <p:cBhvr override="childStyle">
                                        <p:cTn id="7" dur="indefinite"/>
                                        <p:tgtEl>
                                          <p:spTgt spid="2"/>
                                        </p:tgtEl>
                                        <p:attrNameLst>
                                          <p:attrName>style.fontWeight</p:attrName>
                                        </p:attrNameLst>
                                      </p:cBhvr>
                                      <p:to>
                                        <p:strVal val="bold"/>
                                      </p:to>
                                    </p:set>
                                    <p:set>
                                      <p:cBhvr override="childStyle">
                                        <p:cTn id="8" dur="indefinite"/>
                                        <p:tgtEl>
                                          <p:spTgt spid="2"/>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1485" y="189865"/>
            <a:ext cx="10313035" cy="5877560"/>
          </a:xfrm>
          <a:prstGeom prst="rect">
            <a:avLst/>
          </a:prstGeom>
          <a:noFill/>
        </p:spPr>
        <p:txBody>
          <a:bodyPr wrap="square" rtlCol="0">
            <a:spAutoFit/>
          </a:bodyPr>
          <a:p>
            <a:pPr algn="l"/>
            <a:r>
              <a:rPr lang="zh-CN" altLang="en-US"/>
              <a:t>feTurbulence滤镜支持下面5个属性：</a:t>
            </a:r>
            <a:endParaRPr lang="zh-CN" altLang="en-US"/>
          </a:p>
          <a:p>
            <a:pPr algn="l"/>
            <a:endParaRPr lang="zh-CN" altLang="en-US"/>
          </a:p>
          <a:p>
            <a:pPr algn="l"/>
            <a:r>
              <a:rPr lang="zh-CN" altLang="en-US"/>
              <a:t>baseFrequency：噪声的基本频率参数，默认值是0，频率越高，噪声越密集。</a:t>
            </a:r>
            <a:endParaRPr lang="zh-CN" altLang="en-US"/>
          </a:p>
          <a:p>
            <a:pPr algn="l"/>
            <a:endParaRPr lang="zh-CN" altLang="en-US"/>
          </a:p>
          <a:p>
            <a:pPr algn="l"/>
            <a:r>
              <a:rPr lang="zh-CN" altLang="en-US"/>
              <a:t>numOctaves：单词octave在英文中的意思是“八度”，就是唱歌时候声音高一个八度的那个八度，在这里是“倍频”的意思。倍频的数量越多，噪声看起来越自然，但是也会带来更多的计算，对性能会产生负面影响。属性numOctaves就表示倍频的数量，默认值是1，不能是小数，只能是整数，如果是小数会当作默认值1处理。</a:t>
            </a:r>
            <a:endParaRPr lang="zh-CN" altLang="en-US"/>
          </a:p>
          <a:p>
            <a:pPr algn="l"/>
            <a:endParaRPr lang="zh-CN" altLang="en-US"/>
          </a:p>
          <a:p>
            <a:pPr algn="l"/>
            <a:r>
              <a:rPr lang="zh-CN" altLang="en-US"/>
              <a:t>seed：表示feTurbulence滤镜效果中伪随机数生成的起始值，可参考随机数的种子</a:t>
            </a:r>
            <a:endParaRPr lang="zh-CN" altLang="en-US"/>
          </a:p>
          <a:p>
            <a:pPr algn="l"/>
            <a:endParaRPr lang="zh-CN" altLang="en-US"/>
          </a:p>
          <a:p>
            <a:pPr algn="l"/>
            <a:r>
              <a:rPr lang="zh-CN" altLang="en-US"/>
              <a:t>stitchTiles：定义了Perlin噪声在边框处的行为表现。支持两个属性值，分别是noStitch和stitch，一个表现为平滑的边界效果，另一个则分割。</a:t>
            </a:r>
            <a:endParaRPr lang="zh-CN" altLang="en-US"/>
          </a:p>
          <a:p>
            <a:pPr algn="l"/>
            <a:endParaRPr lang="zh-CN" altLang="en-US"/>
          </a:p>
          <a:p>
            <a:pPr algn="l"/>
            <a:r>
              <a:rPr lang="zh-CN" altLang="en-US"/>
              <a:t>type：很多SVG滤镜都有type属性，不同的滤镜使用的type属性值是不一样的，对于&lt;feTurbulence&gt;元素，支持的type属性值是fractalNoise（琉璃效果）和turbulence（毛玻璃效果）。</a:t>
            </a:r>
            <a:endParaRPr lang="zh-CN" altLang="en-US"/>
          </a:p>
          <a:p>
            <a:pPr algn="l"/>
            <a:endParaRPr lang="zh-CN" altLang="en-US" sz="1800">
              <a:hlinkClick r:id="rId1" tooltip="" action="ppaction://hlinkfile"/>
            </a:endParaRPr>
          </a:p>
          <a:p>
            <a:pPr algn="l"/>
            <a:r>
              <a:rPr lang="zh-CN" altLang="en-US" sz="1800">
                <a:hlinkClick r:id="rId1" tooltip="" action="ppaction://hlinkfile"/>
              </a:rPr>
              <a:t>参考链接</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08455" y="1021715"/>
            <a:ext cx="8304530" cy="460375"/>
          </a:xfrm>
          <a:prstGeom prst="rect">
            <a:avLst/>
          </a:prstGeom>
          <a:noFill/>
        </p:spPr>
        <p:txBody>
          <a:bodyPr wrap="square" rtlCol="0">
            <a:spAutoFit/>
          </a:bodyPr>
          <a:p>
            <a:r>
              <a:rPr lang="zh-CN" altLang="en-US" sz="2400"/>
              <a:t>首先我们直接加一个</a:t>
            </a:r>
            <a:r>
              <a:rPr lang="zh-CN" altLang="en-US" sz="2400">
                <a:sym typeface="+mn-ea"/>
              </a:rPr>
              <a:t>feTurbulence滤镜让文字扭曲</a:t>
            </a:r>
            <a:endParaRPr lang="zh-CN" altLang="en-US" sz="2400" b="1">
              <a:sym typeface="+mn-ea"/>
            </a:endParaRPr>
          </a:p>
        </p:txBody>
      </p:sp>
      <p:sp>
        <p:nvSpPr>
          <p:cNvPr id="4" name="文本框 3"/>
          <p:cNvSpPr txBox="1"/>
          <p:nvPr/>
        </p:nvSpPr>
        <p:spPr>
          <a:xfrm>
            <a:off x="1608455" y="2009140"/>
            <a:ext cx="6888480" cy="460375"/>
          </a:xfrm>
          <a:prstGeom prst="rect">
            <a:avLst/>
          </a:prstGeom>
          <a:noFill/>
        </p:spPr>
        <p:txBody>
          <a:bodyPr wrap="none" rtlCol="0" anchor="t">
            <a:spAutoFit/>
          </a:bodyPr>
          <a:p>
            <a:r>
              <a:rPr lang="zh-CN" altLang="en-US" sz="2400"/>
              <a:t>然后把文字换成图片，就得到了一张扭曲的表情包</a:t>
            </a:r>
            <a:endParaRPr lang="zh-CN" altLang="en-US" sz="2400"/>
          </a:p>
        </p:txBody>
      </p:sp>
      <p:sp>
        <p:nvSpPr>
          <p:cNvPr id="6" name="文本框 5"/>
          <p:cNvSpPr txBox="1"/>
          <p:nvPr/>
        </p:nvSpPr>
        <p:spPr>
          <a:xfrm>
            <a:off x="1423035" y="2996565"/>
            <a:ext cx="6467475" cy="460375"/>
          </a:xfrm>
          <a:prstGeom prst="rect">
            <a:avLst/>
          </a:prstGeom>
          <a:noFill/>
        </p:spPr>
        <p:txBody>
          <a:bodyPr wrap="none" rtlCol="0" anchor="t">
            <a:spAutoFit/>
          </a:bodyPr>
          <a:p>
            <a:r>
              <a:rPr lang="zh-CN" altLang="en-US" sz="2400"/>
              <a:t>然后再让它动起来就得到了一张</a:t>
            </a:r>
            <a:r>
              <a:rPr lang="en-US" altLang="zh-CN" sz="2400"/>
              <a:t>css</a:t>
            </a:r>
            <a:r>
              <a:rPr lang="zh-CN" altLang="en-US" sz="2400"/>
              <a:t>动效表情包</a:t>
            </a:r>
            <a:endParaRPr lang="zh-CN" altLang="en-US" sz="2400"/>
          </a:p>
        </p:txBody>
      </p:sp>
      <p:pic>
        <p:nvPicPr>
          <p:cNvPr id="28" name="Picture 27"/>
          <p:cNvPicPr>
            <a:picLocks noChangeAspect="1"/>
          </p:cNvPicPr>
          <p:nvPr/>
        </p:nvPicPr>
        <p:blipFill>
          <a:blip r:embed="rId1" cstate="email"/>
          <a:stretch>
            <a:fillRect/>
          </a:stretch>
        </p:blipFill>
        <p:spPr>
          <a:xfrm>
            <a:off x="207103" y="595569"/>
            <a:ext cx="1069615" cy="986222"/>
          </a:xfrm>
          <a:prstGeom prst="rect">
            <a:avLst/>
          </a:prstGeom>
        </p:spPr>
      </p:pic>
      <p:pic>
        <p:nvPicPr>
          <p:cNvPr id="7" name="图片 6"/>
          <p:cNvPicPr>
            <a:picLocks noChangeAspect="1"/>
          </p:cNvPicPr>
          <p:nvPr/>
        </p:nvPicPr>
        <p:blipFill>
          <a:blip r:embed="rId2"/>
          <a:stretch>
            <a:fillRect/>
          </a:stretch>
        </p:blipFill>
        <p:spPr>
          <a:xfrm>
            <a:off x="3514725" y="3348990"/>
            <a:ext cx="2766695" cy="2820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6"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ircle(in)">
                                      <p:cBhvr>
                                        <p:cTn id="12" dur="25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1005" y="692150"/>
            <a:ext cx="10680065" cy="4831080"/>
          </a:xfrm>
          <a:prstGeom prst="rect">
            <a:avLst/>
          </a:prstGeom>
          <a:noFill/>
        </p:spPr>
        <p:txBody>
          <a:bodyPr wrap="square" rtlCol="0" anchor="t">
            <a:spAutoFit/>
          </a:bodyPr>
          <a:p>
            <a:endParaRPr lang="zh-CN" altLang="en-US" sz="2800"/>
          </a:p>
          <a:p>
            <a:r>
              <a:rPr lang="zh-CN" altLang="en-US" sz="2800"/>
              <a:t>feDisplacementMap 滤镜是用于改变元素和图形的像素位置的。该滤镜通过遍历原图形的所有像素点，通过 feTurbulence 滤镜产生的噪声函数将原图像的每个像素点重新映射到一个新的位置，形成一个新的图形。</a:t>
            </a:r>
            <a:endParaRPr lang="zh-CN" altLang="en-US" sz="2800"/>
          </a:p>
          <a:p>
            <a:r>
              <a:rPr lang="zh-CN" altLang="en-US" sz="2800"/>
              <a:t>而 scale 表示新得到的图像的扭曲程度，这个值越大，图像越加扭曲不可识别。尝试将</a:t>
            </a:r>
            <a:r>
              <a:rPr lang="en-US" altLang="zh-CN" sz="2800"/>
              <a:t>scale</a:t>
            </a:r>
            <a:r>
              <a:rPr lang="zh-CN" altLang="en-US" sz="2800"/>
              <a:t>设置一个非常大初始值，我们可以完全将输入的任何源图像粒子化。</a:t>
            </a:r>
            <a:endParaRPr lang="zh-CN" altLang="en-US" sz="2800"/>
          </a:p>
          <a:p>
            <a:endParaRPr lang="zh-CN" altLang="en-US" sz="2800"/>
          </a:p>
          <a:p>
            <a:r>
              <a:rPr lang="zh-CN" altLang="en-US" sz="2800"/>
              <a:t>请欣赏两个</a:t>
            </a:r>
            <a:r>
              <a:rPr lang="en-US" altLang="zh-CN" sz="2800"/>
              <a:t>demo</a:t>
            </a:r>
            <a:endParaRPr lang="zh-CN" altLang="en-US" sz="2800"/>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1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amond(in)">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1345" y="565150"/>
            <a:ext cx="6692265" cy="768350"/>
          </a:xfrm>
          <a:prstGeom prst="rect">
            <a:avLst/>
          </a:prstGeom>
          <a:noFill/>
        </p:spPr>
        <p:txBody>
          <a:bodyPr wrap="none" rtlCol="0">
            <a:spAutoFit/>
          </a:bodyPr>
          <a:p>
            <a:r>
              <a:rPr lang="zh-CN" altLang="en-US" sz="4400"/>
              <a:t>说起自然，再来画朵云吧</a:t>
            </a:r>
            <a:r>
              <a:rPr lang="en-US" altLang="zh-CN" sz="4400"/>
              <a:t>~</a:t>
            </a:r>
            <a:endParaRPr lang="en-US" altLang="zh-CN" sz="4400"/>
          </a:p>
        </p:txBody>
      </p:sp>
      <p:pic>
        <p:nvPicPr>
          <p:cNvPr id="3" name="图片 2"/>
          <p:cNvPicPr>
            <a:picLocks noChangeAspect="1"/>
          </p:cNvPicPr>
          <p:nvPr/>
        </p:nvPicPr>
        <p:blipFill>
          <a:blip r:embed="rId1"/>
          <a:stretch>
            <a:fillRect/>
          </a:stretch>
        </p:blipFill>
        <p:spPr>
          <a:xfrm>
            <a:off x="1309370" y="1540510"/>
            <a:ext cx="7666355" cy="439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to="" calcmode="lin" valueType="num">
                                      <p:cBhvr>
                                        <p:cTn id="13"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7230" y="560705"/>
            <a:ext cx="6946265" cy="1568450"/>
          </a:xfrm>
          <a:prstGeom prst="rect">
            <a:avLst/>
          </a:prstGeom>
          <a:noFill/>
        </p:spPr>
        <p:txBody>
          <a:bodyPr wrap="none" rtlCol="0">
            <a:spAutoFit/>
          </a:bodyPr>
          <a:p>
            <a:pPr algn="l"/>
            <a:r>
              <a:rPr lang="zh-CN" altLang="en-US" sz="3200">
                <a:sym typeface="+mn-ea"/>
              </a:rPr>
              <a:t>关键点：radial-gradient() </a:t>
            </a:r>
            <a:r>
              <a:rPr lang="en-US" altLang="zh-CN" sz="3200">
                <a:sym typeface="+mn-ea"/>
              </a:rPr>
              <a:t>+ svg</a:t>
            </a:r>
            <a:r>
              <a:rPr lang="zh-CN" altLang="en-US" sz="3200">
                <a:sym typeface="+mn-ea"/>
              </a:rPr>
              <a:t>滤镜</a:t>
            </a:r>
            <a:endParaRPr lang="zh-CN" altLang="en-US" sz="3200">
              <a:sym typeface="+mn-ea"/>
            </a:endParaRPr>
          </a:p>
          <a:p>
            <a:pPr algn="l"/>
            <a:endParaRPr lang="zh-CN" altLang="en-US" sz="3200">
              <a:sym typeface="+mn-ea"/>
            </a:endParaRPr>
          </a:p>
          <a:p>
            <a:pPr algn="l"/>
            <a:r>
              <a:rPr lang="zh-CN" altLang="en-US" sz="3200">
                <a:sym typeface="+mn-ea"/>
                <a:hlinkClick r:id="rId1" action="ppaction://hlinkfile"/>
              </a:rPr>
              <a:t>径向渐变</a:t>
            </a:r>
            <a:endParaRPr lang="zh-CN" altLang="en-US" sz="3200">
              <a:sym typeface="+mn-ea"/>
            </a:endParaRPr>
          </a:p>
        </p:txBody>
      </p:sp>
      <p:pic>
        <p:nvPicPr>
          <p:cNvPr id="5" name="图片 4"/>
          <p:cNvPicPr>
            <a:picLocks noChangeAspect="1"/>
          </p:cNvPicPr>
          <p:nvPr/>
        </p:nvPicPr>
        <p:blipFill>
          <a:blip r:embed="rId2"/>
          <a:stretch>
            <a:fillRect/>
          </a:stretch>
        </p:blipFill>
        <p:spPr>
          <a:xfrm>
            <a:off x="374650" y="2797175"/>
            <a:ext cx="10772140" cy="2938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第一PPT，www.1ppt.com">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a:solidFill>
            <a:srgbClr val="3B3833"/>
          </a:solidFill>
          <a:prstDash val="sysDot"/>
          <a:miter lim="800000"/>
          <a:headEnd type="none" w="med" len="med"/>
          <a:tailEnd type="none" w="med" len="med"/>
        </a:ln>
      </a:spPr>
      <a:bodyPr lIns="0" tIns="0" rIns="0" bIns="0"/>
      <a:lstStyle>
        <a:defPPr>
          <a:defRPr sz="6450"/>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4260</Words>
  <Application>WPS 演示</Application>
  <PresentationFormat>自定义</PresentationFormat>
  <Paragraphs>185</Paragraphs>
  <Slides>28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方正书宋_GBK</vt:lpstr>
      <vt:lpstr>Wingdings</vt:lpstr>
      <vt:lpstr>微软雅黑</vt:lpstr>
      <vt:lpstr>汉仪旗黑</vt:lpstr>
      <vt:lpstr>微软雅黑</vt:lpstr>
      <vt:lpstr>宋体</vt:lpstr>
      <vt:lpstr>Arial Unicode MS</vt:lpstr>
      <vt:lpstr>Calibri</vt:lpstr>
      <vt:lpstr>Helvetica Neue</vt:lpstr>
      <vt:lpstr>汉仪书宋二KW</vt:lpstr>
      <vt:lpstr>Apple Color Emoji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dc:title>
  <dc:creator>第一PPT</dc:creator>
  <cp:keywords>www.1ppt.com</cp:keywords>
  <dc:description>www.1ppt.com</dc:description>
  <cp:lastModifiedBy>cindy</cp:lastModifiedBy>
  <cp:revision>1063</cp:revision>
  <dcterms:created xsi:type="dcterms:W3CDTF">2021-04-23T08:12:11Z</dcterms:created>
  <dcterms:modified xsi:type="dcterms:W3CDTF">2021-04-23T08:12:11Z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