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21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苏子柔"/>
          <p:cNvSpPr txBox="1"/>
          <p:nvPr>
            <p:ph type="body" sz="quarter" idx="22"/>
          </p:nvPr>
        </p:nvSpPr>
        <p:spPr>
          <a:xfrm>
            <a:off x="2374900" y="8966200"/>
            <a:ext cx="19621500" cy="7290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–苏子柔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一片部分被吃掉的叶子上的帝王毛毛虫的特写"/>
          <p:cNvSpPr/>
          <p:nvPr>
            <p:ph type="pic" idx="21"/>
          </p:nvPr>
        </p:nvSpPr>
        <p:spPr>
          <a:xfrm>
            <a:off x="2247" y="-939800"/>
            <a:ext cx="24384005" cy="168275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一片部分被吃掉的叶子上的帝王毛毛虫的特写"/>
          <p:cNvSpPr/>
          <p:nvPr>
            <p:ph type="pic" idx="21"/>
          </p:nvPr>
        </p:nvSpPr>
        <p:spPr>
          <a:xfrm>
            <a:off x="889000" y="-1625600"/>
            <a:ext cx="20332700" cy="14109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一片部分被吃掉的叶子上的帝王毛毛虫的特写"/>
          <p:cNvSpPr/>
          <p:nvPr>
            <p:ph type="pic" idx="21"/>
          </p:nvPr>
        </p:nvSpPr>
        <p:spPr>
          <a:xfrm>
            <a:off x="7785100" y="114300"/>
            <a:ext cx="17195800" cy="1186689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一片部分被吃掉的叶子上的帝王毛毛虫的特写"/>
          <p:cNvSpPr/>
          <p:nvPr>
            <p:ph type="pic" sz="half" idx="21"/>
          </p:nvPr>
        </p:nvSpPr>
        <p:spPr>
          <a:xfrm>
            <a:off x="10629900" y="3136398"/>
            <a:ext cx="13843000" cy="95531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91452" y="13008841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绿叶上蝴蝶的人像照片"/>
          <p:cNvSpPr/>
          <p:nvPr>
            <p:ph type="pic" sz="quarter" idx="21"/>
          </p:nvPr>
        </p:nvSpPr>
        <p:spPr>
          <a:xfrm>
            <a:off x="15327675" y="6674745"/>
            <a:ext cx="8902514" cy="591243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一只橙色蝴蝶停留在草丛中一个人手上的特写"/>
          <p:cNvSpPr/>
          <p:nvPr>
            <p:ph type="pic" sz="half" idx="22"/>
          </p:nvPr>
        </p:nvSpPr>
        <p:spPr>
          <a:xfrm rot="21600000">
            <a:off x="15779078" y="-2308725"/>
            <a:ext cx="7408334" cy="9423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一片部分被吃掉的叶子上的帝王毛毛虫的特写"/>
          <p:cNvSpPr/>
          <p:nvPr>
            <p:ph type="pic" idx="23"/>
          </p:nvPr>
        </p:nvSpPr>
        <p:spPr>
          <a:xfrm rot="21600000">
            <a:off x="-3606800" y="-1397000"/>
            <a:ext cx="22745700" cy="15786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36944" y="13008841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-hans.single-spa.js.org/docs/getting-started-overview/" TargetMode="External"/><Relationship Id="rId3" Type="http://schemas.openxmlformats.org/officeDocument/2006/relationships/hyperlink" Target="https://qiankun.umijs.org/zh/guide" TargetMode="External"/><Relationship Id="rId4" Type="http://schemas.openxmlformats.org/officeDocument/2006/relationships/hyperlink" Target="https://garfish.top/guide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Web/Web_Components" TargetMode="External"/><Relationship Id="rId3" Type="http://schemas.openxmlformats.org/officeDocument/2006/relationships/hyperlink" Target="https://jsbin.com/yobopor/1/edit?html,css,js,console,output" TargetMode="External"/><Relationship Id="rId4" Type="http://schemas.openxmlformats.org/officeDocument/2006/relationships/hyperlink" Target="https://caniuse.com/?search=web%20components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 Frontend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 Frontend</a:t>
            </a:r>
          </a:p>
          <a:p>
            <a: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pPr>
            <a:r>
              <a:t>微前端</a:t>
            </a:r>
          </a:p>
        </p:txBody>
      </p:sp>
      <p:sp>
        <p:nvSpPr>
          <p:cNvPr id="120" name="2021.11.12…"/>
          <p:cNvSpPr txBox="1"/>
          <p:nvPr>
            <p:ph type="subTitle" sz="quarter" idx="1"/>
          </p:nvPr>
        </p:nvSpPr>
        <p:spPr>
          <a:xfrm>
            <a:off x="14945611" y="9627582"/>
            <a:ext cx="7028800" cy="1892301"/>
          </a:xfrm>
          <a:prstGeom prst="rect">
            <a:avLst/>
          </a:prstGeom>
        </p:spPr>
        <p:txBody>
          <a:bodyPr/>
          <a:lstStyle/>
          <a:p>
            <a:pPr algn="l"/>
            <a:r>
              <a:t>2021.11.12</a:t>
            </a:r>
          </a:p>
          <a:p>
            <a: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pPr>
            <a:r>
              <a:t>唱吧-前端开发部：谢婷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微前端适用的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微前端适用的场景</a:t>
            </a:r>
          </a:p>
        </p:txBody>
      </p:sp>
      <p:sp>
        <p:nvSpPr>
          <p:cNvPr id="159" name="旧的系统不能下，新的需求还在来。…"/>
          <p:cNvSpPr txBox="1"/>
          <p:nvPr>
            <p:ph type="body" idx="1"/>
          </p:nvPr>
        </p:nvSpPr>
        <p:spPr>
          <a:xfrm>
            <a:off x="1657881" y="3585725"/>
            <a:ext cx="21731788" cy="6544550"/>
          </a:xfrm>
          <a:prstGeom prst="rect">
            <a:avLst/>
          </a:prstGeom>
        </p:spPr>
        <p:txBody>
          <a:bodyPr/>
          <a:lstStyle/>
          <a:p>
            <a:pPr marL="761999" indent="-761999">
              <a:buSzPct val="100000"/>
              <a:buChar char="-"/>
              <a:defRPr sz="6000"/>
            </a:pPr>
            <a:r>
              <a:t>旧的系统不能下，新的需求还在来。</a:t>
            </a:r>
          </a:p>
          <a:p>
            <a:pPr marL="761999" indent="-761999">
              <a:buSzPct val="100000"/>
              <a:buChar char="-"/>
              <a:defRPr sz="6000"/>
            </a:pPr>
            <a:r>
              <a:t>你的系统需要有一套支持动态插拔的机制。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常见的微前端解决方案"/>
          <p:cNvSpPr txBox="1"/>
          <p:nvPr>
            <p:ph type="title"/>
          </p:nvPr>
        </p:nvSpPr>
        <p:spPr>
          <a:xfrm>
            <a:off x="3699891" y="3038031"/>
            <a:ext cx="16361178" cy="5477810"/>
          </a:xfrm>
          <a:prstGeom prst="rect">
            <a:avLst/>
          </a:prstGeom>
        </p:spPr>
        <p:txBody>
          <a:bodyPr/>
          <a:lstStyle>
            <a:lvl1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常见的微前端解决方案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最简单的微前端"/>
          <p:cNvSpPr txBox="1"/>
          <p:nvPr>
            <p:ph type="title"/>
          </p:nvPr>
        </p:nvSpPr>
        <p:spPr>
          <a:xfrm>
            <a:off x="787024" y="595836"/>
            <a:ext cx="10065616" cy="192991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最简单的微前端</a:t>
            </a:r>
          </a:p>
        </p:txBody>
      </p:sp>
      <p:sp>
        <p:nvSpPr>
          <p:cNvPr id="164" name="使用HTTP服务器重定向-nginx路由转发：…"/>
          <p:cNvSpPr txBox="1"/>
          <p:nvPr>
            <p:ph type="body" sz="half" idx="1"/>
          </p:nvPr>
        </p:nvSpPr>
        <p:spPr>
          <a:xfrm>
            <a:off x="1117349" y="3979572"/>
            <a:ext cx="20828001" cy="484109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使用HTTP服务器重定向-nginx路由转发：</a:t>
            </a:r>
          </a:p>
          <a:p>
            <a:pPr marL="0" indent="0"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通过Nginx配置反向代理来实现不同路径映射到不同应用，例如www.abc.com/app1对应app1，www.abc.com/app2对应app2。</a:t>
            </a:r>
          </a:p>
        </p:txBody>
      </p:sp>
      <p:sp>
        <p:nvSpPr>
          <p:cNvPr id="165" name="在切换应用时会触发浏览器刷新，影响体验。"/>
          <p:cNvSpPr txBox="1"/>
          <p:nvPr/>
        </p:nvSpPr>
        <p:spPr>
          <a:xfrm>
            <a:off x="1171152" y="9433659"/>
            <a:ext cx="1281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100"/>
              </a:spcBef>
              <a:defRPr sz="5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在切换应用时会触发浏览器刷新，影响体验。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  <p:bldP build="whole" bldLvl="1" animBg="1" rev="0" advAuto="0" spid="16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frame"/>
          <p:cNvSpPr txBox="1"/>
          <p:nvPr>
            <p:ph type="title"/>
          </p:nvPr>
        </p:nvSpPr>
        <p:spPr>
          <a:xfrm>
            <a:off x="1717940" y="558163"/>
            <a:ext cx="5078648" cy="201901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iframe</a:t>
            </a:r>
          </a:p>
        </p:txBody>
      </p:sp>
      <p:sp>
        <p:nvSpPr>
          <p:cNvPr id="168" name="使用iframe标签嵌套将另一个HTML页面嵌入到当前页面中。iframe可以创建一个全新的独立的宿主环境，这意味着我们的前端应用之间可以相互独立运行。"/>
          <p:cNvSpPr txBox="1"/>
          <p:nvPr>
            <p:ph type="body" sz="half" idx="1"/>
          </p:nvPr>
        </p:nvSpPr>
        <p:spPr>
          <a:xfrm>
            <a:off x="1778000" y="2007037"/>
            <a:ext cx="20828000" cy="43144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使用iframe标签嵌套将另一个HTML页面嵌入到当前页面中。iframe可以创建一个全新的独立的宿主环境，这意味着我们的前端应用之间可以相互独立运行。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2125" y="4883105"/>
            <a:ext cx="9268076" cy="7568486"/>
          </a:xfrm>
          <a:prstGeom prst="rect">
            <a:avLst/>
          </a:prstGeom>
          <a:ln w="88900">
            <a:miter lim="400000"/>
          </a:ln>
        </p:spPr>
      </p:pic>
      <p:sp>
        <p:nvSpPr>
          <p:cNvPr id="170" name="Dom的加载？…"/>
          <p:cNvSpPr txBox="1"/>
          <p:nvPr/>
        </p:nvSpPr>
        <p:spPr>
          <a:xfrm>
            <a:off x="15229380" y="6840416"/>
            <a:ext cx="5636767" cy="216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Dom的加载？</a:t>
            </a:r>
          </a:p>
          <a:p>
            <a:pPr/>
            <a:r>
              <a:t> 事件通信机制？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9" grpId="2"/>
      <p:bldP build="whole" bldLvl="1" animBg="1" rev="0" advAuto="0" spid="1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基于SPA的微前端架构"/>
          <p:cNvSpPr txBox="1"/>
          <p:nvPr>
            <p:ph type="title"/>
          </p:nvPr>
        </p:nvSpPr>
        <p:spPr>
          <a:xfrm>
            <a:off x="1447674" y="588192"/>
            <a:ext cx="18213583" cy="2019011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基于SPA的微前端架构</a:t>
            </a:r>
          </a:p>
        </p:txBody>
      </p:sp>
      <p:sp>
        <p:nvSpPr>
          <p:cNvPr id="173" name="基座+子应用：…"/>
          <p:cNvSpPr txBox="1"/>
          <p:nvPr>
            <p:ph type="body" sz="half" idx="1"/>
          </p:nvPr>
        </p:nvSpPr>
        <p:spPr>
          <a:xfrm>
            <a:off x="1778000" y="2577599"/>
            <a:ext cx="20828000" cy="43144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基座+子应用：</a:t>
            </a:r>
          </a:p>
          <a:p>
            <a:pPr marL="1131887" indent="-992187">
              <a:buClr>
                <a:srgbClr val="FFFFFF"/>
              </a:buClr>
              <a:buSzPct val="100000"/>
              <a:buFont typeface="Times-Roman"/>
              <a:buChar char="•"/>
            </a:pPr>
            <a:r>
              <a:t>在页面合适的地方引入或者创建 DOM</a:t>
            </a:r>
          </a:p>
          <a:p>
            <a:pPr marL="1131887" indent="-992187">
              <a:buClr>
                <a:srgbClr val="FFFFFF"/>
              </a:buClr>
              <a:buSzPct val="100000"/>
              <a:buFont typeface="Times-Roman"/>
              <a:buChar char="•"/>
            </a:pPr>
            <a:r>
              <a:t>用户操作时，加载对应的应用（触发应用的启动），并能卸载应用。</a:t>
            </a:r>
          </a:p>
        </p:txBody>
      </p:sp>
      <p:sp>
        <p:nvSpPr>
          <p:cNvPr id="174" name="SingleSpa…"/>
          <p:cNvSpPr txBox="1"/>
          <p:nvPr/>
        </p:nvSpPr>
        <p:spPr>
          <a:xfrm>
            <a:off x="7565520" y="7113946"/>
            <a:ext cx="5977891" cy="5382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62000" indent="-762000" algn="l">
              <a:spcBef>
                <a:spcPts val="5100"/>
              </a:spcBef>
              <a:buSzPct val="100000"/>
              <a:buChar char="-"/>
              <a:defRPr sz="5000"/>
            </a:pPr>
            <a:r>
              <a:rPr u="sng">
                <a:hlinkClick r:id="rId2" invalidUrl="" action="" tgtFrame="" tooltip="" history="1" highlightClick="0" endSnd="0"/>
              </a:rPr>
              <a:t>SingleSpa</a:t>
            </a:r>
          </a:p>
          <a:p>
            <a:pPr marL="762000" indent="-762000" algn="l">
              <a:spcBef>
                <a:spcPts val="5100"/>
              </a:spcBef>
              <a:buSzPct val="100000"/>
              <a:buChar char="-"/>
              <a:defRPr sz="5000"/>
            </a:pPr>
            <a:r>
              <a:rPr u="sng">
                <a:hlinkClick r:id="rId3" invalidUrl="" action="" tgtFrame="" tooltip="" history="1" highlightClick="0" endSnd="0"/>
              </a:rPr>
              <a:t>qiankun-乾坤</a:t>
            </a:r>
          </a:p>
          <a:p>
            <a:pPr marL="762000" indent="-762000" algn="l">
              <a:spcBef>
                <a:spcPts val="5100"/>
              </a:spcBef>
              <a:buSzPct val="100000"/>
              <a:buChar char="-"/>
              <a:defRPr sz="5000"/>
            </a:pPr>
            <a:r>
              <a:rPr u="sng">
                <a:hlinkClick r:id="rId4" invalidUrl="" action="" tgtFrame="" tooltip="" history="1" highlightClick="0" endSnd="0"/>
              </a:rPr>
              <a:t>Garfish</a:t>
            </a:r>
          </a:p>
          <a:p>
            <a:pPr marL="762000" indent="-762000" algn="l">
              <a:spcBef>
                <a:spcPts val="5100"/>
              </a:spcBef>
              <a:buSzPct val="100000"/>
              <a:buChar char="-"/>
              <a:defRPr sz="50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b conponents">
            <a:hlinkClick r:id="rId2" invalidUrl="" action="" tgtFrame="" tooltip="" history="1" highlightClick="0" endSnd="0"/>
          </p:cNvPr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Web conponents</a:t>
            </a:r>
          </a:p>
        </p:txBody>
      </p:sp>
      <p:sp>
        <p:nvSpPr>
          <p:cNvPr id="177" name="Web Components 是一套不同的技术，允许您创建可重用的定制元素（它们的功能封装在您的代码之外）并且在您的web应用中使用它们。"/>
          <p:cNvSpPr txBox="1"/>
          <p:nvPr>
            <p:ph type="body" sz="quarter" idx="1"/>
          </p:nvPr>
        </p:nvSpPr>
        <p:spPr>
          <a:xfrm>
            <a:off x="1778000" y="3898900"/>
            <a:ext cx="20021431" cy="225712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Web Components 是一套不同的技术，允许您创建可重用的定制元素（它们的功能封装在您的代码之外）并且在您的web应用中使用它们。</a:t>
            </a:r>
          </a:p>
        </p:txBody>
      </p:sp>
      <p:sp>
        <p:nvSpPr>
          <p:cNvPr id="178" name="demo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1852536" y="6852685"/>
            <a:ext cx="2420958" cy="103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</a:t>
            </a:r>
          </a:p>
        </p:txBody>
      </p:sp>
      <p:sp>
        <p:nvSpPr>
          <p:cNvPr id="179" name="Can I use?"/>
          <p:cNvSpPr txBox="1"/>
          <p:nvPr/>
        </p:nvSpPr>
        <p:spPr>
          <a:xfrm>
            <a:off x="1878585" y="8770508"/>
            <a:ext cx="4651106" cy="103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Can I use?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78" grpId="2"/>
      <p:bldP build="whole" bldLvl="1" animBg="1" rev="0" advAuto="0" spid="17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微前端的思考"/>
          <p:cNvSpPr txBox="1"/>
          <p:nvPr>
            <p:ph type="title"/>
          </p:nvPr>
        </p:nvSpPr>
        <p:spPr>
          <a:xfrm>
            <a:off x="666906" y="415659"/>
            <a:ext cx="12953409" cy="1606158"/>
          </a:xfrm>
          <a:prstGeom prst="rect">
            <a:avLst/>
          </a:prstGeom>
        </p:spPr>
        <p:txBody>
          <a:bodyPr/>
          <a:lstStyle>
            <a:lvl1pPr algn="l" defTabSz="544068">
              <a:defRPr sz="84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微前端的思考</a:t>
            </a:r>
          </a:p>
        </p:txBody>
      </p:sp>
      <p:sp>
        <p:nvSpPr>
          <p:cNvPr id="182" name="微前端最佳的使用场景是一些B端的管理系统，既能兼容集成历史系统，也可以将新的系统集成进来，并且不影响原先的交互体验。…"/>
          <p:cNvSpPr txBox="1"/>
          <p:nvPr>
            <p:ph type="body" idx="1"/>
          </p:nvPr>
        </p:nvSpPr>
        <p:spPr>
          <a:xfrm>
            <a:off x="689816" y="3227823"/>
            <a:ext cx="22571729" cy="6748347"/>
          </a:xfrm>
          <a:prstGeom prst="rect">
            <a:avLst/>
          </a:prstGeom>
        </p:spPr>
        <p:txBody>
          <a:bodyPr/>
          <a:lstStyle/>
          <a:p>
            <a:pPr marL="1462616" indent="-1322916">
              <a:buSzPct val="100000"/>
              <a:buFont typeface="Times Roman"/>
              <a:buAutoNum type="arabicPeriod" startAt="1"/>
            </a:pPr>
            <a:r>
              <a:t>微前端最佳的使用场景是一些B端的管理系统，既能兼容集成历史系统，也可以将新的系统集成进来，并且不影响原先的交互体验。</a:t>
            </a:r>
          </a:p>
          <a:p>
            <a:pPr marL="1462616" indent="-1322916">
              <a:buSzPct val="100000"/>
              <a:buFont typeface="Times Roman"/>
              <a:buAutoNum type="arabicPeriod" startAt="1"/>
            </a:pPr>
            <a:r>
              <a:t>微前端不是单纯的将多个应用的集成，而是整个体系的完善</a:t>
            </a:r>
          </a:p>
          <a:p>
            <a:pPr marL="1462616" indent="-1322916">
              <a:buSzPct val="100000"/>
              <a:buFont typeface="Times Roman"/>
              <a:buAutoNum type="arabicPeriod" startAt="1"/>
            </a:pPr>
            <a:r>
              <a:t>当发现使用微前端反而使效率变低，简单的变更复杂那就说明微前端并不适用。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Q &amp; A"/>
          <p:cNvSpPr txBox="1"/>
          <p:nvPr/>
        </p:nvSpPr>
        <p:spPr>
          <a:xfrm>
            <a:off x="8647430" y="4428608"/>
            <a:ext cx="708914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nks"/>
          <p:cNvSpPr txBox="1"/>
          <p:nvPr/>
        </p:nvSpPr>
        <p:spPr>
          <a:xfrm>
            <a:off x="6487932" y="5198439"/>
            <a:ext cx="10507251" cy="331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什么是微前端"/>
          <p:cNvSpPr txBox="1"/>
          <p:nvPr/>
        </p:nvSpPr>
        <p:spPr>
          <a:xfrm>
            <a:off x="2654942" y="2251452"/>
            <a:ext cx="45339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什么是微前端</a:t>
            </a:r>
          </a:p>
        </p:txBody>
      </p:sp>
      <p:sp>
        <p:nvSpPr>
          <p:cNvPr id="123" name="微前端的优劣势"/>
          <p:cNvSpPr txBox="1"/>
          <p:nvPr/>
        </p:nvSpPr>
        <p:spPr>
          <a:xfrm>
            <a:off x="2747741" y="4409151"/>
            <a:ext cx="52705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微前端的优劣势</a:t>
            </a:r>
          </a:p>
        </p:txBody>
      </p:sp>
      <p:sp>
        <p:nvSpPr>
          <p:cNvPr id="124" name="常见的微前端解决方案"/>
          <p:cNvSpPr txBox="1"/>
          <p:nvPr/>
        </p:nvSpPr>
        <p:spPr>
          <a:xfrm>
            <a:off x="2754904" y="6566850"/>
            <a:ext cx="74803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常见的微前端解决方案</a:t>
            </a:r>
          </a:p>
        </p:txBody>
      </p:sp>
      <p:pic>
        <p:nvPicPr>
          <p:cNvPr id="1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4748" y="2851847"/>
            <a:ext cx="10752417" cy="6311556"/>
          </a:xfrm>
          <a:prstGeom prst="rect">
            <a:avLst/>
          </a:prstGeom>
          <a:ln w="88900">
            <a:miter lim="400000"/>
          </a:ln>
        </p:spPr>
      </p:pic>
      <p:sp>
        <p:nvSpPr>
          <p:cNvPr id="126" name="微前端的思考"/>
          <p:cNvSpPr txBox="1"/>
          <p:nvPr/>
        </p:nvSpPr>
        <p:spPr>
          <a:xfrm>
            <a:off x="2899054" y="8993231"/>
            <a:ext cx="45339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26" grpId="4"/>
      <p:bldP build="whole" bldLvl="1" animBg="1" rev="0" advAuto="0" spid="122" grpId="1"/>
      <p:bldP build="whole" bldLvl="1" animBg="1" rev="0" advAuto="0" spid="12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微前端出现的背景"/>
          <p:cNvSpPr txBox="1"/>
          <p:nvPr>
            <p:ph type="title"/>
          </p:nvPr>
        </p:nvSpPr>
        <p:spPr>
          <a:xfrm>
            <a:off x="747308" y="361950"/>
            <a:ext cx="10549785" cy="34925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微前端出现的背景</a:t>
            </a:r>
          </a:p>
        </p:txBody>
      </p:sp>
      <p:grpSp>
        <p:nvGrpSpPr>
          <p:cNvPr id="131" name="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"/>
          <p:cNvGrpSpPr/>
          <p:nvPr/>
        </p:nvGrpSpPr>
        <p:grpSpPr>
          <a:xfrm>
            <a:off x="11731768" y="312527"/>
            <a:ext cx="12312321" cy="4140201"/>
            <a:chOff x="0" y="0"/>
            <a:chExt cx="12312320" cy="4140200"/>
          </a:xfrm>
        </p:grpSpPr>
        <p:sp>
          <p:nvSpPr>
            <p:cNvPr id="130" name="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"/>
            <p:cNvSpPr txBox="1"/>
            <p:nvPr/>
          </p:nvSpPr>
          <p:spPr>
            <a:xfrm>
              <a:off x="25400" y="25400"/>
              <a:ext cx="12261521" cy="408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44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/>
              <a:r>
                <a:t>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</a:t>
              </a:r>
            </a:p>
          </p:txBody>
        </p:sp>
        <p:pic>
          <p:nvPicPr>
            <p:cNvPr id="129" name="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 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" descr="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 微服务是一种用于构建应用的架构方案。微服务架构有别于更为传统的单体式方案，可将应用拆分成多个核心功能。每个功能都被称为一项服务，可以单独构建和部署，这意味着各项服务在工作（和出现故障）时不会相互影响。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312321" cy="4140200"/>
            </a:xfrm>
            <a:prstGeom prst="rect">
              <a:avLst/>
            </a:prstGeom>
            <a:effectLst/>
          </p:spPr>
        </p:pic>
      </p:grpSp>
      <p:sp>
        <p:nvSpPr>
          <p:cNvPr id="132" name="前端工程也开始面临同样的问题，我们先来看看“单项目”的弊端："/>
          <p:cNvSpPr txBox="1"/>
          <p:nvPr/>
        </p:nvSpPr>
        <p:spPr>
          <a:xfrm>
            <a:off x="962541" y="8918219"/>
            <a:ext cx="2245891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spcBef>
                <a:spcPts val="12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前端工程也开始面临同样的问题，我们先来看看“单项目”的弊端：</a:t>
            </a:r>
          </a:p>
        </p:txBody>
      </p:sp>
      <p:sp>
        <p:nvSpPr>
          <p:cNvPr id="133" name="随着行业的发展，系统复杂度的上升，如何拆分大型项目的技术栈，进一步提高开发效率，以及成为行业的探索方向。…"/>
          <p:cNvSpPr txBox="1"/>
          <p:nvPr/>
        </p:nvSpPr>
        <p:spPr>
          <a:xfrm>
            <a:off x="1015477" y="5635299"/>
            <a:ext cx="22567901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随着行业的发展，系统复杂度的上升，如何拆分大型项目的技术栈，进一步提高开发效率，以及成为行业的探索方向。</a:t>
            </a:r>
          </a:p>
          <a:p>
            <a:pPr algn="l" defTabSz="457200">
              <a:spcBef>
                <a:spcPts val="12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spcBef>
                <a:spcPts val="12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然后系统还是越来越复杂。随着业务的不断扩张，需求的不断新增，项目又慢慢的臃肿起来。于是，需要承担服务器压力的服务端，市场慢慢推出</a:t>
            </a:r>
            <a:r>
              <a:rPr>
                <a:solidFill>
                  <a:schemeClr val="accent5"/>
                </a:solidFill>
              </a:rPr>
              <a:t>”微服务"，</a:t>
            </a:r>
            <a:r>
              <a:t>思路开始从追求</a:t>
            </a:r>
            <a:r>
              <a:rPr b="1"/>
              <a:t>大而全</a:t>
            </a:r>
            <a:r>
              <a:t>，转化为</a:t>
            </a:r>
            <a:r>
              <a:rPr b="1"/>
              <a:t>小而美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3"/>
      <p:bldP build="whole" bldLvl="1" animBg="1" rev="0" advAuto="0" spid="133" grpId="1"/>
      <p:bldP build="whole" bldLvl="1" animBg="1" rev="0" advAuto="0" spid="13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微前端出现的背景—“单项目”的弊端："/>
          <p:cNvSpPr txBox="1"/>
          <p:nvPr>
            <p:ph type="title"/>
          </p:nvPr>
        </p:nvSpPr>
        <p:spPr>
          <a:xfrm>
            <a:off x="665937" y="199209"/>
            <a:ext cx="17769168" cy="2718601"/>
          </a:xfrm>
          <a:prstGeom prst="rect">
            <a:avLst/>
          </a:prstGeom>
        </p:spPr>
        <p:txBody>
          <a:bodyPr/>
          <a:lstStyle>
            <a:lvl1pPr algn="l" defTabSz="537590">
              <a:defRPr sz="83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微前端出现的背景—“单项目”的弊端：</a:t>
            </a:r>
          </a:p>
        </p:txBody>
      </p:sp>
      <p:sp>
        <p:nvSpPr>
          <p:cNvPr id="136" name="1.打包项目的等待时间长…"/>
          <p:cNvSpPr txBox="1"/>
          <p:nvPr/>
        </p:nvSpPr>
        <p:spPr>
          <a:xfrm>
            <a:off x="902190" y="3302482"/>
            <a:ext cx="22579619" cy="618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spcBef>
                <a:spcPts val="1200"/>
              </a:spcBef>
              <a:defRPr sz="5400"/>
            </a:pPr>
            <a:r>
              <a:t>1.打包项目的等待时间长</a:t>
            </a:r>
          </a:p>
          <a:p>
            <a:pPr algn="l" defTabSz="457200">
              <a:lnSpc>
                <a:spcPct val="120000"/>
              </a:lnSpc>
              <a:spcBef>
                <a:spcPts val="1200"/>
              </a:spcBef>
              <a:defRPr sz="5400"/>
            </a:pPr>
            <a:r>
              <a:t>2.新的技术栈真香</a:t>
            </a:r>
          </a:p>
          <a:p>
            <a:pPr algn="l" defTabSz="457200">
              <a:lnSpc>
                <a:spcPct val="120000"/>
              </a:lnSpc>
              <a:spcBef>
                <a:spcPts val="1200"/>
              </a:spcBef>
              <a:defRPr sz="5400"/>
            </a:pPr>
            <a:r>
              <a:t>3.不同团队项目的融合，不同的技术栈不兼容</a:t>
            </a:r>
          </a:p>
          <a:p>
            <a:pPr algn="l" defTabSz="457200">
              <a:lnSpc>
                <a:spcPct val="120000"/>
              </a:lnSpc>
              <a:spcBef>
                <a:spcPts val="1200"/>
              </a:spcBef>
              <a:defRPr sz="5400"/>
            </a:pPr>
            <a:r>
              <a:t>4.历史项目二次开发，技术栈可了解到前端数十年的发展史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虽然研究了微服务的思路，但是还是有区别的：微服务注重解耦，微前端讲究聚合。…"/>
          <p:cNvSpPr txBox="1"/>
          <p:nvPr>
            <p:ph type="title"/>
          </p:nvPr>
        </p:nvSpPr>
        <p:spPr>
          <a:xfrm>
            <a:off x="967202" y="2198016"/>
            <a:ext cx="21477674" cy="4107612"/>
          </a:xfrm>
          <a:prstGeom prst="rect">
            <a:avLst/>
          </a:prstGeom>
        </p:spPr>
        <p:txBody>
          <a:bodyPr/>
          <a:lstStyle/>
          <a:p>
            <a:pPr algn="l" defTabSz="615315">
              <a:spcBef>
                <a:spcPts val="4800"/>
              </a:spcBef>
              <a:defRPr sz="4750"/>
            </a:pPr>
            <a:r>
              <a:t>虽然研究了微服务的思路，但是还是有区别的：微服务注重解耦，微前端讲究聚合。</a:t>
            </a:r>
          </a:p>
          <a:p>
            <a:pPr algn="l" defTabSz="615315">
              <a:spcBef>
                <a:spcPts val="4800"/>
              </a:spcBef>
              <a:defRPr sz="4750"/>
            </a:pPr>
            <a:r>
              <a:t>微前端就是将不同的功能按照不同的维度拆分成多个子应用。通过主应用来加载这些子应用。</a:t>
            </a:r>
          </a:p>
        </p:txBody>
      </p:sp>
      <p:sp>
        <p:nvSpPr>
          <p:cNvPr id="139" name="为什么要使用微前端"/>
          <p:cNvSpPr txBox="1"/>
          <p:nvPr/>
        </p:nvSpPr>
        <p:spPr>
          <a:xfrm>
            <a:off x="1053317" y="377183"/>
            <a:ext cx="925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为什么要使用微前端</a:t>
            </a:r>
          </a:p>
        </p:txBody>
      </p:sp>
      <p:sp>
        <p:nvSpPr>
          <p:cNvPr id="140" name="不同团队间开发同一个应用技术栈不同怎么办？…"/>
          <p:cNvSpPr txBox="1"/>
          <p:nvPr/>
        </p:nvSpPr>
        <p:spPr>
          <a:xfrm>
            <a:off x="870857" y="6242105"/>
            <a:ext cx="15428939" cy="69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100"/>
              </a:spcBef>
              <a:defRPr sz="5000"/>
            </a:pPr>
          </a:p>
          <a:p>
            <a:pPr marL="1131887" indent="-992187" algn="l">
              <a:spcBef>
                <a:spcPts val="5100"/>
              </a:spcBef>
              <a:buClr>
                <a:srgbClr val="24292F"/>
              </a:buClr>
              <a:buSzPct val="100000"/>
              <a:buFont typeface="Times-Roman"/>
              <a:buChar char="•"/>
              <a:defRPr sz="5000"/>
            </a:pPr>
            <a:r>
              <a:t>不同团队间开发同一个应用技术栈不同怎么办？</a:t>
            </a:r>
          </a:p>
          <a:p>
            <a:pPr marL="1131887" indent="-992187" algn="l">
              <a:spcBef>
                <a:spcPts val="5100"/>
              </a:spcBef>
              <a:buClr>
                <a:srgbClr val="24292F"/>
              </a:buClr>
              <a:buSzPct val="100000"/>
              <a:buFont typeface="Times-Roman"/>
              <a:buChar char="•"/>
              <a:defRPr sz="5000"/>
            </a:pPr>
            <a:r>
              <a:t>希望每个团队都可以独立开发，独立部署怎么办？</a:t>
            </a:r>
          </a:p>
          <a:p>
            <a:pPr marL="1131887" indent="-992187" algn="l">
              <a:spcBef>
                <a:spcPts val="5100"/>
              </a:spcBef>
              <a:buClr>
                <a:srgbClr val="24292F"/>
              </a:buClr>
              <a:buSzPct val="100000"/>
              <a:buFont typeface="Times-Roman"/>
              <a:buChar char="•"/>
              <a:defRPr sz="5000"/>
            </a:pPr>
            <a:r>
              <a:t>项目中还需要老的应用代码怎么怎么办？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4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微前端是一种多个团队通过独立发布功能的方式来共同构建现代化 web 应用的技术手段及方法策略。"/>
          <p:cNvSpPr txBox="1"/>
          <p:nvPr>
            <p:ph type="title"/>
          </p:nvPr>
        </p:nvSpPr>
        <p:spPr>
          <a:xfrm>
            <a:off x="691912" y="2824635"/>
            <a:ext cx="10975377" cy="1879601"/>
          </a:xfrm>
          <a:prstGeom prst="rect">
            <a:avLst/>
          </a:prstGeom>
        </p:spPr>
        <p:txBody>
          <a:bodyPr/>
          <a:lstStyle>
            <a:lvl1pPr algn="l" defTabSz="320039"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微前端是一种多个团队通过独立发布功能的方式来共同构建现代化 web 应用的技术手段及方法策略。</a:t>
            </a:r>
          </a:p>
        </p:txBody>
      </p:sp>
      <p:sp>
        <p:nvSpPr>
          <p:cNvPr id="143" name="那什么是微前端呢？"/>
          <p:cNvSpPr txBox="1"/>
          <p:nvPr/>
        </p:nvSpPr>
        <p:spPr>
          <a:xfrm>
            <a:off x="214525" y="648210"/>
            <a:ext cx="1193015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00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那什么是微前端呢？</a:t>
            </a:r>
          </a:p>
        </p:txBody>
      </p:sp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2752" y="618730"/>
            <a:ext cx="11648764" cy="12478540"/>
          </a:xfrm>
          <a:prstGeom prst="rect">
            <a:avLst/>
          </a:prstGeom>
          <a:ln w="88900">
            <a:miter lim="400000"/>
          </a:ln>
        </p:spPr>
      </p:pic>
      <p:sp>
        <p:nvSpPr>
          <p:cNvPr id="145" name="独立开发，独立部署…"/>
          <p:cNvSpPr txBox="1"/>
          <p:nvPr/>
        </p:nvSpPr>
        <p:spPr>
          <a:xfrm>
            <a:off x="757918" y="4537877"/>
            <a:ext cx="415167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40368" indent="-140368" algn="l" defTabSz="914400">
              <a:lnSpc>
                <a:spcPct val="150000"/>
              </a:lnSpc>
              <a:buSzPct val="100000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独立开发，独立部署</a:t>
            </a:r>
          </a:p>
          <a:p>
            <a:pPr marL="140368" indent="-140368" algn="l" defTabSz="914400">
              <a:lnSpc>
                <a:spcPct val="150000"/>
              </a:lnSpc>
              <a:buSzPct val="100000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技术栈无关</a:t>
            </a:r>
          </a:p>
          <a:p>
            <a:pPr marL="140368" indent="-140368" algn="l" defTabSz="914400">
              <a:lnSpc>
                <a:spcPct val="150000"/>
              </a:lnSpc>
              <a:buSzPct val="100000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增量升级</a:t>
            </a:r>
          </a:p>
          <a:p>
            <a:pPr marL="140368" indent="-140368" algn="l" defTabSz="914400">
              <a:lnSpc>
                <a:spcPct val="150000"/>
              </a:lnSpc>
              <a:buSzPct val="100000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独立运行</a:t>
            </a:r>
          </a:p>
        </p:txBody>
      </p:sp>
      <p:sp>
        <p:nvSpPr>
          <p:cNvPr id="146" name="微前端架构旨在解决单体应用在一个相对长的时间跨度下，由于参与的人员、团队的增多、变迁，从一个普通应用演变成一个巨石应用后，随之而来的应用不可维护的问题"/>
          <p:cNvSpPr txBox="1"/>
          <p:nvPr/>
        </p:nvSpPr>
        <p:spPr>
          <a:xfrm>
            <a:off x="796034" y="8380748"/>
            <a:ext cx="1124699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微前端架构旨在解决单体应用在一个相对长的时间跨度下，由于参与的人员、团队的增多、变迁，从一个普通应用演变成一个巨石应用后，随之而来的应用不可维护的问题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9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3"/>
      <p:bldP build="whole" bldLvl="1" animBg="1" rev="0" advAuto="0" spid="146" grpId="4"/>
      <p:bldP build="whole" bldLvl="1" animBg="1" rev="0" advAuto="0" spid="142" grpId="2"/>
      <p:bldP build="whole" bldLvl="1" animBg="1" rev="0" advAuto="0" spid="143" grpId="1"/>
      <p:bldP build="whole" bldLvl="1" animBg="1" rev="0" advAuto="0" spid="144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微前端—用户感知"/>
          <p:cNvSpPr txBox="1"/>
          <p:nvPr>
            <p:ph type="title"/>
          </p:nvPr>
        </p:nvSpPr>
        <p:spPr>
          <a:xfrm>
            <a:off x="1303339" y="295540"/>
            <a:ext cx="8173415" cy="1830584"/>
          </a:xfrm>
          <a:prstGeom prst="rect">
            <a:avLst/>
          </a:prstGeom>
        </p:spPr>
        <p:txBody>
          <a:bodyPr/>
          <a:lstStyle>
            <a:lvl1pPr defTabSz="511683">
              <a:defRPr sz="79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微前端—用户感知</a:t>
            </a:r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822" y="2231997"/>
            <a:ext cx="20780693" cy="7630410"/>
          </a:xfrm>
          <a:prstGeom prst="rect">
            <a:avLst/>
          </a:prstGeom>
          <a:ln w="88900">
            <a:miter lim="400000"/>
          </a:ln>
        </p:spPr>
      </p:pic>
      <p:sp>
        <p:nvSpPr>
          <p:cNvPr id="150" name="总结：子应用可以独立构建，运行时动态加载,主子应用完全解耦，技术栈无关。就像计算机上的应用，每一次用户打开一个应用，就相当于打开了一个新的页面，但是用户感知还是在同一个页面并没有跳走。"/>
          <p:cNvSpPr txBox="1"/>
          <p:nvPr/>
        </p:nvSpPr>
        <p:spPr>
          <a:xfrm>
            <a:off x="1560968" y="10304248"/>
            <a:ext cx="20780693" cy="277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100"/>
              </a:spcBef>
              <a:defRPr sz="5000"/>
            </a:lvl1pPr>
          </a:lstStyle>
          <a:p>
            <a:pPr/>
            <a:r>
              <a:t>总结：子应用可以独立构建，运行时动态加载,主子应用完全解耦，技术栈无关。就像计算机上的应用，每一次用户打开一个应用，就相当于打开了一个新的页面，但是用户感知还是在同一个页面并没有跳走。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2"/>
      <p:bldP build="whole" bldLvl="1" animBg="1" rev="0" advAuto="0" spid="150" grpId="3"/>
      <p:bldP build="whole" bldLvl="1" animBg="1" rev="0" advAuto="0" spid="1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微前端的优势"/>
          <p:cNvSpPr txBox="1"/>
          <p:nvPr>
            <p:ph type="title"/>
          </p:nvPr>
        </p:nvSpPr>
        <p:spPr>
          <a:xfrm>
            <a:off x="1237467" y="535777"/>
            <a:ext cx="20270975" cy="1716958"/>
          </a:xfrm>
          <a:prstGeom prst="rect">
            <a:avLst/>
          </a:prstGeom>
        </p:spPr>
        <p:txBody>
          <a:bodyPr/>
          <a:lstStyle>
            <a:lvl1pPr algn="l" defTabSz="589406">
              <a:defRPr sz="9100"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微前端的优势</a:t>
            </a:r>
          </a:p>
        </p:txBody>
      </p:sp>
      <p:sp>
        <p:nvSpPr>
          <p:cNvPr id="153" name="应用自治：上述提到，微前端的大的项目，切割成不同的小项目。而每个项目可以有依赖关系，也可以毫无关系。从而完成各自应用各自管理的目的。…"/>
          <p:cNvSpPr txBox="1"/>
          <p:nvPr>
            <p:ph type="body" idx="1"/>
          </p:nvPr>
        </p:nvSpPr>
        <p:spPr>
          <a:xfrm>
            <a:off x="1286433" y="2427451"/>
            <a:ext cx="22218474" cy="931633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应用自治：上述提到，微前端的大的项目，切割成不同的小项目。而每个项目可以有依赖关系，也可以毫无关系。从而完成各自应用各自管理的目的。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单一职责：根据划分，每个应用有每个应用的定位，可参考问章问题，微前端如何划分。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脱离技术栈：有应用自治，说明每个应用允许自己的特色，哪怕是框架不同，都可以融洽到同一项目中。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增量升级：很多时候，我们因为更新一点鸡毛瑕疵，而重启整个系统。而微前端出现，可以让你，只更新鸡毛的项目即可，风险成本更小。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解决项目太大的问题：上述提到打包项目的等待时间，足以让人感叹时光飞逝。如果引入微前端，可释放项目的大小。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微前端的劣势"/>
          <p:cNvSpPr txBox="1"/>
          <p:nvPr>
            <p:ph type="title"/>
          </p:nvPr>
        </p:nvSpPr>
        <p:spPr>
          <a:xfrm>
            <a:off x="1477704" y="579922"/>
            <a:ext cx="9207318" cy="245596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Wawati SC Regular"/>
                <a:ea typeface="Wawati SC Regular"/>
                <a:cs typeface="Wawati SC Regular"/>
                <a:sym typeface="Wawati SC Regular"/>
              </a:defRPr>
            </a:lvl1pPr>
          </a:lstStyle>
          <a:p>
            <a:pPr/>
            <a:r>
              <a:t>微前端的劣势</a:t>
            </a:r>
          </a:p>
        </p:txBody>
      </p:sp>
      <p:sp>
        <p:nvSpPr>
          <p:cNvPr id="156" name="重复依赖：不同应用之间依赖的包存在很多重复，由于各应用独立开发、编译和发布，难免会存在重复依赖的情况。导致不同应用之间需要重复下载依赖，额外再增加了流量和服务端压力。…"/>
          <p:cNvSpPr txBox="1"/>
          <p:nvPr>
            <p:ph type="body" idx="1"/>
          </p:nvPr>
        </p:nvSpPr>
        <p:spPr>
          <a:xfrm>
            <a:off x="1507734" y="3364717"/>
            <a:ext cx="20828001" cy="698656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重复依赖：不同应用之间依赖的包存在很多重复，由于各应用独立开发、编译和发布，难免会存在重复依赖的情况。导致不同应用之间需要重复下载依赖，额外再增加了流量和服务端压力。</a:t>
            </a:r>
          </a:p>
          <a:p>
            <a:pPr marL="0" indent="0"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技术成本变高。一个问题的跟踪，可能需要对应的人员，懂微前端，同时懂主应用与子应用，每一个框架。有时候需要同时深入vue与react与微前端才能解决问题。复杂度从代码转向基建。</a:t>
            </a:r>
          </a:p>
          <a:p>
            <a:pPr marL="0" indent="0"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没有健全的前端周边让其充分发挥架构的优势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