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b="def" i="def"/>
      <a:tcStyle>
        <a:tcBdr/>
        <a:fill>
          <a:solidFill>
            <a:srgbClr val="E7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b="def" i="def"/>
      <a:tcStyle>
        <a:tcBdr/>
        <a:fill>
          <a:solidFill>
            <a:srgbClr val="E7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b="def" i="def"/>
      <a:tcStyle>
        <a:tcBdr/>
        <a:fill>
          <a:solidFill>
            <a:srgbClr val="E8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标题文本"/>
          <p:cNvSpPr txBox="1"/>
          <p:nvPr>
            <p:ph type="title"/>
          </p:nvPr>
        </p:nvSpPr>
        <p:spPr>
          <a:xfrm>
            <a:off x="1524000" y="1122362"/>
            <a:ext cx="9144000" cy="2387601"/>
          </a:xfrm>
          <a:prstGeom prst="rect">
            <a:avLst/>
          </a:prstGeom>
        </p:spPr>
        <p:txBody>
          <a:bodyPr anchor="b"/>
          <a:lstStyle>
            <a:lvl1pPr algn="ctr">
              <a:defRPr sz="6000"/>
            </a:lvl1pPr>
          </a:lstStyle>
          <a:p>
            <a:pPr/>
            <a:r>
              <a:t>标题文本</a:t>
            </a:r>
          </a:p>
        </p:txBody>
      </p:sp>
      <p:sp>
        <p:nvSpPr>
          <p:cNvPr id="12" name="正文级别 1…"/>
          <p:cNvSpPr txBox="1"/>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标题文本"/>
          <p:cNvSpPr txBox="1"/>
          <p:nvPr>
            <p:ph type="title"/>
          </p:nvPr>
        </p:nvSpPr>
        <p:spPr>
          <a:prstGeom prst="rect">
            <a:avLst/>
          </a:prstGeom>
        </p:spPr>
        <p:txBody>
          <a:bodyPr/>
          <a:lstStyle/>
          <a:p>
            <a:pPr/>
            <a:r>
              <a:t>标题文本</a:t>
            </a:r>
          </a:p>
        </p:txBody>
      </p:sp>
      <p:sp>
        <p:nvSpPr>
          <p:cNvPr id="21"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标题文本"/>
          <p:cNvSpPr txBox="1"/>
          <p:nvPr>
            <p:ph type="title"/>
          </p:nvPr>
        </p:nvSpPr>
        <p:spPr>
          <a:xfrm>
            <a:off x="831850" y="1709738"/>
            <a:ext cx="10515600" cy="2852737"/>
          </a:xfrm>
          <a:prstGeom prst="rect">
            <a:avLst/>
          </a:prstGeom>
        </p:spPr>
        <p:txBody>
          <a:bodyPr anchor="b"/>
          <a:lstStyle>
            <a:lvl1pPr>
              <a:defRPr sz="6000"/>
            </a:lvl1pPr>
          </a:lstStyle>
          <a:p>
            <a:pPr/>
            <a:r>
              <a:t>标题文本</a:t>
            </a:r>
          </a:p>
        </p:txBody>
      </p:sp>
      <p:sp>
        <p:nvSpPr>
          <p:cNvPr id="30" name="正文级别 1…"/>
          <p:cNvSpPr txBox="1"/>
          <p:nvPr>
            <p:ph type="body" sz="quarter" idx="1"/>
          </p:nvPr>
        </p:nvSpPr>
        <p:spPr>
          <a:xfrm>
            <a:off x="831850" y="4589462"/>
            <a:ext cx="10515600" cy="1500190"/>
          </a:xfrm>
          <a:prstGeom prst="rect">
            <a:avLst/>
          </a:prstGeom>
        </p:spPr>
        <p:txBody>
          <a:bodyPr/>
          <a:lstStyle>
            <a:lvl1pPr marL="0" indent="0">
              <a:buSzTx/>
              <a:buFontTx/>
              <a:buNone/>
              <a:defRPr sz="2400">
                <a:solidFill>
                  <a:srgbClr val="757575"/>
                </a:solidFill>
              </a:defRPr>
            </a:lvl1pPr>
            <a:lvl2pPr marL="0" indent="0">
              <a:buSzTx/>
              <a:buFontTx/>
              <a:buNone/>
              <a:defRPr sz="2400">
                <a:solidFill>
                  <a:srgbClr val="757575"/>
                </a:solidFill>
              </a:defRPr>
            </a:lvl2pPr>
            <a:lvl3pPr marL="0" indent="0">
              <a:buSzTx/>
              <a:buFontTx/>
              <a:buNone/>
              <a:defRPr sz="2400">
                <a:solidFill>
                  <a:srgbClr val="757575"/>
                </a:solidFill>
              </a:defRPr>
            </a:lvl3pPr>
            <a:lvl4pPr marL="0" indent="0">
              <a:buSzTx/>
              <a:buFontTx/>
              <a:buNone/>
              <a:defRPr sz="2400">
                <a:solidFill>
                  <a:srgbClr val="757575"/>
                </a:solidFill>
              </a:defRPr>
            </a:lvl4pPr>
            <a:lvl5pPr marL="0" indent="0">
              <a:buSzTx/>
              <a:buFontTx/>
              <a:buNone/>
              <a:defRPr sz="2400">
                <a:solidFill>
                  <a:srgbClr val="757575"/>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sz="half" idx="1"/>
          </p:nvPr>
        </p:nvSpPr>
        <p:spPr>
          <a:xfrm>
            <a:off x="838200" y="1825625"/>
            <a:ext cx="5181600" cy="4351338"/>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标题文本"/>
          <p:cNvSpPr txBox="1"/>
          <p:nvPr>
            <p:ph type="title"/>
          </p:nvPr>
        </p:nvSpPr>
        <p:spPr>
          <a:xfrm>
            <a:off x="839787" y="365125"/>
            <a:ext cx="10515601" cy="1325563"/>
          </a:xfrm>
          <a:prstGeom prst="rect">
            <a:avLst/>
          </a:prstGeom>
        </p:spPr>
        <p:txBody>
          <a:bodyPr/>
          <a:lstStyle/>
          <a:p>
            <a:pPr/>
            <a:r>
              <a:t>标题文本</a:t>
            </a:r>
          </a:p>
        </p:txBody>
      </p:sp>
      <p:sp>
        <p:nvSpPr>
          <p:cNvPr id="48" name="正文级别 1…"/>
          <p:cNvSpPr txBox="1"/>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正文级别 1</a:t>
            </a:r>
          </a:p>
          <a:p>
            <a:pPr lvl="1"/>
            <a:r>
              <a:t>正文级别 2</a:t>
            </a:r>
          </a:p>
          <a:p>
            <a:pPr lvl="2"/>
            <a:r>
              <a:t>正文级别 3</a:t>
            </a:r>
          </a:p>
          <a:p>
            <a:pPr lvl="3"/>
            <a:r>
              <a:t>正文级别 4</a:t>
            </a:r>
          </a:p>
          <a:p>
            <a:pPr lvl="4"/>
            <a:r>
              <a:t>正文级别 5</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标题文本"/>
          <p:cNvSpPr txBox="1"/>
          <p:nvPr>
            <p:ph type="title"/>
          </p:nvPr>
        </p:nvSpPr>
        <p:spPr>
          <a:prstGeom prst="rect">
            <a:avLst/>
          </a:prstGeom>
        </p:spPr>
        <p:txBody>
          <a:bodyPr/>
          <a:lstStyle/>
          <a:p>
            <a:pPr/>
            <a:r>
              <a:t>标题文本</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标题文本"/>
          <p:cNvSpPr txBox="1"/>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73" name="正文级别 1…"/>
          <p:cNvSpPr txBox="1"/>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正文级别 1</a:t>
            </a:r>
          </a:p>
          <a:p>
            <a:pPr lvl="1"/>
            <a:r>
              <a:t>正文级别 2</a:t>
            </a:r>
          </a:p>
          <a:p>
            <a:pPr lvl="2"/>
            <a:r>
              <a:t>正文级别 3</a:t>
            </a:r>
          </a:p>
          <a:p>
            <a:pPr lvl="3"/>
            <a:r>
              <a:t>正文级别 4</a:t>
            </a:r>
          </a:p>
          <a:p>
            <a:pPr lvl="4"/>
            <a:r>
              <a:t>正文级别 5</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标题文本"/>
          <p:cNvSpPr txBox="1"/>
          <p:nvPr>
            <p:ph type="title"/>
          </p:nvPr>
        </p:nvSpPr>
        <p:spPr>
          <a:xfrm>
            <a:off x="839787" y="457200"/>
            <a:ext cx="3932240" cy="1600200"/>
          </a:xfrm>
          <a:prstGeom prst="rect">
            <a:avLst/>
          </a:prstGeom>
        </p:spPr>
        <p:txBody>
          <a:bodyPr anchor="b"/>
          <a:lstStyle>
            <a:lvl1pPr>
              <a:defRPr sz="3200"/>
            </a:lvl1pPr>
          </a:lstStyle>
          <a:p>
            <a:pPr/>
            <a:r>
              <a:t>标题文本</a:t>
            </a:r>
          </a:p>
        </p:txBody>
      </p:sp>
      <p:sp>
        <p:nvSpPr>
          <p:cNvPr id="83" name="Picture Placeholder 2"/>
          <p:cNvSpPr/>
          <p:nvPr>
            <p:ph type="pic" sz="half" idx="21"/>
          </p:nvPr>
        </p:nvSpPr>
        <p:spPr>
          <a:xfrm>
            <a:off x="5183187" y="987425"/>
            <a:ext cx="6172203" cy="4873625"/>
          </a:xfrm>
          <a:prstGeom prst="rect">
            <a:avLst/>
          </a:prstGeom>
        </p:spPr>
        <p:txBody>
          <a:bodyPr lIns="91439" tIns="45719" rIns="91439" bIns="45719">
            <a:noAutofit/>
          </a:bodyPr>
          <a:lstStyle/>
          <a:p>
            <a:pPr/>
          </a:p>
        </p:txBody>
      </p:sp>
      <p:sp>
        <p:nvSpPr>
          <p:cNvPr id="84" name="正文级别 1…"/>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正文级别 1</a:t>
            </a:r>
          </a:p>
          <a:p>
            <a:pPr lvl="1"/>
            <a:r>
              <a:t>正文级别 2</a:t>
            </a:r>
          </a:p>
          <a:p>
            <a:pPr lvl="2"/>
            <a:r>
              <a:t>正文级别 3</a:t>
            </a:r>
          </a:p>
          <a:p>
            <a:pPr lvl="3"/>
            <a:r>
              <a:t>正文级别 4</a:t>
            </a:r>
          </a:p>
          <a:p>
            <a:pPr lvl="4"/>
            <a:r>
              <a:t>正文级别 5</a:t>
            </a:r>
          </a:p>
        </p:txBody>
      </p:sp>
      <p:sp>
        <p:nvSpPr>
          <p:cNvPr id="8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正文级别 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080149" y="6404294"/>
            <a:ext cx="273652" cy="269237"/>
          </a:xfrm>
          <a:prstGeom prst="rect">
            <a:avLst/>
          </a:prstGeom>
          <a:ln w="12700">
            <a:miter lim="400000"/>
          </a:ln>
        </p:spPr>
        <p:txBody>
          <a:bodyPr wrap="none" lIns="45718" tIns="45718" rIns="45718" bIns="45718" anchor="ctr">
            <a:spAutoFit/>
          </a:bodyPr>
          <a:lstStyle>
            <a:lvl1pPr algn="r">
              <a:defRPr sz="1200">
                <a:solidFill>
                  <a:srgbClr val="757575"/>
                </a:solidFill>
                <a:latin typeface="+mj-lt"/>
                <a:ea typeface="+mj-ea"/>
                <a:cs typeface="+mj-cs"/>
                <a:sym typeface="Apto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524000" y="1122362"/>
            <a:ext cx="9144000" cy="2387601"/>
          </a:xfrm>
          <a:prstGeom prst="rect">
            <a:avLst/>
          </a:prstGeom>
        </p:spPr>
        <p:txBody>
          <a:bodyPr/>
          <a:lstStyle/>
          <a:p>
            <a:pPr/>
            <a:r>
              <a:t>Book Inventory Management System </a:t>
            </a:r>
          </a:p>
        </p:txBody>
      </p:sp>
      <p:sp>
        <p:nvSpPr>
          <p:cNvPr id="95" name="Subtitle 2"/>
          <p:cNvSpPr txBox="1"/>
          <p:nvPr>
            <p:ph type="subTitle" sz="quarter" idx="1"/>
          </p:nvPr>
        </p:nvSpPr>
        <p:spPr>
          <a:xfrm>
            <a:off x="1600200" y="3961265"/>
            <a:ext cx="9144000" cy="1655762"/>
          </a:xfrm>
          <a:prstGeom prst="rect">
            <a:avLst/>
          </a:prstGeom>
        </p:spPr>
        <p:txBody>
          <a:bodyPr/>
          <a:lstStyle/>
          <a:p>
            <a:pPr/>
          </a:p>
          <a:p>
            <a:pPr>
              <a:defRPr b="1">
                <a:latin typeface="+mn-lt"/>
                <a:ea typeface="+mn-ea"/>
                <a:cs typeface="+mn-cs"/>
                <a:sym typeface="Helvetica"/>
              </a:defRPr>
            </a:pPr>
            <a:r>
              <a:t>Xie Wenhao (Group Leader)</a:t>
            </a:r>
          </a:p>
          <a:p>
            <a:pPr>
              <a:defRPr b="1"/>
            </a:pPr>
            <a:r>
              <a:t>Mario Uesaka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Program Code Section"/>
          <p:cNvSpPr txBox="1"/>
          <p:nvPr>
            <p:ph type="title"/>
          </p:nvPr>
        </p:nvSpPr>
        <p:spPr>
          <a:xfrm>
            <a:off x="838200" y="365125"/>
            <a:ext cx="10515600" cy="1325563"/>
          </a:xfrm>
          <a:prstGeom prst="rect">
            <a:avLst/>
          </a:prstGeom>
        </p:spPr>
        <p:txBody>
          <a:bodyPr/>
          <a:lstStyle/>
          <a:p>
            <a:pPr/>
            <a:r>
              <a:t>Program Code Section</a:t>
            </a:r>
          </a:p>
        </p:txBody>
      </p:sp>
      <p:sp>
        <p:nvSpPr>
          <p:cNvPr id="133" name="This function is to filter all books by the given author name (ser_author) in the database and return the information of those books. If no books by the author are found, it returns an error."/>
          <p:cNvSpPr txBox="1"/>
          <p:nvPr/>
        </p:nvSpPr>
        <p:spPr>
          <a:xfrm>
            <a:off x="835042" y="1632737"/>
            <a:ext cx="6658496" cy="19597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latin typeface="+mj-lt"/>
                <a:ea typeface="+mj-ea"/>
                <a:cs typeface="+mj-cs"/>
                <a:sym typeface="Aptos"/>
              </a:defRPr>
            </a:pPr>
            <a:r>
              <a:t>This function is to filter all books by the given author name (</a:t>
            </a:r>
            <a:r>
              <a:rPr>
                <a:latin typeface="AppleMyungjo 일반체"/>
                <a:ea typeface="AppleMyungjo 일반체"/>
                <a:cs typeface="AppleMyungjo 일반체"/>
                <a:sym typeface="AppleMyungjo 일반체"/>
              </a:rPr>
              <a:t>ser_author</a:t>
            </a:r>
            <a:r>
              <a:t>) in the database and return the information of those books. If no books by the author are found, it returns an error.</a:t>
            </a:r>
          </a:p>
        </p:txBody>
      </p:sp>
      <p:pic>
        <p:nvPicPr>
          <p:cNvPr id="134" name="截屏2024-11-07 14.27.57.png" descr="截屏2024-11-07 14.27.57.png"/>
          <p:cNvPicPr>
            <a:picLocks noChangeAspect="1"/>
          </p:cNvPicPr>
          <p:nvPr/>
        </p:nvPicPr>
        <p:blipFill>
          <a:blip r:embed="rId2">
            <a:extLst/>
          </a:blip>
          <a:stretch>
            <a:fillRect/>
          </a:stretch>
        </p:blipFill>
        <p:spPr>
          <a:xfrm>
            <a:off x="111417" y="4077239"/>
            <a:ext cx="11969168" cy="189789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est Section"/>
          <p:cNvSpPr txBox="1"/>
          <p:nvPr>
            <p:ph type="title"/>
          </p:nvPr>
        </p:nvSpPr>
        <p:spPr>
          <a:xfrm>
            <a:off x="838200" y="365125"/>
            <a:ext cx="10515600" cy="1325563"/>
          </a:xfrm>
          <a:prstGeom prst="rect">
            <a:avLst/>
          </a:prstGeom>
        </p:spPr>
        <p:txBody>
          <a:bodyPr/>
          <a:lstStyle/>
          <a:p>
            <a:pPr/>
            <a:r>
              <a:t>Test Section</a:t>
            </a:r>
          </a:p>
        </p:txBody>
      </p:sp>
      <p:sp>
        <p:nvSpPr>
          <p:cNvPr id="137" name="We created data for four books using test.py and tested the above methods based on the number and information of the books. The test code and results are shown in the following image."/>
          <p:cNvSpPr txBox="1"/>
          <p:nvPr/>
        </p:nvSpPr>
        <p:spPr>
          <a:xfrm>
            <a:off x="835041" y="2020811"/>
            <a:ext cx="7522252" cy="15853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2400">
                <a:latin typeface="Times Roman"/>
                <a:ea typeface="Times Roman"/>
                <a:cs typeface="Times Roman"/>
                <a:sym typeface="Times Roman"/>
              </a:defRPr>
            </a:pPr>
            <a:r>
              <a:t>We created data for four books using </a:t>
            </a:r>
            <a:r>
              <a:rPr>
                <a:latin typeface="AppleMyungjo 일반체"/>
                <a:ea typeface="AppleMyungjo 일반체"/>
                <a:cs typeface="AppleMyungjo 일반체"/>
                <a:sym typeface="AppleMyungjo 일반체"/>
              </a:rPr>
              <a:t>test.py</a:t>
            </a:r>
            <a:r>
              <a:t> and tested the above methods based on the number and information of the books. The test code and results are shown in the following image.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E1E1E"/>
        </a:solidFill>
      </p:bgPr>
    </p:bg>
    <p:spTree>
      <p:nvGrpSpPr>
        <p:cNvPr id="1" name=""/>
        <p:cNvGrpSpPr/>
        <p:nvPr/>
      </p:nvGrpSpPr>
      <p:grpSpPr>
        <a:xfrm>
          <a:off x="0" y="0"/>
          <a:ext cx="0" cy="0"/>
          <a:chOff x="0" y="0"/>
          <a:chExt cx="0" cy="0"/>
        </a:xfrm>
      </p:grpSpPr>
      <p:pic>
        <p:nvPicPr>
          <p:cNvPr id="139" name="截屏2024-11-06 17.21.32.png" descr="截屏2024-11-06 17.21.32.png"/>
          <p:cNvPicPr>
            <a:picLocks noChangeAspect="1"/>
          </p:cNvPicPr>
          <p:nvPr/>
        </p:nvPicPr>
        <p:blipFill>
          <a:blip r:embed="rId2">
            <a:extLst/>
          </a:blip>
          <a:stretch>
            <a:fillRect/>
          </a:stretch>
        </p:blipFill>
        <p:spPr>
          <a:xfrm>
            <a:off x="501314" y="0"/>
            <a:ext cx="11189372" cy="68580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st Result"/>
          <p:cNvSpPr txBox="1"/>
          <p:nvPr>
            <p:ph type="title"/>
          </p:nvPr>
        </p:nvSpPr>
        <p:spPr>
          <a:xfrm>
            <a:off x="838200" y="365125"/>
            <a:ext cx="10515600" cy="1325563"/>
          </a:xfrm>
          <a:prstGeom prst="rect">
            <a:avLst/>
          </a:prstGeom>
        </p:spPr>
        <p:txBody>
          <a:bodyPr/>
          <a:lstStyle/>
          <a:p>
            <a:pPr/>
            <a:r>
              <a:t>Test Result</a:t>
            </a:r>
          </a:p>
        </p:txBody>
      </p:sp>
      <p:pic>
        <p:nvPicPr>
          <p:cNvPr id="142" name="截屏2024-11-06 17.24.38.png" descr="截屏2024-11-06 17.24.38.png"/>
          <p:cNvPicPr>
            <a:picLocks noChangeAspect="1"/>
          </p:cNvPicPr>
          <p:nvPr/>
        </p:nvPicPr>
        <p:blipFill>
          <a:blip r:embed="rId2">
            <a:extLst/>
          </a:blip>
          <a:stretch>
            <a:fillRect/>
          </a:stretch>
        </p:blipFill>
        <p:spPr>
          <a:xfrm>
            <a:off x="828216" y="2222101"/>
            <a:ext cx="7410685" cy="241376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Rectangle 1030"/>
          <p:cNvSpPr/>
          <p:nvPr/>
        </p:nvSpPr>
        <p:spPr>
          <a:xfrm>
            <a:off x="3047" y="0"/>
            <a:ext cx="12188956"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Aptos"/>
              </a:defRPr>
            </a:pPr>
          </a:p>
        </p:txBody>
      </p:sp>
      <p:pic>
        <p:nvPicPr>
          <p:cNvPr id="98" name="Picture 2" descr="Picture 2"/>
          <p:cNvPicPr>
            <a:picLocks noChangeAspect="1"/>
          </p:cNvPicPr>
          <p:nvPr/>
        </p:nvPicPr>
        <p:blipFill>
          <a:blip r:embed="rId2">
            <a:extLst/>
          </a:blip>
          <a:srcRect l="6765" t="0" r="8636" b="0"/>
          <a:stretch>
            <a:fillRect/>
          </a:stretch>
        </p:blipFill>
        <p:spPr>
          <a:xfrm>
            <a:off x="6820385" y="2179272"/>
            <a:ext cx="4491037" cy="3185174"/>
          </a:xfrm>
          <a:prstGeom prst="rect">
            <a:avLst/>
          </a:prstGeom>
          <a:ln w="12700">
            <a:miter lim="400000"/>
          </a:ln>
        </p:spPr>
      </p:pic>
      <p:sp>
        <p:nvSpPr>
          <p:cNvPr id="99" name="Rectangle 1032"/>
          <p:cNvSpPr/>
          <p:nvPr/>
        </p:nvSpPr>
        <p:spPr>
          <a:xfrm>
            <a:off x="-1" y="0"/>
            <a:ext cx="7390263" cy="6858000"/>
          </a:xfrm>
          <a:prstGeom prst="rect">
            <a:avLst/>
          </a:prstGeom>
          <a:gradFill>
            <a:gsLst>
              <a:gs pos="0">
                <a:srgbClr val="FFFFFF">
                  <a:alpha val="0"/>
                </a:srgbClr>
              </a:gs>
              <a:gs pos="19000">
                <a:srgbClr val="FFFFFF">
                  <a:alpha val="38000"/>
                </a:srgbClr>
              </a:gs>
              <a:gs pos="35000">
                <a:srgbClr val="FFFFFF">
                  <a:alpha val="77000"/>
                </a:srgbClr>
              </a:gs>
              <a:gs pos="48000">
                <a:srgbClr val="FFFFFF"/>
              </a:gs>
              <a:gs pos="100000">
                <a:srgbClr val="FFFFFF"/>
              </a:gs>
            </a:gsLst>
            <a:lin ang="10800000"/>
          </a:gradFill>
          <a:ln w="12700">
            <a:miter lim="400000"/>
          </a:ln>
        </p:spPr>
        <p:txBody>
          <a:bodyPr lIns="45718" tIns="45718" rIns="45718" bIns="45718" anchor="ctr"/>
          <a:lstStyle/>
          <a:p>
            <a:pPr algn="ctr">
              <a:defRPr>
                <a:solidFill>
                  <a:srgbClr val="FFFFFF"/>
                </a:solidFill>
                <a:latin typeface="+mj-lt"/>
                <a:ea typeface="+mj-ea"/>
                <a:cs typeface="+mj-cs"/>
                <a:sym typeface="Aptos"/>
              </a:defRPr>
            </a:pPr>
          </a:p>
        </p:txBody>
      </p:sp>
      <p:sp>
        <p:nvSpPr>
          <p:cNvPr id="100" name="Title 1"/>
          <p:cNvSpPr txBox="1"/>
          <p:nvPr>
            <p:ph type="title"/>
          </p:nvPr>
        </p:nvSpPr>
        <p:spPr>
          <a:xfrm>
            <a:off x="603437" y="279360"/>
            <a:ext cx="5982189" cy="1899912"/>
          </a:xfrm>
          <a:prstGeom prst="rect">
            <a:avLst/>
          </a:prstGeom>
        </p:spPr>
        <p:txBody>
          <a:bodyPr lIns="45718" tIns="45718" rIns="45718" bIns="45718"/>
          <a:lstStyle>
            <a:lvl1pPr>
              <a:defRPr sz="4000">
                <a:latin typeface="+mn-lt"/>
                <a:ea typeface="+mn-ea"/>
                <a:cs typeface="+mn-cs"/>
                <a:sym typeface="Helvetica"/>
              </a:defRPr>
            </a:lvl1pPr>
          </a:lstStyle>
          <a:p>
            <a:pPr/>
            <a:r>
              <a:t>The bottleneck / Solution</a:t>
            </a:r>
          </a:p>
        </p:txBody>
      </p:sp>
      <p:sp>
        <p:nvSpPr>
          <p:cNvPr id="101" name="Text Placeholder 2"/>
          <p:cNvSpPr txBox="1"/>
          <p:nvPr>
            <p:ph type="body" sz="quarter" idx="1"/>
          </p:nvPr>
        </p:nvSpPr>
        <p:spPr>
          <a:xfrm>
            <a:off x="686499" y="3160690"/>
            <a:ext cx="1775207" cy="1658961"/>
          </a:xfrm>
          <a:prstGeom prst="rect">
            <a:avLst/>
          </a:prstGeom>
        </p:spPr>
        <p:txBody>
          <a:bodyPr lIns="45718" tIns="45718" rIns="45718" bIns="45718"/>
          <a:lstStyle/>
          <a:p>
            <a:pPr>
              <a:defRPr sz="2000"/>
            </a:pPr>
          </a:p>
        </p:txBody>
      </p:sp>
      <p:pic>
        <p:nvPicPr>
          <p:cNvPr id="102" name="Picture 4" descr="Picture 4"/>
          <p:cNvPicPr>
            <a:picLocks noChangeAspect="1"/>
          </p:cNvPicPr>
          <p:nvPr/>
        </p:nvPicPr>
        <p:blipFill>
          <a:blip r:embed="rId3">
            <a:extLst/>
          </a:blip>
          <a:srcRect l="2250" t="6434" r="4940" b="15174"/>
          <a:stretch>
            <a:fillRect/>
          </a:stretch>
        </p:blipFill>
        <p:spPr>
          <a:xfrm>
            <a:off x="495952" y="2265036"/>
            <a:ext cx="4164438" cy="3095451"/>
          </a:xfrm>
          <a:prstGeom prst="rect">
            <a:avLst/>
          </a:prstGeom>
          <a:ln w="12700">
            <a:miter lim="400000"/>
          </a:ln>
        </p:spPr>
      </p:pic>
      <p:sp>
        <p:nvSpPr>
          <p:cNvPr id="103" name="Straight Arrow Connector 4"/>
          <p:cNvSpPr/>
          <p:nvPr/>
        </p:nvSpPr>
        <p:spPr>
          <a:xfrm>
            <a:off x="4749339" y="3611336"/>
            <a:ext cx="1585915" cy="2"/>
          </a:xfrm>
          <a:prstGeom prst="line">
            <a:avLst/>
          </a:prstGeom>
          <a:ln w="88900">
            <a:solidFill>
              <a:schemeClr val="accent1"/>
            </a:solidFill>
            <a:miter/>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xfrm>
            <a:off x="838200" y="365125"/>
            <a:ext cx="10515600" cy="1325563"/>
          </a:xfrm>
          <a:prstGeom prst="rect">
            <a:avLst/>
          </a:prstGeom>
        </p:spPr>
        <p:txBody>
          <a:bodyPr/>
          <a:lstStyle/>
          <a:p>
            <a:pPr/>
            <a:r>
              <a:t>Use case diagram</a:t>
            </a:r>
          </a:p>
        </p:txBody>
      </p:sp>
      <p:sp>
        <p:nvSpPr>
          <p:cNvPr id="106" name="Text Placeholder 2"/>
          <p:cNvSpPr txBox="1"/>
          <p:nvPr>
            <p:ph type="body" idx="1"/>
          </p:nvPr>
        </p:nvSpPr>
        <p:spPr>
          <a:xfrm>
            <a:off x="331573" y="1825625"/>
            <a:ext cx="10515601" cy="4351338"/>
          </a:xfrm>
          <a:prstGeom prst="rect">
            <a:avLst/>
          </a:prstGeom>
        </p:spPr>
        <p:txBody>
          <a:bodyPr/>
          <a:lstStyle/>
          <a:p>
            <a:pPr/>
            <a:r>
              <a:t>Functional behaviour of the system</a:t>
            </a:r>
          </a:p>
          <a:p>
            <a:pPr/>
            <a:r>
              <a:t>A user is the actor </a:t>
            </a:r>
          </a:p>
          <a:p>
            <a:pPr/>
            <a:r>
              <a:t>The system allows:</a:t>
            </a:r>
          </a:p>
          <a:p>
            <a:pPr/>
          </a:p>
          <a:p>
            <a:pPr marL="0" indent="0">
              <a:buSzTx/>
              <a:buNone/>
            </a:pPr>
            <a:r>
              <a:t>Add, Retrieve, Delate and update</a:t>
            </a:r>
          </a:p>
        </p:txBody>
      </p:sp>
      <p:pic>
        <p:nvPicPr>
          <p:cNvPr id="107" name="Picture 4" descr="Picture 4"/>
          <p:cNvPicPr>
            <a:picLocks noChangeAspect="1"/>
          </p:cNvPicPr>
          <p:nvPr/>
        </p:nvPicPr>
        <p:blipFill>
          <a:blip r:embed="rId2">
            <a:extLst/>
          </a:blip>
          <a:stretch>
            <a:fillRect/>
          </a:stretch>
        </p:blipFill>
        <p:spPr>
          <a:xfrm>
            <a:off x="6090684" y="1027904"/>
            <a:ext cx="5888367" cy="514905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xfrm>
            <a:off x="838200" y="365125"/>
            <a:ext cx="10515600" cy="1325563"/>
          </a:xfrm>
          <a:prstGeom prst="rect">
            <a:avLst/>
          </a:prstGeom>
        </p:spPr>
        <p:txBody>
          <a:bodyPr/>
          <a:lstStyle/>
          <a:p>
            <a:pPr/>
            <a:r>
              <a:t>Sequence Diagram</a:t>
            </a:r>
          </a:p>
        </p:txBody>
      </p:sp>
      <p:sp>
        <p:nvSpPr>
          <p:cNvPr id="110" name="Text Placeholder 2"/>
          <p:cNvSpPr txBox="1"/>
          <p:nvPr>
            <p:ph type="body" idx="1"/>
          </p:nvPr>
        </p:nvSpPr>
        <p:spPr>
          <a:xfrm>
            <a:off x="359228" y="1715860"/>
            <a:ext cx="10515601" cy="4351340"/>
          </a:xfrm>
          <a:prstGeom prst="rect">
            <a:avLst/>
          </a:prstGeom>
        </p:spPr>
        <p:txBody>
          <a:bodyPr/>
          <a:lstStyle/>
          <a:p>
            <a:pPr/>
            <a:r>
              <a:t>Sequence of the events</a:t>
            </a:r>
          </a:p>
          <a:p>
            <a:pPr/>
            <a:r>
              <a:t>Actor, Computer and Database</a:t>
            </a:r>
          </a:p>
        </p:txBody>
      </p:sp>
      <p:pic>
        <p:nvPicPr>
          <p:cNvPr id="111" name="Picture 4" descr="Picture 4"/>
          <p:cNvPicPr>
            <a:picLocks noChangeAspect="1"/>
          </p:cNvPicPr>
          <p:nvPr/>
        </p:nvPicPr>
        <p:blipFill>
          <a:blip r:embed="rId2">
            <a:extLst/>
          </a:blip>
          <a:stretch>
            <a:fillRect/>
          </a:stretch>
        </p:blipFill>
        <p:spPr>
          <a:xfrm>
            <a:off x="5963470" y="681037"/>
            <a:ext cx="6078852" cy="591366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Class diagram"/>
          <p:cNvSpPr txBox="1"/>
          <p:nvPr>
            <p:ph type="title"/>
          </p:nvPr>
        </p:nvSpPr>
        <p:spPr>
          <a:xfrm>
            <a:off x="838200" y="365125"/>
            <a:ext cx="10515600" cy="1325563"/>
          </a:xfrm>
          <a:prstGeom prst="rect">
            <a:avLst/>
          </a:prstGeom>
        </p:spPr>
        <p:txBody>
          <a:bodyPr/>
          <a:lstStyle/>
          <a:p>
            <a:pPr/>
            <a:r>
              <a:t>Class diagram</a:t>
            </a:r>
          </a:p>
        </p:txBody>
      </p:sp>
      <p:pic>
        <p:nvPicPr>
          <p:cNvPr id="114" name="截屏2024-11-07 14.15.48.png" descr="截屏2024-11-07 14.15.48.png"/>
          <p:cNvPicPr>
            <a:picLocks noChangeAspect="1"/>
          </p:cNvPicPr>
          <p:nvPr/>
        </p:nvPicPr>
        <p:blipFill>
          <a:blip r:embed="rId2">
            <a:extLst/>
          </a:blip>
          <a:stretch>
            <a:fillRect/>
          </a:stretch>
        </p:blipFill>
        <p:spPr>
          <a:xfrm>
            <a:off x="1282531" y="1763783"/>
            <a:ext cx="9626938" cy="447502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Program Code Section"/>
          <p:cNvSpPr txBox="1"/>
          <p:nvPr>
            <p:ph type="title"/>
          </p:nvPr>
        </p:nvSpPr>
        <p:spPr>
          <a:xfrm>
            <a:off x="838200" y="365125"/>
            <a:ext cx="10515600" cy="1325563"/>
          </a:xfrm>
          <a:prstGeom prst="rect">
            <a:avLst/>
          </a:prstGeom>
        </p:spPr>
        <p:txBody>
          <a:bodyPr/>
          <a:lstStyle/>
          <a:p>
            <a:pPr/>
            <a:r>
              <a:t>Program Code Section</a:t>
            </a:r>
          </a:p>
        </p:txBody>
      </p:sp>
      <p:sp>
        <p:nvSpPr>
          <p:cNvPr id="117" name="Define relationships between entities…"/>
          <p:cNvSpPr txBox="1"/>
          <p:nvPr/>
        </p:nvSpPr>
        <p:spPr>
          <a:xfrm>
            <a:off x="851212" y="1600397"/>
            <a:ext cx="6658496"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latin typeface="+mj-lt"/>
                <a:ea typeface="+mj-ea"/>
                <a:cs typeface="+mj-cs"/>
                <a:sym typeface="Aptos"/>
              </a:defRPr>
            </a:pPr>
            <a:r>
              <a:t>Define relationships between entities</a:t>
            </a:r>
          </a:p>
          <a:p>
            <a:pPr defTabSz="457200">
              <a:defRPr sz="2400">
                <a:latin typeface="Times Roman"/>
                <a:ea typeface="Times Roman"/>
                <a:cs typeface="Times Roman"/>
                <a:sym typeface="Times Roman"/>
              </a:defRPr>
            </a:pPr>
            <a:r>
              <a:t>(Book:Name, Author, Date, Price)</a:t>
            </a:r>
          </a:p>
        </p:txBody>
      </p:sp>
      <p:pic>
        <p:nvPicPr>
          <p:cNvPr id="118" name="截屏2024-11-07 14.23.52.png" descr="截屏2024-11-07 14.23.52.png"/>
          <p:cNvPicPr>
            <a:picLocks noChangeAspect="1"/>
          </p:cNvPicPr>
          <p:nvPr/>
        </p:nvPicPr>
        <p:blipFill>
          <a:blip r:embed="rId2">
            <a:extLst/>
          </a:blip>
          <a:stretch>
            <a:fillRect/>
          </a:stretch>
        </p:blipFill>
        <p:spPr>
          <a:xfrm>
            <a:off x="1664754" y="2630114"/>
            <a:ext cx="8862494" cy="383808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Program Code Section"/>
          <p:cNvSpPr txBox="1"/>
          <p:nvPr>
            <p:ph type="title"/>
          </p:nvPr>
        </p:nvSpPr>
        <p:spPr>
          <a:xfrm>
            <a:off x="838200" y="365125"/>
            <a:ext cx="10515600" cy="1325563"/>
          </a:xfrm>
          <a:prstGeom prst="rect">
            <a:avLst/>
          </a:prstGeom>
        </p:spPr>
        <p:txBody>
          <a:bodyPr/>
          <a:lstStyle/>
          <a:p>
            <a:pPr/>
            <a:r>
              <a:t>Program Code Section</a:t>
            </a:r>
          </a:p>
        </p:txBody>
      </p:sp>
      <p:sp>
        <p:nvSpPr>
          <p:cNvPr id="121" name="Link the requested URL address to the corresponding views."/>
          <p:cNvSpPr txBox="1"/>
          <p:nvPr/>
        </p:nvSpPr>
        <p:spPr>
          <a:xfrm>
            <a:off x="851212" y="1503381"/>
            <a:ext cx="6658496" cy="82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defRPr sz="2400">
                <a:latin typeface="Times Roman"/>
                <a:ea typeface="Times Roman"/>
                <a:cs typeface="Times Roman"/>
                <a:sym typeface="Times Roman"/>
              </a:defRPr>
            </a:lvl1pPr>
          </a:lstStyle>
          <a:p>
            <a:pPr/>
            <a:r>
              <a:t>Link the requested URL address to the corresponding views.</a:t>
            </a:r>
          </a:p>
        </p:txBody>
      </p:sp>
      <p:pic>
        <p:nvPicPr>
          <p:cNvPr id="122" name="截屏2024-11-07 14.24.13.png" descr="截屏2024-11-07 14.24.13.png"/>
          <p:cNvPicPr>
            <a:picLocks noChangeAspect="1"/>
          </p:cNvPicPr>
          <p:nvPr/>
        </p:nvPicPr>
        <p:blipFill>
          <a:blip r:embed="rId2">
            <a:extLst/>
          </a:blip>
          <a:stretch>
            <a:fillRect/>
          </a:stretch>
        </p:blipFill>
        <p:spPr>
          <a:xfrm>
            <a:off x="1163060" y="2394110"/>
            <a:ext cx="9865879" cy="407863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Program Code Section"/>
          <p:cNvSpPr txBox="1"/>
          <p:nvPr>
            <p:ph type="title"/>
          </p:nvPr>
        </p:nvSpPr>
        <p:spPr>
          <a:xfrm>
            <a:off x="838200" y="365125"/>
            <a:ext cx="10515600" cy="1325563"/>
          </a:xfrm>
          <a:prstGeom prst="rect">
            <a:avLst/>
          </a:prstGeom>
        </p:spPr>
        <p:txBody>
          <a:bodyPr/>
          <a:lstStyle/>
          <a:p>
            <a:pPr/>
            <a:r>
              <a:t>Program Code Section</a:t>
            </a:r>
          </a:p>
        </p:txBody>
      </p:sp>
      <p:sp>
        <p:nvSpPr>
          <p:cNvPr id="125" name="This function is used to retrieve book data and save it to the database.(Name, Author, Date, Price)"/>
          <p:cNvSpPr txBox="1"/>
          <p:nvPr/>
        </p:nvSpPr>
        <p:spPr>
          <a:xfrm>
            <a:off x="815403" y="1778267"/>
            <a:ext cx="4084155" cy="1564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latin typeface="+mj-lt"/>
                <a:ea typeface="+mj-ea"/>
                <a:cs typeface="+mj-cs"/>
                <a:sym typeface="Aptos"/>
              </a:defRPr>
            </a:lvl1pPr>
          </a:lstStyle>
          <a:p>
            <a:pPr/>
            <a:r>
              <a:t>This function is used to retrieve book data and save it to the database.(Name, Author, Date, Price)</a:t>
            </a:r>
          </a:p>
        </p:txBody>
      </p:sp>
      <p:pic>
        <p:nvPicPr>
          <p:cNvPr id="126" name="截屏2024-11-07 14.25.38.png" descr="截屏2024-11-07 14.25.38.png"/>
          <p:cNvPicPr>
            <a:picLocks noChangeAspect="1"/>
          </p:cNvPicPr>
          <p:nvPr/>
        </p:nvPicPr>
        <p:blipFill>
          <a:blip r:embed="rId2">
            <a:extLst/>
          </a:blip>
          <a:stretch>
            <a:fillRect/>
          </a:stretch>
        </p:blipFill>
        <p:spPr>
          <a:xfrm>
            <a:off x="5146737" y="1839635"/>
            <a:ext cx="6449525" cy="412004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rogram Code Section"/>
          <p:cNvSpPr txBox="1"/>
          <p:nvPr>
            <p:ph type="title"/>
          </p:nvPr>
        </p:nvSpPr>
        <p:spPr>
          <a:xfrm>
            <a:off x="838200" y="365125"/>
            <a:ext cx="10515600" cy="1325563"/>
          </a:xfrm>
          <a:prstGeom prst="rect">
            <a:avLst/>
          </a:prstGeom>
        </p:spPr>
        <p:txBody>
          <a:bodyPr/>
          <a:lstStyle/>
          <a:p>
            <a:pPr/>
            <a:r>
              <a:t>Program Code Section</a:t>
            </a:r>
          </a:p>
        </p:txBody>
      </p:sp>
      <p:sp>
        <p:nvSpPr>
          <p:cNvPr id="129" name="This function is to retrieve all book data from the database and return it in JSON format."/>
          <p:cNvSpPr txBox="1"/>
          <p:nvPr/>
        </p:nvSpPr>
        <p:spPr>
          <a:xfrm>
            <a:off x="815404" y="1778267"/>
            <a:ext cx="4427193" cy="119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latin typeface="+mj-lt"/>
                <a:ea typeface="+mj-ea"/>
                <a:cs typeface="+mj-cs"/>
                <a:sym typeface="Aptos"/>
              </a:defRPr>
            </a:lvl1pPr>
          </a:lstStyle>
          <a:p>
            <a:pPr/>
            <a:r>
              <a:t>This function is to retrieve all book data from the database and return it in JSON format.</a:t>
            </a:r>
          </a:p>
        </p:txBody>
      </p:sp>
      <p:pic>
        <p:nvPicPr>
          <p:cNvPr id="130" name="截屏2024-11-07 14.28.06.png" descr="截屏2024-11-07 14.28.06.png"/>
          <p:cNvPicPr>
            <a:picLocks noChangeAspect="1"/>
          </p:cNvPicPr>
          <p:nvPr/>
        </p:nvPicPr>
        <p:blipFill>
          <a:blip r:embed="rId2">
            <a:extLst/>
          </a:blip>
          <a:stretch>
            <a:fillRect/>
          </a:stretch>
        </p:blipFill>
        <p:spPr>
          <a:xfrm>
            <a:off x="5327500" y="1807297"/>
            <a:ext cx="6177966" cy="44154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