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>
      <p:cViewPr varScale="1">
        <p:scale>
          <a:sx n="45" d="100"/>
          <a:sy n="45" d="100"/>
        </p:scale>
        <p:origin x="23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00" b="1"/>
            </a:lvl1pPr>
            <a:lvl2pPr marL="990600" indent="-381000" defTabSz="701675">
              <a:lnSpc>
                <a:spcPct val="100000"/>
              </a:lnSpc>
              <a:spcBef>
                <a:spcPts val="0"/>
              </a:spcBef>
              <a:defRPr sz="3000" b="1"/>
            </a:lvl2pPr>
            <a:lvl3pPr marL="1600200" indent="-381000" defTabSz="701675">
              <a:lnSpc>
                <a:spcPct val="100000"/>
              </a:lnSpc>
              <a:spcBef>
                <a:spcPts val="0"/>
              </a:spcBef>
              <a:defRPr sz="3000" b="1"/>
            </a:lvl3pPr>
            <a:lvl4pPr marL="2209800" indent="-381000" defTabSz="701675">
              <a:lnSpc>
                <a:spcPct val="100000"/>
              </a:lnSpc>
              <a:spcBef>
                <a:spcPts val="0"/>
              </a:spcBef>
              <a:defRPr sz="3000" b="1"/>
            </a:lvl4pPr>
            <a:lvl5pPr marL="2819400" indent="-381000" defTabSz="701675">
              <a:lnSpc>
                <a:spcPct val="100000"/>
              </a:lnSpc>
              <a:spcBef>
                <a:spcPts val="0"/>
              </a:spcBef>
              <a:defRPr sz="3000" b="1"/>
            </a:lvl5pPr>
          </a:lstStyle>
          <a:p>
            <a:r>
              <a:t>作者和日期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演示文稿副标题</a:t>
            </a:r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说明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</a:lstStyle>
          <a:p>
            <a:r>
              <a:t>事实信息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00" b="1"/>
            </a:lvl1pPr>
            <a:lvl2pPr marL="990600" indent="-381000" defTabSz="701675">
              <a:lnSpc>
                <a:spcPct val="100000"/>
              </a:lnSpc>
              <a:spcBef>
                <a:spcPts val="0"/>
              </a:spcBef>
              <a:defRPr sz="3000" b="1"/>
            </a:lvl2pPr>
            <a:lvl3pPr marL="1600200" indent="-381000" defTabSz="701675">
              <a:lnSpc>
                <a:spcPct val="100000"/>
              </a:lnSpc>
              <a:spcBef>
                <a:spcPts val="0"/>
              </a:spcBef>
              <a:defRPr sz="3000" b="1"/>
            </a:lvl3pPr>
            <a:lvl4pPr marL="2209800" indent="-381000" defTabSz="701675">
              <a:lnSpc>
                <a:spcPct val="100000"/>
              </a:lnSpc>
              <a:spcBef>
                <a:spcPts val="0"/>
              </a:spcBef>
              <a:defRPr sz="3000" b="1"/>
            </a:lvl4pPr>
            <a:lvl5pPr marL="2819400" indent="-381000" defTabSz="701675">
              <a:lnSpc>
                <a:spcPct val="100000"/>
              </a:lnSpc>
              <a:spcBef>
                <a:spcPts val="0"/>
              </a:spcBef>
              <a:defRPr sz="3000" b="1"/>
            </a:lvl5pPr>
          </a:lstStyle>
          <a:p>
            <a:r>
              <a:t>属性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/>
          <a:lstStyle>
            <a:lvl1pPr marL="469900" indent="-300876">
              <a:spcBef>
                <a:spcPts val="0"/>
              </a:spcBef>
              <a:buSzTx/>
              <a:buNone/>
              <a:defRPr sz="8500" spc="-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“著名引文”</a:t>
            </a:r>
          </a:p>
        </p:txBody>
      </p:sp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一碗沙拉配有炒饭、水煮蛋和一双筷子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一碗三文鱼饼、沙拉和鹰嘴豆泥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一碗宽意大利面配有欧芹黄油、烤榛子和帕尔马干酪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一碗沙拉配有炒饭、水煮蛋和一双筷子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标题文本"/>
          <p:cNvSpPr txBox="1">
            <a:spLocks noGrp="1"/>
          </p:cNvSpPr>
          <p:nvPr>
            <p:ph type="title"/>
          </p:nvPr>
        </p:nvSpPr>
        <p:spPr>
          <a:xfrm>
            <a:off x="3048000" y="2244725"/>
            <a:ext cx="18288000" cy="4775202"/>
          </a:xfrm>
          <a:prstGeom prst="rect">
            <a:avLst/>
          </a:prstGeom>
        </p:spPr>
        <p:txBody>
          <a:bodyPr anchor="b"/>
          <a:lstStyle>
            <a:lvl1pPr algn="ctr">
              <a:defRPr sz="12000" spc="-170"/>
            </a:lvl1pPr>
          </a:lstStyle>
          <a:p>
            <a:r>
              <a:t>标题文本</a:t>
            </a:r>
          </a:p>
        </p:txBody>
      </p:sp>
      <p:sp>
        <p:nvSpPr>
          <p:cNvPr id="15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048000" y="7204075"/>
            <a:ext cx="18288000" cy="331152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0" indent="0" algn="ctr">
              <a:buSzTx/>
              <a:buNone/>
            </a:lvl2pPr>
            <a:lvl3pPr marL="0" indent="0" algn="ctr">
              <a:buSzTx/>
              <a:buNone/>
            </a:lvl3pPr>
            <a:lvl4pPr marL="0" indent="0" algn="ctr">
              <a:buSzTx/>
              <a:buNone/>
            </a:lvl4pPr>
            <a:lvl5pPr marL="0" indent="0" algn="ctr"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9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鳄梨和酸橙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2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00" b="1"/>
            </a:lvl1pPr>
            <a:lvl2pPr marL="990600" indent="-381000" defTabSz="701675">
              <a:lnSpc>
                <a:spcPct val="100000"/>
              </a:lnSpc>
              <a:spcBef>
                <a:spcPts val="0"/>
              </a:spcBef>
              <a:defRPr sz="3000" b="1"/>
            </a:lvl2pPr>
            <a:lvl3pPr marL="1600200" indent="-381000" defTabSz="701675">
              <a:lnSpc>
                <a:spcPct val="100000"/>
              </a:lnSpc>
              <a:spcBef>
                <a:spcPts val="0"/>
              </a:spcBef>
              <a:defRPr sz="3000" b="1"/>
            </a:lvl3pPr>
            <a:lvl4pPr marL="2209800" indent="-381000" defTabSz="701675">
              <a:lnSpc>
                <a:spcPct val="100000"/>
              </a:lnSpc>
              <a:spcBef>
                <a:spcPts val="0"/>
              </a:spcBef>
              <a:defRPr sz="3000" b="1"/>
            </a:lvl4pPr>
            <a:lvl5pPr marL="2819400" indent="-381000" defTabSz="701675">
              <a:lnSpc>
                <a:spcPct val="100000"/>
              </a:lnSpc>
              <a:spcBef>
                <a:spcPts val="0"/>
              </a:spcBef>
              <a:defRPr sz="3000" b="1"/>
            </a:lvl5pPr>
          </a:lstStyle>
          <a:p>
            <a:r>
              <a:t>作者和日期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正文级别 1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演示文稿副标题</a:t>
            </a:r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一碗三文鱼饼、沙拉和鹰嘴豆泥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  <a:lvl2pPr defTabSz="726440">
              <a:lnSpc>
                <a:spcPct val="100000"/>
              </a:lnSpc>
              <a:spcBef>
                <a:spcPts val="0"/>
              </a:spcBef>
              <a:defRPr b="1"/>
            </a:lvl2pPr>
            <a:lvl3pPr defTabSz="726440">
              <a:lnSpc>
                <a:spcPct val="100000"/>
              </a:lnSpc>
              <a:spcBef>
                <a:spcPts val="0"/>
              </a:spcBef>
              <a:defRPr b="1"/>
            </a:lvl3pPr>
            <a:lvl4pPr defTabSz="726440">
              <a:lnSpc>
                <a:spcPct val="100000"/>
              </a:lnSpc>
              <a:spcBef>
                <a:spcPts val="0"/>
              </a:spcBef>
              <a:defRPr b="1"/>
            </a:lvl4pPr>
            <a:lvl5pPr defTabSz="726440">
              <a:lnSpc>
                <a:spcPct val="100000"/>
              </a:lnSpc>
              <a:spcBef>
                <a:spcPts val="0"/>
              </a:spcBef>
              <a:defRPr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2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  <a:lvl2pPr defTabSz="726440">
              <a:lnSpc>
                <a:spcPct val="100000"/>
              </a:lnSpc>
              <a:spcBef>
                <a:spcPts val="0"/>
              </a:spcBef>
              <a:defRPr b="1"/>
            </a:lvl2pPr>
            <a:lvl3pPr defTabSz="726440">
              <a:lnSpc>
                <a:spcPct val="100000"/>
              </a:lnSpc>
              <a:spcBef>
                <a:spcPts val="0"/>
              </a:spcBef>
              <a:defRPr b="1"/>
            </a:lvl3pPr>
            <a:lvl4pPr defTabSz="726440">
              <a:lnSpc>
                <a:spcPct val="100000"/>
              </a:lnSpc>
              <a:spcBef>
                <a:spcPts val="0"/>
              </a:spcBef>
              <a:defRPr b="1"/>
            </a:lvl4pPr>
            <a:lvl5pPr defTabSz="726440">
              <a:lnSpc>
                <a:spcPct val="100000"/>
              </a:lnSpc>
              <a:spcBef>
                <a:spcPts val="0"/>
              </a:spcBef>
              <a:defRPr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正文级别 1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</p:txBody>
      </p:sp>
      <p:sp>
        <p:nvSpPr>
          <p:cNvPr id="62" name="一碗宽意大利面配有欧芹黄油、烤榛子和帕尔马干酪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章节标题</a:t>
            </a:r>
          </a:p>
        </p:txBody>
      </p:sp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  <a:lvl2pPr defTabSz="726440">
              <a:lnSpc>
                <a:spcPct val="100000"/>
              </a:lnSpc>
              <a:spcBef>
                <a:spcPts val="0"/>
              </a:spcBef>
              <a:defRPr b="1"/>
            </a:lvl2pPr>
            <a:lvl3pPr defTabSz="726440">
              <a:lnSpc>
                <a:spcPct val="100000"/>
              </a:lnSpc>
              <a:spcBef>
                <a:spcPts val="0"/>
              </a:spcBef>
              <a:defRPr b="1"/>
            </a:lvl3pPr>
            <a:lvl4pPr defTabSz="726440">
              <a:lnSpc>
                <a:spcPct val="100000"/>
              </a:lnSpc>
              <a:spcBef>
                <a:spcPts val="0"/>
              </a:spcBef>
              <a:defRPr b="1"/>
            </a:lvl4pPr>
            <a:lvl5pPr defTabSz="726440">
              <a:lnSpc>
                <a:spcPct val="100000"/>
              </a:lnSpc>
              <a:spcBef>
                <a:spcPts val="0"/>
              </a:spcBef>
              <a:defRPr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8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  <a:lvl2pPr defTabSz="726440">
              <a:lnSpc>
                <a:spcPct val="100000"/>
              </a:lnSpc>
              <a:spcBef>
                <a:spcPts val="0"/>
              </a:spcBef>
              <a:defRPr b="1"/>
            </a:lvl2pPr>
            <a:lvl3pPr defTabSz="726440">
              <a:lnSpc>
                <a:spcPct val="100000"/>
              </a:lnSpc>
              <a:spcBef>
                <a:spcPts val="0"/>
              </a:spcBef>
              <a:defRPr b="1"/>
            </a:lvl3pPr>
            <a:lvl4pPr defTabSz="726440">
              <a:lnSpc>
                <a:spcPct val="100000"/>
              </a:lnSpc>
              <a:spcBef>
                <a:spcPts val="0"/>
              </a:spcBef>
              <a:defRPr b="1"/>
            </a:lvl4pPr>
            <a:lvl5pPr defTabSz="726440">
              <a:lnSpc>
                <a:spcPct val="100000"/>
              </a:lnSpc>
              <a:spcBef>
                <a:spcPts val="0"/>
              </a:spcBef>
              <a:defRPr b="1"/>
            </a:lvl5pPr>
          </a:lstStyle>
          <a:p>
            <a:r>
              <a:t>议程副标题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正文级别 1…"/>
          <p:cNvSpPr txBox="1">
            <a:spLocks noGrp="1"/>
          </p:cNvSpPr>
          <p:nvPr>
            <p:ph type="body" idx="2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99"/>
            </a:lvl1pPr>
          </a:lstStyle>
          <a:p>
            <a:r>
              <a:t>议程主题</a:t>
            </a:r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Book Inventory Management System </a:t>
            </a:r>
          </a:p>
        </p:txBody>
      </p:sp>
      <p:sp>
        <p:nvSpPr>
          <p:cNvPr id="170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3200400" y="7922530"/>
            <a:ext cx="18288000" cy="3311524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pPr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t>Xie Wenhao (Group Leader)</a:t>
            </a:r>
          </a:p>
          <a:p>
            <a:pPr>
              <a:defRPr b="1"/>
            </a:pPr>
            <a:r>
              <a:t>Mario Uesaka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itle 1"/>
          <p:cNvSpPr txBox="1">
            <a:spLocks noGrp="1"/>
          </p:cNvSpPr>
          <p:nvPr>
            <p:ph type="title"/>
          </p:nvPr>
        </p:nvSpPr>
        <p:spPr>
          <a:xfrm>
            <a:off x="1206500" y="561363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Class Diagram</a:t>
            </a:r>
          </a:p>
        </p:txBody>
      </p:sp>
      <p:pic>
        <p:nvPicPr>
          <p:cNvPr id="195" name="截屏2024-11-22 11.07.09.png" descr="截屏2024-11-22 11.07.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066" y="2213371"/>
            <a:ext cx="14165868" cy="108092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roject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Enhancement</a:t>
            </a:r>
          </a:p>
        </p:txBody>
      </p:sp>
      <p:sp>
        <p:nvSpPr>
          <p:cNvPr id="198" name="Modifying Author Search: Hiding author name in url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/>
          <a:p>
            <a:pPr defTabSz="1384000">
              <a:lnSpc>
                <a:spcPct val="80000"/>
              </a:lnSpc>
              <a:defRPr sz="4816" spc="-172"/>
            </a:pPr>
            <a:endParaRPr/>
          </a:p>
        </p:txBody>
      </p:sp>
      <p:sp>
        <p:nvSpPr>
          <p:cNvPr id="199" name="The author's name no longer appears in the URL of the book list retrieved using the author search feature, as shown below.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</a:pPr>
            <a:r>
              <a:t>1.Added the feature to delete book by ID.</a:t>
            </a:r>
          </a:p>
          <a:p>
            <a:pPr marL="609600" lvl="1"/>
            <a:r>
              <a:t>  URL:</a:t>
            </a:r>
            <a:r>
              <a:rPr i="1"/>
              <a:t>http://127.0.0.1:8000/d/&lt;book id&gt;</a:t>
            </a:r>
          </a:p>
          <a:p>
            <a:pPr marL="0" indent="0">
              <a:buSzTx/>
              <a:buNone/>
            </a:pPr>
            <a:endParaRPr i="1"/>
          </a:p>
          <a:p>
            <a:pPr marL="0" indent="0">
              <a:buSzTx/>
              <a:buNone/>
            </a:pPr>
            <a:r>
              <a:t>2.To prevent data or URL errors, we added data checks to each method and implemented a custom error page for better handling.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 Placeholder 1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New Function 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New Function Introduction</a:t>
            </a:r>
          </a:p>
        </p:txBody>
      </p:sp>
      <p:sp>
        <p:nvSpPr>
          <p:cNvPr id="204" name="Delete function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>
            <a:lvl1pPr defTabSz="825500">
              <a:defRPr sz="5500"/>
            </a:lvl1pPr>
          </a:lstStyle>
          <a:p>
            <a:r>
              <a:t>Search function that matches partial or full title/author.</a:t>
            </a:r>
          </a:p>
        </p:txBody>
      </p:sp>
      <p:sp>
        <p:nvSpPr>
          <p:cNvPr id="205" name="You can delete a specific book by its title or author, as shown below, then program will provide the updated list after the specific book has been deleted.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You can search for a specific book by partial or full title or author, then program will return all books that match the requirements.</a:t>
            </a:r>
          </a:p>
          <a:p>
            <a:endParaRPr/>
          </a:p>
          <a:p>
            <a:r>
              <a:t>URL:</a:t>
            </a:r>
            <a:r>
              <a:rPr i="1"/>
              <a:t>http://127.0.0.1:8000/title/&lt;partial or full title&gt;</a:t>
            </a:r>
          </a:p>
          <a:p>
            <a:r>
              <a:t>URL:</a:t>
            </a:r>
            <a:r>
              <a:rPr i="1"/>
              <a:t>http://127.0.0.1:8000/author/&lt;partial or full author&gt;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New Function 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New Function Introduction</a:t>
            </a:r>
          </a:p>
        </p:txBody>
      </p:sp>
      <p:sp>
        <p:nvSpPr>
          <p:cNvPr id="208" name="Update Book Details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>
            <a:lvl1pPr defTabSz="825500">
              <a:defRPr sz="5500"/>
            </a:lvl1pPr>
          </a:lstStyle>
          <a:p>
            <a:r>
              <a:t>Book sorting function</a:t>
            </a:r>
          </a:p>
        </p:txBody>
      </p:sp>
      <p:sp>
        <p:nvSpPr>
          <p:cNvPr id="209" name="You can modify the details of a specific book by using the ID of the book from the list.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You can view a book list sorted by title or by price, either in ascending or descending order.</a:t>
            </a:r>
          </a:p>
          <a:p>
            <a:endParaRPr/>
          </a:p>
          <a:p>
            <a:r>
              <a:t>URL:</a:t>
            </a:r>
            <a:r>
              <a:rPr i="1"/>
              <a:t>http://127.0.0.1:8000/list/title</a:t>
            </a:r>
            <a:endParaRPr>
              <a:solidFill>
                <a:srgbClr val="D4D4D4"/>
              </a:solidFill>
            </a:endParaRPr>
          </a:p>
          <a:p>
            <a:r>
              <a:t>URL:</a:t>
            </a:r>
            <a:r>
              <a:rPr i="1"/>
              <a:t>http://127.0.0.1:8000/list/price+</a:t>
            </a:r>
            <a:endParaRPr>
              <a:solidFill>
                <a:srgbClr val="D4D4D4"/>
              </a:solidFill>
            </a:endParaRPr>
          </a:p>
          <a:p>
            <a:r>
              <a:t>URL:</a:t>
            </a:r>
            <a:r>
              <a:rPr i="1"/>
              <a:t>http://127.0.0.1:8000/list/price-</a:t>
            </a:r>
            <a:endParaRPr>
              <a:solidFill>
                <a:srgbClr val="D4D4D4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2" descr="Picture 2"/>
          <p:cNvPicPr>
            <a:picLocks noChangeAspect="1"/>
          </p:cNvPicPr>
          <p:nvPr/>
        </p:nvPicPr>
        <p:blipFill>
          <a:blip r:embed="rId2"/>
          <a:srcRect l="6765" r="8636"/>
          <a:stretch>
            <a:fillRect/>
          </a:stretch>
        </p:blipFill>
        <p:spPr>
          <a:xfrm>
            <a:off x="13640770" y="4358544"/>
            <a:ext cx="8982072" cy="6370345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Title 1"/>
          <p:cNvSpPr txBox="1">
            <a:spLocks noGrp="1"/>
          </p:cNvSpPr>
          <p:nvPr>
            <p:ph type="title"/>
          </p:nvPr>
        </p:nvSpPr>
        <p:spPr>
          <a:xfrm>
            <a:off x="1206878" y="558720"/>
            <a:ext cx="11964372" cy="3799824"/>
          </a:xfrm>
          <a:prstGeom prst="rect">
            <a:avLst/>
          </a:prstGeom>
        </p:spPr>
        <p:txBody>
          <a:bodyPr lIns="91439" tIns="91439" rIns="91439" bIns="91439" anchor="ctr"/>
          <a:lstStyle>
            <a:lvl1pPr>
              <a:defRPr sz="8000" spc="-200">
                <a:solidFill>
                  <a:srgbClr val="5E5E5E"/>
                </a:solidFill>
              </a:defRPr>
            </a:lvl1pPr>
          </a:lstStyle>
          <a:p>
            <a:r>
              <a:t>The bottleneck / Solution</a:t>
            </a:r>
          </a:p>
        </p:txBody>
      </p:sp>
      <p:sp>
        <p:nvSpPr>
          <p:cNvPr id="174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373000" y="6321383"/>
            <a:ext cx="3550409" cy="3317919"/>
          </a:xfrm>
          <a:prstGeom prst="rect">
            <a:avLst/>
          </a:prstGeom>
        </p:spPr>
        <p:txBody>
          <a:bodyPr lIns="91439" tIns="91439" rIns="91439" bIns="91439"/>
          <a:lstStyle/>
          <a:p>
            <a:pPr>
              <a:buFont typeface="Arial"/>
              <a:defRPr sz="4000">
                <a:solidFill>
                  <a:srgbClr val="5E5E5E"/>
                </a:solidFill>
              </a:defRPr>
            </a:pPr>
            <a:endParaRPr/>
          </a:p>
        </p:txBody>
      </p:sp>
      <p:pic>
        <p:nvPicPr>
          <p:cNvPr id="175" name="Picture 4" descr="Picture 4"/>
          <p:cNvPicPr>
            <a:picLocks noChangeAspect="1"/>
          </p:cNvPicPr>
          <p:nvPr/>
        </p:nvPicPr>
        <p:blipFill>
          <a:blip r:embed="rId3"/>
          <a:srcRect l="2250" t="6434" r="4940" b="15174"/>
          <a:stretch>
            <a:fillRect/>
          </a:stretch>
        </p:blipFill>
        <p:spPr>
          <a:xfrm>
            <a:off x="991909" y="4530074"/>
            <a:ext cx="8328870" cy="6190900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traight Arrow Connector 4"/>
          <p:cNvSpPr/>
          <p:nvPr/>
        </p:nvSpPr>
        <p:spPr>
          <a:xfrm>
            <a:off x="9498679" y="7222672"/>
            <a:ext cx="3171827" cy="1"/>
          </a:xfrm>
          <a:prstGeom prst="line">
            <a:avLst/>
          </a:prstGeom>
          <a:ln w="8890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roject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Project Review</a:t>
            </a:r>
          </a:p>
        </p:txBody>
      </p:sp>
      <p:sp>
        <p:nvSpPr>
          <p:cNvPr id="179" name="Implemented Function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/>
          <a:lstStyle>
            <a:lvl1pPr defTabSz="825500">
              <a:defRPr sz="5500"/>
            </a:lvl1pPr>
          </a:lstStyle>
          <a:p>
            <a:r>
              <a:t>Implemented Function</a:t>
            </a:r>
          </a:p>
        </p:txBody>
      </p:sp>
      <p:sp>
        <p:nvSpPr>
          <p:cNvPr id="180" name="1. Book addition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r>
              <a:t>1. Book deletion</a:t>
            </a:r>
          </a:p>
          <a:p>
            <a:endParaRPr/>
          </a:p>
          <a:p>
            <a:r>
              <a:t>2. Update book data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Use case diagram</a:t>
            </a:r>
          </a:p>
        </p:txBody>
      </p:sp>
      <p:sp>
        <p:nvSpPr>
          <p:cNvPr id="183" name="Text Placeholder 2"/>
          <p:cNvSpPr txBox="1">
            <a:spLocks noGrp="1"/>
          </p:cNvSpPr>
          <p:nvPr>
            <p:ph type="body" idx="1"/>
          </p:nvPr>
        </p:nvSpPr>
        <p:spPr>
          <a:xfrm>
            <a:off x="663147" y="3651250"/>
            <a:ext cx="21031201" cy="8702676"/>
          </a:xfrm>
          <a:prstGeom prst="rect">
            <a:avLst/>
          </a:prstGeom>
        </p:spPr>
        <p:txBody>
          <a:bodyPr/>
          <a:lstStyle/>
          <a:p>
            <a:r>
              <a:t>Functional behaviour of the system</a:t>
            </a:r>
          </a:p>
          <a:p>
            <a:r>
              <a:t>A user interacts with the BIM system</a:t>
            </a:r>
          </a:p>
          <a:p>
            <a:r>
              <a:t>The system allows:</a:t>
            </a:r>
          </a:p>
          <a:p>
            <a:pPr marL="0" indent="0">
              <a:buSzTx/>
              <a:buNone/>
            </a:pPr>
            <a:r>
              <a:t>Add, Retrieve, Delete and Update</a:t>
            </a:r>
          </a:p>
        </p:txBody>
      </p:sp>
      <p:pic>
        <p:nvPicPr>
          <p:cNvPr id="3" name="Picture 2" descr="A diagram of a person&#10;&#10;Description automatically generated">
            <a:extLst>
              <a:ext uri="{FF2B5EF4-FFF2-40B4-BE49-F238E27FC236}">
                <a16:creationId xmlns:a16="http://schemas.microsoft.com/office/drawing/2014/main" id="{4A3A35BD-FE04-ED0C-F2A7-3CA4067BE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1796082"/>
            <a:ext cx="11833653" cy="1049262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>
            <a:spLocks noGrp="1"/>
          </p:cNvSpPr>
          <p:nvPr>
            <p:ph type="title"/>
          </p:nvPr>
        </p:nvSpPr>
        <p:spPr>
          <a:xfrm>
            <a:off x="1206500" y="776808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rPr dirty="0"/>
              <a:t>Sequence Diagram / Add book feature </a:t>
            </a:r>
          </a:p>
        </p:txBody>
      </p:sp>
      <p:pic>
        <p:nvPicPr>
          <p:cNvPr id="7" name="Picture 6" descr="A diagram of a data flow&#10;&#10;Description automatically generated">
            <a:extLst>
              <a:ext uri="{FF2B5EF4-FFF2-40B4-BE49-F238E27FC236}">
                <a16:creationId xmlns:a16="http://schemas.microsoft.com/office/drawing/2014/main" id="{F25AC3E4-3ED6-1002-E14A-B70A538E2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2209972"/>
            <a:ext cx="12573000" cy="1115410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1"/>
          <p:cNvSpPr txBox="1">
            <a:spLocks noGrp="1"/>
          </p:cNvSpPr>
          <p:nvPr>
            <p:ph type="title"/>
          </p:nvPr>
        </p:nvSpPr>
        <p:spPr>
          <a:xfrm>
            <a:off x="1206500" y="822325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Sequence Diagram / Filter feature</a:t>
            </a:r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F95382FD-D0B8-2FCB-7863-CEB1F37A7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224" y="2377894"/>
            <a:ext cx="12207876" cy="108196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/>
          <p:cNvSpPr txBox="1">
            <a:spLocks noGrp="1"/>
          </p:cNvSpPr>
          <p:nvPr>
            <p:ph type="title"/>
          </p:nvPr>
        </p:nvSpPr>
        <p:spPr>
          <a:xfrm>
            <a:off x="1206500" y="776808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Sequence Diagram / Delete feature </a:t>
            </a:r>
          </a:p>
        </p:txBody>
      </p:sp>
      <p:pic>
        <p:nvPicPr>
          <p:cNvPr id="5" name="Picture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5F1F726C-312D-72C1-46B0-0D109ACC9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5" y="2209972"/>
            <a:ext cx="12791732" cy="107292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1"/>
          <p:cNvSpPr txBox="1">
            <a:spLocks noGrp="1"/>
          </p:cNvSpPr>
          <p:nvPr>
            <p:ph type="title"/>
          </p:nvPr>
        </p:nvSpPr>
        <p:spPr>
          <a:xfrm>
            <a:off x="1206500" y="776808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Sequence Diagram / Update feature </a:t>
            </a:r>
          </a:p>
        </p:txBody>
      </p:sp>
      <p:pic>
        <p:nvPicPr>
          <p:cNvPr id="5" name="Picture 4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893807B5-851A-4A8A-875F-0D1067835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50" y="2209972"/>
            <a:ext cx="11467581" cy="111133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FDEB5-F908-4236-1449-FE36F21D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850899"/>
            <a:ext cx="21971000" cy="1433164"/>
          </a:xfrm>
        </p:spPr>
        <p:txBody>
          <a:bodyPr/>
          <a:lstStyle/>
          <a:p>
            <a:r>
              <a:rPr lang="en-US" dirty="0"/>
              <a:t>Sequence Diagram / Sorting feature </a:t>
            </a:r>
          </a:p>
        </p:txBody>
      </p:sp>
      <p:pic>
        <p:nvPicPr>
          <p:cNvPr id="7" name="Picture 6" descr="A diagram of a bim system&#10;&#10;Description automatically generated">
            <a:extLst>
              <a:ext uri="{FF2B5EF4-FFF2-40B4-BE49-F238E27FC236}">
                <a16:creationId xmlns:a16="http://schemas.microsoft.com/office/drawing/2014/main" id="{B606A428-9E2E-5ED8-993D-AD38B6938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799" y="2284063"/>
            <a:ext cx="11636375" cy="1080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189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254</Words>
  <Application>Microsoft Macintosh PowerPoint</Application>
  <PresentationFormat>Custom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Helvetica Neue</vt:lpstr>
      <vt:lpstr>Helvetica Neue Medium</vt:lpstr>
      <vt:lpstr>21_BasicWhite</vt:lpstr>
      <vt:lpstr>Book Inventory Management System </vt:lpstr>
      <vt:lpstr>The bottleneck / Solution</vt:lpstr>
      <vt:lpstr>Project Review</vt:lpstr>
      <vt:lpstr>Use case diagram</vt:lpstr>
      <vt:lpstr>Sequence Diagram / Add book feature </vt:lpstr>
      <vt:lpstr>Sequence Diagram / Filter feature</vt:lpstr>
      <vt:lpstr>Sequence Diagram / Delete feature </vt:lpstr>
      <vt:lpstr>Sequence Diagram / Update feature </vt:lpstr>
      <vt:lpstr>Sequence Diagram / Sorting feature </vt:lpstr>
      <vt:lpstr>Class Diagram</vt:lpstr>
      <vt:lpstr>Enhancement</vt:lpstr>
      <vt:lpstr>PowerPoint Presentation</vt:lpstr>
      <vt:lpstr>New Function Introduction</vt:lpstr>
      <vt:lpstr>New Function 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Mario Mario</cp:lastModifiedBy>
  <cp:revision>2</cp:revision>
  <dcterms:modified xsi:type="dcterms:W3CDTF">2024-11-22T14:32:25Z</dcterms:modified>
</cp:coreProperties>
</file>