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9"/>
  </p:normalViewPr>
  <p:slideViewPr>
    <p:cSldViewPr snapToGrid="0">
      <p:cViewPr varScale="1">
        <p:scale>
          <a:sx n="55" d="100"/>
          <a:sy n="55" d="100"/>
        </p:scale>
        <p:origin x="68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7" name="Shape 16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0" y="11859862"/>
            <a:ext cx="21971005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00" b="1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sz="3000" b="1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sz="3000" b="1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sz="3000" b="1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sz="3000" b="1"/>
            </a:lvl5pPr>
          </a:lstStyle>
          <a:p>
            <a:r>
              <a:t>作者和日期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5" cy="4648203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13" name="正文级别 1…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演示文稿副标题</a:t>
            </a:r>
          </a:p>
        </p:txBody>
      </p:sp>
      <p:sp>
        <p:nvSpPr>
          <p:cNvPr id="1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说明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显著事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事实信息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</a:lstStyle>
          <a:p>
            <a:r>
              <a:t>事实信息</a:t>
            </a:r>
          </a:p>
        </p:txBody>
      </p:sp>
      <p:sp>
        <p:nvSpPr>
          <p:cNvPr id="10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引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430023" y="10675453"/>
            <a:ext cx="20200055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00" b="1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sz="3000" b="1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sz="3000" b="1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sz="3000" b="1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sz="3000" b="1"/>
            </a:lvl5pPr>
          </a:lstStyle>
          <a:p>
            <a:r>
              <a:t>属性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正文级别 1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753923" y="4939860"/>
            <a:ext cx="20876154" cy="3836282"/>
          </a:xfrm>
          <a:prstGeom prst="rect">
            <a:avLst/>
          </a:prstGeom>
        </p:spPr>
        <p:txBody>
          <a:bodyPr/>
          <a:lstStyle>
            <a:lvl1pPr marL="300875" indent="-131851">
              <a:spcBef>
                <a:spcPts val="0"/>
              </a:spcBef>
              <a:buSzTx/>
              <a:buNone/>
              <a:defRPr sz="8500" spc="-2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“著名引文”</a:t>
            </a:r>
          </a:p>
        </p:txBody>
      </p:sp>
      <p:sp>
        <p:nvSpPr>
          <p:cNvPr id="11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 - 3 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一碗沙拉配有炒饭、水煮蛋和一双筷子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一碗三文鱼饼、沙拉和鹰嘴豆泥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一碗宽意大利面配有欧芹黄油、烤榛子和帕尔马干酪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一碗沙拉配有炒饭、水煮蛋和一双筷子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标题文本"/>
          <p:cNvSpPr txBox="1">
            <a:spLocks noGrp="1"/>
          </p:cNvSpPr>
          <p:nvPr>
            <p:ph type="title"/>
          </p:nvPr>
        </p:nvSpPr>
        <p:spPr>
          <a:xfrm>
            <a:off x="3048000" y="2244725"/>
            <a:ext cx="18288000" cy="4775202"/>
          </a:xfrm>
          <a:prstGeom prst="rect">
            <a:avLst/>
          </a:prstGeom>
        </p:spPr>
        <p:txBody>
          <a:bodyPr anchor="b"/>
          <a:lstStyle>
            <a:lvl1pPr algn="ctr">
              <a:defRPr sz="12000" spc="-170"/>
            </a:lvl1pPr>
          </a:lstStyle>
          <a:p>
            <a:r>
              <a:t>标题文本</a:t>
            </a:r>
          </a:p>
        </p:txBody>
      </p:sp>
      <p:sp>
        <p:nvSpPr>
          <p:cNvPr id="15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3048000" y="7204075"/>
            <a:ext cx="18288000" cy="3311527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None/>
            </a:lvl1pPr>
            <a:lvl2pPr marL="0" indent="0" algn="ctr">
              <a:buSzTx/>
              <a:buNone/>
            </a:lvl2pPr>
            <a:lvl3pPr marL="0" indent="0" algn="ctr">
              <a:buSzTx/>
              <a:buNone/>
            </a:lvl3pPr>
            <a:lvl4pPr marL="0" indent="0" algn="ctr">
              <a:buSzTx/>
              <a:buNone/>
            </a:lvl4pPr>
            <a:lvl5pPr marL="0" indent="0" algn="ctr">
              <a:buSzTx/>
              <a:buNone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59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6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鳄梨和酸橙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演示文稿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演示文稿标题</a:t>
            </a:r>
          </a:p>
        </p:txBody>
      </p:sp>
      <p:sp>
        <p:nvSpPr>
          <p:cNvPr id="2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7690" y="1106137"/>
            <a:ext cx="21968621" cy="6369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01675">
              <a:lnSpc>
                <a:spcPct val="100000"/>
              </a:lnSpc>
              <a:spcBef>
                <a:spcPts val="0"/>
              </a:spcBef>
              <a:buSzTx/>
              <a:buNone/>
              <a:defRPr sz="3000" b="1"/>
            </a:lvl1pPr>
            <a:lvl2pPr marL="990600" indent="-381000" defTabSz="701675">
              <a:lnSpc>
                <a:spcPct val="100000"/>
              </a:lnSpc>
              <a:spcBef>
                <a:spcPts val="0"/>
              </a:spcBef>
              <a:defRPr sz="3000" b="1"/>
            </a:lvl2pPr>
            <a:lvl3pPr marL="1600200" indent="-381000" defTabSz="701675">
              <a:lnSpc>
                <a:spcPct val="100000"/>
              </a:lnSpc>
              <a:spcBef>
                <a:spcPts val="0"/>
              </a:spcBef>
              <a:defRPr sz="3000" b="1"/>
            </a:lvl3pPr>
            <a:lvl4pPr marL="2209800" indent="-381000" defTabSz="701675">
              <a:lnSpc>
                <a:spcPct val="100000"/>
              </a:lnSpc>
              <a:spcBef>
                <a:spcPts val="0"/>
              </a:spcBef>
              <a:defRPr sz="3000" b="1"/>
            </a:lvl4pPr>
            <a:lvl5pPr marL="2819400" indent="-381000" defTabSz="701675">
              <a:lnSpc>
                <a:spcPct val="100000"/>
              </a:lnSpc>
              <a:spcBef>
                <a:spcPts val="0"/>
              </a:spcBef>
              <a:defRPr sz="3000" b="1"/>
            </a:lvl5pPr>
          </a:lstStyle>
          <a:p>
            <a:r>
              <a:t>作者和日期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正文级别 1…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6500" y="11609909"/>
            <a:ext cx="21971000" cy="111695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演示文稿副标题</a:t>
            </a:r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照片（备选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一碗三文鱼饼、沙拉和鹰嘴豆泥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r>
              <a:t>幻灯片标题</a:t>
            </a:r>
          </a:p>
        </p:txBody>
      </p:sp>
      <p:sp>
        <p:nvSpPr>
          <p:cNvPr id="3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与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幻灯片标题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43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4" name="正文级别 1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</p:txBody>
      </p:sp>
      <p:sp>
        <p:nvSpPr>
          <p:cNvPr id="4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项目符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幻灯片项目符号文本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、项目符号与照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1" name="正文级别 1…"/>
          <p:cNvSpPr txBox="1">
            <a:spLocks noGrp="1"/>
          </p:cNvSpPr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/>
          <a:lstStyle/>
          <a:p>
            <a:r>
              <a:t>幻灯片项目符号文本</a:t>
            </a:r>
          </a:p>
        </p:txBody>
      </p:sp>
      <p:sp>
        <p:nvSpPr>
          <p:cNvPr id="62" name="一碗宽意大利面配有欧芹黄油、烤榛子和帕尔马干酪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章节标题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章节标题</a:t>
            </a:r>
          </a:p>
        </p:txBody>
      </p:sp>
      <p:sp>
        <p:nvSpPr>
          <p:cNvPr id="7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幻灯片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51"/>
          </a:xfrm>
          <a:prstGeom prst="rect">
            <a:avLst/>
          </a:prstGeom>
        </p:spPr>
        <p:txBody>
          <a:bodyPr/>
          <a:lstStyle/>
          <a:p>
            <a:r>
              <a:t>幻灯片标题</a:t>
            </a:r>
          </a:p>
        </p:txBody>
      </p:sp>
      <p:sp>
        <p:nvSpPr>
          <p:cNvPr id="8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幻灯片副标题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议程标题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议程标题</a:t>
            </a:r>
          </a:p>
        </p:txBody>
      </p:sp>
      <p:sp>
        <p:nvSpPr>
          <p:cNvPr id="89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26440">
              <a:lnSpc>
                <a:spcPct val="100000"/>
              </a:lnSpc>
              <a:spcBef>
                <a:spcPts val="0"/>
              </a:spcBef>
              <a:buSzTx/>
              <a:buNone/>
              <a:defRPr b="1"/>
            </a:lvl1pPr>
            <a:lvl2pPr defTabSz="726440">
              <a:lnSpc>
                <a:spcPct val="100000"/>
              </a:lnSpc>
              <a:spcBef>
                <a:spcPts val="0"/>
              </a:spcBef>
              <a:defRPr b="1"/>
            </a:lvl2pPr>
            <a:lvl3pPr defTabSz="726440">
              <a:lnSpc>
                <a:spcPct val="100000"/>
              </a:lnSpc>
              <a:spcBef>
                <a:spcPts val="0"/>
              </a:spcBef>
              <a:defRPr b="1"/>
            </a:lvl3pPr>
            <a:lvl4pPr defTabSz="726440">
              <a:lnSpc>
                <a:spcPct val="100000"/>
              </a:lnSpc>
              <a:spcBef>
                <a:spcPts val="0"/>
              </a:spcBef>
              <a:defRPr b="1"/>
            </a:lvl4pPr>
            <a:lvl5pPr defTabSz="726440">
              <a:lnSpc>
                <a:spcPct val="100000"/>
              </a:lnSpc>
              <a:spcBef>
                <a:spcPts val="0"/>
              </a:spcBef>
              <a:defRPr b="1"/>
            </a:lvl5pPr>
          </a:lstStyle>
          <a:p>
            <a:r>
              <a:t>议程副标题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0" name="正文级别 1…"/>
          <p:cNvSpPr txBox="1">
            <a:spLocks noGrp="1"/>
          </p:cNvSpPr>
          <p:nvPr>
            <p:ph type="body" idx="2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99"/>
            </a:lvl1pPr>
          </a:lstStyle>
          <a:p>
            <a:r>
              <a:t>议程主题</a:t>
            </a:r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 Neue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Book Inventory Management System </a:t>
            </a:r>
          </a:p>
        </p:txBody>
      </p:sp>
      <p:sp>
        <p:nvSpPr>
          <p:cNvPr id="170" name="Subtitle 2"/>
          <p:cNvSpPr txBox="1">
            <a:spLocks noGrp="1"/>
          </p:cNvSpPr>
          <p:nvPr>
            <p:ph type="body" sz="quarter" idx="1"/>
          </p:nvPr>
        </p:nvSpPr>
        <p:spPr>
          <a:xfrm>
            <a:off x="3200400" y="7922530"/>
            <a:ext cx="18288000" cy="3311524"/>
          </a:xfrm>
          <a:prstGeom prst="rect">
            <a:avLst/>
          </a:prstGeom>
        </p:spPr>
        <p:txBody>
          <a:bodyPr/>
          <a:lstStyle/>
          <a:p>
            <a:endParaRPr/>
          </a:p>
          <a:p>
            <a:pPr>
              <a:defRPr b="1">
                <a:latin typeface="+mn-lt"/>
                <a:ea typeface="+mn-ea"/>
                <a:cs typeface="+mn-cs"/>
                <a:sym typeface="Helvetica"/>
              </a:defRPr>
            </a:pPr>
            <a:r>
              <a:t>Xie Wenhao (Group Leader)</a:t>
            </a:r>
          </a:p>
          <a:p>
            <a:pPr>
              <a:defRPr b="1"/>
            </a:pPr>
            <a:r>
              <a:t>Mario Uesaka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 Placeholder 1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r>
              <a:t>Demo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New Function 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New Function Introduction</a:t>
            </a:r>
          </a:p>
        </p:txBody>
      </p:sp>
      <p:sp>
        <p:nvSpPr>
          <p:cNvPr id="202" name="Delete function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>
            <a:lvl1pPr defTabSz="825500">
              <a:defRPr sz="5500"/>
            </a:lvl1pPr>
          </a:lstStyle>
          <a:p>
            <a:r>
              <a:t>Book addition function using the Google Books API.</a:t>
            </a:r>
          </a:p>
        </p:txBody>
      </p:sp>
      <p:sp>
        <p:nvSpPr>
          <p:cNvPr id="203" name="You can delete a specific book by its title or author, as shown below, then program will provide the updated list after the specific book has been deleted.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User can enter only the book title or author and use the Google Books API to automatically complete the remaining book details.</a:t>
            </a:r>
          </a:p>
          <a:p>
            <a:endParaRPr/>
          </a:p>
          <a:p>
            <a:r>
              <a:t>URL:</a:t>
            </a:r>
            <a:r>
              <a:rPr i="1"/>
              <a:t>http://127.0.0.1:8000/add/?title=&lt;partial or full title&gt;(&amp;author=&lt;author&gt;)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New Function 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New Function Introduction</a:t>
            </a:r>
          </a:p>
        </p:txBody>
      </p:sp>
      <p:sp>
        <p:nvSpPr>
          <p:cNvPr id="206" name="Update Book Details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>
            <a:lvl1pPr defTabSz="825500">
              <a:defRPr sz="5500"/>
            </a:lvl1pPr>
          </a:lstStyle>
          <a:p>
            <a:r>
              <a:t>Feature for adding multiple books</a:t>
            </a:r>
          </a:p>
        </p:txBody>
      </p:sp>
      <p:sp>
        <p:nvSpPr>
          <p:cNvPr id="207" name="You can modify the details of a specific book by using the ID of the book from the list.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Users can add multiple books at once by entering a list.</a:t>
            </a:r>
          </a:p>
          <a:p>
            <a:endParaRPr/>
          </a:p>
          <a:p>
            <a:r>
              <a:t>URL:</a:t>
            </a:r>
            <a:r>
              <a:rPr i="1"/>
              <a:t>http://127.0.0.1:8000/adds/?books=&lt;list&gt;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New Function Introducti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New Function Introduction</a:t>
            </a:r>
          </a:p>
        </p:txBody>
      </p:sp>
      <p:sp>
        <p:nvSpPr>
          <p:cNvPr id="210" name="Update Book Details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>
            <a:lvl1pPr defTabSz="825500">
              <a:defRPr sz="5500"/>
            </a:lvl1pPr>
          </a:lstStyle>
          <a:p>
            <a:r>
              <a:t>Feature for deleting multiple books</a:t>
            </a:r>
          </a:p>
        </p:txBody>
      </p:sp>
      <p:sp>
        <p:nvSpPr>
          <p:cNvPr id="211" name="You can modify the details of a specific book by using the ID of the book from the list.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Users can delete multiple books at once by entering the title or ID.</a:t>
            </a:r>
          </a:p>
          <a:p>
            <a:endParaRPr/>
          </a:p>
          <a:p>
            <a:r>
              <a:t>URL:</a:t>
            </a:r>
            <a:r>
              <a:rPr i="1"/>
              <a:t>http://127.0.0.1:8000/dels/?title=&lt;title&gt;&amp;id=&lt;id&gt;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Picture 2" descr="Picture 2"/>
          <p:cNvPicPr>
            <a:picLocks noChangeAspect="1"/>
          </p:cNvPicPr>
          <p:nvPr/>
        </p:nvPicPr>
        <p:blipFill>
          <a:blip r:embed="rId2"/>
          <a:srcRect l="6765" r="8636"/>
          <a:stretch>
            <a:fillRect/>
          </a:stretch>
        </p:blipFill>
        <p:spPr>
          <a:xfrm>
            <a:off x="13640770" y="4358544"/>
            <a:ext cx="8982073" cy="6370345"/>
          </a:xfrm>
          <a:prstGeom prst="rect">
            <a:avLst/>
          </a:prstGeom>
          <a:ln w="12700">
            <a:miter lim="400000"/>
          </a:ln>
        </p:spPr>
      </p:pic>
      <p:sp>
        <p:nvSpPr>
          <p:cNvPr id="173" name="Title 1"/>
          <p:cNvSpPr txBox="1">
            <a:spLocks noGrp="1"/>
          </p:cNvSpPr>
          <p:nvPr>
            <p:ph type="title"/>
          </p:nvPr>
        </p:nvSpPr>
        <p:spPr>
          <a:xfrm>
            <a:off x="1206877" y="558720"/>
            <a:ext cx="11964374" cy="3799824"/>
          </a:xfrm>
          <a:prstGeom prst="rect">
            <a:avLst/>
          </a:prstGeom>
        </p:spPr>
        <p:txBody>
          <a:bodyPr lIns="91438" tIns="91438" rIns="91438" bIns="91438" anchor="ctr"/>
          <a:lstStyle>
            <a:lvl1pPr>
              <a:defRPr sz="8000" spc="-200">
                <a:solidFill>
                  <a:srgbClr val="5E5E5E"/>
                </a:solidFill>
              </a:defRPr>
            </a:lvl1pPr>
          </a:lstStyle>
          <a:p>
            <a:r>
              <a:t>The bottleneck / Solution</a:t>
            </a:r>
          </a:p>
        </p:txBody>
      </p:sp>
      <p:sp>
        <p:nvSpPr>
          <p:cNvPr id="174" name="Text Placeholder 2"/>
          <p:cNvSpPr txBox="1">
            <a:spLocks noGrp="1"/>
          </p:cNvSpPr>
          <p:nvPr>
            <p:ph type="body" sz="quarter" idx="1"/>
          </p:nvPr>
        </p:nvSpPr>
        <p:spPr>
          <a:xfrm>
            <a:off x="1373000" y="6321383"/>
            <a:ext cx="3550409" cy="3317920"/>
          </a:xfrm>
          <a:prstGeom prst="rect">
            <a:avLst/>
          </a:prstGeom>
        </p:spPr>
        <p:txBody>
          <a:bodyPr lIns="91438" tIns="91438" rIns="91438" bIns="91438"/>
          <a:lstStyle/>
          <a:p>
            <a:pPr>
              <a:buFont typeface="Arial"/>
              <a:defRPr sz="4000">
                <a:solidFill>
                  <a:srgbClr val="5E5E5E"/>
                </a:solidFill>
              </a:defRPr>
            </a:pPr>
            <a:endParaRPr/>
          </a:p>
        </p:txBody>
      </p:sp>
      <p:pic>
        <p:nvPicPr>
          <p:cNvPr id="175" name="Picture 4" descr="Picture 4"/>
          <p:cNvPicPr>
            <a:picLocks noChangeAspect="1"/>
          </p:cNvPicPr>
          <p:nvPr/>
        </p:nvPicPr>
        <p:blipFill>
          <a:blip r:embed="rId3"/>
          <a:srcRect l="2250" t="6434" r="4939" b="15174"/>
          <a:stretch>
            <a:fillRect/>
          </a:stretch>
        </p:blipFill>
        <p:spPr>
          <a:xfrm>
            <a:off x="991909" y="4530073"/>
            <a:ext cx="8328871" cy="6190901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traight Arrow Connector 4"/>
          <p:cNvSpPr/>
          <p:nvPr/>
        </p:nvSpPr>
        <p:spPr>
          <a:xfrm>
            <a:off x="9498679" y="7222672"/>
            <a:ext cx="3171828" cy="2"/>
          </a:xfrm>
          <a:prstGeom prst="line">
            <a:avLst/>
          </a:prstGeom>
          <a:ln w="8890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roject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Project Review</a:t>
            </a:r>
          </a:p>
        </p:txBody>
      </p:sp>
      <p:sp>
        <p:nvSpPr>
          <p:cNvPr id="179" name="Implemented Function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>
            <a:lvl1pPr defTabSz="825500">
              <a:defRPr sz="5500"/>
            </a:lvl1pPr>
          </a:lstStyle>
          <a:p>
            <a:r>
              <a:t>Implemented Function</a:t>
            </a:r>
          </a:p>
        </p:txBody>
      </p:sp>
      <p:sp>
        <p:nvSpPr>
          <p:cNvPr id="180" name="1. Book addition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1. Search function that matches partial or full title/author.</a:t>
            </a:r>
          </a:p>
          <a:p>
            <a:endParaRPr/>
          </a:p>
          <a:p>
            <a:r>
              <a:t>2. Book sorting function.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Use case diagram</a:t>
            </a:r>
          </a:p>
        </p:txBody>
      </p:sp>
      <p:sp>
        <p:nvSpPr>
          <p:cNvPr id="183" name="Text Placeholder 2"/>
          <p:cNvSpPr txBox="1">
            <a:spLocks noGrp="1"/>
          </p:cNvSpPr>
          <p:nvPr>
            <p:ph type="body" idx="1"/>
          </p:nvPr>
        </p:nvSpPr>
        <p:spPr>
          <a:xfrm>
            <a:off x="663147" y="3651250"/>
            <a:ext cx="21031202" cy="8702676"/>
          </a:xfrm>
          <a:prstGeom prst="rect">
            <a:avLst/>
          </a:prstGeom>
        </p:spPr>
        <p:txBody>
          <a:bodyPr/>
          <a:lstStyle/>
          <a:p>
            <a:r>
              <a:t>Functional behaviour of the system</a:t>
            </a:r>
          </a:p>
          <a:p>
            <a:r>
              <a:t>A user interacts with the BIM system</a:t>
            </a:r>
          </a:p>
          <a:p>
            <a:r>
              <a:t>The system allows:</a:t>
            </a:r>
          </a:p>
          <a:p>
            <a:pPr marL="0" indent="0">
              <a:buSzTx/>
              <a:buNone/>
            </a:pPr>
            <a:r>
              <a:t>Add, Retrieve, Delete and Update</a:t>
            </a:r>
          </a:p>
        </p:txBody>
      </p:sp>
      <p:pic>
        <p:nvPicPr>
          <p:cNvPr id="184" name="Picture 2" descr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1796082"/>
            <a:ext cx="11833653" cy="104926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F4107-D053-EBCD-DDC4-7F3C46774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/ Add function</a:t>
            </a:r>
          </a:p>
        </p:txBody>
      </p:sp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B258D3C3-95C6-2FA3-60C4-86799B1B6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9" y="3085419"/>
            <a:ext cx="13567433" cy="955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8551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>
            <a:spLocks noGrp="1"/>
          </p:cNvSpPr>
          <p:nvPr>
            <p:ph type="title"/>
          </p:nvPr>
        </p:nvSpPr>
        <p:spPr>
          <a:xfrm>
            <a:off x="1206500" y="776808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rPr dirty="0"/>
              <a:t>Sequence Diagram / </a:t>
            </a:r>
            <a:r>
              <a:rPr lang="en-US" dirty="0"/>
              <a:t>Update </a:t>
            </a:r>
            <a:r>
              <a:rPr dirty="0"/>
              <a:t>feature </a:t>
            </a:r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A6B32F12-2D2B-86DF-11A1-F45B12A46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107" y="2390243"/>
            <a:ext cx="12093998" cy="1054894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itle 1"/>
          <p:cNvSpPr txBox="1">
            <a:spLocks noGrp="1"/>
          </p:cNvSpPr>
          <p:nvPr>
            <p:ph type="title"/>
          </p:nvPr>
        </p:nvSpPr>
        <p:spPr>
          <a:xfrm>
            <a:off x="1206500" y="776808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Sequence Diagram / Delete feature </a:t>
            </a:r>
          </a:p>
        </p:txBody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FA35D68B-DF0E-A8D6-192B-B92B6689B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840" y="2465323"/>
            <a:ext cx="13269950" cy="103151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itle 1"/>
          <p:cNvSpPr txBox="1">
            <a:spLocks noGrp="1"/>
          </p:cNvSpPr>
          <p:nvPr>
            <p:ph type="title"/>
          </p:nvPr>
        </p:nvSpPr>
        <p:spPr>
          <a:xfrm>
            <a:off x="1206500" y="561363"/>
            <a:ext cx="21971000" cy="1433164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Class Diagram</a:t>
            </a:r>
          </a:p>
        </p:txBody>
      </p:sp>
      <p:pic>
        <p:nvPicPr>
          <p:cNvPr id="193" name="截屏2024-12-01 13.39.16.png" descr="截屏2024-12-01 13.39.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857" y="2129192"/>
            <a:ext cx="18030286" cy="104867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roject Re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r>
              <a:t>Enhancement</a:t>
            </a:r>
          </a:p>
        </p:txBody>
      </p:sp>
      <p:sp>
        <p:nvSpPr>
          <p:cNvPr id="196" name="Modifying Author Search: Hiding author name in url"/>
          <p:cNvSpPr txBox="1">
            <a:spLocks noGrp="1"/>
          </p:cNvSpPr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pPr defTabSz="1384000">
              <a:lnSpc>
                <a:spcPct val="80000"/>
              </a:lnSpc>
              <a:defRPr spc="-172"/>
            </a:pPr>
            <a:endParaRPr/>
          </a:p>
        </p:txBody>
      </p:sp>
      <p:sp>
        <p:nvSpPr>
          <p:cNvPr id="197" name="The author's name no longer appears in the URL of the book list retrieved using the author search feature, as shown below.…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</a:pPr>
            <a:r>
              <a:t>1.Adjusted the input method to improve program readability and usability.</a:t>
            </a:r>
          </a:p>
          <a:p>
            <a:pPr marL="0" indent="0">
              <a:buSzTx/>
              <a:buNone/>
            </a:pPr>
            <a:endParaRPr i="1"/>
          </a:p>
          <a:p>
            <a:pPr marL="0" indent="0">
              <a:buSzTx/>
              <a:buNone/>
              <a:defRPr i="1"/>
            </a:pPr>
            <a:endParaRPr i="1"/>
          </a:p>
          <a:p>
            <a:pPr marL="0" indent="0">
              <a:buSzTx/>
              <a:buNone/>
            </a:pPr>
            <a:r>
              <a:t>2.Merged the book deletion by ID function and removed extra features.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235</Words>
  <Application>Microsoft Macintosh PowerPoint</Application>
  <PresentationFormat>Custom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Helvetica Neue</vt:lpstr>
      <vt:lpstr>Helvetica Neue Medium</vt:lpstr>
      <vt:lpstr>21_BasicWhite</vt:lpstr>
      <vt:lpstr>Book Inventory Management System </vt:lpstr>
      <vt:lpstr>The bottleneck / Solution</vt:lpstr>
      <vt:lpstr>Project Review</vt:lpstr>
      <vt:lpstr>Use case diagram</vt:lpstr>
      <vt:lpstr>Sequence Diagram / Add function</vt:lpstr>
      <vt:lpstr>Sequence Diagram / Update feature </vt:lpstr>
      <vt:lpstr>Sequence Diagram / Delete feature </vt:lpstr>
      <vt:lpstr>Class Diagram</vt:lpstr>
      <vt:lpstr>Enhancement</vt:lpstr>
      <vt:lpstr>PowerPoint Presentation</vt:lpstr>
      <vt:lpstr>New Function Introduction</vt:lpstr>
      <vt:lpstr>New Function Introduction</vt:lpstr>
      <vt:lpstr>New Function 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Mario Mario</cp:lastModifiedBy>
  <cp:revision>2</cp:revision>
  <dcterms:modified xsi:type="dcterms:W3CDTF">2024-12-02T12:24:45Z</dcterms:modified>
</cp:coreProperties>
</file>