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0"/>
  </p:notesMasterIdLst>
  <p:sldIdLst>
    <p:sldId id="256" r:id="rId2"/>
    <p:sldId id="258" r:id="rId3"/>
    <p:sldId id="262" r:id="rId4"/>
    <p:sldId id="260" r:id="rId5"/>
    <p:sldId id="263" r:id="rId6"/>
    <p:sldId id="264" r:id="rId7"/>
    <p:sldId id="266" r:id="rId8"/>
    <p:sldId id="265" r:id="rId9"/>
  </p:sldIdLst>
  <p:sldSz cx="9144000" cy="5143500" type="screen16x9"/>
  <p:notesSz cx="6858000" cy="9144000"/>
  <p:embeddedFontLst>
    <p:embeddedFont>
      <p:font typeface="IBM Plex Mono" panose="020B0509050203000203" pitchFamily="49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7C0905-9EC7-7D76-11D9-CCFD07D637D5}" v="88" dt="2025-02-28T08:52:21.127"/>
    <p1510:client id="{2F2045B8-CBE0-04C7-C652-53A6974E873F}" v="1" dt="2025-02-28T11:30:37.663"/>
    <p1510:client id="{885D01FD-9649-5BF8-B238-D0703218DE95}" v="97" dt="2025-02-28T08:38:07.206"/>
    <p1510:client id="{D97C9644-3810-9567-F38D-4212F8A93DD0}" v="3" dt="2025-02-28T10:50:00.876"/>
  </p1510:revLst>
</p1510:revInfo>
</file>

<file path=ppt/tableStyles.xml><?xml version="1.0" encoding="utf-8"?>
<a:tblStyleLst xmlns:a="http://schemas.openxmlformats.org/drawingml/2006/main" def="{89C96CBD-9FF1-471D-9EBF-D8B13EC449EF}">
  <a:tblStyle styleId="{89C96CBD-9FF1-471D-9EBF-D8B13EC449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>
          <a:extLst>
            <a:ext uri="{FF2B5EF4-FFF2-40B4-BE49-F238E27FC236}">
              <a16:creationId xmlns:a16="http://schemas.microsoft.com/office/drawing/2014/main" id="{C02B3243-8242-4379-A51A-E8D4F51B7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>
            <a:extLst>
              <a:ext uri="{FF2B5EF4-FFF2-40B4-BE49-F238E27FC236}">
                <a16:creationId xmlns:a16="http://schemas.microsoft.com/office/drawing/2014/main" id="{85E9180F-E4AF-6D68-0538-B7585AF4FB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>
            <a:extLst>
              <a:ext uri="{FF2B5EF4-FFF2-40B4-BE49-F238E27FC236}">
                <a16:creationId xmlns:a16="http://schemas.microsoft.com/office/drawing/2014/main" id="{DA154ADD-DE8A-C2F0-56DC-9E37527BB2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1658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>
          <a:extLst>
            <a:ext uri="{FF2B5EF4-FFF2-40B4-BE49-F238E27FC236}">
              <a16:creationId xmlns:a16="http://schemas.microsoft.com/office/drawing/2014/main" id="{CDDB9A37-970D-ABEA-ADAF-83C3E24BD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>
            <a:extLst>
              <a:ext uri="{FF2B5EF4-FFF2-40B4-BE49-F238E27FC236}">
                <a16:creationId xmlns:a16="http://schemas.microsoft.com/office/drawing/2014/main" id="{39000432-2215-8B05-8800-DFA0EA5DEF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>
            <a:extLst>
              <a:ext uri="{FF2B5EF4-FFF2-40B4-BE49-F238E27FC236}">
                <a16:creationId xmlns:a16="http://schemas.microsoft.com/office/drawing/2014/main" id="{A7DA6207-12CF-C834-F6DA-D9145A4121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5033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>
          <a:extLst>
            <a:ext uri="{FF2B5EF4-FFF2-40B4-BE49-F238E27FC236}">
              <a16:creationId xmlns:a16="http://schemas.microsoft.com/office/drawing/2014/main" id="{4E5894CF-CB3B-13D4-5CD0-E7FF961A4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>
            <a:extLst>
              <a:ext uri="{FF2B5EF4-FFF2-40B4-BE49-F238E27FC236}">
                <a16:creationId xmlns:a16="http://schemas.microsoft.com/office/drawing/2014/main" id="{BA9A39FC-6198-B91F-6875-AD2843AF91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>
            <a:extLst>
              <a:ext uri="{FF2B5EF4-FFF2-40B4-BE49-F238E27FC236}">
                <a16:creationId xmlns:a16="http://schemas.microsoft.com/office/drawing/2014/main" id="{A09D278A-4BB2-A29B-E912-D766B436C3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4697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subTitle" idx="1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2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3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4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58" name="Google Shape;1058;p24"/>
          <p:cNvSpPr txBox="1">
            <a:spLocks noGrp="1"/>
          </p:cNvSpPr>
          <p:nvPr>
            <p:ph type="subTitle" idx="1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9" name="Google Shape;1059;p24"/>
          <p:cNvSpPr txBox="1">
            <a:spLocks noGrp="1"/>
          </p:cNvSpPr>
          <p:nvPr>
            <p:ph type="subTitle" idx="2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0" name="Google Shape;1060;p24"/>
          <p:cNvSpPr txBox="1">
            <a:spLocks noGrp="1"/>
          </p:cNvSpPr>
          <p:nvPr>
            <p:ph type="subTitle" idx="3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1" name="Google Shape;1061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62" name="Google Shape;1062;p24"/>
          <p:cNvSpPr txBox="1">
            <a:spLocks noGrp="1"/>
          </p:cNvSpPr>
          <p:nvPr>
            <p:ph type="subTitle" idx="4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3" name="Google Shape;1063;p24"/>
          <p:cNvSpPr txBox="1">
            <a:spLocks noGrp="1"/>
          </p:cNvSpPr>
          <p:nvPr>
            <p:ph type="subTitle" idx="5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4" name="Google Shape;1064;p24"/>
          <p:cNvSpPr txBox="1">
            <a:spLocks noGrp="1"/>
          </p:cNvSpPr>
          <p:nvPr>
            <p:ph type="subTitle" idx="6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065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rot="-2700000" flipH="1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59" r:id="rId4"/>
    <p:sldLayoutId id="2147483665" r:id="rId5"/>
    <p:sldLayoutId id="2147483670" r:id="rId6"/>
    <p:sldLayoutId id="2147483676" r:id="rId7"/>
    <p:sldLayoutId id="214748367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35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Daniil Karbukov</a:t>
            </a:r>
          </a:p>
          <a:p>
            <a:pPr marL="0" indent="0">
              <a:lnSpc>
                <a:spcPct val="114999"/>
              </a:lnSpc>
            </a:pPr>
            <a:r>
              <a:rPr lang="en"/>
              <a:t>Laurent </a:t>
            </a:r>
            <a:r>
              <a:rPr lang="en" err="1"/>
              <a:t>Bialylew</a:t>
            </a:r>
          </a:p>
          <a:p>
            <a:pPr marL="0" indent="0">
              <a:lnSpc>
                <a:spcPct val="114999"/>
              </a:lnSpc>
            </a:pPr>
            <a:r>
              <a:rPr lang="en"/>
              <a:t>Wenhao Xie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/>
          </a:p>
          <a:p>
            <a:pPr marL="0" indent="0"/>
            <a:endParaRPr lang="en"/>
          </a:p>
        </p:txBody>
      </p:sp>
      <p:sp>
        <p:nvSpPr>
          <p:cNvPr id="1432" name="Google Shape;1432;p35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Weekly Project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Update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433" name="Google Shape;1433;p35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8" name="Google Shape;1438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9" name="Google Shape;1439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0" name="Google Shape;1440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1" name="Google Shape;1441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3" name="Google Shape;1443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4" name="Google Shape;1444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7" name="Google Shape;1447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8" name="Google Shape;1448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0" name="Google Shape;1450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1" name="Google Shape;1451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3" name="Google Shape;1453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37"/>
          <p:cNvSpPr txBox="1">
            <a:spLocks noGrp="1"/>
          </p:cNvSpPr>
          <p:nvPr>
            <p:ph type="title"/>
          </p:nvPr>
        </p:nvSpPr>
        <p:spPr>
          <a:xfrm>
            <a:off x="775173" y="4360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Work done this week</a:t>
            </a:r>
            <a:endParaRPr sz="3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68" name="Google Shape;1468;p37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/>
              <a:t>Created</a:t>
            </a:r>
            <a:r>
              <a:rPr lang="en" altLang="zh-TW"/>
              <a:t> UMLS</a:t>
            </a:r>
            <a:endParaRPr lang="zh-TW" altLang="en-US"/>
          </a:p>
        </p:txBody>
      </p:sp>
      <p:sp>
        <p:nvSpPr>
          <p:cNvPr id="1469" name="Google Shape;1469;p37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778054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Created new class, use case, and sequence diagrams</a:t>
            </a:r>
          </a:p>
        </p:txBody>
      </p:sp>
      <p:sp>
        <p:nvSpPr>
          <p:cNvPr id="1470" name="Google Shape;1470;p37"/>
          <p:cNvSpPr txBox="1">
            <a:spLocks noGrp="1"/>
          </p:cNvSpPr>
          <p:nvPr>
            <p:ph type="subTitle" idx="2"/>
          </p:nvPr>
        </p:nvSpPr>
        <p:spPr>
          <a:xfrm>
            <a:off x="4767338" y="2244725"/>
            <a:ext cx="40573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/>
              <a:t>Setup ReactJS frontend, Django backend, and PostgreSQL database</a:t>
            </a:r>
            <a:endParaRPr lang="en-US"/>
          </a:p>
          <a:p>
            <a:pPr marL="0" indent="0">
              <a:lnSpc>
                <a:spcPct val="114999"/>
              </a:lnSpc>
            </a:pPr>
            <a:endParaRPr lang="en"/>
          </a:p>
        </p:txBody>
      </p:sp>
      <p:sp>
        <p:nvSpPr>
          <p:cNvPr id="1471" name="Google Shape;1471;p37"/>
          <p:cNvSpPr txBox="1">
            <a:spLocks noGrp="1"/>
          </p:cNvSpPr>
          <p:nvPr>
            <p:ph type="subTitle" idx="3"/>
          </p:nvPr>
        </p:nvSpPr>
        <p:spPr>
          <a:xfrm>
            <a:off x="4767334" y="3943070"/>
            <a:ext cx="3711839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Created Readme file</a:t>
            </a:r>
          </a:p>
        </p:txBody>
      </p:sp>
      <p:sp>
        <p:nvSpPr>
          <p:cNvPr id="1473" name="Google Shape;1473;p37"/>
          <p:cNvSpPr txBox="1">
            <a:spLocks noGrp="1"/>
          </p:cNvSpPr>
          <p:nvPr>
            <p:ph type="title" idx="5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74" name="Google Shape;1474;p37"/>
          <p:cNvSpPr txBox="1">
            <a:spLocks noGrp="1"/>
          </p:cNvSpPr>
          <p:nvPr>
            <p:ph type="title" idx="6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75" name="Google Shape;1475;p37"/>
          <p:cNvSpPr txBox="1">
            <a:spLocks noGrp="1"/>
          </p:cNvSpPr>
          <p:nvPr>
            <p:ph type="title" idx="7"/>
          </p:nvPr>
        </p:nvSpPr>
        <p:spPr>
          <a:xfrm>
            <a:off x="4767336" y="134477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76" name="Google Shape;1476;p37"/>
          <p:cNvSpPr txBox="1">
            <a:spLocks noGrp="1"/>
          </p:cNvSpPr>
          <p:nvPr>
            <p:ph type="title" idx="8"/>
          </p:nvPr>
        </p:nvSpPr>
        <p:spPr>
          <a:xfrm>
            <a:off x="4767336" y="3040971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477" name="Google Shape;1477;p37"/>
          <p:cNvSpPr txBox="1">
            <a:spLocks noGrp="1"/>
          </p:cNvSpPr>
          <p:nvPr>
            <p:ph type="subTitle" idx="13"/>
          </p:nvPr>
        </p:nvSpPr>
        <p:spPr>
          <a:xfrm>
            <a:off x="4767335" y="1918675"/>
            <a:ext cx="4126853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sz="2000"/>
              <a:t>System setup</a:t>
            </a:r>
          </a:p>
        </p:txBody>
      </p:sp>
      <p:sp>
        <p:nvSpPr>
          <p:cNvPr id="1478" name="Google Shape;1478;p37"/>
          <p:cNvSpPr txBox="1">
            <a:spLocks noGrp="1"/>
          </p:cNvSpPr>
          <p:nvPr>
            <p:ph type="subTitle" idx="14"/>
          </p:nvPr>
        </p:nvSpPr>
        <p:spPr>
          <a:xfrm>
            <a:off x="4767335" y="361697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/>
              <a:t>Create Readme.md</a:t>
            </a:r>
            <a:endParaRPr/>
          </a:p>
        </p:txBody>
      </p:sp>
      <p:sp>
        <p:nvSpPr>
          <p:cNvPr id="6" name="Google Shape;1470;p37">
            <a:extLst>
              <a:ext uri="{FF2B5EF4-FFF2-40B4-BE49-F238E27FC236}">
                <a16:creationId xmlns:a16="http://schemas.microsoft.com/office/drawing/2014/main" id="{5D6EE58A-EE9B-0C38-6264-B725C3E03E9C}"/>
              </a:ext>
            </a:extLst>
          </p:cNvPr>
          <p:cNvSpPr txBox="1">
            <a:spLocks/>
          </p:cNvSpPr>
          <p:nvPr/>
        </p:nvSpPr>
        <p:spPr>
          <a:xfrm>
            <a:off x="720000" y="3969715"/>
            <a:ext cx="3569196" cy="1022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lnSpc>
                <a:spcPct val="114999"/>
              </a:lnSpc>
            </a:pPr>
            <a:r>
              <a:rPr lang="en-US"/>
              <a:t>Implement the CRUD methods</a:t>
            </a:r>
          </a:p>
        </p:txBody>
      </p:sp>
      <p:sp>
        <p:nvSpPr>
          <p:cNvPr id="7" name="Google Shape;1477;p37">
            <a:extLst>
              <a:ext uri="{FF2B5EF4-FFF2-40B4-BE49-F238E27FC236}">
                <a16:creationId xmlns:a16="http://schemas.microsoft.com/office/drawing/2014/main" id="{165BF7FB-E123-3618-0046-FFE4B3F58415}"/>
              </a:ext>
            </a:extLst>
          </p:cNvPr>
          <p:cNvSpPr txBox="1">
            <a:spLocks/>
          </p:cNvSpPr>
          <p:nvPr/>
        </p:nvSpPr>
        <p:spPr>
          <a:xfrm>
            <a:off x="720000" y="3631615"/>
            <a:ext cx="4126853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19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/>
            <a:r>
              <a:rPr lang="de-DE" sz="2000" err="1"/>
              <a:t>Added</a:t>
            </a:r>
            <a:r>
              <a:rPr lang="de-DE" sz="2000"/>
              <a:t> </a:t>
            </a:r>
            <a:r>
              <a:rPr lang="de-DE" sz="2000" err="1"/>
              <a:t>functions</a:t>
            </a:r>
            <a:endParaRPr lang="de-DE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319E47-75C5-3B22-6FD0-E2D19BC6A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46286"/>
            <a:ext cx="7704000" cy="572700"/>
          </a:xfrm>
        </p:spPr>
        <p:txBody>
          <a:bodyPr/>
          <a:lstStyle/>
          <a:p>
            <a:r>
              <a:rPr lang="en-US"/>
              <a:t>Use case UML</a:t>
            </a:r>
            <a:endParaRPr lang="de-DE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6037216-1462-0A12-879B-3F78A6D3AD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6A60DB4A-9015-1597-505D-4BAC63423260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825695B-2315-3132-6471-A887A9E97245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 descr="A diagram of a diagram&#10;&#10;AI-generated content may be incorrect.">
            <a:extLst>
              <a:ext uri="{FF2B5EF4-FFF2-40B4-BE49-F238E27FC236}">
                <a16:creationId xmlns:a16="http://schemas.microsoft.com/office/drawing/2014/main" id="{F9B04E09-A306-A421-1BBA-6D2D7295D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280" y="719555"/>
            <a:ext cx="5721848" cy="428625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C3C1AD7E-4AFB-A907-A157-25A96CF74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918"/>
            <a:ext cx="7704000" cy="572700"/>
          </a:xfrm>
        </p:spPr>
        <p:txBody>
          <a:bodyPr/>
          <a:lstStyle/>
          <a:p>
            <a:pPr algn="l"/>
            <a:r>
              <a:rPr lang="en-US"/>
              <a:t>Class UML</a:t>
            </a:r>
            <a:endParaRPr lang="de-DE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5299F1F-A12B-FC98-969F-EA85DDB9609E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E93B6CF-681F-EA9A-E0E6-0E13BBBC4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408" y="659722"/>
            <a:ext cx="5832958" cy="432521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/>
          <p:cNvSpPr txBox="1">
            <a:spLocks noGrp="1"/>
          </p:cNvSpPr>
          <p:nvPr>
            <p:ph type="title"/>
          </p:nvPr>
        </p:nvSpPr>
        <p:spPr>
          <a:xfrm>
            <a:off x="720000" y="16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UML</a:t>
            </a:r>
            <a:endParaRPr/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1382E1BF-63E5-E0A9-92AB-93052004A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9356" y="3187858"/>
            <a:ext cx="1981800" cy="10881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761134-64A9-233D-BC2C-0971456285D4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Picture 7" descr="A diagram of a program&#10;&#10;AI-generated content may be incorrect.">
            <a:extLst>
              <a:ext uri="{FF2B5EF4-FFF2-40B4-BE49-F238E27FC236}">
                <a16:creationId xmlns:a16="http://schemas.microsoft.com/office/drawing/2014/main" id="{0F7CE04E-4E56-1BD6-BDA9-352B5C0F7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654" y="588747"/>
            <a:ext cx="6413389" cy="43944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>
          <a:extLst>
            <a:ext uri="{FF2B5EF4-FFF2-40B4-BE49-F238E27FC236}">
              <a16:creationId xmlns:a16="http://schemas.microsoft.com/office/drawing/2014/main" id="{C3D4E7CE-7B54-2C6B-C7BF-3D89D83A7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>
            <a:extLst>
              <a:ext uri="{FF2B5EF4-FFF2-40B4-BE49-F238E27FC236}">
                <a16:creationId xmlns:a16="http://schemas.microsoft.com/office/drawing/2014/main" id="{77078774-96EF-5BD3-AFF6-E410DE40B5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6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UML</a:t>
            </a:r>
            <a:endParaRPr/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2C8BA1E0-BBF6-E541-0FE9-42E3DAD7A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9356" y="3187858"/>
            <a:ext cx="1981800" cy="10881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DC42EC-DD69-FA8A-DCD0-B861C4250579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" name="Picture 1" descr="A diagram of a program&#10;&#10;AI-generated content may be incorrect.">
            <a:extLst>
              <a:ext uri="{FF2B5EF4-FFF2-40B4-BE49-F238E27FC236}">
                <a16:creationId xmlns:a16="http://schemas.microsoft.com/office/drawing/2014/main" id="{9F2DB784-0DF5-B82D-140D-C8E964065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824" y="588321"/>
            <a:ext cx="6037925" cy="435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322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>
          <a:extLst>
            <a:ext uri="{FF2B5EF4-FFF2-40B4-BE49-F238E27FC236}">
              <a16:creationId xmlns:a16="http://schemas.microsoft.com/office/drawing/2014/main" id="{6214621B-631E-5003-31AA-C633621B4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>
            <a:extLst>
              <a:ext uri="{FF2B5EF4-FFF2-40B4-BE49-F238E27FC236}">
                <a16:creationId xmlns:a16="http://schemas.microsoft.com/office/drawing/2014/main" id="{CF3FF55C-7E00-B337-306C-ACF4EBA48A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6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UML</a:t>
            </a:r>
            <a:endParaRPr/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BBE4A650-B90F-9572-1DA0-BBEAD26D5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9356" y="3187858"/>
            <a:ext cx="1981800" cy="10881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04315-E96F-4D71-79DB-5D4709B5B46E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" name="Picture 1" descr="A diagram of a program&#10;&#10;AI-generated content may be incorrect.">
            <a:extLst>
              <a:ext uri="{FF2B5EF4-FFF2-40B4-BE49-F238E27FC236}">
                <a16:creationId xmlns:a16="http://schemas.microsoft.com/office/drawing/2014/main" id="{010F3214-D678-394E-B38C-23D3645D7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383" y="588818"/>
            <a:ext cx="6071233" cy="435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910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>
          <a:extLst>
            <a:ext uri="{FF2B5EF4-FFF2-40B4-BE49-F238E27FC236}">
              <a16:creationId xmlns:a16="http://schemas.microsoft.com/office/drawing/2014/main" id="{36047284-C392-7E94-E444-D722EAE131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>
            <a:extLst>
              <a:ext uri="{FF2B5EF4-FFF2-40B4-BE49-F238E27FC236}">
                <a16:creationId xmlns:a16="http://schemas.microsoft.com/office/drawing/2014/main" id="{20C6CD56-0EA3-AF29-896F-95C7357AC1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6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UML</a:t>
            </a:r>
            <a:endParaRPr/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D1A00E35-88E9-97D9-1FF2-5524418B1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9356" y="3187858"/>
            <a:ext cx="1981800" cy="10881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D8E6D-55D0-28ED-98BD-7711A4E62832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" name="Picture 1" descr="A diagram of a program&#10;&#10;AI-generated content may be incorrect.">
            <a:extLst>
              <a:ext uri="{FF2B5EF4-FFF2-40B4-BE49-F238E27FC236}">
                <a16:creationId xmlns:a16="http://schemas.microsoft.com/office/drawing/2014/main" id="{C62271DF-B4F0-FC69-00D7-A9E2B789B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687" y="959576"/>
            <a:ext cx="7234671" cy="338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145639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如螢幕大小 (16:9)</PresentationFormat>
  <Slides>8</Slides>
  <Notes>8</Notes>
  <HiddenSlides>0</HiddenSlide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Introduction to Coding Workshop by Slidesgo</vt:lpstr>
      <vt:lpstr>Weekly Project Update</vt:lpstr>
      <vt:lpstr>Work done this week</vt:lpstr>
      <vt:lpstr>Use case UML</vt:lpstr>
      <vt:lpstr>Class UML</vt:lpstr>
      <vt:lpstr>Sequence UML</vt:lpstr>
      <vt:lpstr>Sequence UML</vt:lpstr>
      <vt:lpstr>Sequence UML</vt:lpstr>
      <vt:lpstr>Sequence UML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terms:modified xsi:type="dcterms:W3CDTF">2025-05-09T18:51:29Z</dcterms:modified>
</cp:coreProperties>
</file>