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98" r:id="rId3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90" r:id="rId16"/>
    <p:sldId id="286" r:id="rId17"/>
    <p:sldId id="288" r:id="rId18"/>
    <p:sldId id="289" r:id="rId19"/>
    <p:sldId id="295" r:id="rId20"/>
    <p:sldId id="287" r:id="rId21"/>
    <p:sldId id="297" r:id="rId22"/>
    <p:sldId id="299" r:id="rId23"/>
  </p:sldIdLst>
  <p:sldSz cx="12192000" cy="6858000"/>
  <p:notesSz cx="6858000" cy="9144000"/>
  <p:embeddedFontLst>
    <p:embeddedFont>
      <p:font typeface="微软雅黑" pitchFamily="34" charset="-122"/>
      <p:regular r:id="rId27"/>
    </p:embeddedFont>
    <p:embeddedFont>
      <p:font typeface="微软雅黑" charset="-122"/>
      <p:regular r:id="rId28"/>
    </p:embeddedFont>
    <p:embeddedFont>
      <p:font typeface="微软雅黑 Light" pitchFamily="34" charset="-122"/>
      <p:regular r:id="rId29"/>
    </p:embeddedFont>
    <p:embeddedFont>
      <p:font typeface="等线 Light" charset="0"/>
      <p:regular r:id="rId30"/>
    </p:embeddedFont>
    <p:embeddedFont>
      <p:font typeface="等线" charset="0"/>
      <p:regular r:id="rId31"/>
      <p:bold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05E"/>
    <a:srgbClr val="A10910"/>
    <a:srgbClr val="950101"/>
    <a:srgbClr val="007DCE"/>
    <a:srgbClr val="F4D100"/>
    <a:srgbClr val="DEB700"/>
    <a:srgbClr val="E0C200"/>
    <a:srgbClr val="DABD01"/>
    <a:srgbClr val="9F0101"/>
    <a:srgbClr val="A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14" y="-216"/>
      </p:cViewPr>
      <p:guideLst>
        <p:guide orient="horz" pos="2190"/>
        <p:guide pos="3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要出发周边游 www.yaochufa.com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周末出去玩，就用要出发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BBB-9785-45ED-A21F-410962519B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063-2087-4246-986B-5501A224C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BBB-9785-45ED-A21F-410962519B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063-2087-4246-986B-5501A224C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BBB-9785-45ED-A21F-410962519B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063-2087-4246-986B-5501A224C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BBB-9785-45ED-A21F-410962519B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063-2087-4246-986B-5501A224C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BBB-9785-45ED-A21F-410962519B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063-2087-4246-986B-5501A224C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BBB-9785-45ED-A21F-410962519B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063-2087-4246-986B-5501A224C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BBB-9785-45ED-A21F-410962519B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063-2087-4246-986B-5501A224C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BBB-9785-45ED-A21F-410962519B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063-2087-4246-986B-5501A224C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BBB-9785-45ED-A21F-410962519B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063-2087-4246-986B-5501A224C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BBB-9785-45ED-A21F-410962519B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063-2087-4246-986B-5501A224C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BBB-9785-45ED-A21F-410962519B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063-2087-4246-986B-5501A224C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1BBB-9785-45ED-A21F-410962519B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60063-2087-4246-986B-5501A224C9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929217" y="681567"/>
            <a:ext cx="3956685" cy="579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Yaochufa</a:t>
            </a:r>
            <a:r>
              <a:rPr lang="en-US" sz="3200" dirty="0">
                <a:solidFill>
                  <a:schemeClr val="bg1"/>
                </a:solidFill>
              </a:rPr>
              <a:t> Excursions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9870" y="4368165"/>
            <a:ext cx="2757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移动前端组  张良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03537" y="4320083"/>
            <a:ext cx="119951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2016.8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7805" y="213360"/>
            <a:ext cx="1233805" cy="1048385"/>
          </a:xfrm>
          <a:prstGeom prst="rect">
            <a:avLst/>
          </a:prstGeom>
        </p:spPr>
      </p:pic>
      <p:sp>
        <p:nvSpPr>
          <p:cNvPr id="3" name="文本框 3074"/>
          <p:cNvSpPr txBox="1">
            <a:spLocks noChangeArrowheads="1"/>
          </p:cNvSpPr>
          <p:nvPr/>
        </p:nvSpPr>
        <p:spPr bwMode="auto">
          <a:xfrm>
            <a:off x="6864260" y="518954"/>
            <a:ext cx="35702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>
              <a:buFont typeface="Arial" pitchFamily="34" charset="0"/>
              <a:buNone/>
            </a:pPr>
            <a:r>
              <a:rPr lang="zh-CN" altLang="en-US" sz="2400" dirty="0">
                <a:ea typeface="微软雅黑" pitchFamily="34" charset="-122"/>
              </a:rPr>
              <a:t>周末出去玩，就用要出发</a:t>
            </a:r>
            <a:endParaRPr lang="zh-CN" altLang="en-US" sz="2400" dirty="0"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" y="6356350"/>
            <a:ext cx="4104640" cy="409575"/>
          </a:xfrm>
          <a:prstGeom prst="rect">
            <a:avLst/>
          </a:prstGeom>
        </p:spPr>
      </p:pic>
      <p:sp>
        <p:nvSpPr>
          <p:cNvPr id="8" name="文本框 3074"/>
          <p:cNvSpPr txBox="1">
            <a:spLocks noChangeArrowheads="1"/>
          </p:cNvSpPr>
          <p:nvPr/>
        </p:nvSpPr>
        <p:spPr bwMode="auto">
          <a:xfrm>
            <a:off x="1471930" y="2244725"/>
            <a:ext cx="9396095" cy="1737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3600" dirty="0">
                <a:latin typeface="微软雅黑" charset="0"/>
                <a:ea typeface="微软雅黑" charset="0"/>
              </a:rPr>
              <a:t>VUE.js + Requirejs + Gulp + WebPack</a:t>
            </a:r>
            <a:endParaRPr lang="en-US" altLang="zh-CN" sz="3600" dirty="0">
              <a:latin typeface="微软雅黑" charset="0"/>
              <a:ea typeface="微软雅黑" charset="0"/>
            </a:endParaRPr>
          </a:p>
          <a:p>
            <a:pPr algn="ctr" fontAlgn="auto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3600" dirty="0">
                <a:latin typeface="微软雅黑" charset="0"/>
                <a:ea typeface="微软雅黑" charset="0"/>
              </a:rPr>
              <a:t>应用开发</a:t>
            </a:r>
            <a:endParaRPr lang="zh-CN" altLang="en-US" sz="36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13970"/>
            <a:ext cx="9943465" cy="6819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441960"/>
            <a:ext cx="10859135" cy="1610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" y="2541270"/>
            <a:ext cx="12059920" cy="415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100330"/>
            <a:ext cx="11582400" cy="6677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-1" y="0"/>
            <a:ext cx="12192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1530" y="100330"/>
            <a:ext cx="2252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Gulp + </a:t>
            </a:r>
            <a:r>
              <a:rPr lang="en-US" altLang="zh-CN" dirty="0" err="1" smtClean="0"/>
              <a:t>webpack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42950" y="499110"/>
            <a:ext cx="10810875" cy="635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Gulp.js </a:t>
            </a:r>
            <a:r>
              <a:rPr lang="zh-CN" altLang="en-US" sz="1000" dirty="0" smtClean="0"/>
              <a:t>是一个自动化构建工具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开发者可以使用它在项目开发过程中自动执行常见任务。 </a:t>
            </a:r>
            <a:endParaRPr lang="zh-CN" altLang="en-US" sz="1000" dirty="0"/>
          </a:p>
          <a:p>
            <a:r>
              <a:rPr lang="en-US" altLang="zh-CN" sz="1000" dirty="0" err="1" smtClean="0"/>
              <a:t>webpack</a:t>
            </a:r>
            <a:r>
              <a:rPr lang="zh-CN" altLang="en-US" sz="1000" dirty="0" smtClean="0"/>
              <a:t>是一款模块加载器兼打包工具，它能把各种资源，例如</a:t>
            </a:r>
            <a:r>
              <a:rPr lang="en-US" altLang="zh-CN" sz="1000" dirty="0" smtClean="0"/>
              <a:t>JS</a:t>
            </a:r>
            <a:r>
              <a:rPr lang="zh-CN" altLang="en-US" sz="1000" dirty="0" smtClean="0"/>
              <a:t>（含</a:t>
            </a:r>
            <a:r>
              <a:rPr lang="en-US" altLang="zh-CN" sz="1000" dirty="0" smtClean="0"/>
              <a:t>JSX</a:t>
            </a:r>
            <a:r>
              <a:rPr lang="zh-CN" altLang="en-US" sz="1000" dirty="0" smtClean="0"/>
              <a:t>）、</a:t>
            </a:r>
            <a:r>
              <a:rPr lang="en-US" altLang="zh-CN" sz="1000" dirty="0" smtClean="0"/>
              <a:t>coffee</a:t>
            </a:r>
            <a:r>
              <a:rPr lang="zh-CN" altLang="en-US" sz="1000" dirty="0" smtClean="0"/>
              <a:t>、样式（含</a:t>
            </a:r>
            <a:r>
              <a:rPr lang="en-US" altLang="zh-CN" sz="1000" dirty="0" smtClean="0"/>
              <a:t>less/sass</a:t>
            </a:r>
            <a:r>
              <a:rPr lang="zh-CN" altLang="en-US" sz="1000" dirty="0" smtClean="0"/>
              <a:t>）、图片等都作为模块来使用和处理。 </a:t>
            </a:r>
            <a:endParaRPr lang="zh-CN" altLang="en-US" sz="1000" dirty="0"/>
          </a:p>
          <a:p>
            <a:r>
              <a:rPr lang="en-US" altLang="zh-CN" sz="1000" dirty="0" smtClean="0"/>
              <a:t> Gulp.js</a:t>
            </a:r>
            <a:r>
              <a:rPr lang="zh-CN" altLang="en-US" sz="1000" dirty="0" smtClean="0"/>
              <a:t>和</a:t>
            </a:r>
            <a:r>
              <a:rPr lang="en-US" altLang="zh-CN" sz="1000" dirty="0" err="1" smtClean="0"/>
              <a:t>webpack</a:t>
            </a:r>
            <a:r>
              <a:rPr lang="zh-CN" altLang="en-US" sz="1000" dirty="0" smtClean="0"/>
              <a:t>都是基于</a:t>
            </a:r>
            <a:r>
              <a:rPr lang="en-US" altLang="zh-CN" sz="1000" dirty="0" smtClean="0"/>
              <a:t>node.js</a:t>
            </a:r>
            <a:r>
              <a:rPr lang="zh-CN" altLang="en-US" sz="1000" dirty="0" smtClean="0"/>
              <a:t>。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en-US" altLang="zh-CN" sz="1000" dirty="0" err="1" smtClean="0">
                <a:solidFill>
                  <a:schemeClr val="accent2"/>
                </a:solidFill>
              </a:rPr>
              <a:t>src</a:t>
            </a:r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/>
              <a:t>  | --------</a:t>
            </a:r>
            <a:r>
              <a:rPr lang="en-US" altLang="zh-CN" sz="1000" dirty="0" err="1" smtClean="0">
                <a:solidFill>
                  <a:schemeClr val="accent2"/>
                </a:solidFill>
              </a:rPr>
              <a:t>js</a:t>
            </a:r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/>
              <a:t>  |          |--------</a:t>
            </a:r>
            <a:r>
              <a:rPr lang="en-US" altLang="zh-CN" sz="1000" dirty="0" smtClean="0">
                <a:solidFill>
                  <a:schemeClr val="accent2"/>
                </a:solidFill>
              </a:rPr>
              <a:t>action</a:t>
            </a:r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/>
              <a:t>  |          |             |--------</a:t>
            </a:r>
            <a:r>
              <a:rPr lang="en-US" altLang="zh-CN" sz="1000" dirty="0" smtClean="0">
                <a:solidFill>
                  <a:schemeClr val="accent2"/>
                </a:solidFill>
              </a:rPr>
              <a:t>book</a:t>
            </a:r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/>
              <a:t>  |          |             |            |--------</a:t>
            </a:r>
            <a:r>
              <a:rPr lang="en-US" altLang="zh-CN" sz="1000" dirty="0" err="1" smtClean="0">
                <a:solidFill>
                  <a:srgbClr val="0070C0"/>
                </a:solidFill>
              </a:rPr>
              <a:t>base.js</a:t>
            </a:r>
            <a:endParaRPr lang="en-US" altLang="zh-CN" sz="1000" dirty="0" smtClean="0">
              <a:solidFill>
                <a:srgbClr val="0070C0"/>
              </a:solidFill>
            </a:endParaRPr>
          </a:p>
          <a:p>
            <a:r>
              <a:rPr lang="en-US" altLang="zh-CN" sz="1000" dirty="0" smtClean="0"/>
              <a:t>  |          |             |</a:t>
            </a:r>
            <a:endParaRPr lang="en-US" altLang="zh-CN" sz="1000" dirty="0" smtClean="0"/>
          </a:p>
          <a:p>
            <a:r>
              <a:rPr lang="en-US" altLang="zh-CN" sz="1000" dirty="0" smtClean="0"/>
              <a:t>  |          |             |---------</a:t>
            </a:r>
            <a:r>
              <a:rPr lang="en-US" altLang="zh-CN" sz="1000" dirty="0" err="1" smtClean="0">
                <a:solidFill>
                  <a:schemeClr val="accent2"/>
                </a:solidFill>
              </a:rPr>
              <a:t>util</a:t>
            </a:r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/>
              <a:t>  |          |             |            |---------</a:t>
            </a:r>
            <a:r>
              <a:rPr lang="en-US" altLang="zh-CN" sz="1000" dirty="0" smtClean="0">
                <a:solidFill>
                  <a:srgbClr val="0070C0"/>
                </a:solidFill>
              </a:rPr>
              <a:t>Base64.js</a:t>
            </a:r>
            <a:endParaRPr lang="en-US" altLang="zh-CN" sz="1000" dirty="0" smtClean="0">
              <a:solidFill>
                <a:srgbClr val="0070C0"/>
              </a:solidFill>
            </a:endParaRPr>
          </a:p>
          <a:p>
            <a:r>
              <a:rPr lang="en-US" altLang="zh-CN" sz="1000" dirty="0" smtClean="0"/>
              <a:t>  |          |             |            |---------</a:t>
            </a:r>
            <a:r>
              <a:rPr lang="en-US" altLang="zh-CN" sz="1000" dirty="0" err="1" smtClean="0">
                <a:solidFill>
                  <a:srgbClr val="0070C0"/>
                </a:solidFill>
              </a:rPr>
              <a:t>Cookie.js</a:t>
            </a:r>
            <a:endParaRPr lang="en-US" altLang="zh-CN" sz="1000" dirty="0" smtClean="0">
              <a:solidFill>
                <a:srgbClr val="0070C0"/>
              </a:solidFill>
            </a:endParaRPr>
          </a:p>
          <a:p>
            <a:r>
              <a:rPr lang="en-US" altLang="zh-CN" sz="1000" dirty="0" smtClean="0"/>
              <a:t>  |          |             |</a:t>
            </a:r>
            <a:endParaRPr lang="en-US" altLang="zh-CN" sz="1000" dirty="0" smtClean="0"/>
          </a:p>
          <a:p>
            <a:r>
              <a:rPr lang="en-US" altLang="zh-CN" sz="1000" dirty="0" smtClean="0"/>
              <a:t>  |          |             |----------</a:t>
            </a:r>
            <a:r>
              <a:rPr lang="en-US" altLang="zh-CN" sz="1000" dirty="0" err="1" smtClean="0">
                <a:solidFill>
                  <a:srgbClr val="0070C0"/>
                </a:solidFill>
              </a:rPr>
              <a:t>verify.js</a:t>
            </a:r>
            <a:endParaRPr lang="en-US" altLang="zh-CN" sz="1000" dirty="0" smtClean="0">
              <a:solidFill>
                <a:srgbClr val="0070C0"/>
              </a:solidFill>
            </a:endParaRPr>
          </a:p>
          <a:p>
            <a:r>
              <a:rPr lang="en-US" altLang="zh-CN" sz="1000" dirty="0" smtClean="0"/>
              <a:t>  |          |</a:t>
            </a:r>
            <a:endParaRPr lang="en-US" altLang="zh-CN" sz="1000" dirty="0" smtClean="0"/>
          </a:p>
          <a:p>
            <a:r>
              <a:rPr lang="en-US" altLang="zh-CN" sz="1000" dirty="0" smtClean="0"/>
              <a:t>  |          |---------</a:t>
            </a:r>
            <a:r>
              <a:rPr lang="en-US" altLang="zh-CN" sz="1000" dirty="0" smtClean="0">
                <a:solidFill>
                  <a:schemeClr val="accent2"/>
                </a:solidFill>
              </a:rPr>
              <a:t>page</a:t>
            </a:r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/>
              <a:t>  |          |             |----------</a:t>
            </a:r>
            <a:r>
              <a:rPr lang="en-US" altLang="zh-CN" sz="1000" dirty="0" err="1" smtClean="0">
                <a:solidFill>
                  <a:srgbClr val="0070C0"/>
                </a:solidFill>
              </a:rPr>
              <a:t>book.js</a:t>
            </a:r>
            <a:r>
              <a:rPr lang="en-US" altLang="zh-CN" sz="1000" dirty="0" smtClean="0">
                <a:solidFill>
                  <a:srgbClr val="0070C0"/>
                </a:solidFill>
              </a:rPr>
              <a:t> </a:t>
            </a:r>
            <a:r>
              <a:rPr lang="en-US" altLang="zh-CN" sz="800" dirty="0" smtClean="0">
                <a:solidFill>
                  <a:srgbClr val="00B050"/>
                </a:solidFill>
              </a:rPr>
              <a:t>[define(‘book’, [‘../app’, ‘../action/book/base’, ‘../action/</a:t>
            </a:r>
            <a:r>
              <a:rPr lang="en-US" altLang="zh-CN" sz="800" dirty="0" err="1" smtClean="0">
                <a:solidFill>
                  <a:srgbClr val="00B050"/>
                </a:solidFill>
              </a:rPr>
              <a:t>util</a:t>
            </a:r>
            <a:r>
              <a:rPr lang="en-US" altLang="zh-CN" sz="800" dirty="0" smtClean="0">
                <a:solidFill>
                  <a:srgbClr val="00B050"/>
                </a:solidFill>
              </a:rPr>
              <a:t>/Cookie’])]</a:t>
            </a:r>
            <a:endParaRPr lang="en-US" altLang="zh-CN" sz="800" dirty="0" smtClean="0">
              <a:solidFill>
                <a:srgbClr val="00B050"/>
              </a:solidFill>
            </a:endParaRPr>
          </a:p>
          <a:p>
            <a:r>
              <a:rPr lang="en-US" altLang="zh-CN" sz="1000" dirty="0" smtClean="0"/>
              <a:t>  |          |             |----------</a:t>
            </a:r>
            <a:r>
              <a:rPr lang="en-US" altLang="zh-CN" sz="1000" dirty="0" err="1" smtClean="0">
                <a:solidFill>
                  <a:srgbClr val="0070C0"/>
                </a:solidFill>
              </a:rPr>
              <a:t>paying.js</a:t>
            </a:r>
            <a:r>
              <a:rPr lang="en-US" altLang="zh-CN" sz="1000" dirty="0" smtClean="0">
                <a:solidFill>
                  <a:srgbClr val="0070C0"/>
                </a:solidFill>
              </a:rPr>
              <a:t> </a:t>
            </a:r>
            <a:r>
              <a:rPr lang="en-US" altLang="zh-CN" sz="800" dirty="0" smtClean="0">
                <a:solidFill>
                  <a:srgbClr val="00B050"/>
                </a:solidFill>
              </a:rPr>
              <a:t>[define(‘paying’, [‘../app’, ‘../action/</a:t>
            </a:r>
            <a:r>
              <a:rPr lang="en-US" altLang="zh-CN" sz="800" dirty="0" err="1" smtClean="0">
                <a:solidFill>
                  <a:srgbClr val="00B050"/>
                </a:solidFill>
              </a:rPr>
              <a:t>util</a:t>
            </a:r>
            <a:r>
              <a:rPr lang="en-US" altLang="zh-CN" sz="800" dirty="0" smtClean="0">
                <a:solidFill>
                  <a:srgbClr val="00B050"/>
                </a:solidFill>
              </a:rPr>
              <a:t>/Cookie’])]</a:t>
            </a:r>
            <a:endParaRPr lang="en-US" altLang="zh-CN" sz="800" dirty="0" smtClean="0">
              <a:solidFill>
                <a:srgbClr val="0070C0"/>
              </a:solidFill>
            </a:endParaRPr>
          </a:p>
          <a:p>
            <a:r>
              <a:rPr lang="en-US" altLang="zh-CN" sz="1000" dirty="0" smtClean="0"/>
              <a:t>  |          |             |----------</a:t>
            </a:r>
            <a:r>
              <a:rPr lang="en-US" altLang="zh-CN" sz="1000" dirty="0" smtClean="0">
                <a:solidFill>
                  <a:schemeClr val="accent2"/>
                </a:solidFill>
              </a:rPr>
              <a:t>user</a:t>
            </a:r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/>
              <a:t>  |          |                            |---------</a:t>
            </a:r>
            <a:r>
              <a:rPr lang="en-US" altLang="zh-CN" sz="1000" dirty="0" err="1" smtClean="0">
                <a:solidFill>
                  <a:srgbClr val="0070C0"/>
                </a:solidFill>
              </a:rPr>
              <a:t>login.js</a:t>
            </a:r>
            <a:r>
              <a:rPr lang="en-US" altLang="zh-CN" sz="1000" dirty="0" smtClean="0">
                <a:solidFill>
                  <a:srgbClr val="0070C0"/>
                </a:solidFill>
              </a:rPr>
              <a:t> </a:t>
            </a:r>
            <a:r>
              <a:rPr lang="en-US" altLang="zh-CN" sz="800" dirty="0" smtClean="0">
                <a:solidFill>
                  <a:srgbClr val="00B050"/>
                </a:solidFill>
              </a:rPr>
              <a:t>[define(‘login, [‘../app’, ‘../action/verify’])]</a:t>
            </a:r>
            <a:endParaRPr lang="en-US" altLang="zh-CN" sz="800" dirty="0" smtClean="0">
              <a:solidFill>
                <a:srgbClr val="0070C0"/>
              </a:solidFill>
            </a:endParaRPr>
          </a:p>
          <a:p>
            <a:r>
              <a:rPr lang="en-US" altLang="zh-CN" sz="1000" dirty="0" smtClean="0"/>
              <a:t>  |          |                            |---------</a:t>
            </a:r>
            <a:r>
              <a:rPr lang="en-US" altLang="zh-CN" sz="1000" dirty="0" err="1" smtClean="0">
                <a:solidFill>
                  <a:srgbClr val="0070C0"/>
                </a:solidFill>
              </a:rPr>
              <a:t>register.js</a:t>
            </a:r>
            <a:r>
              <a:rPr lang="en-US" altLang="zh-CN" sz="1100" dirty="0" smtClean="0">
                <a:solidFill>
                  <a:srgbClr val="0070C0"/>
                </a:solidFill>
              </a:rPr>
              <a:t> </a:t>
            </a:r>
            <a:r>
              <a:rPr lang="en-US" altLang="zh-CN" sz="800" dirty="0" smtClean="0">
                <a:solidFill>
                  <a:srgbClr val="00B050"/>
                </a:solidFill>
              </a:rPr>
              <a:t>[define(‘register, [‘../app’, ‘../action/verify’])]</a:t>
            </a:r>
            <a:endParaRPr lang="en-US" altLang="zh-CN" sz="800" dirty="0" smtClean="0">
              <a:solidFill>
                <a:srgbClr val="0070C0"/>
              </a:solidFill>
            </a:endParaRPr>
          </a:p>
          <a:p>
            <a:r>
              <a:rPr lang="en-US" altLang="zh-CN" sz="1000" dirty="0" smtClean="0"/>
              <a:t>  |          |                            |---------</a:t>
            </a:r>
            <a:r>
              <a:rPr lang="en-US" altLang="zh-CN" sz="1000" dirty="0" err="1" smtClean="0">
                <a:solidFill>
                  <a:srgbClr val="0070C0"/>
                </a:solidFill>
              </a:rPr>
              <a:t>user_info.js</a:t>
            </a:r>
            <a:r>
              <a:rPr lang="en-US" altLang="zh-CN" sz="1000" dirty="0" smtClean="0">
                <a:solidFill>
                  <a:srgbClr val="00B050"/>
                </a:solidFill>
              </a:rPr>
              <a:t> </a:t>
            </a:r>
            <a:r>
              <a:rPr lang="en-US" altLang="zh-CN" sz="800" dirty="0" smtClean="0">
                <a:solidFill>
                  <a:srgbClr val="00B050"/>
                </a:solidFill>
              </a:rPr>
              <a:t>[define(‘user_info, [‘../app’])]</a:t>
            </a:r>
            <a:endParaRPr lang="en-US" altLang="zh-CN" sz="800" dirty="0" smtClean="0">
              <a:solidFill>
                <a:srgbClr val="0070C0"/>
              </a:solidFill>
            </a:endParaRPr>
          </a:p>
          <a:p>
            <a:r>
              <a:rPr lang="en-US" altLang="zh-CN" sz="1000" dirty="0" smtClean="0"/>
              <a:t>  |          |---------</a:t>
            </a:r>
            <a:r>
              <a:rPr lang="en-US" altLang="zh-CN" sz="1000" dirty="0" err="1" smtClean="0">
                <a:solidFill>
                  <a:srgbClr val="0070C0"/>
                </a:solidFill>
              </a:rPr>
              <a:t>app.js</a:t>
            </a:r>
            <a:endParaRPr lang="en-US" altLang="zh-CN" sz="1000" dirty="0" smtClean="0">
              <a:solidFill>
                <a:srgbClr val="0070C0"/>
              </a:solidFill>
            </a:endParaRPr>
          </a:p>
          <a:p>
            <a:r>
              <a:rPr lang="en-US" altLang="zh-CN" sz="1000" dirty="0" smtClean="0"/>
              <a:t>  |</a:t>
            </a:r>
            <a:endParaRPr lang="en-US" altLang="zh-CN" sz="1000" dirty="0" smtClean="0"/>
          </a:p>
          <a:p>
            <a:r>
              <a:rPr lang="en-US" altLang="zh-CN" sz="1000" dirty="0" smtClean="0"/>
              <a:t>  |</a:t>
            </a:r>
            <a:endParaRPr lang="en-US" altLang="zh-CN" sz="1000" dirty="0" smtClean="0"/>
          </a:p>
          <a:p>
            <a:r>
              <a:rPr lang="en-US" altLang="zh-CN" sz="1000" dirty="0" smtClean="0"/>
              <a:t>  |---------</a:t>
            </a:r>
            <a:r>
              <a:rPr lang="en-US" altLang="zh-CN" sz="1000" dirty="0" smtClean="0">
                <a:solidFill>
                  <a:schemeClr val="accent2"/>
                </a:solidFill>
              </a:rPr>
              <a:t>style</a:t>
            </a:r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>
                <a:solidFill>
                  <a:schemeClr val="accent2"/>
                </a:solidFill>
              </a:rPr>
              <a:t>                </a:t>
            </a:r>
            <a:r>
              <a:rPr lang="en-US" altLang="zh-CN" sz="1000" dirty="0" smtClean="0">
                <a:sym typeface="+mn-ea"/>
              </a:rPr>
              <a:t>|---------</a:t>
            </a:r>
            <a:r>
              <a:rPr lang="en-US" altLang="zh-CN" sz="1000" dirty="0" smtClean="0">
                <a:solidFill>
                  <a:schemeClr val="accent2"/>
                </a:solidFill>
                <a:sym typeface="+mn-ea"/>
              </a:rPr>
              <a:t>sass</a:t>
            </a:r>
            <a:endParaRPr lang="en-US" altLang="zh-CN" sz="1000" dirty="0" smtClean="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000" dirty="0" smtClean="0"/>
              <a:t>                               |---------</a:t>
            </a:r>
            <a:r>
              <a:rPr lang="en-US" altLang="zh-CN" sz="1000" dirty="0" err="1" smtClean="0">
                <a:solidFill>
                  <a:srgbClr val="0070C0"/>
                </a:solidFill>
              </a:rPr>
              <a:t>book.scss</a:t>
            </a:r>
            <a:endParaRPr lang="en-US" altLang="zh-CN" sz="1000" dirty="0" smtClean="0">
              <a:solidFill>
                <a:srgbClr val="0070C0"/>
              </a:solidFill>
            </a:endParaRPr>
          </a:p>
          <a:p>
            <a:r>
              <a:rPr lang="en-US" altLang="zh-CN" sz="1000" dirty="0" smtClean="0"/>
              <a:t>                               |---------</a:t>
            </a:r>
            <a:r>
              <a:rPr lang="en-US" altLang="zh-CN" sz="1000" dirty="0" err="1" smtClean="0">
                <a:solidFill>
                  <a:srgbClr val="0070C0"/>
                </a:solidFill>
              </a:rPr>
              <a:t>login.scss</a:t>
            </a:r>
            <a:endParaRPr lang="en-US" altLang="zh-CN" sz="1000" dirty="0" smtClean="0"/>
          </a:p>
          <a:p>
            <a:r>
              <a:rPr lang="en-US" altLang="zh-CN" sz="1000" dirty="0" smtClean="0">
                <a:solidFill>
                  <a:schemeClr val="accent2"/>
                </a:solidFill>
              </a:rPr>
              <a:t>dist</a:t>
            </a:r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/>
              <a:t>  |--------</a:t>
            </a:r>
            <a:r>
              <a:rPr lang="en-US" altLang="zh-CN" sz="1000" dirty="0" smtClean="0">
                <a:solidFill>
                  <a:schemeClr val="accent2"/>
                </a:solidFill>
              </a:rPr>
              <a:t>js</a:t>
            </a:r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/>
              <a:t>  |          |--------</a:t>
            </a:r>
            <a:r>
              <a:rPr lang="en-US" altLang="zh-CN" sz="1000" dirty="0" smtClean="0">
                <a:solidFill>
                  <a:schemeClr val="accent5"/>
                </a:solidFill>
              </a:rPr>
              <a:t>book.js </a:t>
            </a:r>
            <a:r>
              <a:rPr lang="en-US" altLang="zh-CN" sz="1000" dirty="0" smtClean="0">
                <a:solidFill>
                  <a:srgbClr val="00B050"/>
                </a:solidFill>
                <a:sym typeface="+mn-ea"/>
              </a:rPr>
              <a:t>[book.js + app.js + base.js + Cookie.js]</a:t>
            </a:r>
            <a:endParaRPr lang="en-US" altLang="zh-CN" sz="1000" dirty="0" smtClean="0">
              <a:solidFill>
                <a:schemeClr val="accent5"/>
              </a:solidFill>
            </a:endParaRPr>
          </a:p>
          <a:p>
            <a:r>
              <a:rPr lang="en-US" altLang="zh-CN" sz="1000" dirty="0" smtClean="0"/>
              <a:t>  |          |--------</a:t>
            </a:r>
            <a:r>
              <a:rPr lang="en-US" altLang="zh-CN" sz="1000" dirty="0" smtClean="0">
                <a:solidFill>
                  <a:schemeClr val="accent5"/>
                </a:solidFill>
              </a:rPr>
              <a:t>paying.js </a:t>
            </a:r>
            <a:r>
              <a:rPr lang="en-US" altLang="zh-CN" sz="1000" dirty="0" smtClean="0">
                <a:solidFill>
                  <a:srgbClr val="00B050"/>
                </a:solidFill>
                <a:sym typeface="+mn-ea"/>
              </a:rPr>
              <a:t>[paying.js + app.js + Cookie.js]</a:t>
            </a:r>
            <a:endParaRPr lang="en-US" altLang="zh-CN" sz="1000" dirty="0" smtClean="0">
              <a:solidFill>
                <a:schemeClr val="accent5"/>
              </a:solidFill>
            </a:endParaRPr>
          </a:p>
          <a:p>
            <a:r>
              <a:rPr lang="en-US" altLang="zh-CN" sz="1000" dirty="0" smtClean="0"/>
              <a:t>  |          |--------</a:t>
            </a:r>
            <a:r>
              <a:rPr lang="en-US" altLang="zh-CN" sz="1000" dirty="0" smtClean="0">
                <a:solidFill>
                  <a:schemeClr val="accent2"/>
                </a:solidFill>
              </a:rPr>
              <a:t>user</a:t>
            </a:r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/>
              <a:t>  |                       |-----------</a:t>
            </a:r>
            <a:r>
              <a:rPr lang="en-US" altLang="zh-CN" sz="1000" dirty="0" smtClean="0">
                <a:solidFill>
                  <a:schemeClr val="accent5"/>
                </a:solidFill>
              </a:rPr>
              <a:t>login.js </a:t>
            </a:r>
            <a:r>
              <a:rPr lang="en-US" altLang="zh-CN" sz="1000" dirty="0" smtClean="0">
                <a:solidFill>
                  <a:srgbClr val="00B050"/>
                </a:solidFill>
                <a:sym typeface="+mn-ea"/>
              </a:rPr>
              <a:t>[login.js + app.js + verify.js]</a:t>
            </a:r>
            <a:endParaRPr lang="en-US" altLang="zh-CN" sz="1000" dirty="0" smtClean="0">
              <a:solidFill>
                <a:schemeClr val="accent5"/>
              </a:solidFill>
            </a:endParaRPr>
          </a:p>
          <a:p>
            <a:r>
              <a:rPr lang="en-US" altLang="zh-CN" sz="1000" dirty="0" smtClean="0"/>
              <a:t>  |                       |-----------</a:t>
            </a:r>
            <a:r>
              <a:rPr lang="en-US" altLang="zh-CN" sz="1000" dirty="0" smtClean="0">
                <a:solidFill>
                  <a:schemeClr val="accent5"/>
                </a:solidFill>
              </a:rPr>
              <a:t>register.js </a:t>
            </a:r>
            <a:r>
              <a:rPr lang="en-US" altLang="zh-CN" sz="1000" dirty="0" smtClean="0">
                <a:solidFill>
                  <a:srgbClr val="00B050"/>
                </a:solidFill>
                <a:sym typeface="+mn-ea"/>
              </a:rPr>
              <a:t>[register.js + app.js + verify.js]</a:t>
            </a:r>
            <a:endParaRPr lang="en-US" altLang="zh-CN" sz="1000" dirty="0" smtClean="0">
              <a:solidFill>
                <a:schemeClr val="accent5"/>
              </a:solidFill>
            </a:endParaRPr>
          </a:p>
          <a:p>
            <a:r>
              <a:rPr lang="en-US" altLang="zh-CN" sz="1000" dirty="0" smtClean="0"/>
              <a:t>  |                       |-----------</a:t>
            </a:r>
            <a:r>
              <a:rPr lang="en-US" altLang="zh-CN" sz="1000" dirty="0" smtClean="0">
                <a:solidFill>
                  <a:schemeClr val="accent5"/>
                </a:solidFill>
              </a:rPr>
              <a:t>user_info.js </a:t>
            </a:r>
            <a:r>
              <a:rPr lang="en-US" altLang="zh-CN" sz="1000" dirty="0" smtClean="0">
                <a:solidFill>
                  <a:srgbClr val="00B050"/>
                </a:solidFill>
                <a:sym typeface="+mn-ea"/>
              </a:rPr>
              <a:t>[user_info.js + app.js]</a:t>
            </a:r>
            <a:endParaRPr lang="en-US" altLang="zh-CN" sz="1000" dirty="0" smtClean="0">
              <a:solidFill>
                <a:schemeClr val="accent5"/>
              </a:solidFill>
            </a:endParaRPr>
          </a:p>
          <a:p>
            <a:r>
              <a:rPr lang="en-US" altLang="zh-CN" sz="1000" dirty="0" smtClean="0"/>
              <a:t>  |-------</a:t>
            </a:r>
            <a:r>
              <a:rPr lang="en-US" altLang="zh-CN" sz="1000" dirty="0" smtClean="0">
                <a:solidFill>
                  <a:schemeClr val="accent2"/>
                </a:solidFill>
              </a:rPr>
              <a:t>style</a:t>
            </a:r>
            <a:endParaRPr lang="en-US" altLang="zh-CN" sz="1000" dirty="0" smtClean="0">
              <a:solidFill>
                <a:schemeClr val="accent2"/>
              </a:solidFill>
            </a:endParaRPr>
          </a:p>
          <a:p>
            <a:r>
              <a:rPr lang="en-US" altLang="zh-CN" sz="1000" dirty="0" smtClean="0"/>
              <a:t>              |---------</a:t>
            </a:r>
            <a:r>
              <a:rPr lang="en-US" altLang="zh-CN" sz="1000" dirty="0" smtClean="0">
                <a:solidFill>
                  <a:schemeClr val="accent5"/>
                </a:solidFill>
              </a:rPr>
              <a:t>book.css</a:t>
            </a:r>
            <a:endParaRPr lang="en-US" altLang="zh-CN" sz="1000" dirty="0" smtClean="0">
              <a:solidFill>
                <a:schemeClr val="accent5"/>
              </a:solidFill>
            </a:endParaRPr>
          </a:p>
          <a:p>
            <a:r>
              <a:rPr lang="en-US" altLang="zh-CN" sz="1000" dirty="0" smtClean="0"/>
              <a:t>              |---------</a:t>
            </a:r>
            <a:r>
              <a:rPr lang="en-US" altLang="zh-CN" sz="1000" dirty="0" smtClean="0">
                <a:solidFill>
                  <a:schemeClr val="accent5"/>
                </a:solidFill>
              </a:rPr>
              <a:t>login.css</a:t>
            </a:r>
            <a:endParaRPr lang="en-US" altLang="zh-CN" sz="1000" dirty="0" smtClean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86775" y="3057525"/>
            <a:ext cx="70485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gulp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44075" y="3048001"/>
            <a:ext cx="1228726" cy="37147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webpack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838325" y="3067050"/>
            <a:ext cx="6524625" cy="85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248775" y="3038475"/>
            <a:ext cx="466725" cy="19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9144000" y="3390900"/>
            <a:ext cx="5715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437640" y="3486150"/>
            <a:ext cx="7306310" cy="1911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10125" y="2897506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遍历</a:t>
            </a:r>
            <a:r>
              <a:rPr lang="en-US" altLang="zh-CN" sz="800" dirty="0" smtClean="0">
                <a:solidFill>
                  <a:srgbClr val="FF0000"/>
                </a:solidFill>
              </a:rPr>
              <a:t>page</a:t>
            </a:r>
            <a:r>
              <a:rPr lang="zh-CN" altLang="en-US" sz="800" dirty="0" smtClean="0">
                <a:solidFill>
                  <a:srgbClr val="FF0000"/>
                </a:solidFill>
              </a:rPr>
              <a:t>目录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10675" y="2849881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合并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js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67825" y="3421381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压缩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js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30015" y="4655186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按目录结构输出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js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571625" y="3495675"/>
            <a:ext cx="6734175" cy="12001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575435" y="3476625"/>
            <a:ext cx="7279005" cy="300164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05125" y="4402456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002060"/>
                </a:solidFill>
              </a:rPr>
              <a:t>遍历</a:t>
            </a:r>
            <a:r>
              <a:rPr lang="en-US" altLang="zh-CN" sz="800" dirty="0" smtClean="0">
                <a:solidFill>
                  <a:srgbClr val="002060"/>
                </a:solidFill>
              </a:rPr>
              <a:t>style</a:t>
            </a:r>
            <a:r>
              <a:rPr lang="zh-CN" altLang="en-US" sz="800" dirty="0" smtClean="0">
                <a:solidFill>
                  <a:srgbClr val="002060"/>
                </a:solidFill>
              </a:rPr>
              <a:t>目录并生成</a:t>
            </a:r>
            <a:r>
              <a:rPr lang="en-US" altLang="zh-CN" sz="800" dirty="0" err="1" smtClean="0">
                <a:solidFill>
                  <a:srgbClr val="002060"/>
                </a:solidFill>
              </a:rPr>
              <a:t>css</a:t>
            </a:r>
            <a:r>
              <a:rPr lang="zh-CN" altLang="en-US" sz="800" dirty="0" smtClean="0">
                <a:solidFill>
                  <a:srgbClr val="002060"/>
                </a:solidFill>
              </a:rPr>
              <a:t>文件，同时压缩</a:t>
            </a:r>
            <a:endParaRPr lang="zh-CN" altLang="en-US" sz="800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6190" y="4497071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002060"/>
                </a:solidFill>
              </a:rPr>
              <a:t>按目录结构输出 </a:t>
            </a:r>
            <a:r>
              <a:rPr lang="en-US" altLang="zh-CN" sz="800" dirty="0" err="1" smtClean="0">
                <a:solidFill>
                  <a:srgbClr val="002060"/>
                </a:solidFill>
              </a:rPr>
              <a:t>css</a:t>
            </a:r>
            <a:endParaRPr lang="zh-CN" altLang="en-US" sz="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80" y="57150"/>
            <a:ext cx="9133205" cy="6743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349250"/>
            <a:ext cx="11920855" cy="5847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285115"/>
            <a:ext cx="11346815" cy="62236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737235"/>
            <a:ext cx="11925935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485140"/>
            <a:ext cx="12039600" cy="1648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2966720"/>
            <a:ext cx="12065635" cy="31953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>
            <a:off x="1382395" y="280035"/>
            <a:ext cx="137033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、前后端分离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98865" y="5015865"/>
            <a:ext cx="155829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css</a:t>
            </a:r>
            <a:r>
              <a: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js</a:t>
            </a:r>
            <a:r>
              <a: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合并压缩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860" y="287020"/>
            <a:ext cx="171958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、目录结构管理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27985" y="6140450"/>
            <a:ext cx="129984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4</a:t>
            </a:r>
            <a:r>
              <a:rPr lang="zh-CN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js</a:t>
            </a:r>
            <a:r>
              <a:rPr lang="zh-CN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线上调试支持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46910" y="1482090"/>
            <a:ext cx="877570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34845" y="1505585"/>
            <a:ext cx="9359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vue.js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94360" y="1490980"/>
            <a:ext cx="889635" cy="4273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5630" y="1559560"/>
            <a:ext cx="88963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页面片段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3295015" y="1489710"/>
            <a:ext cx="842645" cy="379730"/>
          </a:xfrm>
          <a:prstGeom prst="rect">
            <a:avLst/>
          </a:prstGeom>
          <a:solidFill>
            <a:srgbClr val="F4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0800000" flipV="1">
            <a:off x="3307080" y="1551940"/>
            <a:ext cx="8331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模拟数据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484630" y="1699895"/>
            <a:ext cx="449580" cy="82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836545" y="1688465"/>
            <a:ext cx="459105" cy="6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970405" y="2691130"/>
            <a:ext cx="842645" cy="379730"/>
          </a:xfrm>
          <a:prstGeom prst="rect">
            <a:avLst/>
          </a:prstGeom>
          <a:solidFill>
            <a:srgbClr val="F4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 rot="10800000" flipV="1">
            <a:off x="1982470" y="2753360"/>
            <a:ext cx="8331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后端接口</a:t>
            </a:r>
            <a:endParaRPr lang="zh-CN" altLang="en-US" sz="1200"/>
          </a:p>
        </p:txBody>
      </p:sp>
      <p:cxnSp>
        <p:nvCxnSpPr>
          <p:cNvPr id="23" name="直接箭头连接符 22"/>
          <p:cNvCxnSpPr>
            <a:endCxn id="13" idx="2"/>
          </p:cNvCxnSpPr>
          <p:nvPr/>
        </p:nvCxnSpPr>
        <p:spPr>
          <a:xfrm flipV="1">
            <a:off x="2381885" y="1921510"/>
            <a:ext cx="3810" cy="756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49605" y="823595"/>
            <a:ext cx="94488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前端开始开发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696595" y="3499485"/>
            <a:ext cx="94488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后端开始开发</a:t>
            </a:r>
            <a:endParaRPr lang="zh-CN" altLang="en-US" sz="10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49605" y="1123315"/>
            <a:ext cx="1957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85165" y="3456305"/>
            <a:ext cx="19577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9510" y="801370"/>
            <a:ext cx="1876425" cy="430911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7852410" y="3216275"/>
            <a:ext cx="850265" cy="4368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875905" y="3296285"/>
            <a:ext cx="82677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requirejs</a:t>
            </a:r>
            <a:endParaRPr lang="en-US" altLang="zh-CN" sz="120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698615" y="3411220"/>
            <a:ext cx="976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871335" y="3181350"/>
            <a:ext cx="69088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辅助管理</a:t>
            </a:r>
            <a:endParaRPr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7778115" y="1654175"/>
            <a:ext cx="10001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requirejs.config({</a:t>
            </a:r>
            <a:endParaRPr lang="zh-CN" altLang="en-US" sz="800"/>
          </a:p>
          <a:p>
            <a:r>
              <a:rPr lang="zh-CN" altLang="en-US" sz="800"/>
              <a:t>           </a:t>
            </a:r>
            <a:r>
              <a:rPr lang="en-US" altLang="zh-CN" sz="800"/>
              <a:t>……</a:t>
            </a:r>
            <a:endParaRPr lang="en-US" altLang="zh-CN" sz="800"/>
          </a:p>
          <a:p>
            <a:r>
              <a:rPr lang="zh-CN" altLang="en-US" sz="800"/>
              <a:t>});</a:t>
            </a:r>
            <a:endParaRPr lang="zh-CN" altLang="en-US" sz="80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260715" y="2216150"/>
            <a:ext cx="0" cy="89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684135" y="2553970"/>
            <a:ext cx="131191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amd</a:t>
            </a:r>
            <a:r>
              <a:rPr lang="zh-CN" altLang="en-US" sz="1000"/>
              <a:t>规范之外的干掉</a:t>
            </a:r>
            <a:endParaRPr lang="zh-CN" altLang="en-US" sz="1000"/>
          </a:p>
        </p:txBody>
      </p:sp>
      <p:sp>
        <p:nvSpPr>
          <p:cNvPr id="37" name="矩形 36"/>
          <p:cNvSpPr/>
          <p:nvPr/>
        </p:nvSpPr>
        <p:spPr>
          <a:xfrm>
            <a:off x="10053320" y="3238500"/>
            <a:ext cx="873760" cy="42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086975" y="3331210"/>
            <a:ext cx="77470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webpack</a:t>
            </a:r>
            <a:endParaRPr lang="en-US" altLang="zh-CN" sz="1200"/>
          </a:p>
        </p:txBody>
      </p:sp>
      <p:sp>
        <p:nvSpPr>
          <p:cNvPr id="39" name="文本框 38"/>
          <p:cNvSpPr txBox="1"/>
          <p:nvPr/>
        </p:nvSpPr>
        <p:spPr>
          <a:xfrm>
            <a:off x="10000615" y="1723390"/>
            <a:ext cx="1000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/>
              <a:t>webpack.config.js</a:t>
            </a:r>
            <a:endParaRPr lang="en-US" sz="80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0502265" y="2217420"/>
            <a:ext cx="0" cy="89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925685" y="2555240"/>
            <a:ext cx="131191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amd</a:t>
            </a:r>
            <a:r>
              <a:rPr lang="zh-CN" altLang="en-US" sz="1000"/>
              <a:t>规范之外的干掉</a:t>
            </a:r>
            <a:endParaRPr lang="zh-CN" altLang="en-US" sz="1000"/>
          </a:p>
        </p:txBody>
      </p:sp>
      <p:sp>
        <p:nvSpPr>
          <p:cNvPr id="42" name="文本框 41"/>
          <p:cNvSpPr txBox="1"/>
          <p:nvPr/>
        </p:nvSpPr>
        <p:spPr>
          <a:xfrm>
            <a:off x="8546465" y="659765"/>
            <a:ext cx="181991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amd</a:t>
            </a:r>
            <a:r>
              <a:rPr lang="zh-CN" altLang="zh-CN" sz="1000">
                <a:solidFill>
                  <a:srgbClr val="FF0000"/>
                </a:solidFill>
              </a:rPr>
              <a:t>模块调试、合并无缝结合</a:t>
            </a:r>
            <a:endParaRPr lang="zh-CN" altLang="zh-CN" sz="100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8422005" y="952500"/>
            <a:ext cx="424815" cy="631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133330" y="975995"/>
            <a:ext cx="494030" cy="677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604885" y="1186815"/>
            <a:ext cx="43688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1000">
                <a:solidFill>
                  <a:srgbClr val="FF0000"/>
                </a:solidFill>
              </a:rPr>
              <a:t>干掉</a:t>
            </a:r>
            <a:endParaRPr lang="zh-CN" altLang="zh-CN" sz="100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937750" y="1187450"/>
            <a:ext cx="43688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1000">
                <a:solidFill>
                  <a:srgbClr val="FF0000"/>
                </a:solidFill>
              </a:rPr>
              <a:t>干掉</a:t>
            </a:r>
            <a:endParaRPr lang="zh-CN" altLang="zh-CN" sz="100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49540" y="4192270"/>
            <a:ext cx="1033780" cy="494030"/>
          </a:xfrm>
          <a:prstGeom prst="rect">
            <a:avLst/>
          </a:prstGeom>
          <a:solidFill>
            <a:srgbClr val="DE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955915" y="4295775"/>
            <a:ext cx="60896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gulp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9271635" y="4306570"/>
            <a:ext cx="102235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gulpfile.js</a:t>
            </a:r>
            <a:endParaRPr lang="zh-CN" altLang="en-US" sz="120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8822055" y="4434840"/>
            <a:ext cx="459105" cy="6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10041255" y="3790315"/>
            <a:ext cx="276225" cy="62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907665" y="5478780"/>
            <a:ext cx="1263650" cy="4940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138170" y="5594350"/>
            <a:ext cx="74104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php</a:t>
            </a:r>
            <a:r>
              <a:rPr lang="zh-CN" altLang="en-US" sz="1200"/>
              <a:t>路由</a:t>
            </a:r>
            <a:endParaRPr lang="zh-CN" altLang="en-US" sz="1200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3482975" y="3893820"/>
            <a:ext cx="1986280" cy="161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3482340" y="1423670"/>
            <a:ext cx="1803400" cy="4043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252980" y="4238625"/>
            <a:ext cx="1833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请求哪个目录下的静态资源，</a:t>
            </a:r>
            <a:endParaRPr lang="zh-CN" altLang="en-US" sz="1000"/>
          </a:p>
          <a:p>
            <a:r>
              <a:rPr lang="zh-CN" altLang="en-US" sz="1000"/>
              <a:t>以环境、参数作为判断依据</a:t>
            </a:r>
            <a:endParaRPr lang="zh-CN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4290" y="3174"/>
            <a:ext cx="12192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94717" y="1095271"/>
            <a:ext cx="4028067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、前后端分离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4407" y="3728616"/>
            <a:ext cx="4028067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css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js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合并压缩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1707" y="2445281"/>
            <a:ext cx="4028067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、目录结构管理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5677" y="5088151"/>
            <a:ext cx="4028067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4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js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线上调试支持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4260" y="1203325"/>
            <a:ext cx="15506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(vue.js)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875530" y="2508250"/>
            <a:ext cx="15506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(requirejs)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911090" y="3837305"/>
            <a:ext cx="28943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(gulp + webpack)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958080" y="5177155"/>
            <a:ext cx="396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(php</a:t>
            </a:r>
            <a:r>
              <a:rPr lang="zh-CN" altLang="zh-CN"/>
              <a:t>根据环境和特殊参数做路由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2960" y="3001645"/>
            <a:ext cx="10972800" cy="1143000"/>
          </a:xfrm>
          <a:noFill/>
          <a:ln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r>
              <a:rPr lang="zh-CN" altLang="en-US" smtClean="0"/>
              <a:t>谢谢！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4290" y="3174"/>
            <a:ext cx="12192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8810" y="642620"/>
            <a:ext cx="11023600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Vue.js是一个构建数据驱动的 web 界面的库。Vue.js 的目标是通过尽可能简单的 API 实现</a:t>
            </a:r>
            <a:r>
              <a:rPr lang="zh-CN" altLang="en-US" sz="2000" b="1"/>
              <a:t>响应的数据绑定</a:t>
            </a:r>
            <a:r>
              <a:rPr lang="zh-CN" altLang="en-US"/>
              <a:t>和组合的视图组件。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1670" y="1714500"/>
            <a:ext cx="1090231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Vue.js 的核心是一个响应的数据绑定系统，通俗地讲，它意味着我们在普通 HTML 模板中使用特殊的语法将 DOM “绑定”到底层数据。一旦创建了绑定，DOM 将与数据保持同步。每当修改了数据，DOM 便相应地更新。这样我们应用中的逻辑就几乎都是直接修改数据了，不必与 DOM 更新搅在一起。这让我们的代码更容易撰写、理解与维护。</a:t>
            </a:r>
            <a:endParaRPr lang="zh-CN" altLang="en-US"/>
          </a:p>
        </p:txBody>
      </p:sp>
      <p:pic>
        <p:nvPicPr>
          <p:cNvPr id="11" name="图片 10" descr="mv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1370" y="3196590"/>
            <a:ext cx="5612130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4290" y="3174"/>
            <a:ext cx="12192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mv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090" y="13970"/>
            <a:ext cx="5186680" cy="2755265"/>
          </a:xfrm>
          <a:prstGeom prst="rect">
            <a:avLst/>
          </a:prstGeom>
        </p:spPr>
      </p:pic>
      <p:pic>
        <p:nvPicPr>
          <p:cNvPr id="2" name="图片 1" descr="QQ图片201608181453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" y="3215005"/>
            <a:ext cx="2627630" cy="858520"/>
          </a:xfrm>
          <a:prstGeom prst="rect">
            <a:avLst/>
          </a:prstGeom>
        </p:spPr>
      </p:pic>
      <p:pic>
        <p:nvPicPr>
          <p:cNvPr id="10" name="图片 9" descr="QQ图片201608181457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05" y="3206750"/>
            <a:ext cx="2409190" cy="19437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26170" y="3206115"/>
            <a:ext cx="276479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页面显示：</a:t>
            </a:r>
            <a:endParaRPr lang="zh-CN" altLang="en-US" sz="800"/>
          </a:p>
          <a:p>
            <a:endParaRPr lang="zh-CN" altLang="en-US" sz="800"/>
          </a:p>
          <a:p>
            <a:r>
              <a:rPr lang="en-US" altLang="zh-CN" sz="800"/>
              <a:t>hello Vue.js</a:t>
            </a:r>
            <a:endParaRPr lang="en-US" altLang="zh-CN" sz="800"/>
          </a:p>
          <a:p>
            <a:endParaRPr lang="en-US" altLang="zh-CN" sz="800"/>
          </a:p>
          <a:p>
            <a:r>
              <a:rPr lang="zh-CN" altLang="zh-CN" sz="800"/>
              <a:t>当我们需要修改显示内容时，可以直接修改数据：</a:t>
            </a:r>
            <a:endParaRPr lang="zh-CN" altLang="zh-CN" sz="800"/>
          </a:p>
          <a:p>
            <a:endParaRPr lang="zh-CN" altLang="zh-CN" sz="800"/>
          </a:p>
          <a:p>
            <a:r>
              <a:rPr lang="en-US" altLang="zh-CN" sz="800"/>
              <a:t>exampleData.name = '$%#@%#&amp;^%&amp;^%&amp;*';</a:t>
            </a:r>
            <a:endParaRPr lang="en-US" altLang="zh-CN" sz="800"/>
          </a:p>
          <a:p>
            <a:endParaRPr lang="en-US" altLang="zh-CN" sz="800"/>
          </a:p>
          <a:p>
            <a:r>
              <a:rPr lang="zh-CN" altLang="zh-CN" sz="800"/>
              <a:t>页面自动显示：</a:t>
            </a:r>
            <a:endParaRPr lang="zh-CN" altLang="zh-CN" sz="800"/>
          </a:p>
          <a:p>
            <a:endParaRPr lang="zh-CN" altLang="zh-CN" sz="800"/>
          </a:p>
          <a:p>
            <a:r>
              <a:rPr lang="en-US" altLang="zh-CN" sz="800"/>
              <a:t>hello </a:t>
            </a:r>
            <a:r>
              <a:rPr lang="en-US" altLang="zh-CN" sz="800">
                <a:sym typeface="+mn-ea"/>
              </a:rPr>
              <a:t>$%#@%#&amp;^%&amp;^%&amp;*</a:t>
            </a:r>
            <a:endParaRPr lang="en-US" altLang="zh-CN" sz="800">
              <a:sym typeface="+mn-ea"/>
            </a:endParaRPr>
          </a:p>
          <a:p>
            <a:endParaRPr lang="en-US" altLang="zh-CN" sz="800"/>
          </a:p>
          <a:p>
            <a:r>
              <a:rPr lang="zh-CN" altLang="zh-CN" sz="800"/>
              <a:t>如果用传统的方式比如用</a:t>
            </a:r>
            <a:r>
              <a:rPr lang="en-US" altLang="zh-CN" sz="800"/>
              <a:t>jquery</a:t>
            </a:r>
            <a:r>
              <a:rPr lang="zh-CN" altLang="en-US" sz="800"/>
              <a:t>直接操作节点</a:t>
            </a:r>
            <a:r>
              <a:rPr lang="zh-CN" altLang="zh-CN" sz="800"/>
              <a:t>：</a:t>
            </a:r>
            <a:endParaRPr lang="zh-CN" altLang="zh-CN" sz="800"/>
          </a:p>
          <a:p>
            <a:endParaRPr lang="zh-CN" altLang="zh-CN" sz="800"/>
          </a:p>
          <a:p>
            <a:r>
              <a:rPr lang="en-US" altLang="zh-CN" sz="800"/>
              <a:t>$('#example-1').html('Hello </a:t>
            </a:r>
            <a:r>
              <a:rPr lang="en-US" altLang="zh-CN" sz="800">
                <a:sym typeface="+mn-ea"/>
              </a:rPr>
              <a:t>$%#@%#&amp;^%&amp;^%&amp;*</a:t>
            </a:r>
            <a:r>
              <a:rPr lang="en-US" altLang="zh-CN" sz="800"/>
              <a:t>');</a:t>
            </a:r>
            <a:endParaRPr lang="en-US" altLang="zh-CN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4290" y="-8256"/>
            <a:ext cx="12192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QQ图片201608181547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" y="330200"/>
            <a:ext cx="2585720" cy="1555750"/>
          </a:xfrm>
          <a:prstGeom prst="rect">
            <a:avLst/>
          </a:prstGeom>
        </p:spPr>
      </p:pic>
      <p:pic>
        <p:nvPicPr>
          <p:cNvPr id="10" name="图片 9" descr="QQ图片201608181556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45" y="217170"/>
            <a:ext cx="4114800" cy="4655185"/>
          </a:xfrm>
          <a:prstGeom prst="rect">
            <a:avLst/>
          </a:prstGeom>
        </p:spPr>
      </p:pic>
      <p:pic>
        <p:nvPicPr>
          <p:cNvPr id="11" name="图片 10" descr="QQ图片20160818161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" y="2507615"/>
            <a:ext cx="2390775" cy="10458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881110" y="211455"/>
            <a:ext cx="252476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vue.js</a:t>
            </a:r>
            <a:r>
              <a:rPr lang="zh-CN" altLang="zh-CN" sz="1000"/>
              <a:t>提供表达式支持、过滤器、各种指令等，能生成复杂的页面和实现各种页面交互功能，前端用</a:t>
            </a:r>
            <a:r>
              <a:rPr lang="en-US" altLang="zh-CN" sz="1000"/>
              <a:t>vue.js</a:t>
            </a:r>
            <a:r>
              <a:rPr lang="zh-CN" altLang="zh-CN" sz="1000"/>
              <a:t>开发页面时顺便就能创造出模拟数据，同时后端可以开发接口，只要接口返回的数据跟前端模拟数据的结构一致就行了</a:t>
            </a:r>
            <a:endParaRPr lang="zh-CN" altLang="zh-CN" sz="1000"/>
          </a:p>
          <a:p>
            <a:endParaRPr lang="zh-CN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6355" y="3174"/>
            <a:ext cx="12192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1530" y="389890"/>
            <a:ext cx="2252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requirejs</a:t>
            </a:r>
            <a:r>
              <a:rPr lang="zh-CN" altLang="en-US"/>
              <a:t>和</a:t>
            </a:r>
            <a:r>
              <a:rPr lang="en-US" altLang="zh-CN"/>
              <a:t>AMD</a:t>
            </a:r>
            <a:r>
              <a:rPr lang="zh-CN" altLang="en-US"/>
              <a:t>规范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17245" y="975360"/>
            <a:ext cx="10695940" cy="390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/>
              <a:t>        </a:t>
            </a:r>
            <a:r>
              <a:rPr lang="zh-CN" altLang="en-US" sz="1000" dirty="0"/>
              <a:t>AMD是"Asynchronous Module Definition"的缩写，意思就是"异步模块定义"。异步模块定义（AMD）的编程接口提供了定义模块，及异步加载该模块的依赖的机制。它非常适合于使用于浏览器环境。</a:t>
            </a:r>
            <a:endParaRPr lang="zh-CN" altLang="en-US" sz="1000" dirty="0"/>
          </a:p>
          <a:p>
            <a:pPr algn="l"/>
            <a:r>
              <a:rPr lang="zh-CN" altLang="en-US" sz="1000" dirty="0"/>
              <a:t>        本规范只定义了一个函数 "define"，它是全局变量。函数的描述为：</a:t>
            </a:r>
            <a:endParaRPr lang="zh-CN" altLang="en-US" sz="1000" dirty="0"/>
          </a:p>
          <a:p>
            <a:pPr algn="l"/>
            <a:endParaRPr lang="zh-CN" altLang="en-US" sz="1000" dirty="0"/>
          </a:p>
          <a:p>
            <a:pPr algn="l"/>
            <a:r>
              <a:rPr lang="zh-CN" altLang="en-US" sz="1000" dirty="0"/>
              <a:t>        </a:t>
            </a:r>
            <a:r>
              <a:rPr lang="zh-CN" altLang="en-US" sz="1000" dirty="0">
                <a:solidFill>
                  <a:srgbClr val="FF0000"/>
                </a:solidFill>
              </a:rPr>
              <a:t>define(id?, dependencies?, factory);</a:t>
            </a:r>
            <a:endParaRPr lang="zh-CN" altLang="en-US" sz="1000" dirty="0">
              <a:solidFill>
                <a:srgbClr val="FF0000"/>
              </a:solidFill>
            </a:endParaRPr>
          </a:p>
          <a:p>
            <a:pPr algn="l"/>
            <a:endParaRPr lang="zh-CN" altLang="en-US" sz="1000" dirty="0"/>
          </a:p>
          <a:p>
            <a:pPr algn="l"/>
            <a:r>
              <a:rPr lang="zh-CN" altLang="en-US" sz="1000" dirty="0"/>
              <a:t>        </a:t>
            </a:r>
            <a:r>
              <a:rPr lang="en-US" altLang="zh-CN" sz="1000" dirty="0" err="1"/>
              <a:t>id是个字符串，它指的是定义中模块的名字，这个参数是可选的</a:t>
            </a:r>
            <a:r>
              <a:rPr lang="en-US" altLang="zh-CN" sz="1000" dirty="0"/>
              <a:t>。</a:t>
            </a:r>
            <a:r>
              <a:rPr lang="en-US" altLang="zh-CN" sz="1000" dirty="0" err="1"/>
              <a:t>如果没有提供该参数，模块的名字应该默认为模块</a:t>
            </a:r>
            <a:endParaRPr lang="en-US" altLang="zh-CN" sz="1000" dirty="0"/>
          </a:p>
          <a:p>
            <a:pPr algn="l"/>
            <a:endParaRPr lang="en-US" altLang="zh-CN" sz="1000" dirty="0"/>
          </a:p>
          <a:p>
            <a:pPr algn="l"/>
            <a:r>
              <a:rPr lang="en-US" altLang="zh-CN" sz="1000" dirty="0"/>
              <a:t>        </a:t>
            </a:r>
            <a:r>
              <a:rPr lang="en-US" altLang="zh-CN" sz="1000" dirty="0" err="1"/>
              <a:t>dependencies是个定义中模块所依赖模块的数组</a:t>
            </a:r>
            <a:r>
              <a:rPr lang="en-US" altLang="zh-CN" sz="1000" dirty="0"/>
              <a:t>。</a:t>
            </a:r>
            <a:r>
              <a:rPr lang="en-US" altLang="zh-CN" sz="1000" dirty="0" err="1"/>
              <a:t>依赖模块必须根据模块的工厂方法优先级执行，并且执行的结果应该按照依赖数组中的位置顺序以参数的形式传入（定义中模块的）工厂方法中</a:t>
            </a:r>
            <a:r>
              <a:rPr lang="en-US" altLang="zh-CN" sz="1000" dirty="0"/>
              <a:t>。</a:t>
            </a:r>
            <a:endParaRPr lang="en-US" altLang="zh-CN" sz="1000" dirty="0"/>
          </a:p>
          <a:p>
            <a:pPr algn="l"/>
            <a:endParaRPr lang="en-US" altLang="zh-CN" sz="1000" dirty="0"/>
          </a:p>
          <a:p>
            <a:pPr algn="l"/>
            <a:r>
              <a:rPr lang="en-US" altLang="zh-CN" sz="1000" dirty="0"/>
              <a:t>        </a:t>
            </a:r>
            <a:r>
              <a:rPr lang="en-US" altLang="zh-CN" sz="1000" dirty="0" err="1"/>
              <a:t>factory为模块初始化要执行的函数或对象</a:t>
            </a:r>
            <a:r>
              <a:rPr lang="en-US" altLang="zh-CN" sz="1000" dirty="0"/>
              <a:t>。</a:t>
            </a:r>
            <a:r>
              <a:rPr lang="en-US" altLang="zh-CN" sz="1000" dirty="0" err="1"/>
              <a:t>如果为函数，它应该只被执行一次</a:t>
            </a:r>
            <a:r>
              <a:rPr lang="en-US" altLang="zh-CN" sz="1000" dirty="0"/>
              <a:t>。</a:t>
            </a:r>
            <a:r>
              <a:rPr lang="en-US" altLang="zh-CN" sz="1000" dirty="0" err="1"/>
              <a:t>如果是对象，此对象应该为模块的输出值</a:t>
            </a:r>
            <a:r>
              <a:rPr lang="en-US" altLang="zh-CN" sz="1000" dirty="0"/>
              <a:t>。</a:t>
            </a:r>
            <a:endParaRPr lang="en-US" altLang="zh-CN" sz="1000" dirty="0"/>
          </a:p>
          <a:p>
            <a:pPr algn="l"/>
            <a:endParaRPr lang="en-US" altLang="zh-CN" sz="1000" dirty="0"/>
          </a:p>
          <a:p>
            <a:pPr algn="l"/>
            <a:r>
              <a:rPr lang="en-US" altLang="zh-CN" sz="1000" dirty="0"/>
              <a:t>        </a:t>
            </a:r>
            <a:r>
              <a:rPr lang="en-US" altLang="zh-CN" sz="1000" dirty="0" err="1"/>
              <a:t>AMD也采用require</a:t>
            </a:r>
            <a:r>
              <a:rPr lang="en-US" altLang="zh-CN" sz="1000" dirty="0"/>
              <a:t>()</a:t>
            </a:r>
            <a:r>
              <a:rPr lang="en-US" altLang="zh-CN" sz="1000" dirty="0" err="1"/>
              <a:t>语句加载模块，它要求两个参数</a:t>
            </a:r>
            <a:r>
              <a:rPr lang="en-US" altLang="zh-CN" sz="1000" dirty="0"/>
              <a:t>：</a:t>
            </a:r>
            <a:endParaRPr lang="en-US" altLang="zh-CN" sz="1000" dirty="0"/>
          </a:p>
          <a:p>
            <a:pPr algn="l"/>
            <a:endParaRPr lang="en-US" altLang="zh-CN" sz="1000" dirty="0"/>
          </a:p>
          <a:p>
            <a:pPr algn="l"/>
            <a:r>
              <a:rPr lang="en-US" altLang="zh-CN" sz="1000" dirty="0">
                <a:solidFill>
                  <a:srgbClr val="FF0000"/>
                </a:solidFill>
              </a:rPr>
              <a:t>       require([module], callback);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l"/>
            <a:endParaRPr lang="en-US" altLang="zh-CN" sz="1000" dirty="0"/>
          </a:p>
          <a:p>
            <a:pPr algn="l"/>
            <a:r>
              <a:rPr lang="en-US" altLang="zh-CN" sz="1000" dirty="0"/>
              <a:t>       </a:t>
            </a:r>
            <a:r>
              <a:rPr lang="en-US" altLang="zh-CN" sz="1000" dirty="0" err="1"/>
              <a:t>第一个参数</a:t>
            </a:r>
            <a:r>
              <a:rPr lang="en-US" altLang="zh-CN" sz="1000" dirty="0"/>
              <a:t>[module]，</a:t>
            </a:r>
            <a:r>
              <a:rPr lang="en-US" altLang="zh-CN" sz="1000" dirty="0" err="1"/>
              <a:t>是一个数组，里面的成员就是要加载的模块；第二个参数callback，则是加载成功之后的回调函数</a:t>
            </a:r>
            <a:r>
              <a:rPr lang="en-US" altLang="zh-CN" sz="1000" dirty="0"/>
              <a:t>。</a:t>
            </a:r>
            <a:endParaRPr lang="en-US" altLang="zh-CN" sz="1000" dirty="0"/>
          </a:p>
          <a:p>
            <a:pPr algn="l"/>
            <a:endParaRPr lang="en-US" altLang="zh-CN" sz="1000" dirty="0"/>
          </a:p>
          <a:p>
            <a:pPr algn="l"/>
            <a:endParaRPr lang="en-US" altLang="zh-CN" sz="1000" dirty="0"/>
          </a:p>
          <a:p>
            <a:pPr algn="l"/>
            <a:endParaRPr lang="en-US" altLang="zh-CN" sz="1000" dirty="0"/>
          </a:p>
          <a:p>
            <a:pPr algn="l"/>
            <a:r>
              <a:rPr lang="en-US" altLang="zh-CN" sz="1000" dirty="0"/>
              <a:t>        </a:t>
            </a:r>
            <a:r>
              <a:rPr lang="en-US" altLang="zh-CN" sz="1000" dirty="0" err="1"/>
              <a:t>RequireJS是一个非常小巧的JavaScript模块载入框架，是AMD规范最好的实现者之一</a:t>
            </a:r>
            <a:r>
              <a:rPr lang="en-US" altLang="zh-CN" sz="1000" dirty="0"/>
              <a:t>。</a:t>
            </a:r>
            <a:r>
              <a:rPr lang="en-US" altLang="zh-CN" sz="1000" dirty="0" err="1"/>
              <a:t>RequireJS的目标是鼓励代码的模块化，它使用了不同于传统</a:t>
            </a:r>
            <a:r>
              <a:rPr lang="en-US" altLang="zh-CN" sz="1000" dirty="0"/>
              <a:t>&lt;script&gt;</a:t>
            </a:r>
            <a:r>
              <a:rPr lang="en-US" altLang="zh-CN" sz="1000" dirty="0" err="1"/>
              <a:t>标签的脚本加载步骤</a:t>
            </a:r>
            <a:r>
              <a:rPr lang="en-US" altLang="zh-CN" sz="1000" dirty="0"/>
              <a:t>。</a:t>
            </a:r>
            <a:r>
              <a:rPr lang="en-US" altLang="zh-CN" sz="1000" dirty="0" err="1"/>
              <a:t>可以用它来加速、优化代码，但其主要目的还是为了代码的模块化</a:t>
            </a:r>
            <a:r>
              <a:rPr lang="en-US" altLang="zh-CN" sz="1000" dirty="0"/>
              <a:t>。</a:t>
            </a:r>
            <a:r>
              <a:rPr lang="en-US" altLang="zh-CN" sz="1000" dirty="0" err="1"/>
              <a:t>它鼓励在使用脚本时以module</a:t>
            </a:r>
            <a:r>
              <a:rPr lang="en-US" altLang="zh-CN" sz="1000" dirty="0"/>
              <a:t> </a:t>
            </a:r>
            <a:r>
              <a:rPr lang="en-US" altLang="zh-CN" sz="1000" dirty="0" err="1"/>
              <a:t>ID替代URL地址</a:t>
            </a:r>
            <a:r>
              <a:rPr lang="en-US" altLang="zh-CN" sz="1000" dirty="0"/>
              <a:t>。</a:t>
            </a:r>
            <a:r>
              <a:rPr lang="en-US" altLang="zh-CN" sz="1000" dirty="0" err="1"/>
              <a:t>它可以让客户端的代码分成一个个模块，实现异步或动态加载，从而提高代码的性能和可维护性</a:t>
            </a:r>
            <a:r>
              <a:rPr lang="en-US" altLang="zh-CN" sz="1000" dirty="0"/>
              <a:t>。</a:t>
            </a:r>
            <a:endParaRPr lang="en-US" altLang="zh-CN" sz="1000" dirty="0"/>
          </a:p>
          <a:p>
            <a:pPr algn="l"/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4290" y="3174"/>
            <a:ext cx="12192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QQ图片201608181931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860" y="82550"/>
            <a:ext cx="7912735" cy="6714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4290" y="3174"/>
            <a:ext cx="12192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8890"/>
            <a:ext cx="9027160" cy="67989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4290" y="3174"/>
            <a:ext cx="12192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71755"/>
            <a:ext cx="12183745" cy="6717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3644</Words>
  <Application>WPS 演示</Application>
  <PresentationFormat>自定义</PresentationFormat>
  <Paragraphs>187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 </vt:lpstr>
      <vt:lpstr>宋体 </vt:lpstr>
      <vt:lpstr>微软雅黑</vt:lpstr>
      <vt:lpstr>微软雅黑 Light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吴树波</dc:creator>
  <cp:lastModifiedBy>Administrator</cp:lastModifiedBy>
  <cp:revision>105</cp:revision>
  <dcterms:created xsi:type="dcterms:W3CDTF">2016-06-15T06:19:00Z</dcterms:created>
  <dcterms:modified xsi:type="dcterms:W3CDTF">2016-08-19T04:12:41Z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