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1"/>
  </p:sldMasterIdLst>
  <p:notesMasterIdLst>
    <p:notesMasterId r:id="rId11"/>
  </p:notesMasterIdLst>
  <p:handoutMasterIdLst>
    <p:handoutMasterId r:id="rId12"/>
  </p:handoutMasterIdLst>
  <p:sldIdLst>
    <p:sldId id="256" r:id="rId3"/>
    <p:sldId id="269" r:id="rId4"/>
    <p:sldId id="270" r:id="rId5"/>
    <p:sldId id="296" r:id="rId6"/>
    <p:sldId id="287" r:id="rId7"/>
    <p:sldId id="288" r:id="rId8"/>
    <p:sldId id="297" r:id="rId9"/>
    <p:sldId id="261"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63A3"/>
    <a:srgbClr val="269EEF"/>
    <a:srgbClr val="E7F7FF"/>
    <a:srgbClr val="FFFFFF"/>
    <a:srgbClr val="FEF3C8"/>
    <a:srgbClr val="FDEBA3"/>
    <a:srgbClr val="C0E8FD"/>
    <a:srgbClr val="E6E6E6"/>
    <a:srgbClr val="1C97EE"/>
    <a:srgbClr val="0283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182" autoAdjust="0"/>
  </p:normalViewPr>
  <p:slideViewPr>
    <p:cSldViewPr snapToGrid="0">
      <p:cViewPr varScale="1">
        <p:scale>
          <a:sx n="70" d="100"/>
          <a:sy n="70" d="100"/>
        </p:scale>
        <p:origin x="536" y="68"/>
      </p:cViewPr>
      <p:guideLst/>
    </p:cSldViewPr>
  </p:slideViewPr>
  <p:notesTextViewPr>
    <p:cViewPr>
      <p:scale>
        <a:sx n="3" d="2"/>
        <a:sy n="3" d="2"/>
      </p:scale>
      <p:origin x="0" y="0"/>
    </p:cViewPr>
  </p:notesTextViewPr>
  <p:sorterViewPr>
    <p:cViewPr>
      <p:scale>
        <a:sx n="75" d="100"/>
        <a:sy n="75" d="100"/>
      </p:scale>
      <p:origin x="0" y="0"/>
    </p:cViewPr>
  </p:sorterViewPr>
  <p:notesViewPr>
    <p:cSldViewPr snapToGrid="0">
      <p:cViewPr varScale="1">
        <p:scale>
          <a:sx n="59" d="100"/>
          <a:sy n="59" d="100"/>
        </p:scale>
        <p:origin x="1498" y="8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09BA72-ED4E-4AD5-BDD9-104245DAD6E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62735A-2086-4C7D-A970-FFB82E7A1D2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userDrawn="1">
  <p:cSld name="标题幻灯片">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pSp>
        <p:nvGrpSpPr>
          <p:cNvPr id="556" name="组合 555"/>
          <p:cNvGrpSpPr/>
          <p:nvPr userDrawn="1"/>
        </p:nvGrpSpPr>
        <p:grpSpPr>
          <a:xfrm>
            <a:off x="0" y="0"/>
            <a:ext cx="12192000" cy="6972527"/>
            <a:chOff x="1588" y="4763"/>
            <a:chExt cx="12192000" cy="6862989"/>
          </a:xfrm>
        </p:grpSpPr>
        <p:sp>
          <p:nvSpPr>
            <p:cNvPr id="545" name="Freeform 509"/>
            <p:cNvSpPr/>
            <p:nvPr userDrawn="1"/>
          </p:nvSpPr>
          <p:spPr bwMode="auto">
            <a:xfrm>
              <a:off x="1588" y="4763"/>
              <a:ext cx="11485563" cy="6122988"/>
            </a:xfrm>
            <a:custGeom>
              <a:avLst/>
              <a:gdLst>
                <a:gd name="T0" fmla="*/ 0 w 7235"/>
                <a:gd name="T1" fmla="*/ 0 h 3862"/>
                <a:gd name="T2" fmla="*/ 0 w 7235"/>
                <a:gd name="T3" fmla="*/ 2873 h 3862"/>
                <a:gd name="T4" fmla="*/ 2804 w 7235"/>
                <a:gd name="T5" fmla="*/ 3862 h 3862"/>
                <a:gd name="T6" fmla="*/ 7235 w 7235"/>
                <a:gd name="T7" fmla="*/ 0 h 3862"/>
                <a:gd name="T8" fmla="*/ 0 w 7235"/>
                <a:gd name="T9" fmla="*/ 0 h 3862"/>
              </a:gdLst>
              <a:ahLst/>
              <a:cxnLst>
                <a:cxn ang="0">
                  <a:pos x="T0" y="T1"/>
                </a:cxn>
                <a:cxn ang="0">
                  <a:pos x="T2" y="T3"/>
                </a:cxn>
                <a:cxn ang="0">
                  <a:pos x="T4" y="T5"/>
                </a:cxn>
                <a:cxn ang="0">
                  <a:pos x="T6" y="T7"/>
                </a:cxn>
                <a:cxn ang="0">
                  <a:pos x="T8" y="T9"/>
                </a:cxn>
              </a:cxnLst>
              <a:rect l="0" t="0" r="r" b="b"/>
              <a:pathLst>
                <a:path w="7235" h="3862">
                  <a:moveTo>
                    <a:pt x="0" y="0"/>
                  </a:moveTo>
                  <a:cubicBezTo>
                    <a:pt x="0" y="2873"/>
                    <a:pt x="0" y="2873"/>
                    <a:pt x="0" y="2873"/>
                  </a:cubicBezTo>
                  <a:cubicBezTo>
                    <a:pt x="767" y="3492"/>
                    <a:pt x="1742" y="3862"/>
                    <a:pt x="2804" y="3862"/>
                  </a:cubicBezTo>
                  <a:cubicBezTo>
                    <a:pt x="5067" y="3862"/>
                    <a:pt x="6938" y="2181"/>
                    <a:pt x="7235" y="0"/>
                  </a:cubicBezTo>
                  <a:lnTo>
                    <a:pt x="0" y="0"/>
                  </a:lnTo>
                  <a:close/>
                </a:path>
              </a:pathLst>
            </a:custGeom>
            <a:solidFill>
              <a:schemeClr val="accent5">
                <a:lumMod val="20000"/>
                <a:lumOff val="80000"/>
                <a:alpha val="70000"/>
              </a:schemeClr>
            </a:solidFill>
            <a:ln>
              <a:noFill/>
            </a:ln>
          </p:spPr>
          <p:txBody>
            <a:bodyPr vert="horz" wrap="square" lIns="91440" tIns="45720" rIns="91440" bIns="45720" numCol="1" anchor="t" anchorCtr="0" compatLnSpc="1"/>
            <a:lstStyle/>
            <a:p>
              <a:endParaRPr lang="zh-CN" altLang="en-US" dirty="0"/>
            </a:p>
          </p:txBody>
        </p:sp>
        <p:sp>
          <p:nvSpPr>
            <p:cNvPr id="546" name="Freeform 510"/>
            <p:cNvSpPr/>
            <p:nvPr userDrawn="1"/>
          </p:nvSpPr>
          <p:spPr bwMode="auto">
            <a:xfrm>
              <a:off x="3684588" y="6131152"/>
              <a:ext cx="1652588" cy="736600"/>
            </a:xfrm>
            <a:custGeom>
              <a:avLst/>
              <a:gdLst>
                <a:gd name="T0" fmla="*/ 0 w 1041"/>
                <a:gd name="T1" fmla="*/ 465 h 465"/>
                <a:gd name="T2" fmla="*/ 1041 w 1041"/>
                <a:gd name="T3" fmla="*/ 465 h 465"/>
                <a:gd name="T4" fmla="*/ 520 w 1041"/>
                <a:gd name="T5" fmla="*/ 0 h 465"/>
                <a:gd name="T6" fmla="*/ 0 w 1041"/>
                <a:gd name="T7" fmla="*/ 465 h 465"/>
              </a:gdLst>
              <a:ahLst/>
              <a:cxnLst>
                <a:cxn ang="0">
                  <a:pos x="T0" y="T1"/>
                </a:cxn>
                <a:cxn ang="0">
                  <a:pos x="T2" y="T3"/>
                </a:cxn>
                <a:cxn ang="0">
                  <a:pos x="T4" y="T5"/>
                </a:cxn>
                <a:cxn ang="0">
                  <a:pos x="T6" y="T7"/>
                </a:cxn>
              </a:cxnLst>
              <a:rect l="0" t="0" r="r" b="b"/>
              <a:pathLst>
                <a:path w="1041" h="465">
                  <a:moveTo>
                    <a:pt x="0" y="465"/>
                  </a:moveTo>
                  <a:cubicBezTo>
                    <a:pt x="1041" y="465"/>
                    <a:pt x="1041" y="465"/>
                    <a:pt x="1041" y="465"/>
                  </a:cubicBezTo>
                  <a:cubicBezTo>
                    <a:pt x="1011" y="203"/>
                    <a:pt x="790" y="0"/>
                    <a:pt x="520" y="0"/>
                  </a:cubicBezTo>
                  <a:cubicBezTo>
                    <a:pt x="251" y="0"/>
                    <a:pt x="30" y="203"/>
                    <a:pt x="0" y="465"/>
                  </a:cubicBezTo>
                  <a:close/>
                </a:path>
              </a:pathLst>
            </a:custGeom>
            <a:gradFill>
              <a:gsLst>
                <a:gs pos="8000">
                  <a:schemeClr val="accent5"/>
                </a:gs>
                <a:gs pos="85000">
                  <a:schemeClr val="accent3"/>
                </a:gs>
              </a:gsLst>
              <a:lin ang="0" scaled="0"/>
            </a:gradFill>
            <a:ln>
              <a:noFill/>
            </a:ln>
          </p:spPr>
          <p:txBody>
            <a:bodyPr vert="horz" wrap="square" lIns="91440" tIns="45720" rIns="91440" bIns="45720" numCol="1" anchor="t" anchorCtr="0" compatLnSpc="1"/>
            <a:lstStyle/>
            <a:p>
              <a:endParaRPr lang="zh-CN" altLang="en-US"/>
            </a:p>
          </p:txBody>
        </p:sp>
        <p:sp>
          <p:nvSpPr>
            <p:cNvPr id="547" name="Oval 511"/>
            <p:cNvSpPr>
              <a:spLocks noChangeArrowheads="1"/>
            </p:cNvSpPr>
            <p:nvPr userDrawn="1"/>
          </p:nvSpPr>
          <p:spPr bwMode="auto">
            <a:xfrm>
              <a:off x="7786688" y="2857501"/>
              <a:ext cx="2973388" cy="2968625"/>
            </a:xfrm>
            <a:prstGeom prst="ellipse">
              <a:avLst/>
            </a:prstGeom>
            <a:gradFill>
              <a:gsLst>
                <a:gs pos="8000">
                  <a:schemeClr val="accent4">
                    <a:lumMod val="60000"/>
                    <a:lumOff val="40000"/>
                    <a:alpha val="30000"/>
                  </a:schemeClr>
                </a:gs>
                <a:gs pos="85000">
                  <a:schemeClr val="accent4">
                    <a:alpha val="30000"/>
                  </a:schemeClr>
                </a:gs>
              </a:gsLst>
              <a:lin ang="0" scaled="0"/>
            </a:gradFill>
            <a:ln>
              <a:noFill/>
            </a:ln>
          </p:spPr>
          <p:txBody>
            <a:bodyPr vert="horz" wrap="square" lIns="91440" tIns="45720" rIns="91440" bIns="45720" numCol="1" anchor="t" anchorCtr="0" compatLnSpc="1"/>
            <a:lstStyle/>
            <a:p>
              <a:endParaRPr lang="zh-CN" altLang="en-US"/>
            </a:p>
          </p:txBody>
        </p:sp>
        <p:sp>
          <p:nvSpPr>
            <p:cNvPr id="548" name="Freeform 512"/>
            <p:cNvSpPr/>
            <p:nvPr userDrawn="1"/>
          </p:nvSpPr>
          <p:spPr bwMode="auto">
            <a:xfrm>
              <a:off x="6223000" y="4763"/>
              <a:ext cx="5970588" cy="5961063"/>
            </a:xfrm>
            <a:custGeom>
              <a:avLst/>
              <a:gdLst>
                <a:gd name="T0" fmla="*/ 3761 w 3761"/>
                <a:gd name="T1" fmla="*/ 0 h 3755"/>
                <a:gd name="T2" fmla="*/ 0 w 3761"/>
                <a:gd name="T3" fmla="*/ 0 h 3755"/>
                <a:gd name="T4" fmla="*/ 3761 w 3761"/>
                <a:gd name="T5" fmla="*/ 3755 h 3755"/>
                <a:gd name="T6" fmla="*/ 3761 w 3761"/>
                <a:gd name="T7" fmla="*/ 0 h 3755"/>
              </a:gdLst>
              <a:ahLst/>
              <a:cxnLst>
                <a:cxn ang="0">
                  <a:pos x="T0" y="T1"/>
                </a:cxn>
                <a:cxn ang="0">
                  <a:pos x="T2" y="T3"/>
                </a:cxn>
                <a:cxn ang="0">
                  <a:pos x="T4" y="T5"/>
                </a:cxn>
                <a:cxn ang="0">
                  <a:pos x="T6" y="T7"/>
                </a:cxn>
              </a:cxnLst>
              <a:rect l="0" t="0" r="r" b="b"/>
              <a:pathLst>
                <a:path w="3761" h="3755">
                  <a:moveTo>
                    <a:pt x="3761" y="0"/>
                  </a:moveTo>
                  <a:lnTo>
                    <a:pt x="0" y="0"/>
                  </a:lnTo>
                  <a:lnTo>
                    <a:pt x="3761" y="3755"/>
                  </a:lnTo>
                  <a:lnTo>
                    <a:pt x="3761" y="0"/>
                  </a:lnTo>
                  <a:close/>
                </a:path>
              </a:pathLst>
            </a:custGeom>
            <a:gradFill>
              <a:gsLst>
                <a:gs pos="97000">
                  <a:schemeClr val="accent2"/>
                </a:gs>
                <a:gs pos="28000">
                  <a:schemeClr val="accent1"/>
                </a:gs>
              </a:gsLst>
              <a:lin ang="0" scaled="0"/>
            </a:gradFill>
            <a:ln>
              <a:noFill/>
            </a:ln>
          </p:spPr>
          <p:txBody>
            <a:bodyPr vert="horz" wrap="square" lIns="91440" tIns="45720" rIns="91440" bIns="45720" numCol="1" anchor="t" anchorCtr="0" compatLnSpc="1"/>
            <a:lstStyle/>
            <a:p>
              <a:endParaRPr lang="zh-CN" altLang="en-US"/>
            </a:p>
          </p:txBody>
        </p:sp>
        <p:sp>
          <p:nvSpPr>
            <p:cNvPr id="549" name="Freeform 513"/>
            <p:cNvSpPr/>
            <p:nvPr userDrawn="1"/>
          </p:nvSpPr>
          <p:spPr bwMode="auto">
            <a:xfrm>
              <a:off x="9610725" y="3206751"/>
              <a:ext cx="1450975" cy="2898775"/>
            </a:xfrm>
            <a:custGeom>
              <a:avLst/>
              <a:gdLst>
                <a:gd name="T0" fmla="*/ 914 w 914"/>
                <a:gd name="T1" fmla="*/ 1826 h 1826"/>
                <a:gd name="T2" fmla="*/ 0 w 914"/>
                <a:gd name="T3" fmla="*/ 913 h 1826"/>
                <a:gd name="T4" fmla="*/ 914 w 914"/>
                <a:gd name="T5" fmla="*/ 0 h 1826"/>
                <a:gd name="T6" fmla="*/ 914 w 914"/>
                <a:gd name="T7" fmla="*/ 1826 h 1826"/>
              </a:gdLst>
              <a:ahLst/>
              <a:cxnLst>
                <a:cxn ang="0">
                  <a:pos x="T0" y="T1"/>
                </a:cxn>
                <a:cxn ang="0">
                  <a:pos x="T2" y="T3"/>
                </a:cxn>
                <a:cxn ang="0">
                  <a:pos x="T4" y="T5"/>
                </a:cxn>
                <a:cxn ang="0">
                  <a:pos x="T6" y="T7"/>
                </a:cxn>
              </a:cxnLst>
              <a:rect l="0" t="0" r="r" b="b"/>
              <a:pathLst>
                <a:path w="914" h="1826">
                  <a:moveTo>
                    <a:pt x="914" y="1826"/>
                  </a:moveTo>
                  <a:lnTo>
                    <a:pt x="0" y="913"/>
                  </a:lnTo>
                  <a:lnTo>
                    <a:pt x="914" y="0"/>
                  </a:lnTo>
                  <a:lnTo>
                    <a:pt x="914" y="1826"/>
                  </a:lnTo>
                  <a:close/>
                </a:path>
              </a:pathLst>
            </a:custGeom>
            <a:gradFill>
              <a:gsLst>
                <a:gs pos="6000">
                  <a:schemeClr val="accent2"/>
                </a:gs>
                <a:gs pos="100000">
                  <a:schemeClr val="accent1"/>
                </a:gs>
              </a:gsLst>
              <a:lin ang="0" scaled="0"/>
            </a:gradFill>
            <a:ln>
              <a:noFill/>
            </a:ln>
          </p:spPr>
          <p:txBody>
            <a:bodyPr vert="horz" wrap="square" lIns="91440" tIns="45720" rIns="91440" bIns="45720" numCol="1" anchor="t" anchorCtr="0" compatLnSpc="1"/>
            <a:lstStyle/>
            <a:p>
              <a:endParaRPr lang="zh-CN" altLang="en-US"/>
            </a:p>
          </p:txBody>
        </p:sp>
        <p:sp>
          <p:nvSpPr>
            <p:cNvPr id="550" name="Freeform 514"/>
            <p:cNvSpPr/>
            <p:nvPr userDrawn="1"/>
          </p:nvSpPr>
          <p:spPr bwMode="auto">
            <a:xfrm>
              <a:off x="295275" y="1303338"/>
              <a:ext cx="527050" cy="588963"/>
            </a:xfrm>
            <a:custGeom>
              <a:avLst/>
              <a:gdLst>
                <a:gd name="T0" fmla="*/ 38 w 332"/>
                <a:gd name="T1" fmla="*/ 371 h 371"/>
                <a:gd name="T2" fmla="*/ 0 w 332"/>
                <a:gd name="T3" fmla="*/ 39 h 371"/>
                <a:gd name="T4" fmla="*/ 332 w 332"/>
                <a:gd name="T5" fmla="*/ 0 h 371"/>
                <a:gd name="T6" fmla="*/ 38 w 332"/>
                <a:gd name="T7" fmla="*/ 371 h 371"/>
              </a:gdLst>
              <a:ahLst/>
              <a:cxnLst>
                <a:cxn ang="0">
                  <a:pos x="T0" y="T1"/>
                </a:cxn>
                <a:cxn ang="0">
                  <a:pos x="T2" y="T3"/>
                </a:cxn>
                <a:cxn ang="0">
                  <a:pos x="T4" y="T5"/>
                </a:cxn>
                <a:cxn ang="0">
                  <a:pos x="T6" y="T7"/>
                </a:cxn>
              </a:cxnLst>
              <a:rect l="0" t="0" r="r" b="b"/>
              <a:pathLst>
                <a:path w="332" h="371">
                  <a:moveTo>
                    <a:pt x="38" y="371"/>
                  </a:moveTo>
                  <a:lnTo>
                    <a:pt x="0" y="39"/>
                  </a:lnTo>
                  <a:lnTo>
                    <a:pt x="332" y="0"/>
                  </a:lnTo>
                  <a:lnTo>
                    <a:pt x="38" y="371"/>
                  </a:lnTo>
                  <a:close/>
                </a:path>
              </a:pathLst>
            </a:custGeom>
            <a:gradFill>
              <a:gsLst>
                <a:gs pos="8000">
                  <a:schemeClr val="accent2"/>
                </a:gs>
                <a:gs pos="85000">
                  <a:schemeClr val="accent1"/>
                </a:gs>
              </a:gsLst>
              <a:lin ang="0" scaled="0"/>
            </a:gradFill>
            <a:ln>
              <a:noFill/>
            </a:ln>
          </p:spPr>
          <p:txBody>
            <a:bodyPr vert="horz" wrap="square" lIns="91440" tIns="45720" rIns="91440" bIns="45720" numCol="1" anchor="t" anchorCtr="0" compatLnSpc="1"/>
            <a:lstStyle/>
            <a:p>
              <a:endParaRPr lang="zh-CN" altLang="en-US"/>
            </a:p>
          </p:txBody>
        </p:sp>
        <p:sp>
          <p:nvSpPr>
            <p:cNvPr id="551" name="Freeform 515"/>
            <p:cNvSpPr/>
            <p:nvPr userDrawn="1"/>
          </p:nvSpPr>
          <p:spPr bwMode="auto">
            <a:xfrm>
              <a:off x="5476875" y="4763"/>
              <a:ext cx="4738688" cy="2876550"/>
            </a:xfrm>
            <a:custGeom>
              <a:avLst/>
              <a:gdLst>
                <a:gd name="T0" fmla="*/ 0 w 2985"/>
                <a:gd name="T1" fmla="*/ 323 h 1815"/>
                <a:gd name="T2" fmla="*/ 1492 w 2985"/>
                <a:gd name="T3" fmla="*/ 1815 h 1815"/>
                <a:gd name="T4" fmla="*/ 2985 w 2985"/>
                <a:gd name="T5" fmla="*/ 323 h 1815"/>
                <a:gd name="T6" fmla="*/ 2950 w 2985"/>
                <a:gd name="T7" fmla="*/ 0 h 1815"/>
                <a:gd name="T8" fmla="*/ 35 w 2985"/>
                <a:gd name="T9" fmla="*/ 0 h 1815"/>
                <a:gd name="T10" fmla="*/ 0 w 2985"/>
                <a:gd name="T11" fmla="*/ 323 h 1815"/>
              </a:gdLst>
              <a:ahLst/>
              <a:cxnLst>
                <a:cxn ang="0">
                  <a:pos x="T0" y="T1"/>
                </a:cxn>
                <a:cxn ang="0">
                  <a:pos x="T2" y="T3"/>
                </a:cxn>
                <a:cxn ang="0">
                  <a:pos x="T4" y="T5"/>
                </a:cxn>
                <a:cxn ang="0">
                  <a:pos x="T6" y="T7"/>
                </a:cxn>
                <a:cxn ang="0">
                  <a:pos x="T8" y="T9"/>
                </a:cxn>
                <a:cxn ang="0">
                  <a:pos x="T10" y="T11"/>
                </a:cxn>
              </a:cxnLst>
              <a:rect l="0" t="0" r="r" b="b"/>
              <a:pathLst>
                <a:path w="2985" h="1815">
                  <a:moveTo>
                    <a:pt x="0" y="323"/>
                  </a:moveTo>
                  <a:cubicBezTo>
                    <a:pt x="0" y="1147"/>
                    <a:pt x="668" y="1815"/>
                    <a:pt x="1492" y="1815"/>
                  </a:cubicBezTo>
                  <a:cubicBezTo>
                    <a:pt x="2317" y="1815"/>
                    <a:pt x="2985" y="1147"/>
                    <a:pt x="2985" y="323"/>
                  </a:cubicBezTo>
                  <a:cubicBezTo>
                    <a:pt x="2985" y="212"/>
                    <a:pt x="2973" y="104"/>
                    <a:pt x="2950" y="0"/>
                  </a:cubicBezTo>
                  <a:cubicBezTo>
                    <a:pt x="35" y="0"/>
                    <a:pt x="35" y="0"/>
                    <a:pt x="35" y="0"/>
                  </a:cubicBezTo>
                  <a:cubicBezTo>
                    <a:pt x="12" y="104"/>
                    <a:pt x="0" y="212"/>
                    <a:pt x="0" y="323"/>
                  </a:cubicBezTo>
                  <a:close/>
                </a:path>
              </a:pathLst>
            </a:custGeom>
            <a:gradFill>
              <a:gsLst>
                <a:gs pos="8000">
                  <a:schemeClr val="accent4">
                    <a:lumMod val="60000"/>
                    <a:lumOff val="40000"/>
                  </a:schemeClr>
                </a:gs>
                <a:gs pos="85000">
                  <a:schemeClr val="accent4"/>
                </a:gs>
              </a:gsLst>
              <a:lin ang="0" scaled="0"/>
            </a:gradFill>
            <a:ln>
              <a:noFill/>
            </a:ln>
          </p:spPr>
          <p:txBody>
            <a:bodyPr vert="horz" wrap="square" lIns="91440" tIns="45720" rIns="91440" bIns="45720" numCol="1" anchor="t" anchorCtr="0" compatLnSpc="1"/>
            <a:lstStyle/>
            <a:p>
              <a:endParaRPr lang="zh-CN" altLang="en-US"/>
            </a:p>
          </p:txBody>
        </p:sp>
        <p:sp>
          <p:nvSpPr>
            <p:cNvPr id="552" name="Freeform 516"/>
            <p:cNvSpPr/>
            <p:nvPr userDrawn="1"/>
          </p:nvSpPr>
          <p:spPr bwMode="auto">
            <a:xfrm>
              <a:off x="7513638" y="4763"/>
              <a:ext cx="2701925" cy="2178050"/>
            </a:xfrm>
            <a:custGeom>
              <a:avLst/>
              <a:gdLst>
                <a:gd name="T0" fmla="*/ 1269 w 1702"/>
                <a:gd name="T1" fmla="*/ 1374 h 1374"/>
                <a:gd name="T2" fmla="*/ 1702 w 1702"/>
                <a:gd name="T3" fmla="*/ 323 h 1374"/>
                <a:gd name="T4" fmla="*/ 1667 w 1702"/>
                <a:gd name="T5" fmla="*/ 0 h 1374"/>
                <a:gd name="T6" fmla="*/ 0 w 1702"/>
                <a:gd name="T7" fmla="*/ 0 h 1374"/>
                <a:gd name="T8" fmla="*/ 1269 w 1702"/>
                <a:gd name="T9" fmla="*/ 1374 h 1374"/>
              </a:gdLst>
              <a:ahLst/>
              <a:cxnLst>
                <a:cxn ang="0">
                  <a:pos x="T0" y="T1"/>
                </a:cxn>
                <a:cxn ang="0">
                  <a:pos x="T2" y="T3"/>
                </a:cxn>
                <a:cxn ang="0">
                  <a:pos x="T4" y="T5"/>
                </a:cxn>
                <a:cxn ang="0">
                  <a:pos x="T6" y="T7"/>
                </a:cxn>
                <a:cxn ang="0">
                  <a:pos x="T8" y="T9"/>
                </a:cxn>
              </a:cxnLst>
              <a:rect l="0" t="0" r="r" b="b"/>
              <a:pathLst>
                <a:path w="1702" h="1374">
                  <a:moveTo>
                    <a:pt x="1269" y="1374"/>
                  </a:moveTo>
                  <a:cubicBezTo>
                    <a:pt x="1536" y="1104"/>
                    <a:pt x="1702" y="733"/>
                    <a:pt x="1702" y="323"/>
                  </a:cubicBezTo>
                  <a:cubicBezTo>
                    <a:pt x="1702" y="212"/>
                    <a:pt x="1690" y="104"/>
                    <a:pt x="1667" y="0"/>
                  </a:cubicBezTo>
                  <a:cubicBezTo>
                    <a:pt x="0" y="0"/>
                    <a:pt x="0" y="0"/>
                    <a:pt x="0" y="0"/>
                  </a:cubicBezTo>
                  <a:lnTo>
                    <a:pt x="1269" y="1374"/>
                  </a:lnTo>
                  <a:close/>
                </a:path>
              </a:pathLst>
            </a:custGeom>
            <a:gradFill>
              <a:gsLst>
                <a:gs pos="8000">
                  <a:schemeClr val="accent5"/>
                </a:gs>
                <a:gs pos="85000">
                  <a:schemeClr val="accent3"/>
                </a:gs>
              </a:gsLst>
              <a:lin ang="0" scaled="0"/>
            </a:gradFill>
            <a:ln>
              <a:noFill/>
            </a:ln>
          </p:spPr>
          <p:txBody>
            <a:bodyPr vert="horz" wrap="square" lIns="91440" tIns="45720" rIns="91440" bIns="45720" numCol="1" anchor="t" anchorCtr="0" compatLnSpc="1"/>
            <a:lstStyle/>
            <a:p>
              <a:endParaRPr lang="zh-CN" altLang="en-US"/>
            </a:p>
          </p:txBody>
        </p:sp>
      </p:grpSp>
      <p:sp>
        <p:nvSpPr>
          <p:cNvPr id="9801" name="副标题 2"/>
          <p:cNvSpPr>
            <a:spLocks noGrp="1"/>
          </p:cNvSpPr>
          <p:nvPr userDrawn="1">
            <p:ph type="subTitle" idx="1"/>
          </p:nvPr>
        </p:nvSpPr>
        <p:spPr>
          <a:xfrm>
            <a:off x="1246981" y="3006820"/>
            <a:ext cx="5627686" cy="558799"/>
          </a:xfrm>
        </p:spPr>
        <p:txBody>
          <a:bodyPr anchor="ct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9802" name="标题 1"/>
          <p:cNvSpPr>
            <a:spLocks noGrp="1"/>
          </p:cNvSpPr>
          <p:nvPr userDrawn="1">
            <p:ph type="ctrTitle"/>
          </p:nvPr>
        </p:nvSpPr>
        <p:spPr>
          <a:xfrm>
            <a:off x="1246982" y="1938685"/>
            <a:ext cx="5627686" cy="1042559"/>
          </a:xfr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1251875" y="4630968"/>
            <a:ext cx="2500975" cy="296271"/>
          </a:xfrm>
          <a:prstGeom prst="roundRect">
            <a:avLst>
              <a:gd name="adj" fmla="val 50000"/>
            </a:avLst>
          </a:prstGeom>
          <a:gradFill>
            <a:gsLst>
              <a:gs pos="9000">
                <a:schemeClr val="accent2"/>
              </a:gs>
              <a:gs pos="85000">
                <a:schemeClr val="accent1"/>
              </a:gs>
            </a:gsLst>
            <a:lin ang="0" scaled="0"/>
          </a:gradFill>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文本占位符 13"/>
          <p:cNvSpPr>
            <a:spLocks noGrp="1"/>
          </p:cNvSpPr>
          <p:nvPr userDrawn="1">
            <p:ph type="body" sz="quarter" idx="11" hasCustomPrompt="1"/>
          </p:nvPr>
        </p:nvSpPr>
        <p:spPr>
          <a:xfrm>
            <a:off x="1246982" y="4998158"/>
            <a:ext cx="1620043" cy="296271"/>
          </a:xfrm>
          <a:prstGeom prst="roundRect">
            <a:avLst>
              <a:gd name="adj" fmla="val 50000"/>
            </a:avLst>
          </a:prstGeom>
          <a:ln>
            <a:gradFill>
              <a:gsLst>
                <a:gs pos="10000">
                  <a:schemeClr val="accent2"/>
                </a:gs>
                <a:gs pos="87000">
                  <a:schemeClr val="accent1"/>
                </a:gs>
              </a:gsLst>
              <a:lin ang="5400000" scaled="1"/>
            </a:gradFill>
          </a:ln>
        </p:spPr>
        <p:txBody>
          <a:bodyPr vert="horz" anchor="ctr">
            <a:noAutofit/>
          </a:bodyPr>
          <a:lstStyle>
            <a:lvl1pPr marL="0" indent="0" algn="l">
              <a:buNone/>
              <a:defRPr sz="1500" b="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874769" y="477840"/>
            <a:ext cx="2174882" cy="456069"/>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showMasterSp="0" userDrawn="1">
  <p:cSld name="节标题">
    <p:spTree>
      <p:nvGrpSpPr>
        <p:cNvPr id="1" name=""/>
        <p:cNvGrpSpPr/>
        <p:nvPr/>
      </p:nvGrpSpPr>
      <p:grpSpPr>
        <a:xfrm>
          <a:off x="0" y="0"/>
          <a:ext cx="0" cy="0"/>
          <a:chOff x="0" y="0"/>
          <a:chExt cx="0" cy="0"/>
        </a:xfrm>
      </p:grpSpPr>
      <p:grpSp>
        <p:nvGrpSpPr>
          <p:cNvPr id="583" name="组合 582"/>
          <p:cNvGrpSpPr/>
          <p:nvPr userDrawn="1"/>
        </p:nvGrpSpPr>
        <p:grpSpPr>
          <a:xfrm rot="1015566">
            <a:off x="822326" y="1077560"/>
            <a:ext cx="1616075" cy="3328401"/>
            <a:chOff x="682625" y="1041062"/>
            <a:chExt cx="1616075" cy="3328401"/>
          </a:xfrm>
        </p:grpSpPr>
        <p:sp>
          <p:nvSpPr>
            <p:cNvPr id="579" name="Freeform 513"/>
            <p:cNvSpPr/>
            <p:nvPr userDrawn="1"/>
          </p:nvSpPr>
          <p:spPr bwMode="auto">
            <a:xfrm rot="576007">
              <a:off x="682625" y="1140849"/>
              <a:ext cx="1616075" cy="3228614"/>
            </a:xfrm>
            <a:custGeom>
              <a:avLst/>
              <a:gdLst>
                <a:gd name="T0" fmla="*/ 914 w 914"/>
                <a:gd name="T1" fmla="*/ 1826 h 1826"/>
                <a:gd name="T2" fmla="*/ 0 w 914"/>
                <a:gd name="T3" fmla="*/ 913 h 1826"/>
                <a:gd name="T4" fmla="*/ 914 w 914"/>
                <a:gd name="T5" fmla="*/ 0 h 1826"/>
                <a:gd name="T6" fmla="*/ 914 w 914"/>
                <a:gd name="T7" fmla="*/ 1826 h 1826"/>
              </a:gdLst>
              <a:ahLst/>
              <a:cxnLst>
                <a:cxn ang="0">
                  <a:pos x="T0" y="T1"/>
                </a:cxn>
                <a:cxn ang="0">
                  <a:pos x="T2" y="T3"/>
                </a:cxn>
                <a:cxn ang="0">
                  <a:pos x="T4" y="T5"/>
                </a:cxn>
                <a:cxn ang="0">
                  <a:pos x="T6" y="T7"/>
                </a:cxn>
              </a:cxnLst>
              <a:rect l="0" t="0" r="r" b="b"/>
              <a:pathLst>
                <a:path w="914" h="1826">
                  <a:moveTo>
                    <a:pt x="914" y="1826"/>
                  </a:moveTo>
                  <a:lnTo>
                    <a:pt x="0" y="913"/>
                  </a:lnTo>
                  <a:lnTo>
                    <a:pt x="914" y="0"/>
                  </a:lnTo>
                  <a:lnTo>
                    <a:pt x="914" y="1826"/>
                  </a:lnTo>
                  <a:close/>
                </a:path>
              </a:pathLst>
            </a:custGeom>
            <a:gradFill>
              <a:gsLst>
                <a:gs pos="6000">
                  <a:schemeClr val="accent2"/>
                </a:gs>
                <a:gs pos="100000">
                  <a:schemeClr val="accent1"/>
                </a:gs>
              </a:gsLst>
              <a:lin ang="0" scaled="0"/>
            </a:gradFill>
            <a:ln>
              <a:noFill/>
            </a:ln>
          </p:spPr>
          <p:txBody>
            <a:bodyPr vert="horz" wrap="square" lIns="91440" tIns="45720" rIns="91440" bIns="45720" numCol="1" anchor="t" anchorCtr="0" compatLnSpc="1"/>
            <a:lstStyle/>
            <a:p>
              <a:endParaRPr lang="zh-CN" altLang="en-US"/>
            </a:p>
          </p:txBody>
        </p:sp>
        <p:sp>
          <p:nvSpPr>
            <p:cNvPr id="580" name="Freeform 514"/>
            <p:cNvSpPr/>
            <p:nvPr userDrawn="1"/>
          </p:nvSpPr>
          <p:spPr bwMode="auto">
            <a:xfrm rot="900000">
              <a:off x="1159555" y="1041062"/>
              <a:ext cx="874939" cy="977719"/>
            </a:xfrm>
            <a:custGeom>
              <a:avLst/>
              <a:gdLst>
                <a:gd name="T0" fmla="*/ 38 w 332"/>
                <a:gd name="T1" fmla="*/ 371 h 371"/>
                <a:gd name="T2" fmla="*/ 0 w 332"/>
                <a:gd name="T3" fmla="*/ 39 h 371"/>
                <a:gd name="T4" fmla="*/ 332 w 332"/>
                <a:gd name="T5" fmla="*/ 0 h 371"/>
                <a:gd name="T6" fmla="*/ 38 w 332"/>
                <a:gd name="T7" fmla="*/ 371 h 371"/>
              </a:gdLst>
              <a:ahLst/>
              <a:cxnLst>
                <a:cxn ang="0">
                  <a:pos x="T0" y="T1"/>
                </a:cxn>
                <a:cxn ang="0">
                  <a:pos x="T2" y="T3"/>
                </a:cxn>
                <a:cxn ang="0">
                  <a:pos x="T4" y="T5"/>
                </a:cxn>
                <a:cxn ang="0">
                  <a:pos x="T6" y="T7"/>
                </a:cxn>
              </a:cxnLst>
              <a:rect l="0" t="0" r="r" b="b"/>
              <a:pathLst>
                <a:path w="332" h="371">
                  <a:moveTo>
                    <a:pt x="38" y="371"/>
                  </a:moveTo>
                  <a:lnTo>
                    <a:pt x="0" y="39"/>
                  </a:lnTo>
                  <a:lnTo>
                    <a:pt x="332" y="0"/>
                  </a:lnTo>
                  <a:lnTo>
                    <a:pt x="38" y="371"/>
                  </a:lnTo>
                  <a:close/>
                </a:path>
              </a:pathLst>
            </a:custGeom>
            <a:gradFill>
              <a:gsLst>
                <a:gs pos="8000">
                  <a:schemeClr val="accent2"/>
                </a:gs>
                <a:gs pos="85000">
                  <a:schemeClr val="accent1"/>
                </a:gs>
              </a:gsLst>
              <a:lin ang="0" scaled="0"/>
            </a:gradFill>
            <a:ln>
              <a:noFill/>
            </a:ln>
          </p:spPr>
          <p:txBody>
            <a:bodyPr vert="horz" wrap="square" lIns="91440" tIns="45720" rIns="91440" bIns="45720" numCol="1" anchor="t" anchorCtr="0" compatLnSpc="1"/>
            <a:lstStyle/>
            <a:p>
              <a:endParaRPr lang="zh-CN" altLang="en-US"/>
            </a:p>
          </p:txBody>
        </p:sp>
      </p:grpSp>
      <p:sp>
        <p:nvSpPr>
          <p:cNvPr id="20" name="标题 1"/>
          <p:cNvSpPr>
            <a:spLocks noGrp="1"/>
          </p:cNvSpPr>
          <p:nvPr userDrawn="1">
            <p:ph type="title"/>
          </p:nvPr>
        </p:nvSpPr>
        <p:spPr>
          <a:xfrm>
            <a:off x="2846196" y="1942131"/>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2846195" y="2837481"/>
            <a:ext cx="5419185" cy="1015623"/>
          </a:xfrm>
        </p:spPr>
        <p:txBody>
          <a:bodyPr anchor="t">
            <a:normAutofit/>
          </a:bodyPr>
          <a:lstStyle>
            <a:lvl1pPr marL="0" indent="0" algn="l">
              <a:lnSpc>
                <a:spcPct val="100000"/>
              </a:lnSpc>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70167" y="0"/>
            <a:ext cx="4121834" cy="4121834"/>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874769" y="477840"/>
            <a:ext cx="2174882" cy="456069"/>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9554536" y="330590"/>
            <a:ext cx="2174882" cy="45606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9554536" y="330590"/>
            <a:ext cx="2174882" cy="45606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userDrawn="1">
  <p:cSld name="1_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7" name="图片占位符 6"/>
          <p:cNvSpPr>
            <a:spLocks noGrp="1"/>
          </p:cNvSpPr>
          <p:nvPr>
            <p:ph type="pic" idx="13"/>
          </p:nvPr>
        </p:nvSpPr>
        <p:spPr>
          <a:xfrm>
            <a:off x="8362950" y="1809750"/>
            <a:ext cx="2857500" cy="2438400"/>
          </a:xfr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9554536" y="330590"/>
            <a:ext cx="2174882" cy="45606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70166" y="0"/>
            <a:ext cx="4121833" cy="4121833"/>
          </a:xfrm>
          <a:prstGeom prst="rect">
            <a:avLst/>
          </a:prstGeom>
        </p:spPr>
      </p:pic>
      <p:sp>
        <p:nvSpPr>
          <p:cNvPr id="3" name="Oval 511"/>
          <p:cNvSpPr>
            <a:spLocks noChangeArrowheads="1"/>
          </p:cNvSpPr>
          <p:nvPr userDrawn="1"/>
        </p:nvSpPr>
        <p:spPr bwMode="auto">
          <a:xfrm>
            <a:off x="9403004" y="5412016"/>
            <a:ext cx="1772996" cy="1798409"/>
          </a:xfrm>
          <a:prstGeom prst="ellipse">
            <a:avLst/>
          </a:prstGeom>
          <a:gradFill>
            <a:gsLst>
              <a:gs pos="8000">
                <a:schemeClr val="accent4">
                  <a:lumMod val="60000"/>
                  <a:lumOff val="40000"/>
                  <a:alpha val="30000"/>
                </a:schemeClr>
              </a:gs>
              <a:gs pos="85000">
                <a:schemeClr val="accent4">
                  <a:alpha val="30000"/>
                </a:schemeClr>
              </a:gs>
            </a:gsLst>
            <a:lin ang="0" scaled="0"/>
          </a:gradFill>
          <a:ln>
            <a:noFill/>
          </a:ln>
        </p:spPr>
        <p:txBody>
          <a:bodyPr vert="horz" wrap="square" lIns="91440" tIns="45720" rIns="91440" bIns="45720" numCol="1" anchor="t" anchorCtr="0" compatLnSpc="1"/>
          <a:lstStyle/>
          <a:p>
            <a:endParaRPr lang="zh-CN" altLang="en-US"/>
          </a:p>
        </p:txBody>
      </p:sp>
      <p:grpSp>
        <p:nvGrpSpPr>
          <p:cNvPr id="7" name="组合 6"/>
          <p:cNvGrpSpPr/>
          <p:nvPr userDrawn="1"/>
        </p:nvGrpSpPr>
        <p:grpSpPr>
          <a:xfrm rot="959293">
            <a:off x="13061" y="3476994"/>
            <a:ext cx="1514633" cy="3119475"/>
            <a:chOff x="682625" y="1041062"/>
            <a:chExt cx="1616075" cy="3328401"/>
          </a:xfrm>
        </p:grpSpPr>
        <p:sp>
          <p:nvSpPr>
            <p:cNvPr id="8" name="Freeform 513"/>
            <p:cNvSpPr/>
            <p:nvPr userDrawn="1"/>
          </p:nvSpPr>
          <p:spPr bwMode="auto">
            <a:xfrm rot="576007">
              <a:off x="682625" y="1140849"/>
              <a:ext cx="1616075" cy="3228614"/>
            </a:xfrm>
            <a:custGeom>
              <a:avLst/>
              <a:gdLst>
                <a:gd name="T0" fmla="*/ 914 w 914"/>
                <a:gd name="T1" fmla="*/ 1826 h 1826"/>
                <a:gd name="T2" fmla="*/ 0 w 914"/>
                <a:gd name="T3" fmla="*/ 913 h 1826"/>
                <a:gd name="T4" fmla="*/ 914 w 914"/>
                <a:gd name="T5" fmla="*/ 0 h 1826"/>
                <a:gd name="T6" fmla="*/ 914 w 914"/>
                <a:gd name="T7" fmla="*/ 1826 h 1826"/>
              </a:gdLst>
              <a:ahLst/>
              <a:cxnLst>
                <a:cxn ang="0">
                  <a:pos x="T0" y="T1"/>
                </a:cxn>
                <a:cxn ang="0">
                  <a:pos x="T2" y="T3"/>
                </a:cxn>
                <a:cxn ang="0">
                  <a:pos x="T4" y="T5"/>
                </a:cxn>
                <a:cxn ang="0">
                  <a:pos x="T6" y="T7"/>
                </a:cxn>
              </a:cxnLst>
              <a:rect l="0" t="0" r="r" b="b"/>
              <a:pathLst>
                <a:path w="914" h="1826">
                  <a:moveTo>
                    <a:pt x="914" y="1826"/>
                  </a:moveTo>
                  <a:lnTo>
                    <a:pt x="0" y="913"/>
                  </a:lnTo>
                  <a:lnTo>
                    <a:pt x="914" y="0"/>
                  </a:lnTo>
                  <a:lnTo>
                    <a:pt x="914" y="1826"/>
                  </a:lnTo>
                  <a:close/>
                </a:path>
              </a:pathLst>
            </a:custGeom>
            <a:gradFill>
              <a:gsLst>
                <a:gs pos="6000">
                  <a:schemeClr val="accent2"/>
                </a:gs>
                <a:gs pos="100000">
                  <a:schemeClr val="accent1"/>
                </a:gs>
              </a:gsLst>
              <a:lin ang="0" scaled="0"/>
            </a:gradFill>
            <a:ln>
              <a:noFill/>
            </a:ln>
          </p:spPr>
          <p:txBody>
            <a:bodyPr vert="horz" wrap="square" lIns="91440" tIns="45720" rIns="91440" bIns="45720" numCol="1" anchor="t" anchorCtr="0" compatLnSpc="1"/>
            <a:lstStyle/>
            <a:p>
              <a:endParaRPr lang="zh-CN" altLang="en-US"/>
            </a:p>
          </p:txBody>
        </p:sp>
        <p:sp>
          <p:nvSpPr>
            <p:cNvPr id="9" name="Freeform 514"/>
            <p:cNvSpPr/>
            <p:nvPr userDrawn="1"/>
          </p:nvSpPr>
          <p:spPr bwMode="auto">
            <a:xfrm rot="900000">
              <a:off x="1159555" y="1041062"/>
              <a:ext cx="874939" cy="977719"/>
            </a:xfrm>
            <a:custGeom>
              <a:avLst/>
              <a:gdLst>
                <a:gd name="T0" fmla="*/ 38 w 332"/>
                <a:gd name="T1" fmla="*/ 371 h 371"/>
                <a:gd name="T2" fmla="*/ 0 w 332"/>
                <a:gd name="T3" fmla="*/ 39 h 371"/>
                <a:gd name="T4" fmla="*/ 332 w 332"/>
                <a:gd name="T5" fmla="*/ 0 h 371"/>
                <a:gd name="T6" fmla="*/ 38 w 332"/>
                <a:gd name="T7" fmla="*/ 371 h 371"/>
              </a:gdLst>
              <a:ahLst/>
              <a:cxnLst>
                <a:cxn ang="0">
                  <a:pos x="T0" y="T1"/>
                </a:cxn>
                <a:cxn ang="0">
                  <a:pos x="T2" y="T3"/>
                </a:cxn>
                <a:cxn ang="0">
                  <a:pos x="T4" y="T5"/>
                </a:cxn>
                <a:cxn ang="0">
                  <a:pos x="T6" y="T7"/>
                </a:cxn>
              </a:cxnLst>
              <a:rect l="0" t="0" r="r" b="b"/>
              <a:pathLst>
                <a:path w="332" h="371">
                  <a:moveTo>
                    <a:pt x="38" y="371"/>
                  </a:moveTo>
                  <a:lnTo>
                    <a:pt x="0" y="39"/>
                  </a:lnTo>
                  <a:lnTo>
                    <a:pt x="332" y="0"/>
                  </a:lnTo>
                  <a:lnTo>
                    <a:pt x="38" y="371"/>
                  </a:lnTo>
                  <a:close/>
                </a:path>
              </a:pathLst>
            </a:custGeom>
            <a:gradFill>
              <a:gsLst>
                <a:gs pos="8000">
                  <a:schemeClr val="accent2"/>
                </a:gs>
                <a:gs pos="85000">
                  <a:schemeClr val="accent1"/>
                </a:gs>
              </a:gsLst>
              <a:lin ang="0" scaled="0"/>
            </a:gradFill>
            <a:ln>
              <a:noFill/>
            </a:ln>
          </p:spPr>
          <p:txBody>
            <a:bodyPr vert="horz" wrap="square" lIns="91440" tIns="45720" rIns="91440" bIns="45720" numCol="1" anchor="t" anchorCtr="0" compatLnSpc="1"/>
            <a:lstStyle/>
            <a:p>
              <a:endParaRPr lang="zh-CN" altLang="en-US"/>
            </a:p>
          </p:txBody>
        </p:sp>
      </p:gr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874769" y="477840"/>
            <a:ext cx="2174882" cy="45606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334" name="Freeform 509"/>
          <p:cNvSpPr/>
          <p:nvPr userDrawn="1"/>
        </p:nvSpPr>
        <p:spPr bwMode="auto">
          <a:xfrm flipH="1">
            <a:off x="708025" y="-85725"/>
            <a:ext cx="11485563" cy="6203719"/>
          </a:xfrm>
          <a:custGeom>
            <a:avLst/>
            <a:gdLst>
              <a:gd name="T0" fmla="*/ 0 w 7235"/>
              <a:gd name="T1" fmla="*/ 0 h 3862"/>
              <a:gd name="T2" fmla="*/ 0 w 7235"/>
              <a:gd name="T3" fmla="*/ 2873 h 3862"/>
              <a:gd name="T4" fmla="*/ 2804 w 7235"/>
              <a:gd name="T5" fmla="*/ 3862 h 3862"/>
              <a:gd name="T6" fmla="*/ 7235 w 7235"/>
              <a:gd name="T7" fmla="*/ 0 h 3862"/>
              <a:gd name="T8" fmla="*/ 0 w 7235"/>
              <a:gd name="T9" fmla="*/ 0 h 3862"/>
            </a:gdLst>
            <a:ahLst/>
            <a:cxnLst>
              <a:cxn ang="0">
                <a:pos x="T0" y="T1"/>
              </a:cxn>
              <a:cxn ang="0">
                <a:pos x="T2" y="T3"/>
              </a:cxn>
              <a:cxn ang="0">
                <a:pos x="T4" y="T5"/>
              </a:cxn>
              <a:cxn ang="0">
                <a:pos x="T6" y="T7"/>
              </a:cxn>
              <a:cxn ang="0">
                <a:pos x="T8" y="T9"/>
              </a:cxn>
            </a:cxnLst>
            <a:rect l="0" t="0" r="r" b="b"/>
            <a:pathLst>
              <a:path w="7235" h="3862">
                <a:moveTo>
                  <a:pt x="0" y="0"/>
                </a:moveTo>
                <a:cubicBezTo>
                  <a:pt x="0" y="2873"/>
                  <a:pt x="0" y="2873"/>
                  <a:pt x="0" y="2873"/>
                </a:cubicBezTo>
                <a:cubicBezTo>
                  <a:pt x="767" y="3492"/>
                  <a:pt x="1742" y="3862"/>
                  <a:pt x="2804" y="3862"/>
                </a:cubicBezTo>
                <a:cubicBezTo>
                  <a:pt x="5067" y="3862"/>
                  <a:pt x="6938" y="2181"/>
                  <a:pt x="7235" y="0"/>
                </a:cubicBezTo>
                <a:lnTo>
                  <a:pt x="0" y="0"/>
                </a:lnTo>
                <a:close/>
              </a:path>
            </a:pathLst>
          </a:custGeom>
          <a:solidFill>
            <a:schemeClr val="accent5">
              <a:lumMod val="20000"/>
              <a:lumOff val="80000"/>
              <a:alpha val="70000"/>
            </a:schemeClr>
          </a:solidFill>
          <a:ln>
            <a:noFill/>
          </a:ln>
        </p:spPr>
        <p:txBody>
          <a:bodyPr vert="horz" wrap="square" lIns="91440" tIns="45720" rIns="91440" bIns="45720" numCol="1" anchor="t" anchorCtr="0" compatLnSpc="1"/>
          <a:lstStyle/>
          <a:p>
            <a:endParaRPr lang="zh-CN" altLang="en-US" dirty="0"/>
          </a:p>
        </p:txBody>
      </p:sp>
      <p:sp>
        <p:nvSpPr>
          <p:cNvPr id="335" name="Freeform 510"/>
          <p:cNvSpPr/>
          <p:nvPr userDrawn="1"/>
        </p:nvSpPr>
        <p:spPr bwMode="auto">
          <a:xfrm flipH="1">
            <a:off x="6858000" y="6121440"/>
            <a:ext cx="1652588" cy="746312"/>
          </a:xfrm>
          <a:custGeom>
            <a:avLst/>
            <a:gdLst>
              <a:gd name="T0" fmla="*/ 0 w 1041"/>
              <a:gd name="T1" fmla="*/ 465 h 465"/>
              <a:gd name="T2" fmla="*/ 1041 w 1041"/>
              <a:gd name="T3" fmla="*/ 465 h 465"/>
              <a:gd name="T4" fmla="*/ 520 w 1041"/>
              <a:gd name="T5" fmla="*/ 0 h 465"/>
              <a:gd name="T6" fmla="*/ 0 w 1041"/>
              <a:gd name="T7" fmla="*/ 465 h 465"/>
            </a:gdLst>
            <a:ahLst/>
            <a:cxnLst>
              <a:cxn ang="0">
                <a:pos x="T0" y="T1"/>
              </a:cxn>
              <a:cxn ang="0">
                <a:pos x="T2" y="T3"/>
              </a:cxn>
              <a:cxn ang="0">
                <a:pos x="T4" y="T5"/>
              </a:cxn>
              <a:cxn ang="0">
                <a:pos x="T6" y="T7"/>
              </a:cxn>
            </a:cxnLst>
            <a:rect l="0" t="0" r="r" b="b"/>
            <a:pathLst>
              <a:path w="1041" h="465">
                <a:moveTo>
                  <a:pt x="0" y="465"/>
                </a:moveTo>
                <a:cubicBezTo>
                  <a:pt x="1041" y="465"/>
                  <a:pt x="1041" y="465"/>
                  <a:pt x="1041" y="465"/>
                </a:cubicBezTo>
                <a:cubicBezTo>
                  <a:pt x="1011" y="203"/>
                  <a:pt x="790" y="0"/>
                  <a:pt x="520" y="0"/>
                </a:cubicBezTo>
                <a:cubicBezTo>
                  <a:pt x="251" y="0"/>
                  <a:pt x="30" y="203"/>
                  <a:pt x="0" y="465"/>
                </a:cubicBezTo>
                <a:close/>
              </a:path>
            </a:pathLst>
          </a:custGeom>
          <a:gradFill>
            <a:gsLst>
              <a:gs pos="8000">
                <a:schemeClr val="accent5"/>
              </a:gs>
              <a:gs pos="85000">
                <a:schemeClr val="accent3"/>
              </a:gs>
            </a:gsLst>
            <a:lin ang="0" scaled="0"/>
          </a:gra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6210611" cy="6210611"/>
          </a:xfrm>
          <a:prstGeom prst="rect">
            <a:avLst/>
          </a:prstGeom>
        </p:spPr>
      </p:pic>
      <p:sp>
        <p:nvSpPr>
          <p:cNvPr id="336" name="Oval 511"/>
          <p:cNvSpPr>
            <a:spLocks noChangeArrowheads="1"/>
          </p:cNvSpPr>
          <p:nvPr userDrawn="1"/>
        </p:nvSpPr>
        <p:spPr bwMode="auto">
          <a:xfrm flipH="1">
            <a:off x="1435100" y="2804626"/>
            <a:ext cx="2973388" cy="3007766"/>
          </a:xfrm>
          <a:prstGeom prst="ellipse">
            <a:avLst/>
          </a:prstGeom>
          <a:gradFill>
            <a:gsLst>
              <a:gs pos="8000">
                <a:schemeClr val="accent4">
                  <a:lumMod val="60000"/>
                  <a:lumOff val="40000"/>
                  <a:alpha val="30000"/>
                </a:schemeClr>
              </a:gs>
              <a:gs pos="85000">
                <a:schemeClr val="accent4">
                  <a:alpha val="30000"/>
                </a:schemeClr>
              </a:gs>
            </a:gsLst>
            <a:lin ang="0" scaled="0"/>
          </a:gradFill>
          <a:ln>
            <a:noFill/>
          </a:ln>
        </p:spPr>
        <p:txBody>
          <a:bodyPr vert="horz" wrap="square" lIns="91440" tIns="45720" rIns="91440" bIns="45720" numCol="1" anchor="t" anchorCtr="0" compatLnSpc="1"/>
          <a:lstStyle/>
          <a:p>
            <a:endParaRPr lang="zh-CN" altLang="en-US"/>
          </a:p>
        </p:txBody>
      </p:sp>
      <p:sp>
        <p:nvSpPr>
          <p:cNvPr id="338" name="Freeform 513"/>
          <p:cNvSpPr/>
          <p:nvPr userDrawn="1"/>
        </p:nvSpPr>
        <p:spPr bwMode="auto">
          <a:xfrm flipH="1">
            <a:off x="1133476" y="3158481"/>
            <a:ext cx="1450975" cy="2936995"/>
          </a:xfrm>
          <a:custGeom>
            <a:avLst/>
            <a:gdLst>
              <a:gd name="T0" fmla="*/ 914 w 914"/>
              <a:gd name="T1" fmla="*/ 1826 h 1826"/>
              <a:gd name="T2" fmla="*/ 0 w 914"/>
              <a:gd name="T3" fmla="*/ 913 h 1826"/>
              <a:gd name="T4" fmla="*/ 914 w 914"/>
              <a:gd name="T5" fmla="*/ 0 h 1826"/>
              <a:gd name="T6" fmla="*/ 914 w 914"/>
              <a:gd name="T7" fmla="*/ 1826 h 1826"/>
            </a:gdLst>
            <a:ahLst/>
            <a:cxnLst>
              <a:cxn ang="0">
                <a:pos x="T0" y="T1"/>
              </a:cxn>
              <a:cxn ang="0">
                <a:pos x="T2" y="T3"/>
              </a:cxn>
              <a:cxn ang="0">
                <a:pos x="T4" y="T5"/>
              </a:cxn>
              <a:cxn ang="0">
                <a:pos x="T6" y="T7"/>
              </a:cxn>
            </a:cxnLst>
            <a:rect l="0" t="0" r="r" b="b"/>
            <a:pathLst>
              <a:path w="914" h="1826">
                <a:moveTo>
                  <a:pt x="914" y="1826"/>
                </a:moveTo>
                <a:lnTo>
                  <a:pt x="0" y="913"/>
                </a:lnTo>
                <a:lnTo>
                  <a:pt x="914" y="0"/>
                </a:lnTo>
                <a:lnTo>
                  <a:pt x="914" y="1826"/>
                </a:lnTo>
                <a:close/>
              </a:path>
            </a:pathLst>
          </a:custGeom>
          <a:gradFill>
            <a:gsLst>
              <a:gs pos="6000">
                <a:schemeClr val="accent2"/>
              </a:gs>
              <a:gs pos="100000">
                <a:schemeClr val="accent1"/>
              </a:gs>
            </a:gsLst>
            <a:lin ang="0" scaled="0"/>
          </a:gradFill>
          <a:ln>
            <a:noFill/>
          </a:ln>
        </p:spPr>
        <p:txBody>
          <a:bodyPr vert="horz" wrap="square" lIns="91440" tIns="45720" rIns="91440" bIns="45720" numCol="1" anchor="t" anchorCtr="0" compatLnSpc="1"/>
          <a:lstStyle/>
          <a:p>
            <a:endParaRPr lang="zh-CN" altLang="en-US"/>
          </a:p>
        </p:txBody>
      </p:sp>
      <p:sp>
        <p:nvSpPr>
          <p:cNvPr id="339" name="Freeform 514"/>
          <p:cNvSpPr/>
          <p:nvPr userDrawn="1"/>
        </p:nvSpPr>
        <p:spPr bwMode="auto">
          <a:xfrm flipH="1">
            <a:off x="11372851" y="1229972"/>
            <a:ext cx="527050" cy="596728"/>
          </a:xfrm>
          <a:custGeom>
            <a:avLst/>
            <a:gdLst>
              <a:gd name="T0" fmla="*/ 38 w 332"/>
              <a:gd name="T1" fmla="*/ 371 h 371"/>
              <a:gd name="T2" fmla="*/ 0 w 332"/>
              <a:gd name="T3" fmla="*/ 39 h 371"/>
              <a:gd name="T4" fmla="*/ 332 w 332"/>
              <a:gd name="T5" fmla="*/ 0 h 371"/>
              <a:gd name="T6" fmla="*/ 38 w 332"/>
              <a:gd name="T7" fmla="*/ 371 h 371"/>
            </a:gdLst>
            <a:ahLst/>
            <a:cxnLst>
              <a:cxn ang="0">
                <a:pos x="T0" y="T1"/>
              </a:cxn>
              <a:cxn ang="0">
                <a:pos x="T2" y="T3"/>
              </a:cxn>
              <a:cxn ang="0">
                <a:pos x="T4" y="T5"/>
              </a:cxn>
              <a:cxn ang="0">
                <a:pos x="T6" y="T7"/>
              </a:cxn>
            </a:cxnLst>
            <a:rect l="0" t="0" r="r" b="b"/>
            <a:pathLst>
              <a:path w="332" h="371">
                <a:moveTo>
                  <a:pt x="38" y="371"/>
                </a:moveTo>
                <a:lnTo>
                  <a:pt x="0" y="39"/>
                </a:lnTo>
                <a:lnTo>
                  <a:pt x="332" y="0"/>
                </a:lnTo>
                <a:lnTo>
                  <a:pt x="38" y="371"/>
                </a:lnTo>
                <a:close/>
              </a:path>
            </a:pathLst>
          </a:custGeom>
          <a:gradFill>
            <a:gsLst>
              <a:gs pos="8000">
                <a:schemeClr val="accent2"/>
              </a:gs>
              <a:gs pos="85000">
                <a:schemeClr val="accent1"/>
              </a:gs>
            </a:gsLst>
            <a:lin ang="0" scaled="0"/>
          </a:gradFill>
          <a:ln>
            <a:noFill/>
          </a:ln>
        </p:spPr>
        <p:txBody>
          <a:bodyPr vert="horz" wrap="square" lIns="91440" tIns="45720" rIns="91440" bIns="45720" numCol="1" anchor="t" anchorCtr="0" compatLnSpc="1"/>
          <a:lstStyle/>
          <a:p>
            <a:endParaRPr lang="zh-CN" altLang="en-US"/>
          </a:p>
        </p:txBody>
      </p:sp>
      <p:sp>
        <p:nvSpPr>
          <p:cNvPr id="340" name="Freeform 515"/>
          <p:cNvSpPr/>
          <p:nvPr userDrawn="1"/>
        </p:nvSpPr>
        <p:spPr bwMode="auto">
          <a:xfrm flipH="1">
            <a:off x="1979613" y="-85725"/>
            <a:ext cx="4738688" cy="2914477"/>
          </a:xfrm>
          <a:custGeom>
            <a:avLst/>
            <a:gdLst>
              <a:gd name="T0" fmla="*/ 0 w 2985"/>
              <a:gd name="T1" fmla="*/ 323 h 1815"/>
              <a:gd name="T2" fmla="*/ 1492 w 2985"/>
              <a:gd name="T3" fmla="*/ 1815 h 1815"/>
              <a:gd name="T4" fmla="*/ 2985 w 2985"/>
              <a:gd name="T5" fmla="*/ 323 h 1815"/>
              <a:gd name="T6" fmla="*/ 2950 w 2985"/>
              <a:gd name="T7" fmla="*/ 0 h 1815"/>
              <a:gd name="T8" fmla="*/ 35 w 2985"/>
              <a:gd name="T9" fmla="*/ 0 h 1815"/>
              <a:gd name="T10" fmla="*/ 0 w 2985"/>
              <a:gd name="T11" fmla="*/ 323 h 1815"/>
            </a:gdLst>
            <a:ahLst/>
            <a:cxnLst>
              <a:cxn ang="0">
                <a:pos x="T0" y="T1"/>
              </a:cxn>
              <a:cxn ang="0">
                <a:pos x="T2" y="T3"/>
              </a:cxn>
              <a:cxn ang="0">
                <a:pos x="T4" y="T5"/>
              </a:cxn>
              <a:cxn ang="0">
                <a:pos x="T6" y="T7"/>
              </a:cxn>
              <a:cxn ang="0">
                <a:pos x="T8" y="T9"/>
              </a:cxn>
              <a:cxn ang="0">
                <a:pos x="T10" y="T11"/>
              </a:cxn>
            </a:cxnLst>
            <a:rect l="0" t="0" r="r" b="b"/>
            <a:pathLst>
              <a:path w="2985" h="1815">
                <a:moveTo>
                  <a:pt x="0" y="323"/>
                </a:moveTo>
                <a:cubicBezTo>
                  <a:pt x="0" y="1147"/>
                  <a:pt x="668" y="1815"/>
                  <a:pt x="1492" y="1815"/>
                </a:cubicBezTo>
                <a:cubicBezTo>
                  <a:pt x="2317" y="1815"/>
                  <a:pt x="2985" y="1147"/>
                  <a:pt x="2985" y="323"/>
                </a:cubicBezTo>
                <a:cubicBezTo>
                  <a:pt x="2985" y="212"/>
                  <a:pt x="2973" y="104"/>
                  <a:pt x="2950" y="0"/>
                </a:cubicBezTo>
                <a:cubicBezTo>
                  <a:pt x="35" y="0"/>
                  <a:pt x="35" y="0"/>
                  <a:pt x="35" y="0"/>
                </a:cubicBezTo>
                <a:cubicBezTo>
                  <a:pt x="12" y="104"/>
                  <a:pt x="0" y="212"/>
                  <a:pt x="0" y="323"/>
                </a:cubicBezTo>
                <a:close/>
              </a:path>
            </a:pathLst>
          </a:custGeom>
          <a:gradFill>
            <a:gsLst>
              <a:gs pos="8000">
                <a:schemeClr val="accent4">
                  <a:lumMod val="60000"/>
                  <a:lumOff val="40000"/>
                </a:schemeClr>
              </a:gs>
              <a:gs pos="85000">
                <a:schemeClr val="accent4"/>
              </a:gs>
            </a:gsLst>
            <a:lin ang="0" scaled="0"/>
          </a:gradFill>
          <a:ln>
            <a:noFill/>
          </a:ln>
        </p:spPr>
        <p:txBody>
          <a:bodyPr vert="horz" wrap="square" lIns="91440" tIns="45720" rIns="91440" bIns="45720" numCol="1" anchor="t" anchorCtr="0" compatLnSpc="1"/>
          <a:lstStyle/>
          <a:p>
            <a:endParaRPr lang="zh-CN" altLang="en-US"/>
          </a:p>
        </p:txBody>
      </p:sp>
      <p:sp>
        <p:nvSpPr>
          <p:cNvPr id="341" name="Freeform 516"/>
          <p:cNvSpPr/>
          <p:nvPr userDrawn="1"/>
        </p:nvSpPr>
        <p:spPr bwMode="auto">
          <a:xfrm flipH="1">
            <a:off x="1979613" y="-85725"/>
            <a:ext cx="2701925" cy="2206767"/>
          </a:xfrm>
          <a:custGeom>
            <a:avLst/>
            <a:gdLst>
              <a:gd name="T0" fmla="*/ 1269 w 1702"/>
              <a:gd name="T1" fmla="*/ 1374 h 1374"/>
              <a:gd name="T2" fmla="*/ 1702 w 1702"/>
              <a:gd name="T3" fmla="*/ 323 h 1374"/>
              <a:gd name="T4" fmla="*/ 1667 w 1702"/>
              <a:gd name="T5" fmla="*/ 0 h 1374"/>
              <a:gd name="T6" fmla="*/ 0 w 1702"/>
              <a:gd name="T7" fmla="*/ 0 h 1374"/>
              <a:gd name="T8" fmla="*/ 1269 w 1702"/>
              <a:gd name="T9" fmla="*/ 1374 h 1374"/>
            </a:gdLst>
            <a:ahLst/>
            <a:cxnLst>
              <a:cxn ang="0">
                <a:pos x="T0" y="T1"/>
              </a:cxn>
              <a:cxn ang="0">
                <a:pos x="T2" y="T3"/>
              </a:cxn>
              <a:cxn ang="0">
                <a:pos x="T4" y="T5"/>
              </a:cxn>
              <a:cxn ang="0">
                <a:pos x="T6" y="T7"/>
              </a:cxn>
              <a:cxn ang="0">
                <a:pos x="T8" y="T9"/>
              </a:cxn>
            </a:cxnLst>
            <a:rect l="0" t="0" r="r" b="b"/>
            <a:pathLst>
              <a:path w="1702" h="1374">
                <a:moveTo>
                  <a:pt x="1269" y="1374"/>
                </a:moveTo>
                <a:cubicBezTo>
                  <a:pt x="1536" y="1104"/>
                  <a:pt x="1702" y="733"/>
                  <a:pt x="1702" y="323"/>
                </a:cubicBezTo>
                <a:cubicBezTo>
                  <a:pt x="1702" y="212"/>
                  <a:pt x="1690" y="104"/>
                  <a:pt x="1667" y="0"/>
                </a:cubicBezTo>
                <a:cubicBezTo>
                  <a:pt x="0" y="0"/>
                  <a:pt x="0" y="0"/>
                  <a:pt x="0" y="0"/>
                </a:cubicBezTo>
                <a:lnTo>
                  <a:pt x="1269" y="1374"/>
                </a:lnTo>
                <a:close/>
              </a:path>
            </a:pathLst>
          </a:custGeom>
          <a:gradFill>
            <a:gsLst>
              <a:gs pos="8000">
                <a:schemeClr val="accent5"/>
              </a:gs>
              <a:gs pos="85000">
                <a:schemeClr val="accent3"/>
              </a:gs>
            </a:gsLst>
            <a:lin ang="0" scaled="0"/>
          </a:gradFill>
          <a:ln>
            <a:noFill/>
          </a:ln>
        </p:spPr>
        <p:txBody>
          <a:bodyPr vert="horz" wrap="square" lIns="91440" tIns="45720" rIns="91440" bIns="45720" numCol="1" anchor="t" anchorCtr="0" compatLnSpc="1"/>
          <a:lstStyle/>
          <a:p>
            <a:endParaRPr lang="zh-CN" altLang="en-US"/>
          </a:p>
        </p:txBody>
      </p:sp>
      <p:sp>
        <p:nvSpPr>
          <p:cNvPr id="13" name="标题 1"/>
          <p:cNvSpPr>
            <a:spLocks noGrp="1"/>
          </p:cNvSpPr>
          <p:nvPr userDrawn="1">
            <p:ph type="ctrTitle" hasCustomPrompt="1"/>
          </p:nvPr>
        </p:nvSpPr>
        <p:spPr>
          <a:xfrm>
            <a:off x="6678613" y="2070558"/>
            <a:ext cx="4604544"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678613" y="4376794"/>
            <a:ext cx="4604544"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sp>
        <p:nvSpPr>
          <p:cNvPr id="6" name="文本占位符 13"/>
          <p:cNvSpPr>
            <a:spLocks noGrp="1"/>
          </p:cNvSpPr>
          <p:nvPr userDrawn="1">
            <p:ph type="body" sz="quarter" idx="10" hasCustomPrompt="1"/>
          </p:nvPr>
        </p:nvSpPr>
        <p:spPr>
          <a:xfrm>
            <a:off x="6678614" y="4080523"/>
            <a:ext cx="4604544"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9554536" y="330590"/>
            <a:ext cx="2174882" cy="456069"/>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hemeOverride" Target="../theme/themeOverride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themeOverride" Target="../theme/themeOverride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themeOverride" Target="../theme/themeOverride6.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hemeOverride" Target="../theme/themeOverride7.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1246982" y="2870201"/>
            <a:ext cx="5915818" cy="558799"/>
          </a:xfrm>
        </p:spPr>
        <p:txBody>
          <a:bodyPr>
            <a:normAutofit/>
          </a:bodyPr>
          <a:lstStyle/>
          <a:p>
            <a:r>
              <a:rPr lang="zh-CN" altLang="en-US" dirty="0"/>
              <a:t>博学笃志，格物明德</a:t>
            </a:r>
            <a:endParaRPr lang="zh-CN" altLang="en-US" dirty="0"/>
          </a:p>
        </p:txBody>
      </p:sp>
      <p:sp>
        <p:nvSpPr>
          <p:cNvPr id="4" name="标题 3"/>
          <p:cNvSpPr>
            <a:spLocks noGrp="1"/>
          </p:cNvSpPr>
          <p:nvPr>
            <p:ph type="ctrTitle"/>
          </p:nvPr>
        </p:nvSpPr>
        <p:spPr>
          <a:xfrm>
            <a:off x="1246982" y="1938685"/>
            <a:ext cx="7115968" cy="1042559"/>
          </a:xfrm>
        </p:spPr>
        <p:txBody>
          <a:bodyPr>
            <a:normAutofit/>
          </a:bodyPr>
          <a:lstStyle/>
          <a:p>
            <a:r>
              <a:rPr lang="zh-CN" altLang="en-US" dirty="0"/>
              <a:t>学习汇报</a:t>
            </a:r>
            <a:endParaRPr lang="zh-CN" altLang="en-US" dirty="0"/>
          </a:p>
        </p:txBody>
      </p:sp>
      <p:sp>
        <p:nvSpPr>
          <p:cNvPr id="6" name="文本占位符 5"/>
          <p:cNvSpPr>
            <a:spLocks noGrp="1"/>
          </p:cNvSpPr>
          <p:nvPr>
            <p:ph type="body" sz="quarter" idx="10"/>
          </p:nvPr>
        </p:nvSpPr>
        <p:spPr>
          <a:xfrm>
            <a:off x="1247430" y="4630968"/>
            <a:ext cx="2500975" cy="296271"/>
          </a:xfrm>
          <a:solidFill>
            <a:srgbClr val="269EEF"/>
          </a:solidFill>
        </p:spPr>
        <p:txBody>
          <a:bodyPr/>
          <a:lstStyle/>
          <a:p>
            <a:r>
              <a:rPr lang="zh-CN" altLang="en-US" sz="1600" b="1" dirty="0"/>
              <a:t>汇报人：谢欣冉</a:t>
            </a:r>
            <a:endParaRPr lang="en-US" altLang="zh-CN" sz="1600" b="1" dirty="0"/>
          </a:p>
        </p:txBody>
      </p:sp>
      <p:sp>
        <p:nvSpPr>
          <p:cNvPr id="7" name="文本占位符 6"/>
          <p:cNvSpPr>
            <a:spLocks noGrp="1"/>
          </p:cNvSpPr>
          <p:nvPr>
            <p:ph type="body" sz="quarter" idx="11"/>
          </p:nvPr>
        </p:nvSpPr>
        <p:spPr>
          <a:xfrm>
            <a:off x="1246982" y="4998158"/>
            <a:ext cx="2500975" cy="296271"/>
          </a:xfrm>
        </p:spPr>
        <p:txBody>
          <a:bodyPr/>
          <a:lstStyle/>
          <a:p>
            <a:r>
              <a:rPr lang="zh-CN" altLang="en-US" sz="1600" b="1" dirty="0"/>
              <a:t>时    间：</a:t>
            </a:r>
            <a:r>
              <a:rPr lang="en-US" altLang="zh-CN" sz="1600" b="1" dirty="0"/>
              <a:t>2020.11.21</a:t>
            </a:r>
            <a:endParaRPr lang="en-US" altLang="zh-CN" sz="1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57282" y="1700808"/>
            <a:ext cx="10887030" cy="4083608"/>
            <a:chOff x="757282" y="1700808"/>
            <a:chExt cx="10887030"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57282" y="1700808"/>
              <a:ext cx="10887030" cy="4083608"/>
              <a:chOff x="1175743" y="1700808"/>
              <a:chExt cx="10463755" cy="4083608"/>
            </a:xfrm>
          </p:grpSpPr>
          <p:sp>
            <p:nvSpPr>
              <p:cNvPr id="7" name="iṡľïḑè"/>
              <p:cNvSpPr txBox="1"/>
              <p:nvPr/>
            </p:nvSpPr>
            <p:spPr bwMode="auto">
              <a:xfrm>
                <a:off x="3941203" y="1779399"/>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a:lnSpc>
                    <a:spcPct val="200000"/>
                  </a:lnSpc>
                </a:pPr>
                <a:r>
                  <a:rPr lang="zh-CN" altLang="en-US" sz="2400" dirty="0">
                    <a:latin typeface="+mn-lt"/>
                    <a:ea typeface="+mn-ea"/>
                    <a:sym typeface="+mn-lt"/>
                  </a:rPr>
                  <a:t>一、观点句提取调研</a:t>
                </a:r>
                <a:endParaRPr lang="en-US" altLang="zh-CN" sz="2400" dirty="0">
                  <a:sym typeface="+mn-lt"/>
                </a:endParaRPr>
              </a:p>
              <a:p>
                <a:pPr>
                  <a:lnSpc>
                    <a:spcPct val="200000"/>
                  </a:lnSpc>
                </a:pPr>
                <a:r>
                  <a:rPr lang="zh-CN" altLang="en-US" sz="2400" dirty="0">
                    <a:latin typeface="+mn-lt"/>
                    <a:ea typeface="+mn-ea"/>
                    <a:sym typeface="+mn-lt"/>
                  </a:rPr>
                  <a:t>二、新闻长文本摘要</a:t>
                </a:r>
                <a:endParaRPr lang="zh-CN" altLang="en-US" sz="2400" dirty="0">
                  <a:latin typeface="+mn-lt"/>
                  <a:ea typeface="+mn-ea"/>
                  <a:sym typeface="+mn-lt"/>
                </a:endParaRPr>
              </a:p>
              <a:p>
                <a:pPr>
                  <a:lnSpc>
                    <a:spcPct val="200000"/>
                  </a:lnSpc>
                </a:pPr>
                <a:r>
                  <a:rPr lang="zh-CN" altLang="en-US" sz="2400" dirty="0">
                    <a:latin typeface="+mn-lt"/>
                    <a:ea typeface="+mn-ea"/>
                    <a:sym typeface="+mn-lt"/>
                  </a:rPr>
                  <a:t>三、情感分析小实验</a:t>
                </a:r>
                <a:endParaRPr lang="zh-CN" altLang="en-US" sz="2400" dirty="0">
                  <a:latin typeface="+mn-lt"/>
                  <a:ea typeface="+mn-ea"/>
                  <a:sym typeface="+mn-lt"/>
                </a:endParaRPr>
              </a:p>
              <a:p>
                <a:pPr>
                  <a:lnSpc>
                    <a:spcPct val="200000"/>
                  </a:lnSpc>
                </a:pPr>
                <a:endParaRPr lang="en-US" altLang="zh-CN" sz="2400" dirty="0">
                  <a:latin typeface="+mn-lt"/>
                  <a:ea typeface="+mn-ea"/>
                  <a:sym typeface="+mn-lt"/>
                </a:endParaRPr>
              </a:p>
            </p:txBody>
          </p:sp>
          <p:cxnSp>
            <p:nvCxnSpPr>
              <p:cNvPr id="8" name="直接连接符 7"/>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p:cNvSpPr txBox="1"/>
              <p:nvPr/>
            </p:nvSpPr>
            <p:spPr>
              <a:xfrm>
                <a:off x="1175743" y="1700808"/>
                <a:ext cx="2521108" cy="584775"/>
              </a:xfrm>
              <a:prstGeom prst="rect">
                <a:avLst/>
              </a:prstGeom>
              <a:solidFill>
                <a:schemeClr val="bg1"/>
              </a:solidFill>
            </p:spPr>
            <p:txBody>
              <a:bodyPr wrap="square" rtlCol="0">
                <a:spAutoFit/>
              </a:bodyPr>
              <a:lstStyle/>
              <a:p>
                <a:pPr algn="r"/>
                <a:r>
                  <a:rPr lang="zh-CN" altLang="en-US" sz="3200" b="1" dirty="0">
                    <a:solidFill>
                      <a:schemeClr val="accent1"/>
                    </a:solidFill>
                    <a:cs typeface="+mn-ea"/>
                    <a:sym typeface="+mn-lt"/>
                  </a:rPr>
                  <a:t>汇报大纲</a:t>
                </a:r>
                <a:endParaRPr lang="tr-TR" sz="3200" b="1" dirty="0">
                  <a:solidFill>
                    <a:schemeClr val="accent1"/>
                  </a:solidFill>
                  <a:cs typeface="+mn-ea"/>
                  <a:sym typeface="+mn-lt"/>
                </a:endParaRPr>
              </a:p>
            </p:txBody>
          </p:sp>
        </p:grpSp>
        <p:sp>
          <p:nvSpPr>
            <p:cNvPr id="10" name="poetry_91022"/>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一、观点提取调研</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5" name="文本框 4"/>
          <p:cNvSpPr txBox="1"/>
          <p:nvPr/>
        </p:nvSpPr>
        <p:spPr>
          <a:xfrm>
            <a:off x="669925" y="1137285"/>
            <a:ext cx="9831070" cy="922020"/>
          </a:xfrm>
          <a:prstGeom prst="rect">
            <a:avLst/>
          </a:prstGeom>
          <a:noFill/>
        </p:spPr>
        <p:txBody>
          <a:bodyPr wrap="square" rtlCol="0" anchor="t">
            <a:spAutoFit/>
          </a:bodyPr>
          <a:p>
            <a:r>
              <a:rPr lang="zh-CN" altLang="en-US"/>
              <a:t>通过观察总结发现，有一些表达方式是人们经常用于发表某种观点、看法、评论、预测，对于此类观点句，给出如下定义：</a:t>
            </a:r>
            <a:endParaRPr lang="zh-CN" altLang="en-US"/>
          </a:p>
          <a:p>
            <a:pPr marL="285750" indent="-285750">
              <a:buFont typeface="Arial" panose="020B0604020202020204" pitchFamily="34" charset="0"/>
              <a:buChar char="•"/>
            </a:pPr>
            <a:r>
              <a:rPr lang="zh-CN" altLang="en-US"/>
              <a:t>以指示性动词作为句子的核心位于，明确表达观点。总结了72个指示性动词</a:t>
            </a:r>
            <a:endParaRPr lang="zh-CN" altLang="en-US"/>
          </a:p>
        </p:txBody>
      </p:sp>
      <p:pic>
        <p:nvPicPr>
          <p:cNvPr id="6" name="图片 5"/>
          <p:cNvPicPr>
            <a:picLocks noChangeAspect="1"/>
          </p:cNvPicPr>
          <p:nvPr/>
        </p:nvPicPr>
        <p:blipFill>
          <a:blip r:embed="rId1"/>
          <a:stretch>
            <a:fillRect/>
          </a:stretch>
        </p:blipFill>
        <p:spPr>
          <a:xfrm>
            <a:off x="800735" y="2059305"/>
            <a:ext cx="5905500" cy="504825"/>
          </a:xfrm>
          <a:prstGeom prst="rect">
            <a:avLst/>
          </a:prstGeom>
        </p:spPr>
      </p:pic>
      <p:pic>
        <p:nvPicPr>
          <p:cNvPr id="7" name="图片 6"/>
          <p:cNvPicPr>
            <a:picLocks noChangeAspect="1"/>
          </p:cNvPicPr>
          <p:nvPr/>
        </p:nvPicPr>
        <p:blipFill>
          <a:blip r:embed="rId2"/>
          <a:stretch>
            <a:fillRect/>
          </a:stretch>
        </p:blipFill>
        <p:spPr>
          <a:xfrm>
            <a:off x="800735" y="2564130"/>
            <a:ext cx="4676775" cy="2371725"/>
          </a:xfrm>
          <a:prstGeom prst="rect">
            <a:avLst/>
          </a:prstGeom>
        </p:spPr>
      </p:pic>
      <p:sp>
        <p:nvSpPr>
          <p:cNvPr id="9" name="文本框 8"/>
          <p:cNvSpPr txBox="1"/>
          <p:nvPr/>
        </p:nvSpPr>
        <p:spPr>
          <a:xfrm>
            <a:off x="764540" y="5039360"/>
            <a:ext cx="10661650"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t>不含指示性动词，但整体意图是为了发表某种观点、看法、预测或评论的句子</a:t>
            </a:r>
            <a:endParaRPr lang="zh-CN" altLang="en-US"/>
          </a:p>
        </p:txBody>
      </p:sp>
      <p:pic>
        <p:nvPicPr>
          <p:cNvPr id="10" name="图片 9"/>
          <p:cNvPicPr>
            <a:picLocks noChangeAspect="1"/>
          </p:cNvPicPr>
          <p:nvPr/>
        </p:nvPicPr>
        <p:blipFill>
          <a:blip r:embed="rId3"/>
          <a:stretch>
            <a:fillRect/>
          </a:stretch>
        </p:blipFill>
        <p:spPr>
          <a:xfrm>
            <a:off x="901065" y="5407660"/>
            <a:ext cx="5705475" cy="523875"/>
          </a:xfrm>
          <a:prstGeom prst="rect">
            <a:avLst/>
          </a:prstGeom>
        </p:spPr>
      </p:pic>
      <p:sp>
        <p:nvSpPr>
          <p:cNvPr id="12" name="文本框 11"/>
          <p:cNvSpPr txBox="1"/>
          <p:nvPr/>
        </p:nvSpPr>
        <p:spPr>
          <a:xfrm>
            <a:off x="901065" y="6240780"/>
            <a:ext cx="5814695" cy="306705"/>
          </a:xfrm>
          <a:prstGeom prst="rect">
            <a:avLst/>
          </a:prstGeom>
          <a:noFill/>
        </p:spPr>
        <p:txBody>
          <a:bodyPr wrap="square" rtlCol="0" anchor="t">
            <a:spAutoFit/>
          </a:bodyPr>
          <a:p>
            <a:r>
              <a:rPr lang="zh-CN" altLang="en-US" sz="1400" i="1"/>
              <a:t>参考文献：《基于SVM的中文观点句抽取》</a:t>
            </a:r>
            <a:endParaRPr lang="zh-CN" altLang="en-US" sz="1400"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一、观点提取调研</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3" name="文本框 2"/>
          <p:cNvSpPr txBox="1"/>
          <p:nvPr/>
        </p:nvSpPr>
        <p:spPr>
          <a:xfrm>
            <a:off x="669925" y="1256665"/>
            <a:ext cx="10778490" cy="2451100"/>
          </a:xfrm>
          <a:prstGeom prst="rect">
            <a:avLst/>
          </a:prstGeom>
          <a:noFill/>
        </p:spPr>
        <p:txBody>
          <a:bodyPr wrap="square" rtlCol="0" anchor="t">
            <a:spAutoFit/>
          </a:bodyPr>
          <a:p>
            <a:pPr>
              <a:lnSpc>
                <a:spcPct val="120000"/>
              </a:lnSpc>
            </a:pPr>
            <a:r>
              <a:rPr lang="en-US" altLang="zh-CN" sz="1600"/>
              <a:t>“ </a:t>
            </a:r>
            <a:r>
              <a:rPr lang="zh-CN" altLang="en-US" sz="1600"/>
              <a:t>曾光教授进一步向健康时报记者</a:t>
            </a:r>
            <a:r>
              <a:rPr lang="zh-CN" altLang="en-US" sz="1600" b="1">
                <a:solidFill>
                  <a:schemeClr val="accent2"/>
                </a:solidFill>
              </a:rPr>
              <a:t>表示</a:t>
            </a:r>
            <a:r>
              <a:rPr lang="zh-CN" altLang="en-US" sz="1600"/>
              <a:t>，除了病毒致病力、传播力的多样性变化，也要考虑到目前喀什无症状感染者多为工厂的年轻工人，他们不属于高危人群，因此无症状感染的概率会更高。</a:t>
            </a:r>
            <a:endParaRPr lang="zh-CN" altLang="en-US" sz="1600"/>
          </a:p>
          <a:p>
            <a:pPr>
              <a:lnSpc>
                <a:spcPct val="120000"/>
              </a:lnSpc>
            </a:pPr>
            <a:r>
              <a:rPr lang="zh-CN" altLang="en-US" sz="1600"/>
              <a:t>北京大学第一医院感染疾病科主任王贵强此前在接受中国新闻周刊采访时</a:t>
            </a:r>
            <a:r>
              <a:rPr lang="zh-CN" altLang="en-US" sz="1600" b="1">
                <a:solidFill>
                  <a:schemeClr val="accent2"/>
                </a:solidFill>
              </a:rPr>
              <a:t>表示</a:t>
            </a:r>
            <a:r>
              <a:rPr lang="zh-CN" altLang="en-US" sz="1600"/>
              <a:t>，早期报告的无症状感染者可能意味着尚处在感染早期，感染时间不长，后续一部分无症状感染者会转为确诊病人。</a:t>
            </a:r>
            <a:endParaRPr lang="zh-CN" altLang="en-US" sz="1600"/>
          </a:p>
          <a:p>
            <a:pPr>
              <a:lnSpc>
                <a:spcPct val="120000"/>
              </a:lnSpc>
            </a:pPr>
            <a:r>
              <a:rPr lang="zh-CN" altLang="en-US" sz="1600"/>
              <a:t>国疾控中心流行病学前首席科学家曾光教授对健康时报记者</a:t>
            </a:r>
            <a:r>
              <a:rPr lang="zh-CN" altLang="en-US" sz="1600" b="1">
                <a:solidFill>
                  <a:schemeClr val="accent2"/>
                </a:solidFill>
              </a:rPr>
              <a:t>表示</a:t>
            </a:r>
            <a:r>
              <a:rPr lang="zh-CN" altLang="en-US" sz="1600"/>
              <a:t>，此次疫情病例为疏附县本土的可能性不大，应该是和外界有过某些接触导致感染，还需要流行病学调查，才能追本溯源，厘清传播链条。</a:t>
            </a:r>
            <a:endParaRPr lang="zh-CN" altLang="en-US" sz="1600"/>
          </a:p>
          <a:p>
            <a:pPr>
              <a:lnSpc>
                <a:spcPct val="120000"/>
              </a:lnSpc>
            </a:pPr>
            <a:r>
              <a:rPr lang="zh-CN" altLang="en-US" sz="1600"/>
              <a:t>一位新疆自治区疫情防控医疗救治专家组成员10月27日对环球时报记者</a:t>
            </a:r>
            <a:r>
              <a:rPr lang="zh-CN" altLang="en-US" sz="1600" b="1">
                <a:solidFill>
                  <a:schemeClr val="accent2"/>
                </a:solidFill>
              </a:rPr>
              <a:t>表示</a:t>
            </a:r>
            <a:r>
              <a:rPr lang="zh-CN" altLang="en-US" sz="1600"/>
              <a:t>，喀什这波疫情是一次局部的聚集性暴发，“病例都和当地站敏乡三村工厂高度相关”，大范围疫情暴发的几率非常小。</a:t>
            </a:r>
            <a:r>
              <a:rPr lang="en-US" altLang="zh-CN" sz="1600"/>
              <a:t>”</a:t>
            </a:r>
            <a:endParaRPr lang="en-US" altLang="zh-CN" sz="1600"/>
          </a:p>
        </p:txBody>
      </p:sp>
      <p:sp>
        <p:nvSpPr>
          <p:cNvPr id="11" name="文本框 10"/>
          <p:cNvSpPr txBox="1"/>
          <p:nvPr/>
        </p:nvSpPr>
        <p:spPr>
          <a:xfrm>
            <a:off x="1057275" y="4210050"/>
            <a:ext cx="10713720" cy="1476375"/>
          </a:xfrm>
          <a:prstGeom prst="rect">
            <a:avLst/>
          </a:prstGeom>
          <a:noFill/>
        </p:spPr>
        <p:txBody>
          <a:bodyPr wrap="square" rtlCol="0">
            <a:spAutoFit/>
          </a:bodyPr>
          <a:p>
            <a:r>
              <a:rPr lang="zh-CN" altLang="en-US"/>
              <a:t>对新闻长文本观点挖掘的问题：</a:t>
            </a:r>
            <a:endParaRPr lang="zh-CN" altLang="en-US"/>
          </a:p>
          <a:p>
            <a:r>
              <a:rPr lang="en-US" altLang="zh-CN"/>
              <a:t>1.</a:t>
            </a:r>
            <a:r>
              <a:rPr lang="zh-CN" altLang="en-US"/>
              <a:t>长文本，包含情感更复杂，除了作者自身的观点，还包括引用他们的观点</a:t>
            </a:r>
            <a:endParaRPr lang="en-US" altLang="zh-CN"/>
          </a:p>
          <a:p>
            <a:r>
              <a:rPr lang="en-US" altLang="zh-CN"/>
              <a:t>2.</a:t>
            </a:r>
            <a:r>
              <a:rPr lang="zh-CN" altLang="en-US"/>
              <a:t>有些文本即使提取显式观点句后也难以判断情感，如上例子所示</a:t>
            </a:r>
            <a:endParaRPr lang="zh-CN" altLang="en-US"/>
          </a:p>
          <a:p>
            <a:r>
              <a:rPr lang="en-US" altLang="zh-CN"/>
              <a:t>3.</a:t>
            </a:r>
            <a:r>
              <a:rPr lang="zh-CN" altLang="en-US"/>
              <a:t>大部分新闻中立或者负面情感的偏多，正面的比较少</a:t>
            </a:r>
            <a:endParaRPr lang="zh-CN" altLang="en-US"/>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二、新闻文本摘要</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3" name="矩形 2"/>
          <p:cNvSpPr/>
          <p:nvPr/>
        </p:nvSpPr>
        <p:spPr>
          <a:xfrm>
            <a:off x="761365" y="1289050"/>
            <a:ext cx="1106805" cy="581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文本</a:t>
            </a:r>
            <a:endParaRPr lang="zh-CN" altLang="en-US"/>
          </a:p>
        </p:txBody>
      </p:sp>
      <p:sp>
        <p:nvSpPr>
          <p:cNvPr id="8" name="矩形 7"/>
          <p:cNvSpPr/>
          <p:nvPr/>
        </p:nvSpPr>
        <p:spPr>
          <a:xfrm>
            <a:off x="2474595" y="1289050"/>
            <a:ext cx="1106805" cy="581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分句</a:t>
            </a:r>
            <a:endParaRPr lang="zh-CN" altLang="en-US"/>
          </a:p>
        </p:txBody>
      </p:sp>
      <p:sp>
        <p:nvSpPr>
          <p:cNvPr id="11" name="矩形 10"/>
          <p:cNvSpPr/>
          <p:nvPr/>
        </p:nvSpPr>
        <p:spPr>
          <a:xfrm>
            <a:off x="4130675" y="1289050"/>
            <a:ext cx="1106805" cy="581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分词</a:t>
            </a:r>
            <a:endParaRPr lang="zh-CN" altLang="en-US"/>
          </a:p>
        </p:txBody>
      </p:sp>
      <p:sp>
        <p:nvSpPr>
          <p:cNvPr id="12" name="矩形 11"/>
          <p:cNvSpPr/>
          <p:nvPr/>
        </p:nvSpPr>
        <p:spPr>
          <a:xfrm>
            <a:off x="5678805" y="1289050"/>
            <a:ext cx="1106805" cy="581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计算词频</a:t>
            </a:r>
            <a:endParaRPr lang="zh-CN" altLang="en-US"/>
          </a:p>
        </p:txBody>
      </p:sp>
      <p:sp>
        <p:nvSpPr>
          <p:cNvPr id="13" name="矩形 12"/>
          <p:cNvSpPr/>
          <p:nvPr/>
        </p:nvSpPr>
        <p:spPr>
          <a:xfrm>
            <a:off x="7277735" y="1289050"/>
            <a:ext cx="1106805" cy="581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计算句子得分</a:t>
            </a:r>
            <a:endParaRPr lang="zh-CN" altLang="en-US"/>
          </a:p>
        </p:txBody>
      </p:sp>
      <p:sp>
        <p:nvSpPr>
          <p:cNvPr id="14" name="矩形 13"/>
          <p:cNvSpPr/>
          <p:nvPr/>
        </p:nvSpPr>
        <p:spPr>
          <a:xfrm>
            <a:off x="8968105" y="1289050"/>
            <a:ext cx="1106805" cy="581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句子得分前三名</a:t>
            </a:r>
            <a:endParaRPr lang="zh-CN" altLang="en-US"/>
          </a:p>
        </p:txBody>
      </p:sp>
      <p:cxnSp>
        <p:nvCxnSpPr>
          <p:cNvPr id="15" name="直接箭头连接符 14"/>
          <p:cNvCxnSpPr>
            <a:stCxn id="3" idx="3"/>
            <a:endCxn id="8" idx="1"/>
          </p:cNvCxnSpPr>
          <p:nvPr/>
        </p:nvCxnSpPr>
        <p:spPr>
          <a:xfrm>
            <a:off x="1868170" y="1579880"/>
            <a:ext cx="6064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3"/>
            <a:endCxn id="11" idx="1"/>
          </p:cNvCxnSpPr>
          <p:nvPr/>
        </p:nvCxnSpPr>
        <p:spPr>
          <a:xfrm>
            <a:off x="3581400" y="1579880"/>
            <a:ext cx="5492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3"/>
            <a:endCxn id="12" idx="1"/>
          </p:cNvCxnSpPr>
          <p:nvPr/>
        </p:nvCxnSpPr>
        <p:spPr>
          <a:xfrm>
            <a:off x="5237480" y="1579880"/>
            <a:ext cx="4413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8" idx="2"/>
            <a:endCxn id="13" idx="2"/>
          </p:cNvCxnSpPr>
          <p:nvPr/>
        </p:nvCxnSpPr>
        <p:spPr>
          <a:xfrm rot="5400000" flipV="1">
            <a:off x="5429885" y="-530860"/>
            <a:ext cx="3175" cy="4803140"/>
          </a:xfrm>
          <a:prstGeom prst="bentConnector3">
            <a:avLst>
              <a:gd name="adj1" fmla="val 75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2" idx="3"/>
            <a:endCxn id="13" idx="1"/>
          </p:cNvCxnSpPr>
          <p:nvPr/>
        </p:nvCxnSpPr>
        <p:spPr>
          <a:xfrm>
            <a:off x="6785610" y="1579880"/>
            <a:ext cx="4921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3" idx="3"/>
            <a:endCxn id="14" idx="1"/>
          </p:cNvCxnSpPr>
          <p:nvPr/>
        </p:nvCxnSpPr>
        <p:spPr>
          <a:xfrm>
            <a:off x="8384540" y="1579880"/>
            <a:ext cx="5835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35305" y="2489200"/>
            <a:ext cx="10985500" cy="1168400"/>
          </a:xfrm>
          <a:prstGeom prst="rect">
            <a:avLst/>
          </a:prstGeom>
          <a:noFill/>
          <a:ln>
            <a:solidFill>
              <a:srgbClr val="2D63A3"/>
            </a:solidFill>
          </a:ln>
        </p:spPr>
        <p:txBody>
          <a:bodyPr wrap="square" rtlCol="0" anchor="t">
            <a:spAutoFit/>
          </a:bodyPr>
          <a:p>
            <a:pPr marL="285750" indent="-285750">
              <a:buFont typeface="Arial" panose="020B0604020202020204" pitchFamily="34" charset="0"/>
              <a:buChar char="•"/>
            </a:pPr>
            <a:r>
              <a:rPr lang="zh-CN" altLang="en-US" sz="1400"/>
              <a:t> '（原题为《喀什疫情溯源：本土病毒的可能性不大，暂未发现“超级传播者”》）(本文来自澎湃新闻，更多原创资讯请下载“澎湃新闻”APP) 返回搜狐，查看更多责任编辑：', </a:t>
            </a:r>
            <a:endParaRPr lang="zh-CN" altLang="en-US" sz="1400"/>
          </a:p>
          <a:p>
            <a:pPr marL="285750" indent="-285750">
              <a:buFont typeface="Arial" panose="020B0604020202020204" pitchFamily="34" charset="0"/>
              <a:buChar char="•"/>
            </a:pPr>
            <a:r>
              <a:rPr lang="zh-CN" altLang="en-US" sz="1400"/>
              <a:t>”10月27日晚，记者致电喀什疫情防控指挥部，工作人员对记者表示，目前没有听说关于“超级传播者”的情况',</a:t>
            </a:r>
            <a:endParaRPr lang="zh-CN" altLang="en-US" sz="1400"/>
          </a:p>
          <a:p>
            <a:pPr marL="285750" indent="-285750">
              <a:buFont typeface="Arial" panose="020B0604020202020204" pitchFamily="34" charset="0"/>
              <a:buChar char="•"/>
            </a:pPr>
            <a:r>
              <a:rPr lang="zh-CN" altLang="en-US" sz="1400"/>
              <a:t> '都是无症状感染者，提示传播力较强，致病力减弱此次喀什疫情前三天报告的164例全部为无症状感染者，据10月26日新疆发布会介绍，主要因为早期核酸检测迅速及时，发现早，病人尚处于感染早期阶段，均表现为无症状感染者'</a:t>
            </a:r>
            <a:endParaRPr lang="zh-CN" altLang="en-US" sz="1400"/>
          </a:p>
        </p:txBody>
      </p:sp>
      <p:sp>
        <p:nvSpPr>
          <p:cNvPr id="24" name="文本框 23"/>
          <p:cNvSpPr txBox="1"/>
          <p:nvPr/>
        </p:nvSpPr>
        <p:spPr>
          <a:xfrm>
            <a:off x="535305" y="3837305"/>
            <a:ext cx="10985500" cy="1383665"/>
          </a:xfrm>
          <a:prstGeom prst="rect">
            <a:avLst/>
          </a:prstGeom>
          <a:noFill/>
          <a:ln>
            <a:solidFill>
              <a:srgbClr val="2D63A3"/>
            </a:solidFill>
          </a:ln>
        </p:spPr>
        <p:txBody>
          <a:bodyPr wrap="square" rtlCol="0" anchor="t">
            <a:spAutoFit/>
          </a:bodyPr>
          <a:p>
            <a:pPr marL="285750" indent="-285750">
              <a:buFont typeface="Arial" panose="020B0604020202020204" pitchFamily="34" charset="0"/>
              <a:buChar char="•"/>
            </a:pPr>
            <a:r>
              <a:rPr lang="zh-CN" altLang="en-US" sz="1400"/>
              <a:t> （原题为《听证会：云南初中生体育50分变100分 音乐美术10分变40分》）(本文来自澎湃新闻，更多原创资讯请下载“澎湃新闻”APP) 返回搜狐，查看更多责任编辑：', </a:t>
            </a:r>
            <a:endParaRPr lang="zh-CN" altLang="en-US" sz="1400"/>
          </a:p>
          <a:p>
            <a:pPr marL="285750" indent="-285750">
              <a:buFont typeface="Arial" panose="020B0604020202020204" pitchFamily="34" charset="0"/>
              <a:buChar char="•"/>
            </a:pPr>
            <a:r>
              <a:rPr lang="zh-CN" altLang="en-US" sz="1400"/>
              <a:t>'云报客户端消息，10月28日，记者在省教育厅举行的云南省初中学生体育美育考试方案听证会上获悉——云南省将把初中学生体育美育考试分值大幅提高，体育分由50分直接提升到100分，音乐、美术分由10分提高到40分',</a:t>
            </a:r>
            <a:endParaRPr lang="zh-CN" altLang="en-US" sz="1400"/>
          </a:p>
          <a:p>
            <a:pPr marL="285750" indent="-285750">
              <a:buFont typeface="Arial" panose="020B0604020202020204" pitchFamily="34" charset="0"/>
              <a:buChar char="•"/>
            </a:pPr>
            <a:r>
              <a:rPr lang="zh-CN" altLang="en-US" sz="1400"/>
              <a:t> '云南省人大代表、省政协委员、学生家长、教师代表及媒体记者等参与听证，并提出了意见与建议，该《考试方案》将择期公布，从2020年秋季入学新生开始执行'</a:t>
            </a:r>
            <a:endParaRPr lang="zh-CN" altLang="en-US" sz="1400"/>
          </a:p>
        </p:txBody>
      </p:sp>
      <p:sp>
        <p:nvSpPr>
          <p:cNvPr id="25" name="文本框 24"/>
          <p:cNvSpPr txBox="1"/>
          <p:nvPr/>
        </p:nvSpPr>
        <p:spPr>
          <a:xfrm>
            <a:off x="727710" y="5525135"/>
            <a:ext cx="10737215" cy="922020"/>
          </a:xfrm>
          <a:prstGeom prst="rect">
            <a:avLst/>
          </a:prstGeom>
          <a:noFill/>
        </p:spPr>
        <p:txBody>
          <a:bodyPr wrap="square" rtlCol="0">
            <a:spAutoFit/>
          </a:bodyPr>
          <a:p>
            <a:pPr marL="285750" indent="-285750">
              <a:buFont typeface="Arial" panose="020B0604020202020204" pitchFamily="34" charset="0"/>
              <a:buChar char="•"/>
            </a:pPr>
            <a:r>
              <a:rPr lang="zh-CN" altLang="en-US"/>
              <a:t>官方新闻中标题党较少，报道比较客观，由上述两个例子可以看到抽取的句子基本能概括文章主题</a:t>
            </a:r>
            <a:endParaRPr lang="zh-CN" altLang="en-US"/>
          </a:p>
          <a:p>
            <a:pPr marL="285750" indent="-285750">
              <a:buFont typeface="Arial" panose="020B0604020202020204" pitchFamily="34" charset="0"/>
              <a:buChar char="•"/>
            </a:pPr>
            <a:r>
              <a:rPr lang="zh-CN" altLang="en-US"/>
              <a:t>由上述实验想到，长文本无法输入预训练模型中，抽取出摘要或许可以用来做情感分析</a:t>
            </a:r>
            <a:endParaRPr lang="zh-CN" altLang="en-US"/>
          </a:p>
          <a:p>
            <a:pPr marL="285750" indent="-285750">
              <a:buFont typeface="Arial" panose="020B0604020202020204" pitchFamily="34" charset="0"/>
              <a:buChar char="•"/>
            </a:pPr>
            <a:r>
              <a:rPr lang="zh-CN" altLang="en-US"/>
              <a:t>进一步，尝试一下直接用文章标题做情感分类</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三、实验</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5" name="文本框 4"/>
          <p:cNvSpPr txBox="1"/>
          <p:nvPr/>
        </p:nvSpPr>
        <p:spPr>
          <a:xfrm>
            <a:off x="2461260" y="546735"/>
            <a:ext cx="3840480" cy="368300"/>
          </a:xfrm>
          <a:prstGeom prst="rect">
            <a:avLst/>
          </a:prstGeom>
          <a:noFill/>
        </p:spPr>
        <p:txBody>
          <a:bodyPr wrap="none" rtlCol="0">
            <a:spAutoFit/>
          </a:bodyPr>
          <a:p>
            <a:r>
              <a:rPr lang="zh-CN" altLang="en-US"/>
              <a:t>对新闻长文本的标题做情感极性分类</a:t>
            </a:r>
            <a:endParaRPr lang="zh-CN" altLang="en-US"/>
          </a:p>
        </p:txBody>
      </p:sp>
      <p:sp>
        <p:nvSpPr>
          <p:cNvPr id="6" name="文本框 5"/>
          <p:cNvSpPr txBox="1"/>
          <p:nvPr/>
        </p:nvSpPr>
        <p:spPr>
          <a:xfrm>
            <a:off x="725170" y="1206500"/>
            <a:ext cx="10740390" cy="675640"/>
          </a:xfrm>
          <a:prstGeom prst="rect">
            <a:avLst/>
          </a:prstGeom>
          <a:noFill/>
        </p:spPr>
        <p:txBody>
          <a:bodyPr wrap="square" rtlCol="0">
            <a:spAutoFit/>
          </a:bodyPr>
          <a:p>
            <a:r>
              <a:rPr lang="zh-CN" altLang="en-US" sz="2000" b="1"/>
              <a:t>数据分析：</a:t>
            </a:r>
            <a:r>
              <a:rPr lang="zh-CN" altLang="en-US"/>
              <a:t>数据来自</a:t>
            </a:r>
            <a:r>
              <a:rPr lang="en-US" altLang="zh-CN"/>
              <a:t>‘</a:t>
            </a:r>
            <a:r>
              <a:rPr lang="zh-CN" altLang="en-US"/>
              <a:t>互联网情感分析</a:t>
            </a:r>
            <a:r>
              <a:rPr lang="en-US" altLang="zh-CN"/>
              <a:t>’</a:t>
            </a:r>
            <a:r>
              <a:rPr lang="zh-CN" altLang="en-US"/>
              <a:t>比赛，共</a:t>
            </a:r>
            <a:r>
              <a:rPr lang="en-US" altLang="zh-CN"/>
              <a:t>14696</a:t>
            </a:r>
            <a:r>
              <a:rPr lang="zh-CN" altLang="en-US"/>
              <a:t>条已标注数据，分为三列情感：</a:t>
            </a:r>
            <a:r>
              <a:rPr lang="en-US" altLang="zh-CN"/>
              <a:t>0</a:t>
            </a:r>
            <a:r>
              <a:rPr lang="zh-CN" altLang="en-US"/>
              <a:t>为正面，</a:t>
            </a:r>
            <a:r>
              <a:rPr lang="en-US" altLang="zh-CN"/>
              <a:t>1</a:t>
            </a:r>
            <a:r>
              <a:rPr lang="zh-CN" altLang="en-US"/>
              <a:t>为中性，</a:t>
            </a:r>
            <a:r>
              <a:rPr lang="en-US" altLang="zh-CN"/>
              <a:t>2</a:t>
            </a:r>
            <a:r>
              <a:rPr lang="zh-CN" altLang="en-US"/>
              <a:t>为负面</a:t>
            </a:r>
            <a:endParaRPr lang="zh-CN" altLang="en-US"/>
          </a:p>
        </p:txBody>
      </p:sp>
      <p:sp>
        <p:nvSpPr>
          <p:cNvPr id="7" name="文本框 6"/>
          <p:cNvSpPr txBox="1"/>
          <p:nvPr/>
        </p:nvSpPr>
        <p:spPr>
          <a:xfrm>
            <a:off x="829310" y="2059305"/>
            <a:ext cx="2830195" cy="368300"/>
          </a:xfrm>
          <a:prstGeom prst="rect">
            <a:avLst/>
          </a:prstGeom>
          <a:noFill/>
        </p:spPr>
        <p:txBody>
          <a:bodyPr wrap="square" rtlCol="0">
            <a:spAutoFit/>
          </a:bodyPr>
          <a:p>
            <a:r>
              <a:rPr lang="zh-CN" altLang="en-US"/>
              <a:t>标题长度分布：</a:t>
            </a:r>
            <a:endParaRPr lang="zh-CN" altLang="en-US"/>
          </a:p>
        </p:txBody>
      </p:sp>
      <p:pic>
        <p:nvPicPr>
          <p:cNvPr id="9" name="图片 8"/>
          <p:cNvPicPr>
            <a:picLocks noChangeAspect="1"/>
          </p:cNvPicPr>
          <p:nvPr/>
        </p:nvPicPr>
        <p:blipFill>
          <a:blip r:embed="rId1"/>
          <a:stretch>
            <a:fillRect/>
          </a:stretch>
        </p:blipFill>
        <p:spPr>
          <a:xfrm>
            <a:off x="829310" y="2574925"/>
            <a:ext cx="4323715" cy="3163570"/>
          </a:xfrm>
          <a:prstGeom prst="rect">
            <a:avLst/>
          </a:prstGeom>
        </p:spPr>
      </p:pic>
      <p:pic>
        <p:nvPicPr>
          <p:cNvPr id="10" name="图片 9"/>
          <p:cNvPicPr>
            <a:picLocks noChangeAspect="1"/>
          </p:cNvPicPr>
          <p:nvPr/>
        </p:nvPicPr>
        <p:blipFill>
          <a:blip r:embed="rId2"/>
          <a:stretch>
            <a:fillRect/>
          </a:stretch>
        </p:blipFill>
        <p:spPr>
          <a:xfrm>
            <a:off x="5490845" y="2666365"/>
            <a:ext cx="2162810" cy="1396365"/>
          </a:xfrm>
          <a:prstGeom prst="rect">
            <a:avLst/>
          </a:prstGeom>
        </p:spPr>
      </p:pic>
      <p:sp>
        <p:nvSpPr>
          <p:cNvPr id="11" name="文本框 10"/>
          <p:cNvSpPr txBox="1"/>
          <p:nvPr/>
        </p:nvSpPr>
        <p:spPr>
          <a:xfrm>
            <a:off x="5490845" y="2059305"/>
            <a:ext cx="2830195" cy="368300"/>
          </a:xfrm>
          <a:prstGeom prst="rect">
            <a:avLst/>
          </a:prstGeom>
          <a:noFill/>
        </p:spPr>
        <p:txBody>
          <a:bodyPr wrap="square" rtlCol="0">
            <a:spAutoFit/>
          </a:bodyPr>
          <a:p>
            <a:r>
              <a:rPr lang="zh-CN" altLang="en-US"/>
              <a:t>标签分布</a:t>
            </a:r>
            <a:endParaRPr lang="zh-CN" altLang="en-US"/>
          </a:p>
        </p:txBody>
      </p:sp>
      <p:sp>
        <p:nvSpPr>
          <p:cNvPr id="16" name="文本框 15"/>
          <p:cNvSpPr txBox="1"/>
          <p:nvPr/>
        </p:nvSpPr>
        <p:spPr>
          <a:xfrm>
            <a:off x="8321040" y="2059305"/>
            <a:ext cx="2540000" cy="368300"/>
          </a:xfrm>
          <a:prstGeom prst="rect">
            <a:avLst/>
          </a:prstGeom>
          <a:noFill/>
        </p:spPr>
        <p:txBody>
          <a:bodyPr wrap="square" rtlCol="0" anchor="t">
            <a:spAutoFit/>
          </a:bodyPr>
          <a:p>
            <a:r>
              <a:rPr lang="zh-CN" altLang="en-US"/>
              <a:t>训练集验证集</a:t>
            </a:r>
            <a:endParaRPr lang="zh-CN" altLang="en-US"/>
          </a:p>
        </p:txBody>
      </p:sp>
      <p:pic>
        <p:nvPicPr>
          <p:cNvPr id="20" name="图片 19"/>
          <p:cNvPicPr>
            <a:picLocks noChangeAspect="1"/>
          </p:cNvPicPr>
          <p:nvPr/>
        </p:nvPicPr>
        <p:blipFill>
          <a:blip r:embed="rId3"/>
          <a:stretch>
            <a:fillRect/>
          </a:stretch>
        </p:blipFill>
        <p:spPr>
          <a:xfrm>
            <a:off x="8321040" y="2883535"/>
            <a:ext cx="3248025" cy="962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三、实验</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dirty="0"/>
          </a:p>
        </p:txBody>
      </p:sp>
      <p:sp>
        <p:nvSpPr>
          <p:cNvPr id="5" name="文本框 4"/>
          <p:cNvSpPr txBox="1"/>
          <p:nvPr/>
        </p:nvSpPr>
        <p:spPr>
          <a:xfrm>
            <a:off x="2461260" y="546735"/>
            <a:ext cx="3840480" cy="368300"/>
          </a:xfrm>
          <a:prstGeom prst="rect">
            <a:avLst/>
          </a:prstGeom>
          <a:noFill/>
        </p:spPr>
        <p:txBody>
          <a:bodyPr wrap="none" rtlCol="0">
            <a:spAutoFit/>
          </a:bodyPr>
          <a:p>
            <a:r>
              <a:rPr lang="zh-CN" altLang="en-US"/>
              <a:t>对新闻长文本的标题做情感极性分类</a:t>
            </a:r>
            <a:endParaRPr lang="zh-CN" altLang="en-US"/>
          </a:p>
        </p:txBody>
      </p:sp>
      <p:sp>
        <p:nvSpPr>
          <p:cNvPr id="3" name="文本框 2"/>
          <p:cNvSpPr txBox="1"/>
          <p:nvPr/>
        </p:nvSpPr>
        <p:spPr>
          <a:xfrm>
            <a:off x="669925" y="1231900"/>
            <a:ext cx="2947035" cy="368300"/>
          </a:xfrm>
          <a:prstGeom prst="rect">
            <a:avLst/>
          </a:prstGeom>
          <a:noFill/>
        </p:spPr>
        <p:txBody>
          <a:bodyPr wrap="none" rtlCol="0">
            <a:spAutoFit/>
          </a:bodyPr>
          <a:p>
            <a:r>
              <a:rPr lang="zh-CN" altLang="en-US"/>
              <a:t>模型：</a:t>
            </a:r>
            <a:r>
              <a:rPr lang="en-US" altLang="zh-CN"/>
              <a:t>BERT-base-Chinese</a:t>
            </a:r>
            <a:endParaRPr lang="en-US" altLang="zh-CN"/>
          </a:p>
        </p:txBody>
      </p:sp>
      <p:pic>
        <p:nvPicPr>
          <p:cNvPr id="8" name="图片 7"/>
          <p:cNvPicPr>
            <a:picLocks noChangeAspect="1"/>
          </p:cNvPicPr>
          <p:nvPr/>
        </p:nvPicPr>
        <p:blipFill>
          <a:blip r:embed="rId1"/>
          <a:stretch>
            <a:fillRect/>
          </a:stretch>
        </p:blipFill>
        <p:spPr>
          <a:xfrm>
            <a:off x="5631815" y="1151890"/>
            <a:ext cx="4808220" cy="5382260"/>
          </a:xfrm>
          <a:prstGeom prst="rect">
            <a:avLst/>
          </a:prstGeom>
        </p:spPr>
      </p:pic>
      <p:sp>
        <p:nvSpPr>
          <p:cNvPr id="12" name="文本框 11"/>
          <p:cNvSpPr txBox="1"/>
          <p:nvPr/>
        </p:nvSpPr>
        <p:spPr>
          <a:xfrm>
            <a:off x="669925" y="1826895"/>
            <a:ext cx="1554480" cy="368300"/>
          </a:xfrm>
          <a:prstGeom prst="rect">
            <a:avLst/>
          </a:prstGeom>
          <a:noFill/>
        </p:spPr>
        <p:txBody>
          <a:bodyPr wrap="none" rtlCol="0">
            <a:spAutoFit/>
          </a:bodyPr>
          <a:p>
            <a:r>
              <a:rPr lang="zh-CN" altLang="en-US"/>
              <a:t>结果：见右图</a:t>
            </a:r>
            <a:endParaRPr lang="en-US" altLang="zh-CN"/>
          </a:p>
        </p:txBody>
      </p:sp>
      <p:sp>
        <p:nvSpPr>
          <p:cNvPr id="13" name="文本框 12"/>
          <p:cNvSpPr txBox="1"/>
          <p:nvPr/>
        </p:nvSpPr>
        <p:spPr>
          <a:xfrm>
            <a:off x="669925" y="2535555"/>
            <a:ext cx="4666615" cy="1476375"/>
          </a:xfrm>
          <a:prstGeom prst="rect">
            <a:avLst/>
          </a:prstGeom>
          <a:noFill/>
        </p:spPr>
        <p:txBody>
          <a:bodyPr wrap="square" rtlCol="0">
            <a:spAutoFit/>
          </a:bodyPr>
          <a:p>
            <a:r>
              <a:rPr lang="zh-CN" altLang="en-US"/>
              <a:t>分析：</a:t>
            </a:r>
            <a:endParaRPr lang="zh-CN" altLang="en-US"/>
          </a:p>
          <a:p>
            <a:pPr marL="285750" indent="-285750">
              <a:buFont typeface="Arial" panose="020B0604020202020204" pitchFamily="34" charset="0"/>
              <a:buChar char="•"/>
            </a:pPr>
            <a:r>
              <a:rPr lang="zh-CN" altLang="en-US"/>
              <a:t>数据分布不平衡，中性约</a:t>
            </a:r>
            <a:r>
              <a:rPr lang="en-US" altLang="zh-CN"/>
              <a:t>49%</a:t>
            </a:r>
            <a:r>
              <a:rPr lang="zh-CN" altLang="en-US"/>
              <a:t>，负面约</a:t>
            </a:r>
            <a:r>
              <a:rPr lang="en-US" altLang="zh-CN"/>
              <a:t>39%</a:t>
            </a:r>
            <a:r>
              <a:rPr lang="zh-CN" altLang="en-US"/>
              <a:t>，正面约</a:t>
            </a:r>
            <a:r>
              <a:rPr lang="en-US" altLang="zh-CN"/>
              <a:t>10%</a:t>
            </a:r>
            <a:r>
              <a:rPr lang="zh-CN" altLang="en-US"/>
              <a:t>，并未进行特别处理。所以结果虚高</a:t>
            </a:r>
            <a:endParaRPr lang="zh-CN" altLang="en-US"/>
          </a:p>
          <a:p>
            <a:pPr marL="285750" indent="-285750">
              <a:buFont typeface="Arial" panose="020B0604020202020204" pitchFamily="34" charset="0"/>
              <a:buChar char="•"/>
            </a:pPr>
            <a:r>
              <a:rPr lang="zh-CN" altLang="en-US"/>
              <a:t>还未在测试集上评估</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br>
              <a:rPr lang="zh-CN" altLang="en-US" dirty="0"/>
            </a:br>
            <a:r>
              <a:rPr lang="zh-CN" altLang="en-US" dirty="0"/>
              <a:t>谢谢大家！</a:t>
            </a:r>
            <a:endParaRPr lang="zh-CN" altLang="en-US" dirty="0"/>
          </a:p>
        </p:txBody>
      </p:sp>
    </p:spTree>
  </p:cSld>
  <p:clrMapOvr>
    <a:masterClrMapping/>
  </p:clrMapOvr>
</p:sld>
</file>

<file path=ppt/tags/tag1.xml><?xml version="1.0" encoding="utf-8"?>
<p:tagLst xmlns:p="http://schemas.openxmlformats.org/presentationml/2006/main">
  <p:tag name="ISLIDE.DIAGRAM" val="2b751056-6b97-492c-b763-340acee7e99d"/>
</p:tagLst>
</file>

<file path=ppt/theme/theme1.xml><?xml version="1.0" encoding="utf-8"?>
<a:theme xmlns:a="http://schemas.openxmlformats.org/drawingml/2006/main" name="主题5">
  <a:themeElements>
    <a:clrScheme name="房利美">
      <a:dk1>
        <a:srgbClr val="000000"/>
      </a:dk1>
      <a:lt1>
        <a:srgbClr val="FFFFFF"/>
      </a:lt1>
      <a:dk2>
        <a:srgbClr val="768395"/>
      </a:dk2>
      <a:lt2>
        <a:srgbClr val="F0F0F0"/>
      </a:lt2>
      <a:accent1>
        <a:srgbClr val="18489B"/>
      </a:accent1>
      <a:accent2>
        <a:srgbClr val="0C62BF"/>
      </a:accent2>
      <a:accent3>
        <a:srgbClr val="1C86FC"/>
      </a:accent3>
      <a:accent4>
        <a:srgbClr val="4598F7"/>
      </a:accent4>
      <a:accent5>
        <a:srgbClr val="73B3F9"/>
      </a:accent5>
      <a:accent6>
        <a:srgbClr val="7F7F7F"/>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5"/>
    </a:dk2>
    <a:lt2>
      <a:srgbClr val="F0F0F0"/>
    </a:lt2>
    <a:accent1>
      <a:srgbClr val="18489B"/>
    </a:accent1>
    <a:accent2>
      <a:srgbClr val="0C62BF"/>
    </a:accent2>
    <a:accent3>
      <a:srgbClr val="1C86FC"/>
    </a:accent3>
    <a:accent4>
      <a:srgbClr val="4598F7"/>
    </a:accent4>
    <a:accent5>
      <a:srgbClr val="73B3F9"/>
    </a:accent5>
    <a:accent6>
      <a:srgbClr val="7F7F7F"/>
    </a:accent6>
    <a:hlink>
      <a:srgbClr val="4472C4"/>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5"/>
    </a:dk2>
    <a:lt2>
      <a:srgbClr val="F0F0F0"/>
    </a:lt2>
    <a:accent1>
      <a:srgbClr val="18489B"/>
    </a:accent1>
    <a:accent2>
      <a:srgbClr val="0C62BF"/>
    </a:accent2>
    <a:accent3>
      <a:srgbClr val="1C86FC"/>
    </a:accent3>
    <a:accent4>
      <a:srgbClr val="4598F7"/>
    </a:accent4>
    <a:accent5>
      <a:srgbClr val="73B3F9"/>
    </a:accent5>
    <a:accent6>
      <a:srgbClr val="7F7F7F"/>
    </a:accent6>
    <a:hlink>
      <a:srgbClr val="4472C4"/>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5"/>
    </a:dk2>
    <a:lt2>
      <a:srgbClr val="F0F0F0"/>
    </a:lt2>
    <a:accent1>
      <a:srgbClr val="18489B"/>
    </a:accent1>
    <a:accent2>
      <a:srgbClr val="0C62BF"/>
    </a:accent2>
    <a:accent3>
      <a:srgbClr val="1C86FC"/>
    </a:accent3>
    <a:accent4>
      <a:srgbClr val="4598F7"/>
    </a:accent4>
    <a:accent5>
      <a:srgbClr val="73B3F9"/>
    </a:accent5>
    <a:accent6>
      <a:srgbClr val="7F7F7F"/>
    </a:accent6>
    <a:hlink>
      <a:srgbClr val="4472C4"/>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5"/>
    </a:dk2>
    <a:lt2>
      <a:srgbClr val="F0F0F0"/>
    </a:lt2>
    <a:accent1>
      <a:srgbClr val="18489B"/>
    </a:accent1>
    <a:accent2>
      <a:srgbClr val="0C62BF"/>
    </a:accent2>
    <a:accent3>
      <a:srgbClr val="1C86FC"/>
    </a:accent3>
    <a:accent4>
      <a:srgbClr val="4598F7"/>
    </a:accent4>
    <a:accent5>
      <a:srgbClr val="73B3F9"/>
    </a:accent5>
    <a:accent6>
      <a:srgbClr val="7F7F7F"/>
    </a:accent6>
    <a:hlink>
      <a:srgbClr val="4472C4"/>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5"/>
    </a:dk2>
    <a:lt2>
      <a:srgbClr val="F0F0F0"/>
    </a:lt2>
    <a:accent1>
      <a:srgbClr val="18489B"/>
    </a:accent1>
    <a:accent2>
      <a:srgbClr val="0C62BF"/>
    </a:accent2>
    <a:accent3>
      <a:srgbClr val="1C86FC"/>
    </a:accent3>
    <a:accent4>
      <a:srgbClr val="4598F7"/>
    </a:accent4>
    <a:accent5>
      <a:srgbClr val="73B3F9"/>
    </a:accent5>
    <a:accent6>
      <a:srgbClr val="7F7F7F"/>
    </a:accent6>
    <a:hlink>
      <a:srgbClr val="4472C4"/>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5"/>
    </a:dk2>
    <a:lt2>
      <a:srgbClr val="F0F0F0"/>
    </a:lt2>
    <a:accent1>
      <a:srgbClr val="18489B"/>
    </a:accent1>
    <a:accent2>
      <a:srgbClr val="0C62BF"/>
    </a:accent2>
    <a:accent3>
      <a:srgbClr val="1C86FC"/>
    </a:accent3>
    <a:accent4>
      <a:srgbClr val="4598F7"/>
    </a:accent4>
    <a:accent5>
      <a:srgbClr val="73B3F9"/>
    </a:accent5>
    <a:accent6>
      <a:srgbClr val="7F7F7F"/>
    </a:accent6>
    <a:hlink>
      <a:srgbClr val="4472C4"/>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5"/>
    </a:dk2>
    <a:lt2>
      <a:srgbClr val="F0F0F0"/>
    </a:lt2>
    <a:accent1>
      <a:srgbClr val="18489B"/>
    </a:accent1>
    <a:accent2>
      <a:srgbClr val="0C62BF"/>
    </a:accent2>
    <a:accent3>
      <a:srgbClr val="1C86FC"/>
    </a:accent3>
    <a:accent4>
      <a:srgbClr val="4598F7"/>
    </a:accent4>
    <a:accent5>
      <a:srgbClr val="73B3F9"/>
    </a:accent5>
    <a:accent6>
      <a:srgbClr val="7F7F7F"/>
    </a:accent6>
    <a:hlink>
      <a:srgbClr val="4472C4"/>
    </a:hlink>
    <a:folHlink>
      <a:srgbClr val="BFBFBF"/>
    </a:folHlink>
  </a:clrScheme>
</a:themeOverride>
</file>

<file path=ppt/theme/themeOverride8.xml><?xml version="1.0" encoding="utf-8"?>
<a:themeOverride xmlns:a="http://schemas.openxmlformats.org/drawingml/2006/main">
  <a:clrScheme name="房利美">
    <a:dk1>
      <a:srgbClr val="000000"/>
    </a:dk1>
    <a:lt1>
      <a:srgbClr val="FFFFFF"/>
    </a:lt1>
    <a:dk2>
      <a:srgbClr val="768395"/>
    </a:dk2>
    <a:lt2>
      <a:srgbClr val="F0F0F0"/>
    </a:lt2>
    <a:accent1>
      <a:srgbClr val="18489B"/>
    </a:accent1>
    <a:accent2>
      <a:srgbClr val="0C62BF"/>
    </a:accent2>
    <a:accent3>
      <a:srgbClr val="1C86FC"/>
    </a:accent3>
    <a:accent4>
      <a:srgbClr val="4598F7"/>
    </a:accent4>
    <a:accent5>
      <a:srgbClr val="73B3F9"/>
    </a:accent5>
    <a:accent6>
      <a:srgbClr val="7F7F7F"/>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1528</Words>
  <Application>WPS 演示</Application>
  <PresentationFormat>宽屏</PresentationFormat>
  <Paragraphs>99</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微软雅黑</vt:lpstr>
      <vt:lpstr>黑体</vt:lpstr>
      <vt:lpstr>Arial Unicode MS</vt:lpstr>
      <vt:lpstr>Calibri</vt:lpstr>
      <vt:lpstr>主题5</vt:lpstr>
      <vt:lpstr>学习汇报</vt:lpstr>
      <vt:lpstr>PowerPoint 演示文稿</vt:lpstr>
      <vt:lpstr>一、搜狐新闻爬虫</vt:lpstr>
      <vt:lpstr>一、观点提取调研</vt:lpstr>
      <vt:lpstr>二、情感分类标注</vt:lpstr>
      <vt:lpstr>二、情感分类评测任务介绍</vt:lpstr>
      <vt:lpstr>三、实验</vt:lpstr>
      <vt:lpstr> 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与时光握手言欢</cp:lastModifiedBy>
  <cp:revision>14</cp:revision>
  <dcterms:created xsi:type="dcterms:W3CDTF">2019-06-10T02:11:00Z</dcterms:created>
  <dcterms:modified xsi:type="dcterms:W3CDTF">2020-11-20T14:09:59Z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2052-11.1.0.10116</vt:lpwstr>
  </property>
</Properties>
</file>