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赵" initials="赵" lastIdx="1" clrIdx="0">
    <p:extLst>
      <p:ext uri="{19B8F6BF-5375-455C-9EA6-DF929625EA0E}">
        <p15:presenceInfo xmlns:p15="http://schemas.microsoft.com/office/powerpoint/2012/main" userId="edff51f4932e00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2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4T17:23:34.46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F5474-606D-D8BB-805A-93F6AE829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458F80-CB77-BE84-325F-0F243833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DA464-BCD2-811C-1CCF-DDC78936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145C-4FD0-4B8B-8CFA-91781382BCFD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893C3-AE65-9566-4759-CD258D6C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95E15-6E74-867F-A00B-BA71D515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6DA9-D4D9-4B2C-9926-4F6462237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9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4C258-BE48-FED1-4D8F-33E7E671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E64124-C60D-3DDB-7947-5C5790E76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779AD-402E-5DF3-0835-FF4D431A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145C-4FD0-4B8B-8CFA-91781382BCFD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4D80D-05E8-CF1E-59A5-FA1D3EF9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33BFB-9581-DF9A-01FB-240A8ED8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6DA9-D4D9-4B2C-9926-4F6462237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5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467D50-A94A-0D04-9D2D-ECC9B5BEC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516E3-3928-70E1-F431-C459C59A3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BE568-B5A4-F344-80ED-6921E808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145C-4FD0-4B8B-8CFA-91781382BCFD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8BF2B-B26E-BEB3-36A7-71142BCF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32973-35B9-6338-4DD1-B445C5A9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6DA9-D4D9-4B2C-9926-4F6462237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F0681-8085-9626-0D0D-18B5E5E0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29970-3D7F-E713-9D29-A0D6E07B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E72CB-C01B-D5DE-46ED-13633FB4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145C-4FD0-4B8B-8CFA-91781382BCFD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006DB-5B3D-AFDC-4953-2B562ED9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827CE-AACE-CE7C-1333-94FD1596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6DA9-D4D9-4B2C-9926-4F6462237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7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428BC-C68A-0A10-CA1E-239597DF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66553B-28FD-31E6-3C57-668CAA4B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D6655-96B3-F7D0-C4EE-70E47E69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145C-4FD0-4B8B-8CFA-91781382BCFD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50807-DFB5-6144-23DC-484189FB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D9329-EDA6-1D78-9C33-F470A024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6DA9-D4D9-4B2C-9926-4F6462237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03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A6C72-33E6-E3D7-C777-06EFADB9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59962-57DC-A83F-4168-21F53C17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CFCB97-58BA-1AD8-6E26-6A6B3CA67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33DD71-81F5-3D8D-204E-50C12CF5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145C-4FD0-4B8B-8CFA-91781382BCFD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7B228-474A-7174-7795-00E0CFEC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37067-145C-1426-9B9A-84E140A8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6DA9-D4D9-4B2C-9926-4F6462237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7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7CABE-64DE-3DAA-0394-25F95B66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16546-869C-E72E-1818-9C79642C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BF1FF-7949-D04A-3192-2E9D3C43C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6303A8-303D-5D2C-E61A-7EE430B1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F3941B-F3E4-5C92-D836-73C4516D8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2BB00F-996C-514A-F0B0-8263EFE4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145C-4FD0-4B8B-8CFA-91781382BCFD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86E2E4-B2FA-620A-FDFC-BD43EFDC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35C48-6CAB-200D-0461-B56678E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6DA9-D4D9-4B2C-9926-4F6462237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5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D63A8-557D-612B-6698-1FE191EF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D03278-15BD-BFE7-6CA2-63D1C587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145C-4FD0-4B8B-8CFA-91781382BCFD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73A50A-BC86-463C-8381-0E355F07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D734C-30E1-9626-7939-C4A435EB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6DA9-D4D9-4B2C-9926-4F6462237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8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8EA397-30D1-84E4-F510-F60DFD68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145C-4FD0-4B8B-8CFA-91781382BCFD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D9751D-7EA3-C310-EA9B-CA0B56DE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B528D7-7092-C6CF-2C8A-BAA1AC29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6DA9-D4D9-4B2C-9926-4F6462237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41D71-2081-F236-2A3C-98F148E6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84B28-CEAA-6F23-A6DB-FA7ADEC6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806BF2-1179-BDDA-BDD3-3DF61E9FA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A2C4E-11D4-5A34-0AF2-897A15E8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145C-4FD0-4B8B-8CFA-91781382BCFD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233DF-407F-30FC-B8D4-BE1E3ACA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3EA9C0-BF11-87FB-1EFA-E0C80F44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6DA9-D4D9-4B2C-9926-4F6462237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4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9A763-374D-A701-D10B-5187506A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7E7140-62A2-D73E-C787-FE50362CC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119DF8-2053-BF6A-C5E3-A8CCA2856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1C308-4066-F5C4-398C-229FE768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7145C-4FD0-4B8B-8CFA-91781382BCFD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F3D7BD-0B1D-8185-B0B1-3AF1C08C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DBC28-FF28-7F64-5513-3EAAE7AB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6DA9-D4D9-4B2C-9926-4F6462237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4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E50552-9650-6827-2388-0D4BCA38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F360E-0B7E-C55F-0A63-50A9D0E4C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54FDD-2A2C-7346-067D-178228D13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145C-4FD0-4B8B-8CFA-91781382BCFD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B206F-0E71-ED8D-2400-FA1E02D4F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D246C-8FD3-7F86-B392-4B070E574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26DA9-D4D9-4B2C-9926-4F6462237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1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E6CC2-1A19-7AD2-6C77-8D3693E9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6340"/>
          </a:xfrm>
        </p:spPr>
        <p:txBody>
          <a:bodyPr/>
          <a:lstStyle/>
          <a:p>
            <a:r>
              <a:rPr lang="zh-CN" altLang="en-US" dirty="0"/>
              <a:t>数据观察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DF2670-11E6-6716-2FF5-13440D17F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4731"/>
            <a:ext cx="9144000" cy="2758966"/>
          </a:xfrm>
        </p:spPr>
        <p:txBody>
          <a:bodyPr/>
          <a:lstStyle/>
          <a:p>
            <a:pPr algn="l"/>
            <a:r>
              <a:rPr lang="zh-CN" altLang="en-US" dirty="0"/>
              <a:t>获取原始电力负荷数据集后，根据了解到的知识以及对数据的观察发现，电力负荷在日，周和年上的变化有很强的规律性。周一和周日的负荷会相对低一些。</a:t>
            </a:r>
          </a:p>
          <a:p>
            <a:pPr algn="l"/>
            <a:r>
              <a:rPr lang="zh-CN" altLang="en-US" dirty="0"/>
              <a:t>在法定节假日时电力负荷先下降后上升。</a:t>
            </a:r>
            <a:endParaRPr lang="en-US" altLang="zh-CN" dirty="0"/>
          </a:p>
          <a:p>
            <a:pPr algn="l"/>
            <a:r>
              <a:rPr lang="zh-CN" altLang="en-US" dirty="0"/>
              <a:t>随着年份的增加，电力负荷整体上呈上升趋势，并且年初电力负荷都经历了一次较大的下降，不知道是什么原因。</a:t>
            </a:r>
          </a:p>
        </p:txBody>
      </p:sp>
    </p:spTree>
    <p:extLst>
      <p:ext uri="{BB962C8B-B14F-4D97-AF65-F5344CB8AC3E}">
        <p14:creationId xmlns:p14="http://schemas.microsoft.com/office/powerpoint/2010/main" val="414937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F064A-C1A4-301B-6B14-CBF72791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28" y="4556125"/>
            <a:ext cx="10202916" cy="1325563"/>
          </a:xfrm>
        </p:spPr>
        <p:txBody>
          <a:bodyPr/>
          <a:lstStyle/>
          <a:p>
            <a:pPr algn="ctr"/>
            <a:r>
              <a:rPr lang="zh-CN" altLang="en-US" sz="2000" dirty="0"/>
              <a:t>包括采样时间、负荷值、</a:t>
            </a:r>
            <a:r>
              <a:rPr lang="en-US" altLang="zh-CN" sz="2000" dirty="0"/>
              <a:t>10</a:t>
            </a:r>
            <a:r>
              <a:rPr lang="zh-CN" altLang="en-US" sz="2000" dirty="0"/>
              <a:t>个气象指标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A780E6-7D76-6249-D0EA-945F9C926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731" y="677304"/>
            <a:ext cx="9198137" cy="3245005"/>
          </a:xfrm>
        </p:spPr>
      </p:pic>
    </p:spTree>
    <p:extLst>
      <p:ext uri="{BB962C8B-B14F-4D97-AF65-F5344CB8AC3E}">
        <p14:creationId xmlns:p14="http://schemas.microsoft.com/office/powerpoint/2010/main" val="293571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D7FDF-FA22-4C76-B1D3-14B2D91E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7C8F1-05EC-014F-75F7-27629F76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将时间特征表示为当前一天内的分钟数、周几</a:t>
            </a:r>
            <a:r>
              <a:rPr lang="en-US" altLang="zh-CN" dirty="0"/>
              <a:t>(</a:t>
            </a:r>
            <a:r>
              <a:rPr lang="zh-CN" altLang="en-US" dirty="0"/>
              <a:t>周一用</a:t>
            </a:r>
            <a:r>
              <a:rPr lang="en-US" altLang="zh-CN" dirty="0"/>
              <a:t>1</a:t>
            </a:r>
            <a:r>
              <a:rPr lang="zh-CN" altLang="en-US" dirty="0"/>
              <a:t>表示，周二用</a:t>
            </a:r>
            <a:r>
              <a:rPr lang="en-US" altLang="zh-CN" dirty="0"/>
              <a:t>2</a:t>
            </a:r>
            <a:r>
              <a:rPr lang="zh-CN" altLang="en-US" dirty="0"/>
              <a:t>表示</a:t>
            </a:r>
            <a:r>
              <a:rPr lang="en-US" altLang="zh-CN" dirty="0"/>
              <a:t>...)</a:t>
            </a:r>
            <a:r>
              <a:rPr lang="zh-CN" altLang="en-US" dirty="0"/>
              <a:t>、是否为法定节假日（是用</a:t>
            </a:r>
            <a:r>
              <a:rPr lang="en-US" altLang="zh-CN" dirty="0"/>
              <a:t>1</a:t>
            </a:r>
            <a:r>
              <a:rPr lang="zh-CN" altLang="en-US" dirty="0"/>
              <a:t>表示，调休用</a:t>
            </a:r>
            <a:r>
              <a:rPr lang="en-US" altLang="zh-CN" dirty="0"/>
              <a:t>0.5</a:t>
            </a:r>
            <a:r>
              <a:rPr lang="zh-CN" altLang="en-US" dirty="0"/>
              <a:t>表示，其他用</a:t>
            </a:r>
            <a:r>
              <a:rPr lang="en-US" altLang="zh-CN" dirty="0"/>
              <a:t>0</a:t>
            </a:r>
            <a:r>
              <a:rPr lang="zh-CN" altLang="en-US" dirty="0"/>
              <a:t>表示）、年份（</a:t>
            </a:r>
            <a:r>
              <a:rPr lang="en-US" altLang="zh-CN" dirty="0"/>
              <a:t>2021</a:t>
            </a:r>
            <a:r>
              <a:rPr lang="zh-CN" altLang="en-US" dirty="0"/>
              <a:t>用</a:t>
            </a:r>
            <a:r>
              <a:rPr lang="en-US" altLang="zh-CN" dirty="0"/>
              <a:t>1</a:t>
            </a:r>
            <a:r>
              <a:rPr lang="zh-CN" altLang="en-US" dirty="0"/>
              <a:t>表示，</a:t>
            </a:r>
            <a:r>
              <a:rPr lang="en-US" altLang="zh-CN" dirty="0"/>
              <a:t>2022</a:t>
            </a:r>
            <a:r>
              <a:rPr lang="zh-CN" altLang="en-US" dirty="0"/>
              <a:t>用</a:t>
            </a:r>
            <a:r>
              <a:rPr lang="en-US" altLang="zh-CN" dirty="0"/>
              <a:t>2</a:t>
            </a:r>
            <a:r>
              <a:rPr lang="zh-CN" altLang="en-US" dirty="0"/>
              <a:t>表示，</a:t>
            </a:r>
            <a:r>
              <a:rPr lang="en-US" altLang="zh-CN" dirty="0"/>
              <a:t>2023</a:t>
            </a:r>
            <a:r>
              <a:rPr lang="zh-CN" altLang="en-US" dirty="0"/>
              <a:t>用</a:t>
            </a:r>
            <a:r>
              <a:rPr lang="en-US" altLang="zh-CN" dirty="0"/>
              <a:t>3</a:t>
            </a:r>
            <a:r>
              <a:rPr lang="zh-CN" altLang="en-US" dirty="0"/>
              <a:t>表示）。</a:t>
            </a:r>
            <a:endParaRPr lang="en-US" altLang="zh-CN" dirty="0"/>
          </a:p>
          <a:p>
            <a:r>
              <a:rPr lang="zh-CN" altLang="en-US" dirty="0"/>
              <a:t>电力负荷的最小值发现了异常。异常值用其附近负荷的平均值代替。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object</a:t>
            </a:r>
            <a:r>
              <a:rPr lang="zh-CN" altLang="en-US" dirty="0"/>
              <a:t>类型数据两边的引号去掉，然后转为数值类型，其值形如“‘</a:t>
            </a:r>
            <a:r>
              <a:rPr lang="en-US" altLang="zh-CN" dirty="0"/>
              <a:t>0’”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风速和风力等级重复了，并且这个数据集里风力等级只有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17</a:t>
            </a:r>
            <a:r>
              <a:rPr lang="zh-CN" altLang="en-US" dirty="0"/>
              <a:t>这</a:t>
            </a:r>
            <a:r>
              <a:rPr lang="en-US" altLang="zh-CN" dirty="0"/>
              <a:t>5</a:t>
            </a:r>
            <a:r>
              <a:rPr lang="zh-CN" altLang="en-US" dirty="0"/>
              <a:t>种取值，所以删去风力等级</a:t>
            </a:r>
            <a:r>
              <a:rPr lang="en-US" altLang="zh-CN" dirty="0"/>
              <a:t>(</a:t>
            </a:r>
            <a:r>
              <a:rPr lang="en-US" altLang="zh-CN" dirty="0" err="1"/>
              <a:t>wind_level</a:t>
            </a:r>
            <a:r>
              <a:rPr lang="en-US" altLang="zh-CN" dirty="0"/>
              <a:t>)</a:t>
            </a:r>
            <a:r>
              <a:rPr lang="zh-CN" altLang="en-US" dirty="0"/>
              <a:t>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93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27B43-95CE-0CEA-00B6-93FDBFAF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3DB0A-A19E-B3B4-A85C-351242BFF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使用决策树训练，得到的特征重要性（</a:t>
            </a:r>
            <a:r>
              <a:rPr lang="en-US" altLang="zh-CN" dirty="0" err="1"/>
              <a:t>feature_importances</a:t>
            </a:r>
            <a:r>
              <a:rPr lang="en-US" altLang="zh-CN" dirty="0"/>
              <a:t>_</a:t>
            </a:r>
            <a:r>
              <a:rPr lang="zh-CN" altLang="en-US" dirty="0"/>
              <a:t>属性）作为筛选特征的依据。最终保留</a:t>
            </a:r>
            <a:r>
              <a:rPr lang="en-US" altLang="zh-CN" dirty="0"/>
              <a:t>temperature,  humidity(</a:t>
            </a:r>
            <a:r>
              <a:rPr lang="zh-CN" altLang="en-US" dirty="0"/>
              <a:t>湿度</a:t>
            </a:r>
            <a:r>
              <a:rPr lang="en-US" altLang="zh-CN" dirty="0"/>
              <a:t>),  pressure,  visibility(</a:t>
            </a:r>
            <a:r>
              <a:rPr lang="zh-CN" altLang="en-US" dirty="0"/>
              <a:t>可见度</a:t>
            </a:r>
            <a:r>
              <a:rPr lang="en-US" altLang="zh-CN" dirty="0"/>
              <a:t>), holiday,  minute,  week,  year </a:t>
            </a:r>
            <a:r>
              <a:rPr lang="zh-CN" altLang="en-US" dirty="0"/>
              <a:t>这</a:t>
            </a:r>
            <a:r>
              <a:rPr lang="en-US" altLang="zh-CN" dirty="0"/>
              <a:t>8</a:t>
            </a:r>
            <a:r>
              <a:rPr lang="zh-CN" altLang="en-US" dirty="0"/>
              <a:t>个特征。</a:t>
            </a:r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年、</a:t>
            </a:r>
            <a:r>
              <a:rPr lang="en-US" altLang="zh-CN" dirty="0"/>
              <a:t>2022</a:t>
            </a:r>
            <a:r>
              <a:rPr lang="zh-CN" altLang="en-US" dirty="0"/>
              <a:t>年、</a:t>
            </a:r>
            <a:r>
              <a:rPr lang="en-US" altLang="zh-CN" dirty="0"/>
              <a:t>2023</a:t>
            </a:r>
            <a:r>
              <a:rPr lang="zh-CN" altLang="en-US" dirty="0"/>
              <a:t>年年初电力负荷均出现了明显的先下降后上升过程，但原因不明。因此在模型训练和测试时选择将这段时间的数据忽略。</a:t>
            </a:r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年、</a:t>
            </a:r>
            <a:r>
              <a:rPr lang="en-US" altLang="zh-CN" dirty="0"/>
              <a:t>2022</a:t>
            </a:r>
            <a:r>
              <a:rPr lang="zh-CN" altLang="en-US" dirty="0"/>
              <a:t>年前</a:t>
            </a:r>
            <a:r>
              <a:rPr lang="en-US" altLang="zh-CN" dirty="0"/>
              <a:t>11</a:t>
            </a:r>
            <a:r>
              <a:rPr lang="zh-CN" altLang="en-US" dirty="0"/>
              <a:t>个月和</a:t>
            </a:r>
            <a:r>
              <a:rPr lang="en-US" altLang="zh-CN" dirty="0"/>
              <a:t>2023</a:t>
            </a:r>
            <a:r>
              <a:rPr lang="zh-CN" altLang="en-US" dirty="0"/>
              <a:t>年的数据作为训练数据，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月的数据作为测试数据。</a:t>
            </a:r>
            <a:endParaRPr lang="en-US" altLang="zh-CN" dirty="0"/>
          </a:p>
          <a:p>
            <a:r>
              <a:rPr lang="zh-CN" altLang="en-US" dirty="0"/>
              <a:t>对训练数据和测试数据使用训练数据的最大值和最小值进行归一化。</a:t>
            </a:r>
          </a:p>
        </p:txBody>
      </p:sp>
    </p:spTree>
    <p:extLst>
      <p:ext uri="{BB962C8B-B14F-4D97-AF65-F5344CB8AC3E}">
        <p14:creationId xmlns:p14="http://schemas.microsoft.com/office/powerpoint/2010/main" val="253701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1325E-1A14-C4B3-1D11-09D5A04E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493F3-FE23-C2F1-B04D-A9188396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APE</a:t>
            </a:r>
            <a:r>
              <a:rPr lang="zh-CN" altLang="en-US" dirty="0"/>
              <a:t>（绝对百分比误差）：</a:t>
            </a:r>
            <a:r>
              <a:rPr lang="en-US" altLang="zh-CN" dirty="0"/>
              <a:t>|y</a:t>
            </a:r>
            <a:r>
              <a:rPr lang="zh-CN" altLang="en-US" dirty="0"/>
              <a:t>预测 </a:t>
            </a:r>
            <a:r>
              <a:rPr lang="en-US" altLang="zh-CN" dirty="0"/>
              <a:t>- y</a:t>
            </a:r>
            <a:r>
              <a:rPr lang="zh-CN" altLang="en-US" dirty="0"/>
              <a:t>真实</a:t>
            </a:r>
            <a:r>
              <a:rPr lang="en-US" altLang="zh-CN" dirty="0"/>
              <a:t>| ÷ y</a:t>
            </a:r>
            <a:r>
              <a:rPr lang="zh-CN" altLang="en-US" dirty="0"/>
              <a:t>真实 </a:t>
            </a:r>
            <a:r>
              <a:rPr lang="en-US" altLang="zh-CN" dirty="0"/>
              <a:t>× 100%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评价指标：</a:t>
            </a:r>
            <a:r>
              <a:rPr lang="en-US" altLang="zh-CN" dirty="0"/>
              <a:t>MAPE</a:t>
            </a:r>
          </a:p>
          <a:p>
            <a:pPr marL="0" indent="0">
              <a:buNone/>
            </a:pPr>
            <a:r>
              <a:rPr lang="zh-CN" altLang="en-US" dirty="0"/>
              <a:t>决策树：</a:t>
            </a:r>
            <a:r>
              <a:rPr lang="en-US" altLang="zh-CN" dirty="0"/>
              <a:t>9.274728886615331%</a:t>
            </a:r>
          </a:p>
          <a:p>
            <a:pPr marL="0" indent="0">
              <a:buNone/>
            </a:pPr>
            <a:r>
              <a:rPr lang="zh-CN" altLang="en-US" dirty="0"/>
              <a:t>全连接神经网络：</a:t>
            </a:r>
            <a:r>
              <a:rPr lang="en-US" altLang="zh-CN" dirty="0"/>
              <a:t>2.963206226104105%      2.4212825111301317%</a:t>
            </a:r>
          </a:p>
          <a:p>
            <a:pPr marL="0" indent="0">
              <a:buNone/>
            </a:pPr>
            <a:r>
              <a:rPr lang="en-US" altLang="zh-CN" dirty="0"/>
              <a:t>LSTM-11</a:t>
            </a:r>
            <a:r>
              <a:rPr lang="zh-CN" altLang="en-US" dirty="0"/>
              <a:t>：</a:t>
            </a:r>
            <a:r>
              <a:rPr lang="en-US" altLang="zh-CN" dirty="0"/>
              <a:t>2.454122924479677%        1.851189349256456%</a:t>
            </a:r>
          </a:p>
          <a:p>
            <a:pPr marL="0" indent="0">
              <a:buNone/>
            </a:pPr>
            <a:r>
              <a:rPr lang="en-US" altLang="zh-CN" dirty="0"/>
              <a:t>LSTM-19</a:t>
            </a:r>
            <a:r>
              <a:rPr lang="zh-CN" altLang="en-US" dirty="0"/>
              <a:t>：</a:t>
            </a:r>
            <a:r>
              <a:rPr lang="en-US" altLang="zh-CN" dirty="0"/>
              <a:t>2.3963830265355237%      1.4876579731935635%</a:t>
            </a:r>
          </a:p>
          <a:p>
            <a:pPr marL="0" indent="0">
              <a:buNone/>
            </a:pPr>
            <a:r>
              <a:rPr lang="en-US" altLang="zh-CN" dirty="0"/>
              <a:t>	        (2.3362250982173673%      1.5178495979867876%)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725CE9-E63E-9D7D-3436-07FC6495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1985C-56CE-62D9-7629-7C3C169D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5C2929-1263-6743-25C5-924B7A544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35" y="1825625"/>
            <a:ext cx="6721330" cy="4351338"/>
          </a:xfrm>
        </p:spPr>
      </p:pic>
    </p:spTree>
    <p:extLst>
      <p:ext uri="{BB962C8B-B14F-4D97-AF65-F5344CB8AC3E}">
        <p14:creationId xmlns:p14="http://schemas.microsoft.com/office/powerpoint/2010/main" val="182989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CEA7A-5BDE-7479-F6C6-26EDAD4B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902"/>
          </a:xfrm>
        </p:spPr>
        <p:txBody>
          <a:bodyPr/>
          <a:lstStyle/>
          <a:p>
            <a:pPr algn="ctr"/>
            <a:r>
              <a:rPr lang="zh-CN" altLang="en-US" dirty="0"/>
              <a:t>模型结果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609191-58DE-D37D-2311-8E2836E98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23" y="1690688"/>
            <a:ext cx="9106928" cy="4802187"/>
          </a:xfrm>
        </p:spPr>
      </p:pic>
    </p:spTree>
    <p:extLst>
      <p:ext uri="{BB962C8B-B14F-4D97-AF65-F5344CB8AC3E}">
        <p14:creationId xmlns:p14="http://schemas.microsoft.com/office/powerpoint/2010/main" val="156128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91D36-D248-1BDE-FB10-B1C8BAA6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9EDA1-C69C-9110-158C-C7BE8307C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全连接神经网络使用前</a:t>
            </a:r>
            <a:r>
              <a:rPr lang="en-US" altLang="zh-CN" dirty="0"/>
              <a:t>24</a:t>
            </a:r>
            <a:r>
              <a:rPr lang="zh-CN" altLang="en-US" dirty="0"/>
              <a:t>小时和未来</a:t>
            </a:r>
            <a:r>
              <a:rPr lang="en-US" altLang="zh-CN" dirty="0"/>
              <a:t>24</a:t>
            </a:r>
            <a:r>
              <a:rPr lang="zh-CN" altLang="en-US" dirty="0"/>
              <a:t>小时的数据预测未来</a:t>
            </a:r>
            <a:r>
              <a:rPr lang="en-US" altLang="zh-CN" dirty="0"/>
              <a:t>24</a:t>
            </a:r>
            <a:r>
              <a:rPr lang="zh-CN" altLang="en-US" dirty="0"/>
              <a:t>小时的负荷。</a:t>
            </a:r>
            <a:endParaRPr lang="en-US" altLang="zh-CN" dirty="0"/>
          </a:p>
          <a:p>
            <a:r>
              <a:rPr lang="en-US" altLang="zh-CN" dirty="0"/>
              <a:t>LSTM-11</a:t>
            </a:r>
            <a:r>
              <a:rPr lang="zh-CN" altLang="en-US" dirty="0"/>
              <a:t>采用前</a:t>
            </a:r>
            <a:r>
              <a:rPr lang="en-US" altLang="zh-CN" dirty="0"/>
              <a:t>48</a:t>
            </a:r>
            <a:r>
              <a:rPr lang="zh-CN" altLang="en-US" dirty="0"/>
              <a:t>小时的数据和未来</a:t>
            </a:r>
            <a:r>
              <a:rPr lang="en-US" altLang="zh-CN" dirty="0"/>
              <a:t>24</a:t>
            </a:r>
            <a:r>
              <a:rPr lang="zh-CN" altLang="en-US" dirty="0"/>
              <a:t>小时的数据来预测未来</a:t>
            </a:r>
            <a:r>
              <a:rPr lang="en-US" altLang="zh-CN" dirty="0"/>
              <a:t>24</a:t>
            </a:r>
            <a:r>
              <a:rPr lang="zh-CN" altLang="en-US" dirty="0"/>
              <a:t>小时的负荷。</a:t>
            </a:r>
            <a:endParaRPr lang="en-US" altLang="zh-CN" dirty="0"/>
          </a:p>
          <a:p>
            <a:r>
              <a:rPr lang="en-US" altLang="zh-CN" dirty="0"/>
              <a:t>LSTM-19</a:t>
            </a:r>
            <a:r>
              <a:rPr lang="zh-CN" altLang="en-US" dirty="0"/>
              <a:t>采用前</a:t>
            </a:r>
            <a:r>
              <a:rPr lang="en-US" altLang="zh-CN" dirty="0"/>
              <a:t>24*7</a:t>
            </a:r>
            <a:r>
              <a:rPr lang="zh-CN" altLang="en-US" dirty="0"/>
              <a:t>小时的负荷数据和未来</a:t>
            </a:r>
            <a:r>
              <a:rPr lang="en-US" altLang="zh-CN" dirty="0"/>
              <a:t>24</a:t>
            </a:r>
            <a:r>
              <a:rPr lang="zh-CN" altLang="en-US" dirty="0"/>
              <a:t>小时的数据来预测未来</a:t>
            </a:r>
            <a:r>
              <a:rPr lang="en-US" altLang="zh-CN" dirty="0"/>
              <a:t>24</a:t>
            </a:r>
            <a:r>
              <a:rPr lang="zh-CN" altLang="en-US" dirty="0"/>
              <a:t>小时的负荷。</a:t>
            </a:r>
          </a:p>
        </p:txBody>
      </p:sp>
    </p:spTree>
    <p:extLst>
      <p:ext uri="{BB962C8B-B14F-4D97-AF65-F5344CB8AC3E}">
        <p14:creationId xmlns:p14="http://schemas.microsoft.com/office/powerpoint/2010/main" val="188853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0444-B571-D374-6DD2-CB587F7D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模型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45431C-25C5-EC84-8AAB-208E45E47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58" y="1825625"/>
            <a:ext cx="4563763" cy="450103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580230-CE89-ADBF-5458-A59D7E55E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46" y="1825625"/>
            <a:ext cx="4744995" cy="450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0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503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数据观察</vt:lpstr>
      <vt:lpstr>包括采样时间、负荷值、10个气象指标</vt:lpstr>
      <vt:lpstr>数据处理</vt:lpstr>
      <vt:lpstr>数据处理</vt:lpstr>
      <vt:lpstr>模型结果</vt:lpstr>
      <vt:lpstr>模型结果</vt:lpstr>
      <vt:lpstr>模型结果</vt:lpstr>
      <vt:lpstr>模型</vt:lpstr>
      <vt:lpstr>LSTM模型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数据观察</dc:title>
  <dc:creator>赵 赵</dc:creator>
  <cp:lastModifiedBy>赵 赵</cp:lastModifiedBy>
  <cp:revision>14</cp:revision>
  <dcterms:created xsi:type="dcterms:W3CDTF">2023-06-14T08:55:07Z</dcterms:created>
  <dcterms:modified xsi:type="dcterms:W3CDTF">2023-06-16T03:32:01Z</dcterms:modified>
</cp:coreProperties>
</file>