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797" r:id="rId3"/>
    <p:sldId id="798" r:id="rId5"/>
    <p:sldId id="799" r:id="rId6"/>
    <p:sldId id="800" r:id="rId7"/>
    <p:sldId id="802" r:id="rId8"/>
    <p:sldId id="803" r:id="rId9"/>
    <p:sldId id="804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19" r:id="rId23"/>
    <p:sldId id="820" r:id="rId24"/>
    <p:sldId id="821" r:id="rId25"/>
  </p:sldIdLst>
  <p:sldSz cx="9144000" cy="5715000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66FF"/>
    <a:srgbClr val="035F9D"/>
    <a:srgbClr val="FF9900"/>
    <a:srgbClr val="996633"/>
    <a:srgbClr val="CCFF33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74"/>
    <p:restoredTop sz="64581"/>
  </p:normalViewPr>
  <p:slideViewPr>
    <p:cSldViewPr showGuides="1">
      <p:cViewPr varScale="1">
        <p:scale>
          <a:sx n="88" d="100"/>
          <a:sy n="88" d="100"/>
        </p:scale>
        <p:origin x="2166" y="78"/>
      </p:cViewPr>
      <p:guideLst>
        <p:guide orient="horz" pos="17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cycle" loCatId="cycl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660A22A7-37CA-4B7E-87AA-E35BA5B825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rPr>
            <a:t>抽象为两个函数</a:t>
          </a: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/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DCC0F0-F7D6-45D4-984A-B50E110C9D1F}" cxnId="{5C605BF0-35C9-4E33-A8EE-4CA5E838E296}" type="parTrans">
      <dgm:prSet/>
      <dgm:spPr/>
      <dgm:t>
        <a:bodyPr/>
        <a:lstStyle/>
        <a:p>
          <a:endParaRPr lang="zh-CN" altLang="en-US"/>
        </a:p>
      </dgm:t>
    </dgm:pt>
    <dgm:pt modelId="{CF218E85-BB5C-4FD9-8936-583B930F1946}" cxnId="{5C605BF0-35C9-4E33-A8EE-4CA5E838E296}" type="sibTrans">
      <dgm:prSet/>
      <dgm:spPr/>
      <dgm:t>
        <a:bodyPr/>
        <a:lstStyle/>
        <a:p>
          <a:endParaRPr lang="zh-CN" altLang="en-US"/>
        </a:p>
      </dgm:t>
    </dgm:pt>
    <dgm:pt modelId="{2747EF35-EB19-40B2-B72B-1D28E2767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编程简单</a:t>
          </a:r>
          <a:r>
            <a:rPr>
              <a:latin typeface="黑体" panose="02010609060101010101" pitchFamily="49" charset="-122"/>
              <a:ea typeface="黑体" panose="02010609060101010101" pitchFamily="49" charset="-122"/>
            </a:rPr>
            <a:t/>
          </a:r>
          <a:endParaRPr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8C0C942-F96C-429E-AD44-E4BA5D9680C7}" cxnId="{64E06D6E-B47F-453F-9FDB-BF070B5C9359}" type="parTrans">
      <dgm:prSet/>
      <dgm:spPr/>
      <dgm:t>
        <a:bodyPr/>
        <a:lstStyle/>
        <a:p>
          <a:endParaRPr lang="zh-CN" altLang="en-US"/>
        </a:p>
      </dgm:t>
    </dgm:pt>
    <dgm:pt modelId="{BFFDCB46-D59E-46B2-9C53-DB1ADB0299CC}" cxnId="{64E06D6E-B47F-453F-9FDB-BF070B5C9359}" type="sibTrans">
      <dgm:prSet/>
      <dgm:spPr/>
      <dgm:t>
        <a:bodyPr/>
        <a:lstStyle/>
        <a:p>
          <a:endParaRPr lang="zh-CN" altLang="en-US"/>
        </a:p>
      </dgm:t>
    </dgm:pt>
    <dgm:pt modelId="{B95FB8A5-B612-47B6-989C-9D7BD89F6E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rPr>
            <a:t>python</a:t>
          </a: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rPr>
            <a:t>可实现</a:t>
          </a: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rPr>
            <a:t/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  <a:cs typeface="黑体" panose="02010609060101010101" pitchFamily="49" charset="-122"/>
          </a:endParaRPr>
        </a:p>
      </dgm:t>
    </dgm:pt>
    <dgm:pt modelId="{1784B15E-8B7A-426B-89B2-02867972B4B8}" cxnId="{1EF6F6B3-FE80-4512-AD58-E099D012A19D}" type="parTrans">
      <dgm:prSet/>
      <dgm:spPr/>
      <dgm:t>
        <a:bodyPr/>
        <a:lstStyle/>
        <a:p>
          <a:endParaRPr lang="zh-CN" altLang="en-US"/>
        </a:p>
      </dgm:t>
    </dgm:pt>
    <dgm:pt modelId="{16734FCF-6F10-445A-B6BC-27E3ED457274}" cxnId="{1EF6F6B3-FE80-4512-AD58-E099D012A19D}" type="sibTrans">
      <dgm:prSet/>
      <dgm:spPr/>
      <dgm:t>
        <a:bodyPr/>
        <a:lstStyle/>
        <a:p>
          <a:endParaRPr lang="zh-CN" altLang="en-US"/>
        </a:p>
      </dgm:t>
    </dgm:pt>
    <dgm:pt modelId="{2B78A2B5-DCEA-4AFC-B14F-1F24A1DED9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计算向数据靠拢</a:t>
          </a:r>
          <a:r>
            <a:rPr>
              <a:latin typeface="黑体" panose="02010609060101010101" pitchFamily="49" charset="-122"/>
              <a:ea typeface="黑体" panose="02010609060101010101" pitchFamily="49" charset="-122"/>
            </a:rPr>
            <a:t/>
          </a:r>
          <a:endParaRPr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E7F7A29-9086-4454-9597-B1A82629FFC8}" cxnId="{1FCD85B0-71D8-4368-96EA-3C0D2BE8DF18}" type="parTrans">
      <dgm:prSet/>
      <dgm:spPr/>
      <dgm:t>
        <a:bodyPr/>
        <a:lstStyle/>
        <a:p>
          <a:endParaRPr lang="zh-CN" altLang="en-US"/>
        </a:p>
      </dgm:t>
    </dgm:pt>
    <dgm:pt modelId="{70BDE6F6-3261-4753-9D1B-53909242F67D}" cxnId="{1FCD85B0-71D8-4368-96EA-3C0D2BE8DF18}" type="sibTrans">
      <dgm:prSet/>
      <dgm:spPr/>
      <dgm:t>
        <a:bodyPr/>
        <a:lstStyle/>
        <a:p>
          <a:endParaRPr lang="zh-CN" altLang="en-US"/>
        </a:p>
      </dgm:t>
    </dgm:pt>
    <dgm:pt modelId="{40AFDA9D-288C-4D29-8AFA-37C0C30C8F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rPr>
            <a:t>分而治之</a:t>
          </a: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/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C1C0800-F64C-44F0-9787-17FB1271D0FC}" cxnId="{D0358722-4DBF-4782-81A7-1EEF9E59D2C4}" type="parTrans">
      <dgm:prSet/>
      <dgm:spPr/>
      <dgm:t>
        <a:bodyPr/>
        <a:lstStyle/>
        <a:p>
          <a:endParaRPr lang="zh-CN" altLang="en-US"/>
        </a:p>
      </dgm:t>
    </dgm:pt>
    <dgm:pt modelId="{7FCDBF79-0B4F-4621-8364-C0B41DDF9713}" cxnId="{D0358722-4DBF-4782-81A7-1EEF9E59D2C4}" type="sibTrans">
      <dgm:prSet/>
      <dgm:spPr/>
      <dgm:t>
        <a:bodyPr/>
        <a:lstStyle/>
        <a:p>
          <a:endParaRPr lang="zh-CN" alt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5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5"/>
      <dgm:spPr/>
    </dgm:pt>
    <dgm:pt modelId="{5B56F173-CF60-49FA-B101-E6B505C28F2C}" type="pres">
      <dgm:prSet presAssocID="{2747EF35-EB19-40B2-B72B-1D28E27677E0}" presName="node" presStyleLbl="node1" presStyleIdx="1" presStyleCnt="5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5"/>
      <dgm:spPr/>
    </dgm:pt>
    <dgm:pt modelId="{F4F0857E-A2A2-4C44-8D9E-738F53CA34B0}" type="pres">
      <dgm:prSet presAssocID="{B95FB8A5-B612-47B6-989C-9D7BD89F6E18}" presName="node" presStyleLbl="node1" presStyleIdx="2" presStyleCnt="5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5"/>
      <dgm:spPr/>
    </dgm:pt>
    <dgm:pt modelId="{9B1E3B87-CFEF-48C3-B3ED-22B7722DA4B2}" type="pres">
      <dgm:prSet presAssocID="{2B78A2B5-DCEA-4AFC-B14F-1F24A1DED97A}" presName="node" presStyleLbl="node1" presStyleIdx="3" presStyleCnt="5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5"/>
      <dgm:spPr/>
    </dgm:pt>
    <dgm:pt modelId="{4A533BBB-6BEA-429E-8541-03477BCE8622}" type="pres">
      <dgm:prSet presAssocID="{40AFDA9D-288C-4D29-8AFA-37C0C30C8FF6}" presName="node" presStyleLbl="node1" presStyleIdx="4" presStyleCnt="5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5"/>
      <dgm:spPr/>
    </dgm:pt>
  </dgm:ptLst>
  <dgm:cxnLst>
    <dgm:cxn modelId="{5C605BF0-35C9-4E33-A8EE-4CA5E838E296}" srcId="{CC2A87B4-205C-42AA-93A2-B27FC303620D}" destId="{660A22A7-37CA-4B7E-87AA-E35BA5B82556}" srcOrd="0" destOrd="0" parTransId="{AEDCC0F0-F7D6-45D4-984A-B50E110C9D1F}" sibTransId="{CF218E85-BB5C-4FD9-8936-583B930F1946}"/>
    <dgm:cxn modelId="{64E06D6E-B47F-453F-9FDB-BF070B5C9359}" srcId="{CC2A87B4-205C-42AA-93A2-B27FC303620D}" destId="{2747EF35-EB19-40B2-B72B-1D28E27677E0}" srcOrd="1" destOrd="0" parTransId="{E8C0C942-F96C-429E-AD44-E4BA5D9680C7}" sibTransId="{BFFDCB46-D59E-46B2-9C53-DB1ADB0299CC}"/>
    <dgm:cxn modelId="{1EF6F6B3-FE80-4512-AD58-E099D012A19D}" srcId="{CC2A87B4-205C-42AA-93A2-B27FC303620D}" destId="{B95FB8A5-B612-47B6-989C-9D7BD89F6E18}" srcOrd="2" destOrd="0" parTransId="{1784B15E-8B7A-426B-89B2-02867972B4B8}" sibTransId="{16734FCF-6F10-445A-B6BC-27E3ED457274}"/>
    <dgm:cxn modelId="{1FCD85B0-71D8-4368-96EA-3C0D2BE8DF18}" srcId="{CC2A87B4-205C-42AA-93A2-B27FC303620D}" destId="{2B78A2B5-DCEA-4AFC-B14F-1F24A1DED97A}" srcOrd="3" destOrd="0" parTransId="{3E7F7A29-9086-4454-9597-B1A82629FFC8}" sibTransId="{70BDE6F6-3261-4753-9D1B-53909242F67D}"/>
    <dgm:cxn modelId="{D0358722-4DBF-4782-81A7-1EEF9E59D2C4}" srcId="{CC2A87B4-205C-42AA-93A2-B27FC303620D}" destId="{40AFDA9D-288C-4D29-8AFA-37C0C30C8FF6}" srcOrd="4" destOrd="0" parTransId="{4C1C0800-F64C-44F0-9787-17FB1271D0FC}" sibTransId="{7FCDBF79-0B4F-4621-8364-C0B41DDF9713}"/>
    <dgm:cxn modelId="{2492387A-F82A-4FA1-AFE3-4F4021C63E67}" type="presOf" srcId="{CC2A87B4-205C-42AA-93A2-B27FC303620D}" destId="{2984A8B6-85E9-40AE-8B81-BA8B58477DF2}" srcOrd="0" destOrd="0" presId="urn:microsoft.com/office/officeart/2005/8/layout/cycle6#1"/>
    <dgm:cxn modelId="{D55CB159-5CEA-413E-B5B0-7B102A333D3D}" type="presParOf" srcId="{2984A8B6-85E9-40AE-8B81-BA8B58477DF2}" destId="{70BF45C1-8091-454A-8203-C06A7B7590F9}" srcOrd="0" destOrd="0" presId="urn:microsoft.com/office/officeart/2005/8/layout/cycle6#1"/>
    <dgm:cxn modelId="{49666B58-73E0-4844-98C8-B33A8250BF31}" type="presOf" srcId="{660A22A7-37CA-4B7E-87AA-E35BA5B82556}" destId="{70BF45C1-8091-454A-8203-C06A7B7590F9}" srcOrd="0" destOrd="0" presId="urn:microsoft.com/office/officeart/2005/8/layout/cycle6#1"/>
    <dgm:cxn modelId="{3D671E50-7280-4EC2-B2B1-4279AC06E624}" type="presParOf" srcId="{2984A8B6-85E9-40AE-8B81-BA8B58477DF2}" destId="{E9AD9DBB-BD76-47E5-B3B5-DCAABDF708B4}" srcOrd="1" destOrd="0" presId="urn:microsoft.com/office/officeart/2005/8/layout/cycle6#1"/>
    <dgm:cxn modelId="{F90329D2-30C5-443E-B09A-BAFDF58923A4}" type="presParOf" srcId="{2984A8B6-85E9-40AE-8B81-BA8B58477DF2}" destId="{FACB0322-C0E5-47B2-A30E-4E65DACE54AB}" srcOrd="2" destOrd="0" presId="urn:microsoft.com/office/officeart/2005/8/layout/cycle6#1"/>
    <dgm:cxn modelId="{FEE59D20-99A1-4E85-8A20-1C2E6A0D691D}" type="presOf" srcId="{CF218E85-BB5C-4FD9-8936-583B930F1946}" destId="{FACB0322-C0E5-47B2-A30E-4E65DACE54AB}" srcOrd="0" destOrd="0" presId="urn:microsoft.com/office/officeart/2005/8/layout/cycle6#1"/>
    <dgm:cxn modelId="{52715CD1-C3C6-4C19-9BCC-C6D143E9710E}" type="presParOf" srcId="{2984A8B6-85E9-40AE-8B81-BA8B58477DF2}" destId="{5B56F173-CF60-49FA-B101-E6B505C28F2C}" srcOrd="3" destOrd="0" presId="urn:microsoft.com/office/officeart/2005/8/layout/cycle6#1"/>
    <dgm:cxn modelId="{273595AF-B838-4B4C-A64D-30BA31C18EA6}" type="presOf" srcId="{2747EF35-EB19-40B2-B72B-1D28E27677E0}" destId="{5B56F173-CF60-49FA-B101-E6B505C28F2C}" srcOrd="0" destOrd="0" presId="urn:microsoft.com/office/officeart/2005/8/layout/cycle6#1"/>
    <dgm:cxn modelId="{0680335E-5E42-43B1-8E85-46F2EA22B89F}" type="presParOf" srcId="{2984A8B6-85E9-40AE-8B81-BA8B58477DF2}" destId="{FA1B1F1F-4290-44F6-B614-7DA04C6968EA}" srcOrd="4" destOrd="0" presId="urn:microsoft.com/office/officeart/2005/8/layout/cycle6#1"/>
    <dgm:cxn modelId="{046154A4-6CB7-4C9C-9497-4FCB4DC5F3C4}" type="presParOf" srcId="{2984A8B6-85E9-40AE-8B81-BA8B58477DF2}" destId="{890F09E1-A5FD-4242-968C-AD8148ADBA80}" srcOrd="5" destOrd="0" presId="urn:microsoft.com/office/officeart/2005/8/layout/cycle6#1"/>
    <dgm:cxn modelId="{31CCB275-7402-454A-8242-F722F3A0E5A4}" type="presOf" srcId="{BFFDCB46-D59E-46B2-9C53-DB1ADB0299CC}" destId="{890F09E1-A5FD-4242-968C-AD8148ADBA80}" srcOrd="0" destOrd="0" presId="urn:microsoft.com/office/officeart/2005/8/layout/cycle6#1"/>
    <dgm:cxn modelId="{F648066B-8901-4218-9B62-1EB859FFC110}" type="presParOf" srcId="{2984A8B6-85E9-40AE-8B81-BA8B58477DF2}" destId="{F4F0857E-A2A2-4C44-8D9E-738F53CA34B0}" srcOrd="6" destOrd="0" presId="urn:microsoft.com/office/officeart/2005/8/layout/cycle6#1"/>
    <dgm:cxn modelId="{315911F5-9DC6-4319-BDEB-7F9CE719732D}" type="presOf" srcId="{B95FB8A5-B612-47B6-989C-9D7BD89F6E18}" destId="{F4F0857E-A2A2-4C44-8D9E-738F53CA34B0}" srcOrd="0" destOrd="0" presId="urn:microsoft.com/office/officeart/2005/8/layout/cycle6#1"/>
    <dgm:cxn modelId="{4B31022C-E39B-4F3D-A1D1-FDB6FDC2F46D}" type="presParOf" srcId="{2984A8B6-85E9-40AE-8B81-BA8B58477DF2}" destId="{B43530C4-5C4D-4873-9C40-D1060ACD455B}" srcOrd="7" destOrd="0" presId="urn:microsoft.com/office/officeart/2005/8/layout/cycle6#1"/>
    <dgm:cxn modelId="{E99EB884-4C32-476F-A478-F53B1C616858}" type="presParOf" srcId="{2984A8B6-85E9-40AE-8B81-BA8B58477DF2}" destId="{947E10C1-872E-48ED-A8EA-CDF548C9E170}" srcOrd="8" destOrd="0" presId="urn:microsoft.com/office/officeart/2005/8/layout/cycle6#1"/>
    <dgm:cxn modelId="{4158E47D-FE00-42C0-9E2B-C65BF8F2EE88}" type="presOf" srcId="{16734FCF-6F10-445A-B6BC-27E3ED457274}" destId="{947E10C1-872E-48ED-A8EA-CDF548C9E170}" srcOrd="0" destOrd="0" presId="urn:microsoft.com/office/officeart/2005/8/layout/cycle6#1"/>
    <dgm:cxn modelId="{487B140E-BC4A-4509-A349-E4F9A5BFD87B}" type="presParOf" srcId="{2984A8B6-85E9-40AE-8B81-BA8B58477DF2}" destId="{9B1E3B87-CFEF-48C3-B3ED-22B7722DA4B2}" srcOrd="9" destOrd="0" presId="urn:microsoft.com/office/officeart/2005/8/layout/cycle6#1"/>
    <dgm:cxn modelId="{3959B6B3-151B-4F06-B2BB-F1137F00FD1F}" type="presOf" srcId="{2B78A2B5-DCEA-4AFC-B14F-1F24A1DED97A}" destId="{9B1E3B87-CFEF-48C3-B3ED-22B7722DA4B2}" srcOrd="0" destOrd="0" presId="urn:microsoft.com/office/officeart/2005/8/layout/cycle6#1"/>
    <dgm:cxn modelId="{60CCAAD2-11C5-4726-9D1D-9134044EEDB6}" type="presParOf" srcId="{2984A8B6-85E9-40AE-8B81-BA8B58477DF2}" destId="{5DA43FA6-2782-48E4-882C-5BEA84898403}" srcOrd="10" destOrd="0" presId="urn:microsoft.com/office/officeart/2005/8/layout/cycle6#1"/>
    <dgm:cxn modelId="{46D942F9-787C-4CA3-AEB7-F411AA8A8219}" type="presParOf" srcId="{2984A8B6-85E9-40AE-8B81-BA8B58477DF2}" destId="{D354920F-3C18-4773-98FE-F5105B0C4655}" srcOrd="11" destOrd="0" presId="urn:microsoft.com/office/officeart/2005/8/layout/cycle6#1"/>
    <dgm:cxn modelId="{F9DB5F6C-ADEA-41C5-9828-7DC53EAA812A}" type="presOf" srcId="{70BDE6F6-3261-4753-9D1B-53909242F67D}" destId="{D354920F-3C18-4773-98FE-F5105B0C4655}" srcOrd="0" destOrd="0" presId="urn:microsoft.com/office/officeart/2005/8/layout/cycle6#1"/>
    <dgm:cxn modelId="{112336C0-C829-4C83-8EA5-B96DA98FB25F}" type="presParOf" srcId="{2984A8B6-85E9-40AE-8B81-BA8B58477DF2}" destId="{4A533BBB-6BEA-429E-8541-03477BCE8622}" srcOrd="12" destOrd="0" presId="urn:microsoft.com/office/officeart/2005/8/layout/cycle6#1"/>
    <dgm:cxn modelId="{1D8231D5-9FD1-4BEA-BECC-12BBB5B87B20}" type="presOf" srcId="{40AFDA9D-288C-4D29-8AFA-37C0C30C8FF6}" destId="{4A533BBB-6BEA-429E-8541-03477BCE8622}" srcOrd="0" destOrd="0" presId="urn:microsoft.com/office/officeart/2005/8/layout/cycle6#1"/>
    <dgm:cxn modelId="{5964714F-B07A-4392-8534-324B26BF18E7}" type="presParOf" srcId="{2984A8B6-85E9-40AE-8B81-BA8B58477DF2}" destId="{E2DD3598-5153-4C35-949B-5E7B3A92DCE7}" srcOrd="13" destOrd="0" presId="urn:microsoft.com/office/officeart/2005/8/layout/cycle6#1"/>
    <dgm:cxn modelId="{E0FB79B3-613E-420A-99A1-5D2DB47EC543}" type="presParOf" srcId="{2984A8B6-85E9-40AE-8B81-BA8B58477DF2}" destId="{80375E59-737B-41DF-B3C9-E8361D136FF9}" srcOrd="14" destOrd="0" presId="urn:microsoft.com/office/officeart/2005/8/layout/cycle6#1"/>
    <dgm:cxn modelId="{B0C42E60-ACAB-4555-A5B5-5DC5BBA8859E}" type="presOf" srcId="{7FCDBF79-0B4F-4621-8364-C0B41DDF9713}" destId="{80375E59-737B-41DF-B3C9-E8361D136FF9}" srcOrd="0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71970" cy="3495675"/>
        <a:chOff x="0" y="0"/>
        <a:chExt cx="6871970" cy="3495675"/>
      </a:xfrm>
    </dsp:grpSpPr>
    <dsp:sp modelId="{70BF45C1-8091-454A-8203-C06A7B7590F9}">
      <dsp:nvSpPr>
        <dsp:cNvPr id="3" name="圆角矩形 2"/>
        <dsp:cNvSpPr/>
      </dsp:nvSpPr>
      <dsp:spPr bwMode="white">
        <a:xfrm>
          <a:off x="2861043" y="0"/>
          <a:ext cx="1149884" cy="74742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rPr>
            <a:t>抽象为两个函数</a:t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61043" y="0"/>
        <a:ext cx="1149884" cy="747424"/>
      </dsp:txXfrm>
    </dsp:sp>
    <dsp:sp modelId="{FACB0322-C0E5-47B2-A30E-4E65DACE54AB}">
      <dsp:nvSpPr>
        <dsp:cNvPr id="4" name="弧形 3"/>
        <dsp:cNvSpPr/>
      </dsp:nvSpPr>
      <dsp:spPr bwMode="white">
        <a:xfrm>
          <a:off x="1943997" y="373712"/>
          <a:ext cx="2983976" cy="2983976"/>
        </a:xfrm>
        <a:prstGeom prst="arc">
          <a:avLst>
            <a:gd name="adj1" fmla="val 17579926"/>
            <a:gd name="adj2" fmla="val 19538753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43997" y="373712"/>
        <a:ext cx="2983976" cy="2983976"/>
      </dsp:txXfrm>
    </dsp:sp>
    <dsp:sp modelId="{5B56F173-CF60-49FA-B101-E6B505C28F2C}">
      <dsp:nvSpPr>
        <dsp:cNvPr id="5" name="圆角矩形 4"/>
        <dsp:cNvSpPr/>
      </dsp:nvSpPr>
      <dsp:spPr bwMode="white">
        <a:xfrm>
          <a:off x="4280008" y="1030938"/>
          <a:ext cx="1149884" cy="74742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编程简单</a:t>
          </a:r>
          <a:endParaRPr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280008" y="1030938"/>
        <a:ext cx="1149884" cy="747424"/>
      </dsp:txXfrm>
    </dsp:sp>
    <dsp:sp modelId="{890F09E1-A5FD-4242-968C-AD8148ADBA80}">
      <dsp:nvSpPr>
        <dsp:cNvPr id="6" name="弧形 5"/>
        <dsp:cNvSpPr/>
      </dsp:nvSpPr>
      <dsp:spPr bwMode="white">
        <a:xfrm>
          <a:off x="1943997" y="373712"/>
          <a:ext cx="2983976" cy="2983976"/>
        </a:xfrm>
        <a:prstGeom prst="arc">
          <a:avLst>
            <a:gd name="adj1" fmla="val 21421033"/>
            <a:gd name="adj2" fmla="val 2014897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43997" y="373712"/>
        <a:ext cx="2983976" cy="2983976"/>
      </dsp:txXfrm>
    </dsp:sp>
    <dsp:sp modelId="{F4F0857E-A2A2-4C44-8D9E-738F53CA34B0}">
      <dsp:nvSpPr>
        <dsp:cNvPr id="7" name="圆角矩形 6"/>
        <dsp:cNvSpPr/>
      </dsp:nvSpPr>
      <dsp:spPr bwMode="white">
        <a:xfrm>
          <a:off x="3738012" y="2699032"/>
          <a:ext cx="1149884" cy="74742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rPr>
            <a:t>python</a:t>
          </a: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rPr>
            <a:t>可实现</a:t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  <a:cs typeface="黑体" panose="02010609060101010101" pitchFamily="49" charset="-122"/>
          </a:endParaRPr>
        </a:p>
      </dsp:txBody>
      <dsp:txXfrm>
        <a:off x="3738012" y="2699032"/>
        <a:ext cx="1149884" cy="747424"/>
      </dsp:txXfrm>
    </dsp:sp>
    <dsp:sp modelId="{947E10C1-872E-48ED-A8EA-CDF548C9E170}">
      <dsp:nvSpPr>
        <dsp:cNvPr id="8" name="弧形 7"/>
        <dsp:cNvSpPr/>
      </dsp:nvSpPr>
      <dsp:spPr bwMode="white">
        <a:xfrm>
          <a:off x="1943997" y="373712"/>
          <a:ext cx="2983976" cy="2983976"/>
        </a:xfrm>
        <a:prstGeom prst="arc">
          <a:avLst>
            <a:gd name="adj1" fmla="val 4713260"/>
            <a:gd name="adj2" fmla="val 6086739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43997" y="373712"/>
        <a:ext cx="2983976" cy="2983976"/>
      </dsp:txXfrm>
    </dsp:sp>
    <dsp:sp modelId="{9B1E3B87-CFEF-48C3-B3ED-22B7722DA4B2}">
      <dsp:nvSpPr>
        <dsp:cNvPr id="9" name="圆角矩形 8"/>
        <dsp:cNvSpPr/>
      </dsp:nvSpPr>
      <dsp:spPr bwMode="white">
        <a:xfrm>
          <a:off x="1984075" y="2699032"/>
          <a:ext cx="1149884" cy="74742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计算向数据靠拢</a:t>
          </a:r>
          <a:endParaRPr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84075" y="2699032"/>
        <a:ext cx="1149884" cy="747424"/>
      </dsp:txXfrm>
    </dsp:sp>
    <dsp:sp modelId="{D354920F-3C18-4773-98FE-F5105B0C4655}">
      <dsp:nvSpPr>
        <dsp:cNvPr id="10" name="弧形 9"/>
        <dsp:cNvSpPr/>
      </dsp:nvSpPr>
      <dsp:spPr bwMode="white">
        <a:xfrm>
          <a:off x="1943997" y="373712"/>
          <a:ext cx="2983976" cy="2983976"/>
        </a:xfrm>
        <a:prstGeom prst="arc">
          <a:avLst>
            <a:gd name="adj1" fmla="val 8785102"/>
            <a:gd name="adj2" fmla="val 10978966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43997" y="373712"/>
        <a:ext cx="2983976" cy="2983976"/>
      </dsp:txXfrm>
    </dsp:sp>
    <dsp:sp modelId="{4A533BBB-6BEA-429E-8541-03477BCE8622}">
      <dsp:nvSpPr>
        <dsp:cNvPr id="11" name="圆角矩形 10"/>
        <dsp:cNvSpPr/>
      </dsp:nvSpPr>
      <dsp:spPr bwMode="white">
        <a:xfrm>
          <a:off x="1442078" y="1030938"/>
          <a:ext cx="1149884" cy="74742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rPr>
            <a:t>分而治之</a:t>
          </a:r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442078" y="1030938"/>
        <a:ext cx="1149884" cy="747424"/>
      </dsp:txXfrm>
    </dsp:sp>
    <dsp:sp modelId="{80375E59-737B-41DF-B3C9-E8361D136FF9}">
      <dsp:nvSpPr>
        <dsp:cNvPr id="12" name="弧形 11"/>
        <dsp:cNvSpPr/>
      </dsp:nvSpPr>
      <dsp:spPr bwMode="white">
        <a:xfrm>
          <a:off x="1943997" y="373712"/>
          <a:ext cx="2983976" cy="2983976"/>
        </a:xfrm>
        <a:prstGeom prst="arc">
          <a:avLst>
            <a:gd name="adj1" fmla="val 12861246"/>
            <a:gd name="adj2" fmla="val 14820073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43997" y="373712"/>
        <a:ext cx="2983976" cy="2983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当每一次产生一个分片，</a:t>
            </a:r>
            <a:r>
              <a:rPr lang="en-US" altLang="zh-CN" dirty="0"/>
              <a:t>Hadoop</a:t>
            </a:r>
            <a:r>
              <a:rPr lang="zh-CN" altLang="en-US" dirty="0"/>
              <a:t>都会产生一个</a:t>
            </a:r>
            <a:r>
              <a:rPr lang="en-US" altLang="zh-CN" dirty="0"/>
              <a:t>map</a:t>
            </a:r>
            <a:r>
              <a:rPr lang="zh-CN" altLang="en-US" dirty="0"/>
              <a:t>任务。分片过多，</a:t>
            </a:r>
            <a:r>
              <a:rPr lang="en-US" altLang="zh-CN" dirty="0"/>
              <a:t>map</a:t>
            </a:r>
            <a:r>
              <a:rPr lang="zh-CN" altLang="en-US" dirty="0"/>
              <a:t>任务就会过多，切换会增加管理开销，降低效率。分片过少，影响并行度，也达不到分布式处理的效果。</a:t>
            </a:r>
            <a:endParaRPr lang="zh-CN" altLang="en-US" dirty="0"/>
          </a:p>
          <a:p>
            <a:pPr lvl="0"/>
            <a:r>
              <a:rPr lang="zh-CN" altLang="en-US" dirty="0"/>
              <a:t>所以一般来说，一般用块大小（</a:t>
            </a:r>
            <a:r>
              <a:rPr lang="en-US" altLang="zh-CN" dirty="0"/>
              <a:t>64M,128M</a:t>
            </a:r>
            <a:r>
              <a:rPr lang="zh-CN" altLang="en-US" dirty="0"/>
              <a:t>）作为分片大小。</a:t>
            </a:r>
            <a:endParaRPr lang="zh-CN" altLang="en-US" dirty="0"/>
          </a:p>
          <a:p>
            <a:pPr lvl="0"/>
            <a:r>
              <a:rPr lang="en-US" altLang="zh-CN" dirty="0"/>
              <a:t>Map</a:t>
            </a:r>
            <a:r>
              <a:rPr lang="zh-CN" altLang="en-US" dirty="0"/>
              <a:t>任务的数量由分片数量决定。</a:t>
            </a:r>
            <a:endParaRPr lang="zh-CN" altLang="en-US" dirty="0"/>
          </a:p>
          <a:p>
            <a:pPr lvl="0"/>
            <a:r>
              <a:rPr lang="en-US" altLang="zh-CN" dirty="0"/>
              <a:t>Reduce</a:t>
            </a:r>
            <a:r>
              <a:rPr lang="zh-CN" altLang="en-US" dirty="0"/>
              <a:t>任务的设置，最优个数，取决于</a:t>
            </a:r>
            <a:r>
              <a:rPr lang="en-US" altLang="zh-CN" dirty="0"/>
              <a:t>slot</a:t>
            </a:r>
            <a:r>
              <a:rPr lang="zh-CN" altLang="en-US" dirty="0"/>
              <a:t>的总数目。通常，启动任务个数，略小于</a:t>
            </a:r>
            <a:r>
              <a:rPr lang="en-US" altLang="zh-CN" dirty="0"/>
              <a:t>slot</a:t>
            </a:r>
            <a:r>
              <a:rPr lang="zh-CN" altLang="en-US" dirty="0"/>
              <a:t>数量。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Shuffle</a:t>
            </a:r>
            <a:r>
              <a:rPr lang="zh-CN" altLang="en-US" dirty="0"/>
              <a:t>过程是整个</a:t>
            </a:r>
            <a:r>
              <a:rPr lang="en-US" altLang="zh-CN" dirty="0"/>
              <a:t>MapReduce</a:t>
            </a:r>
            <a:r>
              <a:rPr lang="zh-CN" altLang="en-US" dirty="0"/>
              <a:t>的核心</a:t>
            </a:r>
            <a:endParaRPr lang="en-US" altLang="zh-CN" dirty="0"/>
          </a:p>
          <a:p>
            <a:pPr lvl="0"/>
            <a:r>
              <a:rPr lang="zh-CN" altLang="en-US" dirty="0"/>
              <a:t>数据保存在</a:t>
            </a:r>
            <a:r>
              <a:rPr lang="en-US" altLang="zh-CN" dirty="0"/>
              <a:t>HDFS</a:t>
            </a:r>
            <a:r>
              <a:rPr lang="zh-CN" altLang="en-US" dirty="0"/>
              <a:t>，从</a:t>
            </a:r>
            <a:r>
              <a:rPr lang="en-US" altLang="zh-CN" dirty="0"/>
              <a:t>HDFS</a:t>
            </a:r>
            <a:r>
              <a:rPr lang="zh-CN" altLang="en-US" dirty="0"/>
              <a:t>输入数据，进行分片处理，执行</a:t>
            </a:r>
            <a:r>
              <a:rPr lang="en-US" altLang="zh-CN" dirty="0"/>
              <a:t>Map</a:t>
            </a:r>
            <a:r>
              <a:rPr lang="zh-CN" altLang="en-US" dirty="0"/>
              <a:t>，输出处理结果：键值对，写入缓存。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缓存满了再溢写到磁盘。先分区、排序、（可能）合并、归并。溢写会发生多次，生成多个磁盘文件。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Reduce</a:t>
            </a:r>
            <a:r>
              <a:rPr lang="zh-CN" altLang="en-US" dirty="0"/>
              <a:t>从</a:t>
            </a:r>
            <a:r>
              <a:rPr lang="en-US" altLang="zh-CN" dirty="0"/>
              <a:t>map</a:t>
            </a:r>
            <a:r>
              <a:rPr lang="zh-CN" altLang="en-US" dirty="0"/>
              <a:t>上拉走自己要处理的任务。处理完，输出给</a:t>
            </a:r>
            <a:r>
              <a:rPr lang="en-US" altLang="zh-CN" dirty="0"/>
              <a:t>HDFS.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一个完整的</a:t>
            </a:r>
            <a:r>
              <a:rPr lang="en-US" altLang="zh-CN" dirty="0"/>
              <a:t>Shuffle</a:t>
            </a:r>
            <a:r>
              <a:rPr lang="zh-CN" altLang="en-US" dirty="0"/>
              <a:t>过程包括</a:t>
            </a:r>
            <a:r>
              <a:rPr lang="en-US" altLang="zh-CN" dirty="0"/>
              <a:t>Map</a:t>
            </a:r>
            <a:r>
              <a:rPr lang="zh-CN" altLang="en-US" dirty="0"/>
              <a:t>端的，和</a:t>
            </a:r>
            <a:r>
              <a:rPr lang="en-US" altLang="zh-CN" dirty="0"/>
              <a:t>Reduce</a:t>
            </a:r>
            <a:r>
              <a:rPr lang="zh-CN" altLang="en-US" dirty="0"/>
              <a:t>端。</a:t>
            </a:r>
            <a:endParaRPr lang="zh-CN" altLang="en-US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、输入数据和执行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  <a:r>
              <a:rPr lang="en-US" altLang="zh-CN" dirty="0"/>
              <a:t>——</a:t>
            </a:r>
            <a:r>
              <a:rPr lang="zh-CN" altLang="en-US" dirty="0"/>
              <a:t>各种各样的文件，都通过</a:t>
            </a:r>
            <a:r>
              <a:rPr lang="en-US" altLang="zh-CN" dirty="0"/>
              <a:t>RR</a:t>
            </a:r>
            <a:r>
              <a:rPr lang="zh-CN" altLang="en-US" dirty="0"/>
              <a:t>，生成键值对。分片，生成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  <a:endParaRPr lang="zh-CN" altLang="en-US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、写入缓存可以减少磁盘开销，一次寻址完成磁盘写入。</a:t>
            </a:r>
            <a:endParaRPr lang="en-US" altLang="zh-CN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、溢写进程不能影响</a:t>
            </a:r>
            <a:r>
              <a:rPr lang="en-US" altLang="zh-CN" dirty="0"/>
              <a:t>map</a:t>
            </a:r>
            <a:r>
              <a:rPr lang="zh-CN" altLang="en-US" dirty="0"/>
              <a:t>任务的正常执行。所以需要设置溢写比例，比如</a:t>
            </a:r>
            <a:r>
              <a:rPr lang="en-US" altLang="zh-CN" dirty="0"/>
              <a:t>0.8</a:t>
            </a:r>
            <a:r>
              <a:rPr lang="zh-CN" altLang="en-US" dirty="0"/>
              <a:t>就是一个门槛值，达到</a:t>
            </a:r>
            <a:r>
              <a:rPr lang="en-US" altLang="zh-CN" dirty="0"/>
              <a:t>80%</a:t>
            </a:r>
            <a:r>
              <a:rPr lang="zh-CN" altLang="en-US" dirty="0"/>
              <a:t>的时候，就要写入磁盘。溢写时也要分区、排序、（可能）合并操作。分区分给不同的</a:t>
            </a:r>
            <a:r>
              <a:rPr lang="en-US" altLang="zh-CN" dirty="0"/>
              <a:t>Reduce</a:t>
            </a:r>
            <a:r>
              <a:rPr lang="zh-CN" altLang="en-US" dirty="0"/>
              <a:t>，排序是默认操作。（可能）合并可以减少键值对，减少写入磁盘的数据量。</a:t>
            </a:r>
            <a:endParaRPr lang="en-US" altLang="zh-CN" dirty="0"/>
          </a:p>
          <a:p>
            <a:pPr lvl="0"/>
            <a:r>
              <a:rPr lang="zh-CN" altLang="en-US" dirty="0"/>
              <a:t>合并操作不是必须的，如果用户定义了就启动，用户没有定义就不启动。原则</a:t>
            </a:r>
            <a:r>
              <a:rPr lang="en-US" altLang="zh-CN" dirty="0"/>
              <a:t>——</a:t>
            </a:r>
            <a:r>
              <a:rPr lang="zh-CN" altLang="en-US" dirty="0"/>
              <a:t>不改变最终结果。一般求和不改变结果</a:t>
            </a:r>
            <a:endParaRPr lang="zh-CN" altLang="en-US" dirty="0"/>
          </a:p>
          <a:p>
            <a:pPr lvl="0"/>
            <a:r>
              <a:rPr lang="en-US" altLang="zh-CN" dirty="0"/>
              <a:t>4</a:t>
            </a:r>
            <a:r>
              <a:rPr lang="zh-CN" altLang="en-US" dirty="0"/>
              <a:t>、随着溢写的多次发生，就会在磁盘上生成多个溢写文件。在整个</a:t>
            </a:r>
            <a:r>
              <a:rPr lang="en-US" altLang="zh-CN" dirty="0"/>
              <a:t>MAP</a:t>
            </a:r>
            <a:r>
              <a:rPr lang="zh-CN" altLang="en-US" dirty="0"/>
              <a:t>任务结束前，就要进行归并。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Reduce</a:t>
            </a:r>
            <a:r>
              <a:rPr lang="zh-CN" altLang="en-US" dirty="0"/>
              <a:t>询问</a:t>
            </a:r>
            <a:r>
              <a:rPr lang="en-US" altLang="zh-CN" dirty="0"/>
              <a:t>JovTracker</a:t>
            </a:r>
            <a:r>
              <a:rPr lang="zh-CN" altLang="en-US" dirty="0"/>
              <a:t>，有任务可以取走了，就去相应的任务所在机器上，把自己的任务拉走，拉到本地。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、先归并，把一堆键值对归并。把值构成列表。</a:t>
            </a:r>
            <a:r>
              <a:rPr lang="en-US" altLang="zh-CN" dirty="0"/>
              <a:t>&lt;a,&lt;1,1,1&gt;&gt;</a:t>
            </a:r>
            <a:r>
              <a:rPr lang="zh-CN" altLang="en-US" dirty="0"/>
              <a:t>生成</a:t>
            </a:r>
            <a:r>
              <a:rPr lang="en-US" altLang="zh-CN" dirty="0"/>
              <a:t>value-list</a:t>
            </a:r>
            <a:r>
              <a:rPr lang="zh-CN" altLang="en-US" dirty="0"/>
              <a:t>，（可能）合并。</a:t>
            </a:r>
            <a:endParaRPr lang="en-US" altLang="zh-CN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、最终写入磁盘，再次归并。按要求归并，比如</a:t>
            </a:r>
            <a:r>
              <a:rPr lang="en-US" altLang="zh-CN" dirty="0"/>
              <a:t>10</a:t>
            </a:r>
            <a:r>
              <a:rPr lang="zh-CN" altLang="en-US" dirty="0"/>
              <a:t>个归并一个大文件。</a:t>
            </a:r>
            <a:r>
              <a:rPr lang="en-US" altLang="zh-CN" dirty="0"/>
              <a:t>——</a:t>
            </a:r>
            <a:r>
              <a:rPr lang="zh-CN" altLang="en-US" dirty="0"/>
              <a:t>交给</a:t>
            </a:r>
            <a:r>
              <a:rPr lang="en-US" altLang="zh-CN" dirty="0"/>
              <a:t>Reduce</a:t>
            </a:r>
            <a:r>
              <a:rPr lang="zh-CN" altLang="en-US" dirty="0"/>
              <a:t>处理。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用户编写了一个</a:t>
            </a:r>
            <a:r>
              <a:rPr lang="en-US" altLang="zh-CN" dirty="0"/>
              <a:t>MapReduce</a:t>
            </a:r>
            <a:r>
              <a:rPr lang="zh-CN" altLang="en-US" dirty="0"/>
              <a:t>应用程序，整个执行过程大概分六个步骤：五个阶段。</a:t>
            </a:r>
            <a:endParaRPr lang="zh-CN" altLang="en-US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、程序部署，把程序分配到不同机器上。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master</a:t>
            </a:r>
            <a:r>
              <a:rPr lang="zh-CN" altLang="en-US" dirty="0"/>
              <a:t>机器作为管家，其他都是</a:t>
            </a:r>
            <a:r>
              <a:rPr lang="en-US" altLang="zh-CN" dirty="0"/>
              <a:t>worker</a:t>
            </a:r>
            <a:r>
              <a:rPr lang="zh-CN" altLang="en-US" dirty="0"/>
              <a:t>，一部分执行</a:t>
            </a:r>
            <a:r>
              <a:rPr lang="en-US" altLang="zh-CN" dirty="0"/>
              <a:t>map</a:t>
            </a:r>
            <a:r>
              <a:rPr lang="zh-CN" altLang="en-US" dirty="0"/>
              <a:t>任务，一部分执行</a:t>
            </a:r>
            <a:r>
              <a:rPr lang="en-US" altLang="zh-CN" dirty="0"/>
              <a:t>reduce</a:t>
            </a:r>
            <a:r>
              <a:rPr lang="zh-CN" altLang="en-US" dirty="0"/>
              <a:t>任务。</a:t>
            </a:r>
            <a:endParaRPr lang="zh-CN" altLang="en-US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、选出一部分</a:t>
            </a:r>
            <a:r>
              <a:rPr lang="en-US" altLang="zh-CN" dirty="0"/>
              <a:t>worker</a:t>
            </a:r>
            <a:r>
              <a:rPr lang="zh-CN" altLang="en-US" dirty="0"/>
              <a:t>执行</a:t>
            </a:r>
            <a:r>
              <a:rPr lang="en-US" altLang="zh-CN" dirty="0"/>
              <a:t>map</a:t>
            </a:r>
            <a:r>
              <a:rPr lang="zh-CN" altLang="en-US" dirty="0"/>
              <a:t>任务，另一部分执行</a:t>
            </a:r>
            <a:r>
              <a:rPr lang="en-US" altLang="zh-CN" dirty="0"/>
              <a:t>reduce</a:t>
            </a:r>
            <a:r>
              <a:rPr lang="zh-CN" altLang="en-US" dirty="0"/>
              <a:t>任务。对大的数据集进行分片。</a:t>
            </a:r>
            <a:endParaRPr lang="zh-CN" altLang="en-US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、选出几个空闲机器，执行数据分片的处理。从分布式文件系统中读入数据，生成键值对，提交给</a:t>
            </a:r>
            <a:r>
              <a:rPr lang="en-US" altLang="zh-CN" dirty="0"/>
              <a:t>map </a:t>
            </a:r>
            <a:r>
              <a:rPr lang="zh-CN" altLang="en-US" dirty="0"/>
              <a:t>任务，完成了写入缓存。</a:t>
            </a:r>
            <a:endParaRPr lang="zh-CN" altLang="en-US" dirty="0"/>
          </a:p>
          <a:p>
            <a:pPr lvl="0"/>
            <a:r>
              <a:rPr lang="en-US" altLang="zh-CN" dirty="0"/>
              <a:t>4</a:t>
            </a:r>
            <a:r>
              <a:rPr lang="zh-CN" altLang="en-US" dirty="0"/>
              <a:t>、对缓存数据，经过分区、排序、（可能）合并，写入本地磁盘</a:t>
            </a:r>
            <a:endParaRPr lang="zh-CN" altLang="en-US" dirty="0"/>
          </a:p>
          <a:p>
            <a:pPr lvl="0"/>
            <a:r>
              <a:rPr lang="en-US" altLang="zh-CN" dirty="0"/>
              <a:t>5</a:t>
            </a:r>
            <a:r>
              <a:rPr lang="zh-CN" altLang="en-US" dirty="0"/>
              <a:t>、发送给远端的</a:t>
            </a:r>
            <a:r>
              <a:rPr lang="en-US" altLang="zh-CN" dirty="0"/>
              <a:t>reduce</a:t>
            </a:r>
            <a:r>
              <a:rPr lang="zh-CN" altLang="en-US" dirty="0"/>
              <a:t>任务处理。</a:t>
            </a:r>
            <a:r>
              <a:rPr lang="en-US" altLang="zh-CN" dirty="0"/>
              <a:t>reduce</a:t>
            </a:r>
            <a:r>
              <a:rPr lang="zh-CN" altLang="en-US" dirty="0"/>
              <a:t>拉回自己的任务，在本地进行处理。</a:t>
            </a:r>
            <a:endParaRPr lang="zh-CN" altLang="en-US" dirty="0"/>
          </a:p>
          <a:p>
            <a:pPr lvl="0"/>
            <a:r>
              <a:rPr lang="en-US" altLang="zh-CN" dirty="0"/>
              <a:t>6</a:t>
            </a:r>
            <a:r>
              <a:rPr lang="zh-CN" altLang="en-US" dirty="0"/>
              <a:t>、完成数据处理之后，把键值对发给输出文件</a:t>
            </a:r>
            <a:r>
              <a:rPr lang="en-US" altLang="zh-CN" dirty="0"/>
              <a:t>HDFS.</a:t>
            </a:r>
            <a:endParaRPr lang="en-US" altLang="zh-CN" dirty="0"/>
          </a:p>
          <a:p>
            <a:pPr lvl="0"/>
            <a:r>
              <a:rPr lang="zh-CN" altLang="en-US" dirty="0"/>
              <a:t>在过程中不写入</a:t>
            </a:r>
            <a:r>
              <a:rPr lang="en-US" altLang="zh-CN" dirty="0"/>
              <a:t>HDFS</a:t>
            </a:r>
            <a:r>
              <a:rPr lang="zh-CN" altLang="en-US" dirty="0"/>
              <a:t>，中间结果都只写入磁盘。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对一个很大的文本文件进行词频统计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MapReduce</a:t>
            </a:r>
            <a:r>
              <a:rPr lang="zh-CN" altLang="en-US" dirty="0"/>
              <a:t>不是万能的。要能够“分而治之”的任务，才能选择用</a:t>
            </a:r>
            <a:r>
              <a:rPr lang="en-US" altLang="zh-CN" dirty="0"/>
              <a:t>MapReduce</a:t>
            </a:r>
            <a:r>
              <a:rPr lang="zh-CN" altLang="en-US" dirty="0"/>
              <a:t>去做。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切片，每一个分片用</a:t>
            </a:r>
            <a:r>
              <a:rPr lang="en-US" altLang="zh-CN" dirty="0"/>
              <a:t>map</a:t>
            </a:r>
            <a:r>
              <a:rPr lang="zh-CN" altLang="en-US" dirty="0"/>
              <a:t>任务解析，再用</a:t>
            </a:r>
            <a:r>
              <a:rPr lang="en-US" altLang="zh-CN" dirty="0"/>
              <a:t>reduce</a:t>
            </a:r>
            <a:r>
              <a:rPr lang="zh-CN" altLang="en-US" dirty="0"/>
              <a:t>任务汇总。</a:t>
            </a:r>
            <a:endParaRPr lang="en-US" altLang="zh-CN" dirty="0"/>
          </a:p>
          <a:p>
            <a:pPr lvl="0"/>
            <a:r>
              <a:rPr lang="zh-CN" altLang="en-US" dirty="0"/>
              <a:t>解析结果，分别生成键值对。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Shuffle</a:t>
            </a:r>
            <a:r>
              <a:rPr lang="zh-CN" altLang="en-US" dirty="0"/>
              <a:t>，假设没有合并操作，形成</a:t>
            </a:r>
            <a:r>
              <a:rPr lang="en-US" altLang="zh-CN" dirty="0"/>
              <a:t>&lt;key,value-list&gt;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如果有</a:t>
            </a:r>
            <a:r>
              <a:rPr lang="en-US" altLang="zh-CN" dirty="0"/>
              <a:t>combiner</a:t>
            </a:r>
            <a:r>
              <a:rPr lang="zh-CN" altLang="en-US" dirty="0"/>
              <a:t>函数，（用户自定义的）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CPU</a:t>
            </a:r>
            <a:r>
              <a:rPr lang="zh-CN" altLang="en-US" dirty="0"/>
              <a:t>的制作工艺有上限，单位面积上能够集成的晶体管的数量有上限。布线过密就会收到干扰，所以</a:t>
            </a:r>
            <a:r>
              <a:rPr lang="en-US" altLang="zh-CN" dirty="0"/>
              <a:t>CPU</a:t>
            </a:r>
            <a:r>
              <a:rPr lang="zh-CN" altLang="en-US" dirty="0"/>
              <a:t>的性能不会无限上升。</a:t>
            </a:r>
            <a:endParaRPr lang="zh-CN" altLang="en-US" dirty="0"/>
          </a:p>
          <a:p>
            <a:pPr lvl="0"/>
            <a:r>
              <a:rPr lang="zh-CN" altLang="en-US" dirty="0"/>
              <a:t>一个在增长，一个则停止增长，矛盾产生。</a:t>
            </a:r>
            <a:endParaRPr lang="en-US" altLang="zh-CN" dirty="0"/>
          </a:p>
          <a:p>
            <a:pPr lvl="0"/>
            <a:r>
              <a:rPr lang="zh-CN" altLang="en-US" dirty="0"/>
              <a:t>两条路径解决</a:t>
            </a:r>
            <a:r>
              <a:rPr lang="en-US" altLang="zh-CN" dirty="0"/>
              <a:t>——</a:t>
            </a:r>
            <a:r>
              <a:rPr lang="zh-CN" altLang="en-US" dirty="0"/>
              <a:t>一种是单核</a:t>
            </a:r>
            <a:r>
              <a:rPr lang="en-US" altLang="zh-CN" dirty="0"/>
              <a:t>CPU</a:t>
            </a:r>
            <a:r>
              <a:rPr lang="zh-CN" altLang="en-US" dirty="0"/>
              <a:t>到双核、四核、八核的发展，另一条是分布式并行编程，来获得海量的计算能力。</a:t>
            </a:r>
            <a:endParaRPr lang="zh-CN" altLang="en-US" dirty="0"/>
          </a:p>
          <a:p>
            <a:pPr lvl="0"/>
            <a:r>
              <a:rPr lang="zh-CN" altLang="en-US" dirty="0"/>
              <a:t>对于分布式并行编程，目前业界比较多的是</a:t>
            </a:r>
            <a:r>
              <a:rPr lang="en-US" altLang="zh-CN" dirty="0"/>
              <a:t>MapReduce</a:t>
            </a:r>
            <a:r>
              <a:rPr lang="zh-CN" altLang="en-US" dirty="0"/>
              <a:t>，</a:t>
            </a:r>
            <a:r>
              <a:rPr lang="en-US" altLang="zh-CN" dirty="0"/>
              <a:t>Hadoop</a:t>
            </a:r>
            <a:r>
              <a:rPr lang="zh-CN" altLang="en-US" dirty="0"/>
              <a:t>平台上的开源实现。</a:t>
            </a:r>
            <a:r>
              <a:rPr lang="en-US" altLang="zh-CN" dirty="0"/>
              <a:t>HDFS</a:t>
            </a:r>
            <a:r>
              <a:rPr lang="zh-CN" altLang="en-US" dirty="0"/>
              <a:t>和</a:t>
            </a:r>
            <a:r>
              <a:rPr lang="en-US" altLang="zh-CN" dirty="0"/>
              <a:t>MapReduce</a:t>
            </a:r>
            <a:r>
              <a:rPr lang="zh-CN" altLang="en-US" dirty="0"/>
              <a:t>结合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传统的并行计算，共享底层存储介质，扩展比较难，硬件坏一个就坏一片，容错性差。</a:t>
            </a:r>
            <a:endParaRPr lang="en-US" altLang="zh-CN" dirty="0"/>
          </a:p>
          <a:p>
            <a:pPr lvl="0"/>
            <a:r>
              <a:rPr lang="en-US" altLang="zh-CN" dirty="0"/>
              <a:t>MapReduce</a:t>
            </a:r>
            <a:r>
              <a:rPr lang="zh-CN" altLang="en-US" dirty="0"/>
              <a:t>采用非共享式架构，容错性更好。</a:t>
            </a:r>
            <a:endParaRPr lang="en-US" altLang="zh-CN" dirty="0"/>
          </a:p>
          <a:p>
            <a:pPr lvl="0"/>
            <a:r>
              <a:rPr lang="zh-CN" altLang="en-US" dirty="0"/>
              <a:t>传统的并行计算硬件价格高，</a:t>
            </a:r>
            <a:r>
              <a:rPr lang="en-US" altLang="zh-CN" dirty="0"/>
              <a:t>MapReduce</a:t>
            </a:r>
            <a:r>
              <a:rPr lang="zh-CN" altLang="en-US" dirty="0"/>
              <a:t>可扩展性好，硬件价格便宜，普通</a:t>
            </a:r>
            <a:r>
              <a:rPr lang="en-US" altLang="zh-CN" dirty="0"/>
              <a:t>PC</a:t>
            </a:r>
            <a:r>
              <a:rPr lang="zh-CN" altLang="en-US" dirty="0"/>
              <a:t>机。</a:t>
            </a:r>
            <a:endParaRPr lang="en-US" altLang="zh-CN" dirty="0"/>
          </a:p>
          <a:p>
            <a:pPr lvl="0"/>
            <a:r>
              <a:rPr lang="zh-CN" altLang="en-US" dirty="0"/>
              <a:t>传统的并行计算框架编程难度更高，要告诉节点怎么做。而</a:t>
            </a:r>
            <a:r>
              <a:rPr lang="en-US" altLang="zh-CN" dirty="0"/>
              <a:t>MapReduce</a:t>
            </a:r>
            <a:r>
              <a:rPr lang="zh-CN" altLang="en-US" dirty="0"/>
              <a:t>不用这么高的编程难度，只需要告诉系统要做什么，不用说怎么做（同步、通信、负载均衡，都由系统框架自动实现、自动部署）。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在谷歌公司提出分布式并行编程框架</a:t>
            </a:r>
            <a:r>
              <a:rPr lang="en-US" altLang="zh-CN" dirty="0"/>
              <a:t>MapReduce</a:t>
            </a:r>
            <a:r>
              <a:rPr lang="zh-CN" altLang="en-US" dirty="0"/>
              <a:t>之前，也有别的分布式编程框架。</a:t>
            </a:r>
            <a:endParaRPr lang="zh-CN" altLang="en-US" dirty="0"/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“数据向计算靠拢”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要完成一次数据分析时，选择一个计算节点，把运行数据分析的程序放到计算节点上运行。然后把它所涉及的数据，全部从不同节点上拉过来，传输到计算发生的地方。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计算向数据靠拢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”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构建一个集群，一部分是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Map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机器，另一部分是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Reduce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机器。数据块不动，寻找最近的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Map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去计算，理想的情况下，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Map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和数据块就在同一个机器上。减少了网络传输的开销。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把复杂的集群计算过程，高度概括成了</a:t>
            </a:r>
            <a:r>
              <a:rPr lang="en-US" altLang="zh-CN" dirty="0"/>
              <a:t>Map</a:t>
            </a:r>
            <a:r>
              <a:rPr lang="zh-CN" altLang="en-US" dirty="0"/>
              <a:t>函数和</a:t>
            </a:r>
            <a:r>
              <a:rPr lang="en-US" altLang="zh-CN" dirty="0"/>
              <a:t>Reduce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0"/>
            <a:r>
              <a:rPr lang="en-US" altLang="zh-CN" dirty="0"/>
              <a:t>Map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输入是键值对。输出是一堆键值对。怎么处理，怎么输出，由用户自己定义。</a:t>
            </a:r>
            <a:endParaRPr lang="en-US" altLang="zh-CN" dirty="0"/>
          </a:p>
          <a:p>
            <a:pPr lvl="0"/>
            <a:r>
              <a:rPr lang="en-US" altLang="zh-CN" dirty="0"/>
              <a:t>Reduce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输入键和值的列表，输出是键值对。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一共四个部分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客户端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Client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任务调度器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Task Scheduler</a:t>
            </a:r>
            <a:endParaRPr lang="en-US" altLang="zh-CN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作业跟踪器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JobTracker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负责作业调度和处理，以及失败恢复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任务跟踪器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TaskTracker 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接收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JobTracker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发的作业指令，完成具体的任务处理</a:t>
            </a:r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“</a:t>
            </a:r>
            <a:r>
              <a:rPr lang="zh-CN" altLang="en-US" dirty="0"/>
              <a:t>分而治之</a:t>
            </a:r>
            <a:r>
              <a:rPr lang="en-US" altLang="zh-CN" dirty="0"/>
              <a:t>”</a:t>
            </a:r>
            <a:endParaRPr lang="en-US" altLang="zh-CN" dirty="0"/>
          </a:p>
          <a:p>
            <a:pPr lvl="0"/>
            <a:r>
              <a:rPr lang="zh-CN" altLang="en-US" dirty="0"/>
              <a:t>首先把大的数据集分片，进行</a:t>
            </a:r>
            <a:r>
              <a:rPr lang="en-US" altLang="zh-CN" dirty="0"/>
              <a:t>map</a:t>
            </a:r>
            <a:r>
              <a:rPr lang="zh-CN" altLang="en-US" dirty="0"/>
              <a:t>处理</a:t>
            </a:r>
            <a:endParaRPr lang="zh-CN" altLang="en-US" dirty="0"/>
          </a:p>
          <a:p>
            <a:pPr lvl="0"/>
            <a:r>
              <a:rPr lang="zh-CN" altLang="en-US" dirty="0"/>
              <a:t>如果有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reduce</a:t>
            </a:r>
            <a:r>
              <a:rPr lang="zh-CN" altLang="en-US" dirty="0"/>
              <a:t>任务，就分</a:t>
            </a:r>
            <a:r>
              <a:rPr lang="en-US" altLang="zh-CN" dirty="0"/>
              <a:t>3</a:t>
            </a:r>
            <a:r>
              <a:rPr lang="zh-CN" altLang="en-US" dirty="0"/>
              <a:t>个区，对</a:t>
            </a:r>
            <a:r>
              <a:rPr lang="en-US" altLang="zh-CN" dirty="0"/>
              <a:t>map</a:t>
            </a:r>
            <a:r>
              <a:rPr lang="zh-CN" altLang="en-US" dirty="0"/>
              <a:t>结果进行排序、归并，这个过程叫做</a:t>
            </a:r>
            <a:r>
              <a:rPr lang="en-US" altLang="zh-CN" dirty="0"/>
              <a:t>shuffle</a:t>
            </a:r>
            <a:r>
              <a:rPr lang="zh-CN" altLang="en-US" dirty="0"/>
              <a:t>，</a:t>
            </a:r>
            <a:r>
              <a:rPr lang="en-US" altLang="zh-CN" dirty="0"/>
              <a:t>shuffle</a:t>
            </a:r>
            <a:r>
              <a:rPr lang="zh-CN" altLang="en-US" dirty="0"/>
              <a:t>过程结束后，才把结果分给相应的</a:t>
            </a:r>
            <a:r>
              <a:rPr lang="en-US" altLang="zh-CN" dirty="0"/>
              <a:t>reduce</a:t>
            </a:r>
            <a:r>
              <a:rPr lang="zh-CN" altLang="en-US" dirty="0"/>
              <a:t>去完成后续处理。处理完成后，输出给</a:t>
            </a:r>
            <a:r>
              <a:rPr lang="en-US" altLang="zh-CN" dirty="0"/>
              <a:t>HDFS</a:t>
            </a:r>
            <a:br>
              <a:rPr lang="en-US" altLang="zh-CN" dirty="0"/>
            </a:br>
            <a:r>
              <a:rPr lang="en-US" altLang="zh-CN" dirty="0"/>
              <a:t>MapReduce</a:t>
            </a:r>
            <a:r>
              <a:rPr lang="zh-CN" altLang="en-US" dirty="0"/>
              <a:t>和</a:t>
            </a:r>
            <a:r>
              <a:rPr lang="en-US" altLang="zh-CN" dirty="0"/>
              <a:t>HDFS</a:t>
            </a:r>
            <a:r>
              <a:rPr lang="zh-CN" altLang="en-US" dirty="0"/>
              <a:t>组合处理。</a:t>
            </a:r>
            <a:endParaRPr lang="zh-CN" altLang="en-US" dirty="0"/>
          </a:p>
          <a:p>
            <a:pPr lvl="0"/>
            <a:r>
              <a:rPr lang="zh-CN" altLang="en-US" dirty="0"/>
              <a:t>注意：不同的</a:t>
            </a:r>
            <a:r>
              <a:rPr lang="en-US" altLang="zh-CN" dirty="0"/>
              <a:t>map</a:t>
            </a:r>
            <a:r>
              <a:rPr lang="zh-CN" altLang="en-US" dirty="0"/>
              <a:t>之间不进行通信，不同的</a:t>
            </a:r>
            <a:r>
              <a:rPr lang="en-US" altLang="zh-CN" dirty="0"/>
              <a:t>reduce</a:t>
            </a:r>
            <a:r>
              <a:rPr lang="zh-CN" altLang="en-US" dirty="0"/>
              <a:t>之间也不进行信息交换。</a:t>
            </a:r>
            <a:endParaRPr lang="zh-CN" altLang="en-US" dirty="0"/>
          </a:p>
          <a:p>
            <a:pPr lvl="0"/>
            <a:r>
              <a:rPr lang="zh-CN" altLang="en-US" dirty="0"/>
              <a:t>用户也不能显式的，从一台机器，向另一台机器发送消息。即所有的数据交换，都是</a:t>
            </a:r>
            <a:r>
              <a:rPr lang="en-US" altLang="zh-CN" dirty="0"/>
              <a:t>MapReduce</a:t>
            </a:r>
            <a:r>
              <a:rPr lang="zh-CN" altLang="en-US" dirty="0"/>
              <a:t>自身去实现的。不需要用户参与。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从</a:t>
            </a:r>
            <a:r>
              <a:rPr lang="en-US" altLang="zh-CN" dirty="0"/>
              <a:t>HDFS</a:t>
            </a:r>
            <a:r>
              <a:rPr lang="zh-CN" altLang="en-US" dirty="0"/>
              <a:t>中加载文件，由</a:t>
            </a:r>
            <a:r>
              <a:rPr lang="en-US" altLang="zh-CN" dirty="0"/>
              <a:t>InputFormat</a:t>
            </a:r>
            <a:r>
              <a:rPr lang="zh-CN" altLang="en-US" dirty="0"/>
              <a:t>完成，</a:t>
            </a:r>
            <a:r>
              <a:rPr lang="en-US" altLang="zh-CN" dirty="0">
                <a:sym typeface="宋体" panose="02010600030101010101" pitchFamily="2" charset="-122"/>
              </a:rPr>
              <a:t>InputFormat</a:t>
            </a:r>
            <a:r>
              <a:rPr lang="zh-CN" altLang="en-US" dirty="0">
                <a:sym typeface="宋体" panose="02010600030101010101" pitchFamily="2" charset="-122"/>
              </a:rPr>
              <a:t>负责对输入进行格式验证，同时，对大的输入文件进行分片（</a:t>
            </a:r>
            <a:r>
              <a:rPr lang="en-US" altLang="zh-CN" dirty="0">
                <a:sym typeface="宋体" panose="02010600030101010101" pitchFamily="2" charset="-122"/>
              </a:rPr>
              <a:t>split</a:t>
            </a:r>
            <a:r>
              <a:rPr lang="zh-CN" altLang="en-US" dirty="0">
                <a:sym typeface="宋体" panose="02010600030101010101" pitchFamily="2" charset="-122"/>
              </a:rPr>
              <a:t>）。这种切分不是物理上的切分，而是逻辑上的切分。（分片的起点、长度）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由</a:t>
            </a:r>
            <a:r>
              <a:rPr lang="en-US" altLang="zh-CN" dirty="0">
                <a:sym typeface="宋体" panose="02010600030101010101" pitchFamily="2" charset="-122"/>
              </a:rPr>
              <a:t>RR(RecordReader</a:t>
            </a:r>
            <a:r>
              <a:rPr lang="zh-CN" altLang="en-US" dirty="0">
                <a:sym typeface="宋体" panose="02010600030101010101" pitchFamily="2" charset="-122"/>
              </a:rPr>
              <a:t>）根据分片的地址和长度信息，从</a:t>
            </a:r>
            <a:r>
              <a:rPr lang="en-US" altLang="zh-CN" dirty="0">
                <a:sym typeface="宋体" panose="02010600030101010101" pitchFamily="2" charset="-122"/>
              </a:rPr>
              <a:t>HDFS</a:t>
            </a:r>
            <a:r>
              <a:rPr lang="zh-CN" altLang="en-US" dirty="0">
                <a:sym typeface="宋体" panose="02010600030101010101" pitchFamily="2" charset="-122"/>
              </a:rPr>
              <a:t>中读出块。以</a:t>
            </a:r>
            <a:r>
              <a:rPr lang="en-US" altLang="zh-CN" dirty="0">
                <a:sym typeface="宋体" panose="02010600030101010101" pitchFamily="2" charset="-122"/>
              </a:rPr>
              <a:t>&lt;key,value&gt;</a:t>
            </a:r>
            <a:r>
              <a:rPr lang="zh-CN" altLang="en-US" dirty="0">
                <a:sym typeface="宋体" panose="02010600030101010101" pitchFamily="2" charset="-122"/>
              </a:rPr>
              <a:t>的形式读出来。</a:t>
            </a:r>
            <a:r>
              <a:rPr lang="en-US" altLang="zh-CN" dirty="0">
                <a:sym typeface="宋体" panose="02010600030101010101" pitchFamily="2" charset="-122"/>
              </a:rPr>
              <a:t>——</a:t>
            </a:r>
            <a:r>
              <a:rPr lang="zh-CN" altLang="en-US" dirty="0">
                <a:sym typeface="宋体" panose="02010600030101010101" pitchFamily="2" charset="-122"/>
              </a:rPr>
              <a:t>作为</a:t>
            </a:r>
            <a:r>
              <a:rPr lang="en-US" altLang="zh-CN" dirty="0">
                <a:sym typeface="宋体" panose="02010600030101010101" pitchFamily="2" charset="-122"/>
              </a:rPr>
              <a:t>Map</a:t>
            </a:r>
            <a:r>
              <a:rPr lang="zh-CN" altLang="en-US" dirty="0">
                <a:sym typeface="宋体" panose="02010600030101010101" pitchFamily="2" charset="-122"/>
              </a:rPr>
              <a:t>函数的输入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根据用户定义的</a:t>
            </a:r>
            <a:r>
              <a:rPr lang="en-US" altLang="zh-CN" dirty="0">
                <a:sym typeface="宋体" panose="02010600030101010101" pitchFamily="2" charset="-122"/>
              </a:rPr>
              <a:t>Map</a:t>
            </a:r>
            <a:r>
              <a:rPr lang="zh-CN" altLang="en-US" dirty="0">
                <a:sym typeface="宋体" panose="02010600030101010101" pitchFamily="2" charset="-122"/>
              </a:rPr>
              <a:t>函数处理逻辑，生成中间结果，一堆</a:t>
            </a:r>
            <a:r>
              <a:rPr lang="en-US" altLang="zh-CN" dirty="0">
                <a:sym typeface="宋体" panose="02010600030101010101" pitchFamily="2" charset="-122"/>
              </a:rPr>
              <a:t>&lt;key,value&gt;</a:t>
            </a:r>
            <a:endParaRPr lang="en-US" altLang="zh-CN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en-US" altLang="zh-CN" dirty="0">
                <a:sym typeface="宋体" panose="02010600030101010101" pitchFamily="2" charset="-122"/>
              </a:rPr>
              <a:t>shuffle</a:t>
            </a:r>
            <a:r>
              <a:rPr lang="zh-CN" altLang="en-US" dirty="0">
                <a:sym typeface="宋体" panose="02010600030101010101" pitchFamily="2" charset="-122"/>
              </a:rPr>
              <a:t>洗牌，发到相应的</a:t>
            </a:r>
            <a:r>
              <a:rPr lang="en-US" altLang="zh-CN" dirty="0">
                <a:sym typeface="宋体" panose="02010600030101010101" pitchFamily="2" charset="-122"/>
              </a:rPr>
              <a:t>reduce</a:t>
            </a:r>
            <a:r>
              <a:rPr lang="zh-CN" altLang="en-US" dirty="0">
                <a:sym typeface="宋体" panose="02010600030101010101" pitchFamily="2" charset="-122"/>
              </a:rPr>
              <a:t>进行处理。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reduce</a:t>
            </a:r>
            <a:r>
              <a:rPr lang="zh-CN" altLang="en-US" dirty="0">
                <a:sym typeface="宋体" panose="02010600030101010101" pitchFamily="2" charset="-122"/>
              </a:rPr>
              <a:t>任务收到之后，执行用户的处理逻辑。完成对数据的分析。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输出键值对，由</a:t>
            </a:r>
            <a:r>
              <a:rPr lang="en-US" altLang="zh-CN" dirty="0">
                <a:sym typeface="宋体" panose="02010600030101010101" pitchFamily="2" charset="-122"/>
              </a:rPr>
              <a:t>OuputFormat</a:t>
            </a:r>
            <a:r>
              <a:rPr lang="zh-CN" altLang="en-US" dirty="0">
                <a:sym typeface="宋体" panose="02010600030101010101" pitchFamily="2" charset="-122"/>
              </a:rPr>
              <a:t>进行检查，最后输出到</a:t>
            </a:r>
            <a:r>
              <a:rPr lang="en-US" altLang="zh-CN" dirty="0">
                <a:sym typeface="宋体" panose="02010600030101010101" pitchFamily="2" charset="-122"/>
              </a:rPr>
              <a:t>HDFS</a:t>
            </a:r>
            <a:endParaRPr lang="en-US" altLang="zh-CN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Split</a:t>
            </a:r>
            <a:r>
              <a:rPr lang="zh-CN" altLang="en-US" dirty="0"/>
              <a:t>如何分？分片由用户自己定义。</a:t>
            </a:r>
            <a:endParaRPr lang="en-US" altLang="zh-CN" dirty="0"/>
          </a:p>
          <a:p>
            <a:pPr lvl="0"/>
            <a:r>
              <a:rPr lang="zh-CN" altLang="en-US" dirty="0"/>
              <a:t>分片和块，是不同的定义。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685800" y="2832100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 fontAlgn="base"/>
            <a:r>
              <a:rPr lang="zh-CN" altLang="en-US" strike="noStrike" noProof="1">
                <a:sym typeface="+mn-ea"/>
              </a:rPr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92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TextBox 4"/>
          <p:cNvSpPr txBox="1"/>
          <p:nvPr/>
        </p:nvSpPr>
        <p:spPr>
          <a:xfrm>
            <a:off x="5651500" y="5316538"/>
            <a:ext cx="3384550" cy="30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 eaLnBrk="1" hangingPunct="1"/>
            <a:r>
              <a:rPr lang="zh-CN" altLang="en-US" sz="1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三峡大学计算机与信息学院</a:t>
            </a:r>
            <a:endParaRPr lang="zh-CN" altLang="en-US" sz="1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18288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3025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05205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Oval 7"/>
          <p:cNvSpPr/>
          <p:nvPr/>
        </p:nvSpPr>
        <p:spPr>
          <a:xfrm>
            <a:off x="1968500" y="254000"/>
            <a:ext cx="825500" cy="13335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Text Box 12"/>
          <p:cNvSpPr txBox="1"/>
          <p:nvPr/>
        </p:nvSpPr>
        <p:spPr>
          <a:xfrm>
            <a:off x="2603500" y="571500"/>
            <a:ext cx="5334000" cy="655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大数据技术原理与应用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endParaRPr lang="en-US" altLang="zh-CN" sz="3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3" name="Picture 2" descr="C:\Users\Dell\Desktop\三峡大学校园风光\三峡大学全景（1） (1).jpg"/>
          <p:cNvPicPr/>
          <p:nvPr/>
        </p:nvPicPr>
        <p:blipFill>
          <a:blip r:embed="rId1">
            <a:lum bright="70001" contrast="-70000"/>
          </a:blip>
          <a:srcRect t="16795" b="15936"/>
          <a:stretch>
            <a:fillRect/>
          </a:stretch>
        </p:blipFill>
        <p:spPr>
          <a:xfrm>
            <a:off x="20638" y="1377950"/>
            <a:ext cx="9101137" cy="255905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124" name="TextBox 3"/>
          <p:cNvSpPr txBox="1"/>
          <p:nvPr/>
        </p:nvSpPr>
        <p:spPr>
          <a:xfrm>
            <a:off x="-34925" y="2195513"/>
            <a:ext cx="8940800" cy="922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大数据计算架构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 idx="10"/>
          </p:nvPr>
        </p:nvSpPr>
        <p:spPr>
          <a:xfrm>
            <a:off x="457200" y="2413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6.3.2	MapReduce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各个执行阶段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2150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033463"/>
            <a:ext cx="6535738" cy="463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"/>
          <p:cNvSpPr>
            <a:spLocks noGrp="1"/>
          </p:cNvSpPr>
          <p:nvPr>
            <p:ph type="title" idx="10"/>
          </p:nvPr>
        </p:nvSpPr>
        <p:spPr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6.3.2	MapReduce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各个执行阶段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23554" name="Picture 2" descr="c:\users\lenovo\appdata\roaming\360se6\User Data\temp\201306081502585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414463"/>
            <a:ext cx="6429375" cy="286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6.3.2	MapReduce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各个执行阶段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25602" name="Picture 2" descr="c:\users\lenovo\appdata\roaming\360se6\User Data\temp\20130608150258515.jpg"/>
          <p:cNvPicPr>
            <a:picLocks noChangeAspect="1"/>
          </p:cNvPicPr>
          <p:nvPr/>
        </p:nvPicPr>
        <p:blipFill>
          <a:blip r:embed="rId1"/>
          <a:srcRect l="14815" t="70314" r="28889"/>
          <a:stretch>
            <a:fillRect/>
          </a:stretch>
        </p:blipFill>
        <p:spPr>
          <a:xfrm>
            <a:off x="1150938" y="1924050"/>
            <a:ext cx="5403850" cy="127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6.3.3	Shuffle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过程详解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2765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270000"/>
            <a:ext cx="6477000" cy="293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5"/>
          <p:cNvSpPr/>
          <p:nvPr/>
        </p:nvSpPr>
        <p:spPr>
          <a:xfrm>
            <a:off x="3556000" y="4424363"/>
            <a:ext cx="1322388" cy="3476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Shuffle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过程</a:t>
            </a:r>
            <a:r>
              <a:rPr lang="zh-CN" altLang="en-US" sz="1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6.3.3	Shuffle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过程详解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2969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325563"/>
            <a:ext cx="3135313" cy="3427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TextBox 5"/>
          <p:cNvSpPr txBox="1"/>
          <p:nvPr/>
        </p:nvSpPr>
        <p:spPr>
          <a:xfrm>
            <a:off x="4889500" y="1333500"/>
            <a:ext cx="3067050" cy="358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任务分配一个缓存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MapReduce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默认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100MB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缓存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设置溢写比例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0.8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分区默认采用哈希函数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排序是默认的操作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排序后可以合并（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Combine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合并不能改变最终结果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任务全部结束之前进行归并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归并得到一个大的文件，放在本地磁盘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文件归并时，如果溢写文件数量大于预定值（默认是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）则可以再次启动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Combiner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，少于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不需要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JobTracker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会一直监测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任务的执行，并通知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Reduce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任务来领取数据</a:t>
            </a:r>
            <a:endParaRPr lang="zh-CN" altLang="en-US" sz="1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TextBox 6"/>
          <p:cNvSpPr txBox="1"/>
          <p:nvPr/>
        </p:nvSpPr>
        <p:spPr>
          <a:xfrm>
            <a:off x="1187450" y="5095875"/>
            <a:ext cx="6804025" cy="50323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合并（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Combine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）和归并（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Merge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）的区别：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两个键值对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&lt;“a”,1&gt;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&lt;“a”,1&gt;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，如果合并，会得到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&lt;“a”,2&gt;</a:t>
            </a:r>
            <a:r>
              <a:rPr lang="zh-CN" altLang="en-US" sz="1300" dirty="0">
                <a:latin typeface="Arial" panose="020B0604020202020204" pitchFamily="34" charset="0"/>
                <a:ea typeface="宋体" panose="02010600030101010101" pitchFamily="2" charset="-122"/>
              </a:rPr>
              <a:t>，如果归并，会得到</a:t>
            </a:r>
            <a:r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  <a:t>&lt;“a”,&lt;1,1&gt;&gt;</a:t>
            </a:r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6.3.3	Shuffle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过程详解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3174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1887538"/>
            <a:ext cx="6731000" cy="2960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"/>
          <p:cNvSpPr>
            <a:spLocks noGrp="1"/>
          </p:cNvSpPr>
          <p:nvPr>
            <p:ph type="title" idx="10"/>
          </p:nvPr>
        </p:nvSpPr>
        <p:spPr>
          <a:xfrm>
            <a:off x="571500" y="261938"/>
            <a:ext cx="6273800" cy="593725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6.3.4	 MapReduce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应用程序执行过程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3379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944563"/>
            <a:ext cx="6858000" cy="438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实例分析：</a:t>
            </a: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WordCount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76200" tIns="38100" rIns="76200" bIns="38100" anchor="t" anchorCtr="0"/>
          <a:p>
            <a:r>
              <a:rPr lang="en-US" altLang="zh-CN" sz="2000" dirty="0"/>
              <a:t>6.4.1	WordCount</a:t>
            </a:r>
            <a:r>
              <a:rPr lang="zh-CN" altLang="en-US" sz="2000" dirty="0"/>
              <a:t>程序任务</a:t>
            </a:r>
            <a:endParaRPr lang="zh-CN" altLang="en-US" sz="2000" dirty="0"/>
          </a:p>
          <a:p>
            <a:r>
              <a:rPr lang="en-US" altLang="zh-CN" sz="2000" dirty="0"/>
              <a:t>6.4.2	WordCount</a:t>
            </a:r>
            <a:r>
              <a:rPr lang="zh-CN" altLang="en-US" sz="2000" dirty="0"/>
              <a:t>设计思路</a:t>
            </a:r>
            <a:endParaRPr lang="zh-CN" altLang="en-US" sz="2000" dirty="0"/>
          </a:p>
          <a:p>
            <a:r>
              <a:rPr lang="en-US" altLang="zh-CN" sz="2000" dirty="0"/>
              <a:t>6.4.3	</a:t>
            </a:r>
            <a:r>
              <a:rPr lang="zh-CN" altLang="en-US" sz="2000" dirty="0"/>
              <a:t>一个</a:t>
            </a:r>
            <a:r>
              <a:rPr lang="en-US" altLang="zh-CN" sz="2000" dirty="0"/>
              <a:t>WordCount</a:t>
            </a:r>
            <a:r>
              <a:rPr lang="zh-CN" altLang="en-US" sz="2000" dirty="0"/>
              <a:t>执行过程的实例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6.4.1	WordCount程序任务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890" name="Rectangle 4"/>
          <p:cNvSpPr/>
          <p:nvPr/>
        </p:nvSpPr>
        <p:spPr>
          <a:xfrm>
            <a:off x="3652838" y="1160463"/>
            <a:ext cx="2085975" cy="3476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WordCount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程序任务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表格 37891"/>
          <p:cNvGraphicFramePr/>
          <p:nvPr/>
        </p:nvGraphicFramePr>
        <p:xfrm>
          <a:off x="1460500" y="1487488"/>
          <a:ext cx="6350000" cy="1685925"/>
        </p:xfrm>
        <a:graphic>
          <a:graphicData uri="http://schemas.openxmlformats.org/drawingml/2006/table">
            <a:tbl>
              <a:tblPr/>
              <a:tblGrid>
                <a:gridCol w="1211263"/>
                <a:gridCol w="5138737"/>
              </a:tblGrid>
              <a:tr h="4540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程序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WordCount</a:t>
                      </a:r>
                      <a:endParaRPr lang="en-US" altLang="zh-CN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一个包含大量单词的文本文件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文件中每个单词及其出现次数（频数），并按照单词字母顺序排序，每个单词和其频数占一行，单词和频数之间有间隔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14" marB="381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5" name="Rectangle 44"/>
          <p:cNvSpPr/>
          <p:nvPr/>
        </p:nvSpPr>
        <p:spPr>
          <a:xfrm>
            <a:off x="2492375" y="3421063"/>
            <a:ext cx="3663950" cy="3476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304800"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WordCount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的输入和输出实例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907" name="表格 37906"/>
          <p:cNvGraphicFramePr/>
          <p:nvPr/>
        </p:nvGraphicFramePr>
        <p:xfrm>
          <a:off x="2413000" y="3862388"/>
          <a:ext cx="4318000" cy="1422400"/>
        </p:xfrm>
        <a:graphic>
          <a:graphicData uri="http://schemas.openxmlformats.org/drawingml/2006/table">
            <a:tbl>
              <a:tblPr/>
              <a:tblGrid>
                <a:gridCol w="2366963"/>
                <a:gridCol w="1951037"/>
              </a:tblGrid>
              <a:tr h="330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FontTx/>
                        <a:buNone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FontTx/>
                        <a:buNone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6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2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World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Hadoop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MapReduce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 1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3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MapReduce 1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 1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6.4.2	WordCount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设计思路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idx="4294967295"/>
          </p:nvPr>
        </p:nvSpPr>
        <p:spPr>
          <a:xfrm>
            <a:off x="1079500" y="1333500"/>
            <a:ext cx="7048500" cy="2667000"/>
          </a:xfrm>
          <a:ln/>
        </p:spPr>
        <p:txBody>
          <a:bodyPr vert="horz" wrap="square" lIns="76200" tIns="38100" rIns="76200" bIns="38100" anchor="t" anchorCtr="0"/>
          <a:p>
            <a:r>
              <a:rPr lang="zh-CN" altLang="en-US" sz="1600" dirty="0"/>
              <a:t>首先，需要检查</a:t>
            </a:r>
            <a:r>
              <a:rPr lang="en-US" altLang="zh-CN" sz="1600" dirty="0"/>
              <a:t>WordCount</a:t>
            </a:r>
            <a:r>
              <a:rPr lang="zh-CN" altLang="en-US" sz="1600" dirty="0"/>
              <a:t>程序任务是否可以采用</a:t>
            </a:r>
            <a:r>
              <a:rPr lang="en-US" altLang="zh-CN" sz="1600" dirty="0"/>
              <a:t>MapReduce</a:t>
            </a:r>
            <a:r>
              <a:rPr lang="zh-CN" altLang="en-US" sz="1600" dirty="0"/>
              <a:t>来实现</a:t>
            </a:r>
            <a:endParaRPr lang="zh-CN" altLang="en-US" sz="1600" dirty="0"/>
          </a:p>
          <a:p>
            <a:r>
              <a:rPr lang="zh-CN" altLang="en-US" sz="1600" dirty="0"/>
              <a:t>其次，确定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程序的设计思路</a:t>
            </a:r>
            <a:endParaRPr lang="zh-CN" altLang="en-US" sz="1600" dirty="0"/>
          </a:p>
          <a:p>
            <a:r>
              <a:rPr lang="zh-CN" altLang="en-US" sz="1600" dirty="0"/>
              <a:t>最后，确定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程序的执行过程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 idx="10"/>
          </p:nvPr>
        </p:nvSpPr>
        <p:spPr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提纲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170" name="Text Box 6"/>
          <p:cNvSpPr txBox="1"/>
          <p:nvPr/>
        </p:nvSpPr>
        <p:spPr>
          <a:xfrm>
            <a:off x="1333500" y="1206500"/>
            <a:ext cx="5829300" cy="2168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6.1	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课前预习内容回顾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6.2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MapReduce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体系结构</a:t>
            </a:r>
            <a:endParaRPr lang="es-ES" altLang="zh-CN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6.3	MapReduce</a:t>
            </a:r>
            <a:r>
              <a:rPr lang="zh-CN" altLang="es-E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工作流程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6.4	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实例分析：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WordCount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6.4.3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一个</a:t>
            </a: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WordCount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执行过程的实例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4096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0" y="1446213"/>
            <a:ext cx="4064000" cy="3624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Rectangle 5"/>
          <p:cNvSpPr/>
          <p:nvPr/>
        </p:nvSpPr>
        <p:spPr>
          <a:xfrm>
            <a:off x="3556000" y="4989513"/>
            <a:ext cx="309563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7-7 Map</a:t>
            </a:r>
            <a:r>
              <a:rPr lang="zh-CN" altLang="en-US" sz="100" dirty="0">
                <a:latin typeface="Arial" panose="020B0604020202020204" pitchFamily="34" charset="0"/>
                <a:ea typeface="宋体" panose="02010600030101010101" pitchFamily="2" charset="-122"/>
              </a:rPr>
              <a:t>过程示意图 </a:t>
            </a: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6.4.3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一个</a:t>
            </a: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WordCount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执行过程的实例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4301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339850"/>
            <a:ext cx="5597525" cy="342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6.4.3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一个</a:t>
            </a: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WordCount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执行过程的实例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4505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295400"/>
            <a:ext cx="5080000" cy="3919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10"/>
          </p:nvPr>
        </p:nvSpPr>
        <p:spPr>
          <a:xfrm>
            <a:off x="457200" y="465138"/>
            <a:ext cx="6630988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6.1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课前预习内容回顾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76200" tIns="38100" rIns="76200" bIns="38100" anchor="t" anchorCtr="0"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内容学习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思考三个问题：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182245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为什么要用分布式并行编程？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sym typeface="方正舒体" panose="02010601030101010101" pitchFamily="2" charset="-122"/>
            </a:endParaRPr>
          </a:p>
          <a:p>
            <a:pPr lvl="1" indent="-182245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MapReduce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如何进行分布式并行运算？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sym typeface="方正舒体" panose="02010601030101010101" pitchFamily="2" charset="-122"/>
            </a:endParaRPr>
          </a:p>
          <a:p>
            <a:pPr lvl="1" indent="-182245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MapReduce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方正舒体" panose="02010601030101010101" pitchFamily="2" charset="-122"/>
              </a:rPr>
              <a:t>有什么优点？有什么局限性？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838950" cy="593725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6.1.1	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课前预习问题：为什么要用分布式并行编程？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9218" name="Rectangle 6"/>
          <p:cNvSpPr/>
          <p:nvPr/>
        </p:nvSpPr>
        <p:spPr>
          <a:xfrm>
            <a:off x="904875" y="1773238"/>
            <a:ext cx="7334250" cy="2168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年开始摩尔定律逐渐失效 ，分布式并行编程可以提高程序性能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分布式程序运行在大规模计算机集群上，可以并行执行大规模数据处理任务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谷歌公司最先提出了分布式并行编程模型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Hadoop MapReduce</a:t>
            </a:r>
            <a:r>
              <a:rPr lang="zh-CN" altLang="es-ES" dirty="0">
                <a:latin typeface="黑体" panose="02010609060101010101" pitchFamily="49" charset="-122"/>
                <a:ea typeface="黑体" panose="02010609060101010101" pitchFamily="49" charset="-122"/>
              </a:rPr>
              <a:t>是它的开源实现</a:t>
            </a:r>
            <a:endParaRPr lang="zh-CN" altLang="es-E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"/>
          <p:cNvSpPr>
            <a:spLocks noGrp="1"/>
          </p:cNvSpPr>
          <p:nvPr>
            <p:ph type="title" idx="10"/>
          </p:nvPr>
        </p:nvSpPr>
        <p:spPr>
          <a:xfrm>
            <a:off x="539750" y="534988"/>
            <a:ext cx="6273800" cy="593725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6.1.2	MapReduce模型简介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24230" y="1769745"/>
          <a:ext cx="6871970" cy="349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"/>
          <p:cNvSpPr>
            <a:spLocks noGrp="1"/>
          </p:cNvSpPr>
          <p:nvPr>
            <p:ph type="title" idx="10"/>
          </p:nvPr>
        </p:nvSpPr>
        <p:spPr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-10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6.1.3	Map和Reduce函数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13315" name="表格 13314"/>
          <p:cNvGraphicFramePr/>
          <p:nvPr/>
        </p:nvGraphicFramePr>
        <p:xfrm>
          <a:off x="1016000" y="1803400"/>
          <a:ext cx="7112000" cy="2719388"/>
        </p:xfrm>
        <a:graphic>
          <a:graphicData uri="http://schemas.openxmlformats.org/drawingml/2006/table">
            <a:tbl>
              <a:tblPr/>
              <a:tblGrid>
                <a:gridCol w="825500"/>
                <a:gridCol w="1397000"/>
                <a:gridCol w="1397000"/>
                <a:gridCol w="3492500"/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498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en-US" altLang="zh-CN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如：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</a:t>
                      </a:r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altLang="zh-CN" sz="13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&gt;)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如：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&lt;“a”,1&gt;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&lt;“b”,1&gt;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&lt;“c”,1&gt;</a:t>
                      </a:r>
                      <a:endParaRPr lang="en-US" altLang="zh-CN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将小数据集进一步解析成一批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&lt;key,value&gt;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对，输入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函数中进行处理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每一个输入的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会输出一批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是计算的中间结果</a:t>
                      </a:r>
                      <a:endParaRPr lang="zh-CN" altLang="en-US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</a:t>
                      </a:r>
                      <a:endParaRPr lang="en-US" altLang="zh-CN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,List(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)&gt;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如：</a:t>
                      </a:r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&lt;“a”,&lt;1,1,1&gt;&gt;</a:t>
                      </a:r>
                      <a:endParaRPr lang="en-US" altLang="zh-CN" sz="13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altLang="zh-C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&lt;“a”,3&gt;</a:t>
                      </a:r>
                      <a:endParaRPr lang="en-US" altLang="zh-CN" sz="15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FontTx/>
                        <a:buNone/>
                      </a:pP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输入的中间结果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,List(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)&gt;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表示是一批属于同一个</a:t>
                      </a:r>
                      <a:r>
                        <a:rPr lang="en-US" altLang="zh-CN" sz="1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700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altLang="zh-CN" sz="1700" dirty="0">
                        <a:latin typeface="Arial" panose="020B0604020202020204" pitchFamily="34" charset="0"/>
                      </a:endParaRPr>
                    </a:p>
                  </a:txBody>
                  <a:tcPr marL="76200" marR="76200" marT="38104" marB="38104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3" name="Rectangle 96"/>
          <p:cNvSpPr/>
          <p:nvPr/>
        </p:nvSpPr>
        <p:spPr>
          <a:xfrm>
            <a:off x="3829050" y="1389063"/>
            <a:ext cx="1597025" cy="3476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Map</a:t>
            </a:r>
            <a:r>
              <a:rPr kumimoji="0" lang="zh-CN" altLang="en-US" sz="1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66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Reduce</a:t>
            </a:r>
            <a:endParaRPr kumimoji="0" lang="en-US" altLang="zh-CN" sz="166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"/>
          <p:cNvSpPr>
            <a:spLocks noGrp="1"/>
          </p:cNvSpPr>
          <p:nvPr>
            <p:ph type="title" idx="10"/>
          </p:nvPr>
        </p:nvSpPr>
        <p:spPr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6.2 MapReduce</a:t>
            </a:r>
            <a:r>
              <a:rPr kumimoji="0" lang="en-US" altLang="en-US" sz="2400" b="1" i="0" u="none" strike="noStrike" kern="1200" cap="none" spc="-100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的体系结构</a:t>
            </a:r>
            <a:endParaRPr kumimoji="0" lang="en-US" altLang="en-US" sz="2400" b="1" i="0" u="none" strike="noStrike" kern="1200" cap="none" spc="-100" normalizeH="0" baseline="0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5362" name="Rectangle 2"/>
          <p:cNvSpPr/>
          <p:nvPr/>
        </p:nvSpPr>
        <p:spPr>
          <a:xfrm>
            <a:off x="762000" y="-53975"/>
            <a:ext cx="309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"/>
          <p:cNvGraphicFramePr/>
          <p:nvPr/>
        </p:nvGraphicFramePr>
        <p:xfrm>
          <a:off x="1333500" y="1427163"/>
          <a:ext cx="638492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915400" imgH="5153025" progId="Visio.Drawing.15">
                  <p:embed/>
                </p:oleObj>
              </mc:Choice>
              <mc:Fallback>
                <p:oleObj name="" r:id="rId1" imgW="8915400" imgH="515302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3500" y="1427163"/>
                        <a:ext cx="6384925" cy="368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s-ES" altLang="zh-CN" sz="2400" b="1" i="0" u="none" strike="noStrike" kern="1200" cap="none" spc="-10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	MapReduce</a:t>
            </a:r>
            <a:r>
              <a:rPr kumimoji="0" lang="zh-CN" altLang="es-ES" sz="2400" b="1" i="0" u="none" strike="noStrike" kern="1200" cap="none" spc="-10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工作流程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76200" tIns="38100" rIns="76200" bIns="38100" anchor="t" anchorCtr="0"/>
          <a:p>
            <a:r>
              <a:rPr lang="en-US" altLang="zh-CN" sz="2000" dirty="0"/>
              <a:t>6.3.1	</a:t>
            </a:r>
            <a:r>
              <a:rPr lang="zh-CN" altLang="en-US" sz="2000" dirty="0"/>
              <a:t>工作流程概述</a:t>
            </a:r>
            <a:endParaRPr lang="zh-CN" altLang="en-US" sz="2000" dirty="0"/>
          </a:p>
          <a:p>
            <a:r>
              <a:rPr lang="en-US" altLang="zh-CN" sz="2000" dirty="0"/>
              <a:t>6.3.2	MapReduce</a:t>
            </a:r>
            <a:r>
              <a:rPr lang="zh-CN" altLang="en-US" sz="2000" dirty="0"/>
              <a:t>各个执行阶段</a:t>
            </a:r>
            <a:endParaRPr lang="zh-CN" altLang="en-US" sz="2000" dirty="0"/>
          </a:p>
          <a:p>
            <a:r>
              <a:rPr lang="en-US" altLang="zh-CN" sz="2000" dirty="0"/>
              <a:t>6.3.3	Shuffle</a:t>
            </a:r>
            <a:r>
              <a:rPr lang="zh-CN" altLang="en-US" sz="2000" dirty="0"/>
              <a:t>过程详解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 idx="10"/>
          </p:nvPr>
        </p:nvSpPr>
        <p:spPr>
          <a:xfrm>
            <a:off x="457200" y="444500"/>
            <a:ext cx="8229600" cy="825500"/>
          </a:xfrm>
          <a:solidFill>
            <a:schemeClr val="accent1"/>
          </a:solidFill>
          <a:ln w="44450">
            <a:solidFill>
              <a:schemeClr val="bg1"/>
            </a:solidFill>
            <a:miter/>
          </a:ln>
        </p:spPr>
        <p:txBody>
          <a:bodyPr vert="horz" wrap="square" lIns="76200" tIns="38100" rIns="76200" bIns="3810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j-cs"/>
                <a:sym typeface="微软雅黑" panose="020B0503020204020204" pitchFamily="34" charset="-122"/>
              </a:rPr>
              <a:t>6.3.1	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微软雅黑" panose="020B0503020204020204" pitchFamily="34" charset="-122"/>
              </a:rPr>
              <a:t>工作流程概述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1595438"/>
            <a:ext cx="5524500" cy="2725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TextBox 4"/>
          <p:cNvSpPr txBox="1"/>
          <p:nvPr/>
        </p:nvSpPr>
        <p:spPr>
          <a:xfrm>
            <a:off x="4203700" y="1270000"/>
            <a:ext cx="222250" cy="106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Shuffle</a:t>
            </a: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iMjQ0NWU5NGYwODlmNTQ3MjcyZDM3OGU5Njk5Yz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/>
  <Paragraphs>163</Paragraphs>
  <Slides>22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方正舒体</vt:lpstr>
      <vt:lpstr>隶书</vt:lpstr>
      <vt:lpstr>Times New Roman</vt:lpstr>
      <vt:lpstr>微软雅黑</vt:lpstr>
      <vt:lpstr>黑体</vt:lpstr>
      <vt:lpstr>Arial Unicode MS</vt:lpstr>
      <vt:lpstr>等线</vt:lpstr>
      <vt:lpstr>透明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楚歌</cp:lastModifiedBy>
  <cp:revision>3</cp:revision>
  <dcterms:created xsi:type="dcterms:W3CDTF">2019-09-21T09:35:00Z</dcterms:created>
  <dcterms:modified xsi:type="dcterms:W3CDTF">2023-09-22T05:40:41Z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4E504F10179E410FACE1B33174787E99_12</vt:lpwstr>
  </property>
</Properties>
</file>