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大数据技术与应用课程</a:t>
            </a:r>
            <a:br>
              <a:rPr lang="zh-CN" altLang="en-US"/>
            </a:br>
            <a:r>
              <a:rPr lang="zh-CN" altLang="en-US"/>
              <a:t>考核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考核方式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7900" y="5348605"/>
            <a:ext cx="9547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作业与实验：头歌平台</a:t>
            </a:r>
            <a:r>
              <a:rPr lang="zh-CN" altLang="en-US"/>
              <a:t>实训</a:t>
            </a:r>
            <a:endParaRPr lang="zh-CN" altLang="en-US"/>
          </a:p>
          <a:p>
            <a:r>
              <a:rPr lang="zh-CN" altLang="en-US"/>
              <a:t>单元测验：中国大学慕课平台</a:t>
            </a:r>
            <a:r>
              <a:rPr lang="zh-CN" altLang="en-US"/>
              <a:t>章节测验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6035" y="1430655"/>
            <a:ext cx="9730105" cy="3808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期末考试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课程目标</a:t>
            </a:r>
            <a:r>
              <a:rPr lang="en-US" altLang="zh-CN"/>
              <a:t>1</a:t>
            </a:r>
            <a:r>
              <a:rPr lang="zh-CN" altLang="en-US"/>
              <a:t>（分布式编程的基本能力）：</a:t>
            </a:r>
            <a:endParaRPr lang="zh-CN" altLang="en-US"/>
          </a:p>
          <a:p>
            <a:pPr lvl="1"/>
            <a:r>
              <a:rPr lang="zh-CN" altLang="en-US"/>
              <a:t>根据要求写出操作</a:t>
            </a:r>
            <a:r>
              <a:rPr lang="en-US" altLang="zh-CN"/>
              <a:t>HDFS</a:t>
            </a:r>
            <a:r>
              <a:rPr lang="zh-CN" altLang="en-US"/>
              <a:t>的命令</a:t>
            </a:r>
            <a:r>
              <a:rPr lang="zh-CN" altLang="en-US"/>
              <a:t>序列</a:t>
            </a:r>
            <a:endParaRPr lang="zh-CN" altLang="en-US"/>
          </a:p>
          <a:p>
            <a:pPr lvl="1"/>
            <a:r>
              <a:rPr lang="zh-CN" altLang="en-US"/>
              <a:t>根据要求写出操作</a:t>
            </a:r>
            <a:r>
              <a:rPr lang="en-US" altLang="zh-CN"/>
              <a:t>HBase</a:t>
            </a:r>
            <a:r>
              <a:rPr lang="zh-CN" altLang="en-US"/>
              <a:t>的命令</a:t>
            </a:r>
            <a:r>
              <a:rPr lang="zh-CN" altLang="en-US"/>
              <a:t>序列</a:t>
            </a:r>
            <a:endParaRPr lang="zh-CN" altLang="en-US"/>
          </a:p>
          <a:p>
            <a:pPr lvl="1"/>
            <a:r>
              <a:rPr lang="zh-CN" altLang="en-US"/>
              <a:t>根据要求写出</a:t>
            </a:r>
            <a:r>
              <a:rPr lang="en-US" altLang="zh-CN"/>
              <a:t>MapReduce</a:t>
            </a:r>
            <a:r>
              <a:rPr lang="zh-CN" altLang="en-US"/>
              <a:t>程序（给定程序框架，要求</a:t>
            </a:r>
            <a:r>
              <a:rPr lang="zh-CN" altLang="en-US"/>
              <a:t>写出</a:t>
            </a:r>
            <a:r>
              <a:rPr lang="en-US" altLang="zh-CN"/>
              <a:t>Map</a:t>
            </a:r>
            <a:r>
              <a:rPr lang="zh-CN" altLang="en-US"/>
              <a:t>函数和</a:t>
            </a:r>
            <a:r>
              <a:rPr lang="en-US" altLang="zh-CN"/>
              <a:t>Reduce</a:t>
            </a:r>
            <a:r>
              <a:rPr lang="zh-CN" altLang="en-US"/>
              <a:t>函数）</a:t>
            </a:r>
            <a:endParaRPr lang="zh-CN" altLang="en-US"/>
          </a:p>
          <a:p>
            <a:pPr lvl="1"/>
            <a:r>
              <a:rPr lang="zh-CN" altLang="en-US"/>
              <a:t>根据要求写出</a:t>
            </a:r>
            <a:r>
              <a:rPr lang="en-US" altLang="zh-CN"/>
              <a:t>SparkRDD</a:t>
            </a:r>
            <a:r>
              <a:rPr lang="zh-CN" altLang="en-US"/>
              <a:t>或</a:t>
            </a:r>
            <a:r>
              <a:rPr lang="en-US" altLang="zh-CN"/>
              <a:t>SparkSQL</a:t>
            </a:r>
            <a:r>
              <a:rPr lang="zh-CN" altLang="en-US"/>
              <a:t>程序。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课程目标</a:t>
            </a:r>
            <a:r>
              <a:rPr lang="en-US" altLang="zh-CN"/>
              <a:t>2</a:t>
            </a:r>
            <a:r>
              <a:rPr lang="zh-CN" altLang="en-US"/>
              <a:t>（设计大数据解决方案的</a:t>
            </a:r>
            <a:r>
              <a:rPr lang="zh-CN" altLang="en-US"/>
              <a:t>能力）：</a:t>
            </a:r>
            <a:endParaRPr lang="zh-CN" altLang="en-US"/>
          </a:p>
          <a:p>
            <a:pPr lvl="1"/>
            <a:r>
              <a:rPr lang="zh-CN" altLang="en-US" sz="1600"/>
              <a:t>数据存储方案（关系数据库、文件系统、分布式文件系统、分布式</a:t>
            </a:r>
            <a:r>
              <a:rPr lang="zh-CN" altLang="en-US" sz="1600"/>
              <a:t>数据库）的选择</a:t>
            </a:r>
            <a:endParaRPr lang="zh-CN" altLang="en-US" sz="1600"/>
          </a:p>
          <a:p>
            <a:pPr lvl="1"/>
            <a:r>
              <a:rPr lang="zh-CN" altLang="en-US" sz="1600"/>
              <a:t>数据计算框架（集中式计算与分布式计算、批计算、交互式计算与</a:t>
            </a:r>
            <a:r>
              <a:rPr lang="zh-CN" altLang="en-US" sz="1600"/>
              <a:t>流计算）的选择</a:t>
            </a:r>
            <a:endParaRPr lang="zh-CN" altLang="en-US" sz="1600"/>
          </a:p>
          <a:p>
            <a:pPr lvl="1"/>
            <a:r>
              <a:rPr lang="zh-CN" altLang="en-US"/>
              <a:t>计算框架与计算步骤的描述（不需要写</a:t>
            </a:r>
            <a:r>
              <a:rPr lang="zh-CN" altLang="en-US"/>
              <a:t>代码）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雨课堂闭卷</a:t>
            </a:r>
            <a:r>
              <a:rPr lang="zh-CN" altLang="en-US"/>
              <a:t>考试</a:t>
            </a:r>
            <a:endParaRPr lang="zh-CN" altLang="en-US"/>
          </a:p>
          <a:p>
            <a:pPr lvl="1"/>
            <a:r>
              <a:rPr lang="zh-CN" altLang="en-US"/>
              <a:t>命令题（根据要求写操作命令</a:t>
            </a:r>
            <a:r>
              <a:rPr lang="zh-CN" altLang="en-US"/>
              <a:t>序列，</a:t>
            </a:r>
            <a:r>
              <a:rPr lang="en-US" altLang="zh-CN"/>
              <a:t>30</a:t>
            </a:r>
            <a:r>
              <a:rPr lang="zh-CN" altLang="en-US"/>
              <a:t>分）</a:t>
            </a:r>
            <a:endParaRPr lang="zh-CN" altLang="en-US"/>
          </a:p>
          <a:p>
            <a:pPr lvl="1"/>
            <a:r>
              <a:rPr lang="zh-CN" altLang="en-US"/>
              <a:t>程序填空题（</a:t>
            </a:r>
            <a:r>
              <a:rPr lang="en-US" altLang="zh-CN"/>
              <a:t>45</a:t>
            </a:r>
            <a:r>
              <a:rPr lang="zh-CN" altLang="en-US"/>
              <a:t>分）</a:t>
            </a:r>
            <a:endParaRPr lang="zh-CN" altLang="en-US"/>
          </a:p>
          <a:p>
            <a:pPr lvl="2"/>
            <a:r>
              <a:rPr lang="en-US" altLang="zh-CN"/>
              <a:t>MapReduce</a:t>
            </a:r>
            <a:r>
              <a:rPr lang="zh-CN" altLang="en-US"/>
              <a:t>：给定程序框架，需要完成</a:t>
            </a:r>
            <a:r>
              <a:rPr lang="en-US" altLang="zh-CN"/>
              <a:t>Map</a:t>
            </a:r>
            <a:r>
              <a:rPr lang="zh-CN" altLang="en-US"/>
              <a:t>函数和</a:t>
            </a:r>
            <a:r>
              <a:rPr lang="en-US" altLang="zh-CN"/>
              <a:t>Reduce</a:t>
            </a:r>
            <a:r>
              <a:rPr lang="zh-CN" altLang="en-US"/>
              <a:t>函数</a:t>
            </a:r>
            <a:endParaRPr lang="zh-CN" altLang="en-US"/>
          </a:p>
          <a:p>
            <a:pPr lvl="2"/>
            <a:r>
              <a:rPr lang="en-US" altLang="zh-CN"/>
              <a:t>Spark</a:t>
            </a:r>
            <a:r>
              <a:rPr lang="zh-CN" altLang="en-US"/>
              <a:t>程序（</a:t>
            </a:r>
            <a:r>
              <a:rPr lang="en-US" altLang="zh-CN"/>
              <a:t>SparkRDD</a:t>
            </a:r>
            <a:r>
              <a:rPr lang="zh-CN" altLang="en-US"/>
              <a:t>、</a:t>
            </a:r>
            <a:r>
              <a:rPr lang="en-US" altLang="zh-CN"/>
              <a:t>SparkSQL</a:t>
            </a:r>
            <a:r>
              <a:rPr lang="zh-CN" altLang="en-US"/>
              <a:t>）：给定程序框架，完成整个</a:t>
            </a:r>
            <a:r>
              <a:rPr lang="zh-CN" altLang="en-US"/>
              <a:t>程序</a:t>
            </a:r>
            <a:endParaRPr lang="zh-CN" altLang="en-US"/>
          </a:p>
          <a:p>
            <a:pPr lvl="1"/>
            <a:r>
              <a:rPr lang="zh-CN" altLang="en-US"/>
              <a:t>分析题（</a:t>
            </a:r>
            <a:r>
              <a:rPr lang="en-US" altLang="zh-CN"/>
              <a:t>25</a:t>
            </a:r>
            <a:r>
              <a:rPr lang="zh-CN" altLang="en-US"/>
              <a:t>分）</a:t>
            </a:r>
            <a:endParaRPr lang="zh-CN" altLang="en-US"/>
          </a:p>
          <a:p>
            <a:pPr lvl="2"/>
            <a:r>
              <a:rPr lang="zh-CN" altLang="en-US"/>
              <a:t>数据存储与计算方案的</a:t>
            </a:r>
            <a:r>
              <a:rPr lang="zh-CN" altLang="en-US"/>
              <a:t>选择</a:t>
            </a:r>
            <a:endParaRPr lang="zh-CN" altLang="en-US"/>
          </a:p>
          <a:p>
            <a:pPr lvl="2"/>
            <a:r>
              <a:rPr lang="zh-CN" altLang="en-US"/>
              <a:t>计算步骤的</a:t>
            </a:r>
            <a:r>
              <a:rPr lang="zh-CN" altLang="en-US"/>
              <a:t>描述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命令题</a:t>
            </a:r>
            <a:endParaRPr lang="zh-CN" altLang="en-US"/>
          </a:p>
          <a:p>
            <a:pPr lvl="1"/>
            <a:r>
              <a:rPr lang="zh-CN" altLang="en-US"/>
              <a:t>.将/</a:t>
            </a:r>
            <a:r>
              <a:rPr lang="en-US" altLang="zh-CN"/>
              <a:t>root/data</a:t>
            </a:r>
            <a:r>
              <a:rPr lang="zh-CN" altLang="en-US"/>
              <a:t>/file2.txt的内容追加到HDFS上/user/2024/input/data.txt的文件尾部</a:t>
            </a:r>
            <a:r>
              <a:rPr lang="en-US" altLang="zh-CN"/>
              <a:t>,</a:t>
            </a:r>
            <a:r>
              <a:rPr lang="zh-CN" altLang="en-US"/>
              <a:t>并显示</a:t>
            </a:r>
            <a:r>
              <a:rPr lang="en-US" altLang="zh-CN"/>
              <a:t>data.txt</a:t>
            </a:r>
            <a:r>
              <a:rPr lang="zh-CN" altLang="en-US"/>
              <a:t>的</a:t>
            </a:r>
            <a:r>
              <a:rPr lang="zh-CN" altLang="en-US"/>
              <a:t>内容。</a:t>
            </a:r>
            <a:endParaRPr lang="zh-CN" altLang="en-US"/>
          </a:p>
          <a:p>
            <a:pPr lvl="0"/>
            <a:r>
              <a:rPr lang="zh-CN" altLang="en-US"/>
              <a:t>程序题</a:t>
            </a:r>
            <a:endParaRPr lang="zh-CN" altLang="en-US"/>
          </a:p>
          <a:p>
            <a:pPr lvl="1"/>
            <a:r>
              <a:rPr lang="zh-CN" altLang="en-US"/>
              <a:t>银行客户数据包括流水号,客户编号,姓名,信用积分,地区,性别,年龄,年限,存贷款,产品数,有本行信用卡,活跃用户,收入,已流失，各数据项之间用半角逗号,分隔。数据示例如下：</a:t>
            </a:r>
            <a:endParaRPr lang="zh-CN" altLang="en-US"/>
          </a:p>
          <a:p>
            <a:pPr marL="914400" lvl="3" indent="0">
              <a:buNone/>
            </a:pPr>
            <a:r>
              <a:rPr lang="zh-CN" altLang="en-US"/>
              <a:t>1,15634602,Hargrave,619,France,Female,42,2,0,1,1,1,101348.88,1</a:t>
            </a:r>
            <a:endParaRPr lang="zh-CN" altLang="en-US"/>
          </a:p>
          <a:p>
            <a:pPr marL="914400" lvl="3" indent="0">
              <a:buNone/>
            </a:pPr>
            <a:r>
              <a:rPr lang="zh-CN" altLang="en-US"/>
              <a:t>2,15647311,Hill,608,Spain,Female,41,1,83807.86,1,0,1,112542.58,0</a:t>
            </a:r>
            <a:endParaRPr lang="zh-CN" altLang="en-US"/>
          </a:p>
          <a:p>
            <a:pPr marL="914400" lvl="3" indent="0">
              <a:buNone/>
            </a:pPr>
            <a:r>
              <a:rPr lang="zh-CN" altLang="en-US"/>
              <a:t>17,15737452,Romeo,653,Germany,Male,58,1,132602.88,1,1,0,5097.67,1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请统计各性别客户的数量,结果按照客户数量降序排列。预期输出格式如下：</a:t>
            </a:r>
            <a:endParaRPr lang="zh-CN" altLang="en-US"/>
          </a:p>
          <a:p>
            <a:pPr marL="0" lvl="1" indent="0">
              <a:buNone/>
            </a:pPr>
            <a:r>
              <a:rPr lang="zh-CN" altLang="en-US"/>
              <a:t>[('Female',60), ('Male',31)]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分析题</a:t>
            </a:r>
            <a:endParaRPr lang="zh-CN" altLang="en-US"/>
          </a:p>
          <a:p>
            <a:pPr lvl="1"/>
            <a:r>
              <a:rPr lang="zh-CN" altLang="en-US"/>
              <a:t>.供电企业的SCADA系统每隔15分钟自动采集一次用户用电数据，为了减小数据库的存储压力，每个月都要导出上月的数据。营销部门想根据这些数据分析用户的用电习惯。</a:t>
            </a:r>
            <a:endParaRPr lang="zh-CN" altLang="en-US"/>
          </a:p>
          <a:p>
            <a:pPr lvl="1"/>
            <a:r>
              <a:rPr lang="zh-CN" altLang="en-US"/>
              <a:t>从数据库导出的数据文件随着时间不断增加，需要用合适的方式存储下来。第一种方案是存储到部署在单台服务器上的大型数据库Oracle里，第二种方案是存储到Hadoop集群的分布式文件系统HDFS里。你倾向于选择哪种方案，说说你的理由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NmEzMjA2NmQzNDIzNjBmMGRmZTA5NjMwNDBlZDVkNz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演示</Application>
  <PresentationFormat>宽屏</PresentationFormat>
  <Paragraphs>51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楚歌</cp:lastModifiedBy>
  <cp:revision>156</cp:revision>
  <dcterms:created xsi:type="dcterms:W3CDTF">2019-06-19T02:08:00Z</dcterms:created>
  <dcterms:modified xsi:type="dcterms:W3CDTF">2024-10-27T14:17:09Z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FFCA929291224CFABCDF9FF88398D855_11</vt:lpwstr>
  </property>
</Properties>
</file>