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9" r:id="rId23"/>
    <p:sldId id="274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只不过</a:t>
            </a:r>
            <a:r>
              <a:rPr lang="en-US" altLang="zh-CN" dirty="0"/>
              <a:t>RDD</a:t>
            </a:r>
            <a:r>
              <a:rPr lang="zh-CN" altLang="en-US" dirty="0"/>
              <a:t>就像一个空旷的屋子，你要找东西要把这个屋子翻遍才能找到。那我们的这个</a:t>
            </a:r>
            <a:r>
              <a:rPr lang="en-US" altLang="zh-CN" dirty="0"/>
              <a:t>DataFrame</a:t>
            </a:r>
            <a:r>
              <a:rPr lang="zh-CN" altLang="en-US" dirty="0"/>
              <a:t>相当于在你的屋子里面打上了货架。那你只要告诉他你是在第几个货架的第几个位置，那不就是二维表吗。那就是我们</a:t>
            </a:r>
            <a:r>
              <a:rPr lang="en-US" altLang="zh-CN" dirty="0"/>
              <a:t>DataFrame</a:t>
            </a:r>
            <a:r>
              <a:rPr lang="zh-CN" altLang="en-US" dirty="0"/>
              <a:t>就是在</a:t>
            </a:r>
            <a:r>
              <a:rPr lang="en-US" altLang="zh-CN" dirty="0"/>
              <a:t>RDD</a:t>
            </a:r>
            <a:r>
              <a:rPr lang="zh-CN" altLang="en-US" dirty="0"/>
              <a:t>基础上加入了列。实际上我们处理数据就像处理二维表一样。</a:t>
            </a:r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一、隐式转换介绍</a:t>
            </a:r>
            <a:endParaRPr lang="zh-CN" altLang="en-US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     包括隐式参数、隐式对象、隐式类</a:t>
            </a:r>
            <a:endParaRPr lang="zh-CN" altLang="en-US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     </a:t>
            </a:r>
            <a:r>
              <a:rPr lang="en-US" altLang="zh-CN" dirty="0"/>
              <a:t>scala</a:t>
            </a:r>
            <a:r>
              <a:rPr lang="zh-CN" altLang="en-US" dirty="0"/>
              <a:t>独有的。</a:t>
            </a:r>
            <a:endParaRPr lang="zh-CN" altLang="en-US" dirty="0"/>
          </a:p>
          <a:p>
            <a:pPr lvl="0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     当调用对象中不存在的方法，系统会扫描上下文和伴对象看是否有</a:t>
            </a:r>
            <a:r>
              <a:rPr lang="en-US" altLang="zh-CN" dirty="0"/>
              <a:t>implicit</a:t>
            </a:r>
            <a:r>
              <a:rPr lang="zh-CN" altLang="en-US" dirty="0"/>
              <a:t>方法，如果有隐式方法则调用隐式方法，隐式方法传入原生对象返回包含扩展方法的对象。</a:t>
            </a:r>
            <a:endParaRPr lang="zh-CN" altLang="en-US" dirty="0"/>
          </a:p>
          <a:p>
            <a:pPr lvl="0"/>
            <a:r>
              <a:rPr lang="zh-CN" altLang="en-US" dirty="0"/>
              <a:t> </a:t>
            </a:r>
            <a:r>
              <a:rPr lang="en-US" altLang="zh-CN" dirty="0"/>
              <a:t>(4)</a:t>
            </a:r>
            <a:r>
              <a:rPr lang="zh-CN" altLang="en-US" dirty="0"/>
              <a:t>原类型和伴生对象都找不到的隐式值，会找手动导入的</a:t>
            </a:r>
            <a:r>
              <a:rPr lang="en-US" altLang="zh-CN" dirty="0"/>
              <a:t>implicit</a:t>
            </a:r>
            <a:endParaRPr lang="en-US" altLang="zh-CN" dirty="0"/>
          </a:p>
          <a:p>
            <a:pPr lvl="0"/>
            <a:r>
              <a:rPr lang="en-US" altLang="zh-CN" dirty="0"/>
              <a:t>  Import Spark.implicit._</a:t>
            </a:r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p>
            <a:pPr lvl="0"/>
            <a:r>
              <a:rPr lang="en-US" altLang="zh-CN" dirty="0"/>
              <a:t>Spark</a:t>
            </a:r>
            <a:r>
              <a:rPr lang="zh-CN" altLang="en-US" dirty="0"/>
              <a:t>官网提供了两种方法来实现从</a:t>
            </a:r>
            <a:r>
              <a:rPr lang="en-US" altLang="zh-CN" dirty="0"/>
              <a:t>RDD</a:t>
            </a:r>
            <a:r>
              <a:rPr lang="zh-CN" altLang="en-US" dirty="0"/>
              <a:t>转换得到</a:t>
            </a:r>
            <a:r>
              <a:rPr lang="en-US" altLang="zh-CN" dirty="0"/>
              <a:t>DataFrame</a:t>
            </a:r>
            <a:endParaRPr lang="en-US" altLang="zh-CN" dirty="0"/>
          </a:p>
          <a:p>
            <a:pPr lvl="0">
              <a:buChar char="•"/>
            </a:pPr>
            <a:r>
              <a:rPr lang="zh-CN" altLang="en-US" dirty="0"/>
              <a:t>第一种方法是，利用反射来推断包含特定类型对象的</a:t>
            </a:r>
            <a:r>
              <a:rPr lang="en-US" altLang="zh-CN" dirty="0"/>
              <a:t>RDD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，适用对已知数据结构的</a:t>
            </a:r>
            <a:r>
              <a:rPr lang="en-US" altLang="zh-CN" dirty="0"/>
              <a:t>RDD</a:t>
            </a:r>
            <a:r>
              <a:rPr lang="zh-CN" altLang="en-US" dirty="0"/>
              <a:t>转换</a:t>
            </a:r>
            <a:endParaRPr lang="en-US" altLang="zh-CN" dirty="0"/>
          </a:p>
          <a:p>
            <a:pPr lvl="0">
              <a:buChar char="•"/>
            </a:pPr>
            <a:r>
              <a:rPr lang="zh-CN" altLang="en-US" dirty="0"/>
              <a:t>第二种方法是，使用编程接口，构造一个</a:t>
            </a:r>
            <a:r>
              <a:rPr lang="en-US" altLang="zh-CN" dirty="0"/>
              <a:t>schema</a:t>
            </a:r>
            <a:r>
              <a:rPr lang="zh-CN" altLang="en-US" dirty="0"/>
              <a:t>并将其应用在已知的</a:t>
            </a:r>
            <a:r>
              <a:rPr lang="en-US" altLang="zh-CN" dirty="0"/>
              <a:t>RDD</a:t>
            </a:r>
            <a:r>
              <a:rPr lang="zh-CN" altLang="en-US" dirty="0"/>
              <a:t>上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16387" name="矩形 2"/>
          <p:cNvSpPr/>
          <p:nvPr/>
        </p:nvSpPr>
        <p:spPr>
          <a:xfrm>
            <a:off x="2133600" y="1219200"/>
            <a:ext cx="80772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的推出，让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具备了处理大规模结构化数据的能力，不仅比原有的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转化方式更加简单易用，而且获得了更高的计算性能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en-US" dirty="0">
                <a:latin typeface="Arial" panose="020B0604020202020204" pitchFamily="34" charset="0"/>
              </a:rPr>
              <a:t>能够轻松实现从</a:t>
            </a:r>
            <a:r>
              <a:rPr lang="en-US" altLang="zh-CN" dirty="0">
                <a:latin typeface="Arial" panose="020B0604020202020204" pitchFamily="34" charset="0"/>
              </a:rPr>
              <a:t>MySQL</a:t>
            </a:r>
            <a:r>
              <a:rPr lang="zh-CN" altLang="en-US" dirty="0">
                <a:latin typeface="Arial" panose="020B0604020202020204" pitchFamily="34" charset="0"/>
              </a:rPr>
              <a:t>到</a:t>
            </a: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的转化，并且支持</a:t>
            </a:r>
            <a:r>
              <a:rPr lang="en-US" altLang="zh-CN" dirty="0">
                <a:latin typeface="Arial" panose="020B0604020202020204" pitchFamily="34" charset="0"/>
              </a:rPr>
              <a:t>SQL</a:t>
            </a:r>
            <a:r>
              <a:rPr lang="zh-CN" altLang="en-US" dirty="0">
                <a:latin typeface="Arial" panose="020B0604020202020204" pitchFamily="34" charset="0"/>
              </a:rPr>
              <a:t>查询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6388" name="Picture 2" descr="http://dblab.xmu.edu.cn/blog/wp-content/uploads/2016/11/DataFrame-RD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6200775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矩形 4"/>
          <p:cNvSpPr/>
          <p:nvPr/>
        </p:nvSpPr>
        <p:spPr>
          <a:xfrm>
            <a:off x="4495800" y="5181600"/>
            <a:ext cx="3027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图 </a:t>
            </a: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的区别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0" name="矩形 5"/>
          <p:cNvSpPr/>
          <p:nvPr/>
        </p:nvSpPr>
        <p:spPr>
          <a:xfrm>
            <a:off x="2438400" y="5629275"/>
            <a:ext cx="76962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是分布式的 </a:t>
            </a:r>
            <a:r>
              <a:rPr lang="en-US" altLang="zh-CN" dirty="0">
                <a:latin typeface="Arial" panose="020B0604020202020204" pitchFamily="34" charset="0"/>
              </a:rPr>
              <a:t>Java</a:t>
            </a:r>
            <a:r>
              <a:rPr lang="zh-CN" altLang="en-US" dirty="0">
                <a:latin typeface="Arial" panose="020B0604020202020204" pitchFamily="34" charset="0"/>
              </a:rPr>
              <a:t>对象的集合，但是，对象内部结构对于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而言却是不可知的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是一种以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en-US" dirty="0">
                <a:latin typeface="Arial" panose="020B0604020202020204" pitchFamily="34" charset="0"/>
              </a:rPr>
              <a:t>为基础的分布式数据集，提供了详细的结构信息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/>
      <p:bldP spid="163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的常用操作</a:t>
            </a:r>
            <a:endParaRPr lang="zh-CN" altLang="en-US" dirty="0"/>
          </a:p>
        </p:txBody>
      </p:sp>
      <p:pic>
        <p:nvPicPr>
          <p:cNvPr id="25603" name="图片 2" descr="C:\Users\Lenovo\AppData\Roaming\Tencent\Users\70004972\QQ\WinTemp\RichOle\6`R~9L)66%P[M1)P27ZGKJ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600200"/>
            <a:ext cx="4867275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图片 3" descr="C:\Users\Lenovo\AppData\Roaming\Tencent\Users\70004972\QQ\WinTemp\RichOle\8$$R1ZIQW~[HVT6LVISG1`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4114800"/>
            <a:ext cx="4843462" cy="228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矩形 4"/>
          <p:cNvSpPr/>
          <p:nvPr/>
        </p:nvSpPr>
        <p:spPr>
          <a:xfrm>
            <a:off x="2743200" y="1219200"/>
            <a:ext cx="767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filter()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6" name="矩形 5"/>
          <p:cNvSpPr/>
          <p:nvPr/>
        </p:nvSpPr>
        <p:spPr>
          <a:xfrm>
            <a:off x="2613025" y="3668713"/>
            <a:ext cx="11861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groupBy()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的常用操作</a:t>
            </a:r>
            <a:endParaRPr lang="zh-CN" altLang="en-US" dirty="0"/>
          </a:p>
        </p:txBody>
      </p:sp>
      <p:pic>
        <p:nvPicPr>
          <p:cNvPr id="26627" name="图片 2" descr="C:\Users\Lenovo\AppData\Roaming\Tencent\Users\70004972\QQ\WinTemp\RichOle\@_0}UQALKMY{6ZK0F{G_5]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828800"/>
            <a:ext cx="6321425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矩形 3"/>
          <p:cNvSpPr/>
          <p:nvPr/>
        </p:nvSpPr>
        <p:spPr>
          <a:xfrm>
            <a:off x="2514600" y="1371600"/>
            <a:ext cx="716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sort()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RDD</a:t>
            </a:r>
            <a:r>
              <a:rPr lang="zh-CN" altLang="en-US" dirty="0"/>
              <a:t>转换得到</a:t>
            </a:r>
            <a:r>
              <a:rPr lang="en-US" altLang="zh-CN" dirty="0"/>
              <a:t>DataFrame</a:t>
            </a:r>
            <a:endParaRPr lang="zh-CN" altLang="en-US" dirty="0"/>
          </a:p>
        </p:txBody>
      </p:sp>
      <p:sp>
        <p:nvSpPr>
          <p:cNvPr id="27651" name="矩形 3"/>
          <p:cNvSpPr/>
          <p:nvPr/>
        </p:nvSpPr>
        <p:spPr>
          <a:xfrm>
            <a:off x="2438400" y="1524000"/>
            <a:ext cx="465391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latin typeface="Arial" panose="020B0604020202020204" pitchFamily="34" charset="0"/>
              </a:rPr>
              <a:t>5.6.1 </a:t>
            </a:r>
            <a:r>
              <a:rPr lang="zh-CN" altLang="en-US" sz="2400" dirty="0">
                <a:latin typeface="Arial" panose="020B0604020202020204" pitchFamily="34" charset="0"/>
              </a:rPr>
              <a:t>利用反射机制推断</a:t>
            </a:r>
            <a:r>
              <a:rPr lang="en-US" altLang="zh-CN" sz="2400" dirty="0">
                <a:latin typeface="Arial" panose="020B0604020202020204" pitchFamily="34" charset="0"/>
              </a:rPr>
              <a:t>RDD</a:t>
            </a:r>
            <a:r>
              <a:rPr lang="zh-CN" altLang="en-US" sz="2400" dirty="0">
                <a:latin typeface="Arial" panose="020B0604020202020204" pitchFamily="34" charset="0"/>
              </a:rPr>
              <a:t>模式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5.6.2 </a:t>
            </a:r>
            <a:r>
              <a:rPr lang="zh-CN" altLang="en-US" sz="2400" dirty="0">
                <a:latin typeface="Arial" panose="020B0604020202020204" pitchFamily="34" charset="0"/>
              </a:rPr>
              <a:t>使用编程方式定义</a:t>
            </a:r>
            <a:r>
              <a:rPr lang="en-US" altLang="zh-CN" sz="2400" dirty="0">
                <a:latin typeface="Arial" panose="020B0604020202020204" pitchFamily="34" charset="0"/>
              </a:rPr>
              <a:t>RDD</a:t>
            </a:r>
            <a:r>
              <a:rPr lang="zh-CN" altLang="en-US" sz="2400" dirty="0">
                <a:latin typeface="Arial" panose="020B0604020202020204" pitchFamily="34" charset="0"/>
              </a:rPr>
              <a:t>模式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利用反射机制推断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28675" name="矩形 2"/>
          <p:cNvSpPr/>
          <p:nvPr/>
        </p:nvSpPr>
        <p:spPr>
          <a:xfrm>
            <a:off x="1981200" y="1352550"/>
            <a:ext cx="79248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</a:rPr>
              <a:t>“/usr/local/spark/examples/src/main/resources/”</a:t>
            </a:r>
            <a:r>
              <a:rPr lang="zh-CN" altLang="zh-CN" sz="2000" dirty="0">
                <a:latin typeface="Arial" panose="020B0604020202020204" pitchFamily="34" charset="0"/>
              </a:rPr>
              <a:t>目录下，有个</a:t>
            </a: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zh-CN" sz="2000" dirty="0">
                <a:latin typeface="Arial" panose="020B0604020202020204" pitchFamily="34" charset="0"/>
              </a:rPr>
              <a:t>安装时自带的样例数据</a:t>
            </a:r>
            <a:r>
              <a:rPr lang="en-US" altLang="zh-CN" sz="2000" dirty="0">
                <a:latin typeface="Arial" panose="020B0604020202020204" pitchFamily="34" charset="0"/>
              </a:rPr>
              <a:t>people.txt</a:t>
            </a:r>
            <a:r>
              <a:rPr lang="zh-CN" altLang="zh-CN" sz="2000" dirty="0">
                <a:latin typeface="Arial" panose="020B0604020202020204" pitchFamily="34" charset="0"/>
              </a:rPr>
              <a:t>，其内容如下：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2076450"/>
            <a:ext cx="229997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Michael, 29</a:t>
            </a:r>
            <a:endParaRPr kumimoji="0" lang="zh-CN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Andy, 30</a:t>
            </a:r>
            <a:endParaRPr kumimoji="0" lang="zh-CN" altLang="zh-CN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Justin, 19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矩形 5"/>
          <p:cNvSpPr/>
          <p:nvPr/>
        </p:nvSpPr>
        <p:spPr>
          <a:xfrm>
            <a:off x="1981200" y="2990850"/>
            <a:ext cx="74676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现在要把</a:t>
            </a:r>
            <a:r>
              <a:rPr lang="en-US" altLang="zh-CN" sz="2000" dirty="0">
                <a:latin typeface="Arial" panose="020B0604020202020204" pitchFamily="34" charset="0"/>
              </a:rPr>
              <a:t>people.txt</a:t>
            </a:r>
            <a:r>
              <a:rPr lang="zh-CN" altLang="zh-CN" sz="2000" dirty="0">
                <a:latin typeface="Arial" panose="020B0604020202020204" pitchFamily="34" charset="0"/>
              </a:rPr>
              <a:t>加载到内存中生成一个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，并查询其中的数据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-7714" t="-19208" r="-6836" b="7251"/>
          <a:stretch>
            <a:fillRect/>
          </a:stretch>
        </p:blipFill>
        <p:spPr>
          <a:xfrm>
            <a:off x="1981200" y="3588385"/>
            <a:ext cx="7543800" cy="2961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利用反射机制推断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29699" name="矩形 3"/>
          <p:cNvSpPr/>
          <p:nvPr/>
        </p:nvSpPr>
        <p:spPr>
          <a:xfrm>
            <a:off x="2133600" y="1447800"/>
            <a:ext cx="8001000" cy="452310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from pyspark.sql import Row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 = spark.sparkContext.\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textFile("file:///usr/local/spark/examples/src/main/resources/people.txt").\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map(lambda line: line.split(",")).\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map(lambda p: Row(name=p[0], age=int(p[1])))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schemaPeople = spark.createDataFrame(people)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必须注册为临时表才能供下面的查询使用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schemaPeople.createOrReplaceTempView("people") 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personsDF = spark.sql("select name,age from people where age &gt; 20")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#DataFrame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中的每个元素都是一行记录，包含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name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两个字段，分别用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p.name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p.age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来获取值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personsRDD=personsDF.rdd.map(lambda p:"Name: "+p.name+ ","+"Age: "+str(p.age))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personsRDD.foreach(print)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Name: Michael,Age: 29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Name: Andy,Age: 30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利用反射机制推断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0" y="1822450"/>
            <a:ext cx="6589713" cy="321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使用编程方式定义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1747" name="矩形 2"/>
          <p:cNvSpPr/>
          <p:nvPr/>
        </p:nvSpPr>
        <p:spPr>
          <a:xfrm>
            <a:off x="2209800" y="1371600"/>
            <a:ext cx="7772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当无法提前获知数据结构时，就需要采用编程方式定义</a:t>
            </a:r>
            <a:r>
              <a:rPr lang="en-US" altLang="zh-CN" sz="2000" dirty="0">
                <a:latin typeface="Arial" panose="020B0604020202020204" pitchFamily="34" charset="0"/>
              </a:rPr>
              <a:t>RDD</a:t>
            </a:r>
            <a:r>
              <a:rPr lang="zh-CN" altLang="zh-CN" sz="2000" dirty="0">
                <a:latin typeface="Arial" panose="020B0604020202020204" pitchFamily="34" charset="0"/>
              </a:rPr>
              <a:t>模式。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1748" name="矩形 3"/>
          <p:cNvSpPr/>
          <p:nvPr/>
        </p:nvSpPr>
        <p:spPr>
          <a:xfrm>
            <a:off x="2209800" y="1828800"/>
            <a:ext cx="762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比如，现在需要通过编程方式把</a:t>
            </a:r>
            <a:r>
              <a:rPr lang="en-US" altLang="zh-CN" sz="2000" dirty="0">
                <a:latin typeface="Arial" panose="020B0604020202020204" pitchFamily="34" charset="0"/>
              </a:rPr>
              <a:t>people.txt</a:t>
            </a:r>
            <a:r>
              <a:rPr lang="zh-CN" altLang="zh-CN" sz="2000" dirty="0">
                <a:latin typeface="Arial" panose="020B0604020202020204" pitchFamily="34" charset="0"/>
              </a:rPr>
              <a:t>加载进来生成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，并完成</a:t>
            </a:r>
            <a:r>
              <a:rPr lang="en-US" altLang="zh-CN" sz="2000" dirty="0">
                <a:latin typeface="Arial" panose="020B0604020202020204" pitchFamily="34" charset="0"/>
              </a:rPr>
              <a:t>SQL</a:t>
            </a:r>
            <a:r>
              <a:rPr lang="zh-CN" altLang="zh-CN" sz="2000" dirty="0">
                <a:latin typeface="Arial" panose="020B0604020202020204" pitchFamily="34" charset="0"/>
              </a:rPr>
              <a:t>查询。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3174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3124200"/>
            <a:ext cx="4943475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0" name="矩形 5"/>
          <p:cNvSpPr/>
          <p:nvPr/>
        </p:nvSpPr>
        <p:spPr>
          <a:xfrm>
            <a:off x="3886200" y="5562600"/>
            <a:ext cx="4572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图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zh-CN" dirty="0">
                <a:latin typeface="Arial" panose="020B0604020202020204" pitchFamily="34" charset="0"/>
              </a:rPr>
              <a:t>通过编程方式定义</a:t>
            </a:r>
            <a:r>
              <a:rPr lang="en-US" altLang="zh-CN" dirty="0">
                <a:latin typeface="Arial" panose="020B0604020202020204" pitchFamily="34" charset="0"/>
              </a:rPr>
              <a:t>RDD</a:t>
            </a:r>
            <a:r>
              <a:rPr lang="zh-CN" altLang="zh-CN" dirty="0">
                <a:latin typeface="Arial" panose="020B0604020202020204" pitchFamily="34" charset="0"/>
              </a:rPr>
              <a:t>模式的实现过程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使用编程方式定义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2771" name="矩形 3"/>
          <p:cNvSpPr/>
          <p:nvPr/>
        </p:nvSpPr>
        <p:spPr>
          <a:xfrm>
            <a:off x="1905000" y="1390650"/>
            <a:ext cx="8534400" cy="439991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from pyspark.sql.types import *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from pyspark.sql import Row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下面生成“表头”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schemaString = "name age"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fields = [StructField(field_name, StringType(), True) for field_name in schemaString.split(" ")]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 = StructType(fields)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下面生成“表中的记录”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lines = spark.sparkContext.\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... textFile("file:///usr/local/spark/examples/src/main/resources/people.txt")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parts = lines.map(lambda x: x.split(","))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 = parts.map(lambda p: Row(p[0], p[1].strip()))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下面把“表头”和“表中的记录”拼装在一起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schemaPeople = spark.createDataFrame(people, schema)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TextBox 4"/>
          <p:cNvSpPr txBox="1"/>
          <p:nvPr/>
        </p:nvSpPr>
        <p:spPr>
          <a:xfrm>
            <a:off x="8382000" y="5943600"/>
            <a:ext cx="2011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剩余代码见下一页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使用编程方式定义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600200"/>
            <a:ext cx="814070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82015" y="655320"/>
            <a:ext cx="10379710" cy="5796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17411" name="矩形 2"/>
          <p:cNvSpPr/>
          <p:nvPr/>
        </p:nvSpPr>
        <p:spPr>
          <a:xfrm>
            <a:off x="1981200" y="1397000"/>
            <a:ext cx="81534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从</a:t>
            </a:r>
            <a:r>
              <a:rPr lang="en-US" altLang="zh-CN" sz="2000" dirty="0">
                <a:latin typeface="Arial" panose="020B0604020202020204" pitchFamily="34" charset="0"/>
              </a:rPr>
              <a:t>Spark2.0</a:t>
            </a:r>
            <a:r>
              <a:rPr lang="zh-CN" altLang="en-US" sz="2000" dirty="0">
                <a:latin typeface="Arial" panose="020B0604020202020204" pitchFamily="34" charset="0"/>
              </a:rPr>
              <a:t>以上版本开始，</a:t>
            </a:r>
            <a:r>
              <a:rPr lang="en-US" altLang="zh-CN" sz="2000" dirty="0">
                <a:latin typeface="Arial" panose="020B0604020202020204" pitchFamily="34" charset="0"/>
              </a:rPr>
              <a:t>Spark</a:t>
            </a:r>
            <a:r>
              <a:rPr lang="zh-CN" altLang="en-US" sz="2000" dirty="0">
                <a:latin typeface="Arial" panose="020B0604020202020204" pitchFamily="34" charset="0"/>
              </a:rPr>
              <a:t>使用全新的</a:t>
            </a:r>
            <a:r>
              <a:rPr lang="en-US" altLang="zh-CN" sz="2000" dirty="0">
                <a:latin typeface="Arial" panose="020B0604020202020204" pitchFamily="34" charset="0"/>
              </a:rPr>
              <a:t>SparkSession</a:t>
            </a:r>
            <a:r>
              <a:rPr lang="zh-CN" altLang="en-US" sz="2000" dirty="0">
                <a:latin typeface="Arial" panose="020B0604020202020204" pitchFamily="34" charset="0"/>
              </a:rPr>
              <a:t>接口来实现其对数据加载、转换、处理等功能。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7412" name="矩形 3"/>
          <p:cNvSpPr/>
          <p:nvPr/>
        </p:nvSpPr>
        <p:spPr>
          <a:xfrm>
            <a:off x="2057083" y="2349500"/>
            <a:ext cx="8001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SparkSession</a:t>
            </a:r>
            <a:r>
              <a:rPr lang="zh-CN" altLang="en-US" sz="2000" dirty="0">
                <a:latin typeface="Arial" panose="020B0604020202020204" pitchFamily="34" charset="0"/>
              </a:rPr>
              <a:t>支持从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不同的数据源</a:t>
            </a:r>
            <a:r>
              <a:rPr lang="zh-CN" altLang="en-US" sz="2000" dirty="0">
                <a:latin typeface="Arial" panose="020B0604020202020204" pitchFamily="34" charset="0"/>
              </a:rPr>
              <a:t>加载数据，并把数据转换成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en-US" sz="2000" dirty="0">
                <a:latin typeface="Arial" panose="020B0604020202020204" pitchFamily="34" charset="0"/>
              </a:rPr>
              <a:t>，并且支持把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en-US" sz="2000" dirty="0">
                <a:latin typeface="Arial" panose="020B0604020202020204" pitchFamily="34" charset="0"/>
              </a:rPr>
              <a:t>转换成</a:t>
            </a:r>
            <a:r>
              <a:rPr lang="en-US" altLang="zh-CN" sz="2000" dirty="0">
                <a:latin typeface="Arial" panose="020B0604020202020204" pitchFamily="34" charset="0"/>
              </a:rPr>
              <a:t>SQLContext</a:t>
            </a:r>
            <a:r>
              <a:rPr lang="zh-CN" altLang="en-US" sz="2000" dirty="0">
                <a:latin typeface="Arial" panose="020B0604020202020204" pitchFamily="34" charset="0"/>
              </a:rPr>
              <a:t>自身中的表，然后使用</a:t>
            </a:r>
            <a:r>
              <a:rPr lang="en-US" altLang="zh-CN" sz="2000" dirty="0">
                <a:latin typeface="Arial" panose="020B0604020202020204" pitchFamily="34" charset="0"/>
              </a:rPr>
              <a:t>SQL</a:t>
            </a:r>
            <a:r>
              <a:rPr lang="zh-CN" altLang="en-US" sz="2000" dirty="0">
                <a:latin typeface="Arial" panose="020B0604020202020204" pitchFamily="34" charset="0"/>
              </a:rPr>
              <a:t>语句来操作数据。</a:t>
            </a:r>
            <a:r>
              <a:rPr lang="en-US" altLang="zh-CN" sz="2000" dirty="0">
                <a:latin typeface="Arial" panose="020B0604020202020204" pitchFamily="34" charset="0"/>
              </a:rPr>
              <a:t>SparkSession</a:t>
            </a:r>
            <a:r>
              <a:rPr lang="zh-CN" altLang="en-US" sz="2000" dirty="0">
                <a:latin typeface="Arial" panose="020B0604020202020204" pitchFamily="34" charset="0"/>
              </a:rPr>
              <a:t>亦提供了</a:t>
            </a:r>
            <a:r>
              <a:rPr lang="en-US" altLang="zh-CN" sz="2000" dirty="0">
                <a:latin typeface="Arial" panose="020B0604020202020204" pitchFamily="34" charset="0"/>
              </a:rPr>
              <a:t>HiveQL</a:t>
            </a:r>
            <a:r>
              <a:rPr lang="zh-CN" altLang="en-US" sz="2000" dirty="0">
                <a:latin typeface="Arial" panose="020B0604020202020204" pitchFamily="34" charset="0"/>
              </a:rPr>
              <a:t>以及其他依赖于</a:t>
            </a:r>
            <a:r>
              <a:rPr lang="en-US" altLang="zh-CN" sz="2000" dirty="0">
                <a:latin typeface="Arial" panose="020B0604020202020204" pitchFamily="34" charset="0"/>
              </a:rPr>
              <a:t>Hive</a:t>
            </a:r>
            <a:r>
              <a:rPr lang="zh-CN" altLang="en-US" sz="2000" dirty="0">
                <a:latin typeface="Arial" panose="020B0604020202020204" pitchFamily="34" charset="0"/>
              </a:rPr>
              <a:t>的功能的支持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7413" name="矩形 4"/>
          <p:cNvSpPr/>
          <p:nvPr/>
        </p:nvSpPr>
        <p:spPr>
          <a:xfrm>
            <a:off x="2095500" y="3671570"/>
            <a:ext cx="8001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可以通过如下语句创建一个</a:t>
            </a:r>
            <a:r>
              <a:rPr lang="en-US" altLang="zh-CN" sz="2000" dirty="0">
                <a:latin typeface="Arial" panose="020B0604020202020204" pitchFamily="34" charset="0"/>
              </a:rPr>
              <a:t>SparkSession</a:t>
            </a:r>
            <a:r>
              <a:rPr lang="zh-CN" altLang="zh-CN" sz="2000" dirty="0">
                <a:latin typeface="Arial" panose="020B0604020202020204" pitchFamily="34" charset="0"/>
              </a:rPr>
              <a:t>对象：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7414" name="矩形 2"/>
          <p:cNvSpPr/>
          <p:nvPr/>
        </p:nvSpPr>
        <p:spPr>
          <a:xfrm>
            <a:off x="2057400" y="4308475"/>
            <a:ext cx="8229600" cy="92202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from pyspark import SparkContext,SparkConf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from pyspark.sql import SparkSession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spark = SparkSession.builder.config(conf = SparkConf()).getOrCreate()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415" name="TextBox 6"/>
          <p:cNvSpPr txBox="1"/>
          <p:nvPr/>
        </p:nvSpPr>
        <p:spPr>
          <a:xfrm>
            <a:off x="2057400" y="5468620"/>
            <a:ext cx="7924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latin typeface="Arial" panose="020B0604020202020204" pitchFamily="34" charset="0"/>
              </a:rPr>
              <a:t>交互式环境下，在启动进入</a:t>
            </a:r>
            <a:r>
              <a:rPr lang="en-US" altLang="zh-CN" dirty="0">
                <a:latin typeface="Arial" panose="020B0604020202020204" pitchFamily="34" charset="0"/>
              </a:rPr>
              <a:t>pyspark</a:t>
            </a:r>
            <a:r>
              <a:rPr lang="zh-CN" altLang="zh-CN" dirty="0">
                <a:latin typeface="Arial" panose="020B0604020202020204" pitchFamily="34" charset="0"/>
              </a:rPr>
              <a:t>以后，</a:t>
            </a:r>
            <a:r>
              <a:rPr lang="en-US" altLang="zh-CN" dirty="0">
                <a:latin typeface="Arial" panose="020B0604020202020204" pitchFamily="34" charset="0"/>
              </a:rPr>
              <a:t>pyspark</a:t>
            </a:r>
            <a:r>
              <a:rPr lang="zh-CN" altLang="zh-CN" dirty="0">
                <a:latin typeface="Arial" panose="020B0604020202020204" pitchFamily="34" charset="0"/>
              </a:rPr>
              <a:t>就默认提供了一个</a:t>
            </a:r>
            <a:r>
              <a:rPr lang="en-US" altLang="zh-CN" dirty="0">
                <a:latin typeface="Arial" panose="020B0604020202020204" pitchFamily="34" charset="0"/>
              </a:rPr>
              <a:t>SparkContext</a:t>
            </a:r>
            <a:r>
              <a:rPr lang="zh-CN" altLang="zh-CN" dirty="0">
                <a:latin typeface="Arial" panose="020B0604020202020204" pitchFamily="34" charset="0"/>
              </a:rPr>
              <a:t>对象（名称为</a:t>
            </a:r>
            <a:r>
              <a:rPr lang="en-US" altLang="zh-CN" dirty="0">
                <a:latin typeface="Arial" panose="020B0604020202020204" pitchFamily="34" charset="0"/>
              </a:rPr>
              <a:t>sc</a:t>
            </a:r>
            <a:r>
              <a:rPr lang="zh-CN" altLang="zh-CN" dirty="0">
                <a:latin typeface="Arial" panose="020B0604020202020204" pitchFamily="34" charset="0"/>
              </a:rPr>
              <a:t>）和一个</a:t>
            </a:r>
            <a:r>
              <a:rPr lang="en-US" altLang="zh-CN" dirty="0">
                <a:latin typeface="Arial" panose="020B0604020202020204" pitchFamily="34" charset="0"/>
              </a:rPr>
              <a:t>SparkSession</a:t>
            </a:r>
            <a:r>
              <a:rPr lang="zh-CN" altLang="zh-CN" dirty="0">
                <a:latin typeface="Arial" panose="020B0604020202020204" pitchFamily="34" charset="0"/>
              </a:rPr>
              <a:t>对象（名称为</a:t>
            </a:r>
            <a:r>
              <a:rPr lang="en-US" altLang="zh-CN" dirty="0">
                <a:latin typeface="Arial" panose="020B0604020202020204" pitchFamily="34" charset="0"/>
              </a:rPr>
              <a:t>spark</a:t>
            </a:r>
            <a:r>
              <a:rPr lang="zh-CN" altLang="zh-CN" dirty="0">
                <a:latin typeface="Arial" panose="020B0604020202020204" pitchFamily="34" charset="0"/>
              </a:rPr>
              <a:t>）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421765" y="937895"/>
            <a:ext cx="8065135" cy="4772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</a:t>
            </a:r>
            <a:r>
              <a:rPr lang="zh-CN" altLang="en-US" dirty="0"/>
              <a:t>使用编程方式定义</a:t>
            </a:r>
            <a:r>
              <a:rPr lang="en-US" altLang="zh-CN" dirty="0"/>
              <a:t>RDD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4819" name="矩形 3"/>
          <p:cNvSpPr/>
          <p:nvPr/>
        </p:nvSpPr>
        <p:spPr>
          <a:xfrm>
            <a:off x="1905000" y="1547813"/>
            <a:ext cx="8534400" cy="37846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注册一个临时表供下面查询使用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schemaPeople.createOrReplaceTempView("people")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results = spark.sql("SELECT name,age FROM people")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&gt;&gt;&gt; results.show()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+-------+---+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|   name|age|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+-------+---+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|Michael| 29|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|   Andy| 30|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| Justin| 19|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+-------+---+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18435" name="TextBox 4"/>
          <p:cNvSpPr txBox="1"/>
          <p:nvPr/>
        </p:nvSpPr>
        <p:spPr>
          <a:xfrm>
            <a:off x="2286000" y="1447800"/>
            <a:ext cx="75438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在创建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时，可以使用</a:t>
            </a:r>
            <a:r>
              <a:rPr lang="en-US" altLang="zh-CN" sz="2000" dirty="0">
                <a:latin typeface="Arial" panose="020B0604020202020204" pitchFamily="34" charset="0"/>
              </a:rPr>
              <a:t>spark.read</a:t>
            </a:r>
            <a:r>
              <a:rPr lang="zh-CN" altLang="zh-CN" sz="2000" dirty="0">
                <a:latin typeface="Arial" panose="020B0604020202020204" pitchFamily="34" charset="0"/>
              </a:rPr>
              <a:t>操作，从不同类型的文件中加载数据创建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，例如：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spark.read.text("people.txt")</a:t>
            </a:r>
            <a:r>
              <a:rPr lang="zh-CN" altLang="zh-CN" sz="2000" dirty="0">
                <a:latin typeface="Arial" panose="020B0604020202020204" pitchFamily="34" charset="0"/>
              </a:rPr>
              <a:t>：读取文本文件</a:t>
            </a:r>
            <a:r>
              <a:rPr lang="en-US" altLang="zh-CN" sz="2000" dirty="0">
                <a:latin typeface="Arial" panose="020B0604020202020204" pitchFamily="34" charset="0"/>
              </a:rPr>
              <a:t>people.txt</a:t>
            </a:r>
            <a:r>
              <a:rPr lang="zh-CN" altLang="zh-CN" sz="2000" dirty="0">
                <a:latin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spark.read.json("people.json")</a:t>
            </a:r>
            <a:r>
              <a:rPr lang="zh-CN" altLang="zh-CN" sz="2000" dirty="0">
                <a:latin typeface="Arial" panose="020B0604020202020204" pitchFamily="34" charset="0"/>
              </a:rPr>
              <a:t>：读取</a:t>
            </a:r>
            <a:r>
              <a:rPr lang="en-US" altLang="zh-CN" sz="2000" dirty="0">
                <a:latin typeface="Arial" panose="020B0604020202020204" pitchFamily="34" charset="0"/>
              </a:rPr>
              <a:t>people.json</a:t>
            </a:r>
            <a:r>
              <a:rPr lang="zh-CN" altLang="zh-CN" sz="2000" dirty="0">
                <a:latin typeface="Arial" panose="020B0604020202020204" pitchFamily="34" charset="0"/>
              </a:rPr>
              <a:t>文件创建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；在读取本地文件或</a:t>
            </a:r>
            <a:r>
              <a:rPr lang="en-US" altLang="zh-CN" sz="2000" dirty="0">
                <a:latin typeface="Arial" panose="020B0604020202020204" pitchFamily="34" charset="0"/>
              </a:rPr>
              <a:t>HDFS</a:t>
            </a:r>
            <a:r>
              <a:rPr lang="zh-CN" altLang="zh-CN" sz="2000" dirty="0">
                <a:latin typeface="Arial" panose="020B0604020202020204" pitchFamily="34" charset="0"/>
              </a:rPr>
              <a:t>文件时，要注意给出正确的文件路径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spark.read.parquet(“people.parquet”)</a:t>
            </a:r>
            <a:r>
              <a:rPr lang="zh-CN" altLang="zh-CN" sz="2000" dirty="0">
                <a:latin typeface="Arial" panose="020B0604020202020204" pitchFamily="34" charset="0"/>
              </a:rPr>
              <a:t>：读取</a:t>
            </a:r>
            <a:r>
              <a:rPr lang="en-US" altLang="zh-CN" sz="2000" dirty="0">
                <a:latin typeface="Arial" panose="020B0604020202020204" pitchFamily="34" charset="0"/>
              </a:rPr>
              <a:t>people.parquet</a:t>
            </a:r>
            <a:r>
              <a:rPr lang="zh-CN" altLang="zh-CN" sz="2000" dirty="0">
                <a:latin typeface="Arial" panose="020B0604020202020204" pitchFamily="34" charset="0"/>
              </a:rPr>
              <a:t>文件创建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19459" name="TextBox 2"/>
          <p:cNvSpPr txBox="1"/>
          <p:nvPr/>
        </p:nvSpPr>
        <p:spPr>
          <a:xfrm>
            <a:off x="2514600" y="1295400"/>
            <a:ext cx="74676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或者也可以使用如下格式的语句：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spark.read.format("text").load("people.txt")</a:t>
            </a:r>
            <a:r>
              <a:rPr lang="zh-CN" altLang="zh-CN" sz="2000" dirty="0">
                <a:latin typeface="Arial" panose="020B0604020202020204" pitchFamily="34" charset="0"/>
              </a:rPr>
              <a:t>：读取文本文件</a:t>
            </a:r>
            <a:r>
              <a:rPr lang="en-US" altLang="zh-CN" sz="2000" dirty="0">
                <a:latin typeface="Arial" panose="020B0604020202020204" pitchFamily="34" charset="0"/>
              </a:rPr>
              <a:t>people.json</a:t>
            </a:r>
            <a:r>
              <a:rPr lang="zh-CN" altLang="zh-CN" sz="2000" dirty="0">
                <a:latin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；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spark.read.format("json").load("people.json")</a:t>
            </a:r>
            <a:r>
              <a:rPr lang="zh-CN" altLang="zh-CN" sz="2000" dirty="0">
                <a:latin typeface="Arial" panose="020B0604020202020204" pitchFamily="34" charset="0"/>
              </a:rPr>
              <a:t>：读取</a:t>
            </a:r>
            <a:r>
              <a:rPr lang="en-US" altLang="zh-CN" sz="2000" dirty="0">
                <a:latin typeface="Arial" panose="020B0604020202020204" pitchFamily="34" charset="0"/>
              </a:rPr>
              <a:t>JSON</a:t>
            </a:r>
            <a:r>
              <a:rPr lang="zh-CN" altLang="zh-CN" sz="2000" dirty="0">
                <a:latin typeface="Arial" panose="020B0604020202020204" pitchFamily="34" charset="0"/>
              </a:rPr>
              <a:t>文件</a:t>
            </a:r>
            <a:r>
              <a:rPr lang="en-US" altLang="zh-CN" sz="2000" dirty="0">
                <a:latin typeface="Arial" panose="020B0604020202020204" pitchFamily="34" charset="0"/>
              </a:rPr>
              <a:t>people.json</a:t>
            </a:r>
            <a:r>
              <a:rPr lang="zh-CN" altLang="zh-CN" sz="2000" dirty="0">
                <a:latin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；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spark.read.format("parquet").load("people.parquet")</a:t>
            </a:r>
            <a:r>
              <a:rPr lang="zh-CN" altLang="zh-CN" sz="2000" dirty="0">
                <a:latin typeface="Arial" panose="020B0604020202020204" pitchFamily="34" charset="0"/>
              </a:rPr>
              <a:t>：读取</a:t>
            </a:r>
            <a:r>
              <a:rPr lang="en-US" altLang="zh-CN" sz="2000" dirty="0">
                <a:latin typeface="Arial" panose="020B0604020202020204" pitchFamily="34" charset="0"/>
              </a:rPr>
              <a:t>Parquet</a:t>
            </a:r>
            <a:r>
              <a:rPr lang="zh-CN" altLang="zh-CN" sz="2000" dirty="0">
                <a:latin typeface="Arial" panose="020B0604020202020204" pitchFamily="34" charset="0"/>
              </a:rPr>
              <a:t>文件</a:t>
            </a:r>
            <a:r>
              <a:rPr lang="en-US" altLang="zh-CN" sz="2000" dirty="0">
                <a:latin typeface="Arial" panose="020B0604020202020204" pitchFamily="34" charset="0"/>
              </a:rPr>
              <a:t>people.parquet</a:t>
            </a:r>
            <a:r>
              <a:rPr lang="zh-CN" altLang="zh-CN" sz="2000" dirty="0">
                <a:latin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20483" name="矩形 2"/>
          <p:cNvSpPr/>
          <p:nvPr/>
        </p:nvSpPr>
        <p:spPr>
          <a:xfrm>
            <a:off x="1981200" y="1666875"/>
            <a:ext cx="83058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在“</a:t>
            </a:r>
            <a:r>
              <a:rPr lang="en-US" altLang="zh-CN" dirty="0">
                <a:latin typeface="Arial" panose="020B0604020202020204" pitchFamily="34" charset="0"/>
              </a:rPr>
              <a:t>/usr/local/spark/examples/src/main/resources/”</a:t>
            </a:r>
            <a:r>
              <a:rPr lang="zh-CN" altLang="en-US" dirty="0">
                <a:latin typeface="Arial" panose="020B0604020202020204" pitchFamily="34" charset="0"/>
              </a:rPr>
              <a:t>这个目录下，这个目录下有两个样例数据</a:t>
            </a:r>
            <a:r>
              <a:rPr lang="en-US" altLang="zh-CN" dirty="0">
                <a:latin typeface="Arial" panose="020B0604020202020204" pitchFamily="34" charset="0"/>
              </a:rPr>
              <a:t>people.json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people.txt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people.json</a:t>
            </a:r>
            <a:r>
              <a:rPr lang="zh-CN" altLang="en-US" dirty="0">
                <a:latin typeface="Arial" panose="020B0604020202020204" pitchFamily="34" charset="0"/>
              </a:rPr>
              <a:t>文件的内容如下：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1200" y="2733675"/>
            <a:ext cx="4572000" cy="922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{"name":"Michael"}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{"name":"Andy", "age":30}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{"name":"Justin", "age":19}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矩形 4"/>
          <p:cNvSpPr/>
          <p:nvPr/>
        </p:nvSpPr>
        <p:spPr>
          <a:xfrm>
            <a:off x="1981200" y="3724275"/>
            <a:ext cx="3002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people.txt</a:t>
            </a:r>
            <a:r>
              <a:rPr lang="zh-CN" altLang="en-US" dirty="0">
                <a:latin typeface="Arial" panose="020B0604020202020204" pitchFamily="34" charset="0"/>
              </a:rPr>
              <a:t>文件的内容如下：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4181475"/>
            <a:ext cx="4572000" cy="922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Michael, 29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Andy, 30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Justin, 19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7" name="TextBox 6"/>
          <p:cNvSpPr txBox="1"/>
          <p:nvPr/>
        </p:nvSpPr>
        <p:spPr>
          <a:xfrm>
            <a:off x="2057400" y="121920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一个实例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的创建</a:t>
            </a:r>
            <a:endParaRPr lang="zh-CN" altLang="en-US" dirty="0"/>
          </a:p>
        </p:txBody>
      </p:sp>
      <p:sp>
        <p:nvSpPr>
          <p:cNvPr id="21507" name="矩形 2"/>
          <p:cNvSpPr/>
          <p:nvPr/>
        </p:nvSpPr>
        <p:spPr>
          <a:xfrm>
            <a:off x="1981200" y="1295400"/>
            <a:ext cx="8229600" cy="255333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&gt;&gt;&gt; df = spark.read.json("file:///usr/local/spark/examples/src/main/resources/people.json")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&gt;&gt;&gt; df.show()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+----+-------+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| age|   name|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+----+-------+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|null|Michael|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|  30|   Andy|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|  19| Justin|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+----+-------+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的保存</a:t>
            </a:r>
            <a:endParaRPr lang="zh-CN" altLang="en-US" dirty="0"/>
          </a:p>
        </p:txBody>
      </p:sp>
      <p:sp>
        <p:nvSpPr>
          <p:cNvPr id="22531" name="TextBox 3"/>
          <p:cNvSpPr txBox="1"/>
          <p:nvPr/>
        </p:nvSpPr>
        <p:spPr>
          <a:xfrm>
            <a:off x="2209800" y="1143000"/>
            <a:ext cx="77724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可以使用</a:t>
            </a:r>
            <a:r>
              <a:rPr lang="en-US" altLang="zh-CN" sz="2000" dirty="0">
                <a:latin typeface="Arial" panose="020B0604020202020204" pitchFamily="34" charset="0"/>
              </a:rPr>
              <a:t>spark.write</a:t>
            </a:r>
            <a:r>
              <a:rPr lang="zh-CN" altLang="zh-CN" sz="2000" dirty="0">
                <a:latin typeface="Arial" panose="020B0604020202020204" pitchFamily="34" charset="0"/>
              </a:rPr>
              <a:t>操作，把一个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保存成不同格式的文件，例如，把一个名称为</a:t>
            </a:r>
            <a:r>
              <a:rPr lang="en-US" altLang="zh-CN" sz="2000" dirty="0">
                <a:latin typeface="Arial" panose="020B0604020202020204" pitchFamily="34" charset="0"/>
              </a:rPr>
              <a:t>df</a:t>
            </a:r>
            <a:r>
              <a:rPr lang="zh-CN" altLang="zh-CN" sz="2000" dirty="0"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保存到不同格式文件中，方法如下：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df.write.text("people.txt")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df.write.json("people.json“)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df.write.parquet("people.parquet“)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2532" name="TextBox 5"/>
          <p:cNvSpPr txBox="1"/>
          <p:nvPr/>
        </p:nvSpPr>
        <p:spPr>
          <a:xfrm>
            <a:off x="2209800" y="3352800"/>
            <a:ext cx="5805805" cy="13220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或者也可以使用如下格式的语句：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df.write.format("text").save("people.txt")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df.write.format("json").save("people.json")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df.write.format ("parquet").save("people.parquet")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的保存</a:t>
            </a:r>
            <a:endParaRPr lang="zh-CN" altLang="en-US" dirty="0"/>
          </a:p>
        </p:txBody>
      </p:sp>
      <p:sp>
        <p:nvSpPr>
          <p:cNvPr id="23555" name="矩形 4"/>
          <p:cNvSpPr/>
          <p:nvPr/>
        </p:nvSpPr>
        <p:spPr>
          <a:xfrm>
            <a:off x="2286000" y="1371600"/>
            <a:ext cx="77724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下面从示例文件</a:t>
            </a:r>
            <a:r>
              <a:rPr lang="en-US" altLang="zh-CN" sz="2000" dirty="0">
                <a:latin typeface="Arial" panose="020B0604020202020204" pitchFamily="34" charset="0"/>
              </a:rPr>
              <a:t>people.json</a:t>
            </a:r>
            <a:r>
              <a:rPr lang="zh-CN" altLang="zh-CN" sz="2000" dirty="0">
                <a:latin typeface="Arial" panose="020B0604020202020204" pitchFamily="34" charset="0"/>
              </a:rPr>
              <a:t>中创建一个</a:t>
            </a:r>
            <a:r>
              <a:rPr lang="en-US" altLang="zh-CN" sz="2000" dirty="0">
                <a:latin typeface="Arial" panose="020B0604020202020204" pitchFamily="34" charset="0"/>
              </a:rPr>
              <a:t>DataFrame</a:t>
            </a:r>
            <a:r>
              <a:rPr lang="zh-CN" altLang="zh-CN" sz="2000" dirty="0">
                <a:latin typeface="Arial" panose="020B0604020202020204" pitchFamily="34" charset="0"/>
              </a:rPr>
              <a:t>，名称为</a:t>
            </a:r>
            <a:r>
              <a:rPr lang="en-US" altLang="zh-CN" sz="2000" dirty="0">
                <a:latin typeface="Arial" panose="020B0604020202020204" pitchFamily="34" charset="0"/>
              </a:rPr>
              <a:t>peopleDF</a:t>
            </a:r>
            <a:r>
              <a:rPr lang="zh-CN" altLang="zh-CN" sz="2000" dirty="0">
                <a:latin typeface="Arial" panose="020B0604020202020204" pitchFamily="34" charset="0"/>
              </a:rPr>
              <a:t>，把</a:t>
            </a:r>
            <a:r>
              <a:rPr lang="en-US" altLang="zh-CN" sz="2000" dirty="0">
                <a:latin typeface="Arial" panose="020B0604020202020204" pitchFamily="34" charset="0"/>
              </a:rPr>
              <a:t>peopleDF</a:t>
            </a:r>
            <a:r>
              <a:rPr lang="zh-CN" altLang="zh-CN" sz="2000" dirty="0">
                <a:latin typeface="Arial" panose="020B0604020202020204" pitchFamily="34" charset="0"/>
              </a:rPr>
              <a:t>保存到另外一个</a:t>
            </a:r>
            <a:r>
              <a:rPr lang="en-US" altLang="zh-CN" sz="2000" dirty="0">
                <a:latin typeface="Arial" panose="020B0604020202020204" pitchFamily="34" charset="0"/>
              </a:rPr>
              <a:t>JSON</a:t>
            </a:r>
            <a:r>
              <a:rPr lang="zh-CN" altLang="zh-CN" sz="2000" dirty="0">
                <a:latin typeface="Arial" panose="020B0604020202020204" pitchFamily="34" charset="0"/>
              </a:rPr>
              <a:t>文件中，然后，再从</a:t>
            </a:r>
            <a:r>
              <a:rPr lang="en-US" altLang="zh-CN" sz="2000" dirty="0">
                <a:latin typeface="Arial" panose="020B0604020202020204" pitchFamily="34" charset="0"/>
              </a:rPr>
              <a:t>peopleDF</a:t>
            </a:r>
            <a:r>
              <a:rPr lang="zh-CN" altLang="zh-CN" sz="2000" dirty="0">
                <a:latin typeface="Arial" panose="020B0604020202020204" pitchFamily="34" charset="0"/>
              </a:rPr>
              <a:t>中选取一个列（即</a:t>
            </a:r>
            <a:r>
              <a:rPr lang="en-US" altLang="zh-CN" sz="2000" dirty="0">
                <a:latin typeface="Arial" panose="020B0604020202020204" pitchFamily="34" charset="0"/>
              </a:rPr>
              <a:t>name</a:t>
            </a:r>
            <a:r>
              <a:rPr lang="zh-CN" altLang="zh-CN" sz="2000" dirty="0">
                <a:latin typeface="Arial" panose="020B0604020202020204" pitchFamily="34" charset="0"/>
              </a:rPr>
              <a:t>列），把该列数据保存到一个文本文件中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23556" name="TextBox 6"/>
          <p:cNvSpPr txBox="1"/>
          <p:nvPr/>
        </p:nvSpPr>
        <p:spPr>
          <a:xfrm>
            <a:off x="2362200" y="2762250"/>
            <a:ext cx="7772400" cy="175323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peopleDF = spark.read.format("json").\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load("file:///usr/local/spark/examples/src/main/resources/people.json")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peopleDF.select("name", "age").write.format("json").\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save("file:///usr/local/spark/mycode/sparksql/newpeople.json")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&gt;&gt;&gt; peopleDF.select("name").write.format("text").\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... save("file:///usr/local/spark/mycode/sparksql/newpeople.txt")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TextBox 4"/>
          <p:cNvSpPr txBox="1"/>
          <p:nvPr/>
        </p:nvSpPr>
        <p:spPr>
          <a:xfrm>
            <a:off x="2362200" y="4953000"/>
            <a:ext cx="78486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sz="2000" dirty="0">
                <a:latin typeface="Arial" panose="020B0604020202020204" pitchFamily="34" charset="0"/>
              </a:rPr>
              <a:t>会新生成一个名称为</a:t>
            </a:r>
            <a:r>
              <a:rPr lang="en-US" altLang="zh-CN" sz="2000" dirty="0">
                <a:latin typeface="Arial" panose="020B0604020202020204" pitchFamily="34" charset="0"/>
              </a:rPr>
              <a:t>newpeople.json</a:t>
            </a:r>
            <a:r>
              <a:rPr lang="zh-CN" altLang="zh-CN" sz="2000" dirty="0">
                <a:latin typeface="Arial" panose="020B0604020202020204" pitchFamily="34" charset="0"/>
              </a:rPr>
              <a:t>的目录（不是文件）和一个名称为</a:t>
            </a:r>
            <a:r>
              <a:rPr lang="en-US" altLang="zh-CN" sz="2000" dirty="0">
                <a:latin typeface="Arial" panose="020B0604020202020204" pitchFamily="34" charset="0"/>
              </a:rPr>
              <a:t>newpeople.txt</a:t>
            </a:r>
            <a:r>
              <a:rPr lang="zh-CN" altLang="zh-CN" sz="2000" dirty="0">
                <a:latin typeface="Arial" panose="020B0604020202020204" pitchFamily="34" charset="0"/>
              </a:rPr>
              <a:t>的目录（不是文件）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part-00000-3db90180-ec7c-4291-ad05-df8e45c77f4d.json</a:t>
            </a:r>
            <a:endParaRPr lang="zh-CN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_SUCCESS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 DataFrame</a:t>
            </a:r>
            <a:r>
              <a:rPr lang="zh-CN" altLang="en-US" dirty="0"/>
              <a:t>的常用操作</a:t>
            </a:r>
            <a:endParaRPr lang="zh-CN" altLang="en-US" dirty="0"/>
          </a:p>
        </p:txBody>
      </p:sp>
      <p:sp>
        <p:nvSpPr>
          <p:cNvPr id="24579" name="矩形 2"/>
          <p:cNvSpPr/>
          <p:nvPr/>
        </p:nvSpPr>
        <p:spPr>
          <a:xfrm>
            <a:off x="2209800" y="1228725"/>
            <a:ext cx="3840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可以执行一些常用的</a:t>
            </a:r>
            <a:r>
              <a:rPr lang="en-US" altLang="zh-CN" dirty="0">
                <a:latin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</a:rPr>
              <a:t>操作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4580" name="图片 4" descr="C:\Users\Lenovo\AppData\Roaming\Tencent\Users\70004972\QQ\WinTemp\RichOle\N~2EL4ZOWU1YT{2]0(UNZ6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514600"/>
            <a:ext cx="50546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图片 5" descr="C:\Users\Lenovo\AppData\Roaming\Tencent\Users\70004972\QQ\WinTemp\RichOle\$B19A]7QS3O44[9}6AA6$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5021263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矩形 6"/>
          <p:cNvSpPr/>
          <p:nvPr/>
        </p:nvSpPr>
        <p:spPr>
          <a:xfrm>
            <a:off x="2209800" y="2057400"/>
            <a:ext cx="16179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printSchema()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3" name="矩形 7"/>
          <p:cNvSpPr/>
          <p:nvPr/>
        </p:nvSpPr>
        <p:spPr>
          <a:xfrm>
            <a:off x="2286000" y="4114800"/>
            <a:ext cx="9321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select()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4" name="TextBox 7"/>
          <p:cNvSpPr txBox="1"/>
          <p:nvPr/>
        </p:nvSpPr>
        <p:spPr>
          <a:xfrm>
            <a:off x="2286000" y="1620838"/>
            <a:ext cx="6096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&gt;&gt;&gt; df=spark.read.json(“people.json”)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65,&quot;width&quot;:11880}"/>
</p:tagLst>
</file>

<file path=ppt/tags/tag2.xml><?xml version="1.0" encoding="utf-8"?>
<p:tagLst xmlns:p="http://schemas.openxmlformats.org/presentationml/2006/main">
  <p:tag name="COMMONDATA" val="eyJoZGlkIjoiZjI4NTQ3MjIyM2FhNWZiNjFmMzgyODExMzc5YzM3OW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4569</Words>
  <Application>WPS 演示</Application>
  <PresentationFormat>宽屏</PresentationFormat>
  <Paragraphs>192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5.2 DataFrame概述</vt:lpstr>
      <vt:lpstr>5.3 DataFrame的创建</vt:lpstr>
      <vt:lpstr>5.3 DataFrame的创建</vt:lpstr>
      <vt:lpstr>5.3 DataFrame的创建</vt:lpstr>
      <vt:lpstr>5.3 DataFrame的创建</vt:lpstr>
      <vt:lpstr>5.3 DataFrame的创建</vt:lpstr>
      <vt:lpstr>5.4 DataFrame的保存</vt:lpstr>
      <vt:lpstr>5.4 DataFrame的保存</vt:lpstr>
      <vt:lpstr>5.5 DataFrame的常用操作</vt:lpstr>
      <vt:lpstr>5.5 DataFrame的常用操作</vt:lpstr>
      <vt:lpstr>5.5 DataFrame的常用操作</vt:lpstr>
      <vt:lpstr>5.6 从RDD转换得到DataFrame</vt:lpstr>
      <vt:lpstr>5.6.1 利用反射机制推断RDD模式</vt:lpstr>
      <vt:lpstr>5.6.1 利用反射机制推断RDD模式</vt:lpstr>
      <vt:lpstr>5.6.1 利用反射机制推断RDD模式</vt:lpstr>
      <vt:lpstr>5.6.2 使用编程方式定义RDD模式</vt:lpstr>
      <vt:lpstr>5.6.2 使用编程方式定义RDD模式</vt:lpstr>
      <vt:lpstr>5.6.2 使用编程方式定义RDD模式</vt:lpstr>
      <vt:lpstr>PowerPoint 演示文稿</vt:lpstr>
      <vt:lpstr>PowerPoint 演示文稿</vt:lpstr>
      <vt:lpstr>5.6.2 使用编程方式定义RDD模式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j'y'j</dc:creator>
  <cp:lastModifiedBy>rycf</cp:lastModifiedBy>
  <cp:revision>6</cp:revision>
  <dcterms:created xsi:type="dcterms:W3CDTF">2024-10-12T03:14:00Z</dcterms:created>
  <dcterms:modified xsi:type="dcterms:W3CDTF">2024-10-12T07:46:16Z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7B9A5EDA2CA440D395FD8233DC60C058</vt:lpwstr>
  </property>
  <property fmtid="{D5CDD505-2E9C-101B-9397-08002B2CF9AE}" pid="3" name="KSOProductBuildVer">
    <vt:lpwstr>2052-11.1.0.12165</vt:lpwstr>
  </property>
</Properties>
</file>