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36"/>
  </p:handoutMasterIdLst>
  <p:sldIdLst>
    <p:sldId id="675" r:id="rId3"/>
    <p:sldId id="676" r:id="rId5"/>
    <p:sldId id="711" r:id="rId6"/>
    <p:sldId id="679" r:id="rId7"/>
    <p:sldId id="645" r:id="rId8"/>
    <p:sldId id="744" r:id="rId9"/>
    <p:sldId id="776" r:id="rId10"/>
    <p:sldId id="775" r:id="rId11"/>
    <p:sldId id="646" r:id="rId12"/>
    <p:sldId id="668" r:id="rId13"/>
    <p:sldId id="647" r:id="rId14"/>
    <p:sldId id="712" r:id="rId15"/>
    <p:sldId id="667" r:id="rId16"/>
    <p:sldId id="670" r:id="rId17"/>
    <p:sldId id="713" r:id="rId18"/>
    <p:sldId id="778" r:id="rId19"/>
    <p:sldId id="777" r:id="rId20"/>
    <p:sldId id="663" r:id="rId21"/>
    <p:sldId id="715" r:id="rId22"/>
    <p:sldId id="716" r:id="rId23"/>
    <p:sldId id="779" r:id="rId24"/>
    <p:sldId id="781" r:id="rId25"/>
    <p:sldId id="782" r:id="rId26"/>
    <p:sldId id="780" r:id="rId27"/>
    <p:sldId id="717" r:id="rId28"/>
    <p:sldId id="718" r:id="rId29"/>
    <p:sldId id="719" r:id="rId30"/>
    <p:sldId id="720" r:id="rId31"/>
    <p:sldId id="721" r:id="rId32"/>
    <p:sldId id="722" r:id="rId33"/>
    <p:sldId id="724" r:id="rId34"/>
    <p:sldId id="783" r:id="rId35"/>
  </p:sldIdLst>
  <p:sldSz cx="9144000" cy="5715000" type="screen16x10"/>
  <p:notesSz cx="6858000" cy="9144000"/>
  <p:custDataLst>
    <p:tags r:id="rId40"/>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776"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66FF"/>
    <a:srgbClr val="035F9D"/>
    <a:srgbClr val="FF9900"/>
    <a:srgbClr val="996633"/>
    <a:srgbClr val="CCFF33"/>
    <a:srgbClr val="0089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74" autoAdjust="0"/>
    <p:restoredTop sz="75171" autoAdjust="0"/>
  </p:normalViewPr>
  <p:slideViewPr>
    <p:cSldViewPr showGuides="1">
      <p:cViewPr varScale="1">
        <p:scale>
          <a:sx n="87" d="100"/>
          <a:sy n="87" d="100"/>
        </p:scale>
        <p:origin x="318" y="90"/>
      </p:cViewPr>
      <p:guideLst>
        <p:guide orient="horz" pos="1776"/>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gs" Target="tags/tag51.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buFontTx/>
              <a:buNone/>
              <a:defRPr sz="1200">
                <a:latin typeface="+mn-lt"/>
                <a:ea typeface="+mn-ea"/>
              </a:defRPr>
            </a:lvl1pPr>
          </a:lstStyle>
          <a:p>
            <a:pPr>
              <a:defRPr/>
            </a:pPr>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buFontTx/>
              <a:buNone/>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a:latin typeface="Calibri" panose="020F0502020204030204" pitchFamily="34" charset="0"/>
              </a:defRPr>
            </a:lvl1pPr>
          </a:lstStyle>
          <a:p>
            <a:fld id="{9D43F84C-F136-4DA3-A0D8-8E2C6153E09A}"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buFontTx/>
              <a:buNone/>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buFontTx/>
              <a:buNone/>
              <a:defRPr sz="1200">
                <a:latin typeface="+mn-lt"/>
                <a:ea typeface="+mn-ea"/>
              </a:defRPr>
            </a:lvl1pPr>
          </a:lstStyle>
          <a:p>
            <a:pPr>
              <a:defRPr/>
            </a:pPr>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buFontTx/>
              <a:buNone/>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a:latin typeface="Calibri" panose="020F0502020204030204" pitchFamily="34" charset="0"/>
              </a:defRPr>
            </a:lvl1pPr>
          </a:lstStyle>
          <a:p>
            <a:fld id="{0C47003D-887A-4119-98FB-47D297C2B980}"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6147"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614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5092728-F0FD-46B5-B3E6-123AE94DA340}" type="slidenum">
              <a:rPr lang="zh-CN" altLang="en-US"/>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37891"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smtClean="0"/>
              <a:t> </a:t>
            </a:r>
            <a:endParaRPr lang="zh-CN" altLang="en-US" smtClean="0"/>
          </a:p>
          <a:p>
            <a:endParaRPr lang="zh-CN" altLang="en-US" smtClean="0"/>
          </a:p>
        </p:txBody>
      </p:sp>
      <p:sp>
        <p:nvSpPr>
          <p:cNvPr id="3789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729434C-7B45-43D4-82CE-6BB159A5EC40}" type="slidenum">
              <a:rPr lang="zh-CN" altLang="en-US"/>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39939"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smtClean="0"/>
              <a:t> </a:t>
            </a:r>
            <a:endParaRPr lang="zh-CN" altLang="en-US" smtClean="0"/>
          </a:p>
          <a:p>
            <a:endParaRPr lang="zh-CN" altLang="en-US" smtClean="0"/>
          </a:p>
        </p:txBody>
      </p:sp>
      <p:sp>
        <p:nvSpPr>
          <p:cNvPr id="399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A50C1C7-89C8-4B77-9B34-E9FA8F826B89}" type="slidenum">
              <a:rPr lang="zh-CN" altLang="en-US"/>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41987"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smtClean="0"/>
              <a:t> </a:t>
            </a:r>
            <a:endParaRPr lang="zh-CN" altLang="en-US" smtClean="0"/>
          </a:p>
          <a:p>
            <a:endParaRPr lang="zh-CN" altLang="en-US" smtClean="0"/>
          </a:p>
        </p:txBody>
      </p:sp>
      <p:sp>
        <p:nvSpPr>
          <p:cNvPr id="4198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57E7EE7-F128-46D6-BC9E-7ABD91519B8A}" type="slidenum">
              <a:rPr lang="zh-CN" altLang="en-US"/>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44035"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smtClean="0"/>
              <a:t> </a:t>
            </a:r>
            <a:endParaRPr lang="zh-CN" altLang="en-US" smtClean="0"/>
          </a:p>
          <a:p>
            <a:endParaRPr lang="zh-CN" altLang="en-US" smtClean="0"/>
          </a:p>
        </p:txBody>
      </p:sp>
      <p:sp>
        <p:nvSpPr>
          <p:cNvPr id="4403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22721BD-7E5A-4370-8AAD-1E303888C0DC}" type="slidenum">
              <a:rPr lang="zh-CN" altLang="en-US"/>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46083"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smtClean="0"/>
              <a:t> </a:t>
            </a:r>
            <a:endParaRPr lang="zh-CN" altLang="en-US" smtClean="0"/>
          </a:p>
          <a:p>
            <a:endParaRPr lang="zh-CN" altLang="en-US" smtClean="0"/>
          </a:p>
        </p:txBody>
      </p:sp>
      <p:sp>
        <p:nvSpPr>
          <p:cNvPr id="4608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F52B731-DB71-4446-B041-E5A62FAD9F10}" type="slidenum">
              <a:rPr lang="zh-CN" altLang="en-US"/>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48131"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smtClean="0"/>
              <a:t> </a:t>
            </a:r>
            <a:endParaRPr lang="zh-CN" altLang="en-US" smtClean="0"/>
          </a:p>
          <a:p>
            <a:endParaRPr lang="zh-CN" altLang="en-US" smtClean="0"/>
          </a:p>
        </p:txBody>
      </p:sp>
      <p:sp>
        <p:nvSpPr>
          <p:cNvPr id="4813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4C766EF-C1D2-451E-B26C-2847EF724204}" type="slidenum">
              <a:rPr lang="zh-CN" altLang="en-US"/>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50179"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smtClean="0"/>
              <a:t> </a:t>
            </a:r>
            <a:endParaRPr lang="zh-CN" altLang="en-US" smtClean="0"/>
          </a:p>
          <a:p>
            <a:endParaRPr lang="zh-CN" altLang="en-US" smtClean="0"/>
          </a:p>
        </p:txBody>
      </p:sp>
      <p:sp>
        <p:nvSpPr>
          <p:cNvPr id="5018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DF69F44-08F6-4255-A43C-741EFF3F8B9B}" type="slidenum">
              <a:rPr lang="zh-CN" altLang="en-US"/>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52227"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smtClean="0"/>
              <a:t> </a:t>
            </a:r>
            <a:endParaRPr lang="zh-CN" altLang="en-US" smtClean="0"/>
          </a:p>
          <a:p>
            <a:endParaRPr lang="zh-CN" altLang="en-US" smtClean="0"/>
          </a:p>
        </p:txBody>
      </p:sp>
      <p:sp>
        <p:nvSpPr>
          <p:cNvPr id="5222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BDFFD61-0F37-4ED0-B952-EB7DC2EB2F6D}" type="slidenum">
              <a:rPr lang="zh-CN" altLang="en-US"/>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54275"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smtClean="0"/>
              <a:t> </a:t>
            </a:r>
            <a:endParaRPr lang="zh-CN" altLang="en-US" smtClean="0"/>
          </a:p>
          <a:p>
            <a:endParaRPr lang="zh-CN" altLang="en-US" smtClean="0"/>
          </a:p>
        </p:txBody>
      </p:sp>
      <p:sp>
        <p:nvSpPr>
          <p:cNvPr id="5427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5366D42-D24F-4625-9C07-9708DF43F0CF}" type="slidenum">
              <a:rPr lang="zh-CN" altLang="en-US"/>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。多个节点要组成网络：需要在物理上连接起来，并设置</a:t>
            </a:r>
            <a:r>
              <a:rPr lang="en-US" altLang="zh-CN" dirty="0" smtClean="0"/>
              <a:t>IP</a:t>
            </a:r>
            <a:r>
              <a:rPr lang="zh-CN" altLang="en-US" dirty="0" smtClean="0"/>
              <a:t>地址；虚拟机可以选择</a:t>
            </a:r>
            <a:r>
              <a:rPr lang="en-US" altLang="zh-CN" dirty="0" smtClean="0"/>
              <a:t>NAT</a:t>
            </a:r>
            <a:r>
              <a:rPr lang="zh-CN" altLang="en-US" dirty="0" smtClean="0"/>
              <a:t>或者桥接模式；</a:t>
            </a:r>
            <a:endParaRPr lang="en-US" altLang="zh-CN" dirty="0" smtClean="0"/>
          </a:p>
          <a:p>
            <a:r>
              <a:rPr lang="en-US" altLang="zh-CN" dirty="0" smtClean="0"/>
              <a:t>2</a:t>
            </a:r>
            <a:r>
              <a:rPr lang="zh-CN" altLang="en-US" dirty="0" smtClean="0"/>
              <a:t>。配置</a:t>
            </a:r>
            <a:r>
              <a:rPr lang="en-US" altLang="zh-CN" dirty="0" smtClean="0"/>
              <a:t>hosts</a:t>
            </a:r>
            <a:r>
              <a:rPr lang="zh-CN" altLang="en-US" dirty="0" smtClean="0"/>
              <a:t>文件，给出集群的所有主机名和</a:t>
            </a:r>
            <a:r>
              <a:rPr lang="en-US" altLang="zh-CN" dirty="0" smtClean="0"/>
              <a:t>IP</a:t>
            </a:r>
            <a:r>
              <a:rPr lang="zh-CN" altLang="en-US" dirty="0" smtClean="0"/>
              <a:t>表</a:t>
            </a:r>
            <a:endParaRPr lang="en-US" altLang="zh-CN" dirty="0" smtClean="0"/>
          </a:p>
          <a:p>
            <a:r>
              <a:rPr lang="en-US" altLang="zh-CN" dirty="0" smtClean="0"/>
              <a:t>3</a:t>
            </a:r>
            <a:r>
              <a:rPr lang="zh-CN" altLang="en-US" dirty="0" smtClean="0"/>
              <a:t>。配置</a:t>
            </a:r>
            <a:r>
              <a:rPr lang="en-US" altLang="zh-CN" dirty="0" smtClean="0"/>
              <a:t>SSH</a:t>
            </a:r>
            <a:r>
              <a:rPr lang="zh-CN" altLang="en-US" dirty="0" smtClean="0"/>
              <a:t>免密登录；</a:t>
            </a:r>
            <a:endParaRPr lang="en-US" altLang="zh-CN" dirty="0" smtClean="0"/>
          </a:p>
          <a:p>
            <a:r>
              <a:rPr lang="en-US" altLang="zh-CN" dirty="0" smtClean="0"/>
              <a:t>------------------------------------</a:t>
            </a:r>
            <a:endParaRPr lang="en-US" altLang="zh-CN" dirty="0" smtClean="0"/>
          </a:p>
          <a:p>
            <a:r>
              <a:rPr lang="zh-CN" altLang="en-US" dirty="0" smtClean="0"/>
              <a:t>开源版</a:t>
            </a:r>
            <a:r>
              <a:rPr lang="en-US" altLang="zh-CN" dirty="0" err="1" smtClean="0"/>
              <a:t>hadoop</a:t>
            </a:r>
            <a:r>
              <a:rPr lang="zh-CN" altLang="en-US" dirty="0" smtClean="0"/>
              <a:t>的安装和管理都很麻烦，而且不稳定，增加节点较为繁琐，而商业发行版均带有管理平台如</a:t>
            </a:r>
            <a:r>
              <a:rPr lang="en-US" altLang="zh-CN" dirty="0" err="1" smtClean="0"/>
              <a:t>ambari</a:t>
            </a:r>
            <a:r>
              <a:rPr lang="en-US" altLang="zh-CN" dirty="0" smtClean="0"/>
              <a:t>,</a:t>
            </a:r>
            <a:r>
              <a:rPr lang="zh-CN" altLang="en-US" dirty="0" smtClean="0"/>
              <a:t>简化了这个过程；</a:t>
            </a:r>
            <a:endParaRPr lang="en-US" altLang="zh-CN" dirty="0" smtClean="0"/>
          </a:p>
          <a:p>
            <a:r>
              <a:rPr lang="zh-CN" altLang="en-US" dirty="0" smtClean="0"/>
              <a:t>除</a:t>
            </a:r>
            <a:r>
              <a:rPr lang="en-US" altLang="zh-CN" dirty="0" err="1" smtClean="0"/>
              <a:t>hadoop</a:t>
            </a:r>
            <a:r>
              <a:rPr lang="zh-CN" altLang="en-US" dirty="0" smtClean="0"/>
              <a:t>外，还需要安装如</a:t>
            </a:r>
            <a:r>
              <a:rPr lang="en-US" altLang="zh-CN" dirty="0" err="1" smtClean="0"/>
              <a:t>hive,spark,hbase</a:t>
            </a:r>
            <a:r>
              <a:rPr lang="zh-CN" altLang="en-US" dirty="0" smtClean="0"/>
              <a:t>等组件，组件间及与</a:t>
            </a:r>
            <a:r>
              <a:rPr lang="en-US" altLang="zh-CN" dirty="0" smtClean="0"/>
              <a:t>Hadoop</a:t>
            </a:r>
            <a:r>
              <a:rPr lang="zh-CN" altLang="en-US" dirty="0" smtClean="0"/>
              <a:t>版本的兼容较为麻烦，而商业版的各个组件经过了兼容性测试；</a:t>
            </a:r>
            <a:endParaRPr lang="en-US" altLang="zh-CN" dirty="0" smtClean="0"/>
          </a:p>
          <a:p>
            <a:r>
              <a:rPr lang="zh-CN" altLang="en-US" dirty="0" smtClean="0"/>
              <a:t>对于</a:t>
            </a:r>
            <a:r>
              <a:rPr lang="en-US" altLang="zh-CN" dirty="0" smtClean="0"/>
              <a:t>Hadoop</a:t>
            </a:r>
            <a:r>
              <a:rPr lang="zh-CN" altLang="en-US" dirty="0" smtClean="0"/>
              <a:t>平台及各组件运行情况的管控，需要用命令或打开不同的页面，</a:t>
            </a:r>
            <a:r>
              <a:rPr lang="en-US" altLang="zh-CN" dirty="0" smtClean="0"/>
              <a:t>HUE</a:t>
            </a:r>
            <a:r>
              <a:rPr lang="zh-CN" altLang="en-US" dirty="0" smtClean="0"/>
              <a:t>则将整个集群各组件的运行情况统一到一个页面。</a:t>
            </a:r>
            <a:endParaRPr lang="en-US" altLang="zh-CN" dirty="0" smtClean="0"/>
          </a:p>
        </p:txBody>
      </p:sp>
      <p:sp>
        <p:nvSpPr>
          <p:cNvPr id="4" name="灯片编号占位符 3"/>
          <p:cNvSpPr>
            <a:spLocks noGrp="1"/>
          </p:cNvSpPr>
          <p:nvPr>
            <p:ph type="sldNum" sz="quarter" idx="10"/>
          </p:nvPr>
        </p:nvSpPr>
        <p:spPr/>
        <p:txBody>
          <a:bodyPr/>
          <a:lstStyle/>
          <a:p>
            <a:fld id="{0C47003D-887A-4119-98FB-47D297C2B98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15363" name="文本占位符 2"/>
          <p:cNvSpPr>
            <a:spLocks noGrp="1" noChangeArrowheads="1"/>
          </p:cNvSpPr>
          <p:nvPr>
            <p:ph type="body" idx="4294967295"/>
          </p:nvPr>
        </p:nvSpPr>
        <p:spPr bwMode="auto"/>
        <p:txBody>
          <a:bodyPr wrap="square" numCol="1" anchor="t" anchorCtr="0" compatLnSpc="1"/>
          <a:lstStyle/>
          <a:p>
            <a:endParaRPr lang="zh-CN" alt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20483"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2048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FDAD717-68AB-4203-8623-58552523DCAE}" type="slidenum">
              <a:rPr lang="zh-CN" altLang="en-US"/>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22531"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smtClean="0"/>
              <a:t> </a:t>
            </a:r>
            <a:endParaRPr lang="zh-CN" altLang="en-US" smtClean="0"/>
          </a:p>
          <a:p>
            <a:endParaRPr lang="zh-CN" altLang="en-US" smtClean="0"/>
          </a:p>
        </p:txBody>
      </p:sp>
      <p:sp>
        <p:nvSpPr>
          <p:cNvPr id="2253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1E687AF-E02E-424C-AA7B-12064AD83ACA}" type="slidenum">
              <a:rPr lang="zh-CN" altLang="en-US"/>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27651"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2765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4803997-6BA3-4444-B0D5-1EDF0F1C1B40}"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29699"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smtClean="0"/>
              <a:t> </a:t>
            </a:r>
            <a:endParaRPr lang="zh-CN" altLang="en-US" smtClean="0"/>
          </a:p>
          <a:p>
            <a:endParaRPr lang="zh-CN" altLang="en-US" smtClean="0"/>
          </a:p>
        </p:txBody>
      </p:sp>
      <p:sp>
        <p:nvSpPr>
          <p:cNvPr id="2970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6F36AA2-2952-452F-918C-C127526C9F73}" type="slidenum">
              <a:rPr lang="zh-CN" altLang="en-US"/>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31747"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smtClean="0"/>
              <a:t> </a:t>
            </a:r>
            <a:endParaRPr lang="zh-CN" altLang="en-US" smtClean="0"/>
          </a:p>
          <a:p>
            <a:endParaRPr lang="zh-CN" altLang="en-US" smtClean="0"/>
          </a:p>
        </p:txBody>
      </p:sp>
      <p:sp>
        <p:nvSpPr>
          <p:cNvPr id="3174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38D19AB-0748-473F-B1E1-9D864566EADB}" type="slidenum">
              <a:rPr lang="zh-CN" altLang="en-US"/>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33795"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smtClean="0"/>
              <a:t> </a:t>
            </a:r>
            <a:endParaRPr lang="zh-CN" altLang="en-US" smtClean="0"/>
          </a:p>
          <a:p>
            <a:endParaRPr lang="zh-CN" altLang="en-US" smtClean="0"/>
          </a:p>
        </p:txBody>
      </p:sp>
      <p:sp>
        <p:nvSpPr>
          <p:cNvPr id="3379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E4B47A5-D719-4E54-B320-AF1049064146}" type="slidenum">
              <a:rPr lang="zh-CN" altLang="en-US"/>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35843"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smtClean="0"/>
              <a:t> </a:t>
            </a:r>
            <a:endParaRPr lang="zh-CN" altLang="en-US" smtClean="0"/>
          </a:p>
          <a:p>
            <a:endParaRPr lang="zh-CN" altLang="en-US" smtClean="0"/>
          </a:p>
        </p:txBody>
      </p:sp>
      <p:sp>
        <p:nvSpPr>
          <p:cNvPr id="3584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6766405-AD49-4A7E-8912-D24A306B35AC}" type="slidenum">
              <a:rPr lang="zh-CN"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Straight Connector 7"/>
          <p:cNvCxnSpPr/>
          <p:nvPr/>
        </p:nvCxnSpPr>
        <p:spPr>
          <a:xfrm>
            <a:off x="685800" y="2832100"/>
            <a:ext cx="78486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143001"/>
            <a:ext cx="7848600" cy="1606021"/>
          </a:xfrm>
        </p:spPr>
        <p:txBody>
          <a:bodyPr anchor="b">
            <a:noAutofit/>
          </a:bodyPr>
          <a:lstStyle>
            <a:lvl1pPr>
              <a:defRPr sz="5400" cap="all" baseline="0"/>
            </a:lvl1pPr>
          </a:lstStyle>
          <a:p>
            <a:r>
              <a:rPr lang="zh-CN" altLang="en-US" noProof="1"/>
              <a:t>单击此处编辑母版标题样式</a:t>
            </a:r>
            <a:endParaRPr lang="en-US" noProof="1"/>
          </a:p>
        </p:txBody>
      </p:sp>
      <p:sp>
        <p:nvSpPr>
          <p:cNvPr id="3" name="Subtitle 2"/>
          <p:cNvSpPr>
            <a:spLocks noGrp="1"/>
          </p:cNvSpPr>
          <p:nvPr>
            <p:ph type="subTitle" idx="1"/>
          </p:nvPr>
        </p:nvSpPr>
        <p:spPr>
          <a:xfrm>
            <a:off x="685800" y="2921000"/>
            <a:ext cx="6400800" cy="14605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endParaRPr lang="en-US"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3500"/>
            <a:ext cx="8229600" cy="3924267"/>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en-US" noProof="1"/>
          </a:p>
        </p:txBody>
      </p:sp>
      <p:sp>
        <p:nvSpPr>
          <p:cNvPr id="5" name="标题 4"/>
          <p:cNvSpPr>
            <a:spLocks noGrp="1"/>
          </p:cNvSpPr>
          <p:nvPr>
            <p:ph type="title"/>
          </p:nvPr>
        </p:nvSpPr>
        <p:spPr/>
        <p:txBody>
          <a:bodyPr/>
          <a:lstStyle/>
          <a:p>
            <a:r>
              <a:rPr lang="zh-CN" altLang="en-US" noProof="1"/>
              <a:t>单击此处编辑母版标题样式</a:t>
            </a:r>
            <a:endParaRPr lang="zh-CN" altLang="en-US"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257322"/>
            <a:ext cx="8219256" cy="3924267"/>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en-US" noProof="1"/>
          </a:p>
        </p:txBody>
      </p:sp>
      <p:sp>
        <p:nvSpPr>
          <p:cNvPr id="5" name="标题 4"/>
          <p:cNvSpPr>
            <a:spLocks noGrp="1"/>
          </p:cNvSpPr>
          <p:nvPr>
            <p:ph type="title"/>
          </p:nvPr>
        </p:nvSpPr>
        <p:spPr/>
        <p:txBody>
          <a:bodyPr/>
          <a:lstStyle/>
          <a:p>
            <a:r>
              <a:rPr lang="zh-CN" altLang="en-US" noProof="1"/>
              <a:t>单击此处编辑母版标题样式</a:t>
            </a:r>
            <a:endParaRPr lang="zh-CN" altLang="en-US" noProof="1"/>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457200" y="444500"/>
            <a:ext cx="8229600" cy="825500"/>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endParaRPr lang="en-US" altLang="zh-CN"/>
          </a:p>
        </p:txBody>
      </p:sp>
      <p:sp>
        <p:nvSpPr>
          <p:cNvPr id="1027" name="Text Placeholder 2"/>
          <p:cNvSpPr>
            <a:spLocks noGrp="1" noChangeArrowheads="1"/>
          </p:cNvSpPr>
          <p:nvPr>
            <p:ph type="body" idx="9"/>
          </p:nvPr>
        </p:nvSpPr>
        <p:spPr bwMode="auto">
          <a:xfrm>
            <a:off x="457200" y="1333500"/>
            <a:ext cx="8229600"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ltLang="zh-CN" smtClean="0"/>
          </a:p>
        </p:txBody>
      </p:sp>
      <p:sp>
        <p:nvSpPr>
          <p:cNvPr id="1028" name="TextBox 4"/>
          <p:cNvSpPr txBox="1">
            <a:spLocks noChangeArrowheads="1"/>
          </p:cNvSpPr>
          <p:nvPr/>
        </p:nvSpPr>
        <p:spPr bwMode="auto">
          <a:xfrm>
            <a:off x="5651500" y="5316538"/>
            <a:ext cx="3384550" cy="307975"/>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r>
              <a:rPr lang="zh-CN" altLang="en-US" sz="1400">
                <a:solidFill>
                  <a:schemeClr val="bg1"/>
                </a:solidFill>
                <a:latin typeface="隶书" panose="02010509060101010101" pitchFamily="49" charset="-122"/>
                <a:ea typeface="隶书" panose="02010509060101010101" pitchFamily="49" charset="-122"/>
              </a:rPr>
              <a:t>三峡大学计算机与信息学院</a:t>
            </a:r>
            <a:endParaRPr lang="zh-CN" altLang="en-US" sz="1400">
              <a:solidFill>
                <a:schemeClr val="bg1"/>
              </a:solidFill>
              <a:latin typeface="隶书" panose="02010509060101010101" pitchFamily="49" charset="-122"/>
              <a:ea typeface="隶书" panose="02010509060101010101"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rtl="0" eaLnBrk="0" fontAlgn="base" hangingPunct="0">
        <a:spcBef>
          <a:spcPct val="0"/>
        </a:spcBef>
        <a:spcAft>
          <a:spcPct val="0"/>
        </a:spcAft>
        <a:defRPr sz="4000" b="1" kern="1200" spc="-100">
          <a:solidFill>
            <a:schemeClr val="tx1"/>
          </a:solidFill>
          <a:latin typeface="宋体" panose="02010600030101010101" pitchFamily="2" charset="-122"/>
          <a:ea typeface="宋体" panose="02010600030101010101" pitchFamily="2" charset="-122"/>
          <a:cs typeface="+mj-cs"/>
        </a:defRPr>
      </a:lvl1pPr>
      <a:lvl2pPr algn="l" rtl="0" eaLnBrk="0" fontAlgn="base" hangingPunct="0">
        <a:spcBef>
          <a:spcPct val="0"/>
        </a:spcBef>
        <a:spcAft>
          <a:spcPct val="0"/>
        </a:spcAft>
        <a:defRPr sz="4000" b="1">
          <a:solidFill>
            <a:schemeClr val="tx1"/>
          </a:solidFill>
          <a:latin typeface="宋体" panose="02010600030101010101" pitchFamily="2" charset="-122"/>
          <a:ea typeface="宋体" panose="02010600030101010101" pitchFamily="2" charset="-122"/>
        </a:defRPr>
      </a:lvl2pPr>
      <a:lvl3pPr algn="l" rtl="0" eaLnBrk="0" fontAlgn="base" hangingPunct="0">
        <a:spcBef>
          <a:spcPct val="0"/>
        </a:spcBef>
        <a:spcAft>
          <a:spcPct val="0"/>
        </a:spcAft>
        <a:defRPr sz="4000" b="1">
          <a:solidFill>
            <a:schemeClr val="tx1"/>
          </a:solidFill>
          <a:latin typeface="宋体" panose="02010600030101010101" pitchFamily="2" charset="-122"/>
          <a:ea typeface="宋体" panose="02010600030101010101" pitchFamily="2" charset="-122"/>
        </a:defRPr>
      </a:lvl3pPr>
      <a:lvl4pPr algn="l" rtl="0" eaLnBrk="0" fontAlgn="base" hangingPunct="0">
        <a:spcBef>
          <a:spcPct val="0"/>
        </a:spcBef>
        <a:spcAft>
          <a:spcPct val="0"/>
        </a:spcAft>
        <a:defRPr sz="4000" b="1">
          <a:solidFill>
            <a:schemeClr val="tx1"/>
          </a:solidFill>
          <a:latin typeface="宋体" panose="02010600030101010101" pitchFamily="2" charset="-122"/>
          <a:ea typeface="宋体" panose="02010600030101010101" pitchFamily="2" charset="-122"/>
        </a:defRPr>
      </a:lvl4pPr>
      <a:lvl5pPr algn="l" rtl="0" eaLnBrk="0" fontAlgn="base" hangingPunct="0">
        <a:spcBef>
          <a:spcPct val="0"/>
        </a:spcBef>
        <a:spcAft>
          <a:spcPct val="0"/>
        </a:spcAft>
        <a:defRPr sz="4000" b="1">
          <a:solidFill>
            <a:schemeClr val="tx1"/>
          </a:solidFill>
          <a:latin typeface="宋体" panose="02010600030101010101" pitchFamily="2" charset="-122"/>
          <a:ea typeface="宋体" panose="02010600030101010101" pitchFamily="2" charset="-122"/>
        </a:defRPr>
      </a:lvl5pPr>
      <a:lvl6pPr marL="457200" algn="l" rtl="0" fontAlgn="base">
        <a:spcBef>
          <a:spcPct val="0"/>
        </a:spcBef>
        <a:spcAft>
          <a:spcPct val="0"/>
        </a:spcAft>
        <a:defRPr sz="4000" b="1">
          <a:solidFill>
            <a:schemeClr val="tx1"/>
          </a:solidFill>
          <a:latin typeface="宋体" panose="02010600030101010101" pitchFamily="2" charset="-122"/>
          <a:ea typeface="宋体" panose="02010600030101010101" pitchFamily="2" charset="-122"/>
        </a:defRPr>
      </a:lvl6pPr>
      <a:lvl7pPr marL="914400" algn="l" rtl="0" fontAlgn="base">
        <a:spcBef>
          <a:spcPct val="0"/>
        </a:spcBef>
        <a:spcAft>
          <a:spcPct val="0"/>
        </a:spcAft>
        <a:defRPr sz="4000" b="1">
          <a:solidFill>
            <a:schemeClr val="tx1"/>
          </a:solidFill>
          <a:latin typeface="宋体" panose="02010600030101010101" pitchFamily="2" charset="-122"/>
          <a:ea typeface="宋体" panose="02010600030101010101" pitchFamily="2" charset="-122"/>
        </a:defRPr>
      </a:lvl7pPr>
      <a:lvl8pPr marL="1371600" algn="l" rtl="0" fontAlgn="base">
        <a:spcBef>
          <a:spcPct val="0"/>
        </a:spcBef>
        <a:spcAft>
          <a:spcPct val="0"/>
        </a:spcAft>
        <a:defRPr sz="4000" b="1">
          <a:solidFill>
            <a:schemeClr val="tx1"/>
          </a:solidFill>
          <a:latin typeface="宋体" panose="02010600030101010101" pitchFamily="2" charset="-122"/>
          <a:ea typeface="宋体" panose="02010600030101010101" pitchFamily="2" charset="-122"/>
        </a:defRPr>
      </a:lvl8pPr>
      <a:lvl9pPr marL="1828800" algn="l" rtl="0" fontAlgn="base">
        <a:spcBef>
          <a:spcPct val="0"/>
        </a:spcBef>
        <a:spcAft>
          <a:spcPct val="0"/>
        </a:spcAft>
        <a:defRPr sz="4000" b="1">
          <a:solidFill>
            <a:schemeClr val="tx1"/>
          </a:solidFill>
          <a:latin typeface="宋体" panose="02010600030101010101" pitchFamily="2" charset="-122"/>
          <a:ea typeface="宋体" panose="02010600030101010101" pitchFamily="2" charset="-122"/>
        </a:defRPr>
      </a:lvl9pPr>
    </p:titleStyle>
    <p:bodyStyle>
      <a:lvl1pPr marL="182880" indent="-182880"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1pPr>
      <a:lvl2pPr marL="457200" indent="-182880"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2pPr>
      <a:lvl3pPr marL="730250" indent="-182880" algn="l" rtl="0" eaLnBrk="0" fontAlgn="base" hangingPunct="0">
        <a:spcBef>
          <a:spcPct val="20000"/>
        </a:spcBef>
        <a:spcAft>
          <a:spcPct val="0"/>
        </a:spcAft>
        <a:buClr>
          <a:schemeClr val="accent1"/>
        </a:buClr>
        <a:buSzPct val="90000"/>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3pPr>
      <a:lvl4pPr marL="1005205" indent="-182880"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宋体" panose="02010600030101010101" pitchFamily="2" charset="-122"/>
          <a:ea typeface="宋体" panose="02010600030101010101" pitchFamily="2" charset="-122"/>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宋体" panose="02010600030101010101" pitchFamily="2" charset="-122"/>
          <a:ea typeface="宋体" panose="02010600030101010101" pitchFamily="2" charset="-122"/>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5.xml"/><Relationship Id="rId2" Type="http://schemas.openxmlformats.org/officeDocument/2006/relationships/image" Target="../media/image7.png"/><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image" Target="../media/image8.png"/><Relationship Id="rId2" Type="http://schemas.openxmlformats.org/officeDocument/2006/relationships/tags" Target="../tags/tag18.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tags" Target="../tags/tag20.xml"/><Relationship Id="rId1" Type="http://schemas.openxmlformats.org/officeDocument/2006/relationships/tags" Target="../tags/tag1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tags" Target="../tags/tag36.xml"/><Relationship Id="rId1" Type="http://schemas.openxmlformats.org/officeDocument/2006/relationships/tags" Target="../tags/tag35.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tags" Target="../tags/tag46.xml"/><Relationship Id="rId1" Type="http://schemas.openxmlformats.org/officeDocument/2006/relationships/tags" Target="../tags/tag45.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tags" Target="../tags/tag3.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11.jpeg"/><Relationship Id="rId2" Type="http://schemas.openxmlformats.org/officeDocument/2006/relationships/tags" Target="../tags/tag48.xml"/><Relationship Id="rId1" Type="http://schemas.openxmlformats.org/officeDocument/2006/relationships/tags" Target="../tags/tag47.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tags" Target="../tags/tag50.xml"/><Relationship Id="rId1" Type="http://schemas.openxmlformats.org/officeDocument/2006/relationships/tags" Target="../tags/tag4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xml"/><Relationship Id="rId2" Type="http://schemas.openxmlformats.org/officeDocument/2006/relationships/image" Target="../media/image6.jpeg"/><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tags" Target="../tags/tag1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336675"/>
            <a:ext cx="9144000" cy="264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5123" name="Picture 2"/>
          <p:cNvPicPr>
            <a:picLocks noChangeArrowheads="1"/>
          </p:cNvPicPr>
          <p:nvPr/>
        </p:nvPicPr>
        <p:blipFill>
          <a:blip r:embed="rId1">
            <a:lum bright="70000" contrast="-70000"/>
            <a:extLst>
              <a:ext uri="{28A0092B-C50C-407E-A947-70E740481C1C}">
                <a14:useLocalDpi xmlns:a14="http://schemas.microsoft.com/office/drawing/2010/main" val="0"/>
              </a:ext>
            </a:extLst>
          </a:blip>
          <a:srcRect t="16795" b="15936"/>
          <a:stretch>
            <a:fillRect/>
          </a:stretch>
        </p:blipFill>
        <p:spPr bwMode="auto">
          <a:xfrm>
            <a:off x="23813" y="1376363"/>
            <a:ext cx="9101137"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3"/>
          <p:cNvSpPr txBox="1">
            <a:spLocks noChangeArrowheads="1"/>
          </p:cNvSpPr>
          <p:nvPr/>
        </p:nvSpPr>
        <p:spPr bwMode="auto">
          <a:xfrm>
            <a:off x="251520" y="1643063"/>
            <a:ext cx="868928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ctr">
              <a:lnSpc>
                <a:spcPct val="150000"/>
              </a:lnSpc>
              <a:spcBef>
                <a:spcPct val="0"/>
              </a:spcBef>
              <a:buClrTx/>
              <a:buSzTx/>
              <a:buFont typeface="Arial" panose="020B0604020202020204" pitchFamily="34" charset="0"/>
              <a:buNone/>
            </a:pPr>
            <a:r>
              <a:rPr lang="zh-CN" altLang="en-US" sz="3600" b="1" dirty="0">
                <a:solidFill>
                  <a:schemeClr val="accent1"/>
                </a:solidFill>
                <a:latin typeface="微软雅黑" panose="020B0503020204020204" pitchFamily="34" charset="-122"/>
                <a:ea typeface="微软雅黑" panose="020B0503020204020204" pitchFamily="34" charset="-122"/>
              </a:rPr>
              <a:t>第</a:t>
            </a:r>
            <a:r>
              <a:rPr lang="en-US" altLang="zh-CN" sz="3600" b="1" dirty="0">
                <a:solidFill>
                  <a:schemeClr val="accent1"/>
                </a:solidFill>
                <a:latin typeface="微软雅黑" panose="020B0503020204020204" pitchFamily="34" charset="-122"/>
                <a:ea typeface="微软雅黑" panose="020B0503020204020204" pitchFamily="34" charset="-122"/>
              </a:rPr>
              <a:t>2</a:t>
            </a:r>
            <a:r>
              <a:rPr lang="zh-CN" altLang="en-US" sz="3600" b="1" dirty="0">
                <a:solidFill>
                  <a:schemeClr val="accent1"/>
                </a:solidFill>
                <a:latin typeface="微软雅黑" panose="020B0503020204020204" pitchFamily="34" charset="-122"/>
                <a:ea typeface="微软雅黑" panose="020B0503020204020204" pitchFamily="34" charset="-122"/>
              </a:rPr>
              <a:t>章 大数据处理架构</a:t>
            </a:r>
            <a:r>
              <a:rPr lang="en-US" altLang="zh-CN" sz="3600" b="1" dirty="0">
                <a:solidFill>
                  <a:schemeClr val="accent1"/>
                </a:solidFill>
                <a:latin typeface="微软雅黑" panose="020B0503020204020204" pitchFamily="34" charset="-122"/>
                <a:ea typeface="微软雅黑" panose="020B0503020204020204" pitchFamily="34" charset="-122"/>
              </a:rPr>
              <a:t>Hadoop</a:t>
            </a:r>
            <a:br>
              <a:rPr lang="en-US" altLang="zh-CN" sz="3600" b="1" dirty="0">
                <a:solidFill>
                  <a:schemeClr val="accent1"/>
                </a:solidFill>
                <a:latin typeface="微软雅黑" panose="020B0503020204020204" pitchFamily="34" charset="-122"/>
                <a:ea typeface="微软雅黑" panose="020B0503020204020204" pitchFamily="34" charset="-122"/>
              </a:rPr>
            </a:b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grpSp>
        <p:nvGrpSpPr>
          <p:cNvPr id="5125" name="组合 8"/>
          <p:cNvGrpSpPr/>
          <p:nvPr/>
        </p:nvGrpSpPr>
        <p:grpSpPr bwMode="auto">
          <a:xfrm>
            <a:off x="8574088" y="4248150"/>
            <a:ext cx="534987" cy="1009650"/>
            <a:chOff x="5940152" y="3644466"/>
            <a:chExt cx="720080" cy="1224136"/>
          </a:xfrm>
        </p:grpSpPr>
        <p:sp>
          <p:nvSpPr>
            <p:cNvPr id="10" name="流程图: 延期 9"/>
            <p:cNvSpPr/>
            <p:nvPr/>
          </p:nvSpPr>
          <p:spPr>
            <a:xfrm rot="16200000">
              <a:off x="5688125" y="3896493"/>
              <a:ext cx="1224136" cy="720080"/>
            </a:xfrm>
            <a:prstGeom prst="flowChartDelay">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127" name="组合 10"/>
            <p:cNvGrpSpPr/>
            <p:nvPr/>
          </p:nvGrpSpPr>
          <p:grpSpPr bwMode="auto">
            <a:xfrm>
              <a:off x="6109591" y="3850774"/>
              <a:ext cx="381201" cy="864096"/>
              <a:chOff x="899592" y="1478124"/>
              <a:chExt cx="1507033" cy="3416102"/>
            </a:xfrm>
          </p:grpSpPr>
          <p:pic>
            <p:nvPicPr>
              <p:cNvPr id="12" name="Picture 2" descr="C:\Users\Dell\Desktop\三峡大学形象标识\qiusuo.bmp"/>
              <p:cNvPicPr>
                <a:picLocks noChangeAspect="1" noChangeArrowheads="1"/>
              </p:cNvPicPr>
              <p:nvPr/>
            </p:nvPicPr>
            <p:blipFill rotWithShape="1">
              <a:blip r:embed="rId2" cstate="print">
                <a:clrChange>
                  <a:clrFrom>
                    <a:srgbClr val="FFFFFF"/>
                  </a:clrFrom>
                  <a:clrTo>
                    <a:srgbClr val="FFFFFF">
                      <a:alpha val="0"/>
                    </a:srgbClr>
                  </a:clrTo>
                </a:clrChange>
                <a:duotone>
                  <a:schemeClr val="bg2">
                    <a:shade val="45000"/>
                    <a:satMod val="135000"/>
                  </a:schemeClr>
                  <a:prstClr val="white"/>
                </a:duotone>
              </a:blip>
              <a:srcRect l="55076"/>
              <a:stretch>
                <a:fillRect/>
              </a:stretch>
            </p:blipFill>
            <p:spPr bwMode="auto">
              <a:xfrm>
                <a:off x="899592" y="3186175"/>
                <a:ext cx="1289332" cy="1708051"/>
              </a:xfrm>
              <a:prstGeom prst="rect">
                <a:avLst/>
              </a:prstGeom>
              <a:noFill/>
            </p:spPr>
          </p:pic>
          <p:pic>
            <p:nvPicPr>
              <p:cNvPr id="13" name="Picture 2" descr="C:\Users\Dell\Desktop\三峡大学形象标识\qiusuo.bmp"/>
              <p:cNvPicPr>
                <a:picLocks noChangeAspect="1" noChangeArrowheads="1"/>
              </p:cNvPicPr>
              <p:nvPr/>
            </p:nvPicPr>
            <p:blipFill rotWithShape="1">
              <a:blip r:embed="rId3" cstate="print">
                <a:clrChange>
                  <a:clrFrom>
                    <a:srgbClr val="FFFFFF"/>
                  </a:clrFrom>
                  <a:clrTo>
                    <a:srgbClr val="FFFFFF">
                      <a:alpha val="0"/>
                    </a:srgbClr>
                  </a:clrTo>
                </a:clrChange>
                <a:duotone>
                  <a:schemeClr val="bg2">
                    <a:shade val="45000"/>
                    <a:satMod val="135000"/>
                  </a:schemeClr>
                  <a:prstClr val="white"/>
                </a:duotone>
              </a:blip>
              <a:srcRect r="50000"/>
              <a:stretch>
                <a:fillRect/>
              </a:stretch>
            </p:blipFill>
            <p:spPr bwMode="auto">
              <a:xfrm>
                <a:off x="971600" y="1478124"/>
                <a:ext cx="1435025" cy="1708051"/>
              </a:xfrm>
              <a:prstGeom prst="rect">
                <a:avLst/>
              </a:prstGeom>
              <a:noFill/>
            </p:spPr>
          </p:pic>
        </p:grpSp>
      </p:gr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2.1.3 Hadoop</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的应用现状</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6"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rPr>
              <a:t>2.1 </a:t>
            </a:r>
            <a:r>
              <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rPr>
              <a:t>概述</a:t>
            </a: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6388" name="内容占位符 2"/>
          <p:cNvSpPr>
            <a:spLocks noGrp="1" noChangeArrowheads="1"/>
          </p:cNvSpPr>
          <p:nvPr>
            <p:ph idx="1"/>
          </p:nvPr>
        </p:nvSpPr>
        <p:spPr>
          <a:xfrm>
            <a:off x="457200" y="1333500"/>
            <a:ext cx="8229600" cy="3924300"/>
          </a:xfrm>
        </p:spPr>
        <p:txBody>
          <a:bodyPr/>
          <a:lstStyle/>
          <a:p>
            <a:pPr>
              <a:spcBef>
                <a:spcPts val="600"/>
              </a:spcBef>
              <a:spcAft>
                <a:spcPts val="600"/>
              </a:spcAft>
            </a:pPr>
            <a:r>
              <a:rPr lang="en-US" altLang="zh-CN" sz="2000" smtClean="0">
                <a:latin typeface="黑体" panose="02010609060101010101" pitchFamily="49" charset="-122"/>
                <a:ea typeface="黑体" panose="02010609060101010101" pitchFamily="49" charset="-122"/>
              </a:rPr>
              <a:t>Hadoop</a:t>
            </a:r>
            <a:r>
              <a:rPr lang="zh-CN" altLang="en-US" sz="2000" smtClean="0">
                <a:latin typeface="黑体" panose="02010609060101010101" pitchFamily="49" charset="-122"/>
                <a:ea typeface="黑体" panose="02010609060101010101" pitchFamily="49" charset="-122"/>
              </a:rPr>
              <a:t>凭借其突出的优势，已经在各个领域得到了广泛的应用，而互联网领域是其应用的主阵地</a:t>
            </a:r>
            <a:endParaRPr lang="zh-CN" altLang="en-US" sz="2000" smtClean="0">
              <a:latin typeface="黑体" panose="02010609060101010101" pitchFamily="49" charset="-122"/>
              <a:ea typeface="黑体" panose="02010609060101010101" pitchFamily="49" charset="-122"/>
            </a:endParaRPr>
          </a:p>
          <a:p>
            <a:pPr>
              <a:spcBef>
                <a:spcPts val="600"/>
              </a:spcBef>
              <a:spcAft>
                <a:spcPts val="600"/>
              </a:spcAft>
            </a:pPr>
            <a:r>
              <a:rPr lang="en-US" altLang="zh-CN" sz="2000" smtClean="0">
                <a:latin typeface="黑体" panose="02010609060101010101" pitchFamily="49" charset="-122"/>
                <a:ea typeface="黑体" panose="02010609060101010101" pitchFamily="49" charset="-122"/>
              </a:rPr>
              <a:t>2007</a:t>
            </a:r>
            <a:r>
              <a:rPr lang="zh-CN" altLang="en-US" sz="2000" smtClean="0">
                <a:latin typeface="黑体" panose="02010609060101010101" pitchFamily="49" charset="-122"/>
                <a:ea typeface="黑体" panose="02010609060101010101" pitchFamily="49" charset="-122"/>
              </a:rPr>
              <a:t>年，雅虎在</a:t>
            </a:r>
            <a:r>
              <a:rPr lang="en-US" altLang="zh-CN" sz="2000" smtClean="0">
                <a:latin typeface="黑体" panose="02010609060101010101" pitchFamily="49" charset="-122"/>
                <a:ea typeface="黑体" panose="02010609060101010101" pitchFamily="49" charset="-122"/>
              </a:rPr>
              <a:t>Sunnyvale</a:t>
            </a:r>
            <a:r>
              <a:rPr lang="zh-CN" altLang="en-US" sz="2000" smtClean="0">
                <a:latin typeface="黑体" panose="02010609060101010101" pitchFamily="49" charset="-122"/>
                <a:ea typeface="黑体" panose="02010609060101010101" pitchFamily="49" charset="-122"/>
              </a:rPr>
              <a:t>总部建立了</a:t>
            </a:r>
            <a:r>
              <a:rPr lang="en-US" altLang="zh-CN" sz="2000" smtClean="0">
                <a:latin typeface="黑体" panose="02010609060101010101" pitchFamily="49" charset="-122"/>
                <a:ea typeface="黑体" panose="02010609060101010101" pitchFamily="49" charset="-122"/>
              </a:rPr>
              <a:t>M45——</a:t>
            </a:r>
            <a:r>
              <a:rPr lang="zh-CN" altLang="en-US" sz="2000" smtClean="0">
                <a:latin typeface="黑体" panose="02010609060101010101" pitchFamily="49" charset="-122"/>
                <a:ea typeface="黑体" panose="02010609060101010101" pitchFamily="49" charset="-122"/>
              </a:rPr>
              <a:t>一个包含了</a:t>
            </a:r>
            <a:r>
              <a:rPr lang="en-US" altLang="zh-CN" sz="2000" smtClean="0">
                <a:latin typeface="黑体" panose="02010609060101010101" pitchFamily="49" charset="-122"/>
                <a:ea typeface="黑体" panose="02010609060101010101" pitchFamily="49" charset="-122"/>
              </a:rPr>
              <a:t>4000</a:t>
            </a:r>
            <a:r>
              <a:rPr lang="zh-CN" altLang="en-US" sz="2000" smtClean="0">
                <a:latin typeface="黑体" panose="02010609060101010101" pitchFamily="49" charset="-122"/>
                <a:ea typeface="黑体" panose="02010609060101010101" pitchFamily="49" charset="-122"/>
              </a:rPr>
              <a:t>个处理器和</a:t>
            </a:r>
            <a:r>
              <a:rPr lang="en-US" altLang="zh-CN" sz="2000" smtClean="0">
                <a:latin typeface="黑体" panose="02010609060101010101" pitchFamily="49" charset="-122"/>
                <a:ea typeface="黑体" panose="02010609060101010101" pitchFamily="49" charset="-122"/>
              </a:rPr>
              <a:t>1.5PB</a:t>
            </a:r>
            <a:r>
              <a:rPr lang="zh-CN" altLang="en-US" sz="2000" smtClean="0">
                <a:latin typeface="黑体" panose="02010609060101010101" pitchFamily="49" charset="-122"/>
                <a:ea typeface="黑体" panose="02010609060101010101" pitchFamily="49" charset="-122"/>
              </a:rPr>
              <a:t>容量的</a:t>
            </a:r>
            <a:r>
              <a:rPr lang="en-US" altLang="zh-CN" sz="2000" smtClean="0">
                <a:latin typeface="黑体" panose="02010609060101010101" pitchFamily="49" charset="-122"/>
                <a:ea typeface="黑体" panose="02010609060101010101" pitchFamily="49" charset="-122"/>
              </a:rPr>
              <a:t>Hadoop</a:t>
            </a:r>
            <a:r>
              <a:rPr lang="zh-CN" altLang="en-US" sz="2000" smtClean="0">
                <a:latin typeface="黑体" panose="02010609060101010101" pitchFamily="49" charset="-122"/>
                <a:ea typeface="黑体" panose="02010609060101010101" pitchFamily="49" charset="-122"/>
              </a:rPr>
              <a:t>集群系统</a:t>
            </a:r>
            <a:endParaRPr lang="zh-CN" altLang="en-US" sz="2000" smtClean="0">
              <a:latin typeface="黑体" panose="02010609060101010101" pitchFamily="49" charset="-122"/>
              <a:ea typeface="黑体" panose="02010609060101010101" pitchFamily="49" charset="-122"/>
            </a:endParaRPr>
          </a:p>
          <a:p>
            <a:pPr>
              <a:spcBef>
                <a:spcPts val="600"/>
              </a:spcBef>
              <a:spcAft>
                <a:spcPts val="600"/>
              </a:spcAft>
            </a:pPr>
            <a:r>
              <a:rPr lang="en-US" altLang="zh-CN" sz="2000" smtClean="0">
                <a:latin typeface="黑体" panose="02010609060101010101" pitchFamily="49" charset="-122"/>
                <a:ea typeface="黑体" panose="02010609060101010101" pitchFamily="49" charset="-122"/>
              </a:rPr>
              <a:t>Facebook</a:t>
            </a:r>
            <a:r>
              <a:rPr lang="zh-CN" altLang="en-US" sz="2000" smtClean="0">
                <a:latin typeface="黑体" panose="02010609060101010101" pitchFamily="49" charset="-122"/>
                <a:ea typeface="黑体" panose="02010609060101010101" pitchFamily="49" charset="-122"/>
              </a:rPr>
              <a:t>作为全球知名的社交网站，</a:t>
            </a:r>
            <a:r>
              <a:rPr lang="en-US" altLang="zh-CN" sz="2000" smtClean="0">
                <a:latin typeface="黑体" panose="02010609060101010101" pitchFamily="49" charset="-122"/>
                <a:ea typeface="黑体" panose="02010609060101010101" pitchFamily="49" charset="-122"/>
              </a:rPr>
              <a:t>Hadoop</a:t>
            </a:r>
            <a:r>
              <a:rPr lang="zh-CN" altLang="en-US" sz="2000" smtClean="0">
                <a:latin typeface="黑体" panose="02010609060101010101" pitchFamily="49" charset="-122"/>
                <a:ea typeface="黑体" panose="02010609060101010101" pitchFamily="49" charset="-122"/>
              </a:rPr>
              <a:t>是非常理想的选择，</a:t>
            </a:r>
            <a:r>
              <a:rPr lang="en-US" altLang="zh-CN" sz="2000" smtClean="0">
                <a:latin typeface="黑体" panose="02010609060101010101" pitchFamily="49" charset="-122"/>
                <a:ea typeface="黑体" panose="02010609060101010101" pitchFamily="49" charset="-122"/>
              </a:rPr>
              <a:t>Facebook</a:t>
            </a:r>
            <a:r>
              <a:rPr lang="zh-CN" altLang="en-US" sz="2000" smtClean="0">
                <a:latin typeface="黑体" panose="02010609060101010101" pitchFamily="49" charset="-122"/>
                <a:ea typeface="黑体" panose="02010609060101010101" pitchFamily="49" charset="-122"/>
              </a:rPr>
              <a:t>主要将</a:t>
            </a:r>
            <a:r>
              <a:rPr lang="en-US" altLang="zh-CN" sz="2000" smtClean="0">
                <a:latin typeface="黑体" panose="02010609060101010101" pitchFamily="49" charset="-122"/>
                <a:ea typeface="黑体" panose="02010609060101010101" pitchFamily="49" charset="-122"/>
              </a:rPr>
              <a:t>Hadoop</a:t>
            </a:r>
            <a:r>
              <a:rPr lang="zh-CN" altLang="en-US" sz="2000" smtClean="0">
                <a:latin typeface="黑体" panose="02010609060101010101" pitchFamily="49" charset="-122"/>
                <a:ea typeface="黑体" panose="02010609060101010101" pitchFamily="49" charset="-122"/>
              </a:rPr>
              <a:t>平台用于日志处理、推荐系统和数据仓库等方面</a:t>
            </a:r>
            <a:endParaRPr lang="zh-CN" altLang="en-US" sz="2000" smtClean="0">
              <a:latin typeface="黑体" panose="02010609060101010101" pitchFamily="49" charset="-122"/>
              <a:ea typeface="黑体" panose="02010609060101010101" pitchFamily="49" charset="-122"/>
            </a:endParaRPr>
          </a:p>
          <a:p>
            <a:pPr>
              <a:spcBef>
                <a:spcPts val="600"/>
              </a:spcBef>
              <a:spcAft>
                <a:spcPts val="600"/>
              </a:spcAft>
            </a:pPr>
            <a:r>
              <a:rPr lang="zh-CN" altLang="en-US" sz="2000" smtClean="0">
                <a:latin typeface="黑体" panose="02010609060101010101" pitchFamily="49" charset="-122"/>
                <a:ea typeface="黑体" panose="02010609060101010101" pitchFamily="49" charset="-122"/>
              </a:rPr>
              <a:t>国内采用</a:t>
            </a:r>
            <a:r>
              <a:rPr lang="en-US" altLang="zh-CN" sz="2000" smtClean="0">
                <a:latin typeface="黑体" panose="02010609060101010101" pitchFamily="49" charset="-122"/>
                <a:ea typeface="黑体" panose="02010609060101010101" pitchFamily="49" charset="-122"/>
              </a:rPr>
              <a:t>Hadoop</a:t>
            </a:r>
            <a:r>
              <a:rPr lang="zh-CN" altLang="en-US" sz="2000" smtClean="0">
                <a:latin typeface="黑体" panose="02010609060101010101" pitchFamily="49" charset="-122"/>
                <a:ea typeface="黑体" panose="02010609060101010101" pitchFamily="49" charset="-122"/>
              </a:rPr>
              <a:t>的公司主要有百度、淘宝、网易、华为、中国移动等，其中，淘宝的</a:t>
            </a:r>
            <a:r>
              <a:rPr lang="en-US" altLang="zh-CN" sz="2000" smtClean="0">
                <a:latin typeface="黑体" panose="02010609060101010101" pitchFamily="49" charset="-122"/>
                <a:ea typeface="黑体" panose="02010609060101010101" pitchFamily="49" charset="-122"/>
              </a:rPr>
              <a:t>Hadoop</a:t>
            </a:r>
            <a:r>
              <a:rPr lang="zh-CN" altLang="en-US" sz="2000" smtClean="0">
                <a:latin typeface="黑体" panose="02010609060101010101" pitchFamily="49" charset="-122"/>
                <a:ea typeface="黑体" panose="02010609060101010101" pitchFamily="49" charset="-122"/>
              </a:rPr>
              <a:t>集群比较大</a:t>
            </a:r>
            <a:endParaRPr lang="zh-CN" altLang="en-US" smtClean="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7188" y="1214438"/>
            <a:ext cx="8215312" cy="819150"/>
          </a:xfrm>
          <a:prstGeom prst="rect">
            <a:avLst/>
          </a:prstGeom>
          <a:ln>
            <a:noFill/>
          </a:ln>
        </p:spPr>
        <p:style>
          <a:lnRef idx="2">
            <a:schemeClr val="accent4"/>
          </a:lnRef>
          <a:fillRef idx="1">
            <a:schemeClr val="lt1"/>
          </a:fillRef>
          <a:effectRef idx="0">
            <a:schemeClr val="accent4"/>
          </a:effectRef>
          <a:fontRef idx="minor">
            <a:schemeClr val="dk1"/>
          </a:fontRef>
        </p:style>
        <p:txBody>
          <a:bodyPr>
            <a:spAutoFit/>
          </a:bodyPr>
          <a:lstStyle/>
          <a:p>
            <a:pPr marL="342900" indent="-342900" algn="ctr" fontAlgn="auto">
              <a:lnSpc>
                <a:spcPct val="150000"/>
              </a:lnSpc>
              <a:spcBef>
                <a:spcPts val="0"/>
              </a:spcBef>
              <a:spcAft>
                <a:spcPts val="0"/>
              </a:spcAft>
              <a:buClr>
                <a:srgbClr val="CC6600"/>
              </a:buClr>
              <a:defRPr/>
            </a:pPr>
            <a:endParaRPr lang="en-US" altLang="zh-CN" dirty="0">
              <a:latin typeface="黑体" panose="02010609060101010101" pitchFamily="49" charset="-122"/>
              <a:ea typeface="黑体" panose="02010609060101010101" pitchFamily="49" charset="-122"/>
            </a:endParaRPr>
          </a:p>
          <a:p>
            <a:pPr marL="800100" lvl="1" indent="-342900" algn="just" fontAlgn="auto">
              <a:lnSpc>
                <a:spcPct val="150000"/>
              </a:lnSpc>
              <a:spcBef>
                <a:spcPts val="0"/>
              </a:spcBef>
              <a:spcAft>
                <a:spcPts val="0"/>
              </a:spcAft>
              <a:buClr>
                <a:srgbClr val="CC6600"/>
              </a:buClr>
              <a:buFont typeface="Wingdings" panose="05000000000000000000" pitchFamily="2" charset="2"/>
              <a:buChar char="ü"/>
              <a:defRPr/>
            </a:pPr>
            <a:endParaRPr lang="en-US" altLang="zh-CN" sz="1600" dirty="0">
              <a:latin typeface="黑体" panose="02010609060101010101" pitchFamily="49" charset="-122"/>
              <a:ea typeface="黑体" panose="02010609060101010101" pitchFamily="49" charset="-122"/>
            </a:endParaRPr>
          </a:p>
        </p:txBody>
      </p:sp>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rPr>
              <a:t>2.1.3 Hadoop</a:t>
            </a:r>
            <a:r>
              <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rPr>
              <a:t>的应用现状</a:t>
            </a:r>
            <a:endPar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pic>
        <p:nvPicPr>
          <p:cNvPr id="17412" name="Picture 2"/>
          <p:cNvPicPr>
            <a:picLocks noChangeAspect="1" noChangeArrowheads="1"/>
          </p:cNvPicPr>
          <p:nvPr/>
        </p:nvPicPr>
        <p:blipFill>
          <a:blip r:embed="rId2">
            <a:extLst>
              <a:ext uri="{28A0092B-C50C-407E-A947-70E740481C1C}">
                <a14:useLocalDpi xmlns:a14="http://schemas.microsoft.com/office/drawing/2010/main" val="0"/>
              </a:ext>
            </a:extLst>
          </a:blip>
          <a:srcRect t="16232" b="2049"/>
          <a:stretch>
            <a:fillRect/>
          </a:stretch>
        </p:blipFill>
        <p:spPr bwMode="auto">
          <a:xfrm>
            <a:off x="1243013" y="1593850"/>
            <a:ext cx="5992812" cy="371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extBox 4"/>
          <p:cNvSpPr txBox="1">
            <a:spLocks noChangeArrowheads="1"/>
          </p:cNvSpPr>
          <p:nvPr/>
        </p:nvSpPr>
        <p:spPr bwMode="auto">
          <a:xfrm>
            <a:off x="2427288" y="1223963"/>
            <a:ext cx="2955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latin typeface="黑体" panose="02010609060101010101" pitchFamily="49" charset="-122"/>
                <a:ea typeface="黑体" panose="02010609060101010101" pitchFamily="49" charset="-122"/>
              </a:rPr>
              <a:t>Hadoop</a:t>
            </a:r>
            <a:r>
              <a:rPr lang="zh-CN" altLang="en-US" sz="1800">
                <a:latin typeface="黑体" panose="02010609060101010101" pitchFamily="49" charset="-122"/>
                <a:ea typeface="黑体" panose="02010609060101010101" pitchFamily="49" charset="-122"/>
              </a:rPr>
              <a:t>在企业中的应用架构</a:t>
            </a:r>
            <a:endParaRPr lang="zh-CN" altLang="en-US" sz="1800">
              <a:latin typeface="黑体" panose="02010609060101010101" pitchFamily="49" charset="-122"/>
              <a:ea typeface="黑体" panose="02010609060101010101" pitchFamily="49" charset="-122"/>
            </a:endParaRPr>
          </a:p>
        </p:txBody>
      </p:sp>
      <p:sp>
        <p:nvSpPr>
          <p:cNvPr id="10" name="MH_Entry_1"/>
          <p:cNvSpPr>
            <a:spLocks noChangeArrowheads="1"/>
          </p:cNvSpPr>
          <p:nvPr>
            <p:custDataLst>
              <p:tags r:id="rId3"/>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rPr>
              <a:t>2.1 </a:t>
            </a:r>
            <a:r>
              <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rPr>
              <a:t>概述</a:t>
            </a: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Entry_1"/>
          <p:cNvSpPr>
            <a:spLocks noChangeArrowheads="1"/>
          </p:cNvSpPr>
          <p:nvPr>
            <p:custDataLst>
              <p:tags r:id="rId1"/>
            </p:custDataLst>
          </p:nvPr>
        </p:nvSpPr>
        <p:spPr bwMode="auto">
          <a:xfrm flipH="1">
            <a:off x="242888" y="617538"/>
            <a:ext cx="597217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rPr>
              <a:t>第</a:t>
            </a:r>
            <a:r>
              <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rPr>
              <a:t>2</a:t>
            </a:r>
            <a:r>
              <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rPr>
              <a:t>章 大数据处理架构</a:t>
            </a:r>
            <a:r>
              <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rPr>
              <a:t>Hadoop</a:t>
            </a:r>
            <a:endPar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8435" name="内容占位符 3"/>
          <p:cNvSpPr>
            <a:spLocks noGrp="1" noChangeArrowheads="1"/>
          </p:cNvSpPr>
          <p:nvPr>
            <p:ph idx="1"/>
          </p:nvPr>
        </p:nvSpPr>
        <p:spPr>
          <a:xfrm>
            <a:off x="457200" y="1333500"/>
            <a:ext cx="8229600" cy="3924300"/>
          </a:xfrm>
        </p:spPr>
        <p:txBody>
          <a:bodyPr/>
          <a:lstStyle/>
          <a:p>
            <a:endParaRPr lang="zh-CN" altLang="en-US" smtClean="0"/>
          </a:p>
          <a:p>
            <a:r>
              <a:rPr lang="en-US" altLang="zh-CN" smtClean="0">
                <a:latin typeface="黑体" panose="02010609060101010101" pitchFamily="49" charset="-122"/>
                <a:ea typeface="黑体" panose="02010609060101010101" pitchFamily="49" charset="-122"/>
              </a:rPr>
              <a:t>2.1 </a:t>
            </a:r>
            <a:r>
              <a:rPr lang="zh-CN" altLang="en-US" smtClean="0">
                <a:latin typeface="黑体" panose="02010609060101010101" pitchFamily="49" charset="-122"/>
                <a:ea typeface="黑体" panose="02010609060101010101" pitchFamily="49" charset="-122"/>
              </a:rPr>
              <a:t>概述</a:t>
            </a:r>
            <a:endParaRPr lang="zh-CN" altLang="en-US" smtClean="0">
              <a:latin typeface="黑体" panose="02010609060101010101" pitchFamily="49" charset="-122"/>
              <a:ea typeface="黑体" panose="02010609060101010101" pitchFamily="49" charset="-122"/>
            </a:endParaRPr>
          </a:p>
          <a:p>
            <a:r>
              <a:rPr lang="en-US" altLang="zh-CN" b="1" smtClean="0">
                <a:solidFill>
                  <a:schemeClr val="accent1"/>
                </a:solidFill>
                <a:latin typeface="黑体" panose="02010609060101010101" pitchFamily="49" charset="-122"/>
                <a:ea typeface="黑体" panose="02010609060101010101" pitchFamily="49" charset="-122"/>
              </a:rPr>
              <a:t>2.2 Hadoop</a:t>
            </a:r>
            <a:r>
              <a:rPr lang="zh-CN" altLang="en-US" b="1" smtClean="0">
                <a:solidFill>
                  <a:schemeClr val="accent1"/>
                </a:solidFill>
                <a:latin typeface="黑体" panose="02010609060101010101" pitchFamily="49" charset="-122"/>
                <a:ea typeface="黑体" panose="02010609060101010101" pitchFamily="49" charset="-122"/>
              </a:rPr>
              <a:t>生态圈</a:t>
            </a:r>
            <a:endParaRPr lang="zh-CN" altLang="en-US" b="1" smtClean="0">
              <a:solidFill>
                <a:schemeClr val="accent1"/>
              </a:solidFill>
              <a:latin typeface="黑体" panose="02010609060101010101" pitchFamily="49" charset="-122"/>
              <a:ea typeface="黑体" panose="02010609060101010101" pitchFamily="49" charset="-122"/>
            </a:endParaRPr>
          </a:p>
          <a:p>
            <a:r>
              <a:rPr lang="en-US" altLang="zh-CN" smtClean="0">
                <a:latin typeface="黑体" panose="02010609060101010101" pitchFamily="49" charset="-122"/>
                <a:ea typeface="黑体" panose="02010609060101010101" pitchFamily="49" charset="-122"/>
              </a:rPr>
              <a:t>2.3 Hadoop</a:t>
            </a:r>
            <a:r>
              <a:rPr lang="zh-CN" altLang="en-US" smtClean="0">
                <a:latin typeface="黑体" panose="02010609060101010101" pitchFamily="49" charset="-122"/>
                <a:ea typeface="黑体" panose="02010609060101010101" pitchFamily="49" charset="-122"/>
              </a:rPr>
              <a:t>的安装与使用</a:t>
            </a:r>
            <a:endParaRPr lang="zh-CN" altLang="en-US" smtClean="0">
              <a:latin typeface="黑体" panose="02010609060101010101" pitchFamily="49" charset="-122"/>
              <a:ea typeface="黑体" panose="02010609060101010101" pitchFamily="49" charset="-122"/>
            </a:endParaRPr>
          </a:p>
          <a:p>
            <a:r>
              <a:rPr lang="en-US" altLang="zh-CN" smtClean="0">
                <a:latin typeface="黑体" panose="02010609060101010101" pitchFamily="49" charset="-122"/>
                <a:ea typeface="黑体" panose="02010609060101010101" pitchFamily="49" charset="-122"/>
              </a:rPr>
              <a:t>2.4 Hadoop</a:t>
            </a:r>
            <a:r>
              <a:rPr lang="zh-CN" altLang="en-US" smtClean="0">
                <a:latin typeface="黑体" panose="02010609060101010101" pitchFamily="49" charset="-122"/>
                <a:ea typeface="黑体" panose="02010609060101010101" pitchFamily="49" charset="-122"/>
              </a:rPr>
              <a:t>集群的部署与使用</a:t>
            </a:r>
            <a:endParaRPr lang="zh-CN" altLang="en-US" smtClean="0">
              <a:latin typeface="黑体" panose="02010609060101010101" pitchFamily="49" charset="-122"/>
              <a:ea typeface="黑体" panose="02010609060101010101" pitchFamily="49" charset="-122"/>
            </a:endParaRPr>
          </a:p>
          <a:p>
            <a:endParaRPr lang="zh-CN" altLang="en-US" smtClean="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7188" y="1214438"/>
            <a:ext cx="8215312" cy="819150"/>
          </a:xfrm>
          <a:prstGeom prst="rect">
            <a:avLst/>
          </a:prstGeom>
          <a:ln>
            <a:noFill/>
          </a:ln>
        </p:spPr>
        <p:style>
          <a:lnRef idx="2">
            <a:schemeClr val="accent4"/>
          </a:lnRef>
          <a:fillRef idx="1">
            <a:schemeClr val="lt1"/>
          </a:fillRef>
          <a:effectRef idx="0">
            <a:schemeClr val="accent4"/>
          </a:effectRef>
          <a:fontRef idx="minor">
            <a:schemeClr val="dk1"/>
          </a:fontRef>
        </p:style>
        <p:txBody>
          <a:bodyPr>
            <a:spAutoFit/>
          </a:bodyPr>
          <a:lstStyle/>
          <a:p>
            <a:pPr marL="342900" indent="-342900" algn="ctr" fontAlgn="auto">
              <a:lnSpc>
                <a:spcPct val="150000"/>
              </a:lnSpc>
              <a:spcBef>
                <a:spcPts val="0"/>
              </a:spcBef>
              <a:spcAft>
                <a:spcPts val="0"/>
              </a:spcAft>
              <a:buClr>
                <a:srgbClr val="CC6600"/>
              </a:buClr>
              <a:defRPr/>
            </a:pPr>
            <a:endParaRPr lang="en-US" altLang="zh-CN" dirty="0">
              <a:solidFill>
                <a:prstClr val="black"/>
              </a:solidFill>
              <a:latin typeface="黑体" panose="02010609060101010101" pitchFamily="49" charset="-122"/>
              <a:ea typeface="黑体" panose="02010609060101010101" pitchFamily="49" charset="-122"/>
            </a:endParaRPr>
          </a:p>
          <a:p>
            <a:pPr marL="800100" lvl="1" indent="-342900" algn="just" fontAlgn="auto">
              <a:lnSpc>
                <a:spcPct val="150000"/>
              </a:lnSpc>
              <a:spcBef>
                <a:spcPts val="0"/>
              </a:spcBef>
              <a:spcAft>
                <a:spcPts val="0"/>
              </a:spcAft>
              <a:buClr>
                <a:srgbClr val="CC6600"/>
              </a:buClr>
              <a:buFont typeface="Wingdings" panose="05000000000000000000" pitchFamily="2" charset="2"/>
              <a:buChar char="ü"/>
              <a:defRPr/>
            </a:pPr>
            <a:endParaRPr lang="en-US" altLang="zh-CN" sz="1600" dirty="0">
              <a:solidFill>
                <a:prstClr val="black"/>
              </a:solidFill>
              <a:latin typeface="黑体" panose="02010609060101010101" pitchFamily="49" charset="-122"/>
              <a:ea typeface="黑体" panose="02010609060101010101" pitchFamily="49" charset="-122"/>
            </a:endParaRPr>
          </a:p>
        </p:txBody>
      </p:sp>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2.2 Hadoop</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生态圈</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6" name="MH_Entry_1"/>
          <p:cNvSpPr>
            <a:spLocks noChangeArrowheads="1"/>
          </p:cNvSpPr>
          <p:nvPr>
            <p:custDataLst>
              <p:tags r:id="rId2"/>
            </p:custDataLst>
          </p:nvPr>
        </p:nvSpPr>
        <p:spPr bwMode="auto">
          <a:xfrm flipH="1">
            <a:off x="5811838" y="12700"/>
            <a:ext cx="32972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rPr>
              <a:t>第</a:t>
            </a:r>
            <a:r>
              <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rPr>
              <a:t>2</a:t>
            </a:r>
            <a:r>
              <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rPr>
              <a:t>章 大数据处理架构</a:t>
            </a:r>
            <a:r>
              <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rPr>
              <a:t>Hadoop</a:t>
            </a:r>
            <a:endPar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8" name="矩形 7"/>
          <p:cNvSpPr/>
          <p:nvPr/>
        </p:nvSpPr>
        <p:spPr>
          <a:xfrm>
            <a:off x="242888" y="1277938"/>
            <a:ext cx="8505825" cy="398462"/>
          </a:xfrm>
          <a:prstGeom prst="rect">
            <a:avLst/>
          </a:prstGeom>
          <a:ln>
            <a:noFill/>
          </a:ln>
        </p:spPr>
        <p:style>
          <a:lnRef idx="2">
            <a:schemeClr val="accent4"/>
          </a:lnRef>
          <a:fillRef idx="1">
            <a:schemeClr val="lt1"/>
          </a:fillRef>
          <a:effectRef idx="0">
            <a:schemeClr val="accent4"/>
          </a:effectRef>
          <a:fontRef idx="minor">
            <a:schemeClr val="dk1"/>
          </a:fontRef>
        </p:style>
        <p:txBody>
          <a:bodyPr>
            <a:spAutoFit/>
          </a:bodyPr>
          <a:lstStyle/>
          <a:p>
            <a:pPr marL="342900" indent="-342900" algn="ctr" fontAlgn="auto">
              <a:spcBef>
                <a:spcPts val="0"/>
              </a:spcBef>
              <a:spcAft>
                <a:spcPts val="0"/>
              </a:spcAft>
              <a:buClr>
                <a:srgbClr val="CC6600"/>
              </a:buClr>
              <a:defRPr/>
            </a:pPr>
            <a:r>
              <a:rPr lang="en-US" altLang="zh-CN" sz="2000" dirty="0" err="1">
                <a:solidFill>
                  <a:schemeClr val="tx1"/>
                </a:solidFill>
                <a:latin typeface="黑体" panose="02010609060101010101" pitchFamily="49" charset="-122"/>
                <a:ea typeface="黑体" panose="02010609060101010101" pitchFamily="49" charset="-122"/>
              </a:rPr>
              <a:t>Hadoop</a:t>
            </a:r>
            <a:r>
              <a:rPr lang="zh-CN" altLang="en-US" sz="2000" dirty="0">
                <a:solidFill>
                  <a:schemeClr val="tx1"/>
                </a:solidFill>
                <a:latin typeface="黑体" panose="02010609060101010101" pitchFamily="49" charset="-122"/>
                <a:ea typeface="黑体" panose="02010609060101010101" pitchFamily="49" charset="-122"/>
              </a:rPr>
              <a:t>不断丰富发展，已经形成一个丰富的生态圈</a:t>
            </a:r>
            <a:endParaRPr lang="zh-CN" altLang="en-US" sz="2000" dirty="0">
              <a:solidFill>
                <a:schemeClr val="tx1"/>
              </a:solidFill>
              <a:latin typeface="黑体" panose="02010609060101010101" pitchFamily="49" charset="-122"/>
              <a:ea typeface="黑体" panose="02010609060101010101" pitchFamily="49" charset="-122"/>
            </a:endParaRPr>
          </a:p>
        </p:txBody>
      </p:sp>
      <p:pic>
        <p:nvPicPr>
          <p:cNvPr id="19462" name="Picture 2"/>
          <p:cNvPicPr>
            <a:picLocks noChangeAspect="1" noChangeArrowheads="1"/>
          </p:cNvPicPr>
          <p:nvPr/>
        </p:nvPicPr>
        <p:blipFill>
          <a:blip r:embed="rId3">
            <a:extLst>
              <a:ext uri="{28A0092B-C50C-407E-A947-70E740481C1C}">
                <a14:useLocalDpi xmlns:a14="http://schemas.microsoft.com/office/drawing/2010/main" val="0"/>
              </a:ext>
            </a:extLst>
          </a:blip>
          <a:srcRect t="3210"/>
          <a:stretch>
            <a:fillRect/>
          </a:stretch>
        </p:blipFill>
        <p:spPr bwMode="auto">
          <a:xfrm>
            <a:off x="1331913" y="1808163"/>
            <a:ext cx="6794500" cy="390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7188" y="1214438"/>
            <a:ext cx="8215312" cy="819150"/>
          </a:xfrm>
          <a:prstGeom prst="rect">
            <a:avLst/>
          </a:prstGeom>
          <a:ln>
            <a:noFill/>
          </a:ln>
        </p:spPr>
        <p:style>
          <a:lnRef idx="2">
            <a:schemeClr val="accent4"/>
          </a:lnRef>
          <a:fillRef idx="1">
            <a:schemeClr val="lt1"/>
          </a:fillRef>
          <a:effectRef idx="0">
            <a:schemeClr val="accent4"/>
          </a:effectRef>
          <a:fontRef idx="minor">
            <a:schemeClr val="dk1"/>
          </a:fontRef>
        </p:style>
        <p:txBody>
          <a:bodyPr>
            <a:spAutoFit/>
          </a:bodyPr>
          <a:lstStyle/>
          <a:p>
            <a:pPr marL="342900" indent="-342900" algn="ctr" fontAlgn="auto">
              <a:lnSpc>
                <a:spcPct val="150000"/>
              </a:lnSpc>
              <a:spcBef>
                <a:spcPts val="0"/>
              </a:spcBef>
              <a:spcAft>
                <a:spcPts val="0"/>
              </a:spcAft>
              <a:buClr>
                <a:srgbClr val="CC6600"/>
              </a:buClr>
              <a:defRPr/>
            </a:pPr>
            <a:endParaRPr lang="en-US" altLang="zh-CN" dirty="0">
              <a:solidFill>
                <a:prstClr val="black"/>
              </a:solidFill>
              <a:latin typeface="黑体" panose="02010609060101010101" pitchFamily="49" charset="-122"/>
              <a:ea typeface="黑体" panose="02010609060101010101" pitchFamily="49" charset="-122"/>
            </a:endParaRPr>
          </a:p>
          <a:p>
            <a:pPr marL="800100" lvl="1" indent="-342900" algn="just" fontAlgn="auto">
              <a:lnSpc>
                <a:spcPct val="150000"/>
              </a:lnSpc>
              <a:spcBef>
                <a:spcPts val="0"/>
              </a:spcBef>
              <a:spcAft>
                <a:spcPts val="0"/>
              </a:spcAft>
              <a:buClr>
                <a:srgbClr val="CC6600"/>
              </a:buClr>
              <a:buFont typeface="Wingdings" panose="05000000000000000000" pitchFamily="2" charset="2"/>
              <a:buChar char="ü"/>
              <a:defRPr/>
            </a:pPr>
            <a:endParaRPr lang="en-US" altLang="zh-CN" sz="1600" dirty="0">
              <a:solidFill>
                <a:prstClr val="black"/>
              </a:solidFill>
              <a:latin typeface="黑体" panose="02010609060101010101" pitchFamily="49" charset="-122"/>
              <a:ea typeface="黑体" panose="02010609060101010101" pitchFamily="49" charset="-122"/>
            </a:endParaRPr>
          </a:p>
        </p:txBody>
      </p:sp>
      <p:sp>
        <p:nvSpPr>
          <p:cNvPr id="7" name="MH_Entry_1"/>
          <p:cNvSpPr>
            <a:spLocks noChangeArrowheads="1"/>
          </p:cNvSpPr>
          <p:nvPr>
            <p:custDataLst>
              <p:tags r:id="rId1"/>
            </p:custDataLst>
          </p:nvPr>
        </p:nvSpPr>
        <p:spPr bwMode="auto">
          <a:xfrm flipH="1">
            <a:off x="242888" y="617538"/>
            <a:ext cx="6257925" cy="331787"/>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2.2 Hadoop</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生态圈</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graphicFrame>
        <p:nvGraphicFramePr>
          <p:cNvPr id="6" name="表格 5"/>
          <p:cNvGraphicFramePr>
            <a:graphicFrameLocks noGrp="1"/>
          </p:cNvGraphicFramePr>
          <p:nvPr/>
        </p:nvGraphicFramePr>
        <p:xfrm>
          <a:off x="530225" y="984250"/>
          <a:ext cx="8083550" cy="4694234"/>
        </p:xfrm>
        <a:graphic>
          <a:graphicData uri="http://schemas.openxmlformats.org/drawingml/2006/table">
            <a:tbl>
              <a:tblPr firstRow="1" bandRow="1">
                <a:tableStyleId>{5C22544A-7EE6-4342-B048-85BDC9FD1C3A}</a:tableStyleId>
              </a:tblPr>
              <a:tblGrid>
                <a:gridCol w="1108025"/>
                <a:gridCol w="1108025"/>
                <a:gridCol w="5867500"/>
              </a:tblGrid>
              <a:tr h="281661">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000" dirty="0">
                          <a:latin typeface="黑体" panose="02010609060101010101" pitchFamily="49" charset="-122"/>
                          <a:ea typeface="黑体" panose="02010609060101010101" pitchFamily="49" charset="-122"/>
                        </a:rPr>
                        <a:t>功能</a:t>
                      </a:r>
                      <a:endParaRPr lang="zh-CN" altLang="en-US" sz="1000" dirty="0">
                        <a:latin typeface="黑体" panose="02010609060101010101" pitchFamily="49" charset="-122"/>
                        <a:ea typeface="黑体" panose="02010609060101010101" pitchFamily="49" charset="-122"/>
                      </a:endParaRPr>
                    </a:p>
                  </a:txBody>
                  <a:tcPr marL="91424" marR="91424" marT="46939" marB="46939"/>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000" dirty="0">
                          <a:latin typeface="黑体" panose="02010609060101010101" pitchFamily="49" charset="-122"/>
                          <a:ea typeface="黑体" panose="02010609060101010101" pitchFamily="49" charset="-122"/>
                        </a:rPr>
                        <a:t>组件</a:t>
                      </a:r>
                      <a:endParaRPr lang="zh-CN" altLang="en-US" sz="1000" dirty="0">
                        <a:latin typeface="黑体" panose="02010609060101010101" pitchFamily="49" charset="-122"/>
                        <a:ea typeface="黑体" panose="02010609060101010101" pitchFamily="49" charset="-122"/>
                      </a:endParaRPr>
                    </a:p>
                  </a:txBody>
                  <a:tcPr marL="91424" marR="91424" marT="46939" marB="46939"/>
                </a:tc>
                <a:tc>
                  <a:txBody>
                    <a:bodyPr/>
                    <a:lstStyle/>
                    <a:p>
                      <a:pPr algn="ctr"/>
                      <a:r>
                        <a:rPr lang="zh-CN" altLang="en-US" sz="1000" dirty="0">
                          <a:latin typeface="黑体" panose="02010609060101010101" pitchFamily="49" charset="-122"/>
                          <a:ea typeface="黑体" panose="02010609060101010101" pitchFamily="49" charset="-122"/>
                        </a:rPr>
                        <a:t>功能</a:t>
                      </a:r>
                      <a:endParaRPr lang="zh-CN" altLang="en-US" sz="1000" dirty="0">
                        <a:latin typeface="黑体" panose="02010609060101010101" pitchFamily="49" charset="-122"/>
                        <a:ea typeface="黑体" panose="02010609060101010101" pitchFamily="49" charset="-122"/>
                      </a:endParaRPr>
                    </a:p>
                  </a:txBody>
                  <a:tcPr marL="91424" marR="91424" marT="46939" marB="46939"/>
                </a:tc>
              </a:tr>
              <a:tr h="250350">
                <a:tc rowSpan="3">
                  <a:txBody>
                    <a:bodyPr/>
                    <a:lstStyle/>
                    <a:p>
                      <a:pPr algn="ctr">
                        <a:buNone/>
                      </a:pPr>
                      <a:r>
                        <a:rPr lang="zh-CN" altLang="en-US" sz="1000" b="0" dirty="0">
                          <a:latin typeface="黑体" panose="02010609060101010101" pitchFamily="49" charset="-122"/>
                          <a:ea typeface="黑体" panose="02010609060101010101" pitchFamily="49" charset="-122"/>
                        </a:rPr>
                        <a:t>数据采集与交换</a:t>
                      </a:r>
                      <a:endParaRPr lang="zh-CN" altLang="en-US" sz="1000" b="0" dirty="0">
                        <a:latin typeface="黑体" panose="02010609060101010101" pitchFamily="49" charset="-122"/>
                        <a:ea typeface="黑体" panose="02010609060101010101" pitchFamily="49" charset="-122"/>
                      </a:endParaRPr>
                    </a:p>
                  </a:txBody>
                  <a:tcPr marL="91424" marR="91424" marT="46939" marB="46939" anchor="c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000" b="1" i="1" dirty="0" err="1">
                          <a:latin typeface="黑体" panose="02010609060101010101" pitchFamily="49" charset="-122"/>
                          <a:ea typeface="黑体" panose="02010609060101010101" pitchFamily="49" charset="-122"/>
                        </a:rPr>
                        <a:t>Sqoop</a:t>
                      </a:r>
                      <a:endParaRPr lang="en-US" altLang="zh-CN" sz="1000" b="1" i="1" dirty="0" err="1">
                        <a:latin typeface="黑体" panose="02010609060101010101" pitchFamily="49" charset="-122"/>
                        <a:ea typeface="黑体" panose="02010609060101010101" pitchFamily="49" charset="-122"/>
                      </a:endParaRPr>
                    </a:p>
                  </a:txBody>
                  <a:tcPr marL="91424" marR="91424" marT="46939" marB="46939"/>
                </a:tc>
                <a:tc>
                  <a:txBody>
                    <a:bodyPr/>
                    <a:lstStyle/>
                    <a:p>
                      <a:r>
                        <a:rPr lang="zh-CN" altLang="en-US" sz="1000" dirty="0">
                          <a:latin typeface="黑体" panose="02010609060101010101" pitchFamily="49" charset="-122"/>
                          <a:ea typeface="黑体" panose="02010609060101010101" pitchFamily="49" charset="-122"/>
                        </a:rPr>
                        <a:t>用于在</a:t>
                      </a:r>
                      <a:r>
                        <a:rPr lang="en-US" altLang="zh-CN" sz="1000" dirty="0" err="1">
                          <a:latin typeface="黑体" panose="02010609060101010101" pitchFamily="49" charset="-122"/>
                          <a:ea typeface="黑体" panose="02010609060101010101" pitchFamily="49" charset="-122"/>
                        </a:rPr>
                        <a:t>Hadoop</a:t>
                      </a:r>
                      <a:r>
                        <a:rPr lang="zh-CN" altLang="en-US" sz="1000" dirty="0">
                          <a:latin typeface="黑体" panose="02010609060101010101" pitchFamily="49" charset="-122"/>
                          <a:ea typeface="黑体" panose="02010609060101010101" pitchFamily="49" charset="-122"/>
                        </a:rPr>
                        <a:t>与传统数据库之间进行数据传递，</a:t>
                      </a:r>
                      <a:r>
                        <a:rPr lang="en-US" altLang="zh-CN" sz="1000" dirty="0">
                          <a:latin typeface="黑体" panose="02010609060101010101" pitchFamily="49" charset="-122"/>
                          <a:ea typeface="黑体" panose="02010609060101010101" pitchFamily="49" charset="-122"/>
                        </a:rPr>
                        <a:t>2012</a:t>
                      </a:r>
                      <a:r>
                        <a:rPr lang="zh-CN" altLang="en-US" sz="1000" dirty="0">
                          <a:latin typeface="黑体" panose="02010609060101010101" pitchFamily="49" charset="-122"/>
                          <a:ea typeface="黑体" panose="02010609060101010101" pitchFamily="49" charset="-122"/>
                        </a:rPr>
                        <a:t>年</a:t>
                      </a:r>
                      <a:r>
                        <a:rPr lang="en-US" altLang="zh-CN" sz="1000" dirty="0">
                          <a:latin typeface="黑体" panose="02010609060101010101" pitchFamily="49" charset="-122"/>
                          <a:ea typeface="黑体" panose="02010609060101010101" pitchFamily="49" charset="-122"/>
                        </a:rPr>
                        <a:t>4</a:t>
                      </a:r>
                      <a:r>
                        <a:rPr lang="zh-CN" altLang="en-US" sz="1000" dirty="0">
                          <a:latin typeface="黑体" panose="02010609060101010101" pitchFamily="49" charset="-122"/>
                          <a:ea typeface="黑体" panose="02010609060101010101" pitchFamily="49" charset="-122"/>
                        </a:rPr>
                        <a:t>月成为</a:t>
                      </a:r>
                      <a:r>
                        <a:rPr lang="en-US" altLang="zh-CN" sz="1000" dirty="0">
                          <a:latin typeface="黑体" panose="02010609060101010101" pitchFamily="49" charset="-122"/>
                          <a:ea typeface="黑体" panose="02010609060101010101" pitchFamily="49" charset="-122"/>
                        </a:rPr>
                        <a:t>Apache</a:t>
                      </a:r>
                      <a:r>
                        <a:rPr lang="zh-CN" altLang="en-US" sz="1000" dirty="0">
                          <a:latin typeface="黑体" panose="02010609060101010101" pitchFamily="49" charset="-122"/>
                          <a:ea typeface="黑体" panose="02010609060101010101" pitchFamily="49" charset="-122"/>
                        </a:rPr>
                        <a:t>顶级项目</a:t>
                      </a:r>
                      <a:endParaRPr lang="zh-CN" altLang="en-US" sz="1000" dirty="0">
                        <a:latin typeface="黑体" panose="02010609060101010101" pitchFamily="49" charset="-122"/>
                        <a:ea typeface="黑体" panose="02010609060101010101" pitchFamily="49" charset="-122"/>
                      </a:endParaRPr>
                    </a:p>
                  </a:txBody>
                  <a:tcPr marL="91424" marR="91424" marT="46939" marB="46939"/>
                </a:tc>
              </a:tr>
              <a:tr h="406829">
                <a:tc vMerge="1">
                  <a:tcPr marL="91425" marR="91425"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000" b="1" i="1" dirty="0">
                          <a:latin typeface="黑体" panose="02010609060101010101" pitchFamily="49" charset="-122"/>
                          <a:ea typeface="黑体" panose="02010609060101010101" pitchFamily="49" charset="-122"/>
                        </a:rPr>
                        <a:t>Flume</a:t>
                      </a:r>
                      <a:endParaRPr lang="en-US" altLang="zh-CN" sz="1000" b="1" i="1" dirty="0">
                        <a:latin typeface="黑体" panose="02010609060101010101" pitchFamily="49" charset="-122"/>
                        <a:ea typeface="黑体" panose="02010609060101010101" pitchFamily="49" charset="-122"/>
                      </a:endParaRPr>
                    </a:p>
                  </a:txBody>
                  <a:tcPr marL="91424" marR="91424" marT="46939" marB="46939"/>
                </a:tc>
                <a:tc>
                  <a:txBody>
                    <a:bodyPr/>
                    <a:lstStyle/>
                    <a:p>
                      <a:r>
                        <a:rPr lang="zh-CN" altLang="en-US" sz="1000" dirty="0">
                          <a:latin typeface="黑体" panose="02010609060101010101" pitchFamily="49" charset="-122"/>
                          <a:ea typeface="黑体" panose="02010609060101010101" pitchFamily="49" charset="-122"/>
                        </a:rPr>
                        <a:t>一个高可用的，高可靠的，分布式的海量日志采集、聚合和传输的系统，</a:t>
                      </a:r>
                      <a:r>
                        <a:rPr lang="en-US" altLang="zh-CN" sz="1000" dirty="0">
                          <a:latin typeface="黑体" panose="02010609060101010101" pitchFamily="49" charset="-122"/>
                          <a:ea typeface="黑体" panose="02010609060101010101" pitchFamily="49" charset="-122"/>
                        </a:rPr>
                        <a:t>2012</a:t>
                      </a:r>
                      <a:r>
                        <a:rPr lang="zh-CN" altLang="en-US" sz="1000" dirty="0">
                          <a:latin typeface="黑体" panose="02010609060101010101" pitchFamily="49" charset="-122"/>
                          <a:ea typeface="黑体" panose="02010609060101010101" pitchFamily="49" charset="-122"/>
                        </a:rPr>
                        <a:t>年</a:t>
                      </a:r>
                      <a:r>
                        <a:rPr lang="en-US" altLang="zh-CN" sz="1000" dirty="0">
                          <a:latin typeface="黑体" panose="02010609060101010101" pitchFamily="49" charset="-122"/>
                          <a:ea typeface="黑体" panose="02010609060101010101" pitchFamily="49" charset="-122"/>
                        </a:rPr>
                        <a:t>12</a:t>
                      </a:r>
                      <a:r>
                        <a:rPr lang="zh-CN" altLang="en-US" sz="1000" dirty="0">
                          <a:latin typeface="黑体" panose="02010609060101010101" pitchFamily="49" charset="-122"/>
                          <a:ea typeface="黑体" panose="02010609060101010101" pitchFamily="49" charset="-122"/>
                        </a:rPr>
                        <a:t>月成为</a:t>
                      </a:r>
                      <a:r>
                        <a:rPr lang="en-US" altLang="zh-CN" sz="1000" dirty="0">
                          <a:latin typeface="黑体" panose="02010609060101010101" pitchFamily="49" charset="-122"/>
                          <a:ea typeface="黑体" panose="02010609060101010101" pitchFamily="49" charset="-122"/>
                        </a:rPr>
                        <a:t>Apache</a:t>
                      </a:r>
                      <a:r>
                        <a:rPr lang="zh-CN" altLang="en-US" sz="1000" dirty="0">
                          <a:latin typeface="黑体" panose="02010609060101010101" pitchFamily="49" charset="-122"/>
                          <a:ea typeface="黑体" panose="02010609060101010101" pitchFamily="49" charset="-122"/>
                        </a:rPr>
                        <a:t>顶级项目</a:t>
                      </a:r>
                      <a:endParaRPr lang="zh-CN" altLang="en-US" sz="1000" dirty="0">
                        <a:latin typeface="黑体" panose="02010609060101010101" pitchFamily="49" charset="-122"/>
                        <a:ea typeface="黑体" panose="02010609060101010101" pitchFamily="49" charset="-122"/>
                      </a:endParaRPr>
                    </a:p>
                  </a:txBody>
                  <a:tcPr marL="91424" marR="91424" marT="46939" marB="46939"/>
                </a:tc>
              </a:tr>
              <a:tr h="406823">
                <a:tc vMerge="1">
                  <a:tcPr marL="91425" marR="91425"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000" b="1" i="1" dirty="0">
                          <a:latin typeface="黑体" panose="02010609060101010101" pitchFamily="49" charset="-122"/>
                          <a:ea typeface="黑体" panose="02010609060101010101" pitchFamily="49" charset="-122"/>
                        </a:rPr>
                        <a:t>Kafka</a:t>
                      </a:r>
                      <a:endParaRPr lang="en-US" altLang="zh-CN" sz="1000" b="1" i="1" dirty="0">
                        <a:latin typeface="黑体" panose="02010609060101010101" pitchFamily="49" charset="-122"/>
                        <a:ea typeface="黑体" panose="02010609060101010101" pitchFamily="49" charset="-122"/>
                      </a:endParaRPr>
                    </a:p>
                  </a:txBody>
                  <a:tcPr marL="91424" marR="91424" marT="46939" marB="46939"/>
                </a:tc>
                <a:tc>
                  <a:txBody>
                    <a:bodyPr/>
                    <a:lstStyle/>
                    <a:p>
                      <a:r>
                        <a:rPr lang="zh-CN" altLang="en-US" sz="1000" dirty="0">
                          <a:latin typeface="黑体" panose="02010609060101010101" pitchFamily="49" charset="-122"/>
                          <a:ea typeface="黑体" panose="02010609060101010101" pitchFamily="49" charset="-122"/>
                        </a:rPr>
                        <a:t>一种高吞吐量的分布式发布订阅消息系统，可以处理消费者规模的网站中的所有动作流数据，</a:t>
                      </a:r>
                      <a:r>
                        <a:rPr lang="en-US" altLang="zh-CN" sz="1000" dirty="0">
                          <a:latin typeface="黑体" panose="02010609060101010101" pitchFamily="49" charset="-122"/>
                          <a:ea typeface="黑体" panose="02010609060101010101" pitchFamily="49" charset="-122"/>
                        </a:rPr>
                        <a:t>2012</a:t>
                      </a:r>
                      <a:r>
                        <a:rPr lang="zh-CN" altLang="en-US" sz="1000" dirty="0">
                          <a:latin typeface="黑体" panose="02010609060101010101" pitchFamily="49" charset="-122"/>
                          <a:ea typeface="黑体" panose="02010609060101010101" pitchFamily="49" charset="-122"/>
                        </a:rPr>
                        <a:t>年</a:t>
                      </a:r>
                      <a:r>
                        <a:rPr lang="en-US" altLang="zh-CN" sz="1000" dirty="0">
                          <a:latin typeface="黑体" panose="02010609060101010101" pitchFamily="49" charset="-122"/>
                          <a:ea typeface="黑体" panose="02010609060101010101" pitchFamily="49" charset="-122"/>
                        </a:rPr>
                        <a:t>10</a:t>
                      </a:r>
                      <a:r>
                        <a:rPr lang="zh-CN" altLang="en-US" sz="1000" dirty="0">
                          <a:latin typeface="黑体" panose="02010609060101010101" pitchFamily="49" charset="-122"/>
                          <a:ea typeface="黑体" panose="02010609060101010101" pitchFamily="49" charset="-122"/>
                        </a:rPr>
                        <a:t>月成为</a:t>
                      </a:r>
                      <a:r>
                        <a:rPr lang="en-US" altLang="zh-CN" sz="1000" dirty="0">
                          <a:latin typeface="黑体" panose="02010609060101010101" pitchFamily="49" charset="-122"/>
                          <a:ea typeface="黑体" panose="02010609060101010101" pitchFamily="49" charset="-122"/>
                        </a:rPr>
                        <a:t>Apache</a:t>
                      </a:r>
                      <a:r>
                        <a:rPr lang="zh-CN" altLang="en-US" sz="1000" dirty="0">
                          <a:latin typeface="黑体" panose="02010609060101010101" pitchFamily="49" charset="-122"/>
                          <a:ea typeface="黑体" panose="02010609060101010101" pitchFamily="49" charset="-122"/>
                        </a:rPr>
                        <a:t>顶级项目</a:t>
                      </a:r>
                      <a:endParaRPr lang="zh-CN" altLang="en-US" sz="1000" dirty="0">
                        <a:latin typeface="黑体" panose="02010609060101010101" pitchFamily="49" charset="-122"/>
                        <a:ea typeface="黑体" panose="02010609060101010101" pitchFamily="49" charset="-122"/>
                      </a:endParaRPr>
                    </a:p>
                  </a:txBody>
                  <a:tcPr marL="91424" marR="91424" marT="46939" marB="46939"/>
                </a:tc>
              </a:tr>
              <a:tr h="250357">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00" b="0" dirty="0">
                          <a:latin typeface="黑体" panose="02010609060101010101" pitchFamily="49" charset="-122"/>
                          <a:ea typeface="黑体" panose="02010609060101010101" pitchFamily="49" charset="-122"/>
                        </a:rPr>
                        <a:t>数据存储</a:t>
                      </a:r>
                      <a:endParaRPr lang="zh-CN" altLang="en-US" sz="1000" b="0" dirty="0">
                        <a:latin typeface="黑体" panose="02010609060101010101" pitchFamily="49" charset="-122"/>
                        <a:ea typeface="黑体" panose="02010609060101010101" pitchFamily="49" charset="-122"/>
                      </a:endParaRPr>
                    </a:p>
                  </a:txBody>
                  <a:tcPr marL="91424" marR="91424" marT="46939" marB="46939" anchor="ctr">
                    <a:solidFill>
                      <a:schemeClr val="accent4">
                        <a:lumMod val="20000"/>
                        <a:lumOff val="80000"/>
                      </a:schemeClr>
                    </a:solidFill>
                  </a:tcPr>
                </a:tc>
                <a:tc>
                  <a:txBody>
                    <a:bodyPr/>
                    <a:lstStyle/>
                    <a:p>
                      <a:r>
                        <a:rPr lang="en-US" altLang="zh-CN" sz="1000" dirty="0">
                          <a:latin typeface="黑体" panose="02010609060101010101" pitchFamily="49" charset="-122"/>
                          <a:ea typeface="黑体" panose="02010609060101010101" pitchFamily="49" charset="-122"/>
                        </a:rPr>
                        <a:t>HDFS</a:t>
                      </a:r>
                      <a:endParaRPr lang="en-US" altLang="zh-CN" sz="1000" dirty="0">
                        <a:latin typeface="黑体" panose="02010609060101010101" pitchFamily="49" charset="-122"/>
                        <a:ea typeface="黑体" panose="02010609060101010101" pitchFamily="49" charset="-122"/>
                      </a:endParaRPr>
                    </a:p>
                  </a:txBody>
                  <a:tcPr marL="91424" marR="91424" marT="46939" marB="46939"/>
                </a:tc>
                <a:tc>
                  <a:txBody>
                    <a:bodyPr/>
                    <a:lstStyle/>
                    <a:p>
                      <a:r>
                        <a:rPr lang="zh-CN" altLang="en-US" sz="1000" dirty="0">
                          <a:latin typeface="黑体" panose="02010609060101010101" pitchFamily="49" charset="-122"/>
                          <a:ea typeface="黑体" panose="02010609060101010101" pitchFamily="49" charset="-122"/>
                        </a:rPr>
                        <a:t>分布式文件系统</a:t>
                      </a:r>
                      <a:endParaRPr lang="zh-CN" altLang="en-US" sz="1000" dirty="0">
                        <a:latin typeface="黑体" panose="02010609060101010101" pitchFamily="49" charset="-122"/>
                        <a:ea typeface="黑体" panose="02010609060101010101" pitchFamily="49" charset="-122"/>
                      </a:endParaRPr>
                    </a:p>
                  </a:txBody>
                  <a:tcPr marL="91424" marR="91424" marT="46939" marB="46939"/>
                </a:tc>
              </a:tr>
              <a:tr h="250350">
                <a:tc vMerge="1">
                  <a:tcPr marL="91425" marR="91425"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000" b="1" i="1" dirty="0" err="1">
                          <a:latin typeface="黑体" panose="02010609060101010101" pitchFamily="49" charset="-122"/>
                          <a:ea typeface="黑体" panose="02010609060101010101" pitchFamily="49" charset="-122"/>
                        </a:rPr>
                        <a:t>HBase</a:t>
                      </a:r>
                      <a:endParaRPr lang="en-US" altLang="zh-CN" sz="1000" b="1" i="1" dirty="0" err="1">
                        <a:latin typeface="黑体" panose="02010609060101010101" pitchFamily="49" charset="-122"/>
                        <a:ea typeface="黑体" panose="02010609060101010101" pitchFamily="49" charset="-122"/>
                      </a:endParaRPr>
                    </a:p>
                  </a:txBody>
                  <a:tcPr marL="91424" marR="91424" marT="46939" marB="46939"/>
                </a:tc>
                <a:tc>
                  <a:txBody>
                    <a:bodyPr/>
                    <a:lstStyle/>
                    <a:p>
                      <a:r>
                        <a:rPr lang="en-US" altLang="zh-CN" sz="1000" dirty="0" err="1">
                          <a:latin typeface="黑体" panose="02010609060101010101" pitchFamily="49" charset="-122"/>
                          <a:ea typeface="黑体" panose="02010609060101010101" pitchFamily="49" charset="-122"/>
                        </a:rPr>
                        <a:t>Hadoop</a:t>
                      </a:r>
                      <a:r>
                        <a:rPr lang="zh-CN" altLang="en-US" sz="1000" dirty="0">
                          <a:latin typeface="黑体" panose="02010609060101010101" pitchFamily="49" charset="-122"/>
                          <a:ea typeface="黑体" panose="02010609060101010101" pitchFamily="49" charset="-122"/>
                        </a:rPr>
                        <a:t>上的非关系型的分布式数据库，</a:t>
                      </a:r>
                      <a:r>
                        <a:rPr lang="en-US" altLang="zh-CN" sz="1000" dirty="0">
                          <a:latin typeface="黑体" panose="02010609060101010101" pitchFamily="49" charset="-122"/>
                          <a:ea typeface="黑体" panose="02010609060101010101" pitchFamily="49" charset="-122"/>
                        </a:rPr>
                        <a:t>2010</a:t>
                      </a:r>
                      <a:r>
                        <a:rPr lang="zh-CN" altLang="en-US" sz="1000" dirty="0">
                          <a:latin typeface="黑体" panose="02010609060101010101" pitchFamily="49" charset="-122"/>
                          <a:ea typeface="黑体" panose="02010609060101010101" pitchFamily="49" charset="-122"/>
                        </a:rPr>
                        <a:t>年</a:t>
                      </a:r>
                      <a:r>
                        <a:rPr lang="en-US" altLang="zh-CN" sz="1000" dirty="0">
                          <a:latin typeface="黑体" panose="02010609060101010101" pitchFamily="49" charset="-122"/>
                          <a:ea typeface="黑体" panose="02010609060101010101" pitchFamily="49" charset="-122"/>
                        </a:rPr>
                        <a:t>5</a:t>
                      </a:r>
                      <a:r>
                        <a:rPr lang="zh-CN" altLang="en-US" sz="1000" dirty="0">
                          <a:latin typeface="黑体" panose="02010609060101010101" pitchFamily="49" charset="-122"/>
                          <a:ea typeface="黑体" panose="02010609060101010101" pitchFamily="49" charset="-122"/>
                        </a:rPr>
                        <a:t>月成为</a:t>
                      </a:r>
                      <a:r>
                        <a:rPr lang="en-US" altLang="zh-CN" sz="1000" dirty="0">
                          <a:latin typeface="黑体" panose="02010609060101010101" pitchFamily="49" charset="-122"/>
                          <a:ea typeface="黑体" panose="02010609060101010101" pitchFamily="49" charset="-122"/>
                        </a:rPr>
                        <a:t>Apache</a:t>
                      </a:r>
                      <a:r>
                        <a:rPr lang="zh-CN" altLang="en-US" sz="1000" dirty="0">
                          <a:latin typeface="黑体" panose="02010609060101010101" pitchFamily="49" charset="-122"/>
                          <a:ea typeface="黑体" panose="02010609060101010101" pitchFamily="49" charset="-122"/>
                        </a:rPr>
                        <a:t>顶级项目</a:t>
                      </a:r>
                      <a:endParaRPr lang="zh-CN" altLang="en-US" sz="1000" dirty="0">
                        <a:latin typeface="黑体" panose="02010609060101010101" pitchFamily="49" charset="-122"/>
                        <a:ea typeface="黑体" panose="02010609060101010101" pitchFamily="49" charset="-122"/>
                      </a:endParaRPr>
                    </a:p>
                  </a:txBody>
                  <a:tcPr marL="91424" marR="91424" marT="46939" marB="46939"/>
                </a:tc>
              </a:tr>
              <a:tr h="281661">
                <a:tc rowSpan="4">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00" b="0" dirty="0">
                          <a:latin typeface="黑体" panose="02010609060101010101" pitchFamily="49" charset="-122"/>
                          <a:ea typeface="黑体" panose="02010609060101010101" pitchFamily="49" charset="-122"/>
                        </a:rPr>
                        <a:t>计算框架</a:t>
                      </a:r>
                      <a:endParaRPr lang="zh-CN" altLang="en-US" sz="1000" b="0" dirty="0">
                        <a:latin typeface="黑体" panose="02010609060101010101" pitchFamily="49" charset="-122"/>
                        <a:ea typeface="黑体" panose="02010609060101010101" pitchFamily="49" charset="-122"/>
                      </a:endParaRPr>
                    </a:p>
                  </a:txBody>
                  <a:tcPr marL="91424" marR="91424" marT="46939" marB="46939" anchor="c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000" dirty="0" err="1">
                          <a:latin typeface="黑体" panose="02010609060101010101" pitchFamily="49" charset="-122"/>
                          <a:ea typeface="黑体" panose="02010609060101010101" pitchFamily="49" charset="-122"/>
                        </a:rPr>
                        <a:t>MapReduce</a:t>
                      </a:r>
                      <a:endParaRPr lang="en-US" altLang="zh-CN" sz="1000" dirty="0" err="1">
                        <a:latin typeface="黑体" panose="02010609060101010101" pitchFamily="49" charset="-122"/>
                        <a:ea typeface="黑体" panose="02010609060101010101" pitchFamily="49" charset="-122"/>
                      </a:endParaRPr>
                    </a:p>
                  </a:txBody>
                  <a:tcPr marL="91424" marR="91424" marT="46939" marB="46939"/>
                </a:tc>
                <a:tc>
                  <a:txBody>
                    <a:bodyPr/>
                    <a:lstStyle/>
                    <a:p>
                      <a:r>
                        <a:rPr lang="zh-CN" altLang="en-US" sz="1000" dirty="0">
                          <a:latin typeface="黑体" panose="02010609060101010101" pitchFamily="49" charset="-122"/>
                          <a:ea typeface="黑体" panose="02010609060101010101" pitchFamily="49" charset="-122"/>
                        </a:rPr>
                        <a:t>分布式并行编程模型</a:t>
                      </a:r>
                      <a:endParaRPr lang="zh-CN" altLang="en-US" sz="1000" dirty="0">
                        <a:latin typeface="黑体" panose="02010609060101010101" pitchFamily="49" charset="-122"/>
                        <a:ea typeface="黑体" panose="02010609060101010101" pitchFamily="49" charset="-122"/>
                      </a:endParaRPr>
                    </a:p>
                  </a:txBody>
                  <a:tcPr marL="91424" marR="91424" marT="46939" marB="46939"/>
                </a:tc>
              </a:tr>
              <a:tr h="281651">
                <a:tc vMerge="1">
                  <a:tcPr marL="91425" marR="91425"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000" b="1" i="1" kern="1200" dirty="0">
                          <a:solidFill>
                            <a:schemeClr val="dk1"/>
                          </a:solidFill>
                          <a:latin typeface="黑体" panose="02010609060101010101" pitchFamily="49" charset="-122"/>
                          <a:ea typeface="黑体" panose="02010609060101010101" pitchFamily="49" charset="-122"/>
                          <a:cs typeface="+mn-cs"/>
                        </a:rPr>
                        <a:t>Spark</a:t>
                      </a:r>
                      <a:endParaRPr lang="en-US" altLang="zh-CN" sz="1000" b="1" i="1" kern="1200" dirty="0">
                        <a:solidFill>
                          <a:schemeClr val="dk1"/>
                        </a:solidFill>
                        <a:latin typeface="黑体" panose="02010609060101010101" pitchFamily="49" charset="-122"/>
                        <a:ea typeface="黑体" panose="02010609060101010101" pitchFamily="49" charset="-122"/>
                        <a:cs typeface="+mn-cs"/>
                      </a:endParaRPr>
                    </a:p>
                  </a:txBody>
                  <a:tcPr marL="91424" marR="91424" marT="46939" marB="46939"/>
                </a:tc>
                <a:tc>
                  <a:txBody>
                    <a:bodyPr/>
                    <a:lstStyle/>
                    <a:p>
                      <a:r>
                        <a:rPr lang="zh-CN" altLang="en-US" sz="1000" kern="1200" dirty="0">
                          <a:solidFill>
                            <a:schemeClr val="dk1"/>
                          </a:solidFill>
                          <a:latin typeface="黑体" panose="02010609060101010101" pitchFamily="49" charset="-122"/>
                          <a:ea typeface="黑体" panose="02010609060101010101" pitchFamily="49" charset="-122"/>
                          <a:cs typeface="+mn-cs"/>
                        </a:rPr>
                        <a:t>类似于</a:t>
                      </a:r>
                      <a:r>
                        <a:rPr lang="en-US" altLang="zh-CN" sz="1000" kern="1200" dirty="0" err="1">
                          <a:solidFill>
                            <a:schemeClr val="dk1"/>
                          </a:solidFill>
                          <a:latin typeface="黑体" panose="02010609060101010101" pitchFamily="49" charset="-122"/>
                          <a:ea typeface="黑体" panose="02010609060101010101" pitchFamily="49" charset="-122"/>
                          <a:cs typeface="+mn-cs"/>
                        </a:rPr>
                        <a:t>Hadoop</a:t>
                      </a:r>
                      <a:r>
                        <a:rPr lang="en-US" altLang="zh-CN" sz="1000" kern="1200" dirty="0">
                          <a:solidFill>
                            <a:schemeClr val="dk1"/>
                          </a:solidFill>
                          <a:latin typeface="黑体" panose="02010609060101010101" pitchFamily="49" charset="-122"/>
                          <a:ea typeface="黑体" panose="02010609060101010101" pitchFamily="49" charset="-122"/>
                          <a:cs typeface="+mn-cs"/>
                        </a:rPr>
                        <a:t> </a:t>
                      </a:r>
                      <a:r>
                        <a:rPr lang="en-US" altLang="zh-CN" sz="1000" kern="1200" dirty="0" err="1">
                          <a:solidFill>
                            <a:schemeClr val="dk1"/>
                          </a:solidFill>
                          <a:latin typeface="黑体" panose="02010609060101010101" pitchFamily="49" charset="-122"/>
                          <a:ea typeface="黑体" panose="02010609060101010101" pitchFamily="49" charset="-122"/>
                          <a:cs typeface="+mn-cs"/>
                        </a:rPr>
                        <a:t>MapReduce</a:t>
                      </a:r>
                      <a:r>
                        <a:rPr lang="zh-CN" altLang="en-US" sz="1000" kern="1200" dirty="0">
                          <a:solidFill>
                            <a:schemeClr val="dk1"/>
                          </a:solidFill>
                          <a:latin typeface="黑体" panose="02010609060101010101" pitchFamily="49" charset="-122"/>
                          <a:ea typeface="黑体" panose="02010609060101010101" pitchFamily="49" charset="-122"/>
                          <a:cs typeface="+mn-cs"/>
                        </a:rPr>
                        <a:t>的通用并行框架，</a:t>
                      </a:r>
                      <a:r>
                        <a:rPr lang="en-US" altLang="zh-CN" sz="1000" kern="1200" dirty="0">
                          <a:solidFill>
                            <a:schemeClr val="dk1"/>
                          </a:solidFill>
                          <a:latin typeface="黑体" panose="02010609060101010101" pitchFamily="49" charset="-122"/>
                          <a:ea typeface="黑体" panose="02010609060101010101" pitchFamily="49" charset="-122"/>
                          <a:cs typeface="+mn-cs"/>
                        </a:rPr>
                        <a:t>2014</a:t>
                      </a:r>
                      <a:r>
                        <a:rPr lang="zh-CN" altLang="en-US" sz="1000" kern="1200" dirty="0">
                          <a:solidFill>
                            <a:schemeClr val="dk1"/>
                          </a:solidFill>
                          <a:latin typeface="黑体" panose="02010609060101010101" pitchFamily="49" charset="-122"/>
                          <a:ea typeface="黑体" panose="02010609060101010101" pitchFamily="49" charset="-122"/>
                          <a:cs typeface="+mn-cs"/>
                        </a:rPr>
                        <a:t>年</a:t>
                      </a:r>
                      <a:r>
                        <a:rPr lang="en-US" altLang="zh-CN" sz="1000" kern="1200" dirty="0">
                          <a:solidFill>
                            <a:schemeClr val="dk1"/>
                          </a:solidFill>
                          <a:latin typeface="黑体" panose="02010609060101010101" pitchFamily="49" charset="-122"/>
                          <a:ea typeface="黑体" panose="02010609060101010101" pitchFamily="49" charset="-122"/>
                          <a:cs typeface="+mn-cs"/>
                        </a:rPr>
                        <a:t>2</a:t>
                      </a:r>
                      <a:r>
                        <a:rPr lang="zh-CN" altLang="en-US" sz="1000" kern="1200" dirty="0">
                          <a:solidFill>
                            <a:schemeClr val="dk1"/>
                          </a:solidFill>
                          <a:latin typeface="黑体" panose="02010609060101010101" pitchFamily="49" charset="-122"/>
                          <a:ea typeface="黑体" panose="02010609060101010101" pitchFamily="49" charset="-122"/>
                          <a:cs typeface="+mn-cs"/>
                        </a:rPr>
                        <a:t>月成为</a:t>
                      </a:r>
                      <a:r>
                        <a:rPr lang="en-US" altLang="zh-CN" sz="1000" dirty="0">
                          <a:latin typeface="黑体" panose="02010609060101010101" pitchFamily="49" charset="-122"/>
                          <a:ea typeface="黑体" panose="02010609060101010101" pitchFamily="49" charset="-122"/>
                          <a:sym typeface="+mn-ea"/>
                        </a:rPr>
                        <a:t>Apache</a:t>
                      </a:r>
                      <a:r>
                        <a:rPr lang="zh-CN" altLang="en-US" sz="1000" dirty="0">
                          <a:latin typeface="黑体" panose="02010609060101010101" pitchFamily="49" charset="-122"/>
                          <a:ea typeface="黑体" panose="02010609060101010101" pitchFamily="49" charset="-122"/>
                          <a:sym typeface="+mn-ea"/>
                        </a:rPr>
                        <a:t>顶级项目</a:t>
                      </a:r>
                      <a:endParaRPr lang="zh-CN" altLang="en-US" sz="1000" kern="1200" dirty="0">
                        <a:solidFill>
                          <a:schemeClr val="dk1"/>
                        </a:solidFill>
                        <a:latin typeface="黑体" panose="02010609060101010101" pitchFamily="49" charset="-122"/>
                        <a:ea typeface="黑体" panose="02010609060101010101" pitchFamily="49" charset="-122"/>
                        <a:cs typeface="+mn-cs"/>
                      </a:endParaRPr>
                    </a:p>
                  </a:txBody>
                  <a:tcPr marL="91424" marR="91424" marT="46939" marB="46939"/>
                </a:tc>
              </a:tr>
              <a:tr h="281651">
                <a:tc vMerge="1">
                  <a:tcPr marL="91425" marR="91425"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000" b="1" i="1" dirty="0">
                          <a:latin typeface="黑体" panose="02010609060101010101" pitchFamily="49" charset="-122"/>
                          <a:ea typeface="黑体" panose="02010609060101010101" pitchFamily="49" charset="-122"/>
                        </a:rPr>
                        <a:t>Storm</a:t>
                      </a:r>
                      <a:endParaRPr lang="en-US" altLang="zh-CN" sz="1000" b="1" i="1" dirty="0">
                        <a:latin typeface="黑体" panose="02010609060101010101" pitchFamily="49" charset="-122"/>
                        <a:ea typeface="黑体" panose="02010609060101010101" pitchFamily="49" charset="-122"/>
                      </a:endParaRPr>
                    </a:p>
                  </a:txBody>
                  <a:tcPr marL="91424" marR="91424" marT="46939" marB="46939"/>
                </a:tc>
                <a:tc>
                  <a:txBody>
                    <a:bodyPr/>
                    <a:lstStyle/>
                    <a:p>
                      <a:r>
                        <a:rPr lang="zh-CN" altLang="en-US" sz="1000" dirty="0">
                          <a:latin typeface="黑体" panose="02010609060101010101" pitchFamily="49" charset="-122"/>
                          <a:ea typeface="黑体" panose="02010609060101010101" pitchFamily="49" charset="-122"/>
                        </a:rPr>
                        <a:t>流计算框架，</a:t>
                      </a:r>
                      <a:r>
                        <a:rPr lang="en-US" altLang="zh-CN" sz="1000" dirty="0">
                          <a:latin typeface="黑体" panose="02010609060101010101" pitchFamily="49" charset="-122"/>
                          <a:ea typeface="黑体" panose="02010609060101010101" pitchFamily="49" charset="-122"/>
                        </a:rPr>
                        <a:t>2014</a:t>
                      </a:r>
                      <a:r>
                        <a:rPr lang="zh-CN" altLang="en-US" sz="1000" dirty="0">
                          <a:latin typeface="黑体" panose="02010609060101010101" pitchFamily="49" charset="-122"/>
                          <a:ea typeface="黑体" panose="02010609060101010101" pitchFamily="49" charset="-122"/>
                        </a:rPr>
                        <a:t>年</a:t>
                      </a:r>
                      <a:r>
                        <a:rPr lang="en-US" altLang="zh-CN" sz="1000" dirty="0">
                          <a:latin typeface="黑体" panose="02010609060101010101" pitchFamily="49" charset="-122"/>
                          <a:ea typeface="黑体" panose="02010609060101010101" pitchFamily="49" charset="-122"/>
                        </a:rPr>
                        <a:t>9</a:t>
                      </a:r>
                      <a:r>
                        <a:rPr lang="zh-CN" altLang="en-US" sz="1000" dirty="0">
                          <a:latin typeface="黑体" panose="02010609060101010101" pitchFamily="49" charset="-122"/>
                          <a:ea typeface="黑体" panose="02010609060101010101" pitchFamily="49" charset="-122"/>
                        </a:rPr>
                        <a:t>月成为</a:t>
                      </a:r>
                      <a:r>
                        <a:rPr lang="en-US" altLang="zh-CN" sz="1000" dirty="0">
                          <a:latin typeface="黑体" panose="02010609060101010101" pitchFamily="49" charset="-122"/>
                          <a:ea typeface="黑体" panose="02010609060101010101" pitchFamily="49" charset="-122"/>
                        </a:rPr>
                        <a:t>Apache</a:t>
                      </a:r>
                      <a:r>
                        <a:rPr lang="zh-CN" altLang="en-US" sz="1000" dirty="0">
                          <a:latin typeface="黑体" panose="02010609060101010101" pitchFamily="49" charset="-122"/>
                          <a:ea typeface="黑体" panose="02010609060101010101" pitchFamily="49" charset="-122"/>
                        </a:rPr>
                        <a:t>顶级项目</a:t>
                      </a:r>
                      <a:endParaRPr lang="zh-CN" altLang="en-US" sz="1000" dirty="0">
                        <a:latin typeface="黑体" panose="02010609060101010101" pitchFamily="49" charset="-122"/>
                        <a:ea typeface="黑体" panose="02010609060101010101" pitchFamily="49" charset="-122"/>
                      </a:endParaRPr>
                    </a:p>
                  </a:txBody>
                  <a:tcPr marL="91424" marR="91424" marT="46939" marB="46939"/>
                </a:tc>
              </a:tr>
              <a:tr h="281661">
                <a:tc vMerge="1">
                  <a:tcPr marL="91425" marR="91425"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000" dirty="0" err="1">
                          <a:latin typeface="黑体" panose="02010609060101010101" pitchFamily="49" charset="-122"/>
                          <a:ea typeface="黑体" panose="02010609060101010101" pitchFamily="49" charset="-122"/>
                        </a:rPr>
                        <a:t>Tez</a:t>
                      </a:r>
                      <a:endParaRPr lang="en-US" altLang="zh-CN" sz="1000" dirty="0" err="1">
                        <a:latin typeface="黑体" panose="02010609060101010101" pitchFamily="49" charset="-122"/>
                        <a:ea typeface="黑体" panose="02010609060101010101" pitchFamily="49" charset="-122"/>
                      </a:endParaRPr>
                    </a:p>
                  </a:txBody>
                  <a:tcPr marL="91424" marR="91424" marT="46939" marB="46939"/>
                </a:tc>
                <a:tc>
                  <a:txBody>
                    <a:bodyPr/>
                    <a:lstStyle/>
                    <a:p>
                      <a:r>
                        <a:rPr lang="zh-CN" altLang="en-US" sz="1000" dirty="0">
                          <a:latin typeface="黑体" panose="02010609060101010101" pitchFamily="49" charset="-122"/>
                          <a:ea typeface="黑体" panose="02010609060101010101" pitchFamily="49" charset="-122"/>
                        </a:rPr>
                        <a:t>运行在</a:t>
                      </a:r>
                      <a:r>
                        <a:rPr lang="en-US" altLang="zh-CN" sz="1000" dirty="0">
                          <a:latin typeface="黑体" panose="02010609060101010101" pitchFamily="49" charset="-122"/>
                          <a:ea typeface="黑体" panose="02010609060101010101" pitchFamily="49" charset="-122"/>
                        </a:rPr>
                        <a:t>YARN</a:t>
                      </a:r>
                      <a:r>
                        <a:rPr lang="zh-CN" altLang="en-US" sz="1000" dirty="0">
                          <a:latin typeface="黑体" panose="02010609060101010101" pitchFamily="49" charset="-122"/>
                          <a:ea typeface="黑体" panose="02010609060101010101" pitchFamily="49" charset="-122"/>
                        </a:rPr>
                        <a:t>之上的下一代</a:t>
                      </a:r>
                      <a:r>
                        <a:rPr lang="en-US" altLang="zh-CN" sz="1000" dirty="0" err="1">
                          <a:latin typeface="黑体" panose="02010609060101010101" pitchFamily="49" charset="-122"/>
                          <a:ea typeface="黑体" panose="02010609060101010101" pitchFamily="49" charset="-122"/>
                        </a:rPr>
                        <a:t>Hadoop</a:t>
                      </a:r>
                      <a:r>
                        <a:rPr lang="zh-CN" altLang="en-US" sz="1000" dirty="0">
                          <a:latin typeface="黑体" panose="02010609060101010101" pitchFamily="49" charset="-122"/>
                          <a:ea typeface="黑体" panose="02010609060101010101" pitchFamily="49" charset="-122"/>
                        </a:rPr>
                        <a:t>查询处理框架</a:t>
                      </a:r>
                      <a:endParaRPr lang="zh-CN" altLang="en-US" sz="1000" dirty="0">
                        <a:latin typeface="黑体" panose="02010609060101010101" pitchFamily="49" charset="-122"/>
                        <a:ea typeface="黑体" panose="02010609060101010101" pitchFamily="49" charset="-122"/>
                      </a:endParaRPr>
                    </a:p>
                  </a:txBody>
                  <a:tcPr marL="91424" marR="91424" marT="46939" marB="46939"/>
                </a:tc>
              </a:tr>
              <a:tr h="281661">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00" b="0" dirty="0">
                          <a:latin typeface="黑体" panose="02010609060101010101" pitchFamily="49" charset="-122"/>
                          <a:ea typeface="黑体" panose="02010609060101010101" pitchFamily="49" charset="-122"/>
                        </a:rPr>
                        <a:t>查询与分析</a:t>
                      </a:r>
                      <a:endParaRPr lang="zh-CN" altLang="en-US" sz="1000" b="0" dirty="0">
                        <a:latin typeface="黑体" panose="02010609060101010101" pitchFamily="49" charset="-122"/>
                        <a:ea typeface="黑体" panose="02010609060101010101" pitchFamily="49" charset="-122"/>
                      </a:endParaRPr>
                    </a:p>
                  </a:txBody>
                  <a:tcPr marL="91424" marR="91424" marT="46939" marB="46939" anchor="ctr">
                    <a:solidFill>
                      <a:schemeClr val="accent4">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000" b="1" i="1" dirty="0">
                          <a:latin typeface="黑体" panose="02010609060101010101" pitchFamily="49" charset="-122"/>
                          <a:ea typeface="黑体" panose="02010609060101010101" pitchFamily="49" charset="-122"/>
                        </a:rPr>
                        <a:t>Pig</a:t>
                      </a:r>
                      <a:endParaRPr lang="en-US" altLang="zh-CN" sz="1000" b="1" i="1" dirty="0">
                        <a:latin typeface="黑体" panose="02010609060101010101" pitchFamily="49" charset="-122"/>
                        <a:ea typeface="黑体" panose="02010609060101010101" pitchFamily="49" charset="-122"/>
                      </a:endParaRPr>
                    </a:p>
                  </a:txBody>
                  <a:tcPr marL="91424" marR="91424" marT="46939" marB="46939"/>
                </a:tc>
                <a:tc>
                  <a:txBody>
                    <a:bodyPr/>
                    <a:lstStyle/>
                    <a:p>
                      <a:r>
                        <a:rPr lang="zh-CN" altLang="en-US" sz="1000" dirty="0">
                          <a:latin typeface="黑体" panose="02010609060101010101" pitchFamily="49" charset="-122"/>
                          <a:ea typeface="黑体" panose="02010609060101010101" pitchFamily="49" charset="-122"/>
                        </a:rPr>
                        <a:t>一个基于</a:t>
                      </a:r>
                      <a:r>
                        <a:rPr lang="en-US" altLang="zh-CN" sz="1000" dirty="0" err="1">
                          <a:latin typeface="黑体" panose="02010609060101010101" pitchFamily="49" charset="-122"/>
                          <a:ea typeface="黑体" panose="02010609060101010101" pitchFamily="49" charset="-122"/>
                        </a:rPr>
                        <a:t>Hadoop</a:t>
                      </a:r>
                      <a:r>
                        <a:rPr lang="zh-CN" altLang="en-US" sz="1000" dirty="0">
                          <a:latin typeface="黑体" panose="02010609060101010101" pitchFamily="49" charset="-122"/>
                          <a:ea typeface="黑体" panose="02010609060101010101" pitchFamily="49" charset="-122"/>
                        </a:rPr>
                        <a:t>的大规模数据分析平台，</a:t>
                      </a:r>
                      <a:r>
                        <a:rPr lang="en-US" altLang="zh-CN" sz="1000" dirty="0">
                          <a:latin typeface="黑体" panose="02010609060101010101" pitchFamily="49" charset="-122"/>
                          <a:ea typeface="黑体" panose="02010609060101010101" pitchFamily="49" charset="-122"/>
                          <a:sym typeface="+mn-ea"/>
                        </a:rPr>
                        <a:t>2010</a:t>
                      </a:r>
                      <a:r>
                        <a:rPr lang="zh-CN" altLang="en-US" sz="1000" dirty="0">
                          <a:latin typeface="黑体" panose="02010609060101010101" pitchFamily="49" charset="-122"/>
                          <a:ea typeface="黑体" panose="02010609060101010101" pitchFamily="49" charset="-122"/>
                          <a:sym typeface="+mn-ea"/>
                        </a:rPr>
                        <a:t>年</a:t>
                      </a:r>
                      <a:r>
                        <a:rPr lang="en-US" altLang="zh-CN" sz="1000" dirty="0">
                          <a:latin typeface="黑体" panose="02010609060101010101" pitchFamily="49" charset="-122"/>
                          <a:ea typeface="黑体" panose="02010609060101010101" pitchFamily="49" charset="-122"/>
                          <a:sym typeface="+mn-ea"/>
                        </a:rPr>
                        <a:t>9</a:t>
                      </a:r>
                      <a:r>
                        <a:rPr lang="zh-CN" altLang="en-US" sz="1000" dirty="0">
                          <a:latin typeface="黑体" panose="02010609060101010101" pitchFamily="49" charset="-122"/>
                          <a:ea typeface="黑体" panose="02010609060101010101" pitchFamily="49" charset="-122"/>
                          <a:sym typeface="+mn-ea"/>
                        </a:rPr>
                        <a:t>月成为</a:t>
                      </a:r>
                      <a:r>
                        <a:rPr lang="en-US" altLang="zh-CN" sz="1000" dirty="0">
                          <a:latin typeface="黑体" panose="02010609060101010101" pitchFamily="49" charset="-122"/>
                          <a:ea typeface="黑体" panose="02010609060101010101" pitchFamily="49" charset="-122"/>
                          <a:sym typeface="+mn-ea"/>
                        </a:rPr>
                        <a:t>Apache</a:t>
                      </a:r>
                      <a:r>
                        <a:rPr lang="zh-CN" altLang="en-US" sz="1000" dirty="0">
                          <a:latin typeface="黑体" panose="02010609060101010101" pitchFamily="49" charset="-122"/>
                          <a:ea typeface="黑体" panose="02010609060101010101" pitchFamily="49" charset="-122"/>
                          <a:sym typeface="+mn-ea"/>
                        </a:rPr>
                        <a:t>顶级项目</a:t>
                      </a:r>
                      <a:endParaRPr lang="zh-CN" altLang="en-US" sz="1000" dirty="0">
                        <a:latin typeface="黑体" panose="02010609060101010101" pitchFamily="49" charset="-122"/>
                        <a:ea typeface="黑体" panose="02010609060101010101" pitchFamily="49" charset="-122"/>
                        <a:sym typeface="+mn-ea"/>
                      </a:endParaRPr>
                    </a:p>
                  </a:txBody>
                  <a:tcPr marL="91424" marR="91424" marT="46939" marB="46939"/>
                </a:tc>
              </a:tr>
              <a:tr h="281661">
                <a:tc vMerge="1">
                  <a:tcPr marL="91425" marR="91425"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000" b="1" i="1" dirty="0">
                          <a:latin typeface="黑体" panose="02010609060101010101" pitchFamily="49" charset="-122"/>
                          <a:ea typeface="黑体" panose="02010609060101010101" pitchFamily="49" charset="-122"/>
                        </a:rPr>
                        <a:t>Hive</a:t>
                      </a:r>
                      <a:endParaRPr lang="en-US" altLang="zh-CN" sz="1000" b="1" i="1" dirty="0">
                        <a:latin typeface="黑体" panose="02010609060101010101" pitchFamily="49" charset="-122"/>
                        <a:ea typeface="黑体" panose="02010609060101010101" pitchFamily="49" charset="-122"/>
                      </a:endParaRPr>
                    </a:p>
                  </a:txBody>
                  <a:tcPr marL="91424" marR="91424" marT="46939" marB="46939"/>
                </a:tc>
                <a:tc>
                  <a:txBody>
                    <a:bodyPr/>
                    <a:lstStyle/>
                    <a:p>
                      <a:r>
                        <a:rPr lang="en-US" altLang="zh-CN" sz="1000" dirty="0" err="1">
                          <a:latin typeface="黑体" panose="02010609060101010101" pitchFamily="49" charset="-122"/>
                          <a:ea typeface="黑体" panose="02010609060101010101" pitchFamily="49" charset="-122"/>
                        </a:rPr>
                        <a:t>Hadoop</a:t>
                      </a:r>
                      <a:r>
                        <a:rPr lang="zh-CN" altLang="en-US" sz="1000" dirty="0">
                          <a:latin typeface="黑体" panose="02010609060101010101" pitchFamily="49" charset="-122"/>
                          <a:ea typeface="黑体" panose="02010609060101010101" pitchFamily="49" charset="-122"/>
                        </a:rPr>
                        <a:t>上的数据仓库，</a:t>
                      </a:r>
                      <a:r>
                        <a:rPr lang="en-US" altLang="zh-CN" sz="1000" dirty="0">
                          <a:latin typeface="黑体" panose="02010609060101010101" pitchFamily="49" charset="-122"/>
                          <a:ea typeface="黑体" panose="02010609060101010101" pitchFamily="49" charset="-122"/>
                          <a:sym typeface="+mn-ea"/>
                        </a:rPr>
                        <a:t>2010</a:t>
                      </a:r>
                      <a:r>
                        <a:rPr lang="zh-CN" altLang="en-US" sz="1000" dirty="0">
                          <a:latin typeface="黑体" panose="02010609060101010101" pitchFamily="49" charset="-122"/>
                          <a:ea typeface="黑体" panose="02010609060101010101" pitchFamily="49" charset="-122"/>
                          <a:sym typeface="+mn-ea"/>
                        </a:rPr>
                        <a:t>年</a:t>
                      </a:r>
                      <a:r>
                        <a:rPr lang="en-US" altLang="zh-CN" sz="1000" dirty="0">
                          <a:latin typeface="黑体" panose="02010609060101010101" pitchFamily="49" charset="-122"/>
                          <a:ea typeface="黑体" panose="02010609060101010101" pitchFamily="49" charset="-122"/>
                          <a:sym typeface="+mn-ea"/>
                        </a:rPr>
                        <a:t>9</a:t>
                      </a:r>
                      <a:r>
                        <a:rPr lang="zh-CN" altLang="en-US" sz="1000" dirty="0">
                          <a:latin typeface="黑体" panose="02010609060101010101" pitchFamily="49" charset="-122"/>
                          <a:ea typeface="黑体" panose="02010609060101010101" pitchFamily="49" charset="-122"/>
                          <a:sym typeface="+mn-ea"/>
                        </a:rPr>
                        <a:t>月成为</a:t>
                      </a:r>
                      <a:r>
                        <a:rPr lang="en-US" altLang="zh-CN" sz="1000" dirty="0">
                          <a:latin typeface="黑体" panose="02010609060101010101" pitchFamily="49" charset="-122"/>
                          <a:ea typeface="黑体" panose="02010609060101010101" pitchFamily="49" charset="-122"/>
                          <a:sym typeface="+mn-ea"/>
                        </a:rPr>
                        <a:t>Apache</a:t>
                      </a:r>
                      <a:r>
                        <a:rPr lang="zh-CN" altLang="en-US" sz="1000" dirty="0">
                          <a:latin typeface="黑体" panose="02010609060101010101" pitchFamily="49" charset="-122"/>
                          <a:ea typeface="黑体" panose="02010609060101010101" pitchFamily="49" charset="-122"/>
                          <a:sym typeface="+mn-ea"/>
                        </a:rPr>
                        <a:t>顶级项目</a:t>
                      </a:r>
                      <a:endParaRPr lang="zh-CN" altLang="en-US" sz="1000" dirty="0">
                        <a:latin typeface="黑体" panose="02010609060101010101" pitchFamily="49" charset="-122"/>
                        <a:ea typeface="黑体" panose="02010609060101010101" pitchFamily="49" charset="-122"/>
                        <a:sym typeface="+mn-ea"/>
                      </a:endParaRPr>
                    </a:p>
                  </a:txBody>
                  <a:tcPr marL="91424" marR="91424" marT="46939" marB="46939"/>
                </a:tc>
              </a:tr>
              <a:tr h="281661">
                <a:tc rowSpan="3">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00" b="0" dirty="0">
                          <a:latin typeface="黑体" panose="02010609060101010101" pitchFamily="49" charset="-122"/>
                          <a:ea typeface="黑体" panose="02010609060101010101" pitchFamily="49" charset="-122"/>
                        </a:rPr>
                        <a:t>资源调度与协同</a:t>
                      </a:r>
                      <a:endParaRPr lang="zh-CN" altLang="en-US" sz="1000" b="0" dirty="0">
                        <a:latin typeface="黑体" panose="02010609060101010101" pitchFamily="49" charset="-122"/>
                        <a:ea typeface="黑体" panose="02010609060101010101" pitchFamily="49" charset="-122"/>
                      </a:endParaRPr>
                    </a:p>
                  </a:txBody>
                  <a:tcPr marL="91424" marR="91424" marT="46939" marB="46939" anchor="c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000" dirty="0">
                          <a:latin typeface="黑体" panose="02010609060101010101" pitchFamily="49" charset="-122"/>
                          <a:ea typeface="黑体" panose="02010609060101010101" pitchFamily="49" charset="-122"/>
                        </a:rPr>
                        <a:t>YARN</a:t>
                      </a:r>
                      <a:endParaRPr lang="en-US" altLang="zh-CN" sz="1000" dirty="0">
                        <a:latin typeface="黑体" panose="02010609060101010101" pitchFamily="49" charset="-122"/>
                        <a:ea typeface="黑体" panose="02010609060101010101" pitchFamily="49" charset="-122"/>
                      </a:endParaRPr>
                    </a:p>
                  </a:txBody>
                  <a:tcPr marL="91424" marR="91424" marT="46939" marB="46939"/>
                </a:tc>
                <a:tc>
                  <a:txBody>
                    <a:bodyPr/>
                    <a:lstStyle/>
                    <a:p>
                      <a:r>
                        <a:rPr lang="zh-CN" altLang="en-US" sz="1000" dirty="0">
                          <a:latin typeface="黑体" panose="02010609060101010101" pitchFamily="49" charset="-122"/>
                          <a:ea typeface="黑体" panose="02010609060101010101" pitchFamily="49" charset="-122"/>
                        </a:rPr>
                        <a:t>资源管理和调度器</a:t>
                      </a:r>
                      <a:endParaRPr lang="zh-CN" altLang="en-US" sz="1000" dirty="0">
                        <a:latin typeface="黑体" panose="02010609060101010101" pitchFamily="49" charset="-122"/>
                        <a:ea typeface="黑体" panose="02010609060101010101" pitchFamily="49" charset="-122"/>
                      </a:endParaRPr>
                    </a:p>
                  </a:txBody>
                  <a:tcPr marL="91424" marR="91424" marT="46939" marB="46939"/>
                </a:tc>
              </a:tr>
              <a:tr h="297298">
                <a:tc vMerge="1">
                  <a:tcPr marL="91425" marR="91425"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000" b="1" i="1" dirty="0">
                          <a:latin typeface="黑体" panose="02010609060101010101" pitchFamily="49" charset="-122"/>
                          <a:ea typeface="黑体" panose="02010609060101010101" pitchFamily="49" charset="-122"/>
                        </a:rPr>
                        <a:t>Zookeeper</a:t>
                      </a:r>
                      <a:endParaRPr lang="en-US" altLang="zh-CN" sz="1000" b="1" i="1" dirty="0">
                        <a:latin typeface="黑体" panose="02010609060101010101" pitchFamily="49" charset="-122"/>
                        <a:ea typeface="黑体" panose="02010609060101010101" pitchFamily="49" charset="-122"/>
                      </a:endParaRPr>
                    </a:p>
                  </a:txBody>
                  <a:tcPr marL="91424" marR="91424" marT="46939" marB="46939"/>
                </a:tc>
                <a:tc>
                  <a:txBody>
                    <a:bodyPr/>
                    <a:lstStyle/>
                    <a:p>
                      <a:r>
                        <a:rPr lang="zh-CN" altLang="en-US" sz="1000" dirty="0">
                          <a:latin typeface="黑体" panose="02010609060101010101" pitchFamily="49" charset="-122"/>
                          <a:ea typeface="黑体" panose="02010609060101010101" pitchFamily="49" charset="-122"/>
                        </a:rPr>
                        <a:t>提供分布式协调一致性服务，</a:t>
                      </a:r>
                      <a:r>
                        <a:rPr lang="en-US" altLang="zh-CN" sz="1000" dirty="0">
                          <a:latin typeface="黑体" panose="02010609060101010101" pitchFamily="49" charset="-122"/>
                          <a:ea typeface="黑体" panose="02010609060101010101" pitchFamily="49" charset="-122"/>
                          <a:sym typeface="+mn-ea"/>
                        </a:rPr>
                        <a:t>2011</a:t>
                      </a:r>
                      <a:r>
                        <a:rPr lang="zh-CN" altLang="en-US" sz="1000" dirty="0">
                          <a:latin typeface="黑体" panose="02010609060101010101" pitchFamily="49" charset="-122"/>
                          <a:ea typeface="黑体" panose="02010609060101010101" pitchFamily="49" charset="-122"/>
                          <a:sym typeface="+mn-ea"/>
                        </a:rPr>
                        <a:t>年</a:t>
                      </a:r>
                      <a:r>
                        <a:rPr lang="en-US" altLang="zh-CN" sz="1000" dirty="0">
                          <a:latin typeface="黑体" panose="02010609060101010101" pitchFamily="49" charset="-122"/>
                          <a:ea typeface="黑体" panose="02010609060101010101" pitchFamily="49" charset="-122"/>
                          <a:sym typeface="+mn-ea"/>
                        </a:rPr>
                        <a:t>1</a:t>
                      </a:r>
                      <a:r>
                        <a:rPr lang="zh-CN" altLang="en-US" sz="1000" dirty="0">
                          <a:latin typeface="黑体" panose="02010609060101010101" pitchFamily="49" charset="-122"/>
                          <a:ea typeface="黑体" panose="02010609060101010101" pitchFamily="49" charset="-122"/>
                          <a:sym typeface="+mn-ea"/>
                        </a:rPr>
                        <a:t>月成为</a:t>
                      </a:r>
                      <a:r>
                        <a:rPr lang="en-US" altLang="zh-CN" sz="1000" dirty="0">
                          <a:latin typeface="黑体" panose="02010609060101010101" pitchFamily="49" charset="-122"/>
                          <a:ea typeface="黑体" panose="02010609060101010101" pitchFamily="49" charset="-122"/>
                          <a:sym typeface="+mn-ea"/>
                        </a:rPr>
                        <a:t>Apache</a:t>
                      </a:r>
                      <a:r>
                        <a:rPr lang="zh-CN" altLang="en-US" sz="1000" dirty="0">
                          <a:latin typeface="黑体" panose="02010609060101010101" pitchFamily="49" charset="-122"/>
                          <a:ea typeface="黑体" panose="02010609060101010101" pitchFamily="49" charset="-122"/>
                          <a:sym typeface="+mn-ea"/>
                        </a:rPr>
                        <a:t>顶级项目</a:t>
                      </a:r>
                      <a:endParaRPr lang="zh-CN" altLang="en-US" sz="1000" dirty="0">
                        <a:latin typeface="黑体" panose="02010609060101010101" pitchFamily="49" charset="-122"/>
                        <a:ea typeface="黑体" panose="02010609060101010101" pitchFamily="49" charset="-122"/>
                        <a:sym typeface="+mn-ea"/>
                      </a:endParaRPr>
                    </a:p>
                  </a:txBody>
                  <a:tcPr marL="91424" marR="91424" marT="46939" marB="46939"/>
                </a:tc>
              </a:tr>
              <a:tr h="297298">
                <a:tc vMerge="1">
                  <a:tcPr marL="91425" marR="91425"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000" dirty="0" err="1">
                          <a:latin typeface="黑体" panose="02010609060101010101" pitchFamily="49" charset="-122"/>
                          <a:ea typeface="黑体" panose="02010609060101010101" pitchFamily="49" charset="-122"/>
                        </a:rPr>
                        <a:t>Oozie</a:t>
                      </a:r>
                      <a:endParaRPr lang="en-US" altLang="zh-CN" sz="1000" dirty="0" err="1">
                        <a:latin typeface="黑体" panose="02010609060101010101" pitchFamily="49" charset="-122"/>
                        <a:ea typeface="黑体" panose="02010609060101010101" pitchFamily="49" charset="-122"/>
                      </a:endParaRPr>
                    </a:p>
                  </a:txBody>
                  <a:tcPr marL="91424" marR="91424" marT="46939" marB="46939"/>
                </a:tc>
                <a:tc>
                  <a:txBody>
                    <a:bodyPr/>
                    <a:lstStyle/>
                    <a:p>
                      <a:r>
                        <a:rPr lang="en-US" altLang="zh-CN" sz="1000" dirty="0" err="1">
                          <a:latin typeface="黑体" panose="02010609060101010101" pitchFamily="49" charset="-122"/>
                          <a:ea typeface="黑体" panose="02010609060101010101" pitchFamily="49" charset="-122"/>
                        </a:rPr>
                        <a:t>Hadoop</a:t>
                      </a:r>
                      <a:r>
                        <a:rPr lang="zh-CN" altLang="en-US" sz="1000" dirty="0">
                          <a:latin typeface="黑体" panose="02010609060101010101" pitchFamily="49" charset="-122"/>
                          <a:ea typeface="黑体" panose="02010609060101010101" pitchFamily="49" charset="-122"/>
                        </a:rPr>
                        <a:t>上的工作流管理系统</a:t>
                      </a:r>
                      <a:endParaRPr lang="zh-CN" altLang="en-US" sz="1000" dirty="0">
                        <a:latin typeface="黑体" panose="02010609060101010101" pitchFamily="49" charset="-122"/>
                        <a:ea typeface="黑体" panose="02010609060101010101" pitchFamily="49" charset="-122"/>
                      </a:endParaRPr>
                    </a:p>
                  </a:txBody>
                  <a:tcPr marL="91424" marR="91424" marT="46939" marB="46939"/>
                </a:tc>
              </a:tr>
              <a:tr h="281661">
                <a:tc>
                  <a:txBody>
                    <a:bodyPr/>
                    <a:lstStyle/>
                    <a:p>
                      <a:pPr marL="0" marR="0" algn="ctr" defTabSz="914400" rtl="0" eaLnBrk="1" fontAlgn="auto" latinLnBrk="0" hangingPunct="1">
                        <a:lnSpc>
                          <a:spcPct val="100000"/>
                        </a:lnSpc>
                        <a:spcBef>
                          <a:spcPts val="0"/>
                        </a:spcBef>
                        <a:spcAft>
                          <a:spcPts val="0"/>
                        </a:spcAft>
                        <a:buClrTx/>
                        <a:buSzTx/>
                        <a:buFontTx/>
                        <a:buNone/>
                        <a:defRPr/>
                      </a:pPr>
                      <a:r>
                        <a:rPr lang="zh-CN" altLang="en-US" sz="1000" b="0" dirty="0">
                          <a:latin typeface="黑体" panose="02010609060101010101" pitchFamily="49" charset="-122"/>
                          <a:ea typeface="黑体" panose="02010609060101010101" pitchFamily="49" charset="-122"/>
                        </a:rPr>
                        <a:t>部署与管理</a:t>
                      </a:r>
                      <a:endParaRPr lang="zh-CN" altLang="en-US" sz="1000" b="0" dirty="0">
                        <a:latin typeface="黑体" panose="02010609060101010101" pitchFamily="49" charset="-122"/>
                        <a:ea typeface="黑体" panose="02010609060101010101" pitchFamily="49" charset="-122"/>
                      </a:endParaRPr>
                    </a:p>
                  </a:txBody>
                  <a:tcPr marL="91424" marR="91424" marT="46939" marB="46939" anchor="ctr">
                    <a:solidFill>
                      <a:schemeClr val="accent4">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000" b="1" i="1" dirty="0" err="1">
                          <a:latin typeface="黑体" panose="02010609060101010101" pitchFamily="49" charset="-122"/>
                          <a:ea typeface="黑体" panose="02010609060101010101" pitchFamily="49" charset="-122"/>
                        </a:rPr>
                        <a:t>Ambari</a:t>
                      </a:r>
                      <a:endParaRPr lang="en-US" altLang="zh-CN" sz="1000" b="1" i="1" dirty="0" err="1">
                        <a:latin typeface="黑体" panose="02010609060101010101" pitchFamily="49" charset="-122"/>
                        <a:ea typeface="黑体" panose="02010609060101010101" pitchFamily="49" charset="-122"/>
                      </a:endParaRPr>
                    </a:p>
                  </a:txBody>
                  <a:tcPr marL="91424" marR="91424" marT="46939" marB="46939"/>
                </a:tc>
                <a:tc>
                  <a:txBody>
                    <a:bodyPr/>
                    <a:lstStyle/>
                    <a:p>
                      <a:r>
                        <a:rPr lang="en-US" altLang="zh-CN" sz="1000" dirty="0" err="1">
                          <a:latin typeface="黑体" panose="02010609060101010101" pitchFamily="49" charset="-122"/>
                          <a:ea typeface="黑体" panose="02010609060101010101" pitchFamily="49" charset="-122"/>
                        </a:rPr>
                        <a:t>Hadoop</a:t>
                      </a:r>
                      <a:r>
                        <a:rPr lang="zh-CN" altLang="en-US" sz="1000" dirty="0">
                          <a:latin typeface="黑体" panose="02010609060101010101" pitchFamily="49" charset="-122"/>
                          <a:ea typeface="黑体" panose="02010609060101010101" pitchFamily="49" charset="-122"/>
                        </a:rPr>
                        <a:t>快速部署工具，支持</a:t>
                      </a:r>
                      <a:r>
                        <a:rPr lang="en-US" altLang="zh-CN" sz="1000" dirty="0">
                          <a:latin typeface="黑体" panose="02010609060101010101" pitchFamily="49" charset="-122"/>
                          <a:ea typeface="黑体" panose="02010609060101010101" pitchFamily="49" charset="-122"/>
                        </a:rPr>
                        <a:t>Apache </a:t>
                      </a:r>
                      <a:r>
                        <a:rPr lang="en-US" altLang="zh-CN" sz="1000" dirty="0" err="1">
                          <a:latin typeface="黑体" panose="02010609060101010101" pitchFamily="49" charset="-122"/>
                          <a:ea typeface="黑体" panose="02010609060101010101" pitchFamily="49" charset="-122"/>
                        </a:rPr>
                        <a:t>Hadoop</a:t>
                      </a:r>
                      <a:r>
                        <a:rPr lang="zh-CN" altLang="en-US" sz="1000" dirty="0">
                          <a:latin typeface="黑体" panose="02010609060101010101" pitchFamily="49" charset="-122"/>
                          <a:ea typeface="黑体" panose="02010609060101010101" pitchFamily="49" charset="-122"/>
                        </a:rPr>
                        <a:t>集群的供应、管理和监控，</a:t>
                      </a:r>
                      <a:r>
                        <a:rPr lang="en-US" altLang="zh-CN" sz="1000" dirty="0">
                          <a:latin typeface="黑体" panose="02010609060101010101" pitchFamily="49" charset="-122"/>
                          <a:ea typeface="黑体" panose="02010609060101010101" pitchFamily="49" charset="-122"/>
                        </a:rPr>
                        <a:t>2013</a:t>
                      </a:r>
                      <a:r>
                        <a:rPr lang="zh-CN" altLang="en-US" sz="1000" dirty="0">
                          <a:latin typeface="黑体" panose="02010609060101010101" pitchFamily="49" charset="-122"/>
                          <a:ea typeface="黑体" panose="02010609060101010101" pitchFamily="49" charset="-122"/>
                        </a:rPr>
                        <a:t>年</a:t>
                      </a:r>
                      <a:r>
                        <a:rPr lang="en-US" altLang="zh-CN" sz="1000" dirty="0">
                          <a:latin typeface="黑体" panose="02010609060101010101" pitchFamily="49" charset="-122"/>
                          <a:ea typeface="黑体" panose="02010609060101010101" pitchFamily="49" charset="-122"/>
                        </a:rPr>
                        <a:t>12</a:t>
                      </a:r>
                      <a:r>
                        <a:rPr lang="zh-CN" altLang="en-US" sz="1000" dirty="0">
                          <a:latin typeface="黑体" panose="02010609060101010101" pitchFamily="49" charset="-122"/>
                          <a:ea typeface="黑体" panose="02010609060101010101" pitchFamily="49" charset="-122"/>
                        </a:rPr>
                        <a:t>月成为</a:t>
                      </a:r>
                      <a:r>
                        <a:rPr lang="en-US" altLang="zh-CN" sz="1000" dirty="0">
                          <a:latin typeface="黑体" panose="02010609060101010101" pitchFamily="49" charset="-122"/>
                          <a:ea typeface="黑体" panose="02010609060101010101" pitchFamily="49" charset="-122"/>
                        </a:rPr>
                        <a:t>Apache</a:t>
                      </a:r>
                      <a:r>
                        <a:rPr lang="zh-CN" altLang="en-US" sz="1000" dirty="0">
                          <a:latin typeface="黑体" panose="02010609060101010101" pitchFamily="49" charset="-122"/>
                          <a:ea typeface="黑体" panose="02010609060101010101" pitchFamily="49" charset="-122"/>
                        </a:rPr>
                        <a:t>顶级项目</a:t>
                      </a:r>
                      <a:endParaRPr lang="zh-CN" altLang="en-US" sz="1000" dirty="0">
                        <a:latin typeface="黑体" panose="02010609060101010101" pitchFamily="49" charset="-122"/>
                        <a:ea typeface="黑体" panose="02010609060101010101" pitchFamily="49" charset="-122"/>
                      </a:endParaRPr>
                    </a:p>
                  </a:txBody>
                  <a:tcPr marL="91424" marR="91424" marT="46939" marB="46939"/>
                </a:tc>
              </a:tr>
            </a:tbl>
          </a:graphicData>
        </a:graphic>
      </p:graphicFrame>
      <p:sp>
        <p:nvSpPr>
          <p:cNvPr id="8"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rPr>
              <a:t>第</a:t>
            </a:r>
            <a:r>
              <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rPr>
              <a:t>2</a:t>
            </a:r>
            <a:r>
              <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rPr>
              <a:t>章 大数据处理架构</a:t>
            </a:r>
            <a:r>
              <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rPr>
              <a:t>Hadoop</a:t>
            </a:r>
            <a:endPar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Entry_1"/>
          <p:cNvSpPr>
            <a:spLocks noChangeArrowheads="1"/>
          </p:cNvSpPr>
          <p:nvPr>
            <p:custDataLst>
              <p:tags r:id="rId1"/>
            </p:custDataLst>
          </p:nvPr>
        </p:nvSpPr>
        <p:spPr bwMode="auto">
          <a:xfrm flipH="1">
            <a:off x="242888" y="617538"/>
            <a:ext cx="597217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rPr>
              <a:t>第</a:t>
            </a:r>
            <a:r>
              <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rPr>
              <a:t>2</a:t>
            </a:r>
            <a:r>
              <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rPr>
              <a:t>章 大数据处理架构</a:t>
            </a:r>
            <a:r>
              <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rPr>
              <a:t>Hadoop</a:t>
            </a:r>
            <a:endPar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23555" name="内容占位符 4"/>
          <p:cNvSpPr>
            <a:spLocks noGrp="1" noChangeArrowheads="1"/>
          </p:cNvSpPr>
          <p:nvPr>
            <p:ph idx="1"/>
          </p:nvPr>
        </p:nvSpPr>
        <p:spPr>
          <a:xfrm>
            <a:off x="457200" y="1333500"/>
            <a:ext cx="8229600" cy="3924300"/>
          </a:xfrm>
        </p:spPr>
        <p:txBody>
          <a:bodyPr/>
          <a:lstStyle/>
          <a:p>
            <a:r>
              <a:rPr lang="en-US" altLang="zh-CN" smtClean="0">
                <a:latin typeface="黑体" panose="02010609060101010101" pitchFamily="49" charset="-122"/>
                <a:ea typeface="黑体" panose="02010609060101010101" pitchFamily="49" charset="-122"/>
              </a:rPr>
              <a:t>2.1 </a:t>
            </a:r>
            <a:r>
              <a:rPr lang="zh-CN" altLang="en-US" smtClean="0">
                <a:latin typeface="黑体" panose="02010609060101010101" pitchFamily="49" charset="-122"/>
                <a:ea typeface="黑体" panose="02010609060101010101" pitchFamily="49" charset="-122"/>
              </a:rPr>
              <a:t>概述</a:t>
            </a:r>
            <a:endParaRPr lang="zh-CN" altLang="en-US" smtClean="0">
              <a:latin typeface="黑体" panose="02010609060101010101" pitchFamily="49" charset="-122"/>
              <a:ea typeface="黑体" panose="02010609060101010101" pitchFamily="49" charset="-122"/>
            </a:endParaRPr>
          </a:p>
          <a:p>
            <a:r>
              <a:rPr lang="en-US" altLang="zh-CN" smtClean="0">
                <a:latin typeface="黑体" panose="02010609060101010101" pitchFamily="49" charset="-122"/>
                <a:ea typeface="黑体" panose="02010609060101010101" pitchFamily="49" charset="-122"/>
              </a:rPr>
              <a:t>2.2 Hadoop</a:t>
            </a:r>
            <a:r>
              <a:rPr lang="zh-CN" altLang="en-US" smtClean="0">
                <a:latin typeface="黑体" panose="02010609060101010101" pitchFamily="49" charset="-122"/>
                <a:ea typeface="黑体" panose="02010609060101010101" pitchFamily="49" charset="-122"/>
              </a:rPr>
              <a:t>生态圈</a:t>
            </a:r>
            <a:endParaRPr lang="zh-CN" altLang="en-US" smtClean="0">
              <a:latin typeface="黑体" panose="02010609060101010101" pitchFamily="49" charset="-122"/>
              <a:ea typeface="黑体" panose="02010609060101010101" pitchFamily="49" charset="-122"/>
            </a:endParaRPr>
          </a:p>
          <a:p>
            <a:r>
              <a:rPr lang="en-US" altLang="zh-CN" b="1" smtClean="0">
                <a:solidFill>
                  <a:schemeClr val="accent1"/>
                </a:solidFill>
                <a:latin typeface="黑体" panose="02010609060101010101" pitchFamily="49" charset="-122"/>
                <a:ea typeface="黑体" panose="02010609060101010101" pitchFamily="49" charset="-122"/>
              </a:rPr>
              <a:t>2.3 Hadoop的安装与使用</a:t>
            </a:r>
            <a:endParaRPr lang="zh-CN" altLang="en-US" smtClean="0">
              <a:latin typeface="黑体" panose="02010609060101010101" pitchFamily="49" charset="-122"/>
              <a:ea typeface="黑体" panose="02010609060101010101" pitchFamily="49" charset="-122"/>
            </a:endParaRPr>
          </a:p>
          <a:p>
            <a:r>
              <a:rPr lang="en-US" altLang="zh-CN" smtClean="0">
                <a:latin typeface="黑体" panose="02010609060101010101" pitchFamily="49" charset="-122"/>
                <a:ea typeface="黑体" panose="02010609060101010101" pitchFamily="49" charset="-122"/>
              </a:rPr>
              <a:t>2.4 Hadoop集群的部署与使用</a:t>
            </a:r>
            <a:endParaRPr lang="zh-CN" altLang="en-US" b="1" smtClean="0">
              <a:solidFill>
                <a:schemeClr val="accent1"/>
              </a:solidFill>
              <a:latin typeface="黑体" panose="02010609060101010101" pitchFamily="49" charset="-122"/>
              <a:ea typeface="黑体" panose="02010609060101010101" pitchFamily="49" charset="-122"/>
            </a:endParaRPr>
          </a:p>
          <a:p>
            <a:endParaRPr lang="zh-CN" altLang="en-US" smtClean="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1"/>
          <p:cNvSpPr>
            <a:spLocks noGrp="1" noChangeArrowheads="1"/>
          </p:cNvSpPr>
          <p:nvPr>
            <p:ph idx="1"/>
          </p:nvPr>
        </p:nvSpPr>
        <p:spPr>
          <a:xfrm>
            <a:off x="457200" y="1333500"/>
            <a:ext cx="8578850" cy="3924300"/>
          </a:xfrm>
        </p:spPr>
        <p:txBody>
          <a:bodyPr/>
          <a:lstStyle/>
          <a:p>
            <a:r>
              <a:rPr lang="zh-CN" altLang="en-US" dirty="0" smtClean="0"/>
              <a:t>单机模式</a:t>
            </a:r>
            <a:endParaRPr lang="zh-CN" altLang="en-US" dirty="0" smtClean="0"/>
          </a:p>
          <a:p>
            <a:pPr lvl="1"/>
            <a:r>
              <a:rPr lang="zh-CN" altLang="en-US" dirty="0" smtClean="0"/>
              <a:t>在一台电脑上安装，使用本地文件系统路径（</a:t>
            </a:r>
            <a:r>
              <a:rPr lang="en-US" altLang="zh-CN" dirty="0" smtClean="0"/>
              <a:t>/</a:t>
            </a:r>
            <a:r>
              <a:rPr lang="en-US" altLang="zh-CN" dirty="0" err="1" smtClean="0"/>
              <a:t>usr</a:t>
            </a:r>
            <a:r>
              <a:rPr lang="en-US" altLang="zh-CN" dirty="0" smtClean="0"/>
              <a:t>/</a:t>
            </a:r>
            <a:r>
              <a:rPr lang="en-US" altLang="zh-CN" dirty="0" err="1" smtClean="0"/>
              <a:t>hadoop</a:t>
            </a:r>
            <a:r>
              <a:rPr lang="en-US" altLang="zh-CN" dirty="0" smtClean="0"/>
              <a:t>/output</a:t>
            </a:r>
            <a:r>
              <a:rPr lang="zh-CN" altLang="en-US" dirty="0" smtClean="0"/>
              <a:t>）；</a:t>
            </a:r>
            <a:endParaRPr lang="zh-CN" altLang="en-US" dirty="0" smtClean="0"/>
          </a:p>
          <a:p>
            <a:pPr lvl="1"/>
            <a:r>
              <a:rPr lang="zh-CN" altLang="en-US" dirty="0" smtClean="0"/>
              <a:t>配置</a:t>
            </a:r>
            <a:r>
              <a:rPr lang="en-US" altLang="zh-CN" dirty="0" smtClean="0"/>
              <a:t>etc/hadoop/hadoop-env.sh</a:t>
            </a:r>
            <a:r>
              <a:rPr lang="zh-CN" altLang="en-US" dirty="0" smtClean="0"/>
              <a:t>中的</a:t>
            </a:r>
            <a:r>
              <a:rPr lang="en-US" altLang="zh-CN" dirty="0" smtClean="0"/>
              <a:t>java</a:t>
            </a:r>
            <a:r>
              <a:rPr lang="zh-CN" altLang="en-US" dirty="0" smtClean="0"/>
              <a:t>路径即可；</a:t>
            </a:r>
            <a:endParaRPr lang="zh-CN" altLang="en-US" dirty="0" smtClean="0"/>
          </a:p>
          <a:p>
            <a:r>
              <a:rPr lang="zh-CN" altLang="en-US" dirty="0" smtClean="0"/>
              <a:t>伪分布式（集群）模式</a:t>
            </a:r>
            <a:endParaRPr lang="zh-CN" altLang="en-US" dirty="0" smtClean="0"/>
          </a:p>
          <a:p>
            <a:pPr lvl="1"/>
            <a:r>
              <a:rPr lang="zh-CN" altLang="en-US" dirty="0" smtClean="0"/>
              <a:t>在一台电脑上，安装一个节点，使用分布式文件系统路径</a:t>
            </a:r>
            <a:r>
              <a:rPr lang="en-US" altLang="zh-CN" dirty="0" smtClean="0"/>
              <a:t>(hdfs://)</a:t>
            </a:r>
            <a:r>
              <a:rPr lang="zh-CN" altLang="en-US" dirty="0" smtClean="0"/>
              <a:t>；</a:t>
            </a:r>
            <a:endParaRPr lang="zh-CN" altLang="en-US" dirty="0" smtClean="0"/>
          </a:p>
          <a:p>
            <a:pPr lvl="1"/>
            <a:r>
              <a:rPr lang="zh-CN" altLang="en-US" dirty="0" smtClean="0"/>
              <a:t>还要配置</a:t>
            </a:r>
            <a:r>
              <a:rPr lang="en-US" altLang="zh-CN" dirty="0" err="1" smtClean="0"/>
              <a:t>etc</a:t>
            </a:r>
            <a:r>
              <a:rPr lang="en-US" altLang="zh-CN" dirty="0" smtClean="0"/>
              <a:t>/</a:t>
            </a:r>
            <a:r>
              <a:rPr lang="en-US" altLang="zh-CN" dirty="0" err="1" smtClean="0"/>
              <a:t>hadoop</a:t>
            </a:r>
            <a:r>
              <a:rPr lang="en-US" altLang="zh-CN" dirty="0" smtClean="0"/>
              <a:t>/core-site.xml, hdfs-site.xml</a:t>
            </a:r>
            <a:endParaRPr lang="zh-CN" altLang="en-US" dirty="0" smtClean="0"/>
          </a:p>
          <a:p>
            <a:r>
              <a:rPr lang="zh-CN" altLang="en-US" dirty="0" smtClean="0"/>
              <a:t>完全分布式（集群）模式</a:t>
            </a:r>
            <a:endParaRPr lang="zh-CN" altLang="en-US" dirty="0" smtClean="0"/>
          </a:p>
          <a:p>
            <a:pPr lvl="1"/>
            <a:r>
              <a:rPr lang="zh-CN" altLang="en-US" dirty="0" smtClean="0"/>
              <a:t>在一台电脑上通过虚拟机安装多个节点；</a:t>
            </a:r>
            <a:endParaRPr lang="zh-CN" altLang="en-US" dirty="0" smtClean="0"/>
          </a:p>
          <a:p>
            <a:pPr lvl="1"/>
            <a:r>
              <a:rPr lang="zh-CN" altLang="en-US" dirty="0" smtClean="0"/>
              <a:t>或在多台电脑上安装多个节点</a:t>
            </a:r>
            <a:r>
              <a:rPr lang="en-US" altLang="zh-CN" dirty="0" smtClean="0"/>
              <a:t>.</a:t>
            </a:r>
            <a:endParaRPr lang="zh-CN" altLang="en-US" dirty="0" smtClean="0"/>
          </a:p>
          <a:p>
            <a:pPr lvl="1"/>
            <a:endParaRPr lang="zh-CN" altLang="en-US" dirty="0" smtClean="0"/>
          </a:p>
        </p:txBody>
      </p:sp>
      <p:sp>
        <p:nvSpPr>
          <p:cNvPr id="2" name="标题 2"/>
          <p:cNvSpPr>
            <a:spLocks noGrp="1" noChangeArrowheads="1"/>
          </p:cNvSpPr>
          <p:nvPr>
            <p:ph type="title"/>
          </p:nvPr>
        </p:nvSpPr>
        <p:spPr/>
        <p:txBody>
          <a:bodyPr/>
          <a:lstStyle/>
          <a:p>
            <a:pPr>
              <a:defRPr/>
            </a:pPr>
            <a:r>
              <a:rPr lang="en-US" altLang="zh-CN"/>
              <a:t>2.3 Hadoop</a:t>
            </a:r>
            <a:r>
              <a:rPr lang="zh-CN" altLang="en-US"/>
              <a:t>的安装模式</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Entry_1"/>
          <p:cNvSpPr>
            <a:spLocks noChangeArrowheads="1"/>
          </p:cNvSpPr>
          <p:nvPr>
            <p:custDataLst>
              <p:tags r:id="rId1"/>
            </p:custDataLst>
          </p:nvPr>
        </p:nvSpPr>
        <p:spPr bwMode="auto">
          <a:xfrm flipH="1">
            <a:off x="242888" y="617538"/>
            <a:ext cx="597217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rPr>
              <a:t>第</a:t>
            </a:r>
            <a:r>
              <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rPr>
              <a:t>2</a:t>
            </a:r>
            <a:r>
              <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rPr>
              <a:t>章 大数据处理架构</a:t>
            </a:r>
            <a:r>
              <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rPr>
              <a:t>Hadoop</a:t>
            </a:r>
            <a:endPar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25603" name="内容占位符 4"/>
          <p:cNvSpPr>
            <a:spLocks noGrp="1" noChangeArrowheads="1"/>
          </p:cNvSpPr>
          <p:nvPr>
            <p:ph idx="1"/>
          </p:nvPr>
        </p:nvSpPr>
        <p:spPr>
          <a:xfrm>
            <a:off x="457200" y="1333500"/>
            <a:ext cx="8229600" cy="3924300"/>
          </a:xfrm>
        </p:spPr>
        <p:txBody>
          <a:bodyPr/>
          <a:lstStyle/>
          <a:p>
            <a:r>
              <a:rPr lang="en-US" altLang="zh-CN" smtClean="0">
                <a:latin typeface="黑体" panose="02010609060101010101" pitchFamily="49" charset="-122"/>
                <a:ea typeface="黑体" panose="02010609060101010101" pitchFamily="49" charset="-122"/>
              </a:rPr>
              <a:t>2.1 </a:t>
            </a:r>
            <a:r>
              <a:rPr lang="zh-CN" altLang="en-US" smtClean="0">
                <a:latin typeface="黑体" panose="02010609060101010101" pitchFamily="49" charset="-122"/>
                <a:ea typeface="黑体" panose="02010609060101010101" pitchFamily="49" charset="-122"/>
              </a:rPr>
              <a:t>概述</a:t>
            </a:r>
            <a:endParaRPr lang="zh-CN" altLang="en-US" smtClean="0">
              <a:latin typeface="黑体" panose="02010609060101010101" pitchFamily="49" charset="-122"/>
              <a:ea typeface="黑体" panose="02010609060101010101" pitchFamily="49" charset="-122"/>
            </a:endParaRPr>
          </a:p>
          <a:p>
            <a:r>
              <a:rPr lang="en-US" altLang="zh-CN" smtClean="0">
                <a:latin typeface="黑体" panose="02010609060101010101" pitchFamily="49" charset="-122"/>
                <a:ea typeface="黑体" panose="02010609060101010101" pitchFamily="49" charset="-122"/>
              </a:rPr>
              <a:t>2.2 Hadoop</a:t>
            </a:r>
            <a:r>
              <a:rPr lang="zh-CN" altLang="en-US" smtClean="0">
                <a:latin typeface="黑体" panose="02010609060101010101" pitchFamily="49" charset="-122"/>
                <a:ea typeface="黑体" panose="02010609060101010101" pitchFamily="49" charset="-122"/>
              </a:rPr>
              <a:t>生态圈</a:t>
            </a:r>
            <a:endParaRPr lang="zh-CN" altLang="en-US" smtClean="0">
              <a:latin typeface="黑体" panose="02010609060101010101" pitchFamily="49" charset="-122"/>
              <a:ea typeface="黑体" panose="02010609060101010101" pitchFamily="49" charset="-122"/>
            </a:endParaRPr>
          </a:p>
          <a:p>
            <a:r>
              <a:rPr lang="en-US" altLang="zh-CN" smtClean="0">
                <a:latin typeface="黑体" panose="02010609060101010101" pitchFamily="49" charset="-122"/>
                <a:ea typeface="黑体" panose="02010609060101010101" pitchFamily="49" charset="-122"/>
              </a:rPr>
              <a:t>2.3 Hadoop</a:t>
            </a:r>
            <a:r>
              <a:rPr lang="zh-CN" altLang="en-US" smtClean="0">
                <a:latin typeface="黑体" panose="02010609060101010101" pitchFamily="49" charset="-122"/>
                <a:ea typeface="黑体" panose="02010609060101010101" pitchFamily="49" charset="-122"/>
              </a:rPr>
              <a:t>的安装与使用</a:t>
            </a:r>
            <a:endParaRPr lang="zh-CN" altLang="en-US" smtClean="0">
              <a:latin typeface="黑体" panose="02010609060101010101" pitchFamily="49" charset="-122"/>
              <a:ea typeface="黑体" panose="02010609060101010101" pitchFamily="49" charset="-122"/>
            </a:endParaRPr>
          </a:p>
          <a:p>
            <a:r>
              <a:rPr lang="en-US" altLang="zh-CN" b="1" smtClean="0">
                <a:solidFill>
                  <a:schemeClr val="accent1"/>
                </a:solidFill>
                <a:latin typeface="黑体" panose="02010609060101010101" pitchFamily="49" charset="-122"/>
                <a:ea typeface="黑体" panose="02010609060101010101" pitchFamily="49" charset="-122"/>
              </a:rPr>
              <a:t>2.4 Hadoop</a:t>
            </a:r>
            <a:r>
              <a:rPr lang="zh-CN" altLang="en-US" b="1" smtClean="0">
                <a:solidFill>
                  <a:schemeClr val="accent1"/>
                </a:solidFill>
                <a:latin typeface="黑体" panose="02010609060101010101" pitchFamily="49" charset="-122"/>
                <a:ea typeface="黑体" panose="02010609060101010101" pitchFamily="49" charset="-122"/>
              </a:rPr>
              <a:t>集群的部署与使用</a:t>
            </a:r>
            <a:endParaRPr lang="zh-CN" altLang="en-US" b="1" smtClean="0">
              <a:solidFill>
                <a:schemeClr val="accent1"/>
              </a:solidFill>
              <a:latin typeface="黑体" panose="02010609060101010101" pitchFamily="49" charset="-122"/>
              <a:ea typeface="黑体" panose="02010609060101010101" pitchFamily="49" charset="-122"/>
            </a:endParaRPr>
          </a:p>
          <a:p>
            <a:endParaRPr lang="zh-CN" altLang="en-US" smtClean="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0-#ppt_w/2"/>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spcBef>
                <a:spcPct val="0"/>
              </a:spcBef>
              <a:buClrTx/>
              <a:buSzTx/>
              <a:buFont typeface="Arial" panose="020B0604020202020204" pitchFamily="34" charset="0"/>
              <a:buNone/>
            </a:pPr>
            <a:endParaRPr lang="zh-CN" altLang="en-US" sz="1800">
              <a:solidFill>
                <a:srgbClr val="000000"/>
              </a:solidFill>
              <a:latin typeface="Arial" panose="020B0604020202020204" pitchFamily="34" charset="0"/>
            </a:endParaRPr>
          </a:p>
        </p:txBody>
      </p:sp>
      <p:sp>
        <p:nvSpPr>
          <p:cNvPr id="8" name="MH_Entry_1"/>
          <p:cNvSpPr>
            <a:spLocks noChangeArrowheads="1"/>
          </p:cNvSpPr>
          <p:nvPr>
            <p:custDataLst>
              <p:tags r:id="rId1"/>
            </p:custDataLst>
          </p:nvPr>
        </p:nvSpPr>
        <p:spPr bwMode="auto">
          <a:xfrm flipH="1">
            <a:off x="242888" y="617538"/>
            <a:ext cx="6897687"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rPr>
              <a:t>2.4 Hadoop</a:t>
            </a:r>
            <a:r>
              <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rPr>
              <a:t>集群的部署与使用</a:t>
            </a:r>
            <a:endPar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26628" name="内容占位符 2"/>
          <p:cNvSpPr>
            <a:spLocks noGrp="1" noChangeArrowheads="1"/>
          </p:cNvSpPr>
          <p:nvPr>
            <p:ph idx="1"/>
          </p:nvPr>
        </p:nvSpPr>
        <p:spPr>
          <a:xfrm>
            <a:off x="457200" y="1333500"/>
            <a:ext cx="5338763" cy="3924300"/>
          </a:xfrm>
        </p:spPr>
        <p:txBody>
          <a:bodyPr/>
          <a:lstStyle/>
          <a:p>
            <a:r>
              <a:rPr lang="en-US" altLang="zh-CN" smtClean="0">
                <a:solidFill>
                  <a:srgbClr val="0070C0"/>
                </a:solidFill>
                <a:latin typeface="黑体" panose="02010609060101010101" pitchFamily="49" charset="-122"/>
                <a:ea typeface="黑体" panose="02010609060101010101" pitchFamily="49" charset="-122"/>
              </a:rPr>
              <a:t>2.4.1 </a:t>
            </a:r>
            <a:r>
              <a:rPr lang="zh-CN" altLang="en-US" smtClean="0">
                <a:solidFill>
                  <a:srgbClr val="0070C0"/>
                </a:solidFill>
                <a:latin typeface="黑体" panose="02010609060101010101" pitchFamily="49" charset="-122"/>
                <a:ea typeface="黑体" panose="02010609060101010101" pitchFamily="49" charset="-122"/>
              </a:rPr>
              <a:t>集群节点类型</a:t>
            </a:r>
            <a:endParaRPr lang="zh-CN" altLang="en-US" smtClean="0">
              <a:solidFill>
                <a:srgbClr val="0070C0"/>
              </a:solidFill>
              <a:latin typeface="黑体" panose="02010609060101010101" pitchFamily="49" charset="-122"/>
              <a:ea typeface="黑体" panose="02010609060101010101" pitchFamily="49" charset="-122"/>
            </a:endParaRPr>
          </a:p>
          <a:p>
            <a:r>
              <a:rPr lang="en-US" altLang="zh-CN" smtClean="0">
                <a:solidFill>
                  <a:srgbClr val="0070C0"/>
                </a:solidFill>
                <a:latin typeface="黑体" panose="02010609060101010101" pitchFamily="49" charset="-122"/>
                <a:ea typeface="黑体" panose="02010609060101010101" pitchFamily="49" charset="-122"/>
              </a:rPr>
              <a:t>2.4.2 </a:t>
            </a:r>
            <a:r>
              <a:rPr lang="zh-CN" altLang="en-US" smtClean="0">
                <a:solidFill>
                  <a:srgbClr val="0070C0"/>
                </a:solidFill>
                <a:latin typeface="黑体" panose="02010609060101010101" pitchFamily="49" charset="-122"/>
                <a:ea typeface="黑体" panose="02010609060101010101" pitchFamily="49" charset="-122"/>
              </a:rPr>
              <a:t>集群规模</a:t>
            </a:r>
            <a:endParaRPr lang="zh-CN" altLang="en-US" smtClean="0">
              <a:solidFill>
                <a:srgbClr val="0070C0"/>
              </a:solidFill>
              <a:latin typeface="黑体" panose="02010609060101010101" pitchFamily="49" charset="-122"/>
              <a:ea typeface="黑体" panose="02010609060101010101" pitchFamily="49" charset="-122"/>
            </a:endParaRPr>
          </a:p>
          <a:p>
            <a:r>
              <a:rPr lang="en-US" altLang="zh-CN" smtClean="0">
                <a:solidFill>
                  <a:srgbClr val="0070C0"/>
                </a:solidFill>
                <a:latin typeface="黑体" panose="02010609060101010101" pitchFamily="49" charset="-122"/>
                <a:ea typeface="黑体" panose="02010609060101010101" pitchFamily="49" charset="-122"/>
              </a:rPr>
              <a:t>2.4.3 </a:t>
            </a:r>
            <a:r>
              <a:rPr lang="zh-CN" altLang="en-US" smtClean="0">
                <a:solidFill>
                  <a:srgbClr val="0070C0"/>
                </a:solidFill>
                <a:latin typeface="黑体" panose="02010609060101010101" pitchFamily="49" charset="-122"/>
                <a:ea typeface="黑体" panose="02010609060101010101" pitchFamily="49" charset="-122"/>
              </a:rPr>
              <a:t>集群硬件配置</a:t>
            </a:r>
            <a:endParaRPr lang="zh-CN" altLang="en-US" smtClean="0">
              <a:solidFill>
                <a:srgbClr val="0070C0"/>
              </a:solidFill>
              <a:latin typeface="黑体" panose="02010609060101010101" pitchFamily="49" charset="-122"/>
              <a:ea typeface="黑体" panose="02010609060101010101" pitchFamily="49" charset="-122"/>
            </a:endParaRPr>
          </a:p>
          <a:p>
            <a:r>
              <a:rPr lang="en-US" altLang="zh-CN" smtClean="0">
                <a:solidFill>
                  <a:srgbClr val="0070C0"/>
                </a:solidFill>
                <a:latin typeface="黑体" panose="02010609060101010101" pitchFamily="49" charset="-122"/>
                <a:ea typeface="黑体" panose="02010609060101010101" pitchFamily="49" charset="-122"/>
              </a:rPr>
              <a:t>2.4.4 </a:t>
            </a:r>
            <a:r>
              <a:rPr lang="zh-CN" altLang="en-US" smtClean="0">
                <a:solidFill>
                  <a:srgbClr val="0070C0"/>
                </a:solidFill>
                <a:latin typeface="黑体" panose="02010609060101010101" pitchFamily="49" charset="-122"/>
                <a:ea typeface="黑体" panose="02010609060101010101" pitchFamily="49" charset="-122"/>
              </a:rPr>
              <a:t>集群网络拓扑</a:t>
            </a:r>
            <a:endParaRPr lang="zh-CN" altLang="en-US" smtClean="0">
              <a:latin typeface="黑体" panose="02010609060101010101" pitchFamily="49" charset="-122"/>
              <a:ea typeface="黑体" panose="02010609060101010101" pitchFamily="49" charset="-122"/>
            </a:endParaRPr>
          </a:p>
          <a:p>
            <a:r>
              <a:rPr lang="en-US" altLang="zh-CN" smtClean="0">
                <a:solidFill>
                  <a:srgbClr val="0070C0"/>
                </a:solidFill>
                <a:latin typeface="黑体" panose="02010609060101010101" pitchFamily="49" charset="-122"/>
                <a:ea typeface="黑体" panose="02010609060101010101" pitchFamily="49" charset="-122"/>
              </a:rPr>
              <a:t>2.4.5 </a:t>
            </a:r>
            <a:r>
              <a:rPr lang="zh-CN" altLang="en-US" smtClean="0">
                <a:solidFill>
                  <a:srgbClr val="0070C0"/>
                </a:solidFill>
                <a:latin typeface="黑体" panose="02010609060101010101" pitchFamily="49" charset="-122"/>
                <a:ea typeface="黑体" panose="02010609060101010101" pitchFamily="49" charset="-122"/>
              </a:rPr>
              <a:t>在云计算环境中使用</a:t>
            </a:r>
            <a:r>
              <a:rPr lang="en-US" altLang="zh-CN" smtClean="0">
                <a:solidFill>
                  <a:srgbClr val="0070C0"/>
                </a:solidFill>
                <a:latin typeface="黑体" panose="02010609060101010101" pitchFamily="49" charset="-122"/>
                <a:ea typeface="黑体" panose="02010609060101010101" pitchFamily="49" charset="-122"/>
              </a:rPr>
              <a:t>Hadoop</a:t>
            </a:r>
            <a:endParaRPr lang="en-US" altLang="zh-CN" smtClean="0">
              <a:solidFill>
                <a:srgbClr val="0070C0"/>
              </a:solidFill>
              <a:latin typeface="黑体" panose="02010609060101010101" pitchFamily="49" charset="-122"/>
              <a:ea typeface="黑体" panose="02010609060101010101" pitchFamily="49" charset="-122"/>
            </a:endParaRPr>
          </a:p>
          <a:p>
            <a:endParaRPr lang="zh-CN" altLang="en-US" smtClean="0">
              <a:latin typeface="黑体" panose="02010609060101010101" pitchFamily="49" charset="-122"/>
              <a:ea typeface="黑体" panose="02010609060101010101" pitchFamily="49" charset="-122"/>
            </a:endParaRPr>
          </a:p>
        </p:txBody>
      </p:sp>
      <p:sp>
        <p:nvSpPr>
          <p:cNvPr id="9"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rPr>
              <a:t>第</a:t>
            </a:r>
            <a:r>
              <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rPr>
              <a:t>2</a:t>
            </a:r>
            <a:r>
              <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rPr>
              <a:t>章 大数据处理架构</a:t>
            </a:r>
            <a:r>
              <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rPr>
              <a:t>Hadoop</a:t>
            </a:r>
            <a:endPar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2.4.1 </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集群节点类型</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8"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rPr>
              <a:t>2.4 Hadoop</a:t>
            </a:r>
            <a:r>
              <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rPr>
              <a:t>集群的部署与使用</a:t>
            </a: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28676" name="内容占位符 2"/>
          <p:cNvSpPr>
            <a:spLocks noGrp="1" noChangeArrowheads="1"/>
          </p:cNvSpPr>
          <p:nvPr>
            <p:ph idx="1"/>
          </p:nvPr>
        </p:nvSpPr>
        <p:spPr>
          <a:xfrm>
            <a:off x="457200" y="1333500"/>
            <a:ext cx="8229600" cy="3924300"/>
          </a:xfrm>
        </p:spPr>
        <p:txBody>
          <a:bodyPr/>
          <a:lstStyle/>
          <a:p>
            <a:r>
              <a:rPr lang="en-US" altLang="zh-CN" sz="2000" smtClean="0">
                <a:latin typeface="黑体" panose="02010609060101010101" pitchFamily="49" charset="-122"/>
                <a:ea typeface="黑体" panose="02010609060101010101" pitchFamily="49" charset="-122"/>
              </a:rPr>
              <a:t>Hadoop</a:t>
            </a:r>
            <a:r>
              <a:rPr lang="zh-CN" altLang="en-US" sz="2000" smtClean="0">
                <a:latin typeface="黑体" panose="02010609060101010101" pitchFamily="49" charset="-122"/>
                <a:ea typeface="黑体" panose="02010609060101010101" pitchFamily="49" charset="-122"/>
              </a:rPr>
              <a:t>框架中最核心的设计是为海量数据提供存储的</a:t>
            </a:r>
            <a:r>
              <a:rPr lang="en-US" altLang="zh-CN" sz="2000" smtClean="0">
                <a:latin typeface="黑体" panose="02010609060101010101" pitchFamily="49" charset="-122"/>
                <a:ea typeface="黑体" panose="02010609060101010101" pitchFamily="49" charset="-122"/>
              </a:rPr>
              <a:t>HDFS</a:t>
            </a:r>
            <a:r>
              <a:rPr lang="zh-CN" altLang="en-US" sz="2000" smtClean="0">
                <a:latin typeface="黑体" panose="02010609060101010101" pitchFamily="49" charset="-122"/>
                <a:ea typeface="黑体" panose="02010609060101010101" pitchFamily="49" charset="-122"/>
              </a:rPr>
              <a:t>和对数据进行计算的</a:t>
            </a:r>
            <a:r>
              <a:rPr lang="en-US" altLang="zh-CN" sz="2000" smtClean="0">
                <a:latin typeface="黑体" panose="02010609060101010101" pitchFamily="49" charset="-122"/>
                <a:ea typeface="黑体" panose="02010609060101010101" pitchFamily="49" charset="-122"/>
              </a:rPr>
              <a:t>MapReduce</a:t>
            </a:r>
            <a:endParaRPr lang="en-US" altLang="zh-CN" sz="2000" smtClean="0">
              <a:latin typeface="黑体" panose="02010609060101010101" pitchFamily="49" charset="-122"/>
              <a:ea typeface="黑体" panose="02010609060101010101" pitchFamily="49" charset="-122"/>
            </a:endParaRPr>
          </a:p>
          <a:p>
            <a:r>
              <a:rPr lang="en-US" altLang="zh-CN" sz="2000" smtClean="0">
                <a:latin typeface="黑体" panose="02010609060101010101" pitchFamily="49" charset="-122"/>
                <a:ea typeface="黑体" panose="02010609060101010101" pitchFamily="49" charset="-122"/>
              </a:rPr>
              <a:t>MapReduce</a:t>
            </a:r>
            <a:r>
              <a:rPr lang="zh-CN" altLang="en-US" sz="2000" smtClean="0">
                <a:latin typeface="黑体" panose="02010609060101010101" pitchFamily="49" charset="-122"/>
                <a:ea typeface="黑体" panose="02010609060101010101" pitchFamily="49" charset="-122"/>
              </a:rPr>
              <a:t>的作业主要包括：</a:t>
            </a:r>
            <a:endParaRPr lang="en-US" altLang="zh-CN" sz="2000" smtClean="0">
              <a:latin typeface="黑体" panose="02010609060101010101" pitchFamily="49" charset="-122"/>
              <a:ea typeface="黑体" panose="02010609060101010101" pitchFamily="49" charset="-122"/>
            </a:endParaRPr>
          </a:p>
          <a:p>
            <a:pPr lvl="1"/>
            <a:r>
              <a:rPr lang="zh-CN" altLang="en-US" smtClean="0">
                <a:latin typeface="黑体" panose="02010609060101010101" pitchFamily="49" charset="-122"/>
                <a:ea typeface="黑体" panose="02010609060101010101" pitchFamily="49" charset="-122"/>
              </a:rPr>
              <a:t>（</a:t>
            </a:r>
            <a:r>
              <a:rPr lang="en-US" altLang="zh-CN" smtClean="0">
                <a:latin typeface="黑体" panose="02010609060101010101" pitchFamily="49" charset="-122"/>
                <a:ea typeface="黑体" panose="02010609060101010101" pitchFamily="49" charset="-122"/>
              </a:rPr>
              <a:t>1</a:t>
            </a:r>
            <a:r>
              <a:rPr lang="zh-CN" altLang="en-US" smtClean="0">
                <a:latin typeface="黑体" panose="02010609060101010101" pitchFamily="49" charset="-122"/>
                <a:ea typeface="黑体" panose="02010609060101010101" pitchFamily="49" charset="-122"/>
              </a:rPr>
              <a:t>）从磁盘或从网络读取数据，即</a:t>
            </a:r>
            <a:r>
              <a:rPr lang="en-US" altLang="zh-CN" smtClean="0">
                <a:latin typeface="黑体" panose="02010609060101010101" pitchFamily="49" charset="-122"/>
                <a:ea typeface="黑体" panose="02010609060101010101" pitchFamily="49" charset="-122"/>
              </a:rPr>
              <a:t>IO</a:t>
            </a:r>
            <a:r>
              <a:rPr lang="zh-CN" altLang="en-US" smtClean="0">
                <a:latin typeface="黑体" panose="02010609060101010101" pitchFamily="49" charset="-122"/>
                <a:ea typeface="黑体" panose="02010609060101010101" pitchFamily="49" charset="-122"/>
              </a:rPr>
              <a:t>密集工作；</a:t>
            </a:r>
            <a:endParaRPr lang="en-US" altLang="zh-CN" smtClean="0">
              <a:latin typeface="黑体" panose="02010609060101010101" pitchFamily="49" charset="-122"/>
              <a:ea typeface="黑体" panose="02010609060101010101" pitchFamily="49" charset="-122"/>
            </a:endParaRPr>
          </a:p>
          <a:p>
            <a:pPr lvl="1"/>
            <a:r>
              <a:rPr lang="zh-CN" altLang="en-US" smtClean="0">
                <a:latin typeface="黑体" panose="02010609060101010101" pitchFamily="49" charset="-122"/>
                <a:ea typeface="黑体" panose="02010609060101010101" pitchFamily="49" charset="-122"/>
              </a:rPr>
              <a:t>（</a:t>
            </a:r>
            <a:r>
              <a:rPr lang="en-US" altLang="zh-CN" smtClean="0">
                <a:latin typeface="黑体" panose="02010609060101010101" pitchFamily="49" charset="-122"/>
                <a:ea typeface="黑体" panose="02010609060101010101" pitchFamily="49" charset="-122"/>
              </a:rPr>
              <a:t>2</a:t>
            </a:r>
            <a:r>
              <a:rPr lang="zh-CN" altLang="en-US" smtClean="0">
                <a:latin typeface="黑体" panose="02010609060101010101" pitchFamily="49" charset="-122"/>
                <a:ea typeface="黑体" panose="02010609060101010101" pitchFamily="49" charset="-122"/>
              </a:rPr>
              <a:t>）计算数据，即</a:t>
            </a:r>
            <a:r>
              <a:rPr lang="en-US" altLang="zh-CN" smtClean="0">
                <a:latin typeface="黑体" panose="02010609060101010101" pitchFamily="49" charset="-122"/>
                <a:ea typeface="黑体" panose="02010609060101010101" pitchFamily="49" charset="-122"/>
              </a:rPr>
              <a:t>CPU</a:t>
            </a:r>
            <a:r>
              <a:rPr lang="zh-CN" altLang="en-US" smtClean="0">
                <a:latin typeface="黑体" panose="02010609060101010101" pitchFamily="49" charset="-122"/>
                <a:ea typeface="黑体" panose="02010609060101010101" pitchFamily="49" charset="-122"/>
              </a:rPr>
              <a:t>密集工作</a:t>
            </a:r>
            <a:endParaRPr lang="zh-CN" altLang="en-US" smtClean="0">
              <a:latin typeface="黑体" panose="02010609060101010101" pitchFamily="49" charset="-122"/>
              <a:ea typeface="黑体" panose="02010609060101010101" pitchFamily="49" charset="-122"/>
            </a:endParaRPr>
          </a:p>
          <a:p>
            <a:r>
              <a:rPr lang="en-US" altLang="zh-CN" sz="2000" smtClean="0">
                <a:latin typeface="黑体" panose="02010609060101010101" pitchFamily="49" charset="-122"/>
                <a:ea typeface="黑体" panose="02010609060101010101" pitchFamily="49" charset="-122"/>
              </a:rPr>
              <a:t>Hadoop</a:t>
            </a:r>
            <a:r>
              <a:rPr lang="zh-CN" altLang="en-US" sz="2000" smtClean="0">
                <a:latin typeface="黑体" panose="02010609060101010101" pitchFamily="49" charset="-122"/>
                <a:ea typeface="黑体" panose="02010609060101010101" pitchFamily="49" charset="-122"/>
              </a:rPr>
              <a:t>集群的整体性能取决于</a:t>
            </a:r>
            <a:r>
              <a:rPr lang="en-US" altLang="zh-CN" sz="2000" smtClean="0">
                <a:latin typeface="黑体" panose="02010609060101010101" pitchFamily="49" charset="-122"/>
                <a:ea typeface="黑体" panose="02010609060101010101" pitchFamily="49" charset="-122"/>
              </a:rPr>
              <a:t>CPU</a:t>
            </a:r>
            <a:r>
              <a:rPr lang="zh-CN" altLang="en-US" sz="2000" smtClean="0">
                <a:latin typeface="黑体" panose="02010609060101010101" pitchFamily="49" charset="-122"/>
                <a:ea typeface="黑体" panose="02010609060101010101" pitchFamily="49" charset="-122"/>
              </a:rPr>
              <a:t>、内存、网络以及存储之间的性能平衡。因此运营团队在选择机器配置时要针对不同的工作节点选择合适硬件类型</a:t>
            </a:r>
            <a:endParaRPr lang="zh-CN" altLang="en-US" sz="2000" smtClean="0">
              <a:latin typeface="黑体" panose="02010609060101010101" pitchFamily="49" charset="-122"/>
              <a:ea typeface="黑体" panose="02010609060101010101" pitchFamily="49"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Entry_1"/>
          <p:cNvSpPr>
            <a:spLocks noChangeArrowheads="1"/>
          </p:cNvSpPr>
          <p:nvPr>
            <p:custDataLst>
              <p:tags r:id="rId1"/>
            </p:custDataLst>
          </p:nvPr>
        </p:nvSpPr>
        <p:spPr bwMode="auto">
          <a:xfrm flipH="1">
            <a:off x="242888" y="617538"/>
            <a:ext cx="597217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rPr>
              <a:t>第</a:t>
            </a:r>
            <a:r>
              <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rPr>
              <a:t>2</a:t>
            </a:r>
            <a:r>
              <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rPr>
              <a:t>章 大数据处理架构</a:t>
            </a:r>
            <a:r>
              <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rPr>
              <a:t>Hadoop</a:t>
            </a:r>
            <a:endPar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7171" name="内容占位符 3"/>
          <p:cNvSpPr>
            <a:spLocks noGrp="1" noChangeArrowheads="1"/>
          </p:cNvSpPr>
          <p:nvPr>
            <p:ph idx="1"/>
          </p:nvPr>
        </p:nvSpPr>
        <p:spPr>
          <a:xfrm>
            <a:off x="457200" y="1333500"/>
            <a:ext cx="8229600" cy="3924300"/>
          </a:xfrm>
        </p:spPr>
        <p:txBody>
          <a:bodyPr/>
          <a:lstStyle/>
          <a:p>
            <a:r>
              <a:rPr lang="en-US" altLang="zh-CN" b="1" smtClean="0">
                <a:solidFill>
                  <a:schemeClr val="accent1"/>
                </a:solidFill>
                <a:latin typeface="黑体" panose="02010609060101010101" pitchFamily="49" charset="-122"/>
                <a:ea typeface="黑体" panose="02010609060101010101" pitchFamily="49" charset="-122"/>
              </a:rPr>
              <a:t>2.1 </a:t>
            </a:r>
            <a:r>
              <a:rPr lang="zh-CN" altLang="en-US" b="1" smtClean="0">
                <a:solidFill>
                  <a:schemeClr val="accent1"/>
                </a:solidFill>
                <a:latin typeface="黑体" panose="02010609060101010101" pitchFamily="49" charset="-122"/>
                <a:ea typeface="黑体" panose="02010609060101010101" pitchFamily="49" charset="-122"/>
              </a:rPr>
              <a:t>概述</a:t>
            </a:r>
            <a:endParaRPr lang="zh-CN" altLang="en-US" b="1" smtClean="0">
              <a:solidFill>
                <a:schemeClr val="accent1"/>
              </a:solidFill>
              <a:latin typeface="黑体" panose="02010609060101010101" pitchFamily="49" charset="-122"/>
              <a:ea typeface="黑体" panose="02010609060101010101" pitchFamily="49" charset="-122"/>
            </a:endParaRPr>
          </a:p>
          <a:p>
            <a:r>
              <a:rPr lang="en-US" altLang="zh-CN" smtClean="0">
                <a:latin typeface="黑体" panose="02010609060101010101" pitchFamily="49" charset="-122"/>
                <a:ea typeface="黑体" panose="02010609060101010101" pitchFamily="49" charset="-122"/>
              </a:rPr>
              <a:t>2.2 Hadoop</a:t>
            </a:r>
            <a:r>
              <a:rPr lang="zh-CN" altLang="en-US" smtClean="0">
                <a:latin typeface="黑体" panose="02010609060101010101" pitchFamily="49" charset="-122"/>
                <a:ea typeface="黑体" panose="02010609060101010101" pitchFamily="49" charset="-122"/>
              </a:rPr>
              <a:t>项目结构</a:t>
            </a:r>
            <a:endParaRPr lang="zh-CN" altLang="en-US" smtClean="0">
              <a:latin typeface="黑体" panose="02010609060101010101" pitchFamily="49" charset="-122"/>
              <a:ea typeface="黑体" panose="02010609060101010101" pitchFamily="49" charset="-122"/>
            </a:endParaRPr>
          </a:p>
          <a:p>
            <a:r>
              <a:rPr lang="en-US" altLang="zh-CN" smtClean="0">
                <a:latin typeface="黑体" panose="02010609060101010101" pitchFamily="49" charset="-122"/>
                <a:ea typeface="黑体" panose="02010609060101010101" pitchFamily="49" charset="-122"/>
              </a:rPr>
              <a:t>2.3 Hadoop</a:t>
            </a:r>
            <a:r>
              <a:rPr lang="zh-CN" altLang="en-US" smtClean="0">
                <a:latin typeface="黑体" panose="02010609060101010101" pitchFamily="49" charset="-122"/>
                <a:ea typeface="黑体" panose="02010609060101010101" pitchFamily="49" charset="-122"/>
              </a:rPr>
              <a:t>的安装与使用</a:t>
            </a:r>
            <a:endParaRPr lang="zh-CN" altLang="en-US" smtClean="0">
              <a:latin typeface="黑体" panose="02010609060101010101" pitchFamily="49" charset="-122"/>
              <a:ea typeface="黑体" panose="02010609060101010101" pitchFamily="49" charset="-122"/>
            </a:endParaRPr>
          </a:p>
          <a:p>
            <a:r>
              <a:rPr lang="en-US" altLang="zh-CN" smtClean="0">
                <a:latin typeface="黑体" panose="02010609060101010101" pitchFamily="49" charset="-122"/>
                <a:ea typeface="黑体" panose="02010609060101010101" pitchFamily="49" charset="-122"/>
              </a:rPr>
              <a:t>2.4 Hadoop</a:t>
            </a:r>
            <a:r>
              <a:rPr lang="zh-CN" altLang="en-US" smtClean="0">
                <a:latin typeface="黑体" panose="02010609060101010101" pitchFamily="49" charset="-122"/>
                <a:ea typeface="黑体" panose="02010609060101010101" pitchFamily="49" charset="-122"/>
              </a:rPr>
              <a:t>集群的部署与使用</a:t>
            </a:r>
            <a:endParaRPr lang="zh-CN" altLang="en-US" smtClean="0">
              <a:latin typeface="黑体" panose="02010609060101010101" pitchFamily="49" charset="-122"/>
              <a:ea typeface="黑体" panose="02010609060101010101" pitchFamily="49" charset="-122"/>
            </a:endParaRPr>
          </a:p>
          <a:p>
            <a:endParaRPr lang="zh-CN" altLang="en-US" smtClean="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2.4.1 </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集群节点类型</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8"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rPr>
              <a:t>2.4 Hadoop</a:t>
            </a:r>
            <a:r>
              <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rPr>
              <a:t>集群的部署与使用</a:t>
            </a: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3" name="内容占位符 2"/>
          <p:cNvSpPr>
            <a:spLocks noGrp="1"/>
          </p:cNvSpPr>
          <p:nvPr>
            <p:ph idx="1"/>
          </p:nvPr>
        </p:nvSpPr>
        <p:spPr>
          <a:xfrm>
            <a:off x="457200" y="1333500"/>
            <a:ext cx="8229600" cy="3924300"/>
          </a:xfrm>
        </p:spPr>
        <p:txBody>
          <a:bodyPr/>
          <a:lstStyle/>
          <a:p>
            <a:pPr marL="0" indent="0">
              <a:buFont typeface="Arial" panose="020B0604020202020204" pitchFamily="34" charset="0"/>
              <a:buNone/>
              <a:defRPr/>
            </a:pPr>
            <a:r>
              <a:rPr lang="zh-CN" altLang="en-US" sz="2000" dirty="0">
                <a:latin typeface="黑体" panose="02010609060101010101" pitchFamily="49" charset="-122"/>
                <a:ea typeface="黑体" panose="02010609060101010101" pitchFamily="49" charset="-122"/>
              </a:rPr>
              <a:t>一个基本的</a:t>
            </a:r>
            <a:r>
              <a:rPr lang="en-US" altLang="zh-CN" sz="2000" dirty="0" err="1">
                <a:latin typeface="黑体" panose="02010609060101010101" pitchFamily="49" charset="-122"/>
                <a:ea typeface="黑体" panose="02010609060101010101" pitchFamily="49" charset="-122"/>
              </a:rPr>
              <a:t>Hadoop</a:t>
            </a:r>
            <a:r>
              <a:rPr lang="zh-CN" altLang="en-US" sz="2000" dirty="0">
                <a:latin typeface="黑体" panose="02010609060101010101" pitchFamily="49" charset="-122"/>
                <a:ea typeface="黑体" panose="02010609060101010101" pitchFamily="49" charset="-122"/>
              </a:rPr>
              <a:t>集群中的节点主要有</a:t>
            </a:r>
            <a:endParaRPr lang="zh-CN" altLang="en-US" sz="2000" dirty="0">
              <a:latin typeface="黑体" panose="02010609060101010101" pitchFamily="49" charset="-122"/>
              <a:ea typeface="黑体" panose="02010609060101010101" pitchFamily="49" charset="-122"/>
            </a:endParaRPr>
          </a:p>
          <a:p>
            <a:pPr marL="182880" indent="-182880">
              <a:defRPr/>
            </a:pPr>
            <a:r>
              <a:rPr lang="en-US" altLang="zh-CN" sz="2000" dirty="0" err="1">
                <a:latin typeface="黑体" panose="02010609060101010101" pitchFamily="49" charset="-122"/>
                <a:ea typeface="黑体" panose="02010609060101010101" pitchFamily="49" charset="-122"/>
              </a:rPr>
              <a:t>NameNode</a:t>
            </a:r>
            <a:r>
              <a:rPr lang="zh-CN" altLang="en-US" sz="2000" dirty="0">
                <a:latin typeface="黑体" panose="02010609060101010101" pitchFamily="49" charset="-122"/>
                <a:ea typeface="黑体" panose="02010609060101010101" pitchFamily="49" charset="-122"/>
              </a:rPr>
              <a:t>：负责协调集群中的数据存储</a:t>
            </a:r>
            <a:endParaRPr lang="zh-CN" altLang="en-US" sz="2000" dirty="0">
              <a:latin typeface="黑体" panose="02010609060101010101" pitchFamily="49" charset="-122"/>
              <a:ea typeface="黑体" panose="02010609060101010101" pitchFamily="49" charset="-122"/>
            </a:endParaRPr>
          </a:p>
          <a:p>
            <a:pPr marL="182880" indent="-182880">
              <a:defRPr/>
            </a:pPr>
            <a:r>
              <a:rPr lang="en-US" altLang="zh-CN" sz="2000" dirty="0" err="1">
                <a:latin typeface="黑体" panose="02010609060101010101" pitchFamily="49" charset="-122"/>
                <a:ea typeface="黑体" panose="02010609060101010101" pitchFamily="49" charset="-122"/>
              </a:rPr>
              <a:t>DataNode</a:t>
            </a:r>
            <a:r>
              <a:rPr lang="zh-CN" altLang="en-US" sz="2000" dirty="0">
                <a:latin typeface="黑体" panose="02010609060101010101" pitchFamily="49" charset="-122"/>
                <a:ea typeface="黑体" panose="02010609060101010101" pitchFamily="49" charset="-122"/>
              </a:rPr>
              <a:t>：存储被拆分的数据块</a:t>
            </a:r>
            <a:endParaRPr lang="zh-CN" altLang="en-US" sz="2000" dirty="0">
              <a:latin typeface="黑体" panose="02010609060101010101" pitchFamily="49" charset="-122"/>
              <a:ea typeface="黑体" panose="02010609060101010101" pitchFamily="49" charset="-122"/>
            </a:endParaRPr>
          </a:p>
          <a:p>
            <a:pPr marL="182880" indent="-182880">
              <a:defRPr/>
            </a:pPr>
            <a:r>
              <a:rPr lang="en-GB" altLang="zh-CN" sz="2000" dirty="0" err="1">
                <a:latin typeface="黑体" panose="02010609060101010101" pitchFamily="49" charset="-122"/>
                <a:ea typeface="黑体" panose="02010609060101010101" pitchFamily="49" charset="-122"/>
                <a:sym typeface="+mn-ea"/>
              </a:rPr>
              <a:t>ResourceManager</a:t>
            </a:r>
            <a:r>
              <a:rPr lang="zh-CN" altLang="en-GB" sz="2000" dirty="0">
                <a:latin typeface="黑体" panose="02010609060101010101" pitchFamily="49" charset="-122"/>
                <a:ea typeface="黑体" panose="02010609060101010101" pitchFamily="49" charset="-122"/>
                <a:sym typeface="+mn-ea"/>
              </a:rPr>
              <a:t>（</a:t>
            </a:r>
            <a:r>
              <a:rPr lang="en-US" altLang="zh-CN" sz="2000" dirty="0">
                <a:latin typeface="黑体" panose="02010609060101010101" pitchFamily="49" charset="-122"/>
                <a:ea typeface="黑体" panose="02010609060101010101" pitchFamily="49" charset="-122"/>
                <a:sym typeface="+mn-ea"/>
              </a:rPr>
              <a:t>NameNode</a:t>
            </a:r>
            <a:r>
              <a:rPr lang="zh-CN" altLang="en-US" sz="2000" dirty="0">
                <a:latin typeface="黑体" panose="02010609060101010101" pitchFamily="49" charset="-122"/>
                <a:ea typeface="黑体" panose="02010609060101010101" pitchFamily="49" charset="-122"/>
                <a:sym typeface="+mn-ea"/>
              </a:rPr>
              <a:t>）</a:t>
            </a:r>
            <a:r>
              <a:rPr lang="zh-CN" altLang="en-US" sz="2000" dirty="0">
                <a:latin typeface="黑体" panose="02010609060101010101" pitchFamily="49" charset="-122"/>
                <a:ea typeface="黑体" panose="02010609060101010101" pitchFamily="49" charset="-122"/>
              </a:rPr>
              <a:t>资源管理、任务调度、任务监控</a:t>
            </a:r>
            <a:endParaRPr lang="zh-CN" altLang="en-US" sz="2000" dirty="0">
              <a:solidFill>
                <a:srgbClr val="FFC000"/>
              </a:solidFill>
              <a:latin typeface="黑体" panose="02010609060101010101" pitchFamily="49" charset="-122"/>
              <a:ea typeface="黑体" panose="02010609060101010101" pitchFamily="49" charset="-122"/>
            </a:endParaRPr>
          </a:p>
          <a:p>
            <a:pPr marL="182880" indent="-182880">
              <a:defRPr/>
            </a:pPr>
            <a:r>
              <a:rPr lang="en-GB" altLang="zh-CN" sz="2000" dirty="0" err="1">
                <a:solidFill>
                  <a:schemeClr val="tx1"/>
                </a:solidFill>
                <a:latin typeface="黑体" panose="02010609060101010101" pitchFamily="49" charset="-122"/>
                <a:ea typeface="黑体" panose="02010609060101010101" pitchFamily="49" charset="-122"/>
                <a:sym typeface="+mn-ea"/>
              </a:rPr>
              <a:t>NodeManager</a:t>
            </a:r>
            <a:r>
              <a:rPr lang="en-US" altLang="zh-CN" sz="2000" dirty="0">
                <a:solidFill>
                  <a:schemeClr val="tx1"/>
                </a:solidFill>
                <a:latin typeface="黑体" panose="02010609060101010101" pitchFamily="49" charset="-122"/>
                <a:ea typeface="黑体" panose="02010609060101010101" pitchFamily="49" charset="-122"/>
              </a:rPr>
              <a:t>(</a:t>
            </a:r>
            <a:r>
              <a:rPr lang="en-US" altLang="zh-CN" sz="2000" dirty="0" err="1">
                <a:solidFill>
                  <a:schemeClr val="tx1"/>
                </a:solidFill>
                <a:latin typeface="黑体" panose="02010609060101010101" pitchFamily="49" charset="-122"/>
                <a:ea typeface="黑体" panose="02010609060101010101" pitchFamily="49" charset="-122"/>
              </a:rPr>
              <a:t>DataNodes</a:t>
            </a:r>
            <a:r>
              <a:rPr lang="en-US" altLang="zh-CN" sz="2000" dirty="0">
                <a:solidFill>
                  <a:schemeClr val="tx1"/>
                </a:solidFill>
                <a:latin typeface="黑体" panose="02010609060101010101" pitchFamily="49" charset="-122"/>
                <a:ea typeface="黑体" panose="02010609060101010101" pitchFamily="49" charset="-122"/>
              </a:rPr>
              <a:t>)</a:t>
            </a:r>
            <a:r>
              <a:rPr lang="zh-CN" altLang="en-US" sz="2000" dirty="0">
                <a:solidFill>
                  <a:schemeClr val="tx1"/>
                </a:solidFill>
                <a:latin typeface="黑体" panose="02010609060101010101" pitchFamily="49" charset="-122"/>
                <a:ea typeface="黑体" panose="02010609060101010101" pitchFamily="49" charset="-122"/>
              </a:rPr>
              <a:t>：负责执行由</a:t>
            </a:r>
            <a:r>
              <a:rPr lang="zh-CN" altLang="en-US" sz="2000" dirty="0" err="1">
                <a:solidFill>
                  <a:schemeClr val="tx1"/>
                </a:solidFill>
                <a:latin typeface="黑体" panose="02010609060101010101" pitchFamily="49" charset="-122"/>
                <a:ea typeface="黑体" panose="02010609060101010101" pitchFamily="49" charset="-122"/>
              </a:rPr>
              <a:t>具体计算任务</a:t>
            </a:r>
            <a:endParaRPr lang="zh-CN" altLang="en-US" sz="2000" dirty="0">
              <a:solidFill>
                <a:schemeClr val="tx1"/>
              </a:solidFill>
              <a:latin typeface="黑体" panose="02010609060101010101" pitchFamily="49" charset="-122"/>
              <a:ea typeface="黑体" panose="02010609060101010101" pitchFamily="49" charset="-122"/>
            </a:endParaRPr>
          </a:p>
          <a:p>
            <a:pPr marL="182880" indent="-182880">
              <a:defRPr/>
            </a:pPr>
            <a:r>
              <a:rPr lang="en-US" altLang="zh-CN" sz="2000" dirty="0" err="1">
                <a:latin typeface="黑体" panose="02010609060101010101" pitchFamily="49" charset="-122"/>
                <a:ea typeface="黑体" panose="02010609060101010101" pitchFamily="49" charset="-122"/>
              </a:rPr>
              <a:t>SecondaryNameNo</a:t>
            </a:r>
            <a:r>
              <a:rPr lang="en-US" altLang="zh-CN" sz="2000" dirty="0" err="1">
                <a:solidFill>
                  <a:schemeClr val="tx1"/>
                </a:solidFill>
                <a:latin typeface="黑体" panose="02010609060101010101" pitchFamily="49" charset="-122"/>
                <a:ea typeface="黑体" panose="02010609060101010101" pitchFamily="49" charset="-122"/>
              </a:rPr>
              <a:t>de</a:t>
            </a:r>
            <a:r>
              <a:rPr lang="zh-CN" altLang="en-US" sz="2000" dirty="0">
                <a:solidFill>
                  <a:schemeClr val="tx1"/>
                </a:solidFill>
                <a:latin typeface="黑体" panose="02010609060101010101" pitchFamily="49" charset="-122"/>
                <a:ea typeface="黑体" panose="02010609060101010101" pitchFamily="49" charset="-122"/>
              </a:rPr>
              <a:t>：帮助</a:t>
            </a:r>
            <a:r>
              <a:rPr lang="en-US" altLang="zh-CN" sz="2000" dirty="0" err="1">
                <a:solidFill>
                  <a:schemeClr val="tx1"/>
                </a:solidFill>
                <a:latin typeface="黑体" panose="02010609060101010101" pitchFamily="49" charset="-122"/>
                <a:ea typeface="黑体" panose="02010609060101010101" pitchFamily="49" charset="-122"/>
              </a:rPr>
              <a:t>NameNode</a:t>
            </a:r>
            <a:r>
              <a:rPr lang="zh-CN" altLang="en-US" sz="2000" dirty="0">
                <a:solidFill>
                  <a:schemeClr val="tx1"/>
                </a:solidFill>
                <a:latin typeface="黑体" panose="02010609060101010101" pitchFamily="49" charset="-122"/>
                <a:ea typeface="黑体" panose="02010609060101010101" pitchFamily="49" charset="-122"/>
              </a:rPr>
              <a:t>收集文件系统运行的状态信息</a:t>
            </a:r>
            <a:endParaRPr lang="zh-CN" altLang="en-US" sz="2000" dirty="0">
              <a:solidFill>
                <a:srgbClr val="FFC000"/>
              </a:solidFill>
              <a:latin typeface="黑体" panose="02010609060101010101" pitchFamily="49" charset="-122"/>
              <a:ea typeface="黑体" panose="02010609060101010101" pitchFamily="49" charset="-122"/>
            </a:endParaRPr>
          </a:p>
          <a:p>
            <a:pPr marL="0" indent="0">
              <a:buFont typeface="Arial" panose="020B0604020202020204" pitchFamily="34" charset="0"/>
              <a:buNone/>
              <a:defRPr/>
            </a:pPr>
            <a:endParaRPr lang="zh-CN" altLang="en-US" sz="2000" dirty="0">
              <a:latin typeface="黑体" panose="02010609060101010101" pitchFamily="49" charset="-122"/>
              <a:ea typeface="黑体" panose="02010609060101010101" pitchFamily="49"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2.4.1 </a:t>
            </a:r>
            <a:r>
              <a:rPr lang="en-GB"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Hadoop2.x </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架构</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8"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rPr>
              <a:t>2.4 Hadoop</a:t>
            </a:r>
            <a:r>
              <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rPr>
              <a:t>集群的部署与使用</a:t>
            </a: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32772" name="内容占位符 2"/>
          <p:cNvSpPr>
            <a:spLocks noGrp="1" noChangeArrowheads="1"/>
          </p:cNvSpPr>
          <p:nvPr>
            <p:ph idx="1"/>
          </p:nvPr>
        </p:nvSpPr>
        <p:spPr>
          <a:xfrm>
            <a:off x="457200" y="1333500"/>
            <a:ext cx="8229600" cy="3924300"/>
          </a:xfrm>
        </p:spPr>
        <p:txBody>
          <a:bodyPr/>
          <a:lstStyle/>
          <a:p>
            <a:pPr marL="0" indent="0">
              <a:buFont typeface="Arial" panose="020B0604020202020204" pitchFamily="34" charset="0"/>
              <a:buNone/>
            </a:pPr>
            <a:r>
              <a:rPr lang="en-GB" altLang="zh-CN" sz="2800" smtClean="0">
                <a:latin typeface="黑体" panose="02010609060101010101" pitchFamily="49" charset="-122"/>
                <a:ea typeface="黑体" panose="02010609060101010101" pitchFamily="49" charset="-122"/>
              </a:rPr>
              <a:t>Hadoop2.x</a:t>
            </a:r>
            <a:r>
              <a:rPr lang="zh-CN" altLang="en-US" sz="2800" smtClean="0">
                <a:latin typeface="黑体" panose="02010609060101010101" pitchFamily="49" charset="-122"/>
                <a:ea typeface="黑体" panose="02010609060101010101" pitchFamily="49" charset="-122"/>
              </a:rPr>
              <a:t>框架包括下述三个模块</a:t>
            </a:r>
            <a:endParaRPr lang="zh-CN" altLang="en-US" sz="2800" smtClean="0">
              <a:latin typeface="黑体" panose="02010609060101010101" pitchFamily="49" charset="-122"/>
              <a:ea typeface="黑体" panose="02010609060101010101" pitchFamily="49" charset="-122"/>
            </a:endParaRPr>
          </a:p>
          <a:p>
            <a:pPr marL="0" indent="0">
              <a:buFont typeface="Arial" panose="020B0604020202020204" pitchFamily="34" charset="0"/>
              <a:buNone/>
            </a:pPr>
            <a:endParaRPr lang="en-GB" altLang="zh-CN" sz="2800" smtClean="0">
              <a:latin typeface="黑体" panose="02010609060101010101" pitchFamily="49" charset="-122"/>
              <a:ea typeface="黑体" panose="02010609060101010101" pitchFamily="49" charset="-122"/>
            </a:endParaRPr>
          </a:p>
          <a:p>
            <a:pPr marL="0" indent="0">
              <a:buFont typeface="Arial" panose="020B0604020202020204" pitchFamily="34" charset="0"/>
              <a:buNone/>
            </a:pPr>
            <a:r>
              <a:rPr lang="en-GB" altLang="zh-CN" sz="2800" smtClean="0">
                <a:latin typeface="黑体" panose="02010609060101010101" pitchFamily="49" charset="-122"/>
                <a:ea typeface="黑体" panose="02010609060101010101" pitchFamily="49" charset="-122"/>
              </a:rPr>
              <a:t>HDFS, MapReduce, YARN</a:t>
            </a:r>
            <a:endParaRPr lang="en-GB" altLang="zh-CN" sz="2800" smtClean="0">
              <a:latin typeface="黑体" panose="02010609060101010101" pitchFamily="49" charset="-122"/>
              <a:ea typeface="黑体" panose="02010609060101010101" pitchFamily="49"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2.4.1 </a:t>
            </a:r>
            <a:r>
              <a:rPr lang="en-GB"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HDFS</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8"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rPr>
              <a:t>2.4 Hadoop</a:t>
            </a:r>
            <a:r>
              <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rPr>
              <a:t>集群的部署与使用</a:t>
            </a: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34820" name="内容占位符 2"/>
          <p:cNvSpPr>
            <a:spLocks noGrp="1" noChangeArrowheads="1"/>
          </p:cNvSpPr>
          <p:nvPr>
            <p:ph idx="1"/>
          </p:nvPr>
        </p:nvSpPr>
        <p:spPr>
          <a:xfrm>
            <a:off x="457200" y="1333500"/>
            <a:ext cx="8229600" cy="3924300"/>
          </a:xfrm>
        </p:spPr>
        <p:txBody>
          <a:bodyPr/>
          <a:lstStyle/>
          <a:p>
            <a:r>
              <a:rPr lang="en-GB" altLang="zh-CN" sz="2000" dirty="0" smtClean="0">
                <a:latin typeface="黑体" panose="02010609060101010101" pitchFamily="49" charset="-122"/>
                <a:ea typeface="黑体" panose="02010609060101010101" pitchFamily="49" charset="-122"/>
              </a:rPr>
              <a:t>Hadoop Distributed File System (HDFS) </a:t>
            </a:r>
            <a:r>
              <a:rPr lang="zh-CN" altLang="en-US" sz="2000" dirty="0" smtClean="0">
                <a:latin typeface="黑体" panose="02010609060101010101" pitchFamily="49" charset="-122"/>
                <a:ea typeface="黑体" panose="02010609060101010101" pitchFamily="49" charset="-122"/>
              </a:rPr>
              <a:t>是</a:t>
            </a:r>
            <a:r>
              <a:rPr lang="en-GB" altLang="zh-CN" sz="2000" dirty="0" smtClean="0">
                <a:latin typeface="黑体" panose="02010609060101010101" pitchFamily="49" charset="-122"/>
                <a:ea typeface="黑体" panose="02010609060101010101" pitchFamily="49" charset="-122"/>
              </a:rPr>
              <a:t>Hadoop</a:t>
            </a:r>
            <a:r>
              <a:rPr lang="zh-CN" altLang="en-US" sz="2000" dirty="0" smtClean="0">
                <a:latin typeface="黑体" panose="02010609060101010101" pitchFamily="49" charset="-122"/>
                <a:ea typeface="黑体" panose="02010609060101010101" pitchFamily="49" charset="-122"/>
              </a:rPr>
              <a:t>集群中最根本的文件系统，它提供了高扩展，高容错，机架感知数据存储等特性，可以非常方便的部署在机器上面。</a:t>
            </a:r>
            <a:endParaRPr lang="en-GB" altLang="zh-CN" sz="2000" dirty="0" smtClean="0">
              <a:latin typeface="黑体" panose="02010609060101010101" pitchFamily="49" charset="-122"/>
              <a:ea typeface="黑体" panose="02010609060101010101" pitchFamily="49" charset="-122"/>
            </a:endParaRPr>
          </a:p>
          <a:p>
            <a:r>
              <a:rPr lang="en-US" altLang="zh-CN" sz="2000" dirty="0" smtClean="0">
                <a:latin typeface="黑体" panose="02010609060101010101" pitchFamily="49" charset="-122"/>
                <a:ea typeface="黑体" panose="02010609060101010101" pitchFamily="49" charset="-122"/>
              </a:rPr>
              <a:t>Hadoop</a:t>
            </a:r>
            <a:r>
              <a:rPr lang="zh-CN" altLang="en-US" sz="2000" dirty="0" smtClean="0">
                <a:latin typeface="黑体" panose="02010609060101010101" pitchFamily="49" charset="-122"/>
                <a:ea typeface="黑体" panose="02010609060101010101" pitchFamily="49" charset="-122"/>
              </a:rPr>
              <a:t>集群中的数据被划分成更小的单元（通常被称为块），并且将其分布式存储在集群中，每个块有两个副本，这个两个副本被存储在集群的同一个机架上。这样数据包含自身便有三个副本，具有极高的可用性和容错性，如果一个副本丢失，</a:t>
            </a:r>
            <a:r>
              <a:rPr lang="en-US" altLang="zh-CN" sz="2000" dirty="0" smtClean="0">
                <a:latin typeface="黑体" panose="02010609060101010101" pitchFamily="49" charset="-122"/>
                <a:ea typeface="黑体" panose="02010609060101010101" pitchFamily="49" charset="-122"/>
              </a:rPr>
              <a:t>HDFS</a:t>
            </a:r>
            <a:r>
              <a:rPr lang="zh-CN" altLang="en-US" sz="2000" dirty="0" smtClean="0">
                <a:latin typeface="黑体" panose="02010609060101010101" pitchFamily="49" charset="-122"/>
                <a:ea typeface="黑体" panose="02010609060101010101" pitchFamily="49" charset="-122"/>
              </a:rPr>
              <a:t>将会自动的重新复制一份，以确保集群中一共包含三个数据副本（包含自身）。</a:t>
            </a:r>
            <a:endParaRPr lang="en-GB" altLang="zh-CN" sz="2000" dirty="0" smtClean="0">
              <a:latin typeface="黑体" panose="02010609060101010101" pitchFamily="49" charset="-122"/>
              <a:ea typeface="黑体" panose="02010609060101010101" pitchFamily="49" charset="-122"/>
            </a:endParaRPr>
          </a:p>
          <a:p>
            <a:r>
              <a:rPr lang="en-GB" altLang="zh-CN" sz="2000" dirty="0" smtClean="0">
                <a:latin typeface="黑体" panose="02010609060101010101" pitchFamily="49" charset="-122"/>
                <a:ea typeface="黑体" panose="02010609060101010101" pitchFamily="49" charset="-122"/>
              </a:rPr>
              <a:t>HDFS</a:t>
            </a:r>
            <a:r>
              <a:rPr lang="zh-CN" altLang="en-US" sz="2000" dirty="0" smtClean="0">
                <a:latin typeface="黑体" panose="02010609060101010101" pitchFamily="49" charset="-122"/>
                <a:ea typeface="黑体" panose="02010609060101010101" pitchFamily="49" charset="-122"/>
              </a:rPr>
              <a:t>是</a:t>
            </a:r>
            <a:r>
              <a:rPr lang="en-GB" altLang="zh-CN" sz="2000" dirty="0" smtClean="0">
                <a:latin typeface="黑体" panose="02010609060101010101" pitchFamily="49" charset="-122"/>
                <a:ea typeface="黑体" panose="02010609060101010101" pitchFamily="49" charset="-122"/>
              </a:rPr>
              <a:t>Leader/Follower</a:t>
            </a:r>
            <a:r>
              <a:rPr lang="zh-CN" altLang="en-US" sz="2000" dirty="0" smtClean="0">
                <a:latin typeface="黑体" panose="02010609060101010101" pitchFamily="49" charset="-122"/>
                <a:ea typeface="黑体" panose="02010609060101010101" pitchFamily="49" charset="-122"/>
              </a:rPr>
              <a:t>架构实现的，每个集群都必须包含一个</a:t>
            </a:r>
            <a:r>
              <a:rPr lang="en-GB" altLang="zh-CN" sz="2000" dirty="0" err="1" smtClean="0">
                <a:latin typeface="黑体" panose="02010609060101010101" pitchFamily="49" charset="-122"/>
                <a:ea typeface="黑体" panose="02010609060101010101" pitchFamily="49" charset="-122"/>
              </a:rPr>
              <a:t>NameNode</a:t>
            </a:r>
            <a:r>
              <a:rPr lang="zh-CN" altLang="en-US" sz="2000" dirty="0" smtClean="0">
                <a:latin typeface="黑体" panose="02010609060101010101" pitchFamily="49" charset="-122"/>
                <a:ea typeface="黑体" panose="02010609060101010101" pitchFamily="49" charset="-122"/>
              </a:rPr>
              <a:t>节点，和一个可选的</a:t>
            </a:r>
            <a:r>
              <a:rPr lang="en-GB" altLang="zh-CN" sz="2000" dirty="0" err="1" smtClean="0">
                <a:latin typeface="黑体" panose="02010609060101010101" pitchFamily="49" charset="-122"/>
                <a:ea typeface="黑体" panose="02010609060101010101" pitchFamily="49" charset="-122"/>
              </a:rPr>
              <a:t>SecondaryName</a:t>
            </a:r>
            <a:r>
              <a:rPr lang="zh-CN" altLang="en-US" sz="2000" dirty="0" smtClean="0">
                <a:latin typeface="黑体" panose="02010609060101010101" pitchFamily="49" charset="-122"/>
                <a:ea typeface="黑体" panose="02010609060101010101" pitchFamily="49" charset="-122"/>
              </a:rPr>
              <a:t>节点，以及任意数量的</a:t>
            </a:r>
            <a:r>
              <a:rPr lang="en-GB" altLang="zh-CN" sz="2000" dirty="0" err="1" smtClean="0">
                <a:latin typeface="黑体" panose="02010609060101010101" pitchFamily="49" charset="-122"/>
                <a:ea typeface="黑体" panose="02010609060101010101" pitchFamily="49" charset="-122"/>
              </a:rPr>
              <a:t>DataNodes</a:t>
            </a:r>
            <a:r>
              <a:rPr lang="zh-CN" altLang="en-GB" sz="2000" dirty="0" smtClean="0">
                <a:latin typeface="黑体" panose="02010609060101010101" pitchFamily="49" charset="-122"/>
                <a:ea typeface="黑体" panose="02010609060101010101" pitchFamily="49" charset="-122"/>
              </a:rPr>
              <a:t>。</a:t>
            </a:r>
            <a:endParaRPr lang="zh-CN" altLang="en-US" sz="2000" dirty="0" smtClean="0">
              <a:latin typeface="黑体" panose="02010609060101010101" pitchFamily="49" charset="-122"/>
              <a:ea typeface="黑体" panose="02010609060101010101" pitchFamily="49"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2.4.1 </a:t>
            </a:r>
            <a:r>
              <a:rPr lang="en-GB"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YARN</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8"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rPr>
              <a:t>2.4 Hadoop</a:t>
            </a:r>
            <a:r>
              <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rPr>
              <a:t>集群的部署与使用</a:t>
            </a: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3" name="内容占位符 2"/>
          <p:cNvSpPr>
            <a:spLocks noGrp="1"/>
          </p:cNvSpPr>
          <p:nvPr>
            <p:ph idx="1"/>
          </p:nvPr>
        </p:nvSpPr>
        <p:spPr>
          <a:xfrm>
            <a:off x="457200" y="1333500"/>
            <a:ext cx="8229600" cy="3924300"/>
          </a:xfrm>
        </p:spPr>
        <p:txBody>
          <a:bodyPr/>
          <a:lstStyle/>
          <a:p>
            <a:pPr marL="0" indent="0">
              <a:buFont typeface="Arial" panose="020B0604020202020204" pitchFamily="34" charset="0"/>
              <a:buNone/>
              <a:defRPr/>
            </a:pPr>
            <a:r>
              <a:rPr lang="en-GB" altLang="zh-CN" sz="2000" dirty="0">
                <a:latin typeface="黑体" panose="02010609060101010101" pitchFamily="49" charset="-122"/>
                <a:ea typeface="黑体" panose="02010609060101010101" pitchFamily="49" charset="-122"/>
              </a:rPr>
              <a:t>YARN (Yet Another Resource Negotiator) </a:t>
            </a:r>
            <a:r>
              <a:rPr lang="zh-CN" altLang="en-US" sz="2000" dirty="0">
                <a:latin typeface="黑体" panose="02010609060101010101" pitchFamily="49" charset="-122"/>
                <a:ea typeface="黑体" panose="02010609060101010101" pitchFamily="49" charset="-122"/>
              </a:rPr>
              <a:t>是为应用执行分配计算资源的一个框架。</a:t>
            </a:r>
            <a:r>
              <a:rPr lang="en-GB" altLang="zh-CN" sz="2000" dirty="0">
                <a:latin typeface="黑体" panose="02010609060101010101" pitchFamily="49" charset="-122"/>
                <a:ea typeface="黑体" panose="02010609060101010101" pitchFamily="49" charset="-122"/>
              </a:rPr>
              <a:t>YARN</a:t>
            </a:r>
            <a:r>
              <a:rPr lang="zh-CN" altLang="en-US" sz="2000" dirty="0">
                <a:latin typeface="黑体" panose="02010609060101010101" pitchFamily="49" charset="-122"/>
                <a:ea typeface="黑体" panose="02010609060101010101" pitchFamily="49" charset="-122"/>
              </a:rPr>
              <a:t>主要包含下面三个核心组件</a:t>
            </a:r>
            <a:endParaRPr lang="zh-CN" altLang="en-US" sz="2000" dirty="0">
              <a:latin typeface="黑体" panose="02010609060101010101" pitchFamily="49" charset="-122"/>
              <a:ea typeface="黑体" panose="02010609060101010101" pitchFamily="49" charset="-122"/>
            </a:endParaRPr>
          </a:p>
          <a:p>
            <a:pPr>
              <a:defRPr/>
            </a:pPr>
            <a:r>
              <a:rPr lang="en-GB" altLang="zh-CN" sz="2000" dirty="0" err="1">
                <a:latin typeface="黑体" panose="02010609060101010101" pitchFamily="49" charset="-122"/>
                <a:ea typeface="黑体" panose="02010609060101010101" pitchFamily="49" charset="-122"/>
              </a:rPr>
              <a:t>ResourceManager</a:t>
            </a:r>
            <a:r>
              <a:rPr lang="zh-CN" altLang="en-GB"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一个集群只有一个）</a:t>
            </a:r>
            <a:endParaRPr lang="zh-CN" altLang="en-US" sz="2000" dirty="0">
              <a:latin typeface="黑体" panose="02010609060101010101" pitchFamily="49" charset="-122"/>
              <a:ea typeface="黑体" panose="02010609060101010101" pitchFamily="49" charset="-122"/>
            </a:endParaRPr>
          </a:p>
          <a:p>
            <a:pPr>
              <a:defRPr/>
            </a:pPr>
            <a:r>
              <a:rPr lang="en-GB" altLang="zh-CN" sz="2000" dirty="0" err="1">
                <a:latin typeface="黑体" panose="02010609060101010101" pitchFamily="49" charset="-122"/>
                <a:ea typeface="黑体" panose="02010609060101010101" pitchFamily="49" charset="-122"/>
              </a:rPr>
              <a:t>ApplicationMaster</a:t>
            </a:r>
            <a:r>
              <a:rPr lang="zh-CN" altLang="en-GB"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每个应用都有一个）</a:t>
            </a:r>
            <a:endParaRPr lang="zh-CN" altLang="en-US" sz="2000" dirty="0">
              <a:latin typeface="黑体" panose="02010609060101010101" pitchFamily="49" charset="-122"/>
              <a:ea typeface="黑体" panose="02010609060101010101" pitchFamily="49" charset="-122"/>
            </a:endParaRPr>
          </a:p>
          <a:p>
            <a:pPr>
              <a:defRPr/>
            </a:pPr>
            <a:r>
              <a:rPr lang="en-GB" altLang="zh-CN" sz="2000" dirty="0" err="1">
                <a:latin typeface="黑体" panose="02010609060101010101" pitchFamily="49" charset="-122"/>
                <a:ea typeface="黑体" panose="02010609060101010101" pitchFamily="49" charset="-122"/>
              </a:rPr>
              <a:t>NodeManagers</a:t>
            </a:r>
            <a:r>
              <a:rPr lang="en-GB" altLang="zh-CN" sz="2000" dirty="0">
                <a:latin typeface="黑体" panose="02010609060101010101" pitchFamily="49" charset="-122"/>
                <a:ea typeface="黑体" panose="02010609060101010101" pitchFamily="49" charset="-122"/>
              </a:rPr>
              <a:t> </a:t>
            </a:r>
            <a:r>
              <a:rPr lang="zh-CN" altLang="en-GB"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每个节点都有一个）</a:t>
            </a:r>
            <a:endParaRPr lang="en-GB" altLang="zh-CN" sz="2000" dirty="0">
              <a:latin typeface="黑体" panose="02010609060101010101" pitchFamily="49" charset="-122"/>
              <a:ea typeface="黑体" panose="02010609060101010101" pitchFamily="49" charset="-122"/>
            </a:endParaRPr>
          </a:p>
          <a:p>
            <a:pPr>
              <a:defRPr/>
            </a:pPr>
            <a:endParaRPr lang="en-GB" altLang="zh-CN" sz="2000" dirty="0">
              <a:latin typeface="黑体" panose="02010609060101010101" pitchFamily="49" charset="-122"/>
              <a:ea typeface="黑体" panose="02010609060101010101" pitchFamily="49" charset="-122"/>
            </a:endParaRPr>
          </a:p>
          <a:p>
            <a:pPr marL="0" indent="0">
              <a:buFont typeface="Arial" panose="020B0604020202020204" pitchFamily="34" charset="0"/>
              <a:buNone/>
              <a:defRPr/>
            </a:pPr>
            <a:r>
              <a:rPr lang="zh-CN" altLang="en-US" sz="2000" dirty="0">
                <a:latin typeface="黑体" panose="02010609060101010101" pitchFamily="49" charset="-122"/>
                <a:ea typeface="黑体" panose="02010609060101010101" pitchFamily="49" charset="-122"/>
              </a:rPr>
              <a:t>在</a:t>
            </a:r>
            <a:r>
              <a:rPr lang="en-GB" altLang="zh-CN" sz="2000" dirty="0">
                <a:latin typeface="黑体" panose="02010609060101010101" pitchFamily="49" charset="-122"/>
                <a:ea typeface="黑体" panose="02010609060101010101" pitchFamily="49" charset="-122"/>
              </a:rPr>
              <a:t>YARN</a:t>
            </a:r>
            <a:r>
              <a:rPr lang="zh-CN" altLang="en-US" sz="2000" dirty="0">
                <a:latin typeface="黑体" panose="02010609060101010101" pitchFamily="49" charset="-122"/>
                <a:ea typeface="黑体" panose="02010609060101010101" pitchFamily="49" charset="-122"/>
              </a:rPr>
              <a:t>中，一个</a:t>
            </a:r>
            <a:r>
              <a:rPr lang="en-GB" altLang="zh-CN" sz="2000" dirty="0">
                <a:latin typeface="黑体" panose="02010609060101010101" pitchFamily="49" charset="-122"/>
                <a:ea typeface="黑体" panose="02010609060101010101" pitchFamily="49" charset="-122"/>
              </a:rPr>
              <a:t>Application</a:t>
            </a:r>
            <a:r>
              <a:rPr lang="zh-CN" altLang="en-US" sz="2000" dirty="0">
                <a:latin typeface="黑体" panose="02010609060101010101" pitchFamily="49" charset="-122"/>
                <a:ea typeface="黑体" panose="02010609060101010101" pitchFamily="49" charset="-122"/>
              </a:rPr>
              <a:t>指的是被一并执行的</a:t>
            </a:r>
            <a:r>
              <a:rPr lang="en-GB" altLang="zh-CN" sz="2000" dirty="0">
                <a:latin typeface="黑体" panose="02010609060101010101" pitchFamily="49" charset="-122"/>
                <a:ea typeface="黑体" panose="02010609060101010101" pitchFamily="49" charset="-122"/>
              </a:rPr>
              <a:t>task</a:t>
            </a:r>
            <a:r>
              <a:rPr lang="zh-CN" altLang="en-US" sz="2000" dirty="0">
                <a:latin typeface="黑体" panose="02010609060101010101" pitchFamily="49" charset="-122"/>
                <a:ea typeface="黑体" panose="02010609060101010101" pitchFamily="49" charset="-122"/>
              </a:rPr>
              <a:t>的集合，</a:t>
            </a:r>
            <a:r>
              <a:rPr lang="en-GB" altLang="zh-CN" sz="2000" dirty="0">
                <a:latin typeface="黑体" panose="02010609060101010101" pitchFamily="49" charset="-122"/>
                <a:ea typeface="黑体" panose="02010609060101010101" pitchFamily="49" charset="-122"/>
              </a:rPr>
              <a:t>YARN</a:t>
            </a:r>
            <a:r>
              <a:rPr lang="zh-CN" altLang="en-US" sz="2000" dirty="0">
                <a:latin typeface="黑体" panose="02010609060101010101" pitchFamily="49" charset="-122"/>
                <a:ea typeface="黑体" panose="02010609060101010101" pitchFamily="49" charset="-122"/>
              </a:rPr>
              <a:t>中的</a:t>
            </a:r>
            <a:r>
              <a:rPr lang="en-GB" altLang="zh-CN" sz="2000" dirty="0">
                <a:latin typeface="黑体" panose="02010609060101010101" pitchFamily="49" charset="-122"/>
                <a:ea typeface="黑体" panose="02010609060101010101" pitchFamily="49" charset="-122"/>
              </a:rPr>
              <a:t>Application</a:t>
            </a:r>
            <a:r>
              <a:rPr lang="zh-CN" altLang="en-US" sz="2000" dirty="0">
                <a:latin typeface="黑体" panose="02010609060101010101" pitchFamily="49" charset="-122"/>
                <a:ea typeface="黑体" panose="02010609060101010101" pitchFamily="49" charset="-122"/>
              </a:rPr>
              <a:t>的概念大概类似于</a:t>
            </a:r>
            <a:r>
              <a:rPr lang="en-GB" altLang="zh-CN" sz="2000" dirty="0">
                <a:latin typeface="黑体" panose="02010609060101010101" pitchFamily="49" charset="-122"/>
                <a:ea typeface="黑体" panose="02010609060101010101" pitchFamily="49" charset="-122"/>
              </a:rPr>
              <a:t>MapReduce</a:t>
            </a:r>
            <a:r>
              <a:rPr lang="zh-CN" altLang="en-US" sz="2000" dirty="0">
                <a:latin typeface="黑体" panose="02010609060101010101" pitchFamily="49" charset="-122"/>
                <a:ea typeface="黑体" panose="02010609060101010101" pitchFamily="49" charset="-122"/>
              </a:rPr>
              <a:t>中的</a:t>
            </a:r>
            <a:r>
              <a:rPr lang="en-GB" altLang="zh-CN" sz="2000" dirty="0">
                <a:latin typeface="黑体" panose="02010609060101010101" pitchFamily="49" charset="-122"/>
                <a:ea typeface="黑体" panose="02010609060101010101" pitchFamily="49" charset="-122"/>
              </a:rPr>
              <a:t>job</a:t>
            </a:r>
            <a:r>
              <a:rPr lang="zh-CN" altLang="en-US" sz="2000" dirty="0">
                <a:latin typeface="黑体" panose="02010609060101010101" pitchFamily="49" charset="-122"/>
                <a:ea typeface="黑体" panose="02010609060101010101" pitchFamily="49" charset="-122"/>
              </a:rPr>
              <a:t>这个概念。</a:t>
            </a:r>
            <a:endParaRPr lang="en-GB" altLang="zh-CN" sz="2000" dirty="0">
              <a:latin typeface="黑体" panose="02010609060101010101" pitchFamily="49" charset="-122"/>
              <a:ea typeface="黑体" panose="02010609060101010101" pitchFamily="49" charset="-122"/>
            </a:endParaRPr>
          </a:p>
          <a:p>
            <a:pPr marL="0" indent="0">
              <a:buFont typeface="Arial" panose="020B0604020202020204" pitchFamily="34" charset="0"/>
              <a:buNone/>
              <a:defRPr/>
            </a:pPr>
            <a:r>
              <a:rPr lang="en-US" altLang="zh-CN" sz="2000" dirty="0">
                <a:latin typeface="黑体" panose="02010609060101010101" pitchFamily="49" charset="-122"/>
                <a:ea typeface="黑体" panose="02010609060101010101" pitchFamily="49" charset="-122"/>
              </a:rPr>
              <a:t>Container</a:t>
            </a:r>
            <a:r>
              <a:rPr lang="zh-CN" altLang="en-US" sz="2000" dirty="0">
                <a:latin typeface="黑体" panose="02010609060101010101" pitchFamily="49" charset="-122"/>
                <a:ea typeface="黑体" panose="02010609060101010101" pitchFamily="49" charset="-122"/>
              </a:rPr>
              <a:t>指</a:t>
            </a:r>
            <a:r>
              <a:rPr lang="en-GB" altLang="zh-CN" sz="2000" dirty="0">
                <a:latin typeface="黑体" panose="02010609060101010101" pitchFamily="49" charset="-122"/>
                <a:ea typeface="黑体" panose="02010609060101010101" pitchFamily="49" charset="-122"/>
              </a:rPr>
              <a:t>Resource Container(RC)</a:t>
            </a:r>
            <a:r>
              <a:rPr lang="zh-CN" altLang="en-GB"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即表示物理资源的集合。通常被抽象的表示，将资源分配给到目标和可分配单元</a:t>
            </a:r>
            <a:endParaRPr lang="zh-CN" altLang="en-US" sz="2000" dirty="0">
              <a:latin typeface="黑体" panose="02010609060101010101" pitchFamily="49" charset="-122"/>
              <a:ea typeface="黑体" panose="02010609060101010101" pitchFamily="49"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2.4.1 </a:t>
            </a:r>
            <a:r>
              <a:rPr lang="en-GB"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YARN</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8"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rPr>
              <a:t>2.4 Hadoop</a:t>
            </a:r>
            <a:r>
              <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rPr>
              <a:t>集群的部署与使用</a:t>
            </a: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pic>
        <p:nvPicPr>
          <p:cNvPr id="3891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 y="1633538"/>
            <a:ext cx="6351588" cy="307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0100" y="2281238"/>
            <a:ext cx="1876425"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2.4.2 </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集群硬件配置</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8"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rPr>
              <a:t>2.4 Hadoop</a:t>
            </a:r>
            <a:r>
              <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rPr>
              <a:t>集群的部署与使用</a:t>
            </a: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3" name="内容占位符 2"/>
          <p:cNvSpPr>
            <a:spLocks noGrp="1"/>
          </p:cNvSpPr>
          <p:nvPr>
            <p:ph idx="1"/>
          </p:nvPr>
        </p:nvSpPr>
        <p:spPr>
          <a:xfrm>
            <a:off x="457200" y="1333500"/>
            <a:ext cx="8229600" cy="3924300"/>
          </a:xfrm>
        </p:spPr>
        <p:txBody>
          <a:bodyPr/>
          <a:lstStyle/>
          <a:p>
            <a:pPr marL="0" indent="0">
              <a:buFont typeface="Arial" panose="020B0604020202020204" pitchFamily="34" charset="0"/>
              <a:buNone/>
              <a:defRPr/>
            </a:pPr>
            <a:r>
              <a:rPr lang="zh-CN" altLang="en-US" sz="2000" dirty="0">
                <a:latin typeface="黑体" panose="02010609060101010101" pitchFamily="49" charset="-122"/>
                <a:ea typeface="黑体" panose="02010609060101010101" pitchFamily="49" charset="-122"/>
              </a:rPr>
              <a:t>在集群中，大部分的机器设备是作为</a:t>
            </a:r>
            <a:r>
              <a:rPr lang="en-US" altLang="zh-CN" sz="2000" dirty="0" err="1">
                <a:latin typeface="黑体" panose="02010609060101010101" pitchFamily="49" charset="-122"/>
                <a:ea typeface="黑体" panose="02010609060101010101" pitchFamily="49" charset="-122"/>
              </a:rPr>
              <a:t>Datanode</a:t>
            </a:r>
            <a:r>
              <a:rPr lang="zh-CN" altLang="en-US" sz="2000" dirty="0">
                <a:latin typeface="黑体" panose="02010609060101010101" pitchFamily="49" charset="-122"/>
                <a:ea typeface="黑体" panose="02010609060101010101" pitchFamily="49" charset="-122"/>
              </a:rPr>
              <a:t>工作的</a:t>
            </a:r>
            <a:endParaRPr lang="en-US" altLang="zh-CN" sz="2000" dirty="0">
              <a:latin typeface="黑体" panose="02010609060101010101" pitchFamily="49" charset="-122"/>
              <a:ea typeface="黑体" panose="02010609060101010101" pitchFamily="49" charset="-122"/>
            </a:endParaRPr>
          </a:p>
          <a:p>
            <a:pPr marL="0" indent="0">
              <a:buFont typeface="Arial" panose="020B0604020202020204" pitchFamily="34" charset="0"/>
              <a:buNone/>
              <a:defRPr/>
            </a:pPr>
            <a:endParaRPr lang="en-US" altLang="zh-CN" sz="2000" dirty="0">
              <a:latin typeface="黑体" panose="02010609060101010101" pitchFamily="49" charset="-122"/>
              <a:ea typeface="黑体" panose="02010609060101010101" pitchFamily="49" charset="-122"/>
            </a:endParaRPr>
          </a:p>
          <a:p>
            <a:pPr marL="0" indent="0">
              <a:buFont typeface="Arial" panose="020B0604020202020204" pitchFamily="34" charset="0"/>
              <a:buNone/>
              <a:defRPr/>
            </a:pPr>
            <a:r>
              <a:rPr lang="en-US" altLang="zh-CN" sz="2000" dirty="0" err="1">
                <a:latin typeface="黑体" panose="02010609060101010101" pitchFamily="49" charset="-122"/>
                <a:ea typeface="黑体" panose="02010609060101010101" pitchFamily="49" charset="-122"/>
              </a:rPr>
              <a:t>Datanode</a:t>
            </a:r>
            <a:r>
              <a:rPr lang="en-US" altLang="zh-CN" sz="2000" dirty="0">
                <a:latin typeface="黑体" panose="02010609060101010101" pitchFamily="49" charset="-122"/>
                <a:ea typeface="黑体" panose="02010609060101010101" pitchFamily="49" charset="-122"/>
              </a:rPr>
              <a:t>/</a:t>
            </a:r>
            <a:r>
              <a:rPr lang="en-US" altLang="zh-CN" sz="2000" dirty="0" err="1">
                <a:latin typeface="黑体" panose="02010609060101010101" pitchFamily="49" charset="-122"/>
                <a:ea typeface="黑体" panose="02010609060101010101" pitchFamily="49" charset="-122"/>
              </a:rPr>
              <a:t>TaskTracker</a:t>
            </a:r>
            <a:r>
              <a:rPr lang="zh-CN" altLang="en-US" sz="2000" dirty="0">
                <a:latin typeface="黑体" panose="02010609060101010101" pitchFamily="49" charset="-122"/>
                <a:ea typeface="黑体" panose="02010609060101010101" pitchFamily="49" charset="-122"/>
              </a:rPr>
              <a:t>的硬件规格可以采用以下方案：</a:t>
            </a:r>
            <a:endParaRPr lang="zh-CN" altLang="en-US" sz="2000" dirty="0">
              <a:latin typeface="黑体" panose="02010609060101010101" pitchFamily="49" charset="-122"/>
              <a:ea typeface="黑体" panose="02010609060101010101" pitchFamily="49" charset="-122"/>
            </a:endParaRPr>
          </a:p>
          <a:p>
            <a:pPr marL="182880" indent="-182880">
              <a:defRPr/>
            </a:pPr>
            <a:r>
              <a:rPr lang="en-US" altLang="zh-CN" sz="2000" dirty="0">
                <a:latin typeface="黑体" panose="02010609060101010101" pitchFamily="49" charset="-122"/>
                <a:ea typeface="黑体" panose="02010609060101010101" pitchFamily="49" charset="-122"/>
              </a:rPr>
              <a:t>4</a:t>
            </a:r>
            <a:r>
              <a:rPr lang="zh-CN" altLang="en-US" sz="2000" dirty="0">
                <a:latin typeface="黑体" panose="02010609060101010101" pitchFamily="49" charset="-122"/>
                <a:ea typeface="黑体" panose="02010609060101010101" pitchFamily="49" charset="-122"/>
              </a:rPr>
              <a:t>个磁盘驱动器（单盘</a:t>
            </a:r>
            <a:r>
              <a:rPr lang="en-US" altLang="zh-CN" sz="2000" dirty="0">
                <a:latin typeface="黑体" panose="02010609060101010101" pitchFamily="49" charset="-122"/>
                <a:ea typeface="黑体" panose="02010609060101010101" pitchFamily="49" charset="-122"/>
              </a:rPr>
              <a:t>1-2T</a:t>
            </a:r>
            <a:r>
              <a:rPr lang="zh-CN" altLang="en-US" sz="2000" dirty="0">
                <a:latin typeface="黑体" panose="02010609060101010101" pitchFamily="49" charset="-122"/>
                <a:ea typeface="黑体" panose="02010609060101010101" pitchFamily="49" charset="-122"/>
              </a:rPr>
              <a:t>），支持</a:t>
            </a:r>
            <a:r>
              <a:rPr lang="en-US" altLang="zh-CN" sz="2000" dirty="0">
                <a:latin typeface="黑体" panose="02010609060101010101" pitchFamily="49" charset="-122"/>
                <a:ea typeface="黑体" panose="02010609060101010101" pitchFamily="49" charset="-122"/>
              </a:rPr>
              <a:t>JBOD(Just a Bunch Of Disks</a:t>
            </a:r>
            <a:r>
              <a:rPr lang="zh-CN" altLang="en-US" sz="2000" dirty="0">
                <a:latin typeface="黑体" panose="02010609060101010101" pitchFamily="49" charset="-122"/>
                <a:ea typeface="黑体" panose="02010609060101010101" pitchFamily="49" charset="-122"/>
              </a:rPr>
              <a:t>，磁盘簇</a:t>
            </a:r>
            <a:r>
              <a:rPr lang="en-US" altLang="zh-CN"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pPr marL="182880" indent="-182880">
              <a:defRPr/>
            </a:pP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个</a:t>
            </a:r>
            <a:r>
              <a:rPr lang="en-US" altLang="zh-CN" sz="2000" dirty="0">
                <a:latin typeface="黑体" panose="02010609060101010101" pitchFamily="49" charset="-122"/>
                <a:ea typeface="黑体" panose="02010609060101010101" pitchFamily="49" charset="-122"/>
              </a:rPr>
              <a:t>4</a:t>
            </a:r>
            <a:r>
              <a:rPr lang="zh-CN" altLang="en-US" sz="2000" dirty="0">
                <a:latin typeface="黑体" panose="02010609060101010101" pitchFamily="49" charset="-122"/>
                <a:ea typeface="黑体" panose="02010609060101010101" pitchFamily="49" charset="-122"/>
              </a:rPr>
              <a:t>核</a:t>
            </a:r>
            <a:r>
              <a:rPr lang="en-US" altLang="zh-CN" sz="2000" dirty="0">
                <a:latin typeface="黑体" panose="02010609060101010101" pitchFamily="49" charset="-122"/>
                <a:ea typeface="黑体" panose="02010609060101010101" pitchFamily="49" charset="-122"/>
              </a:rPr>
              <a:t>CPU,</a:t>
            </a:r>
            <a:r>
              <a:rPr lang="zh-CN" altLang="en-US" sz="2000" dirty="0">
                <a:latin typeface="黑体" panose="02010609060101010101" pitchFamily="49" charset="-122"/>
                <a:ea typeface="黑体" panose="02010609060101010101" pitchFamily="49" charset="-122"/>
              </a:rPr>
              <a:t>至少</a:t>
            </a:r>
            <a:r>
              <a:rPr lang="en-US" altLang="zh-CN" sz="2000" dirty="0">
                <a:latin typeface="黑体" panose="02010609060101010101" pitchFamily="49" charset="-122"/>
                <a:ea typeface="黑体" panose="02010609060101010101" pitchFamily="49" charset="-122"/>
              </a:rPr>
              <a:t>2-2.5GHz</a:t>
            </a:r>
            <a:endParaRPr lang="en-US" altLang="zh-CN" sz="2000" dirty="0">
              <a:latin typeface="黑体" panose="02010609060101010101" pitchFamily="49" charset="-122"/>
              <a:ea typeface="黑体" panose="02010609060101010101" pitchFamily="49" charset="-122"/>
            </a:endParaRPr>
          </a:p>
          <a:p>
            <a:pPr marL="182880" indent="-182880">
              <a:defRPr/>
            </a:pPr>
            <a:r>
              <a:rPr lang="en-US" altLang="zh-CN" sz="2000" dirty="0">
                <a:latin typeface="黑体" panose="02010609060101010101" pitchFamily="49" charset="-122"/>
                <a:ea typeface="黑体" panose="02010609060101010101" pitchFamily="49" charset="-122"/>
              </a:rPr>
              <a:t>16-24GB</a:t>
            </a:r>
            <a:r>
              <a:rPr lang="zh-CN" altLang="en-US" sz="2000" dirty="0">
                <a:latin typeface="黑体" panose="02010609060101010101" pitchFamily="49" charset="-122"/>
                <a:ea typeface="黑体" panose="02010609060101010101" pitchFamily="49" charset="-122"/>
              </a:rPr>
              <a:t>内存</a:t>
            </a:r>
            <a:endParaRPr lang="zh-CN" altLang="en-US" sz="2000" dirty="0">
              <a:latin typeface="黑体" panose="02010609060101010101" pitchFamily="49" charset="-122"/>
              <a:ea typeface="黑体" panose="02010609060101010101" pitchFamily="49" charset="-122"/>
            </a:endParaRPr>
          </a:p>
          <a:p>
            <a:pPr marL="182880" indent="-182880">
              <a:defRPr/>
            </a:pPr>
            <a:r>
              <a:rPr lang="zh-CN" altLang="en-US" sz="2000" dirty="0">
                <a:latin typeface="黑体" panose="02010609060101010101" pitchFamily="49" charset="-122"/>
                <a:ea typeface="黑体" panose="02010609060101010101" pitchFamily="49" charset="-122"/>
              </a:rPr>
              <a:t>千兆以太网</a:t>
            </a:r>
            <a:endParaRPr lang="zh-CN" altLang="en-US" sz="2000" dirty="0">
              <a:latin typeface="黑体" panose="02010609060101010101" pitchFamily="49" charset="-122"/>
              <a:ea typeface="黑体" panose="02010609060101010101" pitchFamily="49" charset="-122"/>
            </a:endParaRPr>
          </a:p>
          <a:p>
            <a:pPr marL="182880" indent="-182880">
              <a:defRPr/>
            </a:pPr>
            <a:endParaRPr lang="zh-CN" altLang="en-US" sz="2000" dirty="0">
              <a:latin typeface="黑体" panose="02010609060101010101" pitchFamily="49" charset="-122"/>
              <a:ea typeface="黑体" panose="02010609060101010101" pitchFamily="49"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2.4.2 </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集群硬件配置</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8"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rPr>
              <a:t>2.4 Hadoop</a:t>
            </a:r>
            <a:r>
              <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rPr>
              <a:t>集群的部署与使用</a:t>
            </a: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3" name="内容占位符 2"/>
          <p:cNvSpPr>
            <a:spLocks noGrp="1"/>
          </p:cNvSpPr>
          <p:nvPr>
            <p:ph idx="1"/>
          </p:nvPr>
        </p:nvSpPr>
        <p:spPr>
          <a:xfrm>
            <a:off x="457200" y="1333500"/>
            <a:ext cx="8229600" cy="3924300"/>
          </a:xfrm>
        </p:spPr>
        <p:txBody>
          <a:bodyPr/>
          <a:lstStyle/>
          <a:p>
            <a:pPr marL="0" indent="0">
              <a:buFont typeface="Arial" panose="020B0604020202020204" pitchFamily="34" charset="0"/>
              <a:buNone/>
              <a:defRPr/>
            </a:pPr>
            <a:r>
              <a:rPr lang="en-US" altLang="zh-CN" sz="2000" dirty="0" err="1">
                <a:latin typeface="黑体" panose="02010609060101010101" pitchFamily="49" charset="-122"/>
                <a:ea typeface="黑体" panose="02010609060101010101" pitchFamily="49" charset="-122"/>
              </a:rPr>
              <a:t>NameNode</a:t>
            </a:r>
            <a:r>
              <a:rPr lang="zh-CN" altLang="en-US" sz="2000" dirty="0">
                <a:latin typeface="黑体" panose="02010609060101010101" pitchFamily="49" charset="-122"/>
                <a:ea typeface="黑体" panose="02010609060101010101" pitchFamily="49" charset="-122"/>
              </a:rPr>
              <a:t>提供整个</a:t>
            </a:r>
            <a:r>
              <a:rPr lang="en-US" altLang="zh-CN" sz="2000" dirty="0">
                <a:latin typeface="黑体" panose="02010609060101010101" pitchFamily="49" charset="-122"/>
                <a:ea typeface="黑体" panose="02010609060101010101" pitchFamily="49" charset="-122"/>
              </a:rPr>
              <a:t>HDFS</a:t>
            </a:r>
            <a:r>
              <a:rPr lang="zh-CN" altLang="en-US" sz="2000" dirty="0">
                <a:latin typeface="黑体" panose="02010609060101010101" pitchFamily="49" charset="-122"/>
                <a:ea typeface="黑体" panose="02010609060101010101" pitchFamily="49" charset="-122"/>
              </a:rPr>
              <a:t>文件系统的</a:t>
            </a:r>
            <a:r>
              <a:rPr lang="en-US" altLang="zh-CN" sz="2000" dirty="0" err="1">
                <a:latin typeface="黑体" panose="02010609060101010101" pitchFamily="49" charset="-122"/>
                <a:ea typeface="黑体" panose="02010609060101010101" pitchFamily="49" charset="-122"/>
              </a:rPr>
              <a:t>NameSpace</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命名空间</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管理、块管理等所有服务，因此需要更多的</a:t>
            </a:r>
            <a:r>
              <a:rPr lang="en-US" altLang="zh-CN" sz="2000" dirty="0">
                <a:latin typeface="黑体" panose="02010609060101010101" pitchFamily="49" charset="-122"/>
                <a:ea typeface="黑体" panose="02010609060101010101" pitchFamily="49" charset="-122"/>
              </a:rPr>
              <a:t>RAM</a:t>
            </a:r>
            <a:r>
              <a:rPr lang="zh-CN" altLang="en-US" sz="2000" dirty="0">
                <a:latin typeface="黑体" panose="02010609060101010101" pitchFamily="49" charset="-122"/>
                <a:ea typeface="黑体" panose="02010609060101010101" pitchFamily="49" charset="-122"/>
              </a:rPr>
              <a:t>，与集群中的数据块数量相对应，并且需要优化</a:t>
            </a:r>
            <a:r>
              <a:rPr lang="en-US" altLang="zh-CN" sz="2000" dirty="0">
                <a:latin typeface="黑体" panose="02010609060101010101" pitchFamily="49" charset="-122"/>
                <a:ea typeface="黑体" panose="02010609060101010101" pitchFamily="49" charset="-122"/>
              </a:rPr>
              <a:t>RAM</a:t>
            </a:r>
            <a:r>
              <a:rPr lang="zh-CN" altLang="en-US" sz="2000" dirty="0">
                <a:latin typeface="黑体" panose="02010609060101010101" pitchFamily="49" charset="-122"/>
                <a:ea typeface="黑体" panose="02010609060101010101" pitchFamily="49" charset="-122"/>
              </a:rPr>
              <a:t>的内存通道带宽，采用双通道或三通道以上内存。硬件规格可以采用以下方案：</a:t>
            </a:r>
            <a:endParaRPr lang="zh-CN" altLang="en-US" sz="2000" dirty="0">
              <a:latin typeface="黑体" panose="02010609060101010101" pitchFamily="49" charset="-122"/>
              <a:ea typeface="黑体" panose="02010609060101010101" pitchFamily="49" charset="-122"/>
            </a:endParaRPr>
          </a:p>
          <a:p>
            <a:pPr marL="182880" indent="-182880">
              <a:defRPr/>
            </a:pPr>
            <a:r>
              <a:rPr lang="en-US" altLang="zh-CN" sz="2000" dirty="0">
                <a:latin typeface="黑体" panose="02010609060101010101" pitchFamily="49" charset="-122"/>
                <a:ea typeface="黑体" panose="02010609060101010101" pitchFamily="49" charset="-122"/>
              </a:rPr>
              <a:t>8-12</a:t>
            </a:r>
            <a:r>
              <a:rPr lang="zh-CN" altLang="en-US" sz="2000" dirty="0">
                <a:latin typeface="黑体" panose="02010609060101010101" pitchFamily="49" charset="-122"/>
                <a:ea typeface="黑体" panose="02010609060101010101" pitchFamily="49" charset="-122"/>
              </a:rPr>
              <a:t>个磁盘驱动器（单盘</a:t>
            </a:r>
            <a:r>
              <a:rPr lang="en-US" altLang="zh-CN" sz="2000" dirty="0">
                <a:latin typeface="黑体" panose="02010609060101010101" pitchFamily="49" charset="-122"/>
                <a:ea typeface="黑体" panose="02010609060101010101" pitchFamily="49" charset="-122"/>
              </a:rPr>
              <a:t>1-2T</a:t>
            </a:r>
            <a:r>
              <a:rPr lang="zh-CN" altLang="en-US" sz="2000" dirty="0">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endParaRPr>
          </a:p>
          <a:p>
            <a:pPr marL="182880" indent="-182880">
              <a:defRPr/>
            </a:pP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个</a:t>
            </a:r>
            <a:r>
              <a:rPr lang="en-US" altLang="zh-CN" sz="2000" dirty="0">
                <a:latin typeface="黑体" panose="02010609060101010101" pitchFamily="49" charset="-122"/>
                <a:ea typeface="黑体" panose="02010609060101010101" pitchFamily="49" charset="-122"/>
              </a:rPr>
              <a:t>4</a:t>
            </a:r>
            <a:r>
              <a:rPr lang="zh-CN" altLang="en-US" sz="2000" dirty="0">
                <a:latin typeface="黑体" panose="02010609060101010101" pitchFamily="49" charset="-122"/>
                <a:ea typeface="黑体" panose="02010609060101010101" pitchFamily="49" charset="-122"/>
              </a:rPr>
              <a:t>核</a:t>
            </a:r>
            <a:r>
              <a:rPr lang="en-US" altLang="zh-CN" sz="2000" dirty="0">
                <a:latin typeface="黑体" panose="02010609060101010101" pitchFamily="49" charset="-122"/>
                <a:ea typeface="黑体" panose="02010609060101010101" pitchFamily="49" charset="-122"/>
              </a:rPr>
              <a:t>/8</a:t>
            </a:r>
            <a:r>
              <a:rPr lang="zh-CN" altLang="en-US" sz="2000" dirty="0">
                <a:latin typeface="黑体" panose="02010609060101010101" pitchFamily="49" charset="-122"/>
                <a:ea typeface="黑体" panose="02010609060101010101" pitchFamily="49" charset="-122"/>
              </a:rPr>
              <a:t>核</a:t>
            </a:r>
            <a:r>
              <a:rPr lang="en-US" altLang="zh-CN" sz="2000" dirty="0">
                <a:latin typeface="黑体" panose="02010609060101010101" pitchFamily="49" charset="-122"/>
                <a:ea typeface="黑体" panose="02010609060101010101" pitchFamily="49" charset="-122"/>
              </a:rPr>
              <a:t>CPU</a:t>
            </a:r>
            <a:endParaRPr lang="en-US" altLang="zh-CN" sz="2000" dirty="0">
              <a:latin typeface="黑体" panose="02010609060101010101" pitchFamily="49" charset="-122"/>
              <a:ea typeface="黑体" panose="02010609060101010101" pitchFamily="49" charset="-122"/>
            </a:endParaRPr>
          </a:p>
          <a:p>
            <a:pPr marL="182880" indent="-182880">
              <a:defRPr/>
            </a:pPr>
            <a:r>
              <a:rPr lang="en-US" altLang="zh-CN" sz="2000" dirty="0">
                <a:latin typeface="黑体" panose="02010609060101010101" pitchFamily="49" charset="-122"/>
                <a:ea typeface="黑体" panose="02010609060101010101" pitchFamily="49" charset="-122"/>
              </a:rPr>
              <a:t>16-72GB</a:t>
            </a:r>
            <a:r>
              <a:rPr lang="zh-CN" altLang="en-US" sz="2000" dirty="0">
                <a:latin typeface="黑体" panose="02010609060101010101" pitchFamily="49" charset="-122"/>
                <a:ea typeface="黑体" panose="02010609060101010101" pitchFamily="49" charset="-122"/>
              </a:rPr>
              <a:t>内存</a:t>
            </a:r>
            <a:endParaRPr lang="zh-CN" altLang="en-US" sz="2000" dirty="0">
              <a:latin typeface="黑体" panose="02010609060101010101" pitchFamily="49" charset="-122"/>
              <a:ea typeface="黑体" panose="02010609060101010101" pitchFamily="49" charset="-122"/>
            </a:endParaRPr>
          </a:p>
          <a:p>
            <a:pPr marL="182880" indent="-182880">
              <a:defRPr/>
            </a:pPr>
            <a:r>
              <a:rPr lang="zh-CN" altLang="en-US" sz="2000" dirty="0">
                <a:latin typeface="黑体" panose="02010609060101010101" pitchFamily="49" charset="-122"/>
                <a:ea typeface="黑体" panose="02010609060101010101" pitchFamily="49" charset="-122"/>
              </a:rPr>
              <a:t>千兆</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万兆以太网</a:t>
            </a:r>
            <a:endParaRPr lang="zh-CN" altLang="en-US" sz="2000" dirty="0">
              <a:latin typeface="黑体" panose="02010609060101010101" pitchFamily="49" charset="-122"/>
              <a:ea typeface="黑体" panose="02010609060101010101" pitchFamily="49" charset="-122"/>
            </a:endParaRPr>
          </a:p>
          <a:p>
            <a:pPr marL="182880" indent="-182880">
              <a:defRPr/>
            </a:pPr>
            <a:endParaRPr lang="zh-CN" altLang="en-US" sz="2000" dirty="0">
              <a:latin typeface="黑体" panose="02010609060101010101" pitchFamily="49" charset="-122"/>
              <a:ea typeface="黑体" panose="02010609060101010101" pitchFamily="49"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2.4.2 </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集群硬件配置</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8"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rPr>
              <a:t>2.4 Hadoop</a:t>
            </a:r>
            <a:r>
              <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rPr>
              <a:t>集群的部署与使用</a:t>
            </a: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45060" name="内容占位符 2"/>
          <p:cNvSpPr>
            <a:spLocks noGrp="1" noChangeArrowheads="1"/>
          </p:cNvSpPr>
          <p:nvPr>
            <p:ph idx="1"/>
          </p:nvPr>
        </p:nvSpPr>
        <p:spPr>
          <a:xfrm>
            <a:off x="457200" y="1333500"/>
            <a:ext cx="8229600" cy="3924300"/>
          </a:xfrm>
        </p:spPr>
        <p:txBody>
          <a:bodyPr/>
          <a:lstStyle/>
          <a:p>
            <a:r>
              <a:rPr lang="en-US" altLang="zh-CN" sz="2000" smtClean="0">
                <a:latin typeface="黑体" panose="02010609060101010101" pitchFamily="49" charset="-122"/>
                <a:ea typeface="黑体" panose="02010609060101010101" pitchFamily="49" charset="-122"/>
              </a:rPr>
              <a:t>SecondaryNameNode</a:t>
            </a:r>
            <a:r>
              <a:rPr lang="zh-CN" altLang="en-US" sz="2000" smtClean="0">
                <a:latin typeface="黑体" panose="02010609060101010101" pitchFamily="49" charset="-122"/>
                <a:ea typeface="黑体" panose="02010609060101010101" pitchFamily="49" charset="-122"/>
              </a:rPr>
              <a:t>在小型集群中可以和</a:t>
            </a:r>
            <a:r>
              <a:rPr lang="en-US" altLang="zh-CN" sz="2000" smtClean="0">
                <a:latin typeface="黑体" panose="02010609060101010101" pitchFamily="49" charset="-122"/>
                <a:ea typeface="黑体" panose="02010609060101010101" pitchFamily="49" charset="-122"/>
              </a:rPr>
              <a:t>NameNode</a:t>
            </a:r>
            <a:r>
              <a:rPr lang="zh-CN" altLang="en-US" sz="2000" smtClean="0">
                <a:latin typeface="黑体" panose="02010609060101010101" pitchFamily="49" charset="-122"/>
                <a:ea typeface="黑体" panose="02010609060101010101" pitchFamily="49" charset="-122"/>
              </a:rPr>
              <a:t>共用一台机器，较大的群集可以采用与</a:t>
            </a:r>
            <a:r>
              <a:rPr lang="en-US" altLang="zh-CN" sz="2000" smtClean="0">
                <a:latin typeface="黑体" panose="02010609060101010101" pitchFamily="49" charset="-122"/>
                <a:ea typeface="黑体" panose="02010609060101010101" pitchFamily="49" charset="-122"/>
              </a:rPr>
              <a:t>NameNode</a:t>
            </a:r>
            <a:r>
              <a:rPr lang="zh-CN" altLang="en-US" sz="2000" smtClean="0">
                <a:latin typeface="黑体" panose="02010609060101010101" pitchFamily="49" charset="-122"/>
                <a:ea typeface="黑体" panose="02010609060101010101" pitchFamily="49" charset="-122"/>
              </a:rPr>
              <a:t>相同的硬件</a:t>
            </a:r>
            <a:endParaRPr lang="zh-CN" altLang="en-US" sz="2000" smtClean="0">
              <a:latin typeface="黑体" panose="02010609060101010101" pitchFamily="49" charset="-122"/>
              <a:ea typeface="黑体" panose="02010609060101010101" pitchFamily="49" charset="-122"/>
            </a:endParaRPr>
          </a:p>
          <a:p>
            <a:endParaRPr lang="zh-CN" altLang="en-US" sz="2000" smtClean="0">
              <a:latin typeface="黑体" panose="02010609060101010101" pitchFamily="49" charset="-122"/>
              <a:ea typeface="黑体" panose="02010609060101010101" pitchFamily="49"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2.4.3 </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集群规模要多大 </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8"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rPr>
              <a:t>2.4 Hadoop</a:t>
            </a:r>
            <a:r>
              <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rPr>
              <a:t>集群的部署与使用</a:t>
            </a: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47108" name="内容占位符 2"/>
          <p:cNvSpPr>
            <a:spLocks noGrp="1" noChangeArrowheads="1"/>
          </p:cNvSpPr>
          <p:nvPr>
            <p:ph idx="1"/>
          </p:nvPr>
        </p:nvSpPr>
        <p:spPr>
          <a:xfrm>
            <a:off x="457200" y="1333500"/>
            <a:ext cx="8229600" cy="3924300"/>
          </a:xfrm>
        </p:spPr>
        <p:txBody>
          <a:bodyPr/>
          <a:lstStyle/>
          <a:p>
            <a:r>
              <a:rPr lang="en-US" altLang="zh-CN" sz="2000" smtClean="0">
                <a:latin typeface="黑体" panose="02010609060101010101" pitchFamily="49" charset="-122"/>
                <a:ea typeface="黑体" panose="02010609060101010101" pitchFamily="49" charset="-122"/>
              </a:rPr>
              <a:t>Hadoop</a:t>
            </a:r>
            <a:r>
              <a:rPr lang="zh-CN" altLang="en-US" sz="2000" smtClean="0">
                <a:latin typeface="黑体" panose="02010609060101010101" pitchFamily="49" charset="-122"/>
                <a:ea typeface="黑体" panose="02010609060101010101" pitchFamily="49" charset="-122"/>
              </a:rPr>
              <a:t>集群规模可大可小，初始时，可以从一个较小规模的集群开始，比如包含</a:t>
            </a:r>
            <a:r>
              <a:rPr lang="en-US" altLang="zh-CN" sz="2000" smtClean="0">
                <a:latin typeface="黑体" panose="02010609060101010101" pitchFamily="49" charset="-122"/>
                <a:ea typeface="黑体" panose="02010609060101010101" pitchFamily="49" charset="-122"/>
              </a:rPr>
              <a:t>10</a:t>
            </a:r>
            <a:r>
              <a:rPr lang="zh-CN" altLang="en-US" sz="2000" smtClean="0">
                <a:latin typeface="黑体" panose="02010609060101010101" pitchFamily="49" charset="-122"/>
                <a:ea typeface="黑体" panose="02010609060101010101" pitchFamily="49" charset="-122"/>
              </a:rPr>
              <a:t>个节点，然后，规模随着存储器和计算需求的扩大而扩大</a:t>
            </a:r>
            <a:endParaRPr lang="en-US" altLang="zh-CN" sz="2000" smtClean="0">
              <a:latin typeface="黑体" panose="02010609060101010101" pitchFamily="49" charset="-122"/>
              <a:ea typeface="黑体" panose="02010609060101010101" pitchFamily="49" charset="-122"/>
            </a:endParaRPr>
          </a:p>
          <a:p>
            <a:endParaRPr lang="zh-CN" altLang="en-US" sz="2000" smtClean="0">
              <a:latin typeface="黑体" panose="02010609060101010101" pitchFamily="49" charset="-122"/>
              <a:ea typeface="黑体" panose="02010609060101010101" pitchFamily="49" charset="-122"/>
            </a:endParaRPr>
          </a:p>
          <a:p>
            <a:r>
              <a:rPr lang="zh-CN" altLang="en-US" sz="2000" smtClean="0">
                <a:latin typeface="黑体" panose="02010609060101010101" pitchFamily="49" charset="-122"/>
                <a:ea typeface="黑体" panose="02010609060101010101" pitchFamily="49" charset="-122"/>
              </a:rPr>
              <a:t>如果数据每周增大</a:t>
            </a:r>
            <a:r>
              <a:rPr lang="en-US" altLang="zh-CN" sz="2000" smtClean="0">
                <a:latin typeface="黑体" panose="02010609060101010101" pitchFamily="49" charset="-122"/>
                <a:ea typeface="黑体" panose="02010609060101010101" pitchFamily="49" charset="-122"/>
              </a:rPr>
              <a:t>1TB</a:t>
            </a:r>
            <a:r>
              <a:rPr lang="zh-CN" altLang="en-US" sz="2000" smtClean="0">
                <a:latin typeface="黑体" panose="02010609060101010101" pitchFamily="49" charset="-122"/>
                <a:ea typeface="黑体" panose="02010609060101010101" pitchFamily="49" charset="-122"/>
              </a:rPr>
              <a:t>，并且有三个</a:t>
            </a:r>
            <a:r>
              <a:rPr lang="en-US" altLang="zh-CN" sz="2000" smtClean="0">
                <a:latin typeface="黑体" panose="02010609060101010101" pitchFamily="49" charset="-122"/>
                <a:ea typeface="黑体" panose="02010609060101010101" pitchFamily="49" charset="-122"/>
              </a:rPr>
              <a:t>HDFS</a:t>
            </a:r>
            <a:r>
              <a:rPr lang="zh-CN" altLang="en-US" sz="2000" smtClean="0">
                <a:latin typeface="黑体" panose="02010609060101010101" pitchFamily="49" charset="-122"/>
                <a:ea typeface="黑体" panose="02010609060101010101" pitchFamily="49" charset="-122"/>
              </a:rPr>
              <a:t>副本，然后每周需要一个额外的</a:t>
            </a:r>
            <a:r>
              <a:rPr lang="en-US" altLang="zh-CN" sz="2000" smtClean="0">
                <a:latin typeface="黑体" panose="02010609060101010101" pitchFamily="49" charset="-122"/>
                <a:ea typeface="黑体" panose="02010609060101010101" pitchFamily="49" charset="-122"/>
              </a:rPr>
              <a:t>3TB</a:t>
            </a:r>
            <a:r>
              <a:rPr lang="zh-CN" altLang="en-US" sz="2000" smtClean="0">
                <a:latin typeface="黑体" panose="02010609060101010101" pitchFamily="49" charset="-122"/>
                <a:ea typeface="黑体" panose="02010609060101010101" pitchFamily="49" charset="-122"/>
              </a:rPr>
              <a:t>作为原始数据存储。要允许一些中间文件和日志（假定</a:t>
            </a:r>
            <a:r>
              <a:rPr lang="en-US" altLang="zh-CN" sz="2000" smtClean="0">
                <a:latin typeface="黑体" panose="02010609060101010101" pitchFamily="49" charset="-122"/>
                <a:ea typeface="黑体" panose="02010609060101010101" pitchFamily="49" charset="-122"/>
              </a:rPr>
              <a:t>30%</a:t>
            </a:r>
            <a:r>
              <a:rPr lang="zh-CN" altLang="en-US" sz="2000" smtClean="0">
                <a:latin typeface="黑体" panose="02010609060101010101" pitchFamily="49" charset="-122"/>
                <a:ea typeface="黑体" panose="02010609060101010101" pitchFamily="49" charset="-122"/>
              </a:rPr>
              <a:t>）的空间，由此，可以算出每周大约需要增加一台新机器。存储两年数据的集群，大约需要</a:t>
            </a:r>
            <a:r>
              <a:rPr lang="en-US" altLang="zh-CN" sz="2000" smtClean="0">
                <a:latin typeface="黑体" panose="02010609060101010101" pitchFamily="49" charset="-122"/>
                <a:ea typeface="黑体" panose="02010609060101010101" pitchFamily="49" charset="-122"/>
              </a:rPr>
              <a:t>100</a:t>
            </a:r>
            <a:r>
              <a:rPr lang="zh-CN" altLang="en-US" sz="2000" smtClean="0">
                <a:latin typeface="黑体" panose="02010609060101010101" pitchFamily="49" charset="-122"/>
                <a:ea typeface="黑体" panose="02010609060101010101" pitchFamily="49" charset="-122"/>
              </a:rPr>
              <a:t>台机器</a:t>
            </a:r>
            <a:endParaRPr lang="zh-CN" altLang="en-US" sz="2000" smtClean="0">
              <a:latin typeface="黑体" panose="02010609060101010101" pitchFamily="49" charset="-122"/>
              <a:ea typeface="黑体" panose="02010609060101010101" pitchFamily="49"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2.4.3 </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集群规模要多大 </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8"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rPr>
              <a:t>2.4 Hadoop</a:t>
            </a:r>
            <a:r>
              <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rPr>
              <a:t>集群的部署与使用</a:t>
            </a: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49156" name="内容占位符 2"/>
          <p:cNvSpPr>
            <a:spLocks noGrp="1" noChangeArrowheads="1"/>
          </p:cNvSpPr>
          <p:nvPr>
            <p:ph idx="1"/>
          </p:nvPr>
        </p:nvSpPr>
        <p:spPr>
          <a:xfrm>
            <a:off x="457200" y="1333500"/>
            <a:ext cx="8229600" cy="3924300"/>
          </a:xfrm>
        </p:spPr>
        <p:txBody>
          <a:bodyPr/>
          <a:lstStyle/>
          <a:p>
            <a:r>
              <a:rPr lang="zh-CN" altLang="en-US" sz="2000" smtClean="0">
                <a:latin typeface="黑体" panose="02010609060101010101" pitchFamily="49" charset="-122"/>
                <a:ea typeface="黑体" panose="02010609060101010101" pitchFamily="49" charset="-122"/>
              </a:rPr>
              <a:t>对于一个小的集群，名称节点（</a:t>
            </a:r>
            <a:r>
              <a:rPr lang="en-US" altLang="zh-CN" sz="2000" smtClean="0">
                <a:latin typeface="黑体" panose="02010609060101010101" pitchFamily="49" charset="-122"/>
                <a:ea typeface="黑体" panose="02010609060101010101" pitchFamily="49" charset="-122"/>
              </a:rPr>
              <a:t>NameNode</a:t>
            </a:r>
            <a:r>
              <a:rPr lang="zh-CN" altLang="en-US" sz="2000" smtClean="0">
                <a:latin typeface="黑体" panose="02010609060101010101" pitchFamily="49" charset="-122"/>
                <a:ea typeface="黑体" panose="02010609060101010101" pitchFamily="49" charset="-122"/>
              </a:rPr>
              <a:t>）运行在单个节点上，通常是可以接受的。但是，随着集群和存储在</a:t>
            </a:r>
            <a:r>
              <a:rPr lang="en-US" altLang="zh-CN" sz="2000" smtClean="0">
                <a:latin typeface="黑体" panose="02010609060101010101" pitchFamily="49" charset="-122"/>
                <a:ea typeface="黑体" panose="02010609060101010101" pitchFamily="49" charset="-122"/>
              </a:rPr>
              <a:t>HDFS</a:t>
            </a:r>
            <a:r>
              <a:rPr lang="zh-CN" altLang="en-US" sz="2000" smtClean="0">
                <a:latin typeface="黑体" panose="02010609060101010101" pitchFamily="49" charset="-122"/>
                <a:ea typeface="黑体" panose="02010609060101010101" pitchFamily="49" charset="-122"/>
              </a:rPr>
              <a:t>中的文件数量的增加，名称节点需要更多的主存，这时，名称节点就需要运行在不同的节点上</a:t>
            </a:r>
            <a:endParaRPr lang="en-US" altLang="zh-CN" sz="2000" smtClean="0">
              <a:latin typeface="黑体" panose="02010609060101010101" pitchFamily="49" charset="-122"/>
              <a:ea typeface="黑体" panose="02010609060101010101" pitchFamily="49" charset="-122"/>
            </a:endParaRPr>
          </a:p>
          <a:p>
            <a:endParaRPr lang="zh-CN" altLang="en-US" sz="2000" smtClean="0">
              <a:latin typeface="黑体" panose="02010609060101010101" pitchFamily="49" charset="-122"/>
              <a:ea typeface="黑体" panose="02010609060101010101" pitchFamily="49" charset="-122"/>
            </a:endParaRPr>
          </a:p>
          <a:p>
            <a:r>
              <a:rPr lang="zh-CN" altLang="en-US" sz="2000" smtClean="0">
                <a:latin typeface="黑体" panose="02010609060101010101" pitchFamily="49" charset="-122"/>
                <a:ea typeface="黑体" panose="02010609060101010101" pitchFamily="49" charset="-122"/>
              </a:rPr>
              <a:t>第二名称节点（</a:t>
            </a:r>
            <a:r>
              <a:rPr lang="en-US" altLang="zh-CN" sz="2000" smtClean="0">
                <a:latin typeface="黑体" panose="02010609060101010101" pitchFamily="49" charset="-122"/>
                <a:ea typeface="黑体" panose="02010609060101010101" pitchFamily="49" charset="-122"/>
              </a:rPr>
              <a:t>SecondaryNameNode</a:t>
            </a:r>
            <a:r>
              <a:rPr lang="zh-CN" altLang="en-US" sz="2000" smtClean="0">
                <a:latin typeface="黑体" panose="02010609060101010101" pitchFamily="49" charset="-122"/>
                <a:ea typeface="黑体" panose="02010609060101010101" pitchFamily="49" charset="-122"/>
              </a:rPr>
              <a:t>）和名称节点可以运行在相同的机器上，但是，由于第二名称节点和名称节点几乎具有相同的主存需求，因此，二者最好运行在不同节点上</a:t>
            </a:r>
            <a:endParaRPr lang="zh-CN" altLang="en-US" sz="2000" smtClean="0">
              <a:latin typeface="黑体" panose="02010609060101010101" pitchFamily="49" charset="-122"/>
              <a:ea typeface="黑体" panose="02010609060101010101" pitchFamily="49" charset="-122"/>
            </a:endParaRPr>
          </a:p>
          <a:p>
            <a:endParaRPr lang="zh-CN" altLang="en-US" sz="2000" smtClean="0">
              <a:latin typeface="黑体" panose="02010609060101010101" pitchFamily="49" charset="-122"/>
              <a:ea typeface="黑体" panose="02010609060101010101" pitchFamily="49"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Entry_1"/>
          <p:cNvSpPr>
            <a:spLocks noChangeArrowheads="1"/>
          </p:cNvSpPr>
          <p:nvPr>
            <p:custDataLst>
              <p:tags r:id="rId1"/>
            </p:custDataLst>
          </p:nvPr>
        </p:nvSpPr>
        <p:spPr bwMode="auto">
          <a:xfrm flipH="1">
            <a:off x="242888" y="617538"/>
            <a:ext cx="597217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rPr>
              <a:t>2.1 </a:t>
            </a:r>
            <a:r>
              <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rPr>
              <a:t>概述</a:t>
            </a:r>
            <a:endPar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4"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rPr>
              <a:t>第</a:t>
            </a:r>
            <a:r>
              <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rPr>
              <a:t>2</a:t>
            </a:r>
            <a:r>
              <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rPr>
              <a:t>章 大数据处理架构</a:t>
            </a:r>
            <a:r>
              <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rPr>
              <a:t>Hadoop</a:t>
            </a:r>
            <a:endPar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5124" name="内容占位符 4"/>
          <p:cNvSpPr>
            <a:spLocks noGrp="1"/>
          </p:cNvSpPr>
          <p:nvPr>
            <p:ph idx="1"/>
          </p:nvPr>
        </p:nvSpPr>
        <p:spPr>
          <a:xfrm>
            <a:off x="457200" y="1333500"/>
            <a:ext cx="8229600" cy="3924300"/>
          </a:xfrm>
        </p:spPr>
        <p:txBody>
          <a:bodyPr/>
          <a:lstStyle/>
          <a:p>
            <a:pPr marL="0" indent="0">
              <a:buFont typeface="Arial" panose="020B0604020202020204" pitchFamily="34" charset="0"/>
              <a:buNone/>
              <a:defRPr/>
            </a:pPr>
            <a:endParaRPr lang="zh-CN" altLang="en-US" noProof="1">
              <a:latin typeface="黑体" panose="02010609060101010101" pitchFamily="49" charset="-122"/>
              <a:ea typeface="黑体" panose="02010609060101010101" pitchFamily="49" charset="-122"/>
            </a:endParaRPr>
          </a:p>
          <a:p>
            <a:pPr>
              <a:defRPr/>
            </a:pPr>
            <a:r>
              <a:rPr lang="en-US" altLang="zh-CN" noProof="1">
                <a:latin typeface="黑体" panose="02010609060101010101" pitchFamily="49" charset="-122"/>
                <a:ea typeface="黑体" panose="02010609060101010101" pitchFamily="49" charset="-122"/>
              </a:rPr>
              <a:t>2.1.1  Hadoop</a:t>
            </a:r>
            <a:r>
              <a:rPr lang="zh-CN" altLang="en-US" noProof="1">
                <a:latin typeface="黑体" panose="02010609060101010101" pitchFamily="49" charset="-122"/>
                <a:ea typeface="黑体" panose="02010609060101010101" pitchFamily="49" charset="-122"/>
              </a:rPr>
              <a:t>简介</a:t>
            </a:r>
            <a:endParaRPr lang="en-GB" altLang="zh-CN" noProof="1">
              <a:latin typeface="黑体" panose="02010609060101010101" pitchFamily="49" charset="-122"/>
              <a:ea typeface="黑体" panose="02010609060101010101" pitchFamily="49" charset="-122"/>
            </a:endParaRPr>
          </a:p>
          <a:p>
            <a:pPr>
              <a:defRPr/>
            </a:pPr>
            <a:r>
              <a:rPr lang="en-US" altLang="zh-CN" noProof="1">
                <a:latin typeface="黑体" panose="02010609060101010101" pitchFamily="49" charset="-122"/>
                <a:ea typeface="黑体" panose="02010609060101010101" pitchFamily="49" charset="-122"/>
              </a:rPr>
              <a:t>2.1.2  Hadoop</a:t>
            </a:r>
            <a:r>
              <a:rPr lang="zh-CN" altLang="en-US" noProof="1">
                <a:latin typeface="黑体" panose="02010609060101010101" pitchFamily="49" charset="-122"/>
                <a:ea typeface="黑体" panose="02010609060101010101" pitchFamily="49" charset="-122"/>
              </a:rPr>
              <a:t>发展简史</a:t>
            </a:r>
            <a:endParaRPr lang="zh-CN" altLang="en-US" noProof="1">
              <a:latin typeface="黑体" panose="02010609060101010101" pitchFamily="49" charset="-122"/>
              <a:ea typeface="黑体" panose="02010609060101010101" pitchFamily="49" charset="-122"/>
            </a:endParaRPr>
          </a:p>
          <a:p>
            <a:pPr>
              <a:defRPr/>
            </a:pPr>
            <a:r>
              <a:rPr lang="en-US" altLang="zh-CN" noProof="1">
                <a:latin typeface="黑体" panose="02010609060101010101" pitchFamily="49" charset="-122"/>
                <a:ea typeface="黑体" panose="02010609060101010101" pitchFamily="49" charset="-122"/>
              </a:rPr>
              <a:t>2.1.3  Hadoop</a:t>
            </a:r>
            <a:r>
              <a:rPr lang="zh-CN" altLang="en-US" noProof="1">
                <a:latin typeface="黑体" panose="02010609060101010101" pitchFamily="49" charset="-122"/>
                <a:ea typeface="黑体" panose="02010609060101010101" pitchFamily="49" charset="-122"/>
              </a:rPr>
              <a:t>的特性</a:t>
            </a:r>
            <a:endParaRPr lang="zh-CN" altLang="en-US" noProof="1">
              <a:latin typeface="黑体" panose="02010609060101010101" pitchFamily="49" charset="-122"/>
              <a:ea typeface="黑体" panose="02010609060101010101" pitchFamily="49" charset="-122"/>
            </a:endParaRPr>
          </a:p>
          <a:p>
            <a:pPr>
              <a:defRPr/>
            </a:pPr>
            <a:r>
              <a:rPr lang="en-US" altLang="zh-CN" noProof="1">
                <a:latin typeface="黑体" panose="02010609060101010101" pitchFamily="49" charset="-122"/>
                <a:ea typeface="黑体" panose="02010609060101010101" pitchFamily="49" charset="-122"/>
              </a:rPr>
              <a:t>2.1.4  Hadoop</a:t>
            </a:r>
            <a:r>
              <a:rPr lang="zh-CN" altLang="en-US" noProof="1">
                <a:latin typeface="黑体" panose="02010609060101010101" pitchFamily="49" charset="-122"/>
                <a:ea typeface="黑体" panose="02010609060101010101" pitchFamily="49" charset="-122"/>
              </a:rPr>
              <a:t>的应用现状</a:t>
            </a:r>
            <a:endParaRPr lang="zh-CN" altLang="en-US" noProof="1">
              <a:latin typeface="黑体" panose="02010609060101010101" pitchFamily="49" charset="-122"/>
              <a:ea typeface="黑体" panose="02010609060101010101" pitchFamily="49" charset="-122"/>
            </a:endParaRPr>
          </a:p>
          <a:p>
            <a:pPr>
              <a:defRPr/>
            </a:pPr>
            <a:endParaRPr lang="zh-CN" altLang="en-US" noProof="1"/>
          </a:p>
        </p:txBody>
      </p:sp>
      <p:pic>
        <p:nvPicPr>
          <p:cNvPr id="81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9538" y="3727450"/>
            <a:ext cx="289560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0-#ppt_w/2"/>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2.4.4 </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集群网络拓扑</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8"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rPr>
              <a:t>2.4 Hadoop</a:t>
            </a:r>
            <a:r>
              <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rPr>
              <a:t>集群的部署与使用</a:t>
            </a: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51204" name="内容占位符 2"/>
          <p:cNvSpPr>
            <a:spLocks noGrp="1" noChangeArrowheads="1"/>
          </p:cNvSpPr>
          <p:nvPr>
            <p:ph idx="1"/>
          </p:nvPr>
        </p:nvSpPr>
        <p:spPr>
          <a:xfrm>
            <a:off x="457200" y="1333500"/>
            <a:ext cx="3255963" cy="3684588"/>
          </a:xfrm>
        </p:spPr>
        <p:txBody>
          <a:bodyPr/>
          <a:lstStyle/>
          <a:p>
            <a:pPr>
              <a:spcBef>
                <a:spcPts val="600"/>
              </a:spcBef>
              <a:spcAft>
                <a:spcPts val="600"/>
              </a:spcAft>
            </a:pPr>
            <a:r>
              <a:rPr lang="zh-CN" altLang="en-US" sz="2000" smtClean="0">
                <a:latin typeface="黑体" panose="02010609060101010101" pitchFamily="49" charset="-122"/>
                <a:ea typeface="黑体" panose="02010609060101010101" pitchFamily="49" charset="-122"/>
              </a:rPr>
              <a:t>普通的</a:t>
            </a:r>
            <a:r>
              <a:rPr lang="en-US" altLang="zh-CN" sz="2000" smtClean="0">
                <a:latin typeface="黑体" panose="02010609060101010101" pitchFamily="49" charset="-122"/>
                <a:ea typeface="黑体" panose="02010609060101010101" pitchFamily="49" charset="-122"/>
              </a:rPr>
              <a:t>Hadoop</a:t>
            </a:r>
            <a:r>
              <a:rPr lang="zh-CN" altLang="en-US" sz="2000" smtClean="0">
                <a:latin typeface="黑体" panose="02010609060101010101" pitchFamily="49" charset="-122"/>
                <a:ea typeface="黑体" panose="02010609060101010101" pitchFamily="49" charset="-122"/>
              </a:rPr>
              <a:t>集群结构由一个两阶网络构成</a:t>
            </a:r>
            <a:endParaRPr lang="zh-CN" altLang="en-US" sz="2000" smtClean="0">
              <a:latin typeface="黑体" panose="02010609060101010101" pitchFamily="49" charset="-122"/>
              <a:ea typeface="黑体" panose="02010609060101010101" pitchFamily="49" charset="-122"/>
            </a:endParaRPr>
          </a:p>
          <a:p>
            <a:pPr>
              <a:spcBef>
                <a:spcPts val="600"/>
              </a:spcBef>
              <a:spcAft>
                <a:spcPts val="600"/>
              </a:spcAft>
            </a:pPr>
            <a:r>
              <a:rPr lang="zh-CN" altLang="en-US" sz="2000" smtClean="0">
                <a:latin typeface="黑体" panose="02010609060101010101" pitchFamily="49" charset="-122"/>
                <a:ea typeface="黑体" panose="02010609060101010101" pitchFamily="49" charset="-122"/>
              </a:rPr>
              <a:t>每个机架（</a:t>
            </a:r>
            <a:r>
              <a:rPr lang="en-US" altLang="zh-CN" sz="2000" smtClean="0">
                <a:latin typeface="黑体" panose="02010609060101010101" pitchFamily="49" charset="-122"/>
                <a:ea typeface="黑体" panose="02010609060101010101" pitchFamily="49" charset="-122"/>
              </a:rPr>
              <a:t>Rack</a:t>
            </a:r>
            <a:r>
              <a:rPr lang="zh-CN" altLang="en-US" sz="2000" smtClean="0">
                <a:latin typeface="黑体" panose="02010609060101010101" pitchFamily="49" charset="-122"/>
                <a:ea typeface="黑体" panose="02010609060101010101" pitchFamily="49" charset="-122"/>
              </a:rPr>
              <a:t>）有</a:t>
            </a:r>
            <a:r>
              <a:rPr lang="en-US" altLang="zh-CN" sz="2000" smtClean="0">
                <a:latin typeface="黑体" panose="02010609060101010101" pitchFamily="49" charset="-122"/>
                <a:ea typeface="黑体" panose="02010609060101010101" pitchFamily="49" charset="-122"/>
              </a:rPr>
              <a:t>30-40</a:t>
            </a:r>
            <a:r>
              <a:rPr lang="zh-CN" altLang="en-US" sz="2000" smtClean="0">
                <a:latin typeface="黑体" panose="02010609060101010101" pitchFamily="49" charset="-122"/>
                <a:ea typeface="黑体" panose="02010609060101010101" pitchFamily="49" charset="-122"/>
              </a:rPr>
              <a:t>个服务器，配置一个</a:t>
            </a:r>
            <a:r>
              <a:rPr lang="en-US" altLang="zh-CN" sz="2000" smtClean="0">
                <a:latin typeface="黑体" panose="02010609060101010101" pitchFamily="49" charset="-122"/>
                <a:ea typeface="黑体" panose="02010609060101010101" pitchFamily="49" charset="-122"/>
              </a:rPr>
              <a:t>1GB</a:t>
            </a:r>
            <a:r>
              <a:rPr lang="zh-CN" altLang="en-US" sz="2000" smtClean="0">
                <a:latin typeface="黑体" panose="02010609060101010101" pitchFamily="49" charset="-122"/>
                <a:ea typeface="黑体" panose="02010609060101010101" pitchFamily="49" charset="-122"/>
              </a:rPr>
              <a:t>的交换机，并向上传输到一个核心交换机或者路由器（</a:t>
            </a:r>
            <a:r>
              <a:rPr lang="en-US" altLang="zh-CN" sz="2000" smtClean="0">
                <a:latin typeface="黑体" panose="02010609060101010101" pitchFamily="49" charset="-122"/>
                <a:ea typeface="黑体" panose="02010609060101010101" pitchFamily="49" charset="-122"/>
              </a:rPr>
              <a:t>1GB</a:t>
            </a:r>
            <a:r>
              <a:rPr lang="zh-CN" altLang="en-US" sz="2000" smtClean="0">
                <a:latin typeface="黑体" panose="02010609060101010101" pitchFamily="49" charset="-122"/>
                <a:ea typeface="黑体" panose="02010609060101010101" pitchFamily="49" charset="-122"/>
              </a:rPr>
              <a:t>或以上）</a:t>
            </a:r>
            <a:endParaRPr lang="zh-CN" altLang="en-US" sz="2000" smtClean="0">
              <a:latin typeface="黑体" panose="02010609060101010101" pitchFamily="49" charset="-122"/>
              <a:ea typeface="黑体" panose="02010609060101010101" pitchFamily="49" charset="-122"/>
            </a:endParaRPr>
          </a:p>
          <a:p>
            <a:pPr>
              <a:spcBef>
                <a:spcPts val="600"/>
              </a:spcBef>
              <a:spcAft>
                <a:spcPts val="600"/>
              </a:spcAft>
            </a:pPr>
            <a:r>
              <a:rPr lang="zh-CN" altLang="en-US" sz="2000" smtClean="0">
                <a:latin typeface="黑体" panose="02010609060101010101" pitchFamily="49" charset="-122"/>
                <a:ea typeface="黑体" panose="02010609060101010101" pitchFamily="49" charset="-122"/>
              </a:rPr>
              <a:t>在相同的机架中的节点间的带宽的总和，要大于不同机架间的节点间的带宽总和</a:t>
            </a:r>
            <a:endParaRPr lang="zh-CN" altLang="en-US" sz="2000" smtClean="0">
              <a:latin typeface="黑体" panose="02010609060101010101" pitchFamily="49" charset="-122"/>
              <a:ea typeface="黑体" panose="02010609060101010101" pitchFamily="49" charset="-122"/>
            </a:endParaRPr>
          </a:p>
          <a:p>
            <a:pPr>
              <a:spcBef>
                <a:spcPts val="600"/>
              </a:spcBef>
              <a:spcAft>
                <a:spcPts val="600"/>
              </a:spcAft>
            </a:pPr>
            <a:endParaRPr lang="zh-CN" altLang="en-US" sz="2000" smtClean="0">
              <a:latin typeface="黑体" panose="02010609060101010101" pitchFamily="49" charset="-122"/>
              <a:ea typeface="黑体" panose="02010609060101010101" pitchFamily="49" charset="-122"/>
            </a:endParaRPr>
          </a:p>
        </p:txBody>
      </p:sp>
      <p:pic>
        <p:nvPicPr>
          <p:cNvPr id="51205" name="图片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3163" y="1562100"/>
            <a:ext cx="5430837"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2.4.5 </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在云计算环境中使用</a:t>
            </a: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Hadoop</a:t>
            </a:r>
            <a:endPar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8"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rPr>
              <a:t>2.4 Hadoop</a:t>
            </a:r>
            <a:r>
              <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rPr>
              <a:t>集群的部署与使用</a:t>
            </a: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53252" name="内容占位符 2"/>
          <p:cNvSpPr>
            <a:spLocks noGrp="1" noChangeArrowheads="1"/>
          </p:cNvSpPr>
          <p:nvPr>
            <p:ph idx="1"/>
          </p:nvPr>
        </p:nvSpPr>
        <p:spPr>
          <a:xfrm>
            <a:off x="457200" y="1333500"/>
            <a:ext cx="8229600" cy="3924300"/>
          </a:xfrm>
        </p:spPr>
        <p:txBody>
          <a:bodyPr/>
          <a:lstStyle/>
          <a:p>
            <a:r>
              <a:rPr lang="en-US" altLang="zh-CN" sz="2000" smtClean="0">
                <a:latin typeface="黑体" panose="02010609060101010101" pitchFamily="49" charset="-122"/>
                <a:ea typeface="黑体" panose="02010609060101010101" pitchFamily="49" charset="-122"/>
              </a:rPr>
              <a:t>Hadoop</a:t>
            </a:r>
            <a:r>
              <a:rPr lang="zh-CN" altLang="en-US" sz="2000" smtClean="0">
                <a:latin typeface="黑体" panose="02010609060101010101" pitchFamily="49" charset="-122"/>
                <a:ea typeface="黑体" panose="02010609060101010101" pitchFamily="49" charset="-122"/>
              </a:rPr>
              <a:t>不仅可以运行在企业内部的集群中，也可以运行在云计算环境中</a:t>
            </a:r>
            <a:endParaRPr lang="zh-CN" altLang="en-US" sz="2000" smtClean="0">
              <a:latin typeface="黑体" panose="02010609060101010101" pitchFamily="49" charset="-122"/>
              <a:ea typeface="黑体" panose="02010609060101010101" pitchFamily="49" charset="-122"/>
            </a:endParaRPr>
          </a:p>
          <a:p>
            <a:r>
              <a:rPr lang="zh-CN" altLang="en-US" sz="2000" smtClean="0">
                <a:latin typeface="黑体" panose="02010609060101010101" pitchFamily="49" charset="-122"/>
                <a:ea typeface="黑体" panose="02010609060101010101" pitchFamily="49" charset="-122"/>
              </a:rPr>
              <a:t>可以在</a:t>
            </a:r>
            <a:r>
              <a:rPr lang="en-US" altLang="zh-CN" sz="2000" smtClean="0">
                <a:latin typeface="黑体" panose="02010609060101010101" pitchFamily="49" charset="-122"/>
                <a:ea typeface="黑体" panose="02010609060101010101" pitchFamily="49" charset="-122"/>
              </a:rPr>
              <a:t>Amazon EC2</a:t>
            </a:r>
            <a:r>
              <a:rPr lang="zh-CN" altLang="en-US" sz="2000" smtClean="0">
                <a:latin typeface="黑体" panose="02010609060101010101" pitchFamily="49" charset="-122"/>
                <a:ea typeface="黑体" panose="02010609060101010101" pitchFamily="49" charset="-122"/>
              </a:rPr>
              <a:t>中运行</a:t>
            </a:r>
            <a:r>
              <a:rPr lang="en-US" altLang="zh-CN" sz="2000" smtClean="0">
                <a:latin typeface="黑体" panose="02010609060101010101" pitchFamily="49" charset="-122"/>
                <a:ea typeface="黑体" panose="02010609060101010101" pitchFamily="49" charset="-122"/>
              </a:rPr>
              <a:t>Hadoop</a:t>
            </a:r>
            <a:r>
              <a:rPr lang="zh-CN" altLang="en-US" sz="2000" smtClean="0">
                <a:latin typeface="黑体" panose="02010609060101010101" pitchFamily="49" charset="-122"/>
                <a:ea typeface="黑体" panose="02010609060101010101" pitchFamily="49" charset="-122"/>
              </a:rPr>
              <a:t>。</a:t>
            </a:r>
            <a:r>
              <a:rPr lang="en-US" altLang="zh-CN" sz="2000" smtClean="0">
                <a:latin typeface="黑体" panose="02010609060101010101" pitchFamily="49" charset="-122"/>
                <a:ea typeface="黑体" panose="02010609060101010101" pitchFamily="49" charset="-122"/>
              </a:rPr>
              <a:t>EC2</a:t>
            </a:r>
            <a:r>
              <a:rPr lang="zh-CN" altLang="en-US" sz="2000" smtClean="0">
                <a:latin typeface="黑体" panose="02010609060101010101" pitchFamily="49" charset="-122"/>
                <a:ea typeface="黑体" panose="02010609060101010101" pitchFamily="49" charset="-122"/>
              </a:rPr>
              <a:t>是一个计算服务，允许客户租用计算机（实例），来运行自己的应用。客户可以按需运行或终止实例，并且按照实际使用情况来付费</a:t>
            </a:r>
            <a:endParaRPr lang="zh-CN" altLang="en-US" sz="2000" smtClean="0">
              <a:latin typeface="黑体" panose="02010609060101010101" pitchFamily="49" charset="-122"/>
              <a:ea typeface="黑体" panose="02010609060101010101" pitchFamily="49" charset="-122"/>
            </a:endParaRPr>
          </a:p>
          <a:p>
            <a:r>
              <a:rPr lang="en-US" altLang="zh-CN" sz="2000" smtClean="0">
                <a:latin typeface="黑体" panose="02010609060101010101" pitchFamily="49" charset="-122"/>
                <a:ea typeface="黑体" panose="02010609060101010101" pitchFamily="49" charset="-122"/>
              </a:rPr>
              <a:t>Hadoop</a:t>
            </a:r>
            <a:r>
              <a:rPr lang="zh-CN" altLang="en-US" sz="2000" smtClean="0">
                <a:latin typeface="黑体" panose="02010609060101010101" pitchFamily="49" charset="-122"/>
                <a:ea typeface="黑体" panose="02010609060101010101" pitchFamily="49" charset="-122"/>
              </a:rPr>
              <a:t>自带有一套脚本，用于在</a:t>
            </a:r>
            <a:r>
              <a:rPr lang="en-US" altLang="zh-CN" sz="2000" smtClean="0">
                <a:latin typeface="黑体" panose="02010609060101010101" pitchFamily="49" charset="-122"/>
                <a:ea typeface="黑体" panose="02010609060101010101" pitchFamily="49" charset="-122"/>
              </a:rPr>
              <a:t>EC2</a:t>
            </a:r>
            <a:r>
              <a:rPr lang="zh-CN" altLang="en-US" sz="2000" smtClean="0">
                <a:latin typeface="黑体" panose="02010609060101010101" pitchFamily="49" charset="-122"/>
                <a:ea typeface="黑体" panose="02010609060101010101" pitchFamily="49" charset="-122"/>
              </a:rPr>
              <a:t>上面运行</a:t>
            </a:r>
            <a:r>
              <a:rPr lang="en-US" altLang="zh-CN" sz="2000" smtClean="0">
                <a:latin typeface="黑体" panose="02010609060101010101" pitchFamily="49" charset="-122"/>
                <a:ea typeface="黑体" panose="02010609060101010101" pitchFamily="49" charset="-122"/>
              </a:rPr>
              <a:t>Hadoop</a:t>
            </a:r>
            <a:endParaRPr lang="en-US" altLang="zh-CN" sz="2000" smtClean="0">
              <a:latin typeface="黑体" panose="02010609060101010101" pitchFamily="49" charset="-122"/>
              <a:ea typeface="黑体" panose="02010609060101010101" pitchFamily="49" charset="-122"/>
            </a:endParaRPr>
          </a:p>
          <a:p>
            <a:r>
              <a:rPr lang="zh-CN" altLang="en-US" sz="2000" smtClean="0">
                <a:latin typeface="黑体" panose="02010609060101010101" pitchFamily="49" charset="-122"/>
                <a:ea typeface="黑体" panose="02010609060101010101" pitchFamily="49" charset="-122"/>
              </a:rPr>
              <a:t>在</a:t>
            </a:r>
            <a:r>
              <a:rPr lang="en-US" altLang="zh-CN" sz="2000" smtClean="0">
                <a:latin typeface="黑体" panose="02010609060101010101" pitchFamily="49" charset="-122"/>
                <a:ea typeface="黑体" panose="02010609060101010101" pitchFamily="49" charset="-122"/>
              </a:rPr>
              <a:t>EC2</a:t>
            </a:r>
            <a:r>
              <a:rPr lang="zh-CN" altLang="en-US" sz="2000" smtClean="0">
                <a:latin typeface="黑体" panose="02010609060101010101" pitchFamily="49" charset="-122"/>
                <a:ea typeface="黑体" panose="02010609060101010101" pitchFamily="49" charset="-122"/>
              </a:rPr>
              <a:t>上运行</a:t>
            </a:r>
            <a:r>
              <a:rPr lang="en-US" altLang="zh-CN" sz="2000" smtClean="0">
                <a:latin typeface="黑体" panose="02010609060101010101" pitchFamily="49" charset="-122"/>
                <a:ea typeface="黑体" panose="02010609060101010101" pitchFamily="49" charset="-122"/>
              </a:rPr>
              <a:t>Hadoop</a:t>
            </a:r>
            <a:r>
              <a:rPr lang="zh-CN" altLang="en-US" sz="2000" smtClean="0">
                <a:latin typeface="黑体" panose="02010609060101010101" pitchFamily="49" charset="-122"/>
                <a:ea typeface="黑体" panose="02010609060101010101" pitchFamily="49" charset="-122"/>
              </a:rPr>
              <a:t>尤其适用于一些工作流。例如，在</a:t>
            </a:r>
            <a:r>
              <a:rPr lang="en-US" altLang="zh-CN" sz="2000" smtClean="0">
                <a:latin typeface="黑体" panose="02010609060101010101" pitchFamily="49" charset="-122"/>
                <a:ea typeface="黑体" panose="02010609060101010101" pitchFamily="49" charset="-122"/>
              </a:rPr>
              <a:t>Amazon S3</a:t>
            </a:r>
            <a:r>
              <a:rPr lang="zh-CN" altLang="en-US" sz="2000" smtClean="0">
                <a:latin typeface="黑体" panose="02010609060101010101" pitchFamily="49" charset="-122"/>
                <a:ea typeface="黑体" panose="02010609060101010101" pitchFamily="49" charset="-122"/>
              </a:rPr>
              <a:t>中存储数据，在</a:t>
            </a:r>
            <a:r>
              <a:rPr lang="en-US" altLang="zh-CN" sz="2000" smtClean="0">
                <a:latin typeface="黑体" panose="02010609060101010101" pitchFamily="49" charset="-122"/>
                <a:ea typeface="黑体" panose="02010609060101010101" pitchFamily="49" charset="-122"/>
              </a:rPr>
              <a:t>EC2</a:t>
            </a:r>
            <a:r>
              <a:rPr lang="zh-CN" altLang="en-US" sz="2000" smtClean="0">
                <a:latin typeface="黑体" panose="02010609060101010101" pitchFamily="49" charset="-122"/>
                <a:ea typeface="黑体" panose="02010609060101010101" pitchFamily="49" charset="-122"/>
              </a:rPr>
              <a:t>上运行集群，在集群中运行</a:t>
            </a:r>
            <a:r>
              <a:rPr lang="en-US" altLang="zh-CN" sz="2000" smtClean="0">
                <a:latin typeface="黑体" panose="02010609060101010101" pitchFamily="49" charset="-122"/>
                <a:ea typeface="黑体" panose="02010609060101010101" pitchFamily="49" charset="-122"/>
              </a:rPr>
              <a:t>MapReduce</a:t>
            </a:r>
            <a:r>
              <a:rPr lang="zh-CN" altLang="en-US" sz="2000" smtClean="0">
                <a:latin typeface="黑体" panose="02010609060101010101" pitchFamily="49" charset="-122"/>
                <a:ea typeface="黑体" panose="02010609060101010101" pitchFamily="49" charset="-122"/>
              </a:rPr>
              <a:t>作业，读取存储在</a:t>
            </a:r>
            <a:r>
              <a:rPr lang="en-US" altLang="zh-CN" sz="2000" smtClean="0">
                <a:latin typeface="黑体" panose="02010609060101010101" pitchFamily="49" charset="-122"/>
                <a:ea typeface="黑体" panose="02010609060101010101" pitchFamily="49" charset="-122"/>
              </a:rPr>
              <a:t>S3</a:t>
            </a:r>
            <a:r>
              <a:rPr lang="zh-CN" altLang="en-US" sz="2000" smtClean="0">
                <a:latin typeface="黑体" panose="02010609060101010101" pitchFamily="49" charset="-122"/>
                <a:ea typeface="黑体" panose="02010609060101010101" pitchFamily="49" charset="-122"/>
              </a:rPr>
              <a:t>中的数据，最后，在关闭集群之前将输出写回</a:t>
            </a:r>
            <a:r>
              <a:rPr lang="en-US" altLang="zh-CN" sz="2000" smtClean="0">
                <a:latin typeface="黑体" panose="02010609060101010101" pitchFamily="49" charset="-122"/>
                <a:ea typeface="黑体" panose="02010609060101010101" pitchFamily="49" charset="-122"/>
              </a:rPr>
              <a:t>S3</a:t>
            </a:r>
            <a:r>
              <a:rPr lang="zh-CN" altLang="en-US" sz="2000" smtClean="0">
                <a:latin typeface="黑体" panose="02010609060101010101" pitchFamily="49" charset="-122"/>
                <a:ea typeface="黑体" panose="02010609060101010101" pitchFamily="49" charset="-122"/>
              </a:rPr>
              <a:t>中；如果长期使用集群，复制</a:t>
            </a:r>
            <a:r>
              <a:rPr lang="en-US" altLang="zh-CN" sz="2000" smtClean="0">
                <a:latin typeface="黑体" panose="02010609060101010101" pitchFamily="49" charset="-122"/>
                <a:ea typeface="黑体" panose="02010609060101010101" pitchFamily="49" charset="-122"/>
              </a:rPr>
              <a:t>S3</a:t>
            </a:r>
            <a:r>
              <a:rPr lang="zh-CN" altLang="en-US" sz="2000" smtClean="0">
                <a:latin typeface="黑体" panose="02010609060101010101" pitchFamily="49" charset="-122"/>
                <a:ea typeface="黑体" panose="02010609060101010101" pitchFamily="49" charset="-122"/>
              </a:rPr>
              <a:t>数据到运行在</a:t>
            </a:r>
            <a:r>
              <a:rPr lang="en-US" altLang="zh-CN" sz="2000" smtClean="0">
                <a:latin typeface="黑体" panose="02010609060101010101" pitchFamily="49" charset="-122"/>
                <a:ea typeface="黑体" panose="02010609060101010101" pitchFamily="49" charset="-122"/>
              </a:rPr>
              <a:t>EC2</a:t>
            </a:r>
            <a:r>
              <a:rPr lang="zh-CN" altLang="en-US" sz="2000" smtClean="0">
                <a:latin typeface="黑体" panose="02010609060101010101" pitchFamily="49" charset="-122"/>
                <a:ea typeface="黑体" panose="02010609060101010101" pitchFamily="49" charset="-122"/>
              </a:rPr>
              <a:t>上的</a:t>
            </a:r>
            <a:r>
              <a:rPr lang="en-US" altLang="zh-CN" sz="2000" smtClean="0">
                <a:latin typeface="黑体" panose="02010609060101010101" pitchFamily="49" charset="-122"/>
                <a:ea typeface="黑体" panose="02010609060101010101" pitchFamily="49" charset="-122"/>
              </a:rPr>
              <a:t>HDFS</a:t>
            </a:r>
            <a:r>
              <a:rPr lang="zh-CN" altLang="en-US" sz="2000" smtClean="0">
                <a:latin typeface="黑体" panose="02010609060101010101" pitchFamily="49" charset="-122"/>
                <a:ea typeface="黑体" panose="02010609060101010101" pitchFamily="49" charset="-122"/>
              </a:rPr>
              <a:t>中，则可以使得数据处理更加高效，因为，</a:t>
            </a:r>
            <a:r>
              <a:rPr lang="en-US" altLang="zh-CN" sz="2000" smtClean="0">
                <a:latin typeface="黑体" panose="02010609060101010101" pitchFamily="49" charset="-122"/>
                <a:ea typeface="黑体" panose="02010609060101010101" pitchFamily="49" charset="-122"/>
              </a:rPr>
              <a:t>HDFS</a:t>
            </a:r>
            <a:r>
              <a:rPr lang="zh-CN" altLang="en-US" sz="2000" smtClean="0">
                <a:latin typeface="黑体" panose="02010609060101010101" pitchFamily="49" charset="-122"/>
                <a:ea typeface="黑体" panose="02010609060101010101" pitchFamily="49" charset="-122"/>
              </a:rPr>
              <a:t>可以充分利用数据的位置，</a:t>
            </a:r>
            <a:r>
              <a:rPr lang="en-US" altLang="zh-CN" sz="2000" smtClean="0">
                <a:latin typeface="黑体" panose="02010609060101010101" pitchFamily="49" charset="-122"/>
                <a:ea typeface="黑体" panose="02010609060101010101" pitchFamily="49" charset="-122"/>
              </a:rPr>
              <a:t>S3</a:t>
            </a:r>
            <a:r>
              <a:rPr lang="zh-CN" altLang="en-US" sz="2000" smtClean="0">
                <a:latin typeface="黑体" panose="02010609060101010101" pitchFamily="49" charset="-122"/>
                <a:ea typeface="黑体" panose="02010609060101010101" pitchFamily="49" charset="-122"/>
              </a:rPr>
              <a:t>则做不到，因为，</a:t>
            </a:r>
            <a:r>
              <a:rPr lang="en-US" altLang="zh-CN" sz="2000" smtClean="0">
                <a:latin typeface="黑体" panose="02010609060101010101" pitchFamily="49" charset="-122"/>
                <a:ea typeface="黑体" panose="02010609060101010101" pitchFamily="49" charset="-122"/>
              </a:rPr>
              <a:t>S3</a:t>
            </a:r>
            <a:r>
              <a:rPr lang="zh-CN" altLang="en-US" sz="2000" smtClean="0">
                <a:latin typeface="黑体" panose="02010609060101010101" pitchFamily="49" charset="-122"/>
                <a:ea typeface="黑体" panose="02010609060101010101" pitchFamily="49" charset="-122"/>
              </a:rPr>
              <a:t>与</a:t>
            </a:r>
            <a:r>
              <a:rPr lang="en-US" altLang="zh-CN" sz="2000" smtClean="0">
                <a:latin typeface="黑体" panose="02010609060101010101" pitchFamily="49" charset="-122"/>
                <a:ea typeface="黑体" panose="02010609060101010101" pitchFamily="49" charset="-122"/>
              </a:rPr>
              <a:t>EC2</a:t>
            </a:r>
            <a:r>
              <a:rPr lang="zh-CN" altLang="en-US" sz="2000" smtClean="0">
                <a:latin typeface="黑体" panose="02010609060101010101" pitchFamily="49" charset="-122"/>
                <a:ea typeface="黑体" panose="02010609060101010101" pitchFamily="49" charset="-122"/>
              </a:rPr>
              <a:t>的存储不在同一个节点上</a:t>
            </a:r>
            <a:endParaRPr lang="zh-CN" altLang="en-US" sz="2000" smtClean="0">
              <a:latin typeface="黑体" panose="02010609060101010101" pitchFamily="49" charset="-122"/>
              <a:ea typeface="黑体" panose="02010609060101010101" pitchFamily="49" charset="-122"/>
            </a:endParaRPr>
          </a:p>
          <a:p>
            <a:endParaRPr lang="zh-CN" altLang="en-US" sz="2000" smtClean="0">
              <a:latin typeface="黑体" panose="02010609060101010101" pitchFamily="49" charset="-122"/>
              <a:ea typeface="黑体" panose="02010609060101010101" pitchFamily="49"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回忆</a:t>
            </a:r>
            <a:r>
              <a:rPr lang="en-US" altLang="zh-CN" dirty="0" smtClean="0"/>
              <a:t>Hadoop</a:t>
            </a:r>
            <a:r>
              <a:rPr lang="zh-CN" altLang="en-US" dirty="0" smtClean="0"/>
              <a:t>的安装过程：</a:t>
            </a:r>
            <a:endParaRPr lang="en-US" altLang="zh-CN" dirty="0" smtClean="0"/>
          </a:p>
          <a:p>
            <a:pPr lvl="1"/>
            <a:r>
              <a:rPr lang="zh-CN" altLang="en-US" dirty="0" smtClean="0"/>
              <a:t>伪分布式集群安装过程顺利吗，遇到什么问题？</a:t>
            </a:r>
            <a:endParaRPr lang="en-US" altLang="zh-CN" dirty="0" smtClean="0"/>
          </a:p>
          <a:p>
            <a:pPr lvl="1"/>
            <a:r>
              <a:rPr lang="zh-CN" altLang="en-US" dirty="0" smtClean="0"/>
              <a:t>在伪分布式集群的基础上增加节点构成完全分布式：</a:t>
            </a:r>
            <a:endParaRPr lang="en-US" altLang="zh-CN" dirty="0" smtClean="0"/>
          </a:p>
          <a:p>
            <a:pPr lvl="2"/>
            <a:r>
              <a:rPr lang="zh-CN" altLang="en-US" sz="1800" dirty="0" smtClean="0"/>
              <a:t>如何让多个节点能够组成网络？</a:t>
            </a:r>
            <a:endParaRPr lang="en-US" altLang="zh-CN" sz="1800" dirty="0" smtClean="0"/>
          </a:p>
          <a:p>
            <a:pPr lvl="2"/>
            <a:r>
              <a:rPr lang="zh-CN" altLang="en-US" sz="1800" dirty="0" smtClean="0"/>
              <a:t>如何</a:t>
            </a:r>
            <a:r>
              <a:rPr lang="zh-CN" altLang="en-US" sz="1800" dirty="0" smtClean="0"/>
              <a:t>让</a:t>
            </a:r>
            <a:r>
              <a:rPr lang="en-US" altLang="zh-CN" sz="1800" dirty="0" smtClean="0"/>
              <a:t>Hadoop</a:t>
            </a:r>
            <a:r>
              <a:rPr lang="zh-CN" altLang="en-US" sz="1800" dirty="0" smtClean="0"/>
              <a:t>节点</a:t>
            </a:r>
            <a:r>
              <a:rPr lang="zh-CN" altLang="en-US" sz="1800" dirty="0" smtClean="0"/>
              <a:t>知道网络中哪些</a:t>
            </a:r>
            <a:r>
              <a:rPr lang="zh-CN" altLang="en-US" sz="1800" dirty="0" smtClean="0"/>
              <a:t>是</a:t>
            </a:r>
            <a:r>
              <a:rPr lang="en-US" altLang="zh-CN" sz="1800" dirty="0" smtClean="0"/>
              <a:t>Hadoop</a:t>
            </a:r>
            <a:r>
              <a:rPr lang="zh-CN" altLang="en-US" sz="1800" dirty="0" smtClean="0"/>
              <a:t>集群</a:t>
            </a:r>
            <a:r>
              <a:rPr lang="zh-CN" altLang="en-US" sz="1800" dirty="0" smtClean="0"/>
              <a:t>的节点？</a:t>
            </a:r>
            <a:endParaRPr lang="en-US" altLang="zh-CN" sz="1800" dirty="0" smtClean="0"/>
          </a:p>
          <a:p>
            <a:pPr lvl="2"/>
            <a:r>
              <a:rPr lang="zh-CN" altLang="en-US" sz="1800" dirty="0" smtClean="0"/>
              <a:t>如何让名称节点能够不借助人工登录到数据节点？</a:t>
            </a:r>
            <a:endParaRPr lang="en-US" altLang="zh-CN" sz="1800" dirty="0" smtClean="0"/>
          </a:p>
          <a:p>
            <a:r>
              <a:rPr lang="zh-CN" altLang="en-US" sz="1800" dirty="0" smtClean="0"/>
              <a:t>国内比较著名的</a:t>
            </a:r>
            <a:r>
              <a:rPr lang="en-US" altLang="zh-CN" sz="1800" dirty="0" smtClean="0"/>
              <a:t>Hadoop</a:t>
            </a:r>
            <a:r>
              <a:rPr lang="zh-CN" altLang="en-US" sz="1800" dirty="0" smtClean="0"/>
              <a:t>商业厂商：上海星环、大快搜索</a:t>
            </a:r>
            <a:r>
              <a:rPr lang="zh-CN" altLang="en-US" sz="1800" dirty="0" smtClean="0"/>
              <a:t>（官网失效）</a:t>
            </a:r>
            <a:endParaRPr lang="en-US" altLang="zh-CN" sz="1800" dirty="0" smtClean="0"/>
          </a:p>
          <a:p>
            <a:pPr marL="0" indent="0">
              <a:buNone/>
            </a:pPr>
            <a:endParaRPr lang="en-US" altLang="zh-CN" dirty="0" smtClean="0"/>
          </a:p>
          <a:p>
            <a:pPr lvl="1"/>
            <a:endParaRPr lang="zh-CN" altLang="en-US" dirty="0"/>
          </a:p>
        </p:txBody>
      </p:sp>
      <p:sp>
        <p:nvSpPr>
          <p:cNvPr id="3" name="标题 2"/>
          <p:cNvSpPr>
            <a:spLocks noGrp="1"/>
          </p:cNvSpPr>
          <p:nvPr>
            <p:ph type="title"/>
          </p:nvPr>
        </p:nvSpPr>
        <p:spPr/>
        <p:txBody>
          <a:bodyPr/>
          <a:lstStyle/>
          <a:p>
            <a:r>
              <a:rPr lang="zh-CN" altLang="en-US" dirty="0" smtClean="0"/>
              <a:t>思考：</a:t>
            </a:r>
            <a:r>
              <a:rPr lang="en-US" altLang="zh-CN" dirty="0" smtClean="0"/>
              <a:t>Hadoop</a:t>
            </a:r>
            <a:r>
              <a:rPr lang="zh-CN" altLang="en-US" dirty="0" smtClean="0"/>
              <a:t>开源版与商业版</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7"/>
          <p:cNvSpPr>
            <a:spLocks noChangeArrowheads="1"/>
          </p:cNvSpPr>
          <p:nvPr/>
        </p:nvSpPr>
        <p:spPr bwMode="auto">
          <a:xfrm>
            <a:off x="642938" y="1320800"/>
            <a:ext cx="78581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AutoNum type="arabicPeriod"/>
            </a:pPr>
            <a:endParaRPr lang="en-US" altLang="zh-CN" sz="1400">
              <a:solidFill>
                <a:schemeClr val="accent1"/>
              </a:solidFill>
              <a:latin typeface="Times New Roman" panose="02020603050405020304" pitchFamily="18" charset="0"/>
              <a:ea typeface="黑体" panose="02010609060101010101" pitchFamily="49" charset="-122"/>
            </a:endParaRPr>
          </a:p>
          <a:p>
            <a:pPr eaLnBrk="1" hangingPunct="1">
              <a:lnSpc>
                <a:spcPct val="120000"/>
              </a:lnSpc>
              <a:spcBef>
                <a:spcPct val="0"/>
              </a:spcBef>
              <a:buClr>
                <a:srgbClr val="FF9900"/>
              </a:buClr>
              <a:buSzTx/>
              <a:buFont typeface="Wingdings" panose="05000000000000000000" pitchFamily="2" charset="2"/>
              <a:buChar char="Ø"/>
            </a:pPr>
            <a:r>
              <a:rPr lang="zh-CN" altLang="en-US" sz="1800">
                <a:solidFill>
                  <a:schemeClr val="accent1"/>
                </a:solidFill>
                <a:latin typeface="Times New Roman" panose="02020603050405020304" pitchFamily="18" charset="0"/>
                <a:ea typeface="黑体" panose="02010609060101010101" pitchFamily="49" charset="-122"/>
              </a:rPr>
              <a:t> </a:t>
            </a:r>
            <a:endParaRPr lang="en-US" altLang="zh-CN" sz="1800">
              <a:solidFill>
                <a:schemeClr val="accent1"/>
              </a:solidFill>
              <a:latin typeface="Times New Roman" panose="02020603050405020304" pitchFamily="18" charset="0"/>
              <a:ea typeface="黑体" panose="02010609060101010101" pitchFamily="49" charset="-122"/>
            </a:endParaRPr>
          </a:p>
        </p:txBody>
      </p:sp>
      <p:sp>
        <p:nvSpPr>
          <p:cNvPr id="3" name="MH_Entry_1"/>
          <p:cNvSpPr>
            <a:spLocks noChangeArrowheads="1"/>
          </p:cNvSpPr>
          <p:nvPr>
            <p:custDataLst>
              <p:tags r:id="rId1"/>
            </p:custDataLst>
          </p:nvPr>
        </p:nvSpPr>
        <p:spPr bwMode="auto">
          <a:xfrm flipH="1">
            <a:off x="242888" y="617538"/>
            <a:ext cx="597217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rPr>
              <a:t>2.1.1	Hadoop</a:t>
            </a:r>
            <a:r>
              <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rPr>
              <a:t>简介</a:t>
            </a:r>
            <a:endPar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4"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Tx/>
              <a:buNone/>
            </a:pPr>
            <a:r>
              <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rPr>
              <a:t>2.1 </a:t>
            </a:r>
            <a:r>
              <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rPr>
              <a:t>概述</a:t>
            </a: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9221" name="内容占位符 4"/>
          <p:cNvSpPr>
            <a:spLocks noGrp="1" noChangeArrowheads="1"/>
          </p:cNvSpPr>
          <p:nvPr>
            <p:ph idx="1"/>
          </p:nvPr>
        </p:nvSpPr>
        <p:spPr>
          <a:xfrm>
            <a:off x="457200" y="1333500"/>
            <a:ext cx="8229600" cy="3924300"/>
          </a:xfrm>
        </p:spPr>
        <p:txBody>
          <a:bodyPr/>
          <a:lstStyle/>
          <a:p>
            <a:pPr>
              <a:spcBef>
                <a:spcPts val="600"/>
              </a:spcBef>
              <a:spcAft>
                <a:spcPts val="600"/>
              </a:spcAft>
            </a:pPr>
            <a:r>
              <a:rPr lang="en-US" altLang="zh-CN" sz="2000" dirty="0" smtClean="0">
                <a:latin typeface="黑体" panose="02010609060101010101" pitchFamily="49" charset="-122"/>
                <a:ea typeface="黑体" panose="02010609060101010101" pitchFamily="49" charset="-122"/>
              </a:rPr>
              <a:t>Hadoop</a:t>
            </a:r>
            <a:r>
              <a:rPr lang="zh-CN" altLang="en-US" sz="2000" dirty="0" smtClean="0">
                <a:latin typeface="黑体" panose="02010609060101010101" pitchFamily="49" charset="-122"/>
                <a:ea typeface="黑体" panose="02010609060101010101" pitchFamily="49" charset="-122"/>
              </a:rPr>
              <a:t>是</a:t>
            </a:r>
            <a:r>
              <a:rPr lang="en-US" altLang="zh-CN" sz="2000" dirty="0" smtClean="0">
                <a:latin typeface="黑体" panose="02010609060101010101" pitchFamily="49" charset="-122"/>
                <a:ea typeface="黑体" panose="02010609060101010101" pitchFamily="49" charset="-122"/>
              </a:rPr>
              <a:t>Apache</a:t>
            </a:r>
            <a:r>
              <a:rPr lang="zh-CN" altLang="en-US" sz="2000" dirty="0" smtClean="0">
                <a:latin typeface="黑体" panose="02010609060101010101" pitchFamily="49" charset="-122"/>
                <a:ea typeface="黑体" panose="02010609060101010101" pitchFamily="49" charset="-122"/>
              </a:rPr>
              <a:t>软件基金会旗下的一个开源分布式计算平台，为用户提供了系统底层细节透明的分布式基础架构</a:t>
            </a:r>
            <a:endParaRPr lang="zh-CN" altLang="en-US" sz="2000" dirty="0" smtClean="0">
              <a:latin typeface="黑体" panose="02010609060101010101" pitchFamily="49" charset="-122"/>
              <a:ea typeface="黑体" panose="02010609060101010101" pitchFamily="49" charset="-122"/>
            </a:endParaRPr>
          </a:p>
          <a:p>
            <a:pPr>
              <a:spcBef>
                <a:spcPts val="600"/>
              </a:spcBef>
              <a:spcAft>
                <a:spcPts val="600"/>
              </a:spcAft>
            </a:pPr>
            <a:r>
              <a:rPr lang="en-US" altLang="zh-CN" sz="2000" dirty="0" smtClean="0">
                <a:latin typeface="黑体" panose="02010609060101010101" pitchFamily="49" charset="-122"/>
                <a:ea typeface="黑体" panose="02010609060101010101" pitchFamily="49" charset="-122"/>
              </a:rPr>
              <a:t>Hadoop</a:t>
            </a:r>
            <a:r>
              <a:rPr lang="zh-CN" altLang="en-US" sz="2000" dirty="0" smtClean="0">
                <a:latin typeface="黑体" panose="02010609060101010101" pitchFamily="49" charset="-122"/>
                <a:ea typeface="黑体" panose="02010609060101010101" pitchFamily="49" charset="-122"/>
              </a:rPr>
              <a:t>是基于</a:t>
            </a:r>
            <a:r>
              <a:rPr lang="en-US" altLang="zh-CN" sz="2000" dirty="0" smtClean="0">
                <a:latin typeface="黑体" panose="02010609060101010101" pitchFamily="49" charset="-122"/>
                <a:ea typeface="黑体" panose="02010609060101010101" pitchFamily="49" charset="-122"/>
              </a:rPr>
              <a:t>Java</a:t>
            </a:r>
            <a:r>
              <a:rPr lang="zh-CN" altLang="en-US" sz="2000" dirty="0" smtClean="0">
                <a:latin typeface="黑体" panose="02010609060101010101" pitchFamily="49" charset="-122"/>
                <a:ea typeface="黑体" panose="02010609060101010101" pitchFamily="49" charset="-122"/>
              </a:rPr>
              <a:t>语言开发的，具有很好的跨平台特性，并且可以部署在廉价的计算机集群中</a:t>
            </a:r>
            <a:endParaRPr lang="zh-CN" altLang="en-US" sz="2000" dirty="0" smtClean="0">
              <a:latin typeface="黑体" panose="02010609060101010101" pitchFamily="49" charset="-122"/>
              <a:ea typeface="黑体" panose="02010609060101010101" pitchFamily="49" charset="-122"/>
            </a:endParaRPr>
          </a:p>
          <a:p>
            <a:pPr>
              <a:spcBef>
                <a:spcPts val="600"/>
              </a:spcBef>
              <a:spcAft>
                <a:spcPts val="600"/>
              </a:spcAft>
            </a:pPr>
            <a:r>
              <a:rPr lang="en-US" altLang="zh-CN" sz="2000" dirty="0" smtClean="0">
                <a:latin typeface="黑体" panose="02010609060101010101" pitchFamily="49" charset="-122"/>
                <a:ea typeface="黑体" panose="02010609060101010101" pitchFamily="49" charset="-122"/>
              </a:rPr>
              <a:t>Hadoop</a:t>
            </a:r>
            <a:r>
              <a:rPr lang="zh-CN" altLang="en-US" sz="2000" dirty="0" smtClean="0">
                <a:latin typeface="黑体" panose="02010609060101010101" pitchFamily="49" charset="-122"/>
                <a:ea typeface="黑体" panose="02010609060101010101" pitchFamily="49" charset="-122"/>
              </a:rPr>
              <a:t>的核心是分布式文件系统</a:t>
            </a:r>
            <a:r>
              <a:rPr lang="en-US" altLang="zh-CN" sz="2000" dirty="0" smtClean="0">
                <a:latin typeface="黑体" panose="02010609060101010101" pitchFamily="49" charset="-122"/>
                <a:ea typeface="黑体" panose="02010609060101010101" pitchFamily="49" charset="-122"/>
              </a:rPr>
              <a:t>HDFS</a:t>
            </a:r>
            <a:r>
              <a:rPr lang="zh-CN" altLang="en-US" sz="2000" dirty="0" smtClean="0">
                <a:latin typeface="黑体" panose="02010609060101010101" pitchFamily="49" charset="-122"/>
                <a:ea typeface="黑体" panose="02010609060101010101" pitchFamily="49" charset="-122"/>
              </a:rPr>
              <a:t>（</a:t>
            </a:r>
            <a:r>
              <a:rPr lang="en-US" altLang="zh-CN" sz="2000" dirty="0" smtClean="0">
                <a:latin typeface="黑体" panose="02010609060101010101" pitchFamily="49" charset="-122"/>
                <a:ea typeface="黑体" panose="02010609060101010101" pitchFamily="49" charset="-122"/>
              </a:rPr>
              <a:t>Hadoop Distributed File System</a:t>
            </a:r>
            <a:r>
              <a:rPr lang="zh-CN" altLang="en-US" sz="2000" dirty="0" smtClean="0">
                <a:latin typeface="黑体" panose="02010609060101010101" pitchFamily="49" charset="-122"/>
                <a:ea typeface="黑体" panose="02010609060101010101" pitchFamily="49" charset="-122"/>
              </a:rPr>
              <a:t>）和</a:t>
            </a:r>
            <a:r>
              <a:rPr lang="en-US" altLang="zh-CN" sz="2000" dirty="0" smtClean="0">
                <a:latin typeface="黑体" panose="02010609060101010101" pitchFamily="49" charset="-122"/>
                <a:ea typeface="黑体" panose="02010609060101010101" pitchFamily="49" charset="-122"/>
              </a:rPr>
              <a:t>MapReduce</a:t>
            </a:r>
            <a:endParaRPr lang="en-US" altLang="zh-CN" sz="2000" dirty="0" smtClean="0">
              <a:latin typeface="黑体" panose="02010609060101010101" pitchFamily="49" charset="-122"/>
              <a:ea typeface="黑体" panose="02010609060101010101" pitchFamily="49" charset="-122"/>
            </a:endParaRPr>
          </a:p>
          <a:p>
            <a:pPr>
              <a:spcBef>
                <a:spcPts val="600"/>
              </a:spcBef>
              <a:spcAft>
                <a:spcPts val="600"/>
              </a:spcAft>
            </a:pPr>
            <a:r>
              <a:rPr lang="en-US" altLang="zh-CN" sz="2000" dirty="0" smtClean="0">
                <a:latin typeface="黑体" panose="02010609060101010101" pitchFamily="49" charset="-122"/>
                <a:ea typeface="黑体" panose="02010609060101010101" pitchFamily="49" charset="-122"/>
              </a:rPr>
              <a:t>Hadoop</a:t>
            </a:r>
            <a:r>
              <a:rPr lang="zh-CN" altLang="en-US" sz="2000" dirty="0" smtClean="0">
                <a:latin typeface="黑体" panose="02010609060101010101" pitchFamily="49" charset="-122"/>
                <a:ea typeface="黑体" panose="02010609060101010101" pitchFamily="49" charset="-122"/>
              </a:rPr>
              <a:t>被公认为行业大数据标准开源软件，在分布式环境下提供了海量数据的处理能力</a:t>
            </a:r>
            <a:endParaRPr lang="zh-CN" altLang="en-US" sz="2000" dirty="0" smtClean="0">
              <a:latin typeface="黑体" panose="02010609060101010101" pitchFamily="49" charset="-122"/>
              <a:ea typeface="黑体" panose="02010609060101010101" pitchFamily="49" charset="-122"/>
            </a:endParaRPr>
          </a:p>
          <a:p>
            <a:pPr>
              <a:spcBef>
                <a:spcPts val="600"/>
              </a:spcBef>
              <a:spcAft>
                <a:spcPts val="600"/>
              </a:spcAft>
            </a:pPr>
            <a:r>
              <a:rPr lang="zh-CN" altLang="en-US" sz="2000" dirty="0" smtClean="0">
                <a:latin typeface="黑体" panose="02010609060101010101" pitchFamily="49" charset="-122"/>
                <a:ea typeface="黑体" panose="02010609060101010101" pitchFamily="49" charset="-122"/>
              </a:rPr>
              <a:t>几乎所有主流厂商都围绕</a:t>
            </a:r>
            <a:r>
              <a:rPr lang="en-US" altLang="zh-CN" sz="2000" dirty="0" smtClean="0">
                <a:latin typeface="黑体" panose="02010609060101010101" pitchFamily="49" charset="-122"/>
                <a:ea typeface="黑体" panose="02010609060101010101" pitchFamily="49" charset="-122"/>
              </a:rPr>
              <a:t>Hadoop</a:t>
            </a:r>
            <a:r>
              <a:rPr lang="zh-CN" altLang="en-US" sz="2000" dirty="0" smtClean="0">
                <a:latin typeface="黑体" panose="02010609060101010101" pitchFamily="49" charset="-122"/>
                <a:ea typeface="黑体" panose="02010609060101010101" pitchFamily="49" charset="-122"/>
              </a:rPr>
              <a:t>提供开发工具、开源软件、商业化工具和技术服务，如谷歌、雅虎、微软、思科、淘宝等，都支持</a:t>
            </a:r>
            <a:r>
              <a:rPr lang="en-US" altLang="zh-CN" sz="2000" dirty="0" smtClean="0">
                <a:latin typeface="黑体" panose="02010609060101010101" pitchFamily="49" charset="-122"/>
                <a:ea typeface="黑体" panose="02010609060101010101" pitchFamily="49" charset="-122"/>
              </a:rPr>
              <a:t>Hadoop</a:t>
            </a:r>
            <a:endParaRPr lang="en-US" altLang="zh-CN" sz="2000" dirty="0" smtClean="0">
              <a:latin typeface="黑体" panose="02010609060101010101" pitchFamily="49" charset="-122"/>
              <a:ea typeface="黑体" panose="02010609060101010101" pitchFamily="49" charset="-122"/>
            </a:endParaRPr>
          </a:p>
          <a:p>
            <a:endParaRPr lang="zh-CN" altLang="en-US" dirty="0" smtClean="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85813" y="1349375"/>
            <a:ext cx="7575550" cy="376238"/>
          </a:xfrm>
          <a:prstGeom prst="rect">
            <a:avLst/>
          </a:prstGeom>
          <a:ln>
            <a:noFill/>
          </a:ln>
        </p:spPr>
        <p:style>
          <a:lnRef idx="2">
            <a:schemeClr val="accent4"/>
          </a:lnRef>
          <a:fillRef idx="1">
            <a:schemeClr val="lt1"/>
          </a:fillRef>
          <a:effectRef idx="0">
            <a:schemeClr val="accent4"/>
          </a:effectRef>
          <a:fontRef idx="minor">
            <a:schemeClr val="dk1"/>
          </a:fontRef>
        </p:style>
        <p:txBody>
          <a:bodyPr>
            <a:spAutoFit/>
          </a:bodyPr>
          <a:lstStyle/>
          <a:p>
            <a:pPr marL="342900" indent="-342900" algn="just" fontAlgn="auto">
              <a:lnSpc>
                <a:spcPct val="150000"/>
              </a:lnSpc>
              <a:spcBef>
                <a:spcPts val="0"/>
              </a:spcBef>
              <a:spcAft>
                <a:spcPts val="0"/>
              </a:spcAft>
              <a:buClr>
                <a:srgbClr val="CC6600"/>
              </a:buClr>
              <a:buFont typeface="Wingdings" panose="05000000000000000000" pitchFamily="2" charset="2"/>
              <a:buChar char="u"/>
              <a:defRPr/>
            </a:pPr>
            <a:endParaRPr lang="en-US" altLang="zh-CN" sz="1400" dirty="0">
              <a:solidFill>
                <a:schemeClr val="accent1"/>
              </a:solidFill>
              <a:latin typeface="Times New Roman" panose="02020603050405020304" pitchFamily="18" charset="0"/>
              <a:ea typeface="黑体" panose="02010609060101010101" pitchFamily="49" charset="-122"/>
            </a:endParaRPr>
          </a:p>
        </p:txBody>
      </p:sp>
      <p:sp>
        <p:nvSpPr>
          <p:cNvPr id="4" name="MH_Entry_1"/>
          <p:cNvSpPr>
            <a:spLocks noChangeArrowheads="1"/>
          </p:cNvSpPr>
          <p:nvPr>
            <p:custDataLst>
              <p:tags r:id="rId1"/>
            </p:custDataLst>
          </p:nvPr>
        </p:nvSpPr>
        <p:spPr bwMode="auto">
          <a:xfrm flipH="1">
            <a:off x="242888" y="617538"/>
            <a:ext cx="597217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rPr>
              <a:t>2.1.2 Hadoop</a:t>
            </a:r>
            <a:r>
              <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rPr>
              <a:t>发展简史</a:t>
            </a:r>
            <a:endPar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pic>
        <p:nvPicPr>
          <p:cNvPr id="102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2425700"/>
            <a:ext cx="289560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TextBox 5"/>
          <p:cNvSpPr txBox="1">
            <a:spLocks noChangeArrowheads="1"/>
          </p:cNvSpPr>
          <p:nvPr/>
        </p:nvSpPr>
        <p:spPr bwMode="auto">
          <a:xfrm>
            <a:off x="644525" y="3111500"/>
            <a:ext cx="198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000">
                <a:solidFill>
                  <a:schemeClr val="accent1"/>
                </a:solidFill>
                <a:latin typeface="Arial" panose="020B0604020202020204" pitchFamily="34" charset="0"/>
              </a:rPr>
              <a:t>Hadoop</a:t>
            </a:r>
            <a:r>
              <a:rPr lang="zh-CN" altLang="en-US" sz="2000">
                <a:solidFill>
                  <a:schemeClr val="accent1"/>
                </a:solidFill>
                <a:latin typeface="Arial" panose="020B0604020202020204" pitchFamily="34" charset="0"/>
              </a:rPr>
              <a:t>的标志</a:t>
            </a:r>
            <a:endParaRPr lang="zh-CN" altLang="en-US" sz="2000">
              <a:solidFill>
                <a:schemeClr val="accent1"/>
              </a:solidFill>
              <a:latin typeface="Arial" panose="020B0604020202020204" pitchFamily="34" charset="0"/>
            </a:endParaRPr>
          </a:p>
        </p:txBody>
      </p:sp>
      <p:sp>
        <p:nvSpPr>
          <p:cNvPr id="8" name="MH_Entry_1"/>
          <p:cNvSpPr>
            <a:spLocks noChangeArrowheads="1"/>
          </p:cNvSpPr>
          <p:nvPr>
            <p:custDataLst>
              <p:tags r:id="rId3"/>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Tx/>
              <a:buNone/>
            </a:pPr>
            <a:r>
              <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rPr>
              <a:t>2.1 </a:t>
            </a:r>
            <a:r>
              <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rPr>
              <a:t>概述</a:t>
            </a: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0247" name="内容占位符 8"/>
          <p:cNvSpPr>
            <a:spLocks noGrp="1" noChangeArrowheads="1"/>
          </p:cNvSpPr>
          <p:nvPr>
            <p:ph idx="1"/>
          </p:nvPr>
        </p:nvSpPr>
        <p:spPr>
          <a:xfrm>
            <a:off x="3386138" y="1349375"/>
            <a:ext cx="5757862" cy="3924300"/>
          </a:xfrm>
        </p:spPr>
        <p:txBody>
          <a:bodyPr/>
          <a:lstStyle/>
          <a:p>
            <a:pPr>
              <a:spcBef>
                <a:spcPts val="600"/>
              </a:spcBef>
              <a:spcAft>
                <a:spcPts val="600"/>
              </a:spcAft>
            </a:pPr>
            <a:r>
              <a:rPr lang="en-US" altLang="zh-CN" sz="2000" smtClean="0">
                <a:latin typeface="黑体" panose="02010609060101010101" pitchFamily="49" charset="-122"/>
                <a:ea typeface="黑体" panose="02010609060101010101" pitchFamily="49" charset="-122"/>
              </a:rPr>
              <a:t>Hadoop</a:t>
            </a:r>
            <a:r>
              <a:rPr lang="zh-CN" altLang="en-US" sz="2000" smtClean="0">
                <a:latin typeface="黑体" panose="02010609060101010101" pitchFamily="49" charset="-122"/>
                <a:ea typeface="黑体" panose="02010609060101010101" pitchFamily="49" charset="-122"/>
              </a:rPr>
              <a:t>最初是由</a:t>
            </a:r>
            <a:r>
              <a:rPr lang="en-US" altLang="zh-CN" sz="2000" smtClean="0">
                <a:latin typeface="黑体" panose="02010609060101010101" pitchFamily="49" charset="-122"/>
                <a:ea typeface="黑体" panose="02010609060101010101" pitchFamily="49" charset="-122"/>
              </a:rPr>
              <a:t>Apache Lucene</a:t>
            </a:r>
            <a:r>
              <a:rPr lang="zh-CN" altLang="en-US" sz="2000" smtClean="0">
                <a:latin typeface="黑体" panose="02010609060101010101" pitchFamily="49" charset="-122"/>
                <a:ea typeface="黑体" panose="02010609060101010101" pitchFamily="49" charset="-122"/>
              </a:rPr>
              <a:t>项目的创始人</a:t>
            </a:r>
            <a:r>
              <a:rPr lang="en-US" altLang="zh-CN" sz="2000" smtClean="0">
                <a:latin typeface="黑体" panose="02010609060101010101" pitchFamily="49" charset="-122"/>
                <a:ea typeface="黑体" panose="02010609060101010101" pitchFamily="49" charset="-122"/>
              </a:rPr>
              <a:t>Doug Cutting</a:t>
            </a:r>
            <a:r>
              <a:rPr lang="zh-CN" altLang="en-US" sz="2000" smtClean="0">
                <a:latin typeface="黑体" panose="02010609060101010101" pitchFamily="49" charset="-122"/>
                <a:ea typeface="黑体" panose="02010609060101010101" pitchFamily="49" charset="-122"/>
              </a:rPr>
              <a:t>开发的文本搜索库。</a:t>
            </a:r>
            <a:r>
              <a:rPr lang="en-US" altLang="zh-CN" sz="2000" smtClean="0">
                <a:latin typeface="黑体" panose="02010609060101010101" pitchFamily="49" charset="-122"/>
                <a:ea typeface="黑体" panose="02010609060101010101" pitchFamily="49" charset="-122"/>
              </a:rPr>
              <a:t>Hadoop</a:t>
            </a:r>
            <a:r>
              <a:rPr lang="zh-CN" altLang="en-US" sz="2000" smtClean="0">
                <a:latin typeface="黑体" panose="02010609060101010101" pitchFamily="49" charset="-122"/>
                <a:ea typeface="黑体" panose="02010609060101010101" pitchFamily="49" charset="-122"/>
              </a:rPr>
              <a:t>源自始于</a:t>
            </a:r>
            <a:r>
              <a:rPr lang="en-US" altLang="zh-CN" sz="2000" smtClean="0">
                <a:latin typeface="黑体" panose="02010609060101010101" pitchFamily="49" charset="-122"/>
                <a:ea typeface="黑体" panose="02010609060101010101" pitchFamily="49" charset="-122"/>
              </a:rPr>
              <a:t>2002</a:t>
            </a:r>
            <a:r>
              <a:rPr lang="zh-CN" altLang="en-US" sz="2000" smtClean="0">
                <a:latin typeface="黑体" panose="02010609060101010101" pitchFamily="49" charset="-122"/>
                <a:ea typeface="黑体" panose="02010609060101010101" pitchFamily="49" charset="-122"/>
              </a:rPr>
              <a:t>年的</a:t>
            </a:r>
            <a:r>
              <a:rPr lang="en-US" altLang="zh-CN" sz="2000" smtClean="0">
                <a:latin typeface="黑体" panose="02010609060101010101" pitchFamily="49" charset="-122"/>
                <a:ea typeface="黑体" panose="02010609060101010101" pitchFamily="49" charset="-122"/>
              </a:rPr>
              <a:t>Apache Nutch</a:t>
            </a:r>
            <a:r>
              <a:rPr lang="zh-CN" altLang="en-US" sz="2000" smtClean="0">
                <a:latin typeface="黑体" panose="02010609060101010101" pitchFamily="49" charset="-122"/>
                <a:ea typeface="黑体" panose="02010609060101010101" pitchFamily="49" charset="-122"/>
              </a:rPr>
              <a:t>项目</a:t>
            </a:r>
            <a:r>
              <a:rPr lang="en-US" altLang="zh-CN" sz="2000" smtClean="0">
                <a:latin typeface="黑体" panose="02010609060101010101" pitchFamily="49" charset="-122"/>
                <a:ea typeface="黑体" panose="02010609060101010101" pitchFamily="49" charset="-122"/>
              </a:rPr>
              <a:t>——</a:t>
            </a:r>
            <a:r>
              <a:rPr lang="zh-CN" altLang="en-US" sz="2000" smtClean="0">
                <a:latin typeface="黑体" panose="02010609060101010101" pitchFamily="49" charset="-122"/>
                <a:ea typeface="黑体" panose="02010609060101010101" pitchFamily="49" charset="-122"/>
              </a:rPr>
              <a:t>一个开源的网络搜索引擎并且也是</a:t>
            </a:r>
            <a:r>
              <a:rPr lang="en-US" altLang="zh-CN" sz="2000" smtClean="0">
                <a:latin typeface="黑体" panose="02010609060101010101" pitchFamily="49" charset="-122"/>
                <a:ea typeface="黑体" panose="02010609060101010101" pitchFamily="49" charset="-122"/>
              </a:rPr>
              <a:t>Lucene</a:t>
            </a:r>
            <a:r>
              <a:rPr lang="zh-CN" altLang="en-US" sz="2000" smtClean="0">
                <a:latin typeface="黑体" panose="02010609060101010101" pitchFamily="49" charset="-122"/>
                <a:ea typeface="黑体" panose="02010609060101010101" pitchFamily="49" charset="-122"/>
              </a:rPr>
              <a:t>项目的一部分</a:t>
            </a:r>
            <a:endParaRPr lang="zh-CN" altLang="en-US" sz="2000" smtClean="0">
              <a:latin typeface="黑体" panose="02010609060101010101" pitchFamily="49" charset="-122"/>
              <a:ea typeface="黑体" panose="02010609060101010101" pitchFamily="49" charset="-122"/>
            </a:endParaRPr>
          </a:p>
          <a:p>
            <a:pPr>
              <a:spcBef>
                <a:spcPts val="600"/>
              </a:spcBef>
              <a:spcAft>
                <a:spcPts val="600"/>
              </a:spcAft>
            </a:pPr>
            <a:r>
              <a:rPr lang="zh-CN" altLang="en-US" sz="2000" smtClean="0">
                <a:latin typeface="黑体" panose="02010609060101010101" pitchFamily="49" charset="-122"/>
                <a:ea typeface="黑体" panose="02010609060101010101" pitchFamily="49" charset="-122"/>
              </a:rPr>
              <a:t> 在</a:t>
            </a:r>
            <a:r>
              <a:rPr lang="en-US" altLang="zh-CN" sz="2000" smtClean="0">
                <a:latin typeface="黑体" panose="02010609060101010101" pitchFamily="49" charset="-122"/>
                <a:ea typeface="黑体" panose="02010609060101010101" pitchFamily="49" charset="-122"/>
              </a:rPr>
              <a:t>2004</a:t>
            </a:r>
            <a:r>
              <a:rPr lang="zh-CN" altLang="en-US" sz="2000" smtClean="0">
                <a:latin typeface="黑体" panose="02010609060101010101" pitchFamily="49" charset="-122"/>
                <a:ea typeface="黑体" panose="02010609060101010101" pitchFamily="49" charset="-122"/>
              </a:rPr>
              <a:t>年，</a:t>
            </a:r>
            <a:r>
              <a:rPr lang="en-US" altLang="zh-CN" sz="2000" smtClean="0">
                <a:latin typeface="黑体" panose="02010609060101010101" pitchFamily="49" charset="-122"/>
                <a:ea typeface="黑体" panose="02010609060101010101" pitchFamily="49" charset="-122"/>
              </a:rPr>
              <a:t>Nutch</a:t>
            </a:r>
            <a:r>
              <a:rPr lang="zh-CN" altLang="en-US" sz="2000" smtClean="0">
                <a:latin typeface="黑体" panose="02010609060101010101" pitchFamily="49" charset="-122"/>
                <a:ea typeface="黑体" panose="02010609060101010101" pitchFamily="49" charset="-122"/>
              </a:rPr>
              <a:t>项目也模仿</a:t>
            </a:r>
            <a:r>
              <a:rPr lang="en-US" altLang="zh-CN" sz="2000" smtClean="0">
                <a:latin typeface="黑体" panose="02010609060101010101" pitchFamily="49" charset="-122"/>
                <a:ea typeface="黑体" panose="02010609060101010101" pitchFamily="49" charset="-122"/>
              </a:rPr>
              <a:t>GFS</a:t>
            </a:r>
            <a:r>
              <a:rPr lang="zh-CN" altLang="en-US" sz="2000" smtClean="0">
                <a:latin typeface="黑体" panose="02010609060101010101" pitchFamily="49" charset="-122"/>
                <a:ea typeface="黑体" panose="02010609060101010101" pitchFamily="49" charset="-122"/>
              </a:rPr>
              <a:t>开发了自己的分布式文件系统</a:t>
            </a:r>
            <a:r>
              <a:rPr lang="en-US" altLang="zh-CN" sz="2000" smtClean="0">
                <a:latin typeface="黑体" panose="02010609060101010101" pitchFamily="49" charset="-122"/>
                <a:ea typeface="黑体" panose="02010609060101010101" pitchFamily="49" charset="-122"/>
              </a:rPr>
              <a:t>NDFS</a:t>
            </a:r>
            <a:r>
              <a:rPr lang="zh-CN" altLang="en-US" sz="2000" smtClean="0">
                <a:latin typeface="黑体" panose="02010609060101010101" pitchFamily="49" charset="-122"/>
                <a:ea typeface="黑体" panose="02010609060101010101" pitchFamily="49" charset="-122"/>
              </a:rPr>
              <a:t>（</a:t>
            </a:r>
            <a:r>
              <a:rPr lang="en-US" altLang="zh-CN" sz="2000" smtClean="0">
                <a:latin typeface="黑体" panose="02010609060101010101" pitchFamily="49" charset="-122"/>
                <a:ea typeface="黑体" panose="02010609060101010101" pitchFamily="49" charset="-122"/>
              </a:rPr>
              <a:t>Nutch Distributed File System</a:t>
            </a:r>
            <a:r>
              <a:rPr lang="zh-CN" altLang="en-US" sz="2000" smtClean="0">
                <a:latin typeface="黑体" panose="02010609060101010101" pitchFamily="49" charset="-122"/>
                <a:ea typeface="黑体" panose="02010609060101010101" pitchFamily="49" charset="-122"/>
              </a:rPr>
              <a:t>），也就是</a:t>
            </a:r>
            <a:r>
              <a:rPr lang="en-US" altLang="zh-CN" sz="2000" smtClean="0">
                <a:latin typeface="黑体" panose="02010609060101010101" pitchFamily="49" charset="-122"/>
                <a:ea typeface="黑体" panose="02010609060101010101" pitchFamily="49" charset="-122"/>
              </a:rPr>
              <a:t>HDFS</a:t>
            </a:r>
            <a:r>
              <a:rPr lang="zh-CN" altLang="en-US" sz="2000" smtClean="0">
                <a:latin typeface="黑体" panose="02010609060101010101" pitchFamily="49" charset="-122"/>
                <a:ea typeface="黑体" panose="02010609060101010101" pitchFamily="49" charset="-122"/>
              </a:rPr>
              <a:t>的前身</a:t>
            </a:r>
            <a:endParaRPr lang="zh-CN" altLang="en-US" sz="2000" smtClean="0">
              <a:latin typeface="黑体" panose="02010609060101010101" pitchFamily="49" charset="-122"/>
              <a:ea typeface="黑体" panose="02010609060101010101" pitchFamily="49" charset="-122"/>
            </a:endParaRPr>
          </a:p>
          <a:p>
            <a:pPr>
              <a:spcBef>
                <a:spcPts val="600"/>
              </a:spcBef>
              <a:spcAft>
                <a:spcPts val="600"/>
              </a:spcAft>
            </a:pPr>
            <a:r>
              <a:rPr lang="zh-CN" altLang="en-US" sz="2000" smtClean="0">
                <a:latin typeface="黑体" panose="02010609060101010101" pitchFamily="49" charset="-122"/>
                <a:ea typeface="黑体" panose="02010609060101010101" pitchFamily="49" charset="-122"/>
              </a:rPr>
              <a:t> </a:t>
            </a:r>
            <a:r>
              <a:rPr lang="en-US" altLang="zh-CN" sz="2000" smtClean="0">
                <a:latin typeface="黑体" panose="02010609060101010101" pitchFamily="49" charset="-122"/>
                <a:ea typeface="黑体" panose="02010609060101010101" pitchFamily="49" charset="-122"/>
              </a:rPr>
              <a:t>2004</a:t>
            </a:r>
            <a:r>
              <a:rPr lang="zh-CN" altLang="en-US" sz="2000" smtClean="0">
                <a:latin typeface="黑体" panose="02010609060101010101" pitchFamily="49" charset="-122"/>
                <a:ea typeface="黑体" panose="02010609060101010101" pitchFamily="49" charset="-122"/>
              </a:rPr>
              <a:t>年，谷歌公司又发表了另一篇具有深远影响的论文，阐述了</a:t>
            </a:r>
            <a:r>
              <a:rPr lang="en-US" altLang="zh-CN" sz="2000" smtClean="0">
                <a:latin typeface="黑体" panose="02010609060101010101" pitchFamily="49" charset="-122"/>
                <a:ea typeface="黑体" panose="02010609060101010101" pitchFamily="49" charset="-122"/>
              </a:rPr>
              <a:t>MapReduce</a:t>
            </a:r>
            <a:r>
              <a:rPr lang="zh-CN" altLang="en-US" sz="2000" smtClean="0">
                <a:latin typeface="黑体" panose="02010609060101010101" pitchFamily="49" charset="-122"/>
                <a:ea typeface="黑体" panose="02010609060101010101" pitchFamily="49" charset="-122"/>
              </a:rPr>
              <a:t>分布式编程思想</a:t>
            </a:r>
            <a:endParaRPr lang="zh-CN" altLang="en-US" sz="2000" smtClean="0">
              <a:latin typeface="黑体" panose="02010609060101010101" pitchFamily="49" charset="-122"/>
              <a:ea typeface="黑体" panose="02010609060101010101" pitchFamily="49" charset="-122"/>
            </a:endParaRPr>
          </a:p>
          <a:p>
            <a:pPr>
              <a:spcBef>
                <a:spcPts val="600"/>
              </a:spcBef>
              <a:spcAft>
                <a:spcPts val="600"/>
              </a:spcAft>
            </a:pPr>
            <a:r>
              <a:rPr lang="zh-CN" altLang="en-US" sz="2000" smtClean="0">
                <a:latin typeface="黑体" panose="02010609060101010101" pitchFamily="49" charset="-122"/>
                <a:ea typeface="黑体" panose="02010609060101010101" pitchFamily="49" charset="-122"/>
              </a:rPr>
              <a:t> </a:t>
            </a:r>
            <a:r>
              <a:rPr lang="en-US" altLang="zh-CN" sz="2000" smtClean="0">
                <a:latin typeface="黑体" panose="02010609060101010101" pitchFamily="49" charset="-122"/>
                <a:ea typeface="黑体" panose="02010609060101010101" pitchFamily="49" charset="-122"/>
              </a:rPr>
              <a:t>2005</a:t>
            </a:r>
            <a:r>
              <a:rPr lang="zh-CN" altLang="en-US" sz="2000" smtClean="0">
                <a:latin typeface="黑体" panose="02010609060101010101" pitchFamily="49" charset="-122"/>
                <a:ea typeface="黑体" panose="02010609060101010101" pitchFamily="49" charset="-122"/>
              </a:rPr>
              <a:t>年，</a:t>
            </a:r>
            <a:r>
              <a:rPr lang="en-US" altLang="zh-CN" sz="2000" smtClean="0">
                <a:latin typeface="黑体" panose="02010609060101010101" pitchFamily="49" charset="-122"/>
                <a:ea typeface="黑体" panose="02010609060101010101" pitchFamily="49" charset="-122"/>
              </a:rPr>
              <a:t>Nutch</a:t>
            </a:r>
            <a:r>
              <a:rPr lang="zh-CN" altLang="en-US" sz="2000" smtClean="0">
                <a:latin typeface="黑体" panose="02010609060101010101" pitchFamily="49" charset="-122"/>
                <a:ea typeface="黑体" panose="02010609060101010101" pitchFamily="49" charset="-122"/>
              </a:rPr>
              <a:t>开源实现了谷歌的</a:t>
            </a:r>
            <a:r>
              <a:rPr lang="en-US" altLang="zh-CN" sz="2000" smtClean="0">
                <a:latin typeface="黑体" panose="02010609060101010101" pitchFamily="49" charset="-122"/>
                <a:ea typeface="黑体" panose="02010609060101010101" pitchFamily="49" charset="-122"/>
              </a:rPr>
              <a:t>MapReduce</a:t>
            </a:r>
            <a:endParaRPr lang="en-US" altLang="zh-CN" sz="2000" smtClean="0">
              <a:latin typeface="黑体" panose="02010609060101010101" pitchFamily="49" charset="-122"/>
              <a:ea typeface="黑体" panose="02010609060101010101" pitchFamily="49" charset="-122"/>
            </a:endParaRPr>
          </a:p>
          <a:p>
            <a:pPr>
              <a:spcBef>
                <a:spcPts val="600"/>
              </a:spcBef>
              <a:spcAft>
                <a:spcPts val="600"/>
              </a:spcAft>
            </a:pPr>
            <a:endParaRPr lang="zh-CN" altLang="en-US" smtClean="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右箭头 3"/>
          <p:cNvSpPr/>
          <p:nvPr/>
        </p:nvSpPr>
        <p:spPr>
          <a:xfrm>
            <a:off x="123825" y="2957513"/>
            <a:ext cx="8872538" cy="360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a:defRPr/>
            </a:pPr>
            <a:endParaRPr lang="zh-CN" altLang="en-US" noProof="1">
              <a:solidFill>
                <a:srgbClr val="FFFFFF"/>
              </a:solidFill>
              <a:ea typeface="方正舒体" panose="02010601030101010101" charset="-122"/>
            </a:endParaRPr>
          </a:p>
        </p:txBody>
      </p:sp>
      <p:sp>
        <p:nvSpPr>
          <p:cNvPr id="5" name="椭圆 4"/>
          <p:cNvSpPr/>
          <p:nvPr/>
        </p:nvSpPr>
        <p:spPr>
          <a:xfrm>
            <a:off x="250825" y="3073400"/>
            <a:ext cx="144463" cy="14446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a:defRPr/>
            </a:pPr>
            <a:endParaRPr lang="zh-CN" altLang="en-US" noProof="1">
              <a:solidFill>
                <a:srgbClr val="FFFFFF"/>
              </a:solidFill>
              <a:ea typeface="方正舒体" panose="02010601030101010101" charset="-122"/>
            </a:endParaRPr>
          </a:p>
        </p:txBody>
      </p:sp>
      <p:sp>
        <p:nvSpPr>
          <p:cNvPr id="11268" name="文本框 5"/>
          <p:cNvSpPr txBox="1"/>
          <p:nvPr/>
        </p:nvSpPr>
        <p:spPr>
          <a:xfrm>
            <a:off x="123825" y="1535113"/>
            <a:ext cx="2371725" cy="1322387"/>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eaLnBrk="1" hangingPunct="1">
              <a:buFont typeface="Arial" panose="020B0604020202020204" pitchFamily="34" charset="0"/>
              <a:buNone/>
              <a:defRPr/>
            </a:pPr>
            <a:r>
              <a:rPr lang="zh-CN" altLang="en-US" sz="1600" noProof="1">
                <a:ea typeface="宋体" panose="02010600030101010101" pitchFamily="2" charset="-122"/>
              </a:rPr>
              <a:t>2002年8月由Doug Cutting发起</a:t>
            </a:r>
            <a:r>
              <a:rPr lang="en-US" altLang="zh-CN" sz="1600" noProof="1">
                <a:ea typeface="宋体" panose="02010600030101010101" pitchFamily="2" charset="-122"/>
              </a:rPr>
              <a:t>Nutch</a:t>
            </a:r>
            <a:r>
              <a:rPr lang="zh-CN" altLang="en-US" sz="1600" noProof="1">
                <a:ea typeface="宋体" panose="02010600030101010101" pitchFamily="2" charset="-122"/>
              </a:rPr>
              <a:t>项目</a:t>
            </a:r>
            <a:r>
              <a:rPr lang="en-US" altLang="zh-CN" sz="1600" noProof="1">
                <a:ea typeface="宋体" panose="02010600030101010101" pitchFamily="2" charset="-122"/>
              </a:rPr>
              <a:t>--</a:t>
            </a:r>
            <a:r>
              <a:rPr lang="zh-CN" altLang="en-US" sz="1600" noProof="1">
                <a:ea typeface="宋体" panose="02010600030101010101" pitchFamily="2" charset="-122"/>
              </a:rPr>
              <a:t>一个开源的网络搜索引擎，但是面对数十亿的网页无法存储和索引</a:t>
            </a:r>
            <a:endParaRPr lang="zh-CN" altLang="en-US" sz="1600" noProof="1">
              <a:ea typeface="宋体" panose="02010600030101010101" pitchFamily="2" charset="-122"/>
            </a:endParaRPr>
          </a:p>
        </p:txBody>
      </p:sp>
      <p:sp>
        <p:nvSpPr>
          <p:cNvPr id="7" name="椭圆 6"/>
          <p:cNvSpPr/>
          <p:nvPr/>
        </p:nvSpPr>
        <p:spPr>
          <a:xfrm>
            <a:off x="1606550" y="3065463"/>
            <a:ext cx="144463" cy="1444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a:defRPr/>
            </a:pPr>
            <a:endParaRPr lang="zh-CN" altLang="en-US" noProof="1">
              <a:solidFill>
                <a:srgbClr val="FFFFFF"/>
              </a:solidFill>
              <a:ea typeface="方正舒体" panose="02010601030101010101" charset="-122"/>
            </a:endParaRPr>
          </a:p>
        </p:txBody>
      </p:sp>
      <p:sp>
        <p:nvSpPr>
          <p:cNvPr id="11270" name="文本框 7"/>
          <p:cNvSpPr txBox="1"/>
          <p:nvPr/>
        </p:nvSpPr>
        <p:spPr>
          <a:xfrm>
            <a:off x="633413" y="3397250"/>
            <a:ext cx="2468562" cy="1814830"/>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eaLnBrk="1" hangingPunct="1">
              <a:buFont typeface="Arial" panose="020B0604020202020204" pitchFamily="34" charset="0"/>
              <a:buNone/>
              <a:defRPr/>
            </a:pPr>
            <a:r>
              <a:rPr lang="en-US" altLang="zh-CN" sz="1600" noProof="1">
                <a:ea typeface="宋体" panose="02010600030101010101" pitchFamily="2" charset="-122"/>
              </a:rPr>
              <a:t>2003</a:t>
            </a:r>
            <a:r>
              <a:rPr lang="zh-CN" altLang="en-US" sz="1600" noProof="1">
                <a:ea typeface="宋体" panose="02010600030101010101" pitchFamily="2" charset="-122"/>
              </a:rPr>
              <a:t>年，谷歌发表《The Google File System》，阐述解决大规模数据存储的问题。</a:t>
            </a:r>
            <a:endParaRPr lang="zh-CN" altLang="en-US" sz="1600" noProof="1">
              <a:ea typeface="宋体" panose="02010600030101010101" pitchFamily="2" charset="-122"/>
            </a:endParaRPr>
          </a:p>
          <a:p>
            <a:pPr eaLnBrk="1" hangingPunct="1">
              <a:buFont typeface="Arial" panose="020B0604020202020204" pitchFamily="34" charset="0"/>
              <a:buNone/>
              <a:defRPr/>
            </a:pPr>
            <a:r>
              <a:rPr lang="en-US" altLang="zh-CN" sz="1600" noProof="1">
                <a:ea typeface="宋体" panose="02010600030101010101" pitchFamily="2" charset="-122"/>
              </a:rPr>
              <a:t>2004</a:t>
            </a:r>
            <a:r>
              <a:rPr lang="zh-CN" altLang="en-US" sz="1600" noProof="1">
                <a:ea typeface="宋体" panose="02010600030101010101" pitchFamily="2" charset="-122"/>
              </a:rPr>
              <a:t>年，</a:t>
            </a:r>
            <a:r>
              <a:rPr lang="en-US" altLang="zh-CN" sz="1600" noProof="1">
                <a:ea typeface="宋体" panose="02010600030101010101" pitchFamily="2" charset="-122"/>
              </a:rPr>
              <a:t>Nutch Distibu-ted File System, NDFS)</a:t>
            </a:r>
            <a:r>
              <a:rPr lang="zh-CN" altLang="en-US" sz="1600" noProof="1">
                <a:ea typeface="宋体" panose="02010600030101010101" pitchFamily="2" charset="-122"/>
              </a:rPr>
              <a:t>发布</a:t>
            </a:r>
            <a:endParaRPr lang="zh-CN" altLang="en-US" sz="1600" noProof="1">
              <a:ea typeface="宋体" panose="02010600030101010101" pitchFamily="2" charset="-122"/>
            </a:endParaRPr>
          </a:p>
        </p:txBody>
      </p:sp>
      <p:sp>
        <p:nvSpPr>
          <p:cNvPr id="9" name="椭圆 8"/>
          <p:cNvSpPr/>
          <p:nvPr/>
        </p:nvSpPr>
        <p:spPr>
          <a:xfrm>
            <a:off x="3182938" y="3065463"/>
            <a:ext cx="144462" cy="1444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a:defRPr/>
            </a:pPr>
            <a:endParaRPr lang="zh-CN" altLang="en-US" noProof="1">
              <a:solidFill>
                <a:srgbClr val="FFFFFF"/>
              </a:solidFill>
              <a:ea typeface="方正舒体" panose="02010601030101010101" charset="-122"/>
            </a:endParaRPr>
          </a:p>
        </p:txBody>
      </p:sp>
      <p:sp>
        <p:nvSpPr>
          <p:cNvPr id="11272" name="文本框 9"/>
          <p:cNvSpPr txBox="1"/>
          <p:nvPr/>
        </p:nvSpPr>
        <p:spPr>
          <a:xfrm>
            <a:off x="2730500" y="1107440"/>
            <a:ext cx="2476500" cy="1814830"/>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eaLnBrk="1" hangingPunct="1">
              <a:buFont typeface="Arial" panose="020B0604020202020204" pitchFamily="34" charset="0"/>
              <a:buNone/>
              <a:defRPr/>
            </a:pPr>
            <a:r>
              <a:rPr lang="en-US" altLang="zh-CN" sz="1600" noProof="1">
                <a:ea typeface="宋体" panose="02010600030101010101" pitchFamily="2" charset="-122"/>
              </a:rPr>
              <a:t>2004</a:t>
            </a:r>
            <a:r>
              <a:rPr lang="zh-CN" altLang="en-US" sz="1600" noProof="1">
                <a:ea typeface="宋体" panose="02010600030101010101" pitchFamily="2" charset="-122"/>
              </a:rPr>
              <a:t>年，谷歌发表</a:t>
            </a:r>
            <a:r>
              <a:rPr lang="zh-CN" sz="1600" noProof="1">
                <a:ea typeface="宋体" panose="02010600030101010101" pitchFamily="2" charset="-122"/>
              </a:rPr>
              <a:t>《MapReduce: Simplified Data Processing on Lar</a:t>
            </a:r>
            <a:r>
              <a:rPr lang="en-US" altLang="zh-CN" sz="1600" noProof="1">
                <a:ea typeface="宋体" panose="02010600030101010101" pitchFamily="2" charset="-122"/>
              </a:rPr>
              <a:t>-</a:t>
            </a:r>
            <a:r>
              <a:rPr lang="zh-CN" sz="1600" noProof="1">
                <a:ea typeface="宋体" panose="02010600030101010101" pitchFamily="2" charset="-122"/>
              </a:rPr>
              <a:t>ge Clusters 》</a:t>
            </a:r>
            <a:r>
              <a:rPr lang="zh-CN" altLang="zh-CN" sz="1600" noProof="1">
                <a:ea typeface="宋体" panose="02010600030101010101" pitchFamily="2" charset="-122"/>
              </a:rPr>
              <a:t>，分布式编程思想。</a:t>
            </a:r>
            <a:endParaRPr lang="zh-CN" altLang="zh-CN" sz="1600" noProof="1">
              <a:ea typeface="宋体" panose="02010600030101010101" pitchFamily="2" charset="-122"/>
            </a:endParaRPr>
          </a:p>
          <a:p>
            <a:pPr eaLnBrk="1" hangingPunct="1">
              <a:buFont typeface="Arial" panose="020B0604020202020204" pitchFamily="34" charset="0"/>
              <a:buNone/>
              <a:defRPr/>
            </a:pPr>
            <a:r>
              <a:rPr lang="en-US" altLang="zh-CN" sz="1600" noProof="1">
                <a:ea typeface="宋体" panose="02010600030101010101" pitchFamily="2" charset="-122"/>
              </a:rPr>
              <a:t>2005</a:t>
            </a:r>
            <a:r>
              <a:rPr lang="zh-CN" altLang="en-US" sz="1600" noProof="1">
                <a:ea typeface="宋体" panose="02010600030101010101" pitchFamily="2" charset="-122"/>
              </a:rPr>
              <a:t>年，</a:t>
            </a:r>
            <a:r>
              <a:rPr lang="en-US" altLang="zh-CN" sz="1600" noProof="1">
                <a:ea typeface="宋体" panose="02010600030101010101" pitchFamily="2" charset="-122"/>
              </a:rPr>
              <a:t>Nutch</a:t>
            </a:r>
            <a:r>
              <a:rPr lang="zh-CN" altLang="en-US" sz="1600" noProof="1">
                <a:ea typeface="宋体" panose="02010600030101010101" pitchFamily="2" charset="-122"/>
              </a:rPr>
              <a:t>开源实现了</a:t>
            </a:r>
            <a:r>
              <a:rPr lang="en-US" altLang="zh-CN" sz="1600" noProof="1">
                <a:ea typeface="宋体" panose="02010600030101010101" pitchFamily="2" charset="-122"/>
              </a:rPr>
              <a:t>MapReduce</a:t>
            </a:r>
            <a:endParaRPr lang="en-US" altLang="zh-CN" sz="1600" noProof="1">
              <a:ea typeface="宋体" panose="02010600030101010101" pitchFamily="2" charset="-122"/>
            </a:endParaRPr>
          </a:p>
        </p:txBody>
      </p:sp>
      <p:sp>
        <p:nvSpPr>
          <p:cNvPr id="11" name="椭圆 10"/>
          <p:cNvSpPr/>
          <p:nvPr/>
        </p:nvSpPr>
        <p:spPr>
          <a:xfrm>
            <a:off x="4706938" y="3101975"/>
            <a:ext cx="142875" cy="14446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a:defRPr/>
            </a:pPr>
            <a:endParaRPr lang="zh-CN" altLang="en-US" noProof="1">
              <a:solidFill>
                <a:srgbClr val="FFFFFF"/>
              </a:solidFill>
              <a:ea typeface="方正舒体" panose="02010601030101010101" charset="-122"/>
            </a:endParaRPr>
          </a:p>
        </p:txBody>
      </p:sp>
      <p:sp>
        <p:nvSpPr>
          <p:cNvPr id="11274" name="文本框 11"/>
          <p:cNvSpPr txBox="1"/>
          <p:nvPr/>
        </p:nvSpPr>
        <p:spPr>
          <a:xfrm>
            <a:off x="3327400" y="3397250"/>
            <a:ext cx="1879600" cy="1814830"/>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eaLnBrk="1" hangingPunct="1">
              <a:buFont typeface="Arial" panose="020B0604020202020204" pitchFamily="34" charset="0"/>
              <a:buNone/>
              <a:defRPr/>
            </a:pPr>
            <a:r>
              <a:rPr lang="en-US" altLang="zh-CN" sz="1600" noProof="1">
                <a:ea typeface="宋体" panose="02010600030101010101" pitchFamily="2" charset="-122"/>
              </a:rPr>
              <a:t>2006</a:t>
            </a:r>
            <a:r>
              <a:rPr lang="zh-CN" altLang="en-US" sz="1600" noProof="1">
                <a:ea typeface="宋体" panose="02010600030101010101" pitchFamily="2" charset="-122"/>
              </a:rPr>
              <a:t>年，</a:t>
            </a:r>
            <a:r>
              <a:rPr lang="en-US" altLang="zh-CN" sz="1600" noProof="1">
                <a:ea typeface="宋体" panose="02010600030101010101" pitchFamily="2" charset="-122"/>
              </a:rPr>
              <a:t>Nutch</a:t>
            </a:r>
            <a:r>
              <a:rPr lang="zh-CN" altLang="en-US" sz="1600" noProof="1">
                <a:ea typeface="宋体" panose="02010600030101010101" pitchFamily="2" charset="-122"/>
              </a:rPr>
              <a:t>中的</a:t>
            </a:r>
            <a:r>
              <a:rPr lang="en-US" altLang="zh-CN" sz="1600" noProof="1">
                <a:ea typeface="宋体" panose="02010600030101010101" pitchFamily="2" charset="-122"/>
              </a:rPr>
              <a:t>NDFS</a:t>
            </a:r>
            <a:r>
              <a:rPr lang="zh-CN" altLang="en-US" sz="1600" noProof="1">
                <a:ea typeface="宋体" panose="02010600030101010101" pitchFamily="2" charset="-122"/>
              </a:rPr>
              <a:t>和</a:t>
            </a:r>
            <a:r>
              <a:rPr lang="en-US" altLang="zh-CN" sz="1600" noProof="1">
                <a:ea typeface="宋体" panose="02010600030101010101" pitchFamily="2" charset="-122"/>
              </a:rPr>
              <a:t>MapReduce</a:t>
            </a:r>
            <a:r>
              <a:rPr lang="zh-CN" altLang="en-US" sz="1600" noProof="1">
                <a:ea typeface="宋体" panose="02010600030101010101" pitchFamily="2" charset="-122"/>
              </a:rPr>
              <a:t>独立出来，命名为</a:t>
            </a:r>
            <a:r>
              <a:rPr lang="en-US" altLang="zh-CN" sz="1600" noProof="1">
                <a:ea typeface="宋体" panose="02010600030101010101" pitchFamily="2" charset="-122"/>
              </a:rPr>
              <a:t>Hadoop</a:t>
            </a:r>
            <a:r>
              <a:rPr lang="zh-CN" altLang="en-US" sz="1600" noProof="1">
                <a:ea typeface="宋体" panose="02010600030101010101" pitchFamily="2" charset="-122"/>
              </a:rPr>
              <a:t>，成为</a:t>
            </a:r>
            <a:r>
              <a:rPr lang="en-US" altLang="zh-CN" sz="1600" noProof="1">
                <a:ea typeface="宋体" panose="02010600030101010101" pitchFamily="2" charset="-122"/>
              </a:rPr>
              <a:t>Apache</a:t>
            </a:r>
            <a:r>
              <a:rPr lang="zh-CN" altLang="en-US" sz="1600" noProof="1">
                <a:ea typeface="宋体" panose="02010600030101010101" pitchFamily="2" charset="-122"/>
              </a:rPr>
              <a:t>的独立项目</a:t>
            </a:r>
            <a:endParaRPr lang="zh-CN" altLang="en-US" sz="1600" noProof="1">
              <a:ea typeface="宋体" panose="02010600030101010101" pitchFamily="2" charset="-122"/>
            </a:endParaRPr>
          </a:p>
        </p:txBody>
      </p:sp>
      <p:sp>
        <p:nvSpPr>
          <p:cNvPr id="13" name="椭圆 12"/>
          <p:cNvSpPr/>
          <p:nvPr/>
        </p:nvSpPr>
        <p:spPr>
          <a:xfrm>
            <a:off x="5951538" y="3073400"/>
            <a:ext cx="142875" cy="14446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a:defRPr/>
            </a:pPr>
            <a:endParaRPr lang="zh-CN" altLang="en-US" noProof="1">
              <a:solidFill>
                <a:srgbClr val="FFFFFF"/>
              </a:solidFill>
              <a:ea typeface="方正舒体" panose="02010601030101010101" charset="-122"/>
            </a:endParaRPr>
          </a:p>
        </p:txBody>
      </p:sp>
      <p:sp>
        <p:nvSpPr>
          <p:cNvPr id="14" name="椭圆 13"/>
          <p:cNvSpPr/>
          <p:nvPr/>
        </p:nvSpPr>
        <p:spPr>
          <a:xfrm>
            <a:off x="6726238" y="3101975"/>
            <a:ext cx="142875" cy="14446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a:defRPr/>
            </a:pPr>
            <a:endParaRPr lang="zh-CN" altLang="en-US" noProof="1">
              <a:solidFill>
                <a:srgbClr val="FFFFFF"/>
              </a:solidFill>
              <a:ea typeface="方正舒体" panose="02010601030101010101" charset="-122"/>
            </a:endParaRPr>
          </a:p>
        </p:txBody>
      </p:sp>
      <p:sp>
        <p:nvSpPr>
          <p:cNvPr id="15" name="椭圆 14"/>
          <p:cNvSpPr/>
          <p:nvPr/>
        </p:nvSpPr>
        <p:spPr>
          <a:xfrm>
            <a:off x="7504113" y="3073400"/>
            <a:ext cx="144462" cy="14446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a:defRPr/>
            </a:pPr>
            <a:endParaRPr lang="zh-CN" altLang="en-US" noProof="1">
              <a:solidFill>
                <a:srgbClr val="FFFFFF"/>
              </a:solidFill>
              <a:ea typeface="方正舒体" panose="02010601030101010101" charset="-122"/>
            </a:endParaRPr>
          </a:p>
        </p:txBody>
      </p:sp>
      <p:sp>
        <p:nvSpPr>
          <p:cNvPr id="11278" name="文本框 15"/>
          <p:cNvSpPr txBox="1"/>
          <p:nvPr/>
        </p:nvSpPr>
        <p:spPr>
          <a:xfrm>
            <a:off x="5391150" y="1652905"/>
            <a:ext cx="1264285" cy="1076325"/>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eaLnBrk="1" hangingPunct="1">
              <a:buFont typeface="Arial" panose="020B0604020202020204" pitchFamily="34" charset="0"/>
              <a:buNone/>
              <a:defRPr/>
            </a:pPr>
            <a:r>
              <a:rPr lang="en-US" altLang="zh-CN" sz="1600" noProof="1">
                <a:ea typeface="宋体" panose="02010600030101010101" pitchFamily="2" charset="-122"/>
              </a:rPr>
              <a:t>2008</a:t>
            </a:r>
            <a:r>
              <a:rPr lang="zh-CN" altLang="en-US" sz="1600" noProof="1">
                <a:ea typeface="宋体" panose="02010600030101010101" pitchFamily="2" charset="-122"/>
              </a:rPr>
              <a:t>年，</a:t>
            </a:r>
            <a:r>
              <a:rPr lang="en-US" altLang="zh-CN" sz="1600" noProof="1">
                <a:ea typeface="宋体" panose="02010600030101010101" pitchFamily="2" charset="-122"/>
              </a:rPr>
              <a:t>Hadoop</a:t>
            </a:r>
            <a:r>
              <a:rPr lang="zh-CN" altLang="en-US" sz="1600" noProof="1">
                <a:ea typeface="宋体" panose="02010600030101010101" pitchFamily="2" charset="-122"/>
              </a:rPr>
              <a:t>成为</a:t>
            </a:r>
            <a:r>
              <a:rPr lang="en-US" altLang="zh-CN" sz="1600" noProof="1">
                <a:ea typeface="宋体" panose="02010600030101010101" pitchFamily="2" charset="-122"/>
              </a:rPr>
              <a:t>Apache</a:t>
            </a:r>
            <a:r>
              <a:rPr lang="zh-CN" altLang="en-US" sz="1600" noProof="1">
                <a:ea typeface="宋体" panose="02010600030101010101" pitchFamily="2" charset="-122"/>
              </a:rPr>
              <a:t>的顶级项目</a:t>
            </a:r>
            <a:endParaRPr lang="en-US" altLang="zh-CN" sz="1600" noProof="1">
              <a:ea typeface="宋体" panose="02010600030101010101" pitchFamily="2" charset="-122"/>
            </a:endParaRPr>
          </a:p>
        </p:txBody>
      </p:sp>
      <p:sp>
        <p:nvSpPr>
          <p:cNvPr id="2" name="文本框 15"/>
          <p:cNvSpPr txBox="1"/>
          <p:nvPr/>
        </p:nvSpPr>
        <p:spPr>
          <a:xfrm>
            <a:off x="5430520" y="3458210"/>
            <a:ext cx="1870710" cy="1322070"/>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eaLnBrk="1" hangingPunct="1">
              <a:buFont typeface="Arial" panose="020B0604020202020204" pitchFamily="34" charset="0"/>
              <a:buNone/>
              <a:defRPr/>
            </a:pPr>
            <a:r>
              <a:rPr lang="en-US" altLang="zh-CN" sz="1600" noProof="1">
                <a:ea typeface="宋体" panose="02010600030101010101" pitchFamily="2" charset="-122"/>
              </a:rPr>
              <a:t>2009</a:t>
            </a:r>
            <a:r>
              <a:rPr lang="zh-CN" altLang="en-US" sz="1600" noProof="1">
                <a:ea typeface="宋体" panose="02010600030101010101" pitchFamily="2" charset="-122"/>
              </a:rPr>
              <a:t>年，Cloudera推出CDH（Cloud</a:t>
            </a:r>
            <a:r>
              <a:rPr lang="en-US" altLang="zh-CN" sz="1600" noProof="1">
                <a:ea typeface="宋体" panose="02010600030101010101" pitchFamily="2" charset="-122"/>
              </a:rPr>
              <a:t>-</a:t>
            </a:r>
            <a:r>
              <a:rPr lang="zh-CN" altLang="en-US" sz="1600" noProof="1">
                <a:ea typeface="宋体" panose="02010600030101010101" pitchFamily="2" charset="-122"/>
              </a:rPr>
              <a:t>era’s Dsitribution Including Hadoop）Apache</a:t>
            </a:r>
            <a:endParaRPr lang="en-US" altLang="zh-CN" sz="1600" noProof="1">
              <a:ea typeface="宋体" panose="02010600030101010101" pitchFamily="2" charset="-122"/>
            </a:endParaRPr>
          </a:p>
        </p:txBody>
      </p:sp>
      <p:sp>
        <p:nvSpPr>
          <p:cNvPr id="3" name="文本框 15"/>
          <p:cNvSpPr txBox="1"/>
          <p:nvPr/>
        </p:nvSpPr>
        <p:spPr>
          <a:xfrm>
            <a:off x="7158355" y="1160780"/>
            <a:ext cx="1760220" cy="1568450"/>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eaLnBrk="1" hangingPunct="1">
              <a:buFont typeface="Arial" panose="020B0604020202020204" pitchFamily="34" charset="0"/>
              <a:buNone/>
              <a:defRPr/>
            </a:pPr>
            <a:r>
              <a:rPr lang="en-US" altLang="zh-CN" sz="1600" noProof="1">
                <a:ea typeface="宋体" panose="02010600030101010101" pitchFamily="2" charset="-122"/>
              </a:rPr>
              <a:t>20</a:t>
            </a:r>
            <a:r>
              <a:rPr lang="en-US" sz="1600" noProof="1">
                <a:ea typeface="宋体" panose="02010600030101010101" pitchFamily="2" charset="-122"/>
              </a:rPr>
              <a:t>11</a:t>
            </a:r>
            <a:r>
              <a:rPr lang="zh-CN" altLang="en-US" sz="1600" noProof="1">
                <a:ea typeface="宋体" panose="02010600030101010101" pitchFamily="2" charset="-122"/>
              </a:rPr>
              <a:t>年，</a:t>
            </a:r>
            <a:r>
              <a:rPr lang="en-US" altLang="zh-CN" sz="1600" noProof="1">
                <a:ea typeface="宋体" panose="02010600030101010101" pitchFamily="2" charset="-122"/>
              </a:rPr>
              <a:t>MapR</a:t>
            </a:r>
            <a:r>
              <a:rPr lang="zh-CN" altLang="en-US" sz="1600" noProof="1">
                <a:ea typeface="宋体" panose="02010600030101010101" pitchFamily="2" charset="-122"/>
              </a:rPr>
              <a:t>推出MapR Distribution </a:t>
            </a:r>
            <a:r>
              <a:rPr lang="en-US" altLang="zh-CN" sz="1600" noProof="1">
                <a:ea typeface="宋体" panose="02010600030101010101" pitchFamily="2" charset="-122"/>
              </a:rPr>
              <a:t>;</a:t>
            </a:r>
            <a:endParaRPr lang="en-US" altLang="zh-CN" sz="1600" noProof="1">
              <a:ea typeface="宋体" panose="02010600030101010101" pitchFamily="2" charset="-122"/>
            </a:endParaRPr>
          </a:p>
          <a:p>
            <a:pPr eaLnBrk="1" hangingPunct="1">
              <a:buFont typeface="Arial" panose="020B0604020202020204" pitchFamily="34" charset="0"/>
              <a:buNone/>
              <a:defRPr/>
            </a:pPr>
            <a:r>
              <a:rPr lang="en-US" altLang="zh-CN" sz="1600" noProof="1">
                <a:ea typeface="宋体" panose="02010600030101010101" pitchFamily="2" charset="-122"/>
              </a:rPr>
              <a:t>H</a:t>
            </a:r>
            <a:r>
              <a:rPr lang="zh-CN" altLang="en-US" sz="1600" noProof="1">
                <a:ea typeface="宋体" panose="02010600030101010101" pitchFamily="2" charset="-122"/>
              </a:rPr>
              <a:t>ortonworks推出</a:t>
            </a:r>
            <a:r>
              <a:rPr lang="en-US" altLang="zh-CN" sz="1600" noProof="1">
                <a:ea typeface="宋体" panose="02010600030101010101" pitchFamily="2" charset="-122"/>
              </a:rPr>
              <a:t>HDP(Hortonworks Data Platforms)</a:t>
            </a:r>
            <a:endParaRPr lang="en-US" altLang="zh-CN" sz="1600" noProof="1">
              <a:ea typeface="宋体" panose="02010600030101010101" pitchFamily="2" charset="-122"/>
            </a:endParaRPr>
          </a:p>
        </p:txBody>
      </p:sp>
      <p:cxnSp>
        <p:nvCxnSpPr>
          <p:cNvPr id="6" name="直接连接符 5"/>
          <p:cNvCxnSpPr>
            <a:stCxn id="5" idx="0"/>
          </p:cNvCxnSpPr>
          <p:nvPr/>
        </p:nvCxnSpPr>
        <p:spPr>
          <a:xfrm flipV="1">
            <a:off x="323850" y="2857500"/>
            <a:ext cx="0" cy="215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7" idx="4"/>
          </p:cNvCxnSpPr>
          <p:nvPr/>
        </p:nvCxnSpPr>
        <p:spPr>
          <a:xfrm>
            <a:off x="1679575" y="3209925"/>
            <a:ext cx="0" cy="1825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9" idx="0"/>
            <a:endCxn id="0" idx="2"/>
          </p:cNvCxnSpPr>
          <p:nvPr/>
        </p:nvCxnSpPr>
        <p:spPr>
          <a:xfrm flipV="1">
            <a:off x="3255963" y="2922588"/>
            <a:ext cx="712787" cy="142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11" idx="4"/>
            <a:endCxn id="0" idx="0"/>
          </p:cNvCxnSpPr>
          <p:nvPr/>
        </p:nvCxnSpPr>
        <p:spPr>
          <a:xfrm flipH="1">
            <a:off x="4267200" y="3246438"/>
            <a:ext cx="511175" cy="150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3" idx="0"/>
            <a:endCxn id="0" idx="2"/>
          </p:cNvCxnSpPr>
          <p:nvPr/>
        </p:nvCxnSpPr>
        <p:spPr>
          <a:xfrm flipV="1">
            <a:off x="6022975" y="2728913"/>
            <a:ext cx="0" cy="3444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4" idx="4"/>
            <a:endCxn id="0" idx="0"/>
          </p:cNvCxnSpPr>
          <p:nvPr/>
        </p:nvCxnSpPr>
        <p:spPr>
          <a:xfrm flipH="1">
            <a:off x="6365875" y="3246438"/>
            <a:ext cx="431800" cy="211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5" idx="0"/>
            <a:endCxn id="0" idx="2"/>
          </p:cNvCxnSpPr>
          <p:nvPr/>
        </p:nvCxnSpPr>
        <p:spPr>
          <a:xfrm flipV="1">
            <a:off x="7577138" y="2728913"/>
            <a:ext cx="461962" cy="344487"/>
          </a:xfrm>
          <a:prstGeom prst="line">
            <a:avLst/>
          </a:prstGeom>
        </p:spPr>
        <p:style>
          <a:lnRef idx="1">
            <a:schemeClr val="accent1"/>
          </a:lnRef>
          <a:fillRef idx="0">
            <a:schemeClr val="accent1"/>
          </a:fillRef>
          <a:effectRef idx="0">
            <a:schemeClr val="accent1"/>
          </a:effectRef>
          <a:fontRef idx="minor">
            <a:schemeClr val="tx1"/>
          </a:fontRef>
        </p:style>
      </p:cxnSp>
      <p:sp>
        <p:nvSpPr>
          <p:cNvPr id="19" name="MH_Entry_1"/>
          <p:cNvSpPr>
            <a:spLocks noChangeArrowheads="1"/>
          </p:cNvSpPr>
          <p:nvPr>
            <p:custDataLst>
              <p:tags r:id="rId1"/>
            </p:custDataLst>
          </p:nvPr>
        </p:nvSpPr>
        <p:spPr bwMode="auto">
          <a:xfrm flipH="1">
            <a:off x="242888" y="474663"/>
            <a:ext cx="5392737"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rPr>
              <a:t>2.1.1 Hadoop</a:t>
            </a:r>
            <a:r>
              <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rPr>
              <a:t>发展简史</a:t>
            </a:r>
            <a:endPar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20" name="椭圆 19"/>
          <p:cNvSpPr/>
          <p:nvPr/>
        </p:nvSpPr>
        <p:spPr>
          <a:xfrm>
            <a:off x="8555038" y="3073400"/>
            <a:ext cx="144462" cy="14446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a:defRPr/>
            </a:pPr>
            <a:endParaRPr lang="zh-CN" altLang="en-US" noProof="1">
              <a:solidFill>
                <a:srgbClr val="FFFFFF"/>
              </a:solidFill>
              <a:ea typeface="方正舒体" panose="02010601030101010101" charset="-122"/>
            </a:endParaRPr>
          </a:p>
        </p:txBody>
      </p:sp>
      <p:sp>
        <p:nvSpPr>
          <p:cNvPr id="21" name="文本框 15"/>
          <p:cNvSpPr txBox="1"/>
          <p:nvPr/>
        </p:nvSpPr>
        <p:spPr>
          <a:xfrm>
            <a:off x="7503795" y="3580765"/>
            <a:ext cx="1492885" cy="1076325"/>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eaLnBrk="1" hangingPunct="1">
              <a:buFont typeface="Arial" panose="020B0604020202020204" pitchFamily="34" charset="0"/>
              <a:buNone/>
              <a:defRPr/>
            </a:pPr>
            <a:r>
              <a:rPr lang="en-US" altLang="zh-CN" sz="1600" noProof="1">
                <a:ea typeface="宋体" panose="02010600030101010101" pitchFamily="2" charset="-122"/>
              </a:rPr>
              <a:t>2018</a:t>
            </a:r>
            <a:r>
              <a:rPr lang="zh-CN" altLang="en-US" sz="1600" noProof="1">
                <a:ea typeface="宋体" panose="02010600030101010101" pitchFamily="2" charset="-122"/>
              </a:rPr>
              <a:t>年</a:t>
            </a:r>
            <a:r>
              <a:rPr lang="en-US" altLang="zh-CN" sz="1600" noProof="1">
                <a:ea typeface="宋体" panose="02010600030101010101" pitchFamily="2" charset="-122"/>
              </a:rPr>
              <a:t>11</a:t>
            </a:r>
            <a:r>
              <a:rPr lang="zh-CN" altLang="en-US" sz="1600" noProof="1">
                <a:ea typeface="宋体" panose="02010600030101010101" pitchFamily="2" charset="-122"/>
              </a:rPr>
              <a:t>月</a:t>
            </a:r>
            <a:r>
              <a:rPr lang="en-US" altLang="zh-CN" sz="1600" noProof="1">
                <a:ea typeface="宋体" panose="02010600030101010101" pitchFamily="2" charset="-122"/>
              </a:rPr>
              <a:t>,Cloudera</a:t>
            </a:r>
            <a:r>
              <a:rPr lang="zh-CN" altLang="en-US" sz="1600" noProof="1">
                <a:ea typeface="宋体" panose="02010600030101010101" pitchFamily="2" charset="-122"/>
              </a:rPr>
              <a:t>与</a:t>
            </a:r>
            <a:r>
              <a:rPr lang="en-US" altLang="zh-CN" sz="1600" noProof="1">
                <a:ea typeface="宋体" panose="02010600030101010101" pitchFamily="2" charset="-122"/>
              </a:rPr>
              <a:t>Hortonworks</a:t>
            </a:r>
            <a:r>
              <a:rPr lang="zh-CN" altLang="en-US" sz="1600" noProof="1">
                <a:ea typeface="宋体" panose="02010600030101010101" pitchFamily="2" charset="-122"/>
              </a:rPr>
              <a:t>合并</a:t>
            </a:r>
            <a:endParaRPr lang="zh-CN" altLang="en-US" sz="1600" noProof="1">
              <a:ea typeface="宋体" panose="02010600030101010101" pitchFamily="2" charset="-122"/>
            </a:endParaRPr>
          </a:p>
        </p:txBody>
      </p:sp>
      <p:cxnSp>
        <p:nvCxnSpPr>
          <p:cNvPr id="22" name="直接连接符 21"/>
          <p:cNvCxnSpPr>
            <a:stCxn id="20" idx="4"/>
            <a:endCxn id="0" idx="0"/>
          </p:cNvCxnSpPr>
          <p:nvPr/>
        </p:nvCxnSpPr>
        <p:spPr>
          <a:xfrm flipH="1">
            <a:off x="8250238" y="3217863"/>
            <a:ext cx="377825" cy="36353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0-#ppt_w/2"/>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1"/>
          <p:cNvSpPr>
            <a:spLocks noGrp="1" noChangeArrowheads="1"/>
          </p:cNvSpPr>
          <p:nvPr>
            <p:ph idx="1"/>
          </p:nvPr>
        </p:nvSpPr>
        <p:spPr>
          <a:xfrm>
            <a:off x="-3175" y="1042988"/>
            <a:ext cx="9039225" cy="3924300"/>
          </a:xfrm>
        </p:spPr>
        <p:txBody>
          <a:bodyPr/>
          <a:lstStyle/>
          <a:p>
            <a:r>
              <a:rPr lang="en-US" altLang="zh-CN" sz="2000" dirty="0" smtClean="0"/>
              <a:t>2011</a:t>
            </a:r>
            <a:r>
              <a:rPr lang="zh-CN" altLang="en-US" sz="2000" dirty="0" smtClean="0"/>
              <a:t>年</a:t>
            </a:r>
            <a:r>
              <a:rPr lang="en-US" altLang="zh-CN" sz="2000" dirty="0" smtClean="0"/>
              <a:t>12</a:t>
            </a:r>
            <a:r>
              <a:rPr lang="zh-CN" altLang="en-US" sz="2000" dirty="0" smtClean="0"/>
              <a:t>月，</a:t>
            </a:r>
            <a:r>
              <a:rPr lang="en-US" altLang="zh-CN" sz="2000" dirty="0" smtClean="0"/>
              <a:t>1.0.0</a:t>
            </a:r>
            <a:r>
              <a:rPr lang="zh-CN" altLang="en-US" sz="2000" dirty="0" smtClean="0"/>
              <a:t>版本</a:t>
            </a:r>
            <a:endParaRPr lang="zh-CN" altLang="en-US" sz="2000" dirty="0" smtClean="0"/>
          </a:p>
          <a:p>
            <a:pPr lvl="1"/>
            <a:r>
              <a:rPr lang="en-US" altLang="zh-CN" sz="1800" dirty="0" smtClean="0"/>
              <a:t>HDFS</a:t>
            </a:r>
            <a:r>
              <a:rPr lang="zh-CN" altLang="en-US" sz="1800" dirty="0" smtClean="0"/>
              <a:t>由一个</a:t>
            </a:r>
            <a:r>
              <a:rPr lang="en-US" altLang="zh-CN" sz="1800" dirty="0" err="1" smtClean="0"/>
              <a:t>namenode</a:t>
            </a:r>
            <a:r>
              <a:rPr lang="en-US" altLang="zh-CN" sz="1800" dirty="0" smtClean="0"/>
              <a:t>(</a:t>
            </a:r>
            <a:r>
              <a:rPr lang="en-US" altLang="zh-CN" sz="1800" dirty="0" err="1" smtClean="0"/>
              <a:t>namenode</a:t>
            </a:r>
            <a:r>
              <a:rPr lang="en-US" altLang="zh-CN" sz="1800" dirty="0" smtClean="0"/>
              <a:t> + secondary </a:t>
            </a:r>
            <a:r>
              <a:rPr lang="en-US" altLang="zh-CN" sz="1800" dirty="0" err="1" smtClean="0"/>
              <a:t>namenode</a:t>
            </a:r>
            <a:r>
              <a:rPr lang="en-US" altLang="zh-CN" sz="1800" dirty="0" smtClean="0"/>
              <a:t>)</a:t>
            </a:r>
            <a:r>
              <a:rPr lang="zh-CN" altLang="en-US" sz="1800" dirty="0" smtClean="0"/>
              <a:t>和多个</a:t>
            </a:r>
            <a:r>
              <a:rPr lang="en-US" altLang="zh-CN" sz="1800" dirty="0" err="1" smtClean="0"/>
              <a:t>datanode</a:t>
            </a:r>
            <a:r>
              <a:rPr lang="zh-CN" altLang="en-US" sz="1800" dirty="0" smtClean="0"/>
              <a:t>构成；</a:t>
            </a:r>
            <a:endParaRPr lang="zh-CN" altLang="en-US" sz="1800" dirty="0" smtClean="0"/>
          </a:p>
          <a:p>
            <a:pPr lvl="1"/>
            <a:r>
              <a:rPr lang="en-US" altLang="zh-CN" sz="1800" dirty="0" smtClean="0"/>
              <a:t>MapReduce</a:t>
            </a:r>
            <a:r>
              <a:rPr lang="zh-CN" altLang="en-US" sz="1800" dirty="0" smtClean="0"/>
              <a:t>由一个</a:t>
            </a:r>
            <a:r>
              <a:rPr lang="en-US" altLang="zh-CN" sz="1800" dirty="0" err="1" smtClean="0"/>
              <a:t>JobTracker</a:t>
            </a:r>
            <a:r>
              <a:rPr lang="zh-CN" altLang="en-US" sz="1800" dirty="0" smtClean="0"/>
              <a:t>和多个</a:t>
            </a:r>
            <a:r>
              <a:rPr lang="en-US" altLang="zh-CN" sz="1800" dirty="0" err="1" smtClean="0"/>
              <a:t>TaskTracker</a:t>
            </a:r>
            <a:r>
              <a:rPr lang="zh-CN" altLang="en-US" sz="1800" dirty="0" smtClean="0"/>
              <a:t>构成</a:t>
            </a:r>
            <a:endParaRPr lang="zh-CN" altLang="en-US" sz="1800" dirty="0" smtClean="0"/>
          </a:p>
          <a:p>
            <a:r>
              <a:rPr lang="en-US" altLang="zh-CN" sz="2000" dirty="0" smtClean="0"/>
              <a:t>2012</a:t>
            </a:r>
            <a:r>
              <a:rPr lang="zh-CN" altLang="en-US" sz="2000" dirty="0" smtClean="0"/>
              <a:t>年</a:t>
            </a:r>
            <a:r>
              <a:rPr lang="en-US" altLang="zh-CN" sz="2000" dirty="0" smtClean="0"/>
              <a:t>5</a:t>
            </a:r>
            <a:r>
              <a:rPr lang="zh-CN" altLang="en-US" sz="2000" dirty="0" smtClean="0"/>
              <a:t>月，</a:t>
            </a:r>
            <a:r>
              <a:rPr lang="en-US" altLang="zh-CN" sz="2000" dirty="0" smtClean="0"/>
              <a:t>2.0.0-alpha</a:t>
            </a:r>
            <a:r>
              <a:rPr lang="zh-CN" altLang="en-US" sz="2000" dirty="0" smtClean="0"/>
              <a:t>版</a:t>
            </a:r>
            <a:endParaRPr lang="zh-CN" altLang="en-US" sz="2000" dirty="0" smtClean="0"/>
          </a:p>
          <a:p>
            <a:pPr lvl="1"/>
            <a:r>
              <a:rPr lang="zh-CN" altLang="en-US" sz="1800" dirty="0" smtClean="0"/>
              <a:t>支持多个（</a:t>
            </a:r>
            <a:r>
              <a:rPr lang="en-US" altLang="zh-CN" sz="1800" dirty="0" smtClean="0"/>
              <a:t>2.x</a:t>
            </a:r>
            <a:r>
              <a:rPr lang="zh-CN" altLang="en-US" sz="1800" dirty="0" smtClean="0"/>
              <a:t>暂时</a:t>
            </a:r>
            <a:r>
              <a:rPr lang="en-US" altLang="zh-CN" sz="1800" dirty="0" smtClean="0"/>
              <a:t>2</a:t>
            </a:r>
            <a:r>
              <a:rPr lang="zh-CN" altLang="en-US" sz="1800" dirty="0" smtClean="0"/>
              <a:t>个）</a:t>
            </a:r>
            <a:r>
              <a:rPr lang="en-US" altLang="zh-CN" sz="1800" dirty="0" err="1" smtClean="0"/>
              <a:t>namenode</a:t>
            </a:r>
            <a:r>
              <a:rPr lang="zh-CN" altLang="en-US" sz="1800" dirty="0" smtClean="0"/>
              <a:t>，一个</a:t>
            </a:r>
            <a:r>
              <a:rPr lang="en-US" altLang="zh-CN" sz="1800" dirty="0" smtClean="0"/>
              <a:t>active</a:t>
            </a:r>
            <a:r>
              <a:rPr lang="zh-CN" altLang="en-US" sz="1800" dirty="0" smtClean="0"/>
              <a:t>，一个</a:t>
            </a:r>
            <a:r>
              <a:rPr lang="en-US" altLang="zh-CN" sz="1800" dirty="0" smtClean="0"/>
              <a:t>standby</a:t>
            </a:r>
            <a:r>
              <a:rPr lang="zh-CN" altLang="en-US" sz="1800" dirty="0" smtClean="0"/>
              <a:t>，从而解决了</a:t>
            </a:r>
            <a:r>
              <a:rPr lang="en-US" altLang="zh-CN" sz="1800" dirty="0" smtClean="0"/>
              <a:t>1.0</a:t>
            </a:r>
            <a:r>
              <a:rPr lang="zh-CN" altLang="en-US" sz="1800" dirty="0" smtClean="0"/>
              <a:t>存在的单点故障问题</a:t>
            </a:r>
            <a:endParaRPr lang="zh-CN" altLang="en-US" sz="1800" dirty="0" smtClean="0"/>
          </a:p>
          <a:p>
            <a:pPr lvl="1"/>
            <a:r>
              <a:rPr lang="zh-CN" altLang="en-US" sz="1800" dirty="0" smtClean="0"/>
              <a:t>将资源管理调度功能从</a:t>
            </a:r>
            <a:r>
              <a:rPr lang="en-US" altLang="zh-CN" sz="1800" dirty="0" smtClean="0"/>
              <a:t>MapReduce</a:t>
            </a:r>
            <a:r>
              <a:rPr lang="zh-CN" altLang="en-US" sz="1800" dirty="0" smtClean="0"/>
              <a:t>中剥离，形成新一代资源管理调度框架</a:t>
            </a:r>
            <a:r>
              <a:rPr lang="en-US" altLang="zh-CN" sz="1800" dirty="0" smtClean="0"/>
              <a:t>YARN</a:t>
            </a:r>
            <a:r>
              <a:rPr lang="zh-CN" altLang="en-US" sz="1800" dirty="0" smtClean="0"/>
              <a:t>，解决了</a:t>
            </a:r>
            <a:r>
              <a:rPr lang="en-US" altLang="zh-CN" sz="1800" dirty="0" smtClean="0"/>
              <a:t>MapReduce</a:t>
            </a:r>
            <a:r>
              <a:rPr lang="zh-CN" altLang="en-US" sz="1800" dirty="0" smtClean="0"/>
              <a:t>的单点故障，并提高了管理效率；而且</a:t>
            </a:r>
            <a:r>
              <a:rPr lang="en-US" altLang="zh-CN" sz="1800" dirty="0" smtClean="0"/>
              <a:t>YARN</a:t>
            </a:r>
            <a:r>
              <a:rPr lang="zh-CN" altLang="en-US" sz="1800" dirty="0" smtClean="0"/>
              <a:t>还可以为</a:t>
            </a:r>
            <a:r>
              <a:rPr lang="en-US" altLang="zh-CN" sz="1800" dirty="0" err="1" smtClean="0"/>
              <a:t>HBase,spark</a:t>
            </a:r>
            <a:r>
              <a:rPr lang="zh-CN" altLang="en-US" sz="1800" dirty="0" smtClean="0"/>
              <a:t>等其他计算框架提供统一的资源调度；</a:t>
            </a:r>
            <a:endParaRPr lang="zh-CN" altLang="en-US" sz="1800" dirty="0" smtClean="0"/>
          </a:p>
          <a:p>
            <a:r>
              <a:rPr lang="en-US" altLang="zh-CN" sz="2000" dirty="0" smtClean="0"/>
              <a:t>2017</a:t>
            </a:r>
            <a:r>
              <a:rPr lang="zh-CN" altLang="en-US" sz="2000" dirty="0" smtClean="0"/>
              <a:t>年</a:t>
            </a:r>
            <a:r>
              <a:rPr lang="en-US" altLang="zh-CN" sz="2000" dirty="0" smtClean="0"/>
              <a:t>6</a:t>
            </a:r>
            <a:r>
              <a:rPr lang="zh-CN" altLang="en-US" sz="2000" dirty="0" smtClean="0"/>
              <a:t>月，</a:t>
            </a:r>
            <a:r>
              <a:rPr lang="en-US" altLang="zh-CN" sz="2000" dirty="0" smtClean="0"/>
              <a:t>3.0.0-alpha1</a:t>
            </a:r>
            <a:r>
              <a:rPr lang="zh-CN" altLang="en-US" sz="2000" dirty="0" smtClean="0"/>
              <a:t>版</a:t>
            </a:r>
            <a:endParaRPr lang="zh-CN" altLang="en-US" sz="2000" dirty="0" smtClean="0"/>
          </a:p>
          <a:p>
            <a:pPr lvl="1"/>
            <a:r>
              <a:rPr lang="en-US" altLang="zh-CN" sz="1800" dirty="0" smtClean="0"/>
              <a:t>HDFS</a:t>
            </a:r>
            <a:r>
              <a:rPr lang="zh-CN" altLang="en-US" sz="1800" dirty="0" smtClean="0"/>
              <a:t>：支持多</a:t>
            </a:r>
            <a:r>
              <a:rPr lang="en-US" altLang="zh-CN" sz="1800" dirty="0" err="1" smtClean="0"/>
              <a:t>namenode</a:t>
            </a:r>
            <a:r>
              <a:rPr lang="zh-CN" altLang="en-US" sz="1800" dirty="0" smtClean="0"/>
              <a:t>（一</a:t>
            </a:r>
            <a:r>
              <a:rPr lang="en-US" altLang="zh-CN" sz="1800" dirty="0" smtClean="0"/>
              <a:t>active,</a:t>
            </a:r>
            <a:r>
              <a:rPr lang="zh-CN" altLang="en-US" sz="1800" dirty="0" smtClean="0"/>
              <a:t>多</a:t>
            </a:r>
            <a:r>
              <a:rPr lang="en-US" altLang="zh-CN" sz="1800" dirty="0" smtClean="0"/>
              <a:t>standby)</a:t>
            </a:r>
            <a:r>
              <a:rPr lang="zh-CN" altLang="en-US" sz="1800" dirty="0" smtClean="0"/>
              <a:t>、数据的擦除编码、最近计算原则；</a:t>
            </a:r>
            <a:endParaRPr lang="zh-CN" altLang="en-US" sz="1800" dirty="0" smtClean="0"/>
          </a:p>
          <a:p>
            <a:pPr lvl="1"/>
            <a:r>
              <a:rPr lang="en-US" altLang="zh-CN" sz="1800" dirty="0" smtClean="0"/>
              <a:t>MapReduce</a:t>
            </a:r>
            <a:r>
              <a:rPr lang="zh-CN" altLang="en-US" sz="1800" dirty="0" smtClean="0"/>
              <a:t>：Tasknative优化、MapReduce内存参数自动推断</a:t>
            </a:r>
            <a:endParaRPr lang="zh-CN" altLang="en-US" sz="1800" dirty="0" smtClean="0"/>
          </a:p>
        </p:txBody>
      </p:sp>
      <p:sp>
        <p:nvSpPr>
          <p:cNvPr id="2" name="标题 2"/>
          <p:cNvSpPr>
            <a:spLocks noGrp="1" noChangeArrowheads="1"/>
          </p:cNvSpPr>
          <p:nvPr>
            <p:ph type="title"/>
          </p:nvPr>
        </p:nvSpPr>
        <p:spPr>
          <a:xfrm>
            <a:off x="457200" y="444500"/>
            <a:ext cx="8229600" cy="692150"/>
          </a:xfrm>
        </p:spPr>
        <p:txBody>
          <a:bodyPr/>
          <a:lstStyle/>
          <a:p>
            <a:pPr>
              <a:defRPr/>
            </a:pPr>
            <a:r>
              <a:rPr lang="en-US" altLang="zh-CN" sz="3600"/>
              <a:t>HADOOP</a:t>
            </a:r>
            <a:r>
              <a:rPr lang="zh-CN" altLang="en-US" sz="3600"/>
              <a:t>的主要版本</a:t>
            </a:r>
            <a:endParaRPr lang="zh-CN" altLang="en-US" sz="360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2"/>
          <p:cNvSpPr>
            <a:spLocks noGrp="1" noChangeArrowheads="1"/>
          </p:cNvSpPr>
          <p:nvPr>
            <p:ph type="title"/>
          </p:nvPr>
        </p:nvSpPr>
        <p:spPr>
          <a:xfrm>
            <a:off x="457200" y="444500"/>
            <a:ext cx="8229600" cy="612800"/>
          </a:xfrm>
        </p:spPr>
        <p:txBody>
          <a:bodyPr/>
          <a:lstStyle/>
          <a:p>
            <a:pPr>
              <a:defRPr/>
            </a:pPr>
            <a:r>
              <a:rPr lang="en-US" altLang="zh-CN" dirty="0"/>
              <a:t>Hadoop</a:t>
            </a:r>
            <a:r>
              <a:rPr lang="zh-CN" altLang="en-US" dirty="0"/>
              <a:t>的发行版本</a:t>
            </a:r>
            <a:endParaRPr lang="zh-CN" altLang="en-US" dirty="0"/>
          </a:p>
        </p:txBody>
      </p:sp>
      <p:sp>
        <p:nvSpPr>
          <p:cNvPr id="13315" name="内容占位符 6"/>
          <p:cNvSpPr>
            <a:spLocks noGrp="1" noChangeArrowheads="1"/>
          </p:cNvSpPr>
          <p:nvPr>
            <p:ph idx="1"/>
          </p:nvPr>
        </p:nvSpPr>
        <p:spPr>
          <a:xfrm>
            <a:off x="457200" y="1057300"/>
            <a:ext cx="8361363" cy="4300438"/>
          </a:xfrm>
        </p:spPr>
        <p:txBody>
          <a:bodyPr/>
          <a:lstStyle/>
          <a:p>
            <a:r>
              <a:rPr lang="en-US" altLang="zh-CN" sz="1800" dirty="0" smtClean="0"/>
              <a:t>Apache  Hadoop</a:t>
            </a:r>
            <a:endParaRPr lang="en-US" altLang="zh-CN" sz="1800" dirty="0" smtClean="0"/>
          </a:p>
          <a:p>
            <a:pPr lvl="1"/>
            <a:r>
              <a:rPr lang="zh-CN" altLang="en-US" sz="1600" dirty="0" smtClean="0"/>
              <a:t>开源；</a:t>
            </a:r>
            <a:endParaRPr lang="zh-CN" altLang="en-US" sz="1600" dirty="0" smtClean="0"/>
          </a:p>
          <a:p>
            <a:pPr lvl="1"/>
            <a:r>
              <a:rPr lang="zh-CN" altLang="en-US" sz="1600" dirty="0" smtClean="0"/>
              <a:t>学习</a:t>
            </a:r>
            <a:r>
              <a:rPr lang="en-US" altLang="zh-CN" sz="1600" dirty="0" err="1" smtClean="0"/>
              <a:t>hadoop</a:t>
            </a:r>
            <a:r>
              <a:rPr lang="zh-CN" altLang="en-US" sz="1600" dirty="0" smtClean="0"/>
              <a:t>的基础；</a:t>
            </a:r>
            <a:endParaRPr lang="zh-CN" altLang="en-US" sz="1600" dirty="0" smtClean="0"/>
          </a:p>
          <a:p>
            <a:r>
              <a:rPr lang="en-US" altLang="zh-CN" sz="1800" dirty="0" smtClean="0"/>
              <a:t>Cloudera CDH(</a:t>
            </a:r>
            <a:r>
              <a:rPr lang="zh-CN" altLang="en-US" sz="1800" dirty="0" smtClean="0">
                <a:latin typeface="Arial" panose="020B0604020202020204" pitchFamily="34" charset="0"/>
              </a:rPr>
              <a:t>Cloudera</a:t>
            </a:r>
            <a:r>
              <a:rPr lang="en-US" altLang="zh-CN" sz="1800" dirty="0" smtClean="0">
                <a:latin typeface="Arial" panose="020B0604020202020204" pitchFamily="34" charset="0"/>
              </a:rPr>
              <a:t>'</a:t>
            </a:r>
            <a:r>
              <a:rPr lang="zh-CN" altLang="en-US" sz="1800" dirty="0" smtClean="0">
                <a:latin typeface="Arial" panose="020B0604020202020204" pitchFamily="34" charset="0"/>
              </a:rPr>
              <a:t>s Dsitribution Including Apache Hadoop</a:t>
            </a:r>
            <a:r>
              <a:rPr lang="en-US" altLang="zh-CN" sz="1800" dirty="0" smtClean="0"/>
              <a:t> )</a:t>
            </a:r>
            <a:r>
              <a:rPr lang="zh-CN" altLang="en-US" sz="1800" dirty="0" smtClean="0"/>
              <a:t>、Cloudera Manager，Cloudera Support</a:t>
            </a:r>
            <a:endParaRPr lang="zh-CN" altLang="en-US" sz="1800" dirty="0" smtClean="0"/>
          </a:p>
          <a:p>
            <a:pPr lvl="1"/>
            <a:r>
              <a:rPr lang="zh-CN" altLang="en-US" sz="1600" dirty="0" smtClean="0"/>
              <a:t>完全开源，兼容性、安全性、稳定性有增强；</a:t>
            </a:r>
            <a:endParaRPr lang="zh-CN" altLang="en-US" sz="1600" dirty="0" smtClean="0"/>
          </a:p>
          <a:p>
            <a:pPr lvl="1"/>
            <a:r>
              <a:rPr lang="zh-CN" altLang="en-US" sz="1600" dirty="0" smtClean="0"/>
              <a:t>开发了flume、hue、impala等框架，功能更全面；</a:t>
            </a:r>
            <a:endParaRPr lang="zh-CN" altLang="en-US" sz="1600" dirty="0" smtClean="0"/>
          </a:p>
          <a:p>
            <a:pPr lvl="1"/>
            <a:r>
              <a:rPr lang="zh-CN" altLang="en-US" sz="1600" dirty="0" smtClean="0"/>
              <a:t>技术支持和咨询服务收费，每节点每年</a:t>
            </a:r>
            <a:r>
              <a:rPr lang="en-US" altLang="zh-CN" sz="1600" dirty="0" smtClean="0"/>
              <a:t>4000</a:t>
            </a:r>
            <a:r>
              <a:rPr lang="zh-CN" altLang="en-US" sz="1600" dirty="0" smtClean="0"/>
              <a:t>美元；</a:t>
            </a:r>
            <a:endParaRPr lang="en-US" altLang="zh-CN" sz="1600" dirty="0" smtClean="0"/>
          </a:p>
          <a:p>
            <a:r>
              <a:rPr lang="en-US" altLang="zh-CN" sz="1800" dirty="0" smtClean="0"/>
              <a:t>Hortonworks HDP(</a:t>
            </a:r>
            <a:r>
              <a:rPr lang="en-US" altLang="zh-CN" sz="1800" dirty="0" smtClean="0">
                <a:latin typeface="Arial" panose="020B0604020202020204" pitchFamily="34" charset="0"/>
              </a:rPr>
              <a:t>Hortonworks Data Platforms)</a:t>
            </a:r>
            <a:r>
              <a:rPr lang="zh-CN" altLang="en-US" sz="1800" dirty="0" smtClean="0">
                <a:latin typeface="Arial" panose="020B0604020202020204" pitchFamily="34" charset="0"/>
              </a:rPr>
              <a:t>、Ambari、HCatalog</a:t>
            </a:r>
            <a:endParaRPr lang="zh-CN" altLang="en-US" sz="1800" dirty="0" smtClean="0">
              <a:latin typeface="Arial" panose="020B0604020202020204" pitchFamily="34" charset="0"/>
            </a:endParaRPr>
          </a:p>
          <a:p>
            <a:pPr lvl="1"/>
            <a:r>
              <a:rPr lang="zh-CN" altLang="en-US" sz="1600" dirty="0" smtClean="0">
                <a:latin typeface="Arial" panose="020B0604020202020204" pitchFamily="34" charset="0"/>
              </a:rPr>
              <a:t>完全开源，提供</a:t>
            </a:r>
            <a:r>
              <a:rPr lang="en-US" altLang="zh-CN" sz="1600" dirty="0" smtClean="0"/>
              <a:t>Apache  Hadoop</a:t>
            </a:r>
            <a:r>
              <a:rPr lang="zh-CN" altLang="en-US" sz="1600" dirty="0" smtClean="0"/>
              <a:t>稳定版的所有关键组件；</a:t>
            </a:r>
            <a:endParaRPr lang="zh-CN" altLang="en-US" sz="1600" dirty="0" smtClean="0"/>
          </a:p>
          <a:p>
            <a:pPr lvl="1"/>
            <a:r>
              <a:rPr lang="zh-CN" altLang="en-US" sz="1600" dirty="0" smtClean="0"/>
              <a:t>能运行在</a:t>
            </a:r>
            <a:r>
              <a:rPr lang="en-US" altLang="zh-CN" sz="1600" dirty="0" smtClean="0"/>
              <a:t>windows</a:t>
            </a:r>
            <a:r>
              <a:rPr lang="zh-CN" altLang="en-US" sz="1600" dirty="0" smtClean="0"/>
              <a:t>平台上；</a:t>
            </a:r>
            <a:endParaRPr lang="zh-CN" altLang="en-US" sz="1600" dirty="0" smtClean="0"/>
          </a:p>
          <a:p>
            <a:pPr lvl="1"/>
            <a:r>
              <a:rPr lang="zh-CN" altLang="en-US" sz="1600" dirty="0" smtClean="0"/>
              <a:t>每</a:t>
            </a:r>
            <a:r>
              <a:rPr lang="en-US" altLang="zh-CN" sz="1600" dirty="0" smtClean="0"/>
              <a:t>10</a:t>
            </a:r>
            <a:r>
              <a:rPr lang="zh-CN" altLang="en-US" sz="1600" dirty="0" smtClean="0"/>
              <a:t>个节点每年</a:t>
            </a:r>
            <a:r>
              <a:rPr lang="en-US" altLang="zh-CN" sz="1600" dirty="0" smtClean="0"/>
              <a:t>12500</a:t>
            </a:r>
            <a:r>
              <a:rPr lang="zh-CN" altLang="en-US" sz="1600" dirty="0" smtClean="0"/>
              <a:t>美元。</a:t>
            </a:r>
            <a:endParaRPr lang="en-US" altLang="zh-CN" sz="16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H_Entry_1"/>
          <p:cNvSpPr>
            <a:spLocks noChangeArrowheads="1"/>
          </p:cNvSpPr>
          <p:nvPr>
            <p:custDataLst>
              <p:tags r:id="rId1"/>
            </p:custDataLst>
          </p:nvPr>
        </p:nvSpPr>
        <p:spPr bwMode="auto">
          <a:xfrm flipH="1">
            <a:off x="242888" y="617538"/>
            <a:ext cx="597217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rPr>
              <a:t>2.1.2 Hadoop</a:t>
            </a:r>
            <a:r>
              <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rPr>
              <a:t>的特性</a:t>
            </a:r>
            <a:endPar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6"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rPr>
              <a:t>2.1 </a:t>
            </a:r>
            <a:r>
              <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rPr>
              <a:t>概述</a:t>
            </a: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3" name="内容占位符 2"/>
          <p:cNvSpPr>
            <a:spLocks noGrp="1"/>
          </p:cNvSpPr>
          <p:nvPr>
            <p:ph idx="1"/>
          </p:nvPr>
        </p:nvSpPr>
        <p:spPr>
          <a:xfrm>
            <a:off x="457200" y="1263650"/>
            <a:ext cx="8229600" cy="3924300"/>
          </a:xfrm>
        </p:spPr>
        <p:txBody>
          <a:bodyPr/>
          <a:lstStyle/>
          <a:p>
            <a:pPr marL="0" indent="0">
              <a:buFont typeface="Arial" panose="020B0604020202020204" pitchFamily="34" charset="0"/>
              <a:buNone/>
              <a:defRPr/>
            </a:pPr>
            <a:r>
              <a:rPr lang="en-US" altLang="zh-CN" dirty="0" err="1">
                <a:latin typeface="黑体" panose="02010609060101010101" pitchFamily="49" charset="-122"/>
                <a:ea typeface="黑体" panose="02010609060101010101" pitchFamily="49" charset="-122"/>
              </a:rPr>
              <a:t>Hadoop</a:t>
            </a:r>
            <a:r>
              <a:rPr lang="zh-CN" altLang="en-US" dirty="0">
                <a:latin typeface="黑体" panose="02010609060101010101" pitchFamily="49" charset="-122"/>
                <a:ea typeface="黑体" panose="02010609060101010101" pitchFamily="49" charset="-122"/>
              </a:rPr>
              <a:t>是一个能够对大量数据进行分布式处理的软件框架，并且是以一种可靠、高效、可伸缩的方式进行处理的，它具有以下几个方面的特性：</a:t>
            </a:r>
            <a:endParaRPr lang="zh-CN" altLang="en-US" dirty="0">
              <a:latin typeface="黑体" panose="02010609060101010101" pitchFamily="49" charset="-122"/>
              <a:ea typeface="黑体" panose="02010609060101010101" pitchFamily="49" charset="-122"/>
            </a:endParaRPr>
          </a:p>
          <a:p>
            <a:pPr marL="182880" indent="-182880">
              <a:defRPr/>
            </a:pPr>
            <a:r>
              <a:rPr lang="zh-CN" altLang="en-US" sz="2000" dirty="0">
                <a:latin typeface="黑体" panose="02010609060101010101" pitchFamily="49" charset="-122"/>
                <a:ea typeface="黑体" panose="02010609060101010101" pitchFamily="49" charset="-122"/>
              </a:rPr>
              <a:t>   高可靠性</a:t>
            </a:r>
            <a:endParaRPr lang="zh-CN" altLang="en-US" sz="2000" dirty="0">
              <a:latin typeface="黑体" panose="02010609060101010101" pitchFamily="49" charset="-122"/>
              <a:ea typeface="黑体" panose="02010609060101010101" pitchFamily="49" charset="-122"/>
            </a:endParaRPr>
          </a:p>
          <a:p>
            <a:pPr marL="182880" indent="-182880">
              <a:defRPr/>
            </a:pPr>
            <a:r>
              <a:rPr lang="zh-CN" altLang="en-US" sz="2000" dirty="0">
                <a:latin typeface="黑体" panose="02010609060101010101" pitchFamily="49" charset="-122"/>
                <a:ea typeface="黑体" panose="02010609060101010101" pitchFamily="49" charset="-122"/>
              </a:rPr>
              <a:t>   高效性</a:t>
            </a:r>
            <a:endParaRPr lang="zh-CN" altLang="en-US" sz="2000" dirty="0">
              <a:latin typeface="黑体" panose="02010609060101010101" pitchFamily="49" charset="-122"/>
              <a:ea typeface="黑体" panose="02010609060101010101" pitchFamily="49" charset="-122"/>
            </a:endParaRPr>
          </a:p>
          <a:p>
            <a:pPr marL="182880" indent="-182880">
              <a:defRPr/>
            </a:pPr>
            <a:r>
              <a:rPr lang="zh-CN" altLang="en-US" sz="2000" dirty="0">
                <a:latin typeface="黑体" panose="02010609060101010101" pitchFamily="49" charset="-122"/>
                <a:ea typeface="黑体" panose="02010609060101010101" pitchFamily="49" charset="-122"/>
              </a:rPr>
              <a:t>   高可扩展性</a:t>
            </a:r>
            <a:endParaRPr lang="zh-CN" altLang="en-US" sz="2000" dirty="0">
              <a:latin typeface="黑体" panose="02010609060101010101" pitchFamily="49" charset="-122"/>
              <a:ea typeface="黑体" panose="02010609060101010101" pitchFamily="49" charset="-122"/>
            </a:endParaRPr>
          </a:p>
          <a:p>
            <a:pPr marL="182880" indent="-182880">
              <a:defRPr/>
            </a:pPr>
            <a:r>
              <a:rPr lang="zh-CN" altLang="en-US" sz="2000" dirty="0">
                <a:latin typeface="黑体" panose="02010609060101010101" pitchFamily="49" charset="-122"/>
                <a:ea typeface="黑体" panose="02010609060101010101" pitchFamily="49" charset="-122"/>
              </a:rPr>
              <a:t>   高容错性</a:t>
            </a:r>
            <a:endParaRPr lang="zh-CN" altLang="en-US" sz="2000" dirty="0">
              <a:latin typeface="黑体" panose="02010609060101010101" pitchFamily="49" charset="-122"/>
              <a:ea typeface="黑体" panose="02010609060101010101" pitchFamily="49" charset="-122"/>
            </a:endParaRPr>
          </a:p>
          <a:p>
            <a:pPr marL="182880" indent="-182880">
              <a:defRPr/>
            </a:pPr>
            <a:r>
              <a:rPr lang="zh-CN" altLang="en-US" sz="2000" dirty="0">
                <a:latin typeface="黑体" panose="02010609060101010101" pitchFamily="49" charset="-122"/>
                <a:ea typeface="黑体" panose="02010609060101010101" pitchFamily="49" charset="-122"/>
              </a:rPr>
              <a:t>   成本低</a:t>
            </a:r>
            <a:endParaRPr lang="zh-CN" altLang="en-US" sz="2000" dirty="0">
              <a:latin typeface="黑体" panose="02010609060101010101" pitchFamily="49" charset="-122"/>
              <a:ea typeface="黑体" panose="02010609060101010101" pitchFamily="49" charset="-122"/>
            </a:endParaRPr>
          </a:p>
          <a:p>
            <a:pPr marL="182880" indent="-182880">
              <a:defRPr/>
            </a:pPr>
            <a:r>
              <a:rPr lang="zh-CN" altLang="en-US" sz="2000" dirty="0">
                <a:latin typeface="黑体" panose="02010609060101010101" pitchFamily="49" charset="-122"/>
                <a:ea typeface="黑体" panose="02010609060101010101" pitchFamily="49" charset="-122"/>
              </a:rPr>
              <a:t>   主要运行在</a:t>
            </a:r>
            <a:r>
              <a:rPr lang="en-US" altLang="zh-CN" sz="2000" dirty="0">
                <a:latin typeface="黑体" panose="02010609060101010101" pitchFamily="49" charset="-122"/>
                <a:ea typeface="黑体" panose="02010609060101010101" pitchFamily="49" charset="-122"/>
              </a:rPr>
              <a:t>Linux</a:t>
            </a:r>
            <a:r>
              <a:rPr lang="zh-CN" altLang="en-US" sz="2000" dirty="0">
                <a:latin typeface="黑体" panose="02010609060101010101" pitchFamily="49" charset="-122"/>
                <a:ea typeface="黑体" panose="02010609060101010101" pitchFamily="49" charset="-122"/>
              </a:rPr>
              <a:t>平台上</a:t>
            </a:r>
            <a:endParaRPr lang="zh-CN" altLang="en-US" sz="2000" dirty="0">
              <a:latin typeface="黑体" panose="02010609060101010101" pitchFamily="49" charset="-122"/>
              <a:ea typeface="黑体" panose="02010609060101010101" pitchFamily="49" charset="-122"/>
            </a:endParaRPr>
          </a:p>
          <a:p>
            <a:pPr marL="182880" indent="-182880">
              <a:defRPr/>
            </a:pPr>
            <a:r>
              <a:rPr lang="zh-CN" altLang="en-US" sz="2000" dirty="0">
                <a:latin typeface="黑体" panose="02010609060101010101" pitchFamily="49" charset="-122"/>
                <a:ea typeface="黑体" panose="02010609060101010101" pitchFamily="49" charset="-122"/>
              </a:rPr>
              <a:t>   支持多种编程语言（原生</a:t>
            </a:r>
            <a:r>
              <a:rPr lang="en-US" altLang="zh-CN" sz="2000" dirty="0">
                <a:latin typeface="黑体" panose="02010609060101010101" pitchFamily="49" charset="-122"/>
                <a:ea typeface="黑体" panose="02010609060101010101" pitchFamily="49" charset="-122"/>
              </a:rPr>
              <a:t>JAVA</a:t>
            </a:r>
            <a:r>
              <a:rPr lang="zh-CN" altLang="en-US" sz="2000" dirty="0">
                <a:latin typeface="黑体" panose="02010609060101010101" pitchFamily="49" charset="-122"/>
                <a:ea typeface="黑体" panose="02010609060101010101" pitchFamily="49" charset="-122"/>
              </a:rPr>
              <a:t>，通过</a:t>
            </a:r>
            <a:r>
              <a:rPr lang="en-US" altLang="zh-CN" sz="2000" dirty="0">
                <a:latin typeface="黑体" panose="02010609060101010101" pitchFamily="49" charset="-122"/>
                <a:ea typeface="黑体" panose="02010609060101010101" pitchFamily="49" charset="-122"/>
              </a:rPr>
              <a:t>HadoopStreaming</a:t>
            </a:r>
            <a:r>
              <a:rPr lang="zh-CN" altLang="en-US" sz="2000" dirty="0">
                <a:latin typeface="黑体" panose="02010609060101010101" pitchFamily="49" charset="-122"/>
                <a:ea typeface="黑体" panose="02010609060101010101" pitchFamily="49" charset="-122"/>
              </a:rPr>
              <a:t>可以使用支持标准输入输出的语言，如</a:t>
            </a:r>
            <a:r>
              <a:rPr lang="en-US" altLang="zh-CN" sz="2000" dirty="0">
                <a:latin typeface="黑体" panose="02010609060101010101" pitchFamily="49" charset="-122"/>
                <a:ea typeface="黑体" panose="02010609060101010101" pitchFamily="49" charset="-122"/>
              </a:rPr>
              <a:t>C++,shell,python</a:t>
            </a:r>
            <a:r>
              <a:rPr lang="zh-CN" altLang="en-US" sz="2000" dirty="0">
                <a:latin typeface="黑体" panose="02010609060101010101" pitchFamily="49" charset="-122"/>
                <a:ea typeface="黑体" panose="02010609060101010101" pitchFamily="49" charset="-122"/>
              </a:rPr>
              <a:t>等）</a:t>
            </a:r>
            <a:endParaRPr lang="zh-CN" altLang="en-US" sz="2000" dirty="0">
              <a:latin typeface="黑体" panose="02010609060101010101" pitchFamily="49" charset="-122"/>
              <a:ea typeface="黑体" panose="02010609060101010101" pitchFamily="49" charset="-122"/>
            </a:endParaRPr>
          </a:p>
          <a:p>
            <a:pPr marL="182880" indent="-182880">
              <a:defRPr/>
            </a:pPr>
            <a:endParaRPr lang="zh-CN" altLang="en-US" sz="2000" dirty="0">
              <a:latin typeface="黑体" panose="02010609060101010101" pitchFamily="49" charset="-122"/>
              <a:ea typeface="黑体" panose="02010609060101010101" pitchFamily="49" charset="-122"/>
            </a:endParaRPr>
          </a:p>
        </p:txBody>
      </p:sp>
      <p:pic>
        <p:nvPicPr>
          <p:cNvPr id="143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263" y="3294063"/>
            <a:ext cx="2895600"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tags/tag1.xml><?xml version="1.0" encoding="utf-8"?>
<p:tagLst xmlns:p="http://schemas.openxmlformats.org/presentationml/2006/main">
  <p:tag name="MH" val="20160830110855"/>
  <p:tag name="MH_LIBRARY" val="CONTENTS"/>
  <p:tag name="MH_TYPE" val="ENTRY"/>
  <p:tag name="ID" val="545820"/>
  <p:tag name="MH_ORDER" val="1"/>
</p:tagLst>
</file>

<file path=ppt/tags/tag10.xml><?xml version="1.0" encoding="utf-8"?>
<p:tagLst xmlns:p="http://schemas.openxmlformats.org/presentationml/2006/main">
  <p:tag name="MH" val="20160830110855"/>
  <p:tag name="MH_LIBRARY" val="CONTENTS"/>
  <p:tag name="MH_TYPE" val="ENTRY"/>
  <p:tag name="ID" val="545820"/>
  <p:tag name="MH_ORDER" val="1"/>
</p:tagLst>
</file>

<file path=ppt/tags/tag11.xml><?xml version="1.0" encoding="utf-8"?>
<p:tagLst xmlns:p="http://schemas.openxmlformats.org/presentationml/2006/main">
  <p:tag name="MH" val="20160830110855"/>
  <p:tag name="MH_LIBRARY" val="CONTENTS"/>
  <p:tag name="MH_TYPE" val="ENTRY"/>
  <p:tag name="ID" val="545820"/>
  <p:tag name="MH_ORDER" val="1"/>
</p:tagLst>
</file>

<file path=ppt/tags/tag12.xml><?xml version="1.0" encoding="utf-8"?>
<p:tagLst xmlns:p="http://schemas.openxmlformats.org/presentationml/2006/main">
  <p:tag name="MH" val="20160830110855"/>
  <p:tag name="MH_LIBRARY" val="CONTENTS"/>
  <p:tag name="MH_TYPE" val="ENTRY"/>
  <p:tag name="ID" val="545820"/>
  <p:tag name="MH_ORDER" val="1"/>
</p:tagLst>
</file>

<file path=ppt/tags/tag13.xml><?xml version="1.0" encoding="utf-8"?>
<p:tagLst xmlns:p="http://schemas.openxmlformats.org/presentationml/2006/main">
  <p:tag name="MH" val="20160830110855"/>
  <p:tag name="MH_LIBRARY" val="CONTENTS"/>
  <p:tag name="MH_TYPE" val="ENTRY"/>
  <p:tag name="ID" val="545820"/>
  <p:tag name="MH_ORDER" val="1"/>
</p:tagLst>
</file>

<file path=ppt/tags/tag14.xml><?xml version="1.0" encoding="utf-8"?>
<p:tagLst xmlns:p="http://schemas.openxmlformats.org/presentationml/2006/main">
  <p:tag name="MH" val="20160830110855"/>
  <p:tag name="MH_LIBRARY" val="CONTENTS"/>
  <p:tag name="MH_TYPE" val="ENTRY"/>
  <p:tag name="ID" val="545820"/>
  <p:tag name="MH_ORDER" val="1"/>
</p:tagLst>
</file>

<file path=ppt/tags/tag15.xml><?xml version="1.0" encoding="utf-8"?>
<p:tagLst xmlns:p="http://schemas.openxmlformats.org/presentationml/2006/main">
  <p:tag name="MH" val="20160830110855"/>
  <p:tag name="MH_LIBRARY" val="CONTENTS"/>
  <p:tag name="MH_TYPE" val="ENTRY"/>
  <p:tag name="ID" val="545820"/>
  <p:tag name="MH_ORDER" val="1"/>
</p:tagLst>
</file>

<file path=ppt/tags/tag16.xml><?xml version="1.0" encoding="utf-8"?>
<p:tagLst xmlns:p="http://schemas.openxmlformats.org/presentationml/2006/main">
  <p:tag name="MH" val="20160830110855"/>
  <p:tag name="MH_LIBRARY" val="CONTENTS"/>
  <p:tag name="MH_TYPE" val="ENTRY"/>
  <p:tag name="ID" val="545820"/>
  <p:tag name="MH_ORDER" val="1"/>
</p:tagLst>
</file>

<file path=ppt/tags/tag17.xml><?xml version="1.0" encoding="utf-8"?>
<p:tagLst xmlns:p="http://schemas.openxmlformats.org/presentationml/2006/main">
  <p:tag name="MH" val="20160830110855"/>
  <p:tag name="MH_LIBRARY" val="CONTENTS"/>
  <p:tag name="MH_TYPE" val="ENTRY"/>
  <p:tag name="ID" val="545820"/>
  <p:tag name="MH_ORDER" val="1"/>
</p:tagLst>
</file>

<file path=ppt/tags/tag18.xml><?xml version="1.0" encoding="utf-8"?>
<p:tagLst xmlns:p="http://schemas.openxmlformats.org/presentationml/2006/main">
  <p:tag name="MH" val="20160830110855"/>
  <p:tag name="MH_LIBRARY" val="CONTENTS"/>
  <p:tag name="MH_TYPE" val="ENTRY"/>
  <p:tag name="ID" val="545820"/>
  <p:tag name="MH_ORDER" val="1"/>
</p:tagLst>
</file>

<file path=ppt/tags/tag19.xml><?xml version="1.0" encoding="utf-8"?>
<p:tagLst xmlns:p="http://schemas.openxmlformats.org/presentationml/2006/main">
  <p:tag name="MH" val="20160830110855"/>
  <p:tag name="MH_LIBRARY" val="CONTENTS"/>
  <p:tag name="MH_TYPE" val="ENTRY"/>
  <p:tag name="ID" val="545820"/>
  <p:tag name="MH_ORDER" val="1"/>
</p:tagLst>
</file>

<file path=ppt/tags/tag2.xml><?xml version="1.0" encoding="utf-8"?>
<p:tagLst xmlns:p="http://schemas.openxmlformats.org/presentationml/2006/main">
  <p:tag name="MH" val="20160830110855"/>
  <p:tag name="MH_LIBRARY" val="CONTENTS"/>
  <p:tag name="MH_TYPE" val="ENTRY"/>
  <p:tag name="ID" val="545820"/>
  <p:tag name="MH_ORDER" val="1"/>
</p:tagLst>
</file>

<file path=ppt/tags/tag20.xml><?xml version="1.0" encoding="utf-8"?>
<p:tagLst xmlns:p="http://schemas.openxmlformats.org/presentationml/2006/main">
  <p:tag name="MH" val="20160830110855"/>
  <p:tag name="MH_LIBRARY" val="CONTENTS"/>
  <p:tag name="MH_TYPE" val="ENTRY"/>
  <p:tag name="ID" val="545820"/>
  <p:tag name="MH_ORDER" val="1"/>
</p:tagLst>
</file>

<file path=ppt/tags/tag21.xml><?xml version="1.0" encoding="utf-8"?>
<p:tagLst xmlns:p="http://schemas.openxmlformats.org/presentationml/2006/main">
  <p:tag name="MH" val="20160830110855"/>
  <p:tag name="MH_LIBRARY" val="CONTENTS"/>
  <p:tag name="MH_TYPE" val="ENTRY"/>
  <p:tag name="ID" val="545820"/>
  <p:tag name="MH_ORDER" val="1"/>
</p:tagLst>
</file>

<file path=ppt/tags/tag22.xml><?xml version="1.0" encoding="utf-8"?>
<p:tagLst xmlns:p="http://schemas.openxmlformats.org/presentationml/2006/main">
  <p:tag name="MH" val="20160830110855"/>
  <p:tag name="MH_LIBRARY" val="CONTENTS"/>
  <p:tag name="MH_TYPE" val="ENTRY"/>
  <p:tag name="ID" val="545820"/>
  <p:tag name="MH_ORDER" val="1"/>
</p:tagLst>
</file>

<file path=ppt/tags/tag23.xml><?xml version="1.0" encoding="utf-8"?>
<p:tagLst xmlns:p="http://schemas.openxmlformats.org/presentationml/2006/main">
  <p:tag name="MH" val="20160830110855"/>
  <p:tag name="MH_LIBRARY" val="CONTENTS"/>
  <p:tag name="MH_TYPE" val="ENTRY"/>
  <p:tag name="ID" val="545820"/>
  <p:tag name="MH_ORDER" val="1"/>
</p:tagLst>
</file>

<file path=ppt/tags/tag24.xml><?xml version="1.0" encoding="utf-8"?>
<p:tagLst xmlns:p="http://schemas.openxmlformats.org/presentationml/2006/main">
  <p:tag name="MH" val="20160830110855"/>
  <p:tag name="MH_LIBRARY" val="CONTENTS"/>
  <p:tag name="MH_TYPE" val="ENTRY"/>
  <p:tag name="ID" val="545820"/>
  <p:tag name="MH_ORDER" val="1"/>
</p:tagLst>
</file>

<file path=ppt/tags/tag25.xml><?xml version="1.0" encoding="utf-8"?>
<p:tagLst xmlns:p="http://schemas.openxmlformats.org/presentationml/2006/main">
  <p:tag name="MH" val="20160830110855"/>
  <p:tag name="MH_LIBRARY" val="CONTENTS"/>
  <p:tag name="MH_TYPE" val="ENTRY"/>
  <p:tag name="ID" val="545820"/>
  <p:tag name="MH_ORDER" val="1"/>
</p:tagLst>
</file>

<file path=ppt/tags/tag26.xml><?xml version="1.0" encoding="utf-8"?>
<p:tagLst xmlns:p="http://schemas.openxmlformats.org/presentationml/2006/main">
  <p:tag name="MH" val="20160830110855"/>
  <p:tag name="MH_LIBRARY" val="CONTENTS"/>
  <p:tag name="MH_TYPE" val="ENTRY"/>
  <p:tag name="ID" val="545820"/>
  <p:tag name="MH_ORDER" val="1"/>
</p:tagLst>
</file>

<file path=ppt/tags/tag27.xml><?xml version="1.0" encoding="utf-8"?>
<p:tagLst xmlns:p="http://schemas.openxmlformats.org/presentationml/2006/main">
  <p:tag name="MH" val="20160830110855"/>
  <p:tag name="MH_LIBRARY" val="CONTENTS"/>
  <p:tag name="MH_TYPE" val="ENTRY"/>
  <p:tag name="ID" val="545820"/>
  <p:tag name="MH_ORDER" val="1"/>
</p:tagLst>
</file>

<file path=ppt/tags/tag28.xml><?xml version="1.0" encoding="utf-8"?>
<p:tagLst xmlns:p="http://schemas.openxmlformats.org/presentationml/2006/main">
  <p:tag name="MH" val="20160830110855"/>
  <p:tag name="MH_LIBRARY" val="CONTENTS"/>
  <p:tag name="MH_TYPE" val="ENTRY"/>
  <p:tag name="ID" val="545820"/>
  <p:tag name="MH_ORDER" val="1"/>
</p:tagLst>
</file>

<file path=ppt/tags/tag29.xml><?xml version="1.0" encoding="utf-8"?>
<p:tagLst xmlns:p="http://schemas.openxmlformats.org/presentationml/2006/main">
  <p:tag name="MH" val="20160830110855"/>
  <p:tag name="MH_LIBRARY" val="CONTENTS"/>
  <p:tag name="MH_TYPE" val="ENTRY"/>
  <p:tag name="ID" val="545820"/>
  <p:tag name="MH_ORDER" val="1"/>
</p:tagLst>
</file>

<file path=ppt/tags/tag3.xml><?xml version="1.0" encoding="utf-8"?>
<p:tagLst xmlns:p="http://schemas.openxmlformats.org/presentationml/2006/main">
  <p:tag name="MH" val="20160830110855"/>
  <p:tag name="MH_LIBRARY" val="CONTENTS"/>
  <p:tag name="MH_TYPE" val="ENTRY"/>
  <p:tag name="ID" val="545820"/>
  <p:tag name="MH_ORDER" val="1"/>
</p:tagLst>
</file>

<file path=ppt/tags/tag30.xml><?xml version="1.0" encoding="utf-8"?>
<p:tagLst xmlns:p="http://schemas.openxmlformats.org/presentationml/2006/main">
  <p:tag name="MH" val="20160830110855"/>
  <p:tag name="MH_LIBRARY" val="CONTENTS"/>
  <p:tag name="MH_TYPE" val="ENTRY"/>
  <p:tag name="ID" val="545820"/>
  <p:tag name="MH_ORDER" val="1"/>
</p:tagLst>
</file>

<file path=ppt/tags/tag31.xml><?xml version="1.0" encoding="utf-8"?>
<p:tagLst xmlns:p="http://schemas.openxmlformats.org/presentationml/2006/main">
  <p:tag name="MH" val="20160830110855"/>
  <p:tag name="MH_LIBRARY" val="CONTENTS"/>
  <p:tag name="MH_TYPE" val="ENTRY"/>
  <p:tag name="ID" val="545820"/>
  <p:tag name="MH_ORDER" val="1"/>
</p:tagLst>
</file>

<file path=ppt/tags/tag32.xml><?xml version="1.0" encoding="utf-8"?>
<p:tagLst xmlns:p="http://schemas.openxmlformats.org/presentationml/2006/main">
  <p:tag name="MH" val="20160830110855"/>
  <p:tag name="MH_LIBRARY" val="CONTENTS"/>
  <p:tag name="MH_TYPE" val="ENTRY"/>
  <p:tag name="ID" val="545820"/>
  <p:tag name="MH_ORDER" val="1"/>
</p:tagLst>
</file>

<file path=ppt/tags/tag33.xml><?xml version="1.0" encoding="utf-8"?>
<p:tagLst xmlns:p="http://schemas.openxmlformats.org/presentationml/2006/main">
  <p:tag name="MH" val="20160830110855"/>
  <p:tag name="MH_LIBRARY" val="CONTENTS"/>
  <p:tag name="MH_TYPE" val="ENTRY"/>
  <p:tag name="ID" val="545820"/>
  <p:tag name="MH_ORDER" val="1"/>
</p:tagLst>
</file>

<file path=ppt/tags/tag34.xml><?xml version="1.0" encoding="utf-8"?>
<p:tagLst xmlns:p="http://schemas.openxmlformats.org/presentationml/2006/main">
  <p:tag name="MH" val="20160830110855"/>
  <p:tag name="MH_LIBRARY" val="CONTENTS"/>
  <p:tag name="MH_TYPE" val="ENTRY"/>
  <p:tag name="ID" val="545820"/>
  <p:tag name="MH_ORDER" val="1"/>
</p:tagLst>
</file>

<file path=ppt/tags/tag35.xml><?xml version="1.0" encoding="utf-8"?>
<p:tagLst xmlns:p="http://schemas.openxmlformats.org/presentationml/2006/main">
  <p:tag name="MH" val="20160830110855"/>
  <p:tag name="MH_LIBRARY" val="CONTENTS"/>
  <p:tag name="MH_TYPE" val="ENTRY"/>
  <p:tag name="ID" val="545820"/>
  <p:tag name="MH_ORDER" val="1"/>
</p:tagLst>
</file>

<file path=ppt/tags/tag36.xml><?xml version="1.0" encoding="utf-8"?>
<p:tagLst xmlns:p="http://schemas.openxmlformats.org/presentationml/2006/main">
  <p:tag name="MH" val="20160830110855"/>
  <p:tag name="MH_LIBRARY" val="CONTENTS"/>
  <p:tag name="MH_TYPE" val="ENTRY"/>
  <p:tag name="ID" val="545820"/>
  <p:tag name="MH_ORDER" val="1"/>
</p:tagLst>
</file>

<file path=ppt/tags/tag37.xml><?xml version="1.0" encoding="utf-8"?>
<p:tagLst xmlns:p="http://schemas.openxmlformats.org/presentationml/2006/main">
  <p:tag name="MH" val="20160830110855"/>
  <p:tag name="MH_LIBRARY" val="CONTENTS"/>
  <p:tag name="MH_TYPE" val="ENTRY"/>
  <p:tag name="ID" val="545820"/>
  <p:tag name="MH_ORDER" val="1"/>
</p:tagLst>
</file>

<file path=ppt/tags/tag38.xml><?xml version="1.0" encoding="utf-8"?>
<p:tagLst xmlns:p="http://schemas.openxmlformats.org/presentationml/2006/main">
  <p:tag name="MH" val="20160830110855"/>
  <p:tag name="MH_LIBRARY" val="CONTENTS"/>
  <p:tag name="MH_TYPE" val="ENTRY"/>
  <p:tag name="ID" val="545820"/>
  <p:tag name="MH_ORDER" val="1"/>
</p:tagLst>
</file>

<file path=ppt/tags/tag39.xml><?xml version="1.0" encoding="utf-8"?>
<p:tagLst xmlns:p="http://schemas.openxmlformats.org/presentationml/2006/main">
  <p:tag name="MH" val="20160830110855"/>
  <p:tag name="MH_LIBRARY" val="CONTENTS"/>
  <p:tag name="MH_TYPE" val="ENTRY"/>
  <p:tag name="ID" val="545820"/>
  <p:tag name="MH_ORDER" val="1"/>
</p:tagLst>
</file>

<file path=ppt/tags/tag4.xml><?xml version="1.0" encoding="utf-8"?>
<p:tagLst xmlns:p="http://schemas.openxmlformats.org/presentationml/2006/main">
  <p:tag name="MH" val="20160830110855"/>
  <p:tag name="MH_LIBRARY" val="CONTENTS"/>
  <p:tag name="MH_TYPE" val="ENTRY"/>
  <p:tag name="ID" val="545820"/>
  <p:tag name="MH_ORDER" val="1"/>
</p:tagLst>
</file>

<file path=ppt/tags/tag40.xml><?xml version="1.0" encoding="utf-8"?>
<p:tagLst xmlns:p="http://schemas.openxmlformats.org/presentationml/2006/main">
  <p:tag name="MH" val="20160830110855"/>
  <p:tag name="MH_LIBRARY" val="CONTENTS"/>
  <p:tag name="MH_TYPE" val="ENTRY"/>
  <p:tag name="ID" val="545820"/>
  <p:tag name="MH_ORDER" val="1"/>
</p:tagLst>
</file>

<file path=ppt/tags/tag41.xml><?xml version="1.0" encoding="utf-8"?>
<p:tagLst xmlns:p="http://schemas.openxmlformats.org/presentationml/2006/main">
  <p:tag name="MH" val="20160830110855"/>
  <p:tag name="MH_LIBRARY" val="CONTENTS"/>
  <p:tag name="MH_TYPE" val="ENTRY"/>
  <p:tag name="ID" val="545820"/>
  <p:tag name="MH_ORDER" val="1"/>
</p:tagLst>
</file>

<file path=ppt/tags/tag42.xml><?xml version="1.0" encoding="utf-8"?>
<p:tagLst xmlns:p="http://schemas.openxmlformats.org/presentationml/2006/main">
  <p:tag name="MH" val="20160830110855"/>
  <p:tag name="MH_LIBRARY" val="CONTENTS"/>
  <p:tag name="MH_TYPE" val="ENTRY"/>
  <p:tag name="ID" val="545820"/>
  <p:tag name="MH_ORDER" val="1"/>
</p:tagLst>
</file>

<file path=ppt/tags/tag43.xml><?xml version="1.0" encoding="utf-8"?>
<p:tagLst xmlns:p="http://schemas.openxmlformats.org/presentationml/2006/main">
  <p:tag name="MH" val="20160830110855"/>
  <p:tag name="MH_LIBRARY" val="CONTENTS"/>
  <p:tag name="MH_TYPE" val="ENTRY"/>
  <p:tag name="ID" val="545820"/>
  <p:tag name="MH_ORDER" val="1"/>
</p:tagLst>
</file>

<file path=ppt/tags/tag44.xml><?xml version="1.0" encoding="utf-8"?>
<p:tagLst xmlns:p="http://schemas.openxmlformats.org/presentationml/2006/main">
  <p:tag name="MH" val="20160830110855"/>
  <p:tag name="MH_LIBRARY" val="CONTENTS"/>
  <p:tag name="MH_TYPE" val="ENTRY"/>
  <p:tag name="ID" val="545820"/>
  <p:tag name="MH_ORDER" val="1"/>
</p:tagLst>
</file>

<file path=ppt/tags/tag45.xml><?xml version="1.0" encoding="utf-8"?>
<p:tagLst xmlns:p="http://schemas.openxmlformats.org/presentationml/2006/main">
  <p:tag name="MH" val="20160830110855"/>
  <p:tag name="MH_LIBRARY" val="CONTENTS"/>
  <p:tag name="MH_TYPE" val="ENTRY"/>
  <p:tag name="ID" val="545820"/>
  <p:tag name="MH_ORDER" val="1"/>
</p:tagLst>
</file>

<file path=ppt/tags/tag46.xml><?xml version="1.0" encoding="utf-8"?>
<p:tagLst xmlns:p="http://schemas.openxmlformats.org/presentationml/2006/main">
  <p:tag name="MH" val="20160830110855"/>
  <p:tag name="MH_LIBRARY" val="CONTENTS"/>
  <p:tag name="MH_TYPE" val="ENTRY"/>
  <p:tag name="ID" val="545820"/>
  <p:tag name="MH_ORDER" val="1"/>
</p:tagLst>
</file>

<file path=ppt/tags/tag47.xml><?xml version="1.0" encoding="utf-8"?>
<p:tagLst xmlns:p="http://schemas.openxmlformats.org/presentationml/2006/main">
  <p:tag name="MH" val="20160830110855"/>
  <p:tag name="MH_LIBRARY" val="CONTENTS"/>
  <p:tag name="MH_TYPE" val="ENTRY"/>
  <p:tag name="ID" val="545820"/>
  <p:tag name="MH_ORDER" val="1"/>
</p:tagLst>
</file>

<file path=ppt/tags/tag48.xml><?xml version="1.0" encoding="utf-8"?>
<p:tagLst xmlns:p="http://schemas.openxmlformats.org/presentationml/2006/main">
  <p:tag name="MH" val="20160830110855"/>
  <p:tag name="MH_LIBRARY" val="CONTENTS"/>
  <p:tag name="MH_TYPE" val="ENTRY"/>
  <p:tag name="ID" val="545820"/>
  <p:tag name="MH_ORDER" val="1"/>
</p:tagLst>
</file>

<file path=ppt/tags/tag49.xml><?xml version="1.0" encoding="utf-8"?>
<p:tagLst xmlns:p="http://schemas.openxmlformats.org/presentationml/2006/main">
  <p:tag name="MH" val="20160830110855"/>
  <p:tag name="MH_LIBRARY" val="CONTENTS"/>
  <p:tag name="MH_TYPE" val="ENTRY"/>
  <p:tag name="ID" val="545820"/>
  <p:tag name="MH_ORDER" val="1"/>
</p:tagLst>
</file>

<file path=ppt/tags/tag5.xml><?xml version="1.0" encoding="utf-8"?>
<p:tagLst xmlns:p="http://schemas.openxmlformats.org/presentationml/2006/main">
  <p:tag name="MH" val="20160830110855"/>
  <p:tag name="MH_LIBRARY" val="CONTENTS"/>
  <p:tag name="MH_TYPE" val="ENTRY"/>
  <p:tag name="ID" val="545820"/>
  <p:tag name="MH_ORDER" val="1"/>
</p:tagLst>
</file>

<file path=ppt/tags/tag50.xml><?xml version="1.0" encoding="utf-8"?>
<p:tagLst xmlns:p="http://schemas.openxmlformats.org/presentationml/2006/main">
  <p:tag name="MH" val="20160830110855"/>
  <p:tag name="MH_LIBRARY" val="CONTENTS"/>
  <p:tag name="MH_TYPE" val="ENTRY"/>
  <p:tag name="ID" val="545820"/>
  <p:tag name="MH_ORDER" val="1"/>
</p:tagLst>
</file>

<file path=ppt/tags/tag51.xml><?xml version="1.0" encoding="utf-8"?>
<p:tagLst xmlns:p="http://schemas.openxmlformats.org/presentationml/2006/main">
  <p:tag name="commondata" val="eyJoZGlkIjoiNjliMjQ0NWU5NGYwODlmNTQ3MjcyZDM3OGU5Njk5YzUifQ=="/>
</p:tagLst>
</file>

<file path=ppt/tags/tag6.xml><?xml version="1.0" encoding="utf-8"?>
<p:tagLst xmlns:p="http://schemas.openxmlformats.org/presentationml/2006/main">
  <p:tag name="MH" val="20160830110855"/>
  <p:tag name="MH_LIBRARY" val="CONTENTS"/>
  <p:tag name="MH_TYPE" val="ENTRY"/>
  <p:tag name="ID" val="545820"/>
  <p:tag name="MH_ORDER" val="1"/>
</p:tagLst>
</file>

<file path=ppt/tags/tag7.xml><?xml version="1.0" encoding="utf-8"?>
<p:tagLst xmlns:p="http://schemas.openxmlformats.org/presentationml/2006/main">
  <p:tag name="MH" val="20160830110855"/>
  <p:tag name="MH_LIBRARY" val="CONTENTS"/>
  <p:tag name="MH_TYPE" val="ENTRY"/>
  <p:tag name="ID" val="545820"/>
  <p:tag name="MH_ORDER" val="1"/>
</p:tagLst>
</file>

<file path=ppt/tags/tag8.xml><?xml version="1.0" encoding="utf-8"?>
<p:tagLst xmlns:p="http://schemas.openxmlformats.org/presentationml/2006/main">
  <p:tag name="MH" val="20160830110855"/>
  <p:tag name="MH_LIBRARY" val="CONTENTS"/>
  <p:tag name="MH_TYPE" val="ENTRY"/>
  <p:tag name="ID" val="545820"/>
  <p:tag name="MH_ORDER" val="1"/>
</p:tagLst>
</file>

<file path=ppt/tags/tag9.xml><?xml version="1.0" encoding="utf-8"?>
<p:tagLst xmlns:p="http://schemas.openxmlformats.org/presentationml/2006/main">
  <p:tag name="KSO_WM_SLIDE_MODEL_TYPE" val="timeline"/>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透明">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经典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透明">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6604</Words>
  <Application>WPS 演示</Application>
  <PresentationFormat>全屏显示(16:10)</PresentationFormat>
  <Paragraphs>414</Paragraphs>
  <Slides>32</Slides>
  <Notes>19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32</vt:i4>
      </vt:variant>
    </vt:vector>
  </HeadingPairs>
  <TitlesOfParts>
    <vt:vector size="43" baseType="lpstr">
      <vt:lpstr>Arial</vt:lpstr>
      <vt:lpstr>宋体</vt:lpstr>
      <vt:lpstr>Wingdings</vt:lpstr>
      <vt:lpstr>隶书</vt:lpstr>
      <vt:lpstr>Calibri</vt:lpstr>
      <vt:lpstr>微软雅黑</vt:lpstr>
      <vt:lpstr>黑体</vt:lpstr>
      <vt:lpstr>Times New Roman</vt:lpstr>
      <vt:lpstr>方正舒体</vt:lpstr>
      <vt:lpstr>Arial Unicode MS</vt:lpstr>
      <vt:lpstr>透明</vt:lpstr>
      <vt:lpstr>PowerPoint 演示文稿</vt:lpstr>
      <vt:lpstr>PowerPoint 演示文稿</vt:lpstr>
      <vt:lpstr>PowerPoint 演示文稿</vt:lpstr>
      <vt:lpstr>PowerPoint 演示文稿</vt:lpstr>
      <vt:lpstr>PowerPoint 演示文稿</vt:lpstr>
      <vt:lpstr>PowerPoint 演示文稿</vt:lpstr>
      <vt:lpstr>HADOOP的主要版本</vt:lpstr>
      <vt:lpstr>Hadoop的发行版本</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 Hadoop的安装模式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思考：Hadoop开源版与商业版</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楚歌</cp:lastModifiedBy>
  <cp:revision>742</cp:revision>
  <dcterms:created xsi:type="dcterms:W3CDTF">2013-03-30T03:55:00Z</dcterms:created>
  <dcterms:modified xsi:type="dcterms:W3CDTF">2024-09-03T08:28:05Z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2052-12.1.0.17857</vt:lpwstr>
  </property>
  <property fmtid="{D5CDD505-2E9C-101B-9397-08002B2CF9AE}" pid="3" name="ICV">
    <vt:lpwstr>6AAC679D0C564C28B130A7A29EBB5CC2_13</vt:lpwstr>
  </property>
</Properties>
</file>