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5" r:id="rId3"/>
    <p:sldId id="260" r:id="rId4"/>
    <p:sldId id="256" r:id="rId5"/>
    <p:sldId id="257" r:id="rId6"/>
    <p:sldId id="266" r:id="rId8"/>
    <p:sldId id="259" r:id="rId9"/>
    <p:sldId id="268" r:id="rId10"/>
    <p:sldId id="269" r:id="rId11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4" y="522"/>
      </p:cViewPr>
      <p:guideLst>
        <p:guide orient="horz" pos="22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的计算逻辑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3242" y="3860222"/>
            <a:ext cx="9144000" cy="1655762"/>
          </a:xfrm>
        </p:spPr>
        <p:txBody>
          <a:bodyPr/>
          <a:lstStyle/>
          <a:p>
            <a:r>
              <a:rPr lang="zh-CN" altLang="en-US" dirty="0"/>
              <a:t>三峡大学 计算机与信息学院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引例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有一个英文文档，如何统计其中每个单词出现的频率？</a:t>
            </a:r>
            <a:endParaRPr lang="zh-CN" altLang="en-US"/>
          </a:p>
          <a:p>
            <a:r>
              <a:rPr lang="zh-CN" altLang="en-US"/>
              <a:t>说明：为简化程序，该文档有以下假设：</a:t>
            </a:r>
            <a:endParaRPr lang="zh-CN" altLang="en-US"/>
          </a:p>
          <a:p>
            <a:pPr lvl="1"/>
            <a:r>
              <a:rPr lang="zh-CN" altLang="en-US"/>
              <a:t>全文都是小写单词构成；</a:t>
            </a:r>
            <a:endParaRPr lang="zh-CN" altLang="en-US"/>
          </a:p>
          <a:p>
            <a:pPr lvl="1"/>
            <a:r>
              <a:rPr lang="zh-CN" altLang="en-US"/>
              <a:t>段落使用换行符；</a:t>
            </a:r>
            <a:endParaRPr lang="zh-CN" altLang="en-US"/>
          </a:p>
          <a:p>
            <a:pPr lvl="1"/>
            <a:r>
              <a:rPr lang="zh-CN" altLang="en-US"/>
              <a:t>单词与单词之间使用空格分隔；</a:t>
            </a:r>
            <a:endParaRPr lang="zh-CN" altLang="en-US"/>
          </a:p>
          <a:p>
            <a:pPr lvl="1"/>
            <a:r>
              <a:rPr lang="zh-CN" altLang="en-US"/>
              <a:t>没有标点符号，句与句之间也用空格分隔。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76780" y="4949190"/>
            <a:ext cx="554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问：如何用传统的程序设计思想来解决这个问题？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35835" y="5669280"/>
            <a:ext cx="554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MapReduce</a:t>
            </a:r>
            <a:r>
              <a:rPr lang="zh-CN" altLang="en-US"/>
              <a:t>是这样处理的。。。。。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9405" y="1453515"/>
            <a:ext cx="3445510" cy="2584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hello world our world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hello bigdata real world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hello hadoop great hadoop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hadoop mapreduce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hello hdfs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hello 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0730" y="4738370"/>
            <a:ext cx="22517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HDFS</a:t>
            </a:r>
            <a:r>
              <a:rPr lang="zh-CN" altLang="en-US"/>
              <a:t>上的文件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 sz="1600">
                <a:solidFill>
                  <a:srgbClr val="FF0000"/>
                </a:solidFill>
              </a:rPr>
              <a:t>实际上由存储在不同节点上的块组成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4025" y="1383665"/>
            <a:ext cx="3634105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&lt;0,”hello world our world”&gt;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&lt;21,”hello bigdata real world”&gt;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8460" y="2449195"/>
            <a:ext cx="3709035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&lt;0,”hello hadoop great hadoop”&gt;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&lt;26,”hadoop mapreduce”&gt;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9910" y="1318895"/>
            <a:ext cx="532130" cy="3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3140" y="4738370"/>
            <a:ext cx="53054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InputFormat</a:t>
            </a:r>
            <a:r>
              <a:rPr lang="zh-CN" altLang="en-US"/>
              <a:t>模块：</a:t>
            </a:r>
            <a:endParaRPr lang="zh-CN" altLang="en-US"/>
          </a:p>
          <a:p>
            <a:r>
              <a:rPr lang="en-US" altLang="zh-CN" sz="1600">
                <a:solidFill>
                  <a:srgbClr val="FF0000"/>
                </a:solidFill>
              </a:rPr>
              <a:t>1.</a:t>
            </a:r>
            <a:r>
              <a:rPr lang="zh-CN" altLang="en-US" sz="1600">
                <a:solidFill>
                  <a:srgbClr val="FF0000"/>
                </a:solidFill>
              </a:rPr>
              <a:t>将文件切割为多个片段（</a:t>
            </a:r>
            <a:r>
              <a:rPr lang="en-US" altLang="zh-CN" sz="1600">
                <a:solidFill>
                  <a:srgbClr val="FF0000"/>
                </a:solidFill>
              </a:rPr>
              <a:t>SplitInput);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2.</a:t>
            </a:r>
            <a:r>
              <a:rPr lang="zh-CN" altLang="en-US" sz="1600">
                <a:solidFill>
                  <a:srgbClr val="FF0000"/>
                </a:solidFill>
              </a:rPr>
              <a:t>将每个片段转变为</a:t>
            </a:r>
            <a:r>
              <a:rPr lang="en-US" altLang="zh-CN" sz="1600">
                <a:solidFill>
                  <a:srgbClr val="FF0000"/>
                </a:solidFill>
              </a:rPr>
              <a:t>MAP</a:t>
            </a:r>
            <a:r>
              <a:rPr lang="zh-CN" altLang="en-US" sz="1600">
                <a:solidFill>
                  <a:srgbClr val="FF0000"/>
                </a:solidFill>
              </a:rPr>
              <a:t>可处理的</a:t>
            </a:r>
            <a:r>
              <a:rPr lang="en-US" altLang="zh-CN" sz="1600">
                <a:solidFill>
                  <a:srgbClr val="FF0000"/>
                </a:solidFill>
              </a:rPr>
              <a:t>&lt;key,value&gt;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780155" y="2568575"/>
            <a:ext cx="528955" cy="2647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948555" y="2783840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015865" y="1755140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9167495" y="1717675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67495" y="2783205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9733915" y="1557655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33915" y="2623185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594610" y="396240"/>
            <a:ext cx="676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系统运行逻辑：</a:t>
            </a:r>
            <a:r>
              <a:rPr lang="en-US" altLang="zh-CN"/>
              <a:t>MapReduce</a:t>
            </a:r>
            <a:r>
              <a:rPr lang="zh-CN" altLang="en-US"/>
              <a:t>是如何统计文件中每单词的频率的？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4520" y="5844540"/>
            <a:ext cx="532130" cy="50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47050" y="5914390"/>
            <a:ext cx="369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系统组件，需要用户实现其方法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26275" y="5845175"/>
            <a:ext cx="532130" cy="507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04620" y="5913755"/>
            <a:ext cx="441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系统组件，默认情况下不需要用户写代码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96935" y="4738370"/>
            <a:ext cx="360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 Mapper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sz="1600">
                <a:solidFill>
                  <a:srgbClr val="FF0000"/>
                </a:solidFill>
              </a:rPr>
              <a:t>1.</a:t>
            </a:r>
            <a:r>
              <a:rPr lang="zh-CN" altLang="en-US" sz="1600">
                <a:solidFill>
                  <a:srgbClr val="FF0000"/>
                </a:solidFill>
              </a:rPr>
              <a:t>继承</a:t>
            </a:r>
            <a:r>
              <a:rPr lang="en-US" altLang="zh-CN" sz="1600">
                <a:solidFill>
                  <a:srgbClr val="FF0000"/>
                </a:solidFill>
              </a:rPr>
              <a:t>Mapper</a:t>
            </a:r>
            <a:r>
              <a:rPr lang="zh-CN" altLang="en-US" sz="1600">
                <a:solidFill>
                  <a:srgbClr val="FF0000"/>
                </a:solidFill>
              </a:rPr>
              <a:t>类；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2.</a:t>
            </a:r>
            <a:r>
              <a:rPr lang="zh-CN" altLang="en-US" sz="1600">
                <a:solidFill>
                  <a:srgbClr val="FF0000"/>
                </a:solidFill>
              </a:rPr>
              <a:t>用户需实现处理输入数据的</a:t>
            </a:r>
            <a:r>
              <a:rPr lang="en-US" altLang="zh-CN" sz="1600">
                <a:solidFill>
                  <a:srgbClr val="FF0000"/>
                </a:solidFill>
              </a:rPr>
              <a:t>map</a:t>
            </a:r>
            <a:r>
              <a:rPr lang="zh-CN" altLang="en-US" sz="1600">
                <a:solidFill>
                  <a:srgbClr val="FF0000"/>
                </a:solidFill>
              </a:rPr>
              <a:t>方法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9850" y="4660265"/>
            <a:ext cx="178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88940" y="3529330"/>
            <a:ext cx="3709035" cy="875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&lt;0,”hello hdfs”&gt;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&lt;10,”hello mapreduce”&gt;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979035" y="3863975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9197975" y="3863340"/>
            <a:ext cx="518160" cy="2533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764395" y="3703320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8435" y="6329088"/>
            <a:ext cx="532130" cy="50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14030" y="6399573"/>
            <a:ext cx="369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系统组件，需要用户实现其方法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81900" y="6329723"/>
            <a:ext cx="532130" cy="507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6765" y="6398938"/>
            <a:ext cx="441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系统组件，默认情况下不需要用户写代码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33825" y="5227320"/>
            <a:ext cx="216789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Mapper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z="1600">
                <a:solidFill>
                  <a:srgbClr val="FF0000"/>
                </a:solidFill>
              </a:rPr>
              <a:t>上图中</a:t>
            </a:r>
            <a:r>
              <a:rPr lang="en-US" altLang="zh-CN" sz="1600">
                <a:solidFill>
                  <a:srgbClr val="FF0000"/>
                </a:solidFill>
              </a:rPr>
              <a:t>map</a:t>
            </a:r>
            <a:r>
              <a:rPr lang="zh-CN" altLang="en-US" sz="1600">
                <a:solidFill>
                  <a:srgbClr val="FF0000"/>
                </a:solidFill>
              </a:rPr>
              <a:t>做了什么？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8630" y="148590"/>
            <a:ext cx="169200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&lt;”hello”,   1&gt;</a:t>
            </a:r>
            <a:endParaRPr lang="en-US" altLang="zh-CN" sz="1400"/>
          </a:p>
          <a:p>
            <a:r>
              <a:rPr lang="en-US" altLang="zh-CN" sz="1400"/>
              <a:t>&lt;”world”,  1&gt;</a:t>
            </a:r>
            <a:endParaRPr lang="en-US" altLang="zh-CN" sz="1400"/>
          </a:p>
          <a:p>
            <a:r>
              <a:rPr lang="en-US" altLang="zh-CN" sz="1400"/>
              <a:t>&lt;”our”,      1&gt;</a:t>
            </a:r>
            <a:endParaRPr lang="en-US" altLang="zh-CN" sz="1400"/>
          </a:p>
          <a:p>
            <a:r>
              <a:rPr lang="en-US" altLang="zh-CN" sz="1400"/>
              <a:t>&lt;”world”,  1&gt;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5548630" y="1130300"/>
            <a:ext cx="169200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&lt;”hello”,      1&gt;</a:t>
            </a:r>
            <a:endParaRPr lang="en-US" altLang="zh-CN" sz="1400"/>
          </a:p>
          <a:p>
            <a:r>
              <a:rPr lang="en-US" altLang="zh-CN" sz="1400"/>
              <a:t>&lt;”bigdata”,  1&gt;</a:t>
            </a:r>
            <a:endParaRPr lang="en-US" altLang="zh-CN" sz="1400"/>
          </a:p>
          <a:p>
            <a:r>
              <a:rPr lang="en-US" altLang="zh-CN" sz="1400"/>
              <a:t>&lt;”real”,        1&gt;</a:t>
            </a:r>
            <a:endParaRPr lang="en-US" altLang="zh-CN" sz="1400"/>
          </a:p>
          <a:p>
            <a:r>
              <a:rPr lang="en-US" altLang="zh-CN" sz="1400"/>
              <a:t>&lt;”world”,1&gt;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5532755" y="2319020"/>
            <a:ext cx="169200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&lt;”hello”,       1&gt;</a:t>
            </a:r>
            <a:endParaRPr lang="en-US" altLang="zh-CN" sz="1400"/>
          </a:p>
          <a:p>
            <a:r>
              <a:rPr lang="en-US" altLang="zh-CN" sz="1400"/>
              <a:t>&lt;”hadoop”,  1&gt;</a:t>
            </a:r>
            <a:endParaRPr lang="en-US" altLang="zh-CN" sz="1400"/>
          </a:p>
          <a:p>
            <a:r>
              <a:rPr lang="en-US" altLang="zh-CN" sz="1400"/>
              <a:t>&lt;”grerat”,     1&gt;</a:t>
            </a:r>
            <a:endParaRPr lang="en-US" altLang="zh-CN" sz="1400"/>
          </a:p>
          <a:p>
            <a:r>
              <a:rPr lang="en-US" altLang="zh-CN" sz="1400"/>
              <a:t>&lt;”hadoop”,  1&gt;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5548630" y="3295650"/>
            <a:ext cx="16920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&lt;”hadoop”,       1&gt;</a:t>
            </a:r>
            <a:endParaRPr lang="en-US" altLang="zh-CN" sz="1400"/>
          </a:p>
          <a:p>
            <a:r>
              <a:rPr lang="en-US" altLang="zh-CN" sz="1400"/>
              <a:t>&lt;”mapreduce”,1&gt;</a:t>
            </a:r>
            <a:endParaRPr lang="en-US" altLang="zh-CN" sz="1400"/>
          </a:p>
        </p:txBody>
      </p:sp>
      <p:sp>
        <p:nvSpPr>
          <p:cNvPr id="38" name="矩形 37"/>
          <p:cNvSpPr/>
          <p:nvPr/>
        </p:nvSpPr>
        <p:spPr>
          <a:xfrm>
            <a:off x="7773035" y="551180"/>
            <a:ext cx="532130" cy="14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64780" y="2419985"/>
            <a:ext cx="532130" cy="121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96950" y="5408930"/>
            <a:ext cx="178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957570" y="5788660"/>
            <a:ext cx="144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MAP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344553" y="5405664"/>
            <a:ext cx="16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Sort  [Combiner]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7287895" y="1042035"/>
            <a:ext cx="498475" cy="36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7287895" y="3108960"/>
            <a:ext cx="48704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8335645" y="1092835"/>
            <a:ext cx="485140" cy="35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8348345" y="3018790"/>
            <a:ext cx="396875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289030" y="869950"/>
            <a:ext cx="532130" cy="101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314430" y="2509520"/>
            <a:ext cx="532130" cy="102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332980" y="5417820"/>
            <a:ext cx="3503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根据</a:t>
            </a:r>
            <a:r>
              <a:rPr lang="en-US" altLang="zh-CN" sz="1400" dirty="0">
                <a:solidFill>
                  <a:srgbClr val="FF0000"/>
                </a:solidFill>
              </a:rPr>
              <a:t>key</a:t>
            </a:r>
            <a:r>
              <a:rPr lang="zh-CN" altLang="en-US" sz="1400" dirty="0">
                <a:solidFill>
                  <a:srgbClr val="FF0000"/>
                </a:solidFill>
              </a:rPr>
              <a:t>计算</a:t>
            </a:r>
            <a:r>
              <a:rPr lang="en-US" altLang="zh-CN" sz="1400" dirty="0">
                <a:solidFill>
                  <a:srgbClr val="FF0000"/>
                </a:solidFill>
              </a:rPr>
              <a:t>&lt;key, value&gt;</a:t>
            </a:r>
            <a:r>
              <a:rPr lang="zh-CN" altLang="en-US" sz="1400" dirty="0">
                <a:solidFill>
                  <a:srgbClr val="FF0000"/>
                </a:solidFill>
              </a:rPr>
              <a:t>的分区号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如：</a:t>
            </a:r>
            <a:r>
              <a:rPr lang="en-US" altLang="zh-CN" sz="1600" dirty="0">
                <a:solidFill>
                  <a:srgbClr val="FF0000"/>
                </a:solidFill>
              </a:rPr>
              <a:t>Hash(key) % </a:t>
            </a:r>
            <a:r>
              <a:rPr lang="en-US" altLang="zh-CN" sz="1600" dirty="0" err="1">
                <a:solidFill>
                  <a:srgbClr val="FF0000"/>
                </a:solidFill>
              </a:rPr>
              <a:t>num_reducer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10499090" y="1299210"/>
            <a:ext cx="72771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10446385" y="2964815"/>
            <a:ext cx="716280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125" y="1054100"/>
            <a:ext cx="325501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&lt;0,”hello world our world”&gt;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&lt;21,”hello bigdata real world”&gt;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" y="2493645"/>
            <a:ext cx="333057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&lt;0,”hello </a:t>
            </a:r>
            <a:r>
              <a:rPr lang="en-US" altLang="zh-CN" sz="1600" dirty="0" err="1">
                <a:solidFill>
                  <a:schemeClr val="tx1"/>
                </a:solidFill>
              </a:rPr>
              <a:t>hadoop</a:t>
            </a:r>
            <a:r>
              <a:rPr lang="en-US" altLang="zh-CN" sz="1600" dirty="0">
                <a:solidFill>
                  <a:schemeClr val="tx1"/>
                </a:solidFill>
              </a:rPr>
              <a:t> great </a:t>
            </a:r>
            <a:r>
              <a:rPr lang="en-US" altLang="zh-CN" sz="1600" dirty="0" err="1">
                <a:solidFill>
                  <a:schemeClr val="tx1"/>
                </a:solidFill>
              </a:rPr>
              <a:t>hadoop</a:t>
            </a:r>
            <a:r>
              <a:rPr lang="en-US" altLang="zh-CN" sz="1600" dirty="0">
                <a:solidFill>
                  <a:schemeClr val="tx1"/>
                </a:solidFill>
              </a:rPr>
              <a:t>”&gt;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&lt;26,”hadoop </a:t>
            </a:r>
            <a:r>
              <a:rPr lang="en-US" altLang="zh-CN" sz="1600" dirty="0" err="1">
                <a:solidFill>
                  <a:schemeClr val="tx1"/>
                </a:solidFill>
              </a:rPr>
              <a:t>mapreduce</a:t>
            </a:r>
            <a:r>
              <a:rPr lang="en-US" altLang="zh-CN" sz="1600" dirty="0">
                <a:solidFill>
                  <a:schemeClr val="tx1"/>
                </a:solidFill>
              </a:rPr>
              <a:t>”&gt;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55415" y="1238885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6" name="圆角矩形 5"/>
          <p:cNvSpPr/>
          <p:nvPr/>
        </p:nvSpPr>
        <p:spPr>
          <a:xfrm>
            <a:off x="3924935" y="2667635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66040" y="3971925"/>
            <a:ext cx="3299460" cy="783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&lt;0,”hello </a:t>
            </a:r>
            <a:r>
              <a:rPr lang="en-US" altLang="zh-CN" sz="1600" dirty="0" err="1">
                <a:solidFill>
                  <a:schemeClr val="tx1"/>
                </a:solidFill>
              </a:rPr>
              <a:t>hdfs</a:t>
            </a:r>
            <a:r>
              <a:rPr lang="en-US" altLang="zh-CN" sz="1600" dirty="0">
                <a:solidFill>
                  <a:schemeClr val="tx1"/>
                </a:solidFill>
              </a:rPr>
              <a:t>”&gt;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&lt;20,”hello </a:t>
            </a:r>
            <a:r>
              <a:rPr lang="en-US" altLang="zh-CN" sz="1400" dirty="0" err="1">
                <a:solidFill>
                  <a:schemeClr val="tx1"/>
                </a:solidFill>
              </a:rPr>
              <a:t>mapreduce</a:t>
            </a:r>
            <a:r>
              <a:rPr lang="en-US" altLang="zh-CN" sz="1400" dirty="0">
                <a:solidFill>
                  <a:schemeClr val="tx1"/>
                </a:solidFill>
              </a:rPr>
              <a:t>”&gt;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55415" y="4145915"/>
            <a:ext cx="1135380" cy="5734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5548630" y="4121150"/>
            <a:ext cx="16920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&lt;”hello”,   1&gt;</a:t>
            </a:r>
            <a:endParaRPr lang="en-US" altLang="zh-CN" sz="1400"/>
          </a:p>
          <a:p>
            <a:r>
              <a:rPr lang="en-US" altLang="zh-CN" sz="1400"/>
              <a:t>&lt;”hdfs”,  1&gt;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5548630" y="4677410"/>
            <a:ext cx="16920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&lt;”hello”,      1&gt;</a:t>
            </a:r>
            <a:endParaRPr lang="en-US" altLang="zh-CN" sz="1400"/>
          </a:p>
          <a:p>
            <a:r>
              <a:rPr lang="en-US" altLang="zh-CN" sz="1400"/>
              <a:t>&lt;”mapreduce”,1&gt;</a:t>
            </a:r>
            <a:endParaRPr lang="en-US" altLang="zh-CN" sz="14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43605" y="1358900"/>
            <a:ext cx="5118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</p:cNvCxnSpPr>
          <p:nvPr/>
        </p:nvCxnSpPr>
        <p:spPr>
          <a:xfrm flipV="1">
            <a:off x="5090795" y="625475"/>
            <a:ext cx="457835" cy="900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406775" y="1718310"/>
            <a:ext cx="5327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" idx="3"/>
          </p:cNvCxnSpPr>
          <p:nvPr/>
        </p:nvCxnSpPr>
        <p:spPr>
          <a:xfrm>
            <a:off x="5090795" y="1525905"/>
            <a:ext cx="457835" cy="71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382010" y="2796540"/>
            <a:ext cx="49530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3365500" y="3131185"/>
            <a:ext cx="54927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31" idx="1"/>
          </p:cNvCxnSpPr>
          <p:nvPr/>
        </p:nvCxnSpPr>
        <p:spPr>
          <a:xfrm flipV="1">
            <a:off x="5060315" y="2795905"/>
            <a:ext cx="472440" cy="158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6" idx="3"/>
            <a:endCxn id="32" idx="1"/>
          </p:cNvCxnSpPr>
          <p:nvPr/>
        </p:nvCxnSpPr>
        <p:spPr>
          <a:xfrm>
            <a:off x="5060315" y="2954655"/>
            <a:ext cx="488315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369310" y="4279265"/>
            <a:ext cx="5861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282315" y="4605655"/>
            <a:ext cx="65722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1" idx="3"/>
            <a:endCxn id="12" idx="1"/>
          </p:cNvCxnSpPr>
          <p:nvPr/>
        </p:nvCxnSpPr>
        <p:spPr>
          <a:xfrm flipV="1">
            <a:off x="5090795" y="4382135"/>
            <a:ext cx="457835" cy="50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1" idx="3"/>
            <a:endCxn id="13" idx="1"/>
          </p:cNvCxnSpPr>
          <p:nvPr/>
        </p:nvCxnSpPr>
        <p:spPr>
          <a:xfrm>
            <a:off x="5090795" y="4432935"/>
            <a:ext cx="457835" cy="5054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795260" y="3971925"/>
            <a:ext cx="532130" cy="122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7292975" y="4476115"/>
            <a:ext cx="48704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8378825" y="4509135"/>
            <a:ext cx="396875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1344910" y="4060190"/>
            <a:ext cx="532130" cy="102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0476865" y="4455160"/>
            <a:ext cx="716280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912860" y="210820"/>
            <a:ext cx="192087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  1,  </a:t>
            </a:r>
            <a:r>
              <a:rPr lang="en-US" altLang="zh-CN" sz="1400" b="1" dirty="0">
                <a:solidFill>
                  <a:srgbClr val="FF0000"/>
                </a:solidFill>
              </a:rPr>
              <a:t>0&gt;</a:t>
            </a:r>
            <a:endParaRPr lang="en-US" altLang="zh-CN" sz="1400" dirty="0"/>
          </a:p>
          <a:p>
            <a:r>
              <a:rPr lang="en-US" altLang="zh-CN" sz="1400" dirty="0"/>
              <a:t>&lt;”our”,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  1,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8912860" y="1192530"/>
            <a:ext cx="192087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&lt;”bigdata”,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&lt;”real”,  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   1,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896985" y="2381250"/>
            <a:ext cx="192087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grerat</a:t>
            </a:r>
            <a:r>
              <a:rPr lang="en-US" altLang="zh-CN" sz="1400" dirty="0"/>
              <a:t>”,   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912860" y="3357880"/>
            <a:ext cx="19208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     1,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&lt;”mapreduce”,1,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912860" y="4183380"/>
            <a:ext cx="19208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hdfs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912860" y="4739640"/>
            <a:ext cx="19208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&lt;”mapreduce”,1,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8" name="标注: 弯曲线形(无边框) 7"/>
          <p:cNvSpPr/>
          <p:nvPr/>
        </p:nvSpPr>
        <p:spPr>
          <a:xfrm>
            <a:off x="10912202" y="75236"/>
            <a:ext cx="964837" cy="506526"/>
          </a:xfrm>
          <a:prstGeom prst="callout2">
            <a:avLst>
              <a:gd name="adj1" fmla="val 50986"/>
              <a:gd name="adj2" fmla="val 22130"/>
              <a:gd name="adj3" fmla="val 44539"/>
              <a:gd name="adj4" fmla="val 10411"/>
              <a:gd name="adj5" fmla="val 64501"/>
              <a:gd name="adj6" fmla="val -709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分区号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02560" y="932180"/>
            <a:ext cx="532130" cy="101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727960" y="2571750"/>
            <a:ext cx="532130" cy="102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1912620" y="1361440"/>
            <a:ext cx="72771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1859915" y="3027045"/>
            <a:ext cx="716280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746375" y="4122420"/>
            <a:ext cx="532130" cy="102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890395" y="4517390"/>
            <a:ext cx="716280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10539095" y="1513205"/>
            <a:ext cx="1248410" cy="609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10574655" y="3741506"/>
            <a:ext cx="1248410" cy="609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880860" y="1401445"/>
            <a:ext cx="532130" cy="101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80860" y="3591560"/>
            <a:ext cx="532130" cy="101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32420" y="1038860"/>
            <a:ext cx="2244725" cy="147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&lt;”bigdata”,[1]&gt;</a:t>
            </a:r>
            <a:endParaRPr lang="en-US" altLang="zh-CN" sz="1800" dirty="0"/>
          </a:p>
          <a:p>
            <a:r>
              <a:rPr lang="en-US" altLang="zh-CN" sz="1800" dirty="0"/>
              <a:t>&lt;”great”,    [1]&gt;</a:t>
            </a:r>
            <a:endParaRPr lang="en-US" altLang="zh-CN" sz="1800" dirty="0"/>
          </a:p>
          <a:p>
            <a:r>
              <a:rPr lang="en-US" altLang="zh-CN" sz="1800" dirty="0"/>
              <a:t>&lt;”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”,  [ 3]&gt;</a:t>
            </a:r>
            <a:endParaRPr lang="en-US" altLang="zh-CN" sz="1800" dirty="0"/>
          </a:p>
          <a:p>
            <a:r>
              <a:rPr lang="en-US" altLang="zh-CN" sz="1800" dirty="0">
                <a:sym typeface="+mn-ea"/>
              </a:rPr>
              <a:t>&lt;”</a:t>
            </a:r>
            <a:r>
              <a:rPr lang="en-US" altLang="zh-CN" sz="1800" dirty="0" err="1">
                <a:sym typeface="+mn-ea"/>
              </a:rPr>
              <a:t>hdfs</a:t>
            </a:r>
            <a:r>
              <a:rPr lang="en-US" altLang="zh-CN" sz="1800" dirty="0">
                <a:sym typeface="+mn-ea"/>
              </a:rPr>
              <a:t>”,       [ 1]&gt;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/>
              <a:t>&lt;”world”,    [3]&gt;</a:t>
            </a:r>
            <a:endParaRPr lang="en-US" altLang="zh-CN" sz="1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931785" y="3568700"/>
            <a:ext cx="2312035" cy="1137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&lt;”hello”,    [2,2,1]&gt;</a:t>
            </a:r>
            <a:endParaRPr lang="en-US" altLang="zh-CN" sz="1800" dirty="0">
              <a:sym typeface="+mn-ea"/>
            </a:endParaRPr>
          </a:p>
          <a:p>
            <a:r>
              <a:rPr lang="en-US" altLang="zh-CN" sz="1600" dirty="0"/>
              <a:t>&lt;”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”,[1,1]&gt;</a:t>
            </a:r>
            <a:endParaRPr lang="en-US" altLang="zh-CN" sz="1600" dirty="0"/>
          </a:p>
          <a:p>
            <a:r>
              <a:rPr lang="en-US" altLang="zh-CN" sz="1600" dirty="0"/>
              <a:t>&lt;”our”, [1] &gt;</a:t>
            </a:r>
            <a:endParaRPr lang="en-US" altLang="zh-CN" sz="1600" dirty="0"/>
          </a:p>
          <a:p>
            <a:r>
              <a:rPr lang="en-US" altLang="zh-CN" sz="1800" dirty="0">
                <a:sym typeface="+mn-ea"/>
              </a:rPr>
              <a:t>&lt;”real”,    [ 1]&gt;</a:t>
            </a:r>
            <a:endParaRPr lang="en-US" altLang="zh-CN" sz="1800" dirty="0"/>
          </a:p>
        </p:txBody>
      </p:sp>
      <p:sp>
        <p:nvSpPr>
          <p:cNvPr id="31" name="右箭头 30"/>
          <p:cNvSpPr/>
          <p:nvPr/>
        </p:nvSpPr>
        <p:spPr>
          <a:xfrm>
            <a:off x="9996805" y="1767840"/>
            <a:ext cx="50609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7466965" y="1847850"/>
            <a:ext cx="46609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7453630" y="3964940"/>
            <a:ext cx="466090" cy="25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10032365" y="3950421"/>
            <a:ext cx="479425" cy="18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17645" y="638810"/>
            <a:ext cx="2204720" cy="583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&lt;”bigdata”,1,  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/>
          </a:p>
          <a:p>
            <a:r>
              <a:rPr lang="en-US" altLang="zh-CN" sz="1600" dirty="0"/>
              <a:t>&lt;”world”,   3,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600" dirty="0"/>
              <a:t>&gt;</a:t>
            </a:r>
            <a:endParaRPr lang="en-US" altLang="zh-CN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04945" y="1249045"/>
            <a:ext cx="220472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&lt;”hello”,    2,  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&lt;”real”,     1,  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/>
              <a:t>&lt;”our”,  1,   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en-US" altLang="zh-CN" sz="1600" dirty="0"/>
              <a:t>&gt;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17645" y="2543810"/>
            <a:ext cx="2219960" cy="583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&lt;”great”,  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r>
              <a:rPr lang="en-US" altLang="zh-CN" sz="1600" dirty="0"/>
              <a:t>&lt;”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”,   3,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600" dirty="0"/>
              <a:t>&gt;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17645" y="3169920"/>
            <a:ext cx="2219960" cy="553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&lt;”hello”,    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r>
              <a:rPr lang="en-US" altLang="zh-CN" sz="1400" dirty="0"/>
              <a:t>&lt;”mapreduce”,1,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11295" y="4243070"/>
            <a:ext cx="2219960" cy="337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&lt;”</a:t>
            </a:r>
            <a:r>
              <a:rPr lang="en-US" altLang="zh-CN" sz="1600" dirty="0" err="1">
                <a:sym typeface="+mn-ea"/>
              </a:rPr>
              <a:t>hdfs</a:t>
            </a:r>
            <a:r>
              <a:rPr lang="en-US" altLang="zh-CN" sz="1600" dirty="0">
                <a:sym typeface="+mn-ea"/>
              </a:rPr>
              <a:t>”,            1,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/>
          </a:p>
        </p:txBody>
      </p:sp>
      <p:cxnSp>
        <p:nvCxnSpPr>
          <p:cNvPr id="6" name="直接箭头连接符 5"/>
          <p:cNvCxnSpPr>
            <a:stCxn id="49" idx="3"/>
            <a:endCxn id="14" idx="1"/>
          </p:cNvCxnSpPr>
          <p:nvPr/>
        </p:nvCxnSpPr>
        <p:spPr>
          <a:xfrm flipV="1">
            <a:off x="3234690" y="930593"/>
            <a:ext cx="782955" cy="508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4" idx="3"/>
            <a:endCxn id="26" idx="1"/>
          </p:cNvCxnSpPr>
          <p:nvPr/>
        </p:nvCxnSpPr>
        <p:spPr>
          <a:xfrm>
            <a:off x="6222365" y="930928"/>
            <a:ext cx="658495" cy="977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" idx="3"/>
            <a:endCxn id="27" idx="1"/>
          </p:cNvCxnSpPr>
          <p:nvPr/>
        </p:nvCxnSpPr>
        <p:spPr>
          <a:xfrm>
            <a:off x="6209665" y="1664632"/>
            <a:ext cx="671195" cy="243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" idx="3"/>
          </p:cNvCxnSpPr>
          <p:nvPr/>
        </p:nvCxnSpPr>
        <p:spPr>
          <a:xfrm flipV="1">
            <a:off x="6237605" y="1904369"/>
            <a:ext cx="1011555" cy="931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3"/>
            <a:endCxn id="27" idx="1"/>
          </p:cNvCxnSpPr>
          <p:nvPr/>
        </p:nvCxnSpPr>
        <p:spPr>
          <a:xfrm>
            <a:off x="6237605" y="2836198"/>
            <a:ext cx="643255" cy="12630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26" idx="1"/>
          </p:cNvCxnSpPr>
          <p:nvPr/>
        </p:nvCxnSpPr>
        <p:spPr>
          <a:xfrm flipV="1">
            <a:off x="6231255" y="1908542"/>
            <a:ext cx="649605" cy="2503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3"/>
            <a:endCxn id="15" idx="1"/>
          </p:cNvCxnSpPr>
          <p:nvPr/>
        </p:nvCxnSpPr>
        <p:spPr>
          <a:xfrm>
            <a:off x="3234690" y="1439228"/>
            <a:ext cx="770255" cy="224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0" idx="3"/>
            <a:endCxn id="16" idx="1"/>
          </p:cNvCxnSpPr>
          <p:nvPr/>
        </p:nvCxnSpPr>
        <p:spPr>
          <a:xfrm flipV="1">
            <a:off x="3260090" y="2835593"/>
            <a:ext cx="757555" cy="2482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3270250" y="3113678"/>
            <a:ext cx="747395" cy="3328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7" idx="3"/>
            <a:endCxn id="5" idx="1"/>
          </p:cNvCxnSpPr>
          <p:nvPr/>
        </p:nvCxnSpPr>
        <p:spPr>
          <a:xfrm flipV="1">
            <a:off x="3278505" y="4411663"/>
            <a:ext cx="732790" cy="222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4"/>
          <p:cNvSpPr txBox="1"/>
          <p:nvPr/>
        </p:nvSpPr>
        <p:spPr>
          <a:xfrm>
            <a:off x="4017645" y="4618990"/>
            <a:ext cx="221996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&lt;”hello”,          2, 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&lt;”mapreduce”,1,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600" dirty="0">
                <a:sym typeface="+mn-ea"/>
              </a:rPr>
              <a:t>&gt;</a:t>
            </a:r>
            <a:endParaRPr lang="en-US" altLang="zh-CN" sz="1600" dirty="0"/>
          </a:p>
        </p:txBody>
      </p:sp>
      <p:cxnSp>
        <p:nvCxnSpPr>
          <p:cNvPr id="3" name="直接箭头连接符 2"/>
          <p:cNvCxnSpPr>
            <a:stCxn id="67" idx="3"/>
            <a:endCxn id="36" idx="1"/>
          </p:cNvCxnSpPr>
          <p:nvPr/>
        </p:nvCxnSpPr>
        <p:spPr>
          <a:xfrm>
            <a:off x="3278505" y="4634548"/>
            <a:ext cx="739140" cy="276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6" idx="3"/>
            <a:endCxn id="27" idx="1"/>
          </p:cNvCxnSpPr>
          <p:nvPr/>
        </p:nvCxnSpPr>
        <p:spPr>
          <a:xfrm flipV="1">
            <a:off x="6237605" y="4098750"/>
            <a:ext cx="643255" cy="8121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本框 20"/>
          <p:cNvSpPr txBox="1"/>
          <p:nvPr/>
        </p:nvSpPr>
        <p:spPr>
          <a:xfrm>
            <a:off x="2376170" y="178435"/>
            <a:ext cx="676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系统运行逻辑：</a:t>
            </a:r>
            <a:r>
              <a:rPr lang="en-US" altLang="zh-CN"/>
              <a:t>MapReduce</a:t>
            </a:r>
            <a:r>
              <a:rPr lang="zh-CN" altLang="en-US"/>
              <a:t>是如何统计文件中每单词的频率的？</a:t>
            </a:r>
            <a:endParaRPr lang="zh-CN" altLang="en-US"/>
          </a:p>
        </p:txBody>
      </p:sp>
      <p:sp>
        <p:nvSpPr>
          <p:cNvPr id="47" name="文本框 35"/>
          <p:cNvSpPr txBox="1"/>
          <p:nvPr/>
        </p:nvSpPr>
        <p:spPr>
          <a:xfrm>
            <a:off x="7328535" y="5329994"/>
            <a:ext cx="39055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Sort &amp; merge:</a:t>
            </a:r>
            <a:endParaRPr lang="en-US" altLang="zh-CN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</a:rPr>
              <a:t>将来自不同</a:t>
            </a:r>
            <a:r>
              <a:rPr lang="en-US" altLang="zh-CN" sz="1400" dirty="0">
                <a:solidFill>
                  <a:srgbClr val="FF0000"/>
                </a:solidFill>
              </a:rPr>
              <a:t>mapper</a:t>
            </a:r>
            <a:r>
              <a:rPr lang="zh-CN" altLang="en-US" sz="1400" dirty="0">
                <a:solidFill>
                  <a:srgbClr val="FF0000"/>
                </a:solidFill>
              </a:rPr>
              <a:t>的数据按键排序；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</a:rPr>
              <a:t>将相同键的各个值组合后提供给</a:t>
            </a:r>
            <a:r>
              <a:rPr lang="en-US" altLang="zh-CN" sz="1400" dirty="0">
                <a:solidFill>
                  <a:srgbClr val="FF0000"/>
                </a:solidFill>
              </a:rPr>
              <a:t>reduce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8435" y="6329088"/>
            <a:ext cx="532130" cy="50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22"/>
          <p:cNvSpPr txBox="1"/>
          <p:nvPr/>
        </p:nvSpPr>
        <p:spPr>
          <a:xfrm>
            <a:off x="8114030" y="6399573"/>
            <a:ext cx="369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系统组件，需要用户实现其方法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581900" y="6329723"/>
            <a:ext cx="532130" cy="507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24"/>
          <p:cNvSpPr txBox="1"/>
          <p:nvPr/>
        </p:nvSpPr>
        <p:spPr>
          <a:xfrm>
            <a:off x="786765" y="6398938"/>
            <a:ext cx="441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系统组件，默认情况下不需要用户写代码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12395" y="426085"/>
            <a:ext cx="194564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  1,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&lt;”our”,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  1,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12395" y="1407795"/>
            <a:ext cx="194564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&lt;”bigdata”,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&lt;”real”,        1, 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&lt;”world”,1, 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96520" y="2547620"/>
            <a:ext cx="194564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grerat</a:t>
            </a:r>
            <a:r>
              <a:rPr lang="en-US" altLang="zh-CN" sz="1400" dirty="0"/>
              <a:t>”,   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12395" y="3524250"/>
            <a:ext cx="19437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”,       1,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&lt;”mapreduce”,1,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12395" y="4268470"/>
            <a:ext cx="194564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</a:t>
            </a:r>
            <a:r>
              <a:rPr lang="en-US" altLang="zh-CN" sz="1400" dirty="0" err="1"/>
              <a:t>hdfs</a:t>
            </a:r>
            <a:r>
              <a:rPr lang="en-US" altLang="zh-CN" sz="1400" dirty="0"/>
              <a:t>”,  1,  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12395" y="4824730"/>
            <a:ext cx="194564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&lt;”hello”,      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&lt;”mapreduce”,1, 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&gt;</a:t>
            </a:r>
            <a:endParaRPr lang="en-US" altLang="zh-CN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057356" y="5273161"/>
            <a:ext cx="40386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Sort [Combiner]:</a:t>
            </a:r>
            <a:endParaRPr lang="en-US" altLang="zh-CN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</a:rPr>
              <a:t>对键值对先按照分区号，再按</a:t>
            </a:r>
            <a:r>
              <a:rPr lang="en-US" altLang="zh-CN" sz="1400" dirty="0">
                <a:solidFill>
                  <a:srgbClr val="FF0000"/>
                </a:solidFill>
              </a:rPr>
              <a:t>key</a:t>
            </a:r>
            <a:r>
              <a:rPr lang="zh-CN" altLang="en-US" sz="1400" dirty="0">
                <a:solidFill>
                  <a:srgbClr val="FF0000"/>
                </a:solidFill>
              </a:rPr>
              <a:t>排序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</a:rPr>
              <a:t>若指定</a:t>
            </a:r>
            <a:r>
              <a:rPr lang="en-US" altLang="zh-CN" sz="1400" dirty="0">
                <a:solidFill>
                  <a:srgbClr val="FF0000"/>
                </a:solidFill>
              </a:rPr>
              <a:t>combiner</a:t>
            </a:r>
            <a:r>
              <a:rPr lang="zh-CN" altLang="en-US" sz="1400" dirty="0">
                <a:solidFill>
                  <a:srgbClr val="FF0000"/>
                </a:solidFill>
              </a:rPr>
              <a:t>，则合并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092115" y="1316355"/>
            <a:ext cx="2543175" cy="4540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HDFS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3270250" y="1729105"/>
            <a:ext cx="1248410" cy="609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3270250" y="4211955"/>
            <a:ext cx="1248410" cy="60960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31" name="右箭头 30"/>
          <p:cNvSpPr/>
          <p:nvPr/>
        </p:nvSpPr>
        <p:spPr>
          <a:xfrm>
            <a:off x="2727960" y="1983740"/>
            <a:ext cx="50609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2727960" y="4420870"/>
            <a:ext cx="479425" cy="18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54700" y="1337310"/>
            <a:ext cx="2437130" cy="147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&lt;“bigdata”,  1&gt;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&lt;”great”,       1&gt;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&lt;”</a:t>
            </a:r>
            <a:r>
              <a:rPr lang="en-US" altLang="zh-CN" dirty="0" err="1">
                <a:sym typeface="+mn-ea"/>
              </a:rPr>
              <a:t>hadoop</a:t>
            </a:r>
            <a:r>
              <a:rPr lang="en-US" altLang="zh-CN" dirty="0">
                <a:sym typeface="+mn-ea"/>
              </a:rPr>
              <a:t>”,  3&gt;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&lt;”</a:t>
            </a:r>
            <a:r>
              <a:rPr lang="en-US" altLang="zh-CN" dirty="0" err="1">
                <a:sym typeface="+mn-ea"/>
              </a:rPr>
              <a:t>hdfs</a:t>
            </a:r>
            <a:r>
              <a:rPr lang="en-US" altLang="zh-CN" dirty="0">
                <a:sym typeface="+mn-ea"/>
              </a:rPr>
              <a:t>”,        1&gt;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&lt;“world”,     3&gt;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54700" y="3844290"/>
            <a:ext cx="2438400" cy="147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&lt;”hello”,       5&gt;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&lt;”</a:t>
            </a:r>
            <a:r>
              <a:rPr lang="en-US" altLang="zh-CN" dirty="0" err="1">
                <a:sym typeface="+mn-ea"/>
              </a:rPr>
              <a:t>mapreduce</a:t>
            </a:r>
            <a:r>
              <a:rPr lang="en-US" altLang="zh-CN" dirty="0">
                <a:sym typeface="+mn-ea"/>
              </a:rPr>
              <a:t>”,  2&gt;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&lt;”our”, 1&gt;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&lt;”real”,         1&gt;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&lt;”world”,     3&gt;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93225" y="1663065"/>
            <a:ext cx="208724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part-r-00000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bigdata	1 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great	1</a:t>
            </a:r>
            <a:endParaRPr lang="en-US" altLang="zh-CN" dirty="0"/>
          </a:p>
          <a:p>
            <a:r>
              <a:rPr lang="en-US" altLang="zh-CN" dirty="0" err="1">
                <a:sym typeface="+mn-ea"/>
              </a:rPr>
              <a:t>hadoop</a:t>
            </a:r>
            <a:r>
              <a:rPr lang="en-US" altLang="zh-CN" dirty="0">
                <a:sym typeface="+mn-ea"/>
              </a:rPr>
              <a:t> 	3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hdfs</a:t>
            </a:r>
            <a:r>
              <a:rPr lang="en-US" altLang="zh-CN" dirty="0">
                <a:sym typeface="+mn-ea"/>
              </a:rPr>
              <a:t>	1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world	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3235" y="3778885"/>
            <a:ext cx="2088515" cy="1753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part-r-00001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hello	5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mapreduce</a:t>
            </a:r>
            <a:r>
              <a:rPr lang="en-US" altLang="zh-CN" dirty="0">
                <a:sym typeface="+mn-ea"/>
              </a:rPr>
              <a:t>  2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our	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real 	 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world 	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4520" y="6341381"/>
            <a:ext cx="532130" cy="50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47050" y="6394721"/>
            <a:ext cx="369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系统组件，需要用户实现其方法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47610" y="6337571"/>
            <a:ext cx="532130" cy="507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56030" y="6385831"/>
            <a:ext cx="441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系统组件，默认情况下不需要用户写代码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376170" y="362585"/>
            <a:ext cx="676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系统运行逻辑：</a:t>
            </a:r>
            <a:r>
              <a:rPr lang="en-US" altLang="zh-CN"/>
              <a:t>MapReduce</a:t>
            </a:r>
            <a:r>
              <a:rPr lang="zh-CN" altLang="en-US"/>
              <a:t>是如何统计文件中每单词的频率的？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33606" y="5532120"/>
            <a:ext cx="38538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en-US" altLang="zh-CN" b="1"/>
              <a:t>Reducer</a:t>
            </a:r>
            <a:r>
              <a:rPr lang="en-US" altLang="zh-CN"/>
              <a:t>:     </a:t>
            </a:r>
            <a:endParaRPr lang="en-US" altLang="zh-CN"/>
          </a:p>
          <a:p>
            <a:pPr algn="l"/>
            <a:r>
              <a:rPr lang="zh-CN" altLang="en-US" sz="1600">
                <a:solidFill>
                  <a:srgbClr val="FF0000"/>
                </a:solidFill>
              </a:rPr>
              <a:t>将每个键的值列表合并，一般是求和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540885" y="1992630"/>
            <a:ext cx="1313180" cy="14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540885" y="4466590"/>
            <a:ext cx="1245235" cy="19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341360" y="2085340"/>
            <a:ext cx="927100" cy="111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8361680" y="4389755"/>
            <a:ext cx="957580" cy="10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5525" y="1494695"/>
            <a:ext cx="202819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&lt;”bigdata”,[1]&gt;</a:t>
            </a:r>
            <a:endParaRPr lang="en-US" altLang="zh-CN" sz="1800" dirty="0"/>
          </a:p>
          <a:p>
            <a:r>
              <a:rPr lang="en-US" altLang="zh-CN" sz="1800" dirty="0"/>
              <a:t>&lt;”great”,    [1]&gt;</a:t>
            </a:r>
            <a:endParaRPr lang="en-US" altLang="zh-CN" sz="1800" dirty="0"/>
          </a:p>
          <a:p>
            <a:r>
              <a:rPr lang="en-US" altLang="zh-CN" sz="1800" dirty="0"/>
              <a:t>&lt;”</a:t>
            </a:r>
            <a:r>
              <a:rPr lang="en-US" altLang="zh-CN" sz="1800" dirty="0" err="1"/>
              <a:t>hadoop</a:t>
            </a:r>
            <a:r>
              <a:rPr lang="en-US" altLang="zh-CN" sz="1800" dirty="0"/>
              <a:t>”,  [ 3]&gt;</a:t>
            </a:r>
            <a:endParaRPr lang="en-US" altLang="zh-CN" sz="1800" dirty="0"/>
          </a:p>
          <a:p>
            <a:r>
              <a:rPr lang="en-US" altLang="zh-CN" sz="1800" dirty="0">
                <a:sym typeface="+mn-ea"/>
              </a:rPr>
              <a:t>&lt;”</a:t>
            </a:r>
            <a:r>
              <a:rPr lang="en-US" altLang="zh-CN" sz="1800" dirty="0" err="1">
                <a:sym typeface="+mn-ea"/>
              </a:rPr>
              <a:t>hdfs</a:t>
            </a:r>
            <a:r>
              <a:rPr lang="en-US" altLang="zh-CN" sz="1800" dirty="0">
                <a:sym typeface="+mn-ea"/>
              </a:rPr>
              <a:t>”,       [ 1]&gt;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/>
              <a:t>&lt;”world”,    [3]&gt;</a:t>
            </a:r>
            <a:endParaRPr lang="en-US" altLang="zh-CN" sz="1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11455" y="3905885"/>
            <a:ext cx="2312035" cy="1137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800" dirty="0">
                <a:sym typeface="+mn-ea"/>
              </a:rPr>
              <a:t>&lt;”hello”,    [2,2,1]&gt;</a:t>
            </a:r>
            <a:endParaRPr lang="en-US" altLang="zh-CN" sz="1800" dirty="0">
              <a:sym typeface="+mn-ea"/>
            </a:endParaRPr>
          </a:p>
          <a:p>
            <a:r>
              <a:rPr lang="en-US" altLang="zh-CN" sz="1600" dirty="0"/>
              <a:t>&lt;”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”,[1,1]&gt;</a:t>
            </a:r>
            <a:endParaRPr lang="en-US" altLang="zh-CN" sz="1600" dirty="0"/>
          </a:p>
          <a:p>
            <a:r>
              <a:rPr lang="en-US" altLang="zh-CN" sz="1600" dirty="0"/>
              <a:t>&lt;”our”, [1] &gt;</a:t>
            </a:r>
            <a:endParaRPr lang="en-US" altLang="zh-CN" sz="1600" dirty="0"/>
          </a:p>
          <a:p>
            <a:r>
              <a:rPr lang="en-US" altLang="zh-CN" sz="1800" dirty="0">
                <a:sym typeface="+mn-ea"/>
              </a:rPr>
              <a:t>&lt;”real”,    [ 1]&gt;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问题：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有一个</a:t>
            </a:r>
            <a:r>
              <a:rPr lang="en-US" altLang="zh-CN"/>
              <a:t>csv</a:t>
            </a:r>
            <a:r>
              <a:rPr lang="zh-CN" altLang="en-US"/>
              <a:t>文件（逗号分隔的数据文件），样行如下：</a:t>
            </a:r>
            <a:endParaRPr lang="en-US" altLang="zh-CN"/>
          </a:p>
          <a:p>
            <a:pPr lvl="1"/>
            <a:r>
              <a:rPr lang="en-US" altLang="zh-CN"/>
              <a:t>7369,SMITH,CLERK,7902,1980/12/17,800,,20</a:t>
            </a:r>
            <a:endParaRPr lang="en-US" altLang="zh-CN"/>
          </a:p>
          <a:p>
            <a:pPr lvl="1"/>
            <a:r>
              <a:rPr lang="en-US" altLang="zh-CN"/>
              <a:t>7499,ALLEN,SALSMAN,7698,1981/1/12,1600,300,30</a:t>
            </a:r>
            <a:endParaRPr lang="en-US" altLang="zh-CN"/>
          </a:p>
          <a:p>
            <a:pPr lvl="1"/>
            <a:r>
              <a:rPr lang="en-US" altLang="zh-CN"/>
              <a:t>7566,JONES,SALESMAN,7698,1980/2/12,2975,,20</a:t>
            </a:r>
            <a:endParaRPr lang="en-US" altLang="zh-CN"/>
          </a:p>
          <a:p>
            <a:pPr lvl="1"/>
            <a:r>
              <a:rPr lang="zh-CN" altLang="en-US"/>
              <a:t>各列分别表示：员工号</a:t>
            </a:r>
            <a:r>
              <a:rPr lang="en-US" altLang="zh-CN"/>
              <a:t>,</a:t>
            </a:r>
            <a:r>
              <a:rPr lang="zh-CN" altLang="en-US"/>
              <a:t>姓名</a:t>
            </a:r>
            <a:r>
              <a:rPr lang="en-US" altLang="zh-CN"/>
              <a:t>,</a:t>
            </a:r>
            <a:r>
              <a:rPr lang="zh-CN" altLang="en-US"/>
              <a:t>职位</a:t>
            </a:r>
            <a:r>
              <a:rPr lang="en-US" altLang="zh-CN"/>
              <a:t>,</a:t>
            </a:r>
            <a:r>
              <a:rPr lang="zh-CN" altLang="en-US"/>
              <a:t>领导</a:t>
            </a:r>
            <a:r>
              <a:rPr lang="en-US" altLang="zh-CN"/>
              <a:t>ID,</a:t>
            </a:r>
            <a:r>
              <a:rPr lang="zh-CN" altLang="en-US"/>
              <a:t>入职时间</a:t>
            </a:r>
            <a:r>
              <a:rPr lang="en-US" altLang="zh-CN"/>
              <a:t>,</a:t>
            </a:r>
            <a:r>
              <a:rPr lang="zh-CN" altLang="en-US"/>
              <a:t>工资</a:t>
            </a:r>
            <a:r>
              <a:rPr lang="en-US" altLang="zh-CN"/>
              <a:t>,</a:t>
            </a:r>
            <a:r>
              <a:rPr lang="zh-CN" altLang="en-US"/>
              <a:t>奖金</a:t>
            </a:r>
            <a:r>
              <a:rPr lang="en-US" altLang="zh-CN"/>
              <a:t>,</a:t>
            </a:r>
            <a:r>
              <a:rPr lang="zh-CN" altLang="en-US"/>
              <a:t>部门号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现在希望统计每个部门的工资总额</a:t>
            </a:r>
            <a:r>
              <a:rPr lang="en-US" altLang="zh-CN"/>
              <a:t>(</a:t>
            </a:r>
            <a:r>
              <a:rPr lang="zh-CN" altLang="en-US"/>
              <a:t>不含奖金</a:t>
            </a:r>
            <a:r>
              <a:rPr lang="en-US" altLang="zh-CN"/>
              <a:t>).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请画出数据变换的各个阶段及对应的格式</a:t>
            </a:r>
            <a:r>
              <a:rPr lang="en-US" altLang="zh-CN"/>
              <a:t>.</a:t>
            </a:r>
            <a:r>
              <a:rPr lang="zh-CN" altLang="en-US"/>
              <a:t>假设</a:t>
            </a:r>
            <a:r>
              <a:rPr lang="en-US" altLang="zh-CN"/>
              <a:t>MAPPER</a:t>
            </a:r>
            <a:r>
              <a:rPr lang="zh-CN" altLang="en-US"/>
              <a:t>和</a:t>
            </a:r>
            <a:r>
              <a:rPr lang="en-US" altLang="zh-CN"/>
              <a:t>REDUCER</a:t>
            </a:r>
            <a:r>
              <a:rPr lang="zh-CN" altLang="en-US"/>
              <a:t>都只有一个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1287780"/>
            <a:ext cx="5936615" cy="1106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7369,SMITH,CLERK,7902,1980/12/17,800,,20</a:t>
            </a:r>
            <a:endParaRPr lang="en-US" altLang="zh-CN" sz="1600"/>
          </a:p>
          <a:p>
            <a:r>
              <a:rPr lang="en-US" altLang="zh-CN" sz="1600"/>
              <a:t>7499,ALLEN,SALSMAN,7698,1981/1/12,1600,300,30</a:t>
            </a:r>
            <a:endParaRPr lang="en-US" altLang="zh-CN" sz="1600"/>
          </a:p>
          <a:p>
            <a:pPr marL="0" lvl="1"/>
            <a:r>
              <a:rPr lang="en-US" altLang="zh-CN"/>
              <a:t>7566,JONES,SALESMAN,7698,1980/2/12,2975,,20</a:t>
            </a:r>
            <a:endParaRPr lang="en-US" altLang="zh-CN"/>
          </a:p>
          <a:p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98425" y="3070860"/>
            <a:ext cx="6856095" cy="86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&lt;0,       ”7369,SMITH,CLERK,7902,1980/12/17,800,,20”</a:t>
            </a:r>
            <a:endParaRPr lang="en-US" altLang="zh-CN" sz="1600"/>
          </a:p>
          <a:p>
            <a:r>
              <a:rPr lang="en-US" altLang="zh-CN" sz="1600"/>
              <a:t>&lt;40,   ”7499,ALLEN,SALSMAN,7698,1981/1/12,1600,300,30”&gt;</a:t>
            </a:r>
            <a:endParaRPr lang="en-US" altLang="zh-CN" sz="1600"/>
          </a:p>
          <a:p>
            <a:pPr marL="0" lvl="1"/>
            <a:r>
              <a:rPr lang="en-US" altLang="zh-CN" sz="1600"/>
              <a:t>&lt;86,   ”</a:t>
            </a:r>
            <a:r>
              <a:rPr lang="en-US" altLang="zh-CN"/>
              <a:t> 7566,JONES,SALESMAN,7698,1980/2/12,2975,,20</a:t>
            </a:r>
            <a:r>
              <a:rPr lang="en-US" altLang="zh-CN" sz="1600"/>
              <a:t>“&gt;</a:t>
            </a:r>
            <a:endParaRPr lang="en-US" altLang="zh-CN" sz="1600"/>
          </a:p>
        </p:txBody>
      </p:sp>
      <p:sp>
        <p:nvSpPr>
          <p:cNvPr id="6" name="TextBox 5"/>
          <p:cNvSpPr txBox="1"/>
          <p:nvPr/>
        </p:nvSpPr>
        <p:spPr>
          <a:xfrm>
            <a:off x="123190" y="4691380"/>
            <a:ext cx="2141855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&lt;20,     800&gt;</a:t>
            </a:r>
            <a:endParaRPr lang="en-US" altLang="zh-CN"/>
          </a:p>
          <a:p>
            <a:r>
              <a:rPr lang="en-US" altLang="zh-CN"/>
              <a:t>&lt;30,   1600&gt;</a:t>
            </a:r>
            <a:endParaRPr lang="en-US" altLang="zh-CN"/>
          </a:p>
          <a:p>
            <a:r>
              <a:rPr lang="en-US" altLang="zh-CN"/>
              <a:t>&lt;20,   2975&gt;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6900" y="4691380"/>
            <a:ext cx="1859280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&lt;20,    800&gt;</a:t>
            </a:r>
            <a:endParaRPr lang="en-US" altLang="zh-CN"/>
          </a:p>
          <a:p>
            <a:r>
              <a:rPr lang="en-US" altLang="zh-CN"/>
              <a:t>&lt;20,  2975&gt;</a:t>
            </a:r>
            <a:endParaRPr lang="en-US" altLang="zh-CN"/>
          </a:p>
          <a:p>
            <a:r>
              <a:rPr lang="en-US" altLang="zh-CN"/>
              <a:t>&lt;30,    1600&gt;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928360" y="4831080"/>
            <a:ext cx="233172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&lt;20,   [800,2975]&gt;</a:t>
            </a:r>
            <a:endParaRPr lang="en-US" altLang="zh-CN"/>
          </a:p>
          <a:p>
            <a:r>
              <a:rPr lang="en-US" altLang="zh-CN"/>
              <a:t>&lt;30,   [1600]&gt;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8702675" y="4831080"/>
            <a:ext cx="204470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&lt;20,    3775&gt;</a:t>
            </a:r>
            <a:endParaRPr lang="en-US" altLang="zh-CN"/>
          </a:p>
          <a:p>
            <a:r>
              <a:rPr lang="en-US" altLang="zh-CN"/>
              <a:t>&lt;30,    1600&gt;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10015184" y="1287776"/>
            <a:ext cx="14415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 20     3775 </a:t>
            </a:r>
            <a:endParaRPr lang="en-US" altLang="zh-CN"/>
          </a:p>
          <a:p>
            <a:r>
              <a:rPr lang="en-US" altLang="zh-CN"/>
              <a:t> 30     1600 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2"/>
          </p:cNvCxnSpPr>
          <p:nvPr/>
        </p:nvCxnSpPr>
        <p:spPr>
          <a:xfrm>
            <a:off x="3251985" y="2394550"/>
            <a:ext cx="8255" cy="678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1194472" y="3931086"/>
            <a:ext cx="2332355" cy="7600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2264747" y="5152252"/>
            <a:ext cx="8718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4996105" y="5152337"/>
            <a:ext cx="932180" cy="1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9" idx="1"/>
          </p:cNvCxnSpPr>
          <p:nvPr/>
        </p:nvCxnSpPr>
        <p:spPr>
          <a:xfrm>
            <a:off x="8260377" y="5153607"/>
            <a:ext cx="44259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10" idx="2"/>
          </p:cNvCxnSpPr>
          <p:nvPr/>
        </p:nvCxnSpPr>
        <p:spPr>
          <a:xfrm flipV="1">
            <a:off x="9725025" y="1932940"/>
            <a:ext cx="1010920" cy="289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50185" y="4127500"/>
            <a:ext cx="82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iMjQ0NWU5NGYwODlmNTQ3MjcyZDM3OGU5Njk5Y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3739</Words>
  <Application>WPS 文字</Application>
  <PresentationFormat>宽屏</PresentationFormat>
  <Paragraphs>302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Helvetica Neue</vt:lpstr>
      <vt:lpstr>宋体-简</vt:lpstr>
      <vt:lpstr>Calibri</vt:lpstr>
      <vt:lpstr>微软雅黑</vt:lpstr>
      <vt:lpstr>黑体</vt:lpstr>
      <vt:lpstr>宋体</vt:lpstr>
      <vt:lpstr>Arial Unicode MS</vt:lpstr>
      <vt:lpstr>Office 主题</vt:lpstr>
      <vt:lpstr>MapReduce的计算逻辑</vt:lpstr>
      <vt:lpstr>引例</vt:lpstr>
      <vt:lpstr>PowerPoint 演示文稿</vt:lpstr>
      <vt:lpstr>PowerPoint 演示文稿</vt:lpstr>
      <vt:lpstr>PowerPoint 演示文稿</vt:lpstr>
      <vt:lpstr>PowerPoint 演示文稿</vt:lpstr>
      <vt:lpstr>问题：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zxl</dc:creator>
  <cp:lastModifiedBy>楚歌</cp:lastModifiedBy>
  <cp:revision>27</cp:revision>
  <dcterms:created xsi:type="dcterms:W3CDTF">2024-09-19T10:01:18Z</dcterms:created>
  <dcterms:modified xsi:type="dcterms:W3CDTF">2024-09-19T10:01:18Z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93819F18185E4F18B6100154543241D0_12</vt:lpwstr>
  </property>
</Properties>
</file>