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797" r:id="rId3"/>
    <p:sldId id="798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54" r:id="rId13"/>
    <p:sldId id="855" r:id="rId14"/>
    <p:sldId id="809" r:id="rId15"/>
    <p:sldId id="810" r:id="rId16"/>
    <p:sldId id="811" r:id="rId17"/>
    <p:sldId id="812" r:id="rId18"/>
    <p:sldId id="813" r:id="rId19"/>
    <p:sldId id="866" r:id="rId20"/>
    <p:sldId id="867" r:id="rId21"/>
    <p:sldId id="868" r:id="rId22"/>
    <p:sldId id="814" r:id="rId23"/>
    <p:sldId id="815" r:id="rId24"/>
    <p:sldId id="856" r:id="rId25"/>
    <p:sldId id="857" r:id="rId26"/>
    <p:sldId id="858" r:id="rId27"/>
    <p:sldId id="859" r:id="rId28"/>
    <p:sldId id="860" r:id="rId29"/>
    <p:sldId id="816" r:id="rId30"/>
    <p:sldId id="817" r:id="rId31"/>
    <p:sldId id="818" r:id="rId32"/>
    <p:sldId id="861" r:id="rId33"/>
    <p:sldId id="862" r:id="rId34"/>
    <p:sldId id="863" r:id="rId35"/>
    <p:sldId id="864" r:id="rId36"/>
    <p:sldId id="865" r:id="rId37"/>
  </p:sldIdLst>
  <p:sldSz cx="9144000" cy="5715000" type="screen16x10"/>
  <p:notesSz cx="6858000" cy="9144000"/>
  <p:custDataLst>
    <p:tags r:id="rId4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FF"/>
    <a:srgbClr val="035F9D"/>
    <a:srgbClr val="996633"/>
    <a:srgbClr val="CCFF33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 autoAdjust="0"/>
    <p:restoredTop sz="87125" autoAdjust="0"/>
  </p:normalViewPr>
  <p:slideViewPr>
    <p:cSldViewPr showGuides="1">
      <p:cViewPr varScale="1">
        <p:scale>
          <a:sx n="83" d="100"/>
          <a:sy n="83" d="100"/>
        </p:scale>
        <p:origin x="84" y="132"/>
      </p:cViewPr>
      <p:guideLst>
        <p:guide orient="horz" pos="1787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5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828288"/>
        <c:axId val="142830592"/>
      </c:barChart>
      <c:catAx>
        <c:axId val="1428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830592"/>
        <c:crosses val="autoZero"/>
        <c:auto val="1"/>
        <c:lblAlgn val="ctr"/>
        <c:lblOffset val="100"/>
        <c:noMultiLvlLbl val="0"/>
      </c:catAx>
      <c:valAx>
        <c:axId val="14283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82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5T09:16:06.396" idx="1">
    <p:pos x="5589" y="394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年进行的一个</a:t>
            </a:r>
            <a:r>
              <a:rPr lang="en-US" altLang="zh-CN" dirty="0" smtClean="0"/>
              <a:t>Sort Benchmark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Daytona Gray</a:t>
            </a:r>
            <a:r>
              <a:rPr lang="zh-CN" altLang="en-US" dirty="0" smtClean="0"/>
              <a:t>类别）测试：一个考量系统排序</a:t>
            </a:r>
            <a:r>
              <a:rPr lang="en-US" altLang="zh-CN" dirty="0" smtClean="0"/>
              <a:t>100TB</a:t>
            </a:r>
            <a:r>
              <a:rPr lang="zh-CN" altLang="en-US" dirty="0" smtClean="0"/>
              <a:t>数据（万亿条记录）速度的行业基准测试。在此之前，这项基准测试的世界记录保持者是雅虎，使用</a:t>
            </a:r>
            <a:r>
              <a:rPr lang="en-US" altLang="zh-CN" dirty="0" smtClean="0"/>
              <a:t>2100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Hadoop MapReduce</a:t>
            </a:r>
            <a:r>
              <a:rPr lang="zh-CN" altLang="en-US" dirty="0" smtClean="0"/>
              <a:t>集群在</a:t>
            </a:r>
            <a:r>
              <a:rPr lang="en-US" altLang="zh-CN" dirty="0" smtClean="0"/>
              <a:t>72</a:t>
            </a:r>
            <a:r>
              <a:rPr lang="zh-CN" altLang="en-US" dirty="0" smtClean="0"/>
              <a:t>分钟内完成计算。而根据测试结果得知，在使用了</a:t>
            </a:r>
            <a:r>
              <a:rPr lang="en-US" altLang="zh-CN" dirty="0" smtClean="0"/>
              <a:t>206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EC2</a:t>
            </a:r>
            <a:r>
              <a:rPr lang="zh-CN" altLang="en-US" dirty="0" smtClean="0"/>
              <a:t>节点的情况下，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将排序用时缩短到了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分钟。这意味着在使用十分之一计算资源的情况下，相同数据的排序上，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比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快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倍！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685800" y="2832100"/>
            <a:ext cx="7848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924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5651500" y="5316538"/>
            <a:ext cx="33845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三峡大学计算机与信息学院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18288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3025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05205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17.xml"/><Relationship Id="rId17" Type="http://schemas.openxmlformats.org/officeDocument/2006/relationships/image" Target="../media/image7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34.xml"/><Relationship Id="rId17" Type="http://schemas.openxmlformats.org/officeDocument/2006/relationships/image" Target="../media/image7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51.xml"/><Relationship Id="rId17" Type="http://schemas.openxmlformats.org/officeDocument/2006/relationships/image" Target="../media/image7.png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Oval 7"/>
          <p:cNvSpPr/>
          <p:nvPr/>
        </p:nvSpPr>
        <p:spPr>
          <a:xfrm>
            <a:off x="1968500" y="254000"/>
            <a:ext cx="825500" cy="13335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7179" name="Text Box 12"/>
          <p:cNvSpPr txBox="1"/>
          <p:nvPr/>
        </p:nvSpPr>
        <p:spPr>
          <a:xfrm>
            <a:off x="2603500" y="571500"/>
            <a:ext cx="5334000" cy="655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65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sz="3665" b="1" dirty="0">
                <a:solidFill>
                  <a:schemeClr val="bg1"/>
                </a:solidFill>
                <a:latin typeface="Times New Roman" panose="02020603050405020304" pitchFamily="18" charset="0"/>
              </a:rPr>
              <a:t>大数据技术原理与应用</a:t>
            </a:r>
            <a:r>
              <a:rPr lang="en-US" altLang="zh-CN" sz="3665" dirty="0">
                <a:solidFill>
                  <a:schemeClr val="bg1"/>
                </a:solidFill>
                <a:latin typeface="Times New Roman" panose="02020603050405020304" pitchFamily="18" charset="0"/>
              </a:rPr>
              <a:t>》</a:t>
            </a:r>
            <a:endParaRPr lang="en-US" altLang="zh-CN" sz="3665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Picture 2" descr="C:\Users\Dell\Desktop\三峡大学校园风光\三峡大学全景（1） (1).jpg"/>
          <p:cNvPicPr/>
          <p:nvPr/>
        </p:nvPicPr>
        <p:blipFill>
          <a:blip r:embed="rId1">
            <a:lum bright="70001" contrast="-70000"/>
          </a:blip>
          <a:srcRect t="16795" b="15936"/>
          <a:stretch>
            <a:fillRect/>
          </a:stretch>
        </p:blipFill>
        <p:spPr>
          <a:xfrm>
            <a:off x="21273" y="1377633"/>
            <a:ext cx="9101137" cy="25590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  <p:sp>
        <p:nvSpPr>
          <p:cNvPr id="3076" name="TextBox 3"/>
          <p:cNvSpPr txBox="1"/>
          <p:nvPr/>
        </p:nvSpPr>
        <p:spPr>
          <a:xfrm>
            <a:off x="-35560" y="2196148"/>
            <a:ext cx="8940800" cy="1656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大数据计算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en-US" altLang="zh-CN" sz="3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原理与运行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 idx="4294967295"/>
          </p:nvPr>
        </p:nvSpPr>
        <p:spPr>
          <a:xfrm>
            <a:off x="539552" y="409228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7.1.3 </a:t>
            </a:r>
            <a:r>
              <a:rPr lang="en-US" altLang="zh-CN" dirty="0"/>
              <a:t>Spark</a:t>
            </a:r>
            <a:r>
              <a:rPr lang="zh-CN" altLang="zh-CN" dirty="0" smtClean="0"/>
              <a:t>与</a:t>
            </a:r>
            <a:r>
              <a:rPr lang="en-US" altLang="zh-CN" dirty="0"/>
              <a:t>MapReduce</a:t>
            </a:r>
            <a:r>
              <a:rPr lang="zh-CN" altLang="zh-CN" dirty="0" smtClean="0"/>
              <a:t>的</a:t>
            </a:r>
            <a:r>
              <a:rPr lang="zh-CN" altLang="zh-CN" dirty="0"/>
              <a:t>对比</a:t>
            </a:r>
            <a:endParaRPr lang="zh-CN" altLang="en-US" dirty="0"/>
          </a:p>
        </p:txBody>
      </p:sp>
      <p:sp>
        <p:nvSpPr>
          <p:cNvPr id="2052" name="Rectangle 2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682625" y="1584325"/>
            <a:ext cx="685800" cy="537845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HDFS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5480" y="1696085"/>
            <a:ext cx="654685" cy="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迭代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4"/>
            <a:endCxn id="4" idx="1"/>
          </p:cNvCxnSpPr>
          <p:nvPr/>
        </p:nvCxnSpPr>
        <p:spPr>
          <a:xfrm flipV="1">
            <a:off x="1368425" y="1852930"/>
            <a:ext cx="5670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/>
        </p:nvSpPr>
        <p:spPr>
          <a:xfrm>
            <a:off x="2947035" y="1566545"/>
            <a:ext cx="779780" cy="57277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HDFS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6" idx="2"/>
          </p:cNvCxnSpPr>
          <p:nvPr/>
        </p:nvCxnSpPr>
        <p:spPr>
          <a:xfrm>
            <a:off x="2590165" y="1852930"/>
            <a:ext cx="356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10050" y="1696720"/>
            <a:ext cx="650875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迭代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6" idx="4"/>
            <a:endCxn id="8" idx="1"/>
          </p:cNvCxnSpPr>
          <p:nvPr/>
        </p:nvCxnSpPr>
        <p:spPr>
          <a:xfrm>
            <a:off x="3726815" y="1852930"/>
            <a:ext cx="483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5171440" y="1562735"/>
            <a:ext cx="779780" cy="57277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HDFS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8" idx="3"/>
            <a:endCxn id="10" idx="2"/>
          </p:cNvCxnSpPr>
          <p:nvPr/>
        </p:nvCxnSpPr>
        <p:spPr>
          <a:xfrm flipV="1">
            <a:off x="4860925" y="1849120"/>
            <a:ext cx="31051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4"/>
          </p:cNvCxnSpPr>
          <p:nvPr/>
        </p:nvCxnSpPr>
        <p:spPr>
          <a:xfrm flipV="1">
            <a:off x="5951220" y="1919605"/>
            <a:ext cx="4203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>
            <a:off x="682625" y="3241040"/>
            <a:ext cx="685800" cy="537845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HDFS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5479" y="2705735"/>
            <a:ext cx="654685" cy="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84830" y="2673985"/>
            <a:ext cx="50419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13150" y="2712720"/>
            <a:ext cx="710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结果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1935480" y="3344545"/>
            <a:ext cx="654684" cy="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084830" y="3312795"/>
            <a:ext cx="50419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13150" y="3351530"/>
            <a:ext cx="710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结果</a:t>
            </a:r>
            <a:r>
              <a:rPr lang="en-US" altLang="zh-CN" sz="1400" dirty="0" smtClean="0"/>
              <a:t>2</a:t>
            </a:r>
            <a:endParaRPr lang="en-US" altLang="zh-CN" sz="1400" dirty="0"/>
          </a:p>
        </p:txBody>
      </p:sp>
      <p:cxnSp>
        <p:nvCxnSpPr>
          <p:cNvPr id="23" name="直接箭头连接符 22"/>
          <p:cNvCxnSpPr>
            <a:stCxn id="13" idx="4"/>
            <a:endCxn id="14" idx="1"/>
          </p:cNvCxnSpPr>
          <p:nvPr/>
        </p:nvCxnSpPr>
        <p:spPr>
          <a:xfrm flipV="1">
            <a:off x="1368425" y="2862580"/>
            <a:ext cx="567054" cy="647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4"/>
            <a:endCxn id="17" idx="1"/>
          </p:cNvCxnSpPr>
          <p:nvPr/>
        </p:nvCxnSpPr>
        <p:spPr>
          <a:xfrm flipV="1">
            <a:off x="1368425" y="3501390"/>
            <a:ext cx="567055" cy="8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03985" y="3577590"/>
            <a:ext cx="57594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3"/>
            <a:endCxn id="15" idx="1"/>
          </p:cNvCxnSpPr>
          <p:nvPr/>
        </p:nvCxnSpPr>
        <p:spPr>
          <a:xfrm>
            <a:off x="2590164" y="2862580"/>
            <a:ext cx="494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3"/>
            <a:endCxn id="18" idx="1"/>
          </p:cNvCxnSpPr>
          <p:nvPr/>
        </p:nvCxnSpPr>
        <p:spPr>
          <a:xfrm>
            <a:off x="2590164" y="3501390"/>
            <a:ext cx="494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040890" y="3877945"/>
            <a:ext cx="73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327785" y="4434840"/>
            <a:ext cx="353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hadoop mapreduce</a:t>
            </a:r>
            <a:r>
              <a:rPr lang="zh-CN" altLang="en-US"/>
              <a:t>执行流程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92785" y="2217420"/>
            <a:ext cx="711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输入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692785" y="3877945"/>
            <a:ext cx="711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输入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27" y="1273324"/>
            <a:ext cx="1152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柱形 3"/>
          <p:cNvSpPr/>
          <p:nvPr/>
        </p:nvSpPr>
        <p:spPr>
          <a:xfrm>
            <a:off x="682625" y="1584325"/>
            <a:ext cx="685800" cy="537845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5480" y="1696085"/>
            <a:ext cx="771728" cy="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迭代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4"/>
            <a:endCxn id="5" idx="1"/>
          </p:cNvCxnSpPr>
          <p:nvPr/>
        </p:nvCxnSpPr>
        <p:spPr>
          <a:xfrm flipV="1">
            <a:off x="1368425" y="1852930"/>
            <a:ext cx="567055" cy="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3"/>
            <a:endCxn id="13314" idx="1"/>
          </p:cNvCxnSpPr>
          <p:nvPr/>
        </p:nvCxnSpPr>
        <p:spPr>
          <a:xfrm flipV="1">
            <a:off x="2707208" y="1849587"/>
            <a:ext cx="407219" cy="3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16016" y="1696403"/>
            <a:ext cx="648072" cy="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迭代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3314" idx="3"/>
            <a:endCxn id="9" idx="1"/>
          </p:cNvCxnSpPr>
          <p:nvPr/>
        </p:nvCxnSpPr>
        <p:spPr>
          <a:xfrm>
            <a:off x="4266952" y="1849587"/>
            <a:ext cx="449064" cy="3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44" y="1273324"/>
            <a:ext cx="1152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>
            <a:endCxn id="11" idx="1"/>
          </p:cNvCxnSpPr>
          <p:nvPr/>
        </p:nvCxnSpPr>
        <p:spPr>
          <a:xfrm flipV="1">
            <a:off x="5333677" y="1849587"/>
            <a:ext cx="640467" cy="3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>
            <a:off x="835025" y="3217540"/>
            <a:ext cx="685800" cy="537845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4"/>
          </p:cNvCxnSpPr>
          <p:nvPr/>
        </p:nvCxnSpPr>
        <p:spPr>
          <a:xfrm flipV="1">
            <a:off x="1520825" y="3557900"/>
            <a:ext cx="5670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46" y="3179122"/>
            <a:ext cx="1152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3842910" y="2817242"/>
            <a:ext cx="775017" cy="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查询</a:t>
            </a:r>
            <a:r>
              <a:rPr lang="en-US" altLang="zh-CN" sz="1400" smtClean="0">
                <a:solidFill>
                  <a:schemeClr val="tx1"/>
                </a:solidFill>
              </a:rPr>
              <a:t>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92261" y="2785492"/>
            <a:ext cx="50419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5"/>
          <p:cNvSpPr txBox="1"/>
          <p:nvPr/>
        </p:nvSpPr>
        <p:spPr>
          <a:xfrm>
            <a:off x="5520581" y="2824227"/>
            <a:ext cx="710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结果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3842911" y="3456052"/>
            <a:ext cx="775016" cy="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查询</a:t>
            </a:r>
            <a:r>
              <a:rPr lang="en-US" altLang="zh-CN" sz="1400" smtClean="0">
                <a:solidFill>
                  <a:schemeClr val="tx1"/>
                </a:solidFill>
              </a:rPr>
              <a:t>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92261" y="3424302"/>
            <a:ext cx="50419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8"/>
          <p:cNvSpPr txBox="1"/>
          <p:nvPr/>
        </p:nvSpPr>
        <p:spPr>
          <a:xfrm>
            <a:off x="5520581" y="3463037"/>
            <a:ext cx="710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结果</a:t>
            </a:r>
            <a:r>
              <a:rPr lang="en-US" altLang="zh-CN" sz="1400" smtClean="0"/>
              <a:t>2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endCxn id="16" idx="1"/>
          </p:cNvCxnSpPr>
          <p:nvPr/>
        </p:nvCxnSpPr>
        <p:spPr>
          <a:xfrm flipV="1">
            <a:off x="3275856" y="2974087"/>
            <a:ext cx="567054" cy="647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9" idx="1"/>
          </p:cNvCxnSpPr>
          <p:nvPr/>
        </p:nvCxnSpPr>
        <p:spPr>
          <a:xfrm flipV="1">
            <a:off x="3275856" y="3612897"/>
            <a:ext cx="567055" cy="8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11416" y="3689097"/>
            <a:ext cx="57594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4617927" y="2974087"/>
            <a:ext cx="3743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  <a:endCxn id="20" idx="1"/>
          </p:cNvCxnSpPr>
          <p:nvPr/>
        </p:nvCxnSpPr>
        <p:spPr>
          <a:xfrm>
            <a:off x="4617927" y="3612897"/>
            <a:ext cx="3743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8"/>
          <p:cNvSpPr txBox="1"/>
          <p:nvPr/>
        </p:nvSpPr>
        <p:spPr>
          <a:xfrm>
            <a:off x="1327785" y="4434840"/>
            <a:ext cx="353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</a:t>
            </a:r>
            <a:r>
              <a:rPr lang="zh-CN" altLang="en-US" smtClean="0"/>
              <a:t>执行</a:t>
            </a:r>
            <a:r>
              <a:rPr lang="zh-CN" altLang="en-US"/>
              <a:t>流程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1132930" y="370938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7.1.3 </a:t>
            </a:r>
            <a:r>
              <a:rPr lang="en-US" altLang="zh-CN" dirty="0"/>
              <a:t>Spark</a:t>
            </a:r>
            <a:r>
              <a:rPr lang="zh-CN" altLang="zh-CN" dirty="0" smtClean="0"/>
              <a:t>与</a:t>
            </a:r>
            <a:r>
              <a:rPr lang="en-US" altLang="zh-CN" dirty="0"/>
              <a:t>MapReduce</a:t>
            </a:r>
            <a:r>
              <a:rPr lang="zh-CN" altLang="zh-CN" dirty="0" smtClean="0"/>
              <a:t>的</a:t>
            </a:r>
            <a:r>
              <a:rPr lang="zh-CN" altLang="zh-CN" dirty="0"/>
              <a:t>对比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2483768" y="2686262"/>
          <a:ext cx="3247977" cy="203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460" name="矩形 3"/>
          <p:cNvSpPr/>
          <p:nvPr/>
        </p:nvSpPr>
        <p:spPr>
          <a:xfrm>
            <a:off x="1763688" y="4750832"/>
            <a:ext cx="576064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Hadoop MapReduce</a:t>
            </a:r>
            <a:r>
              <a:rPr lang="zh-CN" altLang="zh-CN" dirty="0" smtClean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执行逻辑回归的时间对比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1" name="矩形 4"/>
          <p:cNvSpPr/>
          <p:nvPr/>
        </p:nvSpPr>
        <p:spPr>
          <a:xfrm>
            <a:off x="838200" y="1214090"/>
            <a:ext cx="7543800" cy="133882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使用</a:t>
            </a:r>
            <a:r>
              <a:rPr lang="en-US" altLang="zh-CN" dirty="0" smtClean="0"/>
              <a:t>Hadoop MapReduce</a:t>
            </a:r>
            <a:r>
              <a:rPr lang="zh-CN" altLang="zh-CN" dirty="0" smtClean="0">
                <a:latin typeface="Arial" panose="020B0604020202020204" pitchFamily="34" charset="0"/>
              </a:rPr>
              <a:t>进行</a:t>
            </a:r>
            <a:r>
              <a:rPr lang="zh-CN" altLang="zh-CN" dirty="0">
                <a:latin typeface="Arial" panose="020B0604020202020204" pitchFamily="34" charset="0"/>
              </a:rPr>
              <a:t>迭代计算非常耗资源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将数据载入内存后，之后的迭代计算都可以直接使用内存中的中间结果作运算，避免了从磁盘中频繁读取数据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755576" y="444948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7.2 </a:t>
            </a:r>
            <a:r>
              <a:rPr lang="en-US" altLang="zh-CN" dirty="0"/>
              <a:t>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0483" name="矩形 2"/>
          <p:cNvSpPr/>
          <p:nvPr/>
        </p:nvSpPr>
        <p:spPr>
          <a:xfrm>
            <a:off x="609600" y="1206500"/>
            <a:ext cx="7924800" cy="160043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2000" dirty="0">
                <a:latin typeface="Arial" panose="020B0604020202020204" pitchFamily="34" charset="0"/>
              </a:rPr>
              <a:t>在实际应用中</a:t>
            </a:r>
            <a:r>
              <a:rPr lang="zh-CN" altLang="zh-CN" sz="2000" dirty="0" smtClean="0">
                <a:latin typeface="Arial" panose="020B0604020202020204" pitchFamily="34" charset="0"/>
              </a:rPr>
              <a:t>，大</a:t>
            </a:r>
            <a:r>
              <a:rPr lang="zh-CN" altLang="zh-CN" sz="2000" dirty="0">
                <a:latin typeface="Arial" panose="020B0604020202020204" pitchFamily="34" charset="0"/>
              </a:rPr>
              <a:t>数据处理主要包括以下三个类型：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Arial" panose="020B0604020202020204" pitchFamily="34" charset="0"/>
              </a:rPr>
              <a:t>复杂的批量数据处理：通常时间跨度在数十分钟到数小时之间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Arial" panose="020B0604020202020204" pitchFamily="34" charset="0"/>
              </a:rPr>
              <a:t>基于历史数据的交互式查询：通常时间跨度在数十秒到数分钟之间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Arial" panose="020B0604020202020204" pitchFamily="34" charset="0"/>
              </a:rPr>
              <a:t>基于实时数据流的数据处理：通常时间跨度在数百毫秒到数秒之间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566100" y="2783383"/>
            <a:ext cx="7924800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同时存在以上三种场景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，就需要同时部署三种不同的软件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/  Impala  /  Storm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这样做难免会带来一些问题：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不同场景之间输入输出数据无法做到无缝共享，通常需要进行数据格式的转换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不同的软件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需要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不同的开发和维护团队，带来了较高的使用成本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比较难以对同一个集群中的各个系统进行统一的资源协调和分配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780090" y="550951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7.2 </a:t>
            </a:r>
            <a:r>
              <a:rPr lang="en-US" altLang="zh-CN" dirty="0"/>
              <a:t>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1507" name="矩形 3"/>
          <p:cNvSpPr/>
          <p:nvPr/>
        </p:nvSpPr>
        <p:spPr>
          <a:xfrm>
            <a:off x="539552" y="1489348"/>
            <a:ext cx="8352928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的设计遵循“一个软件栈满足不同应用场景”的理念，逐渐形成了一套完整的生态系统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Arial" panose="020B0604020202020204" pitchFamily="34" charset="0"/>
              </a:rPr>
              <a:t>既能够提供内存计算框架，也可以支持</a:t>
            </a:r>
            <a:r>
              <a:rPr lang="en-US" altLang="zh-CN" sz="2000" dirty="0">
                <a:latin typeface="Arial" panose="020B0604020202020204" pitchFamily="34" charset="0"/>
              </a:rPr>
              <a:t>SQL</a:t>
            </a:r>
            <a:r>
              <a:rPr lang="zh-CN" altLang="zh-CN" sz="2000" dirty="0">
                <a:latin typeface="Arial" panose="020B0604020202020204" pitchFamily="34" charset="0"/>
              </a:rPr>
              <a:t>即席查询、实时流式计算、机器学习和图计算等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可以部署在资源管理器</a:t>
            </a:r>
            <a:r>
              <a:rPr lang="en-US" altLang="zh-CN" sz="2000" dirty="0">
                <a:latin typeface="Arial" panose="020B0604020202020204" pitchFamily="34" charset="0"/>
              </a:rPr>
              <a:t>YARN</a:t>
            </a:r>
            <a:r>
              <a:rPr lang="zh-CN" altLang="zh-CN" sz="2000" dirty="0">
                <a:latin typeface="Arial" panose="020B0604020202020204" pitchFamily="34" charset="0"/>
              </a:rPr>
              <a:t>之上，提供一站式的大数据解决方案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Arial" panose="020B0604020202020204" pitchFamily="34" charset="0"/>
              </a:rPr>
              <a:t>因此，</a:t>
            </a: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所提供的生态系统足以应对上述三种场景，即同时支持批处理、交互式查询和流数据处理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 idx="4294967295"/>
          </p:nvPr>
        </p:nvSpPr>
        <p:spPr>
          <a:xfrm>
            <a:off x="686043" y="287073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7.2 </a:t>
            </a:r>
            <a:r>
              <a:rPr lang="en-US" altLang="zh-CN" dirty="0"/>
              <a:t>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3076" name="Rectangle 2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1"/>
          <p:cNvGraphicFramePr/>
          <p:nvPr/>
        </p:nvGraphicFramePr>
        <p:xfrm>
          <a:off x="1499394" y="1905808"/>
          <a:ext cx="6297612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" r:id="rId1" imgW="6339840" imgH="2915920" progId="Visio.Drawing.15">
                  <p:embed/>
                </p:oleObj>
              </mc:Choice>
              <mc:Fallback>
                <p:oleObj name="" r:id="rId1" imgW="6339840" imgH="2915920" progId="Visio.Drawing.15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9394" y="1905808"/>
                        <a:ext cx="6297612" cy="241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矩形 4"/>
          <p:cNvSpPr/>
          <p:nvPr/>
        </p:nvSpPr>
        <p:spPr>
          <a:xfrm>
            <a:off x="609600" y="4699000"/>
            <a:ext cx="78486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的生态系统主要包含了</a:t>
            </a:r>
            <a:r>
              <a:rPr lang="en-US" altLang="zh-CN" dirty="0">
                <a:latin typeface="Arial" panose="020B0604020202020204" pitchFamily="34" charset="0"/>
              </a:rPr>
              <a:t>Spark Core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Spark SQL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Spark Streaming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MLLib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GraphX </a:t>
            </a:r>
            <a:r>
              <a:rPr lang="zh-CN" altLang="zh-CN" dirty="0">
                <a:latin typeface="Arial" panose="020B0604020202020204" pitchFamily="34" charset="0"/>
              </a:rPr>
              <a:t>等组件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矩形 5"/>
          <p:cNvSpPr/>
          <p:nvPr/>
        </p:nvSpPr>
        <p:spPr>
          <a:xfrm>
            <a:off x="3581400" y="4327261"/>
            <a:ext cx="127470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BDAS</a:t>
            </a:r>
            <a:r>
              <a:rPr lang="zh-CN" altLang="zh-CN" dirty="0">
                <a:latin typeface="Arial" panose="020B0604020202020204" pitchFamily="34" charset="0"/>
              </a:rPr>
              <a:t>架构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9" name="矩形 6"/>
          <p:cNvSpPr/>
          <p:nvPr/>
        </p:nvSpPr>
        <p:spPr>
          <a:xfrm>
            <a:off x="660527" y="1129308"/>
            <a:ext cx="79248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生态系统已经成为伯克利数据分析软件栈</a:t>
            </a:r>
            <a:r>
              <a:rPr lang="en-US" altLang="zh-CN" dirty="0">
                <a:latin typeface="Arial" panose="020B0604020202020204" pitchFamily="34" charset="0"/>
              </a:rPr>
              <a:t>BDAS</a:t>
            </a:r>
            <a:r>
              <a:rPr lang="zh-CN" altLang="zh-CN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Berkeley Data Analytics Stack</a:t>
            </a:r>
            <a:r>
              <a:rPr lang="zh-CN" altLang="zh-CN" dirty="0">
                <a:latin typeface="Arial" panose="020B0604020202020204" pitchFamily="34" charset="0"/>
              </a:rPr>
              <a:t>）的重要组成部分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>
          <a:xfrm>
            <a:off x="755576" y="508000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7.2 </a:t>
            </a:r>
            <a:r>
              <a:rPr lang="en-US" altLang="zh-CN" dirty="0"/>
              <a:t>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2137420"/>
          <a:ext cx="8000790" cy="2286000"/>
        </p:xfrm>
        <a:graphic>
          <a:graphicData uri="http://schemas.openxmlformats.org/drawingml/2006/table">
            <a:tbl>
              <a:tblPr/>
              <a:tblGrid>
                <a:gridCol w="2000432"/>
                <a:gridCol w="1429417"/>
                <a:gridCol w="1980209"/>
                <a:gridCol w="2590732"/>
              </a:tblGrid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应用场景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时间跨度</a:t>
                      </a:r>
                      <a:endParaRPr lang="zh-CN" sz="1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其他框架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zh-CN" sz="15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生态系统中的组件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复杂的批量数据处理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小时级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MapReduce</a:t>
                      </a: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Hive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基于历史数据的交互式查询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分钟级、秒级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Impala</a:t>
                      </a: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Dremel</a:t>
                      </a: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Drill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 SQL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基于实时数据流的数据处理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毫秒、秒级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Storm</a:t>
                      </a:r>
                      <a:r>
                        <a:rPr lang="zh-CN" sz="15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5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S4</a:t>
                      </a:r>
                      <a:endParaRPr lang="zh-CN" sz="1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 Streaming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基于历史数据的数据挖掘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-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Mahout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MLlib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图结构数据的处理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-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Pregel</a:t>
                      </a:r>
                      <a:r>
                        <a:rPr lang="zh-CN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5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Hama</a:t>
                      </a:r>
                      <a:endParaRPr lang="zh-CN" sz="1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GraphX</a:t>
                      </a:r>
                      <a:endParaRPr lang="zh-CN" sz="1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68" name="矩形 4"/>
          <p:cNvSpPr/>
          <p:nvPr/>
        </p:nvSpPr>
        <p:spPr>
          <a:xfrm>
            <a:off x="2727326" y="1561356"/>
            <a:ext cx="332655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生态系统组件</a:t>
            </a:r>
            <a:r>
              <a:rPr lang="zh-CN" altLang="zh-CN" dirty="0">
                <a:latin typeface="Arial" panose="020B0604020202020204" pitchFamily="34" charset="0"/>
              </a:rPr>
              <a:t>的应用场景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785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spark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目前不支持哪种语言？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321719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036094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750469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464844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57288" y="2375297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57288" y="3089672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57288" y="3804047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57288" y="4518422"/>
            <a:ext cx="428625" cy="42862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64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642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64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642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785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spark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的主要特点包括：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321719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运行速度快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036094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容易使用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3750469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通用性好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464844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运行模式多样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57288" y="2375297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57288" y="3089672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57288" y="3804047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57288" y="4518422"/>
            <a:ext cx="428625" cy="42862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64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642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64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642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785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下列说法错误的是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321719"/>
            <a:ext cx="71882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spark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standalone,mesos,yarn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三种部署方式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036094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对实时性要求高的企业更倾向于使用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stom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3750469"/>
            <a:ext cx="6775648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离线计算方面，企业更倾向于选择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MapReduce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464844"/>
            <a:ext cx="6775648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spark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可以从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、本地等多个位置读取数据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57288" y="2375297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57288" y="3089672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57288" y="3804047"/>
            <a:ext cx="428625" cy="42862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57288" y="4518422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64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642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64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642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76200" tIns="38100" rIns="76200" bIns="38100" anchor="ctr"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1028" name="Text Box 6"/>
          <p:cNvSpPr txBox="1"/>
          <p:nvPr/>
        </p:nvSpPr>
        <p:spPr>
          <a:xfrm>
            <a:off x="1333500" y="1206500"/>
            <a:ext cx="4775729" cy="2169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7.1 Spark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概述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7.2 Spark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生态系统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7.3 Spark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运行架构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7.4 Spark </a:t>
            </a:r>
            <a:r>
              <a:rPr lang="en-US" altLang="zh-CN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RDD</a:t>
            </a:r>
            <a:r>
              <a:rPr lang="zh-CN" altLang="en-US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与编程实践</a:t>
            </a:r>
            <a:endParaRPr lang="en-US" altLang="zh-CN" b="1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7.5 </a:t>
            </a:r>
            <a:r>
              <a:rPr lang="en-US" altLang="zh-CN" b="1" dirty="0" err="1" smtClean="0">
                <a:solidFill>
                  <a:srgbClr val="000000"/>
                </a:solidFill>
                <a:ea typeface="黑体" panose="02010609060101010101" pitchFamily="49" charset="-122"/>
              </a:rPr>
              <a:t>SparkSQL</a:t>
            </a:r>
            <a:r>
              <a:rPr lang="zh-CN" altLang="en-US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与编程实践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971600" y="625252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 </a:t>
            </a:r>
            <a:r>
              <a:rPr lang="en-US" altLang="zh-CN" dirty="0"/>
              <a:t>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  <p:sp>
        <p:nvSpPr>
          <p:cNvPr id="23555" name="TextBox 2"/>
          <p:cNvSpPr txBox="1"/>
          <p:nvPr/>
        </p:nvSpPr>
        <p:spPr>
          <a:xfrm>
            <a:off x="899592" y="1705372"/>
            <a:ext cx="4742004" cy="206210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</a:rPr>
              <a:t>7.3.1 </a:t>
            </a:r>
            <a:r>
              <a:rPr lang="zh-CN" altLang="en-US" sz="3200" dirty="0">
                <a:latin typeface="Arial" panose="020B0604020202020204" pitchFamily="34" charset="0"/>
              </a:rPr>
              <a:t>基本概念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en-US" altLang="zh-CN" sz="3200" dirty="0" smtClean="0">
                <a:latin typeface="Arial" panose="020B0604020202020204" pitchFamily="34" charset="0"/>
              </a:rPr>
              <a:t>7.3.2 </a:t>
            </a:r>
            <a:r>
              <a:rPr lang="zh-CN" altLang="en-US" sz="3200" dirty="0">
                <a:latin typeface="Arial" panose="020B0604020202020204" pitchFamily="34" charset="0"/>
              </a:rPr>
              <a:t>架构设计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en-US" altLang="zh-CN" sz="3200" dirty="0" smtClean="0">
                <a:latin typeface="Arial" panose="020B0604020202020204" pitchFamily="34" charset="0"/>
              </a:rPr>
              <a:t>7.3.3 </a:t>
            </a:r>
            <a:r>
              <a:rPr lang="en-US" altLang="zh-CN" sz="3200" dirty="0">
                <a:latin typeface="Arial" panose="020B0604020202020204" pitchFamily="34" charset="0"/>
              </a:rPr>
              <a:t>Spark</a:t>
            </a:r>
            <a:r>
              <a:rPr lang="zh-CN" altLang="en-US" sz="3200" dirty="0">
                <a:latin typeface="Arial" panose="020B0604020202020204" pitchFamily="34" charset="0"/>
              </a:rPr>
              <a:t>运行基本流程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en-US" altLang="zh-CN" sz="3200" dirty="0" smtClean="0">
                <a:latin typeface="Arial" panose="020B0604020202020204" pitchFamily="34" charset="0"/>
              </a:rPr>
              <a:t>7.3.4 </a:t>
            </a:r>
            <a:r>
              <a:rPr lang="zh-CN" altLang="en-US" sz="3200" dirty="0" smtClean="0">
                <a:latin typeface="Arial" panose="020B0604020202020204" pitchFamily="34" charset="0"/>
              </a:rPr>
              <a:t>运行</a:t>
            </a:r>
            <a:r>
              <a:rPr lang="en-US" altLang="zh-CN" sz="3200" dirty="0" smtClean="0">
                <a:latin typeface="Arial" panose="020B0604020202020204" pitchFamily="34" charset="0"/>
              </a:rPr>
              <a:t>spark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647700" y="473641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24579" name="Rectangle 1"/>
          <p:cNvSpPr/>
          <p:nvPr/>
        </p:nvSpPr>
        <p:spPr>
          <a:xfrm>
            <a:off x="304800" y="1030402"/>
            <a:ext cx="8686800" cy="424731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Resillient Distributed Dataset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（弹性分布式数据集）的简称，是分布式内存的一个抽象概念，</a:t>
            </a:r>
            <a:r>
              <a:rPr lang="zh-CN" altLang="zh-CN" dirty="0"/>
              <a:t>提供了一种高度受限的共享内存模型</a:t>
            </a:r>
            <a:endParaRPr lang="zh-CN" altLang="en-US" dirty="0"/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（有向无环图）的简称，反映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之间的依赖关系</a:t>
            </a:r>
            <a:endParaRPr lang="zh-CN" altLang="en-US" dirty="0"/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：是运行在工作节点（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）的一个进程，负责运行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dirty="0"/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：用户编写的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：运行在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上的工作单元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zh-CN" dirty="0"/>
              <a:t>：一个</a:t>
            </a:r>
            <a:r>
              <a:rPr lang="en-US" altLang="zh-CN" dirty="0"/>
              <a:t>Job</a:t>
            </a:r>
            <a:r>
              <a:rPr lang="zh-CN" altLang="zh-CN" dirty="0"/>
              <a:t>包含多个</a:t>
            </a:r>
            <a:r>
              <a:rPr lang="en-US" altLang="zh-CN" dirty="0"/>
              <a:t>RDD</a:t>
            </a:r>
            <a:r>
              <a:rPr lang="zh-CN" altLang="zh-CN" dirty="0"/>
              <a:t>及作用于相应</a:t>
            </a:r>
            <a:r>
              <a:rPr lang="en-US" altLang="zh-CN" dirty="0"/>
              <a:t>RDD</a:t>
            </a:r>
            <a:r>
              <a:rPr lang="zh-CN" altLang="zh-CN" dirty="0"/>
              <a:t>上的各种操作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zh-CN" dirty="0"/>
              <a:t>：是</a:t>
            </a:r>
            <a:r>
              <a:rPr lang="en-US" altLang="zh-CN" dirty="0"/>
              <a:t>Job</a:t>
            </a:r>
            <a:r>
              <a:rPr lang="zh-CN" altLang="zh-CN" dirty="0"/>
              <a:t>的基本调度单位，一个</a:t>
            </a:r>
            <a:r>
              <a:rPr lang="en-US" altLang="zh-CN" dirty="0"/>
              <a:t>Job</a:t>
            </a:r>
            <a:r>
              <a:rPr lang="zh-CN" altLang="zh-CN" dirty="0"/>
              <a:t>会分为多组</a:t>
            </a:r>
            <a:r>
              <a:rPr lang="en-US" altLang="zh-CN" dirty="0"/>
              <a:t>Task</a:t>
            </a:r>
            <a:r>
              <a:rPr lang="zh-CN" altLang="zh-CN" dirty="0"/>
              <a:t>，每组</a:t>
            </a:r>
            <a:r>
              <a:rPr lang="en-US" altLang="zh-CN" dirty="0"/>
              <a:t>Task</a:t>
            </a:r>
            <a:r>
              <a:rPr lang="zh-CN" altLang="zh-CN" dirty="0"/>
              <a:t>被称为</a:t>
            </a:r>
            <a:r>
              <a:rPr lang="en-US" altLang="zh-CN" dirty="0"/>
              <a:t>Stage</a:t>
            </a:r>
            <a:r>
              <a:rPr lang="zh-CN" altLang="zh-CN" dirty="0"/>
              <a:t>，或者也被称为</a:t>
            </a:r>
            <a:r>
              <a:rPr lang="en-US" altLang="zh-CN" dirty="0"/>
              <a:t>TaskSet</a:t>
            </a:r>
            <a:r>
              <a:rPr lang="zh-CN" altLang="zh-CN" dirty="0"/>
              <a:t>，代表了一组关联的、相互之间没有</a:t>
            </a:r>
            <a:r>
              <a:rPr lang="en-US" altLang="zh-CN" dirty="0"/>
              <a:t>Shuffle</a:t>
            </a:r>
            <a:r>
              <a:rPr lang="zh-CN" altLang="zh-CN" dirty="0"/>
              <a:t>依赖关系的任务组成的任务集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542103" y="1417340"/>
            <a:ext cx="8077200" cy="38318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模型将</a:t>
            </a:r>
            <a:r>
              <a:rPr lang="zh-CN" altLang="en-US" dirty="0"/>
              <a:t>大型数据集上的分布式计算归结为两种计算步骤</a:t>
            </a:r>
            <a:r>
              <a:rPr lang="en-US" altLang="zh-CN" dirty="0"/>
              <a:t>-</a:t>
            </a:r>
            <a:r>
              <a:rPr lang="zh-CN" altLang="en-US" dirty="0"/>
              <a:t>映射</a:t>
            </a:r>
            <a:r>
              <a:rPr lang="zh-CN" altLang="en-US" dirty="0" smtClean="0"/>
              <a:t>步骤（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）和</a:t>
            </a:r>
            <a:r>
              <a:rPr lang="zh-CN" altLang="en-US" dirty="0"/>
              <a:t>归约</a:t>
            </a:r>
            <a:r>
              <a:rPr lang="zh-CN" altLang="en-US" dirty="0" smtClean="0"/>
              <a:t>步骤（</a:t>
            </a:r>
            <a:r>
              <a:rPr lang="en-US" altLang="zh-CN" dirty="0" smtClean="0"/>
              <a:t>reduce</a:t>
            </a:r>
            <a:r>
              <a:rPr lang="zh-CN" altLang="en-US" dirty="0"/>
              <a:t>）。一对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对数据进行一级聚合</a:t>
            </a:r>
            <a:r>
              <a:rPr lang="zh-CN" altLang="en-US" dirty="0" smtClean="0"/>
              <a:t>。其计算过程可</a:t>
            </a:r>
            <a:r>
              <a:rPr lang="zh-CN" altLang="en-US" dirty="0"/>
              <a:t>归结</a:t>
            </a:r>
            <a:r>
              <a:rPr lang="zh-CN" altLang="en-US" dirty="0" smtClean="0"/>
              <a:t>为：（</a:t>
            </a:r>
            <a:r>
              <a:rPr lang="en-US" altLang="zh-CN" dirty="0" err="1"/>
              <a:t>i</a:t>
            </a:r>
            <a:r>
              <a:rPr lang="zh-CN" altLang="en-US" dirty="0"/>
              <a:t>）从</a:t>
            </a:r>
            <a:r>
              <a:rPr lang="en-US" altLang="zh-CN" dirty="0"/>
              <a:t>HDFS</a:t>
            </a:r>
            <a:r>
              <a:rPr lang="zh-CN" altLang="en-US" dirty="0"/>
              <a:t>读取数据，（</a:t>
            </a:r>
            <a:r>
              <a:rPr lang="en-US" altLang="zh-CN" dirty="0"/>
              <a:t>ii</a:t>
            </a:r>
            <a:r>
              <a:rPr lang="zh-CN" altLang="en-US" dirty="0"/>
              <a:t>）执行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，（</a:t>
            </a:r>
            <a:r>
              <a:rPr lang="en-US" altLang="zh-CN" dirty="0"/>
              <a:t>iii</a:t>
            </a:r>
            <a:r>
              <a:rPr lang="zh-CN" altLang="en-US" dirty="0"/>
              <a:t>）写回</a:t>
            </a:r>
            <a:r>
              <a:rPr lang="en-US" altLang="zh-CN" dirty="0"/>
              <a:t>HDFS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而复杂</a:t>
            </a:r>
            <a:r>
              <a:rPr lang="zh-CN" altLang="en-US" dirty="0"/>
              <a:t>的计算通常需要多个这样的步骤，每</a:t>
            </a:r>
            <a:r>
              <a:rPr lang="zh-CN" altLang="en-US" dirty="0" smtClean="0"/>
              <a:t>一个步骤的</a:t>
            </a:r>
            <a:r>
              <a:rPr lang="en-US" altLang="zh-CN" dirty="0" smtClean="0"/>
              <a:t>MR</a:t>
            </a:r>
            <a:r>
              <a:rPr lang="zh-CN" altLang="en-US" dirty="0" smtClean="0"/>
              <a:t>完全</a:t>
            </a:r>
            <a:r>
              <a:rPr lang="zh-CN" altLang="en-US" dirty="0"/>
              <a:t>彼此独立</a:t>
            </a:r>
            <a:r>
              <a:rPr lang="zh-CN" altLang="en-US" dirty="0" smtClean="0"/>
              <a:t>，</a:t>
            </a:r>
            <a:r>
              <a:rPr lang="en-US" altLang="zh-CN" dirty="0"/>
              <a:t>Hadoop</a:t>
            </a:r>
            <a:r>
              <a:rPr lang="zh-CN" altLang="en-US" dirty="0"/>
              <a:t>对每个</a:t>
            </a:r>
            <a:r>
              <a:rPr lang="en-US" altLang="zh-CN" dirty="0"/>
              <a:t>MR</a:t>
            </a:r>
            <a:r>
              <a:rPr lang="zh-CN" altLang="en-US" dirty="0"/>
              <a:t>之后将要执行的</a:t>
            </a:r>
            <a:r>
              <a:rPr lang="en-US" altLang="zh-CN" dirty="0"/>
              <a:t>MR</a:t>
            </a:r>
            <a:r>
              <a:rPr lang="zh-CN" altLang="en-US" dirty="0"/>
              <a:t>步骤不具有任何</a:t>
            </a:r>
            <a:r>
              <a:rPr lang="zh-CN" altLang="en-US" dirty="0" smtClean="0"/>
              <a:t>全局性掌控。这可称为</a:t>
            </a:r>
            <a:r>
              <a:rPr lang="en-US" altLang="zh-CN" dirty="0" smtClean="0">
                <a:latin typeface="Arial" panose="020B0604020202020204" pitchFamily="34" charset="0"/>
              </a:rPr>
              <a:t>MapReduce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迭代执行</a:t>
            </a:r>
            <a:r>
              <a:rPr lang="zh-CN" altLang="en-US" dirty="0" smtClean="0">
                <a:solidFill>
                  <a:srgbClr val="FF0000"/>
                </a:solidFill>
              </a:rPr>
              <a:t>机制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此机制非常适合数据密集型计算，但是不适合迭代计算、交互式计算和流计算。因为当需要执行多步</a:t>
            </a:r>
            <a:r>
              <a:rPr lang="en-US" altLang="zh-CN" dirty="0" smtClean="0"/>
              <a:t>MR</a:t>
            </a:r>
            <a:r>
              <a:rPr lang="zh-CN" altLang="en-US" dirty="0" smtClean="0"/>
              <a:t>时效率低下，并且产生大量文件读写操作。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647700" y="473641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7.3.1 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r>
              <a:rPr lang="en-US" altLang="zh-CN" sz="3600" dirty="0" smtClean="0"/>
              <a:t>---MR</a:t>
            </a:r>
            <a:r>
              <a:rPr lang="zh-CN" altLang="en-US" sz="3600" dirty="0" smtClean="0"/>
              <a:t>的缺陷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565643" y="1201316"/>
            <a:ext cx="8077200" cy="387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DAG</a:t>
            </a:r>
            <a:r>
              <a:rPr lang="zh-CN" altLang="en-US" sz="2000" dirty="0" smtClean="0"/>
              <a:t>执行机制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DAG</a:t>
            </a:r>
            <a:r>
              <a:rPr lang="zh-CN" altLang="en-US" sz="1600" dirty="0" smtClean="0"/>
              <a:t>原本是一个数学概念，它是</a:t>
            </a:r>
            <a:r>
              <a:rPr lang="en-US" altLang="zh-CN" sz="1600" dirty="0" smtClean="0"/>
              <a:t>Directed </a:t>
            </a:r>
            <a:r>
              <a:rPr lang="en-US" altLang="zh-CN" sz="1600" dirty="0"/>
              <a:t>Acyclic </a:t>
            </a:r>
            <a:r>
              <a:rPr lang="en-US" altLang="zh-CN" sz="1600" dirty="0" smtClean="0"/>
              <a:t>Graph</a:t>
            </a:r>
            <a:r>
              <a:rPr lang="zh-CN" altLang="en-US" sz="1600" dirty="0" smtClean="0"/>
              <a:t>的简称，中文称为有</a:t>
            </a:r>
            <a:r>
              <a:rPr lang="zh-CN" altLang="en-US" sz="1600" dirty="0"/>
              <a:t>向无环</a:t>
            </a:r>
            <a:r>
              <a:rPr lang="zh-CN" altLang="en-US" sz="1600" dirty="0" smtClean="0"/>
              <a:t>图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在计算领域它代表一种基于有向无环图的</a:t>
            </a:r>
            <a:r>
              <a:rPr lang="zh-CN" altLang="en-US" sz="1600" dirty="0" smtClean="0">
                <a:solidFill>
                  <a:srgbClr val="FF0000"/>
                </a:solidFill>
              </a:rPr>
              <a:t>优先级</a:t>
            </a:r>
            <a:r>
              <a:rPr lang="zh-CN" altLang="en-US" sz="1600" dirty="0">
                <a:solidFill>
                  <a:srgbClr val="FF0000"/>
                </a:solidFill>
              </a:rPr>
              <a:t>限制下的</a:t>
            </a:r>
            <a:r>
              <a:rPr lang="zh-CN" altLang="en-US" sz="1600" dirty="0" smtClean="0">
                <a:solidFill>
                  <a:srgbClr val="FF0000"/>
                </a:solidFill>
              </a:rPr>
              <a:t>调度执行机制</a:t>
            </a:r>
            <a:r>
              <a:rPr lang="zh-CN" altLang="en-US" sz="1600" dirty="0" smtClean="0"/>
              <a:t>，亦即在</a:t>
            </a:r>
            <a:r>
              <a:rPr lang="zh-CN" altLang="en-US" sz="1600" dirty="0"/>
              <a:t>满足优先级限制条件的情况</a:t>
            </a:r>
            <a:r>
              <a:rPr lang="zh-CN" altLang="en-US" sz="1600" dirty="0" smtClean="0"/>
              <a:t>下安排</a:t>
            </a:r>
            <a:r>
              <a:rPr lang="zh-CN" altLang="en-US" sz="1600" dirty="0"/>
              <a:t>并完成所有任务</a:t>
            </a:r>
            <a:r>
              <a:rPr lang="zh-CN" altLang="en-US" sz="1600" dirty="0" smtClean="0"/>
              <a:t>。为此我们</a:t>
            </a:r>
            <a:r>
              <a:rPr lang="zh-CN" altLang="en-US" sz="1600" dirty="0"/>
              <a:t>可以画出一张有向图，顶点对应</a:t>
            </a:r>
            <a:r>
              <a:rPr lang="zh-CN" altLang="en-US" sz="1600" dirty="0" smtClean="0"/>
              <a:t>任务，而有</a:t>
            </a:r>
            <a:r>
              <a:rPr lang="zh-CN" altLang="en-US" sz="1600" dirty="0"/>
              <a:t>向边对应优先级顺序</a:t>
            </a:r>
            <a:r>
              <a:rPr lang="zh-CN" altLang="en-US" sz="1600" dirty="0" smtClean="0"/>
              <a:t>。如果这个图中存在有向环，则此任务是不可能完成的，</a:t>
            </a:r>
            <a:r>
              <a:rPr lang="zh-CN" altLang="en-US" sz="1600" dirty="0"/>
              <a:t>因此必须构造出有向无环</a:t>
            </a:r>
            <a:r>
              <a:rPr lang="zh-CN" altLang="en-US" sz="1600" dirty="0" smtClean="0"/>
              <a:t>图。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它</a:t>
            </a:r>
            <a:r>
              <a:rPr lang="zh-CN" altLang="en-US" sz="1600" dirty="0"/>
              <a:t>本质上是一个</a:t>
            </a:r>
            <a:r>
              <a:rPr lang="zh-CN" altLang="en-US" sz="1600" dirty="0">
                <a:solidFill>
                  <a:srgbClr val="FF0000"/>
                </a:solidFill>
              </a:rPr>
              <a:t>拓扑</a:t>
            </a:r>
            <a:r>
              <a:rPr lang="zh-CN" altLang="en-US" sz="1600" dirty="0" smtClean="0">
                <a:solidFill>
                  <a:srgbClr val="FF0000"/>
                </a:solidFill>
              </a:rPr>
              <a:t>排序</a:t>
            </a:r>
            <a:r>
              <a:rPr lang="zh-CN" altLang="en-US" sz="1600" dirty="0" smtClean="0"/>
              <a:t>问题：将有向图中所有</a:t>
            </a:r>
            <a:r>
              <a:rPr lang="zh-CN" altLang="en-US" sz="1600" dirty="0"/>
              <a:t>的顶点排序，使得所有的有向边均从排在前面的顶点指向排在后面的顶点。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在大数据处理中，</a:t>
            </a:r>
            <a:r>
              <a:rPr lang="en-US" altLang="zh-CN" sz="1600" dirty="0"/>
              <a:t>DAG</a:t>
            </a:r>
            <a:r>
              <a:rPr lang="zh-CN" altLang="en-US" sz="1600" dirty="0"/>
              <a:t>执行机制将计算任务在内部分解成为若干个子任务，将这些子任务之间的逻辑关系或顺序构建成</a:t>
            </a:r>
            <a:r>
              <a:rPr lang="en-US" altLang="zh-CN" sz="1600" dirty="0"/>
              <a:t>DAG</a:t>
            </a:r>
            <a:r>
              <a:rPr lang="zh-CN" altLang="en-US" sz="1600" dirty="0"/>
              <a:t>（有向无环图）结构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647700" y="473641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7.3.1 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r>
              <a:rPr lang="en-US" altLang="zh-CN" sz="3600" dirty="0" smtClean="0"/>
              <a:t>---DAG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565643" y="1273324"/>
            <a:ext cx="8077200" cy="38318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DAG</a:t>
            </a:r>
            <a:r>
              <a:rPr lang="zh-CN" altLang="en-US" dirty="0"/>
              <a:t>计算的三层结构：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</a:t>
            </a:r>
            <a:r>
              <a:rPr lang="zh-CN" altLang="en-US" dirty="0"/>
              <a:t>表达层，即是通过一定手段将计算任务分解成由若干子任务形成的</a:t>
            </a:r>
            <a:r>
              <a:rPr lang="en-US" altLang="zh-CN" dirty="0"/>
              <a:t>DAG</a:t>
            </a:r>
            <a:r>
              <a:rPr lang="zh-CN" altLang="en-US" dirty="0"/>
              <a:t>结构，其核心是表达的便捷性，主要是方便应用开发者快速描述或构建应用。 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中间层</a:t>
            </a:r>
            <a:r>
              <a:rPr lang="zh-CN" altLang="en-US" dirty="0"/>
              <a:t>是</a:t>
            </a:r>
            <a:r>
              <a:rPr lang="en-US" altLang="zh-CN" dirty="0"/>
              <a:t>DAG</a:t>
            </a:r>
            <a:r>
              <a:rPr lang="zh-CN" altLang="en-US" dirty="0"/>
              <a:t>执行引擎层，主要目的是将上层以特殊方式表达的</a:t>
            </a:r>
            <a:r>
              <a:rPr lang="en-US" altLang="zh-CN" dirty="0"/>
              <a:t>DAG</a:t>
            </a:r>
            <a:r>
              <a:rPr lang="zh-CN" altLang="en-US" dirty="0"/>
              <a:t>计算任务通过转换和映射，将其部署到下层的物理机集群中运行，这层是</a:t>
            </a:r>
            <a:r>
              <a:rPr lang="en-US" altLang="zh-CN" dirty="0"/>
              <a:t>DAG</a:t>
            </a:r>
            <a:r>
              <a:rPr lang="zh-CN" altLang="en-US" dirty="0"/>
              <a:t>计算的核心部件，计算任务的调度，底层硬件的容错，数据与管理信息的传递，整个系统的管理与正常运转等都需要由这层来完成。 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最</a:t>
            </a:r>
            <a:r>
              <a:rPr lang="zh-CN" altLang="en-US" dirty="0"/>
              <a:t>下层是物理机集群，即由大量物理机器搭建的分布式计算环境，这是计算任务最终执行的场所。 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647700" y="473641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7.3.1 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r>
              <a:rPr lang="en-US" altLang="zh-CN" sz="3600" dirty="0" smtClean="0"/>
              <a:t>---DAG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323528" y="1705372"/>
            <a:ext cx="2664296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假设有四个有依赖关系的</a:t>
            </a:r>
            <a:r>
              <a:rPr lang="en-US" altLang="zh-CN" dirty="0"/>
              <a:t>MR</a:t>
            </a:r>
            <a:r>
              <a:rPr lang="zh-CN" altLang="en-US" dirty="0" smtClean="0"/>
              <a:t>作业运行</a:t>
            </a:r>
            <a:r>
              <a:rPr lang="zh-CN" altLang="en-US" dirty="0"/>
              <a:t>过程如下（其中，绿色是</a:t>
            </a:r>
            <a:r>
              <a:rPr lang="en-US" altLang="zh-CN" dirty="0"/>
              <a:t>Reduce Task</a:t>
            </a:r>
            <a:r>
              <a:rPr lang="zh-CN" altLang="en-US" dirty="0"/>
              <a:t>，需要写</a:t>
            </a:r>
            <a:r>
              <a:rPr lang="en-US" altLang="zh-CN" dirty="0"/>
              <a:t>HDFS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647700" y="473641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7.3.1 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r>
              <a:rPr lang="en-US" altLang="zh-CN" sz="3600" dirty="0" smtClean="0"/>
              <a:t>---DAG</a:t>
            </a:r>
            <a:endParaRPr lang="zh-CN" altLang="en-US" sz="36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29308"/>
            <a:ext cx="46291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323528" y="1705372"/>
            <a:ext cx="2664296" cy="2169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上面的四个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可以形成右边的一个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，这样</a:t>
            </a:r>
            <a:r>
              <a:rPr lang="zh-CN" altLang="en-US" dirty="0"/>
              <a:t>只需写一次</a:t>
            </a:r>
            <a:r>
              <a:rPr lang="en-US" altLang="zh-CN" dirty="0"/>
              <a:t>HDFS</a:t>
            </a:r>
            <a:r>
              <a:rPr lang="zh-CN" altLang="en-US" dirty="0"/>
              <a:t>，且中间节点</a:t>
            </a:r>
            <a:r>
              <a:rPr lang="zh-CN" altLang="en-US" dirty="0" smtClean="0"/>
              <a:t>较少，从而</a:t>
            </a:r>
            <a:r>
              <a:rPr lang="zh-CN" altLang="en-US" dirty="0"/>
              <a:t>大大</a:t>
            </a:r>
            <a:r>
              <a:rPr lang="zh-CN" altLang="en-US" dirty="0" smtClean="0"/>
              <a:t>提升了作业</a:t>
            </a:r>
            <a:r>
              <a:rPr lang="zh-CN" altLang="en-US" dirty="0"/>
              <a:t>的</a:t>
            </a:r>
            <a:r>
              <a:rPr lang="zh-CN" altLang="en-US" dirty="0" smtClean="0"/>
              <a:t>性能。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647700" y="473641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7.3.1 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r>
              <a:rPr lang="en-US" altLang="zh-CN" sz="3600" dirty="0" smtClean="0"/>
              <a:t>---DAG</a:t>
            </a:r>
            <a:endParaRPr lang="zh-CN" altLang="en-US" sz="36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841276"/>
            <a:ext cx="50673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 idx="4294967295"/>
          </p:nvPr>
        </p:nvSpPr>
        <p:spPr>
          <a:xfrm>
            <a:off x="971600" y="291344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4100" name="Rectangle 2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098" name="Object 1"/>
          <p:cNvGraphicFramePr/>
          <p:nvPr/>
        </p:nvGraphicFramePr>
        <p:xfrm>
          <a:off x="1576004" y="3111500"/>
          <a:ext cx="7546975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" r:id="rId1" imgW="7833360" imgH="3251200" progId="Visio.Drawing.15">
                  <p:embed/>
                </p:oleObj>
              </mc:Choice>
              <mc:Fallback>
                <p:oleObj name="" r:id="rId1" imgW="7833360" imgH="3251200" progId="Visio.Drawing.15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6004" y="3111500"/>
                        <a:ext cx="7546975" cy="260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矩形 4"/>
          <p:cNvSpPr/>
          <p:nvPr/>
        </p:nvSpPr>
        <p:spPr>
          <a:xfrm>
            <a:off x="4067944" y="4945732"/>
            <a:ext cx="171072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运行架构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矩形 5"/>
          <p:cNvSpPr/>
          <p:nvPr/>
        </p:nvSpPr>
        <p:spPr>
          <a:xfrm>
            <a:off x="609600" y="1031875"/>
            <a:ext cx="7848600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运行架构包括集群资源管理器（</a:t>
            </a:r>
            <a:r>
              <a:rPr lang="en-US" altLang="zh-CN" dirty="0">
                <a:latin typeface="Arial" panose="020B0604020202020204" pitchFamily="34" charset="0"/>
              </a:rPr>
              <a:t>Cluster Manager</a:t>
            </a:r>
            <a:r>
              <a:rPr lang="zh-CN" altLang="zh-CN" dirty="0">
                <a:latin typeface="Arial" panose="020B0604020202020204" pitchFamily="34" charset="0"/>
              </a:rPr>
              <a:t>）、运行作业任务的工作</a:t>
            </a:r>
            <a:r>
              <a:rPr lang="zh-CN" altLang="en-US" dirty="0">
                <a:latin typeface="Arial" panose="020B0604020202020204" pitchFamily="34" charset="0"/>
              </a:rPr>
              <a:t>节点</a:t>
            </a:r>
            <a:r>
              <a:rPr lang="zh-CN" altLang="zh-CN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Worker Node</a:t>
            </a:r>
            <a:r>
              <a:rPr lang="zh-CN" altLang="zh-CN" dirty="0">
                <a:latin typeface="Arial" panose="020B0604020202020204" pitchFamily="34" charset="0"/>
              </a:rPr>
              <a:t>）、每个应用的任务控制</a:t>
            </a:r>
            <a:r>
              <a:rPr lang="zh-CN" altLang="en-US" dirty="0">
                <a:latin typeface="Arial" panose="020B0604020202020204" pitchFamily="34" charset="0"/>
              </a:rPr>
              <a:t>节点</a:t>
            </a:r>
            <a:r>
              <a:rPr lang="zh-CN" altLang="zh-CN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Driver</a:t>
            </a:r>
            <a:r>
              <a:rPr lang="zh-CN" altLang="zh-CN" dirty="0">
                <a:latin typeface="Arial" panose="020B0604020202020204" pitchFamily="34" charset="0"/>
              </a:rPr>
              <a:t>）和每个工作节点上负责具体任务的执行进程（</a:t>
            </a:r>
            <a:r>
              <a:rPr lang="en-US" altLang="zh-CN" dirty="0">
                <a:latin typeface="Arial" panose="020B0604020202020204" pitchFamily="34" charset="0"/>
              </a:rPr>
              <a:t>Executor</a:t>
            </a:r>
            <a:r>
              <a:rPr lang="zh-CN" altLang="zh-CN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资源管理器可以自带或</a:t>
            </a:r>
            <a:r>
              <a:rPr lang="en-US" altLang="zh-CN" dirty="0">
                <a:latin typeface="Arial" panose="020B0604020202020204" pitchFamily="34" charset="0"/>
              </a:rPr>
              <a:t>Mesos</a:t>
            </a:r>
            <a:r>
              <a:rPr lang="zh-CN" altLang="en-US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YARN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矩形 6"/>
          <p:cNvSpPr/>
          <p:nvPr/>
        </p:nvSpPr>
        <p:spPr>
          <a:xfrm>
            <a:off x="543865" y="2285701"/>
            <a:ext cx="8001000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Hadoop MapReduce</a:t>
            </a:r>
            <a:r>
              <a:rPr lang="zh-CN" altLang="en-US" dirty="0">
                <a:latin typeface="Arial" panose="020B0604020202020204" pitchFamily="34" charset="0"/>
              </a:rPr>
              <a:t>计算框架相比，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所采用的</a:t>
            </a:r>
            <a:r>
              <a:rPr lang="en-US" altLang="zh-CN" dirty="0">
                <a:latin typeface="Arial" panose="020B0604020202020204" pitchFamily="34" charset="0"/>
              </a:rPr>
              <a:t>Executor</a:t>
            </a:r>
            <a:r>
              <a:rPr lang="zh-CN" altLang="en-US" dirty="0">
                <a:latin typeface="Arial" panose="020B0604020202020204" pitchFamily="34" charset="0"/>
              </a:rPr>
              <a:t>有两个优点：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一是利用多线程来执行具体的任务，减少任务的启动开销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二是</a:t>
            </a:r>
            <a:r>
              <a:rPr lang="en-US" altLang="zh-CN" dirty="0">
                <a:latin typeface="Arial" panose="020B0604020202020204" pitchFamily="34" charset="0"/>
              </a:rPr>
              <a:t>Executor</a:t>
            </a:r>
            <a:r>
              <a:rPr lang="zh-CN" altLang="en-US" dirty="0">
                <a:latin typeface="Arial" panose="020B0604020202020204" pitchFamily="34" charset="0"/>
              </a:rPr>
              <a:t>中有一个</a:t>
            </a:r>
            <a:r>
              <a:rPr lang="en-US" altLang="zh-CN" dirty="0">
                <a:latin typeface="Arial" panose="020B0604020202020204" pitchFamily="34" charset="0"/>
              </a:rPr>
              <a:t>BlockManager</a:t>
            </a:r>
            <a:r>
              <a:rPr lang="zh-CN" altLang="en-US" dirty="0">
                <a:latin typeface="Arial" panose="020B0604020202020204" pitchFamily="34" charset="0"/>
              </a:rPr>
              <a:t>存储模块，会将内存和磁盘共同作为存储设备，有效减少</a:t>
            </a:r>
            <a:r>
              <a:rPr lang="en-US" altLang="zh-CN" dirty="0">
                <a:latin typeface="Arial" panose="020B0604020202020204" pitchFamily="34" charset="0"/>
              </a:rPr>
              <a:t>IO</a:t>
            </a:r>
            <a:r>
              <a:rPr lang="zh-CN" altLang="en-US" dirty="0">
                <a:latin typeface="Arial" panose="020B0604020202020204" pitchFamily="34" charset="0"/>
              </a:rPr>
              <a:t>开销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823500" y="409228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25603" name="矩形 3"/>
          <p:cNvSpPr/>
          <p:nvPr/>
        </p:nvSpPr>
        <p:spPr>
          <a:xfrm>
            <a:off x="2667000" y="5296480"/>
            <a:ext cx="355738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Spark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中各种概念之间的相互关系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矩形 4"/>
          <p:cNvSpPr/>
          <p:nvPr/>
        </p:nvSpPr>
        <p:spPr>
          <a:xfrm>
            <a:off x="300260" y="1201316"/>
            <a:ext cx="856895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latin typeface="Arial" panose="020B0604020202020204" pitchFamily="34" charset="0"/>
              </a:rPr>
              <a:t>当</a:t>
            </a:r>
            <a:r>
              <a:rPr lang="zh-CN" altLang="zh-CN" sz="1600" dirty="0">
                <a:latin typeface="Arial" panose="020B0604020202020204" pitchFamily="34" charset="0"/>
              </a:rPr>
              <a:t>执行一个</a:t>
            </a:r>
            <a:r>
              <a:rPr lang="en-US" altLang="zh-CN" sz="1600" dirty="0">
                <a:latin typeface="Arial" panose="020B0604020202020204" pitchFamily="34" charset="0"/>
              </a:rPr>
              <a:t>Application</a:t>
            </a:r>
            <a:r>
              <a:rPr lang="zh-CN" altLang="zh-CN" sz="1600" dirty="0">
                <a:latin typeface="Arial" panose="020B0604020202020204" pitchFamily="34" charset="0"/>
              </a:rPr>
              <a:t>时，</a:t>
            </a:r>
            <a:r>
              <a:rPr lang="en-US" altLang="zh-CN" sz="1600" dirty="0">
                <a:latin typeface="Arial" panose="020B0604020202020204" pitchFamily="34" charset="0"/>
              </a:rPr>
              <a:t>Driver</a:t>
            </a:r>
            <a:r>
              <a:rPr lang="zh-CN" altLang="zh-CN" sz="1600" dirty="0">
                <a:latin typeface="Arial" panose="020B0604020202020204" pitchFamily="34" charset="0"/>
              </a:rPr>
              <a:t>会向集群管理器申请资源，启动</a:t>
            </a:r>
            <a:r>
              <a:rPr lang="en-US" altLang="zh-CN" sz="1600" dirty="0">
                <a:latin typeface="Arial" panose="020B0604020202020204" pitchFamily="34" charset="0"/>
              </a:rPr>
              <a:t>Executor</a:t>
            </a:r>
            <a:r>
              <a:rPr lang="zh-CN" altLang="zh-CN" sz="1600" dirty="0">
                <a:latin typeface="Arial" panose="020B0604020202020204" pitchFamily="34" charset="0"/>
              </a:rPr>
              <a:t>，并向</a:t>
            </a:r>
            <a:r>
              <a:rPr lang="en-US" altLang="zh-CN" sz="1600" dirty="0">
                <a:latin typeface="Arial" panose="020B0604020202020204" pitchFamily="34" charset="0"/>
              </a:rPr>
              <a:t>Executor</a:t>
            </a:r>
            <a:r>
              <a:rPr lang="zh-CN" altLang="zh-CN" sz="1600" dirty="0">
                <a:latin typeface="Arial" panose="020B0604020202020204" pitchFamily="34" charset="0"/>
              </a:rPr>
              <a:t>发送应用程序代码和文件，然后在</a:t>
            </a:r>
            <a:r>
              <a:rPr lang="en-US" altLang="zh-CN" sz="1600" dirty="0">
                <a:latin typeface="Arial" panose="020B0604020202020204" pitchFamily="34" charset="0"/>
              </a:rPr>
              <a:t>Executor</a:t>
            </a:r>
            <a:r>
              <a:rPr lang="zh-CN" altLang="zh-CN" sz="1600" dirty="0">
                <a:latin typeface="Arial" panose="020B0604020202020204" pitchFamily="34" charset="0"/>
              </a:rPr>
              <a:t>上执行</a:t>
            </a:r>
            <a:r>
              <a:rPr lang="en-US" altLang="zh-CN" sz="1600" dirty="0">
                <a:latin typeface="Arial" panose="020B0604020202020204" pitchFamily="34" charset="0"/>
              </a:rPr>
              <a:t>Task</a:t>
            </a:r>
            <a:r>
              <a:rPr lang="zh-CN" altLang="zh-CN" sz="1600" dirty="0">
                <a:latin typeface="Arial" panose="020B0604020202020204" pitchFamily="34" charset="0"/>
              </a:rPr>
              <a:t>，运行结束后，执行结果会返回给</a:t>
            </a:r>
            <a:r>
              <a:rPr lang="en-US" altLang="zh-CN" sz="1600" dirty="0">
                <a:latin typeface="Arial" panose="020B0604020202020204" pitchFamily="34" charset="0"/>
              </a:rPr>
              <a:t>Driver</a:t>
            </a:r>
            <a:r>
              <a:rPr lang="zh-CN" altLang="en-US" sz="1600" dirty="0">
                <a:latin typeface="Arial" panose="020B0604020202020204" pitchFamily="34" charset="0"/>
              </a:rPr>
              <a:t>，</a:t>
            </a:r>
            <a:r>
              <a:rPr lang="zh-CN" altLang="zh-CN" sz="1600" dirty="0">
                <a:latin typeface="Arial" panose="020B0604020202020204" pitchFamily="34" charset="0"/>
              </a:rPr>
              <a:t>或者写到</a:t>
            </a:r>
            <a:r>
              <a:rPr lang="en-US" altLang="zh-CN" sz="1600" dirty="0">
                <a:latin typeface="Arial" panose="020B0604020202020204" pitchFamily="34" charset="0"/>
              </a:rPr>
              <a:t>HDFS</a:t>
            </a:r>
            <a:r>
              <a:rPr lang="zh-CN" altLang="zh-CN" sz="1600" dirty="0">
                <a:latin typeface="Arial" panose="020B0604020202020204" pitchFamily="34" charset="0"/>
              </a:rPr>
              <a:t>或者其他数据库中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560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21272"/>
            <a:ext cx="6851650" cy="298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304800" y="424706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7.3.3 </a:t>
            </a:r>
            <a:r>
              <a:rPr lang="en-US" altLang="zh-CN" dirty="0"/>
              <a:t>Spark</a:t>
            </a:r>
            <a:r>
              <a:rPr lang="zh-CN" altLang="zh-CN" dirty="0"/>
              <a:t>运行基本流程</a:t>
            </a:r>
            <a:endParaRPr lang="zh-CN" altLang="en-US" dirty="0"/>
          </a:p>
        </p:txBody>
      </p:sp>
      <p:sp>
        <p:nvSpPr>
          <p:cNvPr id="26627" name="矩形 3"/>
          <p:cNvSpPr/>
          <p:nvPr/>
        </p:nvSpPr>
        <p:spPr>
          <a:xfrm>
            <a:off x="2987824" y="4932824"/>
            <a:ext cx="240322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运行基本流程图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662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93" y="1201316"/>
            <a:ext cx="6203553" cy="373150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899592" y="571500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 </a:t>
            </a:r>
            <a:r>
              <a:rPr lang="en-US" altLang="zh-CN" dirty="0"/>
              <a:t>Spark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12291" name="TextBox 2"/>
          <p:cNvSpPr txBox="1"/>
          <p:nvPr/>
        </p:nvSpPr>
        <p:spPr>
          <a:xfrm>
            <a:off x="1219200" y="1777380"/>
            <a:ext cx="6130204" cy="230832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Arial" panose="020B0604020202020204" pitchFamily="34" charset="0"/>
              </a:rPr>
              <a:t>7.1.1 </a:t>
            </a:r>
            <a:r>
              <a:rPr lang="en-US" altLang="zh-CN" sz="3200" dirty="0">
                <a:latin typeface="Arial" panose="020B0604020202020204" pitchFamily="34" charset="0"/>
              </a:rPr>
              <a:t>Spark</a:t>
            </a:r>
            <a:r>
              <a:rPr lang="zh-CN" altLang="en-US" sz="3200" dirty="0">
                <a:latin typeface="Arial" panose="020B0604020202020204" pitchFamily="34" charset="0"/>
              </a:rPr>
              <a:t>简介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Arial" panose="020B0604020202020204" pitchFamily="34" charset="0"/>
              </a:rPr>
              <a:t>7.1.2 </a:t>
            </a:r>
            <a:r>
              <a:rPr lang="en-US" altLang="zh-CN" sz="3200" dirty="0">
                <a:latin typeface="Arial" panose="020B0604020202020204" pitchFamily="34" charset="0"/>
              </a:rPr>
              <a:t>Scala</a:t>
            </a:r>
            <a:r>
              <a:rPr lang="zh-CN" altLang="en-US" sz="3200" dirty="0">
                <a:latin typeface="Arial" panose="020B0604020202020204" pitchFamily="34" charset="0"/>
              </a:rPr>
              <a:t>简介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Arial" panose="020B0604020202020204" pitchFamily="34" charset="0"/>
              </a:rPr>
              <a:t>7.1.3 </a:t>
            </a:r>
            <a:r>
              <a:rPr lang="en-US" altLang="zh-CN" sz="3200" dirty="0">
                <a:latin typeface="Arial" panose="020B0604020202020204" pitchFamily="34" charset="0"/>
              </a:rPr>
              <a:t>Spark</a:t>
            </a:r>
            <a:r>
              <a:rPr lang="zh-CN" altLang="en-US" sz="3200" dirty="0" smtClean="0">
                <a:latin typeface="Arial" panose="020B0604020202020204" pitchFamily="34" charset="0"/>
              </a:rPr>
              <a:t>与</a:t>
            </a:r>
            <a:r>
              <a:rPr lang="en-US" altLang="zh-CN" sz="3200" dirty="0" smtClean="0">
                <a:latin typeface="Arial" panose="020B0604020202020204" pitchFamily="34" charset="0"/>
              </a:rPr>
              <a:t>MapReduce</a:t>
            </a:r>
            <a:r>
              <a:rPr lang="zh-CN" altLang="en-US" sz="3200" dirty="0" smtClean="0">
                <a:latin typeface="Arial" panose="020B0604020202020204" pitchFamily="34" charset="0"/>
              </a:rPr>
              <a:t>的</a:t>
            </a: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107504" y="1143000"/>
            <a:ext cx="8928992" cy="3962136"/>
          </a:xfrm>
        </p:spPr>
        <p:txBody>
          <a:bodyPr/>
          <a:lstStyle/>
          <a:p>
            <a:r>
              <a:rPr lang="zh-CN" altLang="en-US" sz="2000" dirty="0" smtClean="0"/>
              <a:t>交互方式： 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spark-shell  | pyspark   [option]</a:t>
            </a:r>
            <a:endParaRPr lang="en-US" altLang="zh-CN" sz="1600" dirty="0" smtClean="0"/>
          </a:p>
          <a:p>
            <a:pPr lvl="2"/>
            <a:r>
              <a:rPr lang="en-US" altLang="zh-CN" sz="2000" dirty="0"/>
              <a:t>--master [spark://host:port|mesos://host:port|yarn|local[num</a:t>
            </a:r>
            <a:r>
              <a:rPr lang="en-US" altLang="zh-CN" sz="2000" dirty="0" smtClean="0"/>
              <a:t>]]</a:t>
            </a:r>
            <a:endParaRPr lang="en-US" altLang="zh-CN" sz="2000" dirty="0" smtClean="0"/>
          </a:p>
          <a:p>
            <a:r>
              <a:rPr lang="zh-CN" altLang="en-US" sz="2000" dirty="0" smtClean="0"/>
              <a:t>提交</a:t>
            </a:r>
            <a:r>
              <a:rPr lang="zh-CN" altLang="en-US" sz="2000" dirty="0" smtClean="0"/>
              <a:t>程序到集群</a:t>
            </a:r>
            <a:r>
              <a:rPr lang="zh-CN" altLang="en-US" sz="2000" dirty="0" smtClean="0"/>
              <a:t>运行 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spark-submit </a:t>
            </a:r>
            <a:r>
              <a:rPr lang="en-US" altLang="zh-CN" sz="1600" dirty="0" smtClean="0"/>
              <a:t>[</a:t>
            </a:r>
            <a:r>
              <a:rPr lang="en-US" altLang="zh-CN" sz="1600" dirty="0"/>
              <a:t>option] &lt;</a:t>
            </a:r>
            <a:r>
              <a:rPr lang="en-US" altLang="zh-CN" sz="1600" dirty="0" smtClean="0"/>
              <a:t>app_jar </a:t>
            </a:r>
            <a:r>
              <a:rPr lang="en-US" altLang="zh-CN" sz="1600" dirty="0"/>
              <a:t>| </a:t>
            </a:r>
            <a:r>
              <a:rPr lang="en-US" altLang="zh-CN" sz="1600" dirty="0" smtClean="0"/>
              <a:t>python_file</a:t>
            </a:r>
            <a:r>
              <a:rPr lang="en-US" altLang="zh-CN" sz="1600" dirty="0"/>
              <a:t>&gt; [app arguments]</a:t>
            </a:r>
            <a:endParaRPr lang="en-US" altLang="zh-CN" sz="1600" dirty="0" smtClean="0"/>
          </a:p>
          <a:p>
            <a:pPr lvl="2"/>
            <a:r>
              <a:rPr lang="en-US" altLang="zh-CN" sz="2000" dirty="0" smtClean="0"/>
              <a:t>--master </a:t>
            </a:r>
            <a:r>
              <a:rPr lang="zh-CN" altLang="en-US" sz="2000" dirty="0" smtClean="0"/>
              <a:t>同上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--class CLASS_NAME  java/scala</a:t>
            </a:r>
            <a:r>
              <a:rPr lang="zh-CN" altLang="en-US" sz="2000" dirty="0" smtClean="0"/>
              <a:t>的程序主类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--name </a:t>
            </a:r>
            <a:r>
              <a:rPr lang="en-US" altLang="zh-CN" sz="2000" dirty="0" smtClean="0"/>
              <a:t>NAME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指定程序的</a:t>
            </a:r>
            <a:r>
              <a:rPr lang="zh-CN" altLang="en-US" sz="2000" dirty="0" smtClean="0"/>
              <a:t>名称</a:t>
            </a:r>
            <a:endParaRPr lang="en-US" altLang="zh-CN" sz="2000" dirty="0" smtClean="0"/>
          </a:p>
          <a:p>
            <a:r>
              <a:rPr lang="zh-CN" altLang="en-US" sz="2000" dirty="0" smtClean="0"/>
              <a:t>说明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程序可以从</a:t>
            </a:r>
            <a:r>
              <a:rPr lang="en-US" altLang="zh-CN" sz="1600" dirty="0" smtClean="0"/>
              <a:t>HDFS</a:t>
            </a:r>
            <a:r>
              <a:rPr lang="zh-CN" altLang="en-US" sz="1600" dirty="0" smtClean="0"/>
              <a:t>等多个网络位置读取数据文件；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如果程序读取本地数据文件，需要将数据文件存放到集群每个工作节点的相同目录下</a:t>
            </a:r>
            <a:r>
              <a:rPr lang="en-US" altLang="zh-CN" sz="1600" dirty="0" smtClean="0"/>
              <a:t>	</a:t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7.3.4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26300"/>
          <a:stretch>
            <a:fillRect/>
          </a:stretch>
        </p:blipFill>
        <p:spPr>
          <a:xfrm>
            <a:off x="200075" y="985292"/>
            <a:ext cx="8943925" cy="367240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83568" y="4225652"/>
            <a:ext cx="20882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线形标注 2 1"/>
          <p:cNvSpPr/>
          <p:nvPr/>
        </p:nvSpPr>
        <p:spPr>
          <a:xfrm>
            <a:off x="2775916" y="4801716"/>
            <a:ext cx="3740300" cy="360040"/>
          </a:xfrm>
          <a:prstGeom prst="borderCallout2">
            <a:avLst>
              <a:gd name="adj1" fmla="val 34824"/>
              <a:gd name="adj2" fmla="val 22"/>
              <a:gd name="adj3" fmla="val 18750"/>
              <a:gd name="adj4" fmla="val -16667"/>
              <a:gd name="adj5" fmla="val -86820"/>
              <a:gd name="adj6" fmla="val -3029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版本为</a:t>
            </a:r>
            <a:r>
              <a:rPr lang="en-US" altLang="zh-CN" dirty="0" smtClean="0">
                <a:solidFill>
                  <a:schemeClr val="tx1"/>
                </a:solidFill>
              </a:rPr>
              <a:t>2.x,</a:t>
            </a:r>
            <a:r>
              <a:rPr lang="zh-CN" altLang="en-US" dirty="0" smtClean="0">
                <a:solidFill>
                  <a:schemeClr val="tx1"/>
                </a:solidFill>
              </a:rPr>
              <a:t>如何调整为</a:t>
            </a:r>
            <a:r>
              <a:rPr lang="en-US" altLang="zh-CN" dirty="0" smtClean="0">
                <a:solidFill>
                  <a:schemeClr val="tx1"/>
                </a:solidFill>
              </a:rPr>
              <a:t>3.x?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2290564"/>
          </a:xfrm>
        </p:spPr>
        <p:txBody>
          <a:bodyPr/>
          <a:lstStyle/>
          <a:p>
            <a:r>
              <a:rPr lang="zh-CN" altLang="en-US" dirty="0" smtClean="0"/>
              <a:t>如何指定</a:t>
            </a:r>
            <a:r>
              <a:rPr lang="en-US" altLang="zh-CN" dirty="0" smtClean="0"/>
              <a:t>pyspark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/spark-env.sh: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</a:t>
            </a:r>
            <a:r>
              <a:rPr lang="en-US" altLang="zh-CN" dirty="0" smtClean="0"/>
              <a:t>PYSPARFK_PYTHON=</a:t>
            </a:r>
            <a:r>
              <a:rPr lang="en-US" altLang="zh-CN" dirty="0" err="1" smtClean="0"/>
              <a:t>path_to_python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026" y="2497460"/>
            <a:ext cx="7596929" cy="2607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625252"/>
            <a:ext cx="8620467" cy="3456384"/>
          </a:xfrm>
          <a:prstGeom prst="rect">
            <a:avLst/>
          </a:prstGeom>
        </p:spPr>
      </p:pic>
      <p:sp>
        <p:nvSpPr>
          <p:cNvPr id="2" name="线形标注 3 1"/>
          <p:cNvSpPr/>
          <p:nvPr/>
        </p:nvSpPr>
        <p:spPr>
          <a:xfrm>
            <a:off x="4355976" y="4441676"/>
            <a:ext cx="4320480" cy="648072"/>
          </a:xfrm>
          <a:prstGeom prst="borderCallout3">
            <a:avLst>
              <a:gd name="adj1" fmla="val 50898"/>
              <a:gd name="adj2" fmla="val -1100"/>
              <a:gd name="adj3" fmla="val 50899"/>
              <a:gd name="adj4" fmla="val -2200"/>
              <a:gd name="adj5" fmla="val 3555"/>
              <a:gd name="adj6" fmla="val -11845"/>
              <a:gd name="adj7" fmla="val -99574"/>
              <a:gd name="adj8" fmla="val -61110"/>
            </a:avLst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SparkSession.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SparkContext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sc</a:t>
            </a:r>
            <a:r>
              <a:rPr lang="en-US" altLang="zh-CN" dirty="0" smtClean="0">
                <a:solidFill>
                  <a:schemeClr val="tx1"/>
                </a:solidFill>
              </a:rPr>
              <a:t> = </a:t>
            </a:r>
            <a:r>
              <a:rPr lang="en-US" altLang="zh-CN" dirty="0" err="1" smtClean="0">
                <a:solidFill>
                  <a:schemeClr val="tx1"/>
                </a:solidFill>
              </a:rPr>
              <a:t>spark.sparkContext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69" y="1849388"/>
            <a:ext cx="8795261" cy="324036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490364"/>
          </a:xfrm>
        </p:spPr>
        <p:txBody>
          <a:bodyPr/>
          <a:lstStyle/>
          <a:p>
            <a:r>
              <a:rPr lang="en-US" altLang="zh-CN" dirty="0" smtClean="0"/>
              <a:t>spark-submit &lt;app.py&gt;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645339" y="317500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7.1.1 </a:t>
            </a:r>
            <a:r>
              <a:rPr lang="en-US" altLang="zh-CN" dirty="0"/>
              <a:t>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3315" name="矩形 2"/>
          <p:cNvSpPr/>
          <p:nvPr/>
        </p:nvSpPr>
        <p:spPr>
          <a:xfrm>
            <a:off x="542103" y="1057300"/>
            <a:ext cx="8077200" cy="424731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最初由</a:t>
            </a:r>
            <a:r>
              <a:rPr lang="zh-CN" altLang="zh-CN" dirty="0" smtClean="0">
                <a:latin typeface="Arial" panose="020B0604020202020204" pitchFamily="34" charset="0"/>
              </a:rPr>
              <a:t>美国加州伯克利大学的</a:t>
            </a:r>
            <a:r>
              <a:rPr lang="en-US" altLang="zh-CN" dirty="0">
                <a:latin typeface="Arial" panose="020B0604020202020204" pitchFamily="34" charset="0"/>
              </a:rPr>
              <a:t>AMP</a:t>
            </a:r>
            <a:r>
              <a:rPr lang="zh-CN" altLang="zh-CN" dirty="0">
                <a:latin typeface="Arial" panose="020B0604020202020204" pitchFamily="34" charset="0"/>
              </a:rPr>
              <a:t>实验室于</a:t>
            </a:r>
            <a:r>
              <a:rPr lang="en-US" altLang="zh-CN" dirty="0">
                <a:latin typeface="Arial" panose="020B0604020202020204" pitchFamily="34" charset="0"/>
              </a:rPr>
              <a:t>2009</a:t>
            </a:r>
            <a:r>
              <a:rPr lang="zh-CN" altLang="zh-CN" dirty="0">
                <a:latin typeface="Arial" panose="020B0604020202020204" pitchFamily="34" charset="0"/>
              </a:rPr>
              <a:t>年开发，是基于</a:t>
            </a:r>
            <a:r>
              <a:rPr lang="zh-CN" altLang="zh-CN" b="1" u="sng" dirty="0">
                <a:solidFill>
                  <a:srgbClr val="FF0000"/>
                </a:solidFill>
                <a:latin typeface="Arial" panose="020B0604020202020204" pitchFamily="34" charset="0"/>
              </a:rPr>
              <a:t>内存计算</a:t>
            </a:r>
            <a:r>
              <a:rPr lang="zh-CN" altLang="zh-CN" dirty="0">
                <a:latin typeface="Arial" panose="020B0604020202020204" pitchFamily="34" charset="0"/>
              </a:rPr>
              <a:t>的大数据并行计算框架，可用于构建</a:t>
            </a:r>
            <a:r>
              <a:rPr lang="zh-CN" altLang="zh-CN" b="1" u="sng" dirty="0">
                <a:solidFill>
                  <a:srgbClr val="FF0000"/>
                </a:solidFill>
                <a:latin typeface="Arial" panose="020B0604020202020204" pitchFamily="34" charset="0"/>
              </a:rPr>
              <a:t>大型</a:t>
            </a:r>
            <a:r>
              <a:rPr lang="zh-CN" altLang="zh-CN" dirty="0">
                <a:latin typeface="Arial" panose="020B0604020202020204" pitchFamily="34" charset="0"/>
              </a:rPr>
              <a:t>的、</a:t>
            </a:r>
            <a:r>
              <a:rPr lang="zh-CN" altLang="zh-CN" b="1" u="sng" dirty="0">
                <a:solidFill>
                  <a:srgbClr val="FF0000"/>
                </a:solidFill>
                <a:latin typeface="Arial" panose="020B0604020202020204" pitchFamily="34" charset="0"/>
              </a:rPr>
              <a:t>低延迟</a:t>
            </a:r>
            <a:r>
              <a:rPr lang="zh-CN" altLang="zh-CN" dirty="0">
                <a:latin typeface="Arial" panose="020B0604020202020204" pitchFamily="34" charset="0"/>
              </a:rPr>
              <a:t>的数据分析</a:t>
            </a:r>
            <a:r>
              <a:rPr lang="zh-CN" altLang="zh-CN" dirty="0" smtClean="0">
                <a:latin typeface="Arial" panose="020B0604020202020204" pitchFamily="34" charset="0"/>
              </a:rPr>
              <a:t>应用程序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</a:rPr>
              <a:t>2013</a:t>
            </a:r>
            <a:r>
              <a:rPr lang="zh-CN" altLang="zh-CN" dirty="0">
                <a:latin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加入</a:t>
            </a:r>
            <a:r>
              <a:rPr lang="en-US" altLang="zh-CN" dirty="0">
                <a:latin typeface="Arial" panose="020B0604020202020204" pitchFamily="34" charset="0"/>
              </a:rPr>
              <a:t>Apache</a:t>
            </a:r>
            <a:r>
              <a:rPr lang="zh-CN" altLang="zh-CN" dirty="0">
                <a:latin typeface="Arial" panose="020B0604020202020204" pitchFamily="34" charset="0"/>
              </a:rPr>
              <a:t>孵化器项目后发展迅猛，如今已成为</a:t>
            </a:r>
            <a:r>
              <a:rPr lang="en-US" altLang="zh-CN" dirty="0">
                <a:latin typeface="Arial" panose="020B0604020202020204" pitchFamily="34" charset="0"/>
              </a:rPr>
              <a:t>Apache</a:t>
            </a:r>
            <a:r>
              <a:rPr lang="zh-CN" altLang="zh-CN" dirty="0">
                <a:latin typeface="Arial" panose="020B0604020202020204" pitchFamily="34" charset="0"/>
              </a:rPr>
              <a:t>软件基金会最重要的三大分布式计算系统开源项目之一（</a:t>
            </a:r>
            <a:r>
              <a:rPr lang="en-US" altLang="zh-CN" dirty="0">
                <a:latin typeface="Arial" panose="020B0604020202020204" pitchFamily="34" charset="0"/>
              </a:rPr>
              <a:t>Hadoop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Storm</a:t>
            </a:r>
            <a:r>
              <a:rPr lang="zh-CN" altLang="zh-CN" dirty="0" smtClean="0">
                <a:latin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2014</a:t>
            </a:r>
            <a:r>
              <a:rPr lang="zh-CN" altLang="en-US" dirty="0">
                <a:latin typeface="Arial" panose="020B0604020202020204" pitchFamily="34" charset="0"/>
              </a:rPr>
              <a:t>年打破了</a:t>
            </a:r>
            <a:r>
              <a:rPr lang="en-US" altLang="zh-CN" dirty="0" smtClean="0">
                <a:latin typeface="Arial" panose="020B0604020202020204" pitchFamily="34" charset="0"/>
              </a:rPr>
              <a:t>Hadoop MapReduce</a:t>
            </a:r>
            <a:r>
              <a:rPr lang="zh-CN" altLang="en-US" dirty="0" smtClean="0">
                <a:latin typeface="Arial" panose="020B0604020202020204" pitchFamily="34" charset="0"/>
              </a:rPr>
              <a:t>保持</a:t>
            </a:r>
            <a:r>
              <a:rPr lang="zh-CN" altLang="en-US" dirty="0">
                <a:latin typeface="Arial" panose="020B0604020202020204" pitchFamily="34" charset="0"/>
              </a:rPr>
              <a:t>的基准排序纪录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Spark/206</a:t>
            </a:r>
            <a:r>
              <a:rPr lang="zh-CN" altLang="en-US" dirty="0">
                <a:latin typeface="Arial" panose="020B0604020202020204" pitchFamily="34" charset="0"/>
              </a:rPr>
              <a:t>个节点</a:t>
            </a:r>
            <a:r>
              <a:rPr lang="en-US" altLang="zh-CN" dirty="0">
                <a:latin typeface="Arial" panose="020B0604020202020204" pitchFamily="34" charset="0"/>
              </a:rPr>
              <a:t>/23</a:t>
            </a:r>
            <a:r>
              <a:rPr lang="zh-CN" altLang="en-US" dirty="0">
                <a:latin typeface="Arial" panose="020B0604020202020204" pitchFamily="34" charset="0"/>
              </a:rPr>
              <a:t>分钟</a:t>
            </a:r>
            <a:r>
              <a:rPr lang="en-US" altLang="zh-CN" dirty="0">
                <a:latin typeface="Arial" panose="020B0604020202020204" pitchFamily="34" charset="0"/>
              </a:rPr>
              <a:t>/100TB</a:t>
            </a:r>
            <a:r>
              <a:rPr lang="zh-CN" altLang="en-US" dirty="0">
                <a:latin typeface="Arial" panose="020B0604020202020204" pitchFamily="34" charset="0"/>
              </a:rPr>
              <a:t>数据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Hadoop MapReduce/2000</a:t>
            </a:r>
            <a:r>
              <a:rPr lang="zh-CN" altLang="en-US" dirty="0">
                <a:latin typeface="Arial" panose="020B0604020202020204" pitchFamily="34" charset="0"/>
              </a:rPr>
              <a:t>个节点</a:t>
            </a:r>
            <a:r>
              <a:rPr lang="en-US" altLang="zh-CN" dirty="0">
                <a:latin typeface="Arial" panose="020B0604020202020204" pitchFamily="34" charset="0"/>
              </a:rPr>
              <a:t>/72</a:t>
            </a:r>
            <a:r>
              <a:rPr lang="zh-CN" altLang="en-US" dirty="0">
                <a:latin typeface="Arial" panose="020B0604020202020204" pitchFamily="34" charset="0"/>
              </a:rPr>
              <a:t>分钟</a:t>
            </a:r>
            <a:r>
              <a:rPr lang="en-US" altLang="zh-CN" dirty="0">
                <a:latin typeface="Arial" panose="020B0604020202020204" pitchFamily="34" charset="0"/>
              </a:rPr>
              <a:t>/100TB</a:t>
            </a:r>
            <a:r>
              <a:rPr lang="zh-CN" altLang="en-US" dirty="0">
                <a:latin typeface="Arial" panose="020B0604020202020204" pitchFamily="34" charset="0"/>
              </a:rPr>
              <a:t>数据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用十分之一的计算资源，获得了</a:t>
            </a:r>
            <a:r>
              <a:rPr lang="zh-CN" altLang="en-US" dirty="0" smtClean="0">
                <a:latin typeface="Arial" panose="020B0604020202020204" pitchFamily="34" charset="0"/>
              </a:rPr>
              <a:t>比</a:t>
            </a:r>
            <a:r>
              <a:rPr lang="en-US" altLang="zh-CN" dirty="0"/>
              <a:t>MapReduce</a:t>
            </a:r>
            <a:r>
              <a:rPr lang="zh-CN" altLang="en-US" dirty="0" smtClean="0">
                <a:latin typeface="Arial" panose="020B0604020202020204" pitchFamily="34" charset="0"/>
              </a:rPr>
              <a:t>快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倍的速度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547936" y="553244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7.1.1 </a:t>
            </a:r>
            <a:r>
              <a:rPr lang="en-US" altLang="zh-CN" dirty="0"/>
              <a:t>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4339" name="Rectangle 1"/>
          <p:cNvSpPr/>
          <p:nvPr/>
        </p:nvSpPr>
        <p:spPr>
          <a:xfrm>
            <a:off x="390511" y="1130463"/>
            <a:ext cx="8153400" cy="424731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具有如下几个主要特点：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速度快：使用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执行引擎以支持循环数据流与内存计算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容易使用：支持使用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Shell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进行交互式编程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通用性：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提供了完整而强大的技术栈，包括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查询、流式计算、机器学习和图算法组件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运行模式多样：可运行于独立的集群模式中，可运行于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中，也可运行于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等云环境中，并且可以访问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等多种数据源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774273" y="381000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7.1.1 </a:t>
            </a:r>
            <a:r>
              <a:rPr lang="en-US" altLang="zh-CN" dirty="0"/>
              <a:t>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pic>
        <p:nvPicPr>
          <p:cNvPr id="15363" name="Picture 2" descr="spark&amp;had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22500"/>
            <a:ext cx="711835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矩形 3"/>
          <p:cNvSpPr/>
          <p:nvPr/>
        </p:nvSpPr>
        <p:spPr>
          <a:xfrm>
            <a:off x="1066800" y="4635500"/>
            <a:ext cx="72390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dirty="0" smtClean="0">
                <a:latin typeface="Arial" panose="020B0604020202020204" pitchFamily="34" charset="0"/>
              </a:rPr>
              <a:t>谷歌</a:t>
            </a:r>
            <a:r>
              <a:rPr lang="zh-CN" altLang="en-US" dirty="0" smtClean="0">
                <a:latin typeface="Arial" panose="020B0604020202020204" pitchFamily="34" charset="0"/>
              </a:rPr>
              <a:t>搜索</a:t>
            </a:r>
            <a:r>
              <a:rPr lang="zh-CN" altLang="zh-CN" dirty="0" smtClean="0">
                <a:latin typeface="Arial" panose="020B0604020202020204" pitchFamily="34" charset="0"/>
              </a:rPr>
              <a:t>趋势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Hadoop</a:t>
            </a:r>
            <a:r>
              <a:rPr lang="zh-CN" altLang="zh-CN" dirty="0">
                <a:latin typeface="Arial" panose="020B0604020202020204" pitchFamily="34" charset="0"/>
              </a:rPr>
              <a:t>对比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5" name="矩形 4"/>
          <p:cNvSpPr/>
          <p:nvPr/>
        </p:nvSpPr>
        <p:spPr>
          <a:xfrm>
            <a:off x="762000" y="1143000"/>
            <a:ext cx="7620000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如今已吸引了国内外各大公司的注意，如腾讯、淘宝、百度、亚马逊等公司均不同程度地使用了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来构建大数据分析应用，并应用到实际的生产环境中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611560" y="367308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7.1.2 </a:t>
            </a:r>
            <a:r>
              <a:rPr lang="en-US" altLang="zh-CN" dirty="0"/>
              <a:t>Scala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6387" name="Rectangle 1"/>
          <p:cNvSpPr/>
          <p:nvPr/>
        </p:nvSpPr>
        <p:spPr>
          <a:xfrm>
            <a:off x="468789" y="1167051"/>
            <a:ext cx="7620000" cy="255454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Arial" panose="020B0604020202020204" pitchFamily="34" charset="0"/>
              </a:rPr>
              <a:t>Scala</a:t>
            </a:r>
            <a:r>
              <a:rPr lang="zh-CN" altLang="zh-CN" sz="2000" dirty="0">
                <a:latin typeface="Arial" panose="020B0604020202020204" pitchFamily="34" charset="0"/>
              </a:rPr>
              <a:t>是一门现代的多范式编程语言，运行于</a:t>
            </a:r>
            <a:r>
              <a:rPr lang="en-US" altLang="zh-CN" sz="2000" dirty="0">
                <a:latin typeface="Arial" panose="020B0604020202020204" pitchFamily="34" charset="0"/>
              </a:rPr>
              <a:t>Java</a:t>
            </a:r>
            <a:r>
              <a:rPr lang="zh-CN" altLang="zh-CN" sz="2000" dirty="0">
                <a:latin typeface="Arial" panose="020B0604020202020204" pitchFamily="34" charset="0"/>
              </a:rPr>
              <a:t>平台（</a:t>
            </a:r>
            <a:r>
              <a:rPr lang="en-US" altLang="zh-CN" sz="2000" dirty="0">
                <a:latin typeface="Arial" panose="020B0604020202020204" pitchFamily="34" charset="0"/>
              </a:rPr>
              <a:t>JVM</a:t>
            </a:r>
            <a:r>
              <a:rPr lang="zh-CN" altLang="zh-CN" sz="2000" dirty="0"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</a:rPr>
              <a:t>Java </a:t>
            </a:r>
            <a:r>
              <a:rPr lang="zh-CN" altLang="zh-CN" sz="2000" dirty="0">
                <a:latin typeface="Arial" panose="020B0604020202020204" pitchFamily="34" charset="0"/>
              </a:rPr>
              <a:t>虚拟机），并兼容现有的</a:t>
            </a:r>
            <a:r>
              <a:rPr lang="en-US" altLang="zh-CN" sz="2000" dirty="0"/>
              <a:t>Java</a:t>
            </a:r>
            <a:r>
              <a:rPr lang="zh-CN" altLang="zh-CN" sz="2000" dirty="0">
                <a:latin typeface="Arial" panose="020B0604020202020204" pitchFamily="34" charset="0"/>
              </a:rPr>
              <a:t>程序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000" dirty="0"/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的特性：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000" dirty="0"/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具备强大的并发性，支持函数式编程，可以更好地支持分布式系统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000" dirty="0"/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语法简洁，能提供优雅的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000" dirty="0"/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，运行速度快，且能融合到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生态圈中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6388" name="矩形 3"/>
          <p:cNvSpPr/>
          <p:nvPr/>
        </p:nvSpPr>
        <p:spPr>
          <a:xfrm>
            <a:off x="395536" y="3910325"/>
            <a:ext cx="7543800" cy="13234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Scala</a:t>
            </a:r>
            <a:r>
              <a:rPr lang="zh-CN" altLang="zh-CN" sz="2000" dirty="0"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的主要编程语言，但</a:t>
            </a: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还支持</a:t>
            </a:r>
            <a:r>
              <a:rPr lang="en-US" altLang="zh-CN" sz="2000" dirty="0">
                <a:latin typeface="Arial" panose="020B0604020202020204" pitchFamily="34" charset="0"/>
              </a:rPr>
              <a:t>Java</a:t>
            </a:r>
            <a:r>
              <a:rPr lang="zh-CN" altLang="zh-CN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Python</a:t>
            </a:r>
            <a:r>
              <a:rPr lang="zh-CN" altLang="zh-CN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R</a:t>
            </a:r>
            <a:r>
              <a:rPr lang="zh-CN" altLang="zh-CN" sz="2000" dirty="0">
                <a:latin typeface="Arial" panose="020B0604020202020204" pitchFamily="34" charset="0"/>
              </a:rPr>
              <a:t>作为编程语言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Scala</a:t>
            </a:r>
            <a:r>
              <a:rPr lang="zh-CN" altLang="zh-CN" sz="2000" dirty="0">
                <a:latin typeface="Arial" panose="020B0604020202020204" pitchFamily="34" charset="0"/>
              </a:rPr>
              <a:t>的优势是提供了</a:t>
            </a:r>
            <a:r>
              <a:rPr lang="en-US" altLang="zh-CN" sz="2000" dirty="0">
                <a:latin typeface="Arial" panose="020B0604020202020204" pitchFamily="34" charset="0"/>
              </a:rPr>
              <a:t>REPL</a:t>
            </a:r>
            <a:r>
              <a:rPr lang="zh-CN" altLang="zh-CN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Read-Eval-Print Loop</a:t>
            </a:r>
            <a:r>
              <a:rPr lang="zh-CN" altLang="zh-CN" sz="2000" dirty="0">
                <a:latin typeface="Arial" panose="020B0604020202020204" pitchFamily="34" charset="0"/>
              </a:rPr>
              <a:t>，交互式解释器）</a:t>
            </a:r>
            <a:r>
              <a:rPr lang="zh-CN" altLang="en-US" sz="2000" dirty="0">
                <a:latin typeface="Arial" panose="020B0604020202020204" pitchFamily="34" charset="0"/>
              </a:rPr>
              <a:t>，提高程序开发效率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611560" y="625252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7.1.3 </a:t>
            </a:r>
            <a:r>
              <a:rPr lang="en-US" altLang="zh-CN" dirty="0"/>
              <a:t>Spark</a:t>
            </a:r>
            <a:r>
              <a:rPr lang="zh-CN" altLang="zh-CN" dirty="0" smtClean="0"/>
              <a:t>与</a:t>
            </a:r>
            <a:r>
              <a:rPr lang="en-US" altLang="zh-CN" dirty="0" smtClean="0"/>
              <a:t>MapReduce</a:t>
            </a:r>
            <a:r>
              <a:rPr lang="zh-CN" altLang="zh-CN" dirty="0" smtClean="0"/>
              <a:t>的</a:t>
            </a:r>
            <a:r>
              <a:rPr lang="zh-CN" altLang="zh-CN" dirty="0"/>
              <a:t>对比</a:t>
            </a:r>
            <a:endParaRPr lang="zh-CN" altLang="en-US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899592" y="1561356"/>
            <a:ext cx="6858000" cy="3046988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lvl="0" eaLnBrk="0" hangingPunct="0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如下一些缺点：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表达能力有限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磁盘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开销大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延迟高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任务之间的衔接涉及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在前一个任务执行完成之前，其他任务就无法开始，难以胜任复杂、多阶段的计算任务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762000" y="481236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7.1.3 </a:t>
            </a:r>
            <a:r>
              <a:rPr lang="en-US" altLang="zh-CN" dirty="0"/>
              <a:t>Spark</a:t>
            </a:r>
            <a:r>
              <a:rPr lang="zh-CN" altLang="zh-CN" dirty="0" smtClean="0"/>
              <a:t>与</a:t>
            </a:r>
            <a:r>
              <a:rPr lang="en-US" altLang="zh-CN" dirty="0"/>
              <a:t>MapReduce</a:t>
            </a:r>
            <a:r>
              <a:rPr lang="zh-CN" altLang="zh-CN" dirty="0" smtClean="0"/>
              <a:t>的</a:t>
            </a:r>
            <a:r>
              <a:rPr lang="zh-CN" altLang="zh-CN" dirty="0"/>
              <a:t>对比</a:t>
            </a:r>
            <a:endParaRPr lang="zh-CN" altLang="en-US" dirty="0"/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762000" y="1417340"/>
            <a:ext cx="7696200" cy="3785652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在借鉴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优点的同时，很好地解决了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所面临的问题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主要具有如下优点：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的计算模式也属于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，但不局限于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操作，还提供了多种数据集操作类型，编程模型比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更灵活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提供了内存计算，可将中间结果放到内存中，对于迭代运算效率更高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的任务调度执行机制，要优于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的迭代执行机制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p="http://schemas.openxmlformats.org/presentationml/2006/main">
  <p:tag name="RAINPROBLEM" val="ProblemSubmit"/>
  <p:tag name="RAINPROBLEMTYPE" val="MultipleChoiceMA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MA"/>
</p:tagLst>
</file>

<file path=ppt/tags/tag34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1.0"/>
</p:tagLst>
</file>

<file path=ppt/tags/tag52.xml><?xml version="1.0" encoding="utf-8"?>
<p:tagLst xmlns:p="http://schemas.openxmlformats.org/presentationml/2006/main">
  <p:tag name="commondata" val="eyJoZGlkIjoiNjliMjQ0NWU5NGYwODlmNTQ3MjcyZDM3OGU5Njk5YzUifQ=="/>
  <p:tag name="KSO_WPP_MARK_KEY" val="de76fa24-53db-4eb4-abeb-b2addbbb3855"/>
  <p:tag name="COMMONDATA" val="eyJoZGlkIjoiNWI5YWE0YjVlNTczOTNlMmFkYmE4MTM5N2NiM2UwYWIifQ==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5160</Words>
  <Application>WPS 演示</Application>
  <PresentationFormat>全屏显示(16:10)</PresentationFormat>
  <Paragraphs>375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隶书</vt:lpstr>
      <vt:lpstr>黑体</vt:lpstr>
      <vt:lpstr>微软雅黑</vt:lpstr>
      <vt:lpstr>Calibri</vt:lpstr>
      <vt:lpstr>Times New Roman</vt:lpstr>
      <vt:lpstr>Arial Unicode MS</vt:lpstr>
      <vt:lpstr>Times New Roman</vt:lpstr>
      <vt:lpstr>方正舒体</vt:lpstr>
      <vt:lpstr>透明</vt:lpstr>
      <vt:lpstr>Visio.Drawing.15</vt:lpstr>
      <vt:lpstr>Visio.Drawing.15</vt:lpstr>
      <vt:lpstr>PowerPoint 演示文稿</vt:lpstr>
      <vt:lpstr>提纲</vt:lpstr>
      <vt:lpstr>7.1 Spark概述</vt:lpstr>
      <vt:lpstr>7.1.1 Spark简介</vt:lpstr>
      <vt:lpstr>7.1.1 Spark简介</vt:lpstr>
      <vt:lpstr>7.1.1 Spark简介</vt:lpstr>
      <vt:lpstr>7.1.2 Scala简介</vt:lpstr>
      <vt:lpstr>7.1.3 Spark与MapReduce的对比</vt:lpstr>
      <vt:lpstr>7.1.3 Spark与MapReduce的对比</vt:lpstr>
      <vt:lpstr>7.1.3 Spark与MapReduce的对比</vt:lpstr>
      <vt:lpstr>PowerPoint 演示文稿</vt:lpstr>
      <vt:lpstr>7.1.3 Spark与MapReduce的对比</vt:lpstr>
      <vt:lpstr>7.2 Spark生态系统</vt:lpstr>
      <vt:lpstr>7.2 Spark生态系统</vt:lpstr>
      <vt:lpstr>7.2 Spark生态系统</vt:lpstr>
      <vt:lpstr>7.2 Spark生态系统</vt:lpstr>
      <vt:lpstr>PowerPoint 演示文稿</vt:lpstr>
      <vt:lpstr>PowerPoint 演示文稿</vt:lpstr>
      <vt:lpstr>PowerPoint 演示文稿</vt:lpstr>
      <vt:lpstr>7.3 Spark运行架构</vt:lpstr>
      <vt:lpstr>7.3.1 基本概念</vt:lpstr>
      <vt:lpstr>7.3.1 基本概念---MR的缺陷</vt:lpstr>
      <vt:lpstr>7.3.1 基本概念---DAG</vt:lpstr>
      <vt:lpstr>7.3.1 基本概念---DAG</vt:lpstr>
      <vt:lpstr>7.3.1 基本概念---DAG</vt:lpstr>
      <vt:lpstr>7.3.1 基本概念---DAG</vt:lpstr>
      <vt:lpstr>7.3.2 架构设计</vt:lpstr>
      <vt:lpstr>7.3.2 架构设计</vt:lpstr>
      <vt:lpstr>7.3.3 Spark运行基本流程</vt:lpstr>
      <vt:lpstr>7.3.4 运行spark</vt:lpstr>
      <vt:lpstr>PowerPoint 演示文稿</vt:lpstr>
      <vt:lpstr>PowerPoint 演示文稿</vt:lpstr>
      <vt:lpstr>PowerPoint 演示文稿</vt:lpstr>
      <vt:lpstr>提交spark程序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seewo</cp:lastModifiedBy>
  <cp:revision>751</cp:revision>
  <dcterms:created xsi:type="dcterms:W3CDTF">2024-10-01T07:42:00Z</dcterms:created>
  <dcterms:modified xsi:type="dcterms:W3CDTF">2024-10-09T01:35:37Z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078F561ED55B93BAC7A7FB6630AA6CBE_43</vt:lpwstr>
  </property>
</Properties>
</file>