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797" r:id="rId3"/>
    <p:sldId id="867" r:id="rId5"/>
    <p:sldId id="868" r:id="rId6"/>
    <p:sldId id="870" r:id="rId7"/>
    <p:sldId id="871" r:id="rId8"/>
    <p:sldId id="869" r:id="rId9"/>
    <p:sldId id="861" r:id="rId10"/>
    <p:sldId id="880" r:id="rId11"/>
    <p:sldId id="881" r:id="rId12"/>
    <p:sldId id="882" r:id="rId13"/>
    <p:sldId id="878" r:id="rId14"/>
    <p:sldId id="883" r:id="rId15"/>
    <p:sldId id="862" r:id="rId16"/>
    <p:sldId id="872" r:id="rId17"/>
    <p:sldId id="873" r:id="rId18"/>
    <p:sldId id="874" r:id="rId19"/>
    <p:sldId id="863" r:id="rId20"/>
    <p:sldId id="864" r:id="rId21"/>
    <p:sldId id="875" r:id="rId22"/>
    <p:sldId id="884" r:id="rId23"/>
    <p:sldId id="903" r:id="rId24"/>
    <p:sldId id="904" r:id="rId25"/>
    <p:sldId id="905" r:id="rId26"/>
    <p:sldId id="876" r:id="rId27"/>
    <p:sldId id="898" r:id="rId28"/>
    <p:sldId id="885" r:id="rId29"/>
    <p:sldId id="896" r:id="rId30"/>
    <p:sldId id="877" r:id="rId31"/>
    <p:sldId id="897" r:id="rId32"/>
  </p:sldIdLst>
  <p:sldSz cx="9144000" cy="5715000" type="screen16x10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35F9D"/>
    <a:srgbClr val="FF9900"/>
    <a:srgbClr val="996633"/>
    <a:srgbClr val="CCFF33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2" autoAdjust="0"/>
    <p:restoredTop sz="95095" autoAdjust="0"/>
  </p:normalViewPr>
  <p:slideViewPr>
    <p:cSldViewPr showGuides="1">
      <p:cViewPr varScale="1">
        <p:scale>
          <a:sx n="137" d="100"/>
          <a:sy n="137" d="100"/>
        </p:scale>
        <p:origin x="756" y="120"/>
      </p:cViewPr>
      <p:guideLst>
        <p:guide orient="horz" pos="1787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9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685800" y="2832100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153400" cy="39621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idx="10"/>
          </p:nvPr>
        </p:nvSpPr>
        <p:spPr>
          <a:xfrm>
            <a:off x="571500" y="549275"/>
            <a:ext cx="6273800" cy="593725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kumimoji="0" lang="zh-CN" altLang="en-US" sz="2400" i="0" u="none" strike="noStrike" kern="1200" cap="none" normalizeH="0" baseline="0" noProof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924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5651500" y="5316538"/>
            <a:ext cx="33845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三峡大学计算机与信息学院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00">
          <a:solidFill>
            <a:schemeClr val="tx1"/>
          </a:solidFill>
          <a:latin typeface="宋体" pitchFamily="2" charset="-122"/>
          <a:ea typeface="宋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宋体" pitchFamily="2" charset="-122"/>
          <a:ea typeface="宋体" pitchFamily="2" charset="-122"/>
        </a:defRPr>
      </a:lvl9pPr>
    </p:titleStyle>
    <p:bodyStyle>
      <a:lvl1pPr marL="18288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2pPr>
      <a:lvl3pPr marL="73025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3pPr>
      <a:lvl4pPr marL="1005205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Oval 7"/>
          <p:cNvSpPr/>
          <p:nvPr/>
        </p:nvSpPr>
        <p:spPr>
          <a:xfrm>
            <a:off x="1968500" y="254000"/>
            <a:ext cx="825500" cy="13335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7179" name="Text Box 12"/>
          <p:cNvSpPr txBox="1"/>
          <p:nvPr/>
        </p:nvSpPr>
        <p:spPr>
          <a:xfrm>
            <a:off x="2603500" y="571500"/>
            <a:ext cx="5334000" cy="655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65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3665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大数据技术原理与应用</a:t>
            </a:r>
            <a:r>
              <a:rPr lang="en-US" altLang="zh-CN" sz="3665" dirty="0">
                <a:solidFill>
                  <a:schemeClr val="bg1"/>
                </a:solidFill>
                <a:latin typeface="Times New Roman" panose="02020603050405020304" pitchFamily="18" charset="0"/>
              </a:rPr>
              <a:t>》</a:t>
            </a:r>
            <a:endParaRPr lang="en-US" altLang="zh-CN" sz="3665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Picture 2" descr="C:\Users\Dell\Desktop\三峡大学校园风光\三峡大学全景（1） (1).jpg"/>
          <p:cNvPicPr/>
          <p:nvPr/>
        </p:nvPicPr>
        <p:blipFill>
          <a:blip r:embed="rId1">
            <a:lum bright="70001" contrast="-70000"/>
          </a:blip>
          <a:srcRect t="16795" b="15936"/>
          <a:stretch>
            <a:fillRect/>
          </a:stretch>
        </p:blipFill>
        <p:spPr>
          <a:xfrm>
            <a:off x="21273" y="1377633"/>
            <a:ext cx="9101137" cy="25590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  <p:sp>
        <p:nvSpPr>
          <p:cNvPr id="3076" name="TextBox 3"/>
          <p:cNvSpPr txBox="1"/>
          <p:nvPr/>
        </p:nvSpPr>
        <p:spPr>
          <a:xfrm>
            <a:off x="-35560" y="2196148"/>
            <a:ext cx="8940800" cy="1656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大数据计算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3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-RDD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 smtClean="0"/>
              <a:t>弹性分布式数据集</a:t>
            </a:r>
            <a:r>
              <a:rPr lang="en-US" altLang="zh-CN" dirty="0" smtClean="0"/>
              <a:t>(Resilient Distributed Datasets)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只读的分区记录集合，可以分成多个分区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每个分区就是一个数据集的片段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的不同分区可以保存在集群的不同节点上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可并行计算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高度受限的共享内存模型，只读，不能直接修改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可以基于物理存储创建或者其它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转换得到新的</a:t>
            </a:r>
            <a:r>
              <a:rPr lang="en-US" altLang="zh-CN" dirty="0" smtClean="0"/>
              <a:t>RDD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支持多种“动作”操作和“转换”操作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只能执行粗粒度的转换（不针对某个数据项）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可以高效表达多个编程模型（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r>
              <a:rPr lang="en-US" altLang="zh-CN" dirty="0" smtClean="0"/>
              <a:t>-RDD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r>
              <a:rPr lang="en-US" altLang="zh-CN" dirty="0" smtClean="0"/>
              <a:t>-RDD</a:t>
            </a:r>
            <a:r>
              <a:rPr lang="zh-CN" altLang="en-US" dirty="0" smtClean="0"/>
              <a:t>转换与行动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939740" y="1921396"/>
            <a:ext cx="1537320" cy="889248"/>
            <a:chOff x="1979712" y="1921396"/>
            <a:chExt cx="1537320" cy="889248"/>
          </a:xfrm>
        </p:grpSpPr>
        <p:sp>
          <p:nvSpPr>
            <p:cNvPr id="4" name="圆角矩形 3"/>
            <p:cNvSpPr/>
            <p:nvPr/>
          </p:nvSpPr>
          <p:spPr>
            <a:xfrm>
              <a:off x="1979712" y="1921396"/>
              <a:ext cx="108012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2112" y="2073796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84512" y="2226196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36912" y="2378596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RDD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菱形 7"/>
          <p:cNvSpPr/>
          <p:nvPr/>
        </p:nvSpPr>
        <p:spPr>
          <a:xfrm>
            <a:off x="255594" y="2134952"/>
            <a:ext cx="1440160" cy="91933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转换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220072" y="2134952"/>
            <a:ext cx="1440160" cy="91933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行动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" name="曲线连接符 11"/>
          <p:cNvCxnSpPr>
            <a:stCxn id="8" idx="0"/>
            <a:endCxn id="4" idx="0"/>
          </p:cNvCxnSpPr>
          <p:nvPr/>
        </p:nvCxnSpPr>
        <p:spPr>
          <a:xfrm rot="5400000" flipH="1" flipV="1">
            <a:off x="2120959" y="776111"/>
            <a:ext cx="213556" cy="2504126"/>
          </a:xfrm>
          <a:prstGeom prst="curvedConnector3">
            <a:avLst>
              <a:gd name="adj1" fmla="val 325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2"/>
            <a:endCxn id="8" idx="2"/>
          </p:cNvCxnSpPr>
          <p:nvPr/>
        </p:nvCxnSpPr>
        <p:spPr>
          <a:xfrm rot="5400000">
            <a:off x="2334515" y="1451803"/>
            <a:ext cx="243644" cy="2961326"/>
          </a:xfrm>
          <a:prstGeom prst="curvedConnector3">
            <a:avLst>
              <a:gd name="adj1" fmla="val 349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>
          <a:xfrm>
            <a:off x="4477060" y="2594620"/>
            <a:ext cx="7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943304" y="2317685"/>
            <a:ext cx="733152" cy="553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9" idx="3"/>
            <a:endCxn id="19" idx="1"/>
          </p:cNvCxnSpPr>
          <p:nvPr/>
        </p:nvCxnSpPr>
        <p:spPr>
          <a:xfrm>
            <a:off x="6660232" y="2594620"/>
            <a:ext cx="128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0696" y="4138961"/>
            <a:ext cx="729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zh-CN" altLang="en-US" b="1" dirty="0" smtClean="0"/>
              <a:t>转换</a:t>
            </a:r>
            <a:r>
              <a:rPr lang="zh-CN" altLang="en-US" dirty="0" smtClean="0"/>
              <a:t>”只定义操作，不执行；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b="1" dirty="0" smtClean="0"/>
              <a:t>动作</a:t>
            </a:r>
            <a:r>
              <a:rPr lang="zh-CN" altLang="en-US" dirty="0" smtClean="0"/>
              <a:t>”执行上一个动作之后的所有“转换”，实际计算出结果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 smtClean="0"/>
              <a:t>高效的容错性</a:t>
            </a:r>
            <a:endParaRPr lang="en-US" altLang="zh-CN" dirty="0" smtClean="0"/>
          </a:p>
          <a:p>
            <a:r>
              <a:rPr lang="zh-CN" altLang="en-US" dirty="0" smtClean="0"/>
              <a:t>中间结果持久化到内存，避免不必要的磁盘开销</a:t>
            </a:r>
            <a:endParaRPr lang="en-US" altLang="zh-CN" dirty="0" smtClean="0"/>
          </a:p>
          <a:p>
            <a:r>
              <a:rPr lang="zh-CN" altLang="en-US" dirty="0" smtClean="0"/>
              <a:t>存放的数据可以是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对象，避免了不必要的序列化和反序列化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r>
              <a:rPr lang="en-US" altLang="zh-CN" dirty="0" smtClean="0"/>
              <a:t>-RDD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95300" y="1143000"/>
            <a:ext cx="8037140" cy="3962136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RDD</a:t>
            </a:r>
            <a:r>
              <a:rPr lang="zh-CN" altLang="en-US" dirty="0" smtClean="0"/>
              <a:t>有两种方式：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读取外部文件生成</a:t>
            </a:r>
            <a:r>
              <a:rPr lang="en-US" altLang="zh-CN" dirty="0" smtClean="0"/>
              <a:t>RDD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并行化现有内存对象生成</a:t>
            </a:r>
            <a:r>
              <a:rPr lang="en-US" altLang="zh-CN" dirty="0" smtClean="0"/>
              <a:t>RDD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</a:t>
            </a:r>
            <a:r>
              <a:rPr lang="en-US" altLang="zh-CN" dirty="0" smtClean="0"/>
              <a:t>sparkContext</a:t>
            </a:r>
            <a:r>
              <a:rPr lang="zh-CN" altLang="en-US" dirty="0" smtClean="0"/>
              <a:t>对象（交互模式、编程模式）；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sparkContext</a:t>
            </a:r>
            <a:r>
              <a:rPr lang="zh-CN" altLang="en-US" dirty="0" smtClean="0"/>
              <a:t>对象创建</a:t>
            </a:r>
            <a:r>
              <a:rPr lang="en-US" altLang="zh-CN" dirty="0" smtClean="0"/>
              <a:t>RDD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7.4.2 RDD</a:t>
            </a:r>
            <a:r>
              <a:rPr lang="zh-CN" altLang="en-US" dirty="0" smtClean="0"/>
              <a:t>的</a:t>
            </a:r>
            <a:r>
              <a:rPr lang="zh-CN" altLang="en-US" dirty="0"/>
              <a:t>创建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1482674"/>
          </a:xfrm>
        </p:spPr>
        <p:txBody>
          <a:bodyPr/>
          <a:lstStyle/>
          <a:p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spark.sparkContext</a:t>
            </a:r>
            <a:endParaRPr lang="en-US" altLang="zh-CN" dirty="0" smtClean="0"/>
          </a:p>
          <a:p>
            <a:r>
              <a:rPr lang="en-US" altLang="zh-CN" dirty="0" smtClean="0"/>
              <a:t>rdd1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交互模式：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425452"/>
            <a:ext cx="7453809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143000"/>
            <a:ext cx="7488832" cy="41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1066428"/>
          </a:xfrm>
        </p:spPr>
        <p:txBody>
          <a:bodyPr/>
          <a:lstStyle/>
          <a:p>
            <a:r>
              <a:rPr lang="en-US" altLang="zh-CN" dirty="0" err="1" smtClean="0"/>
              <a:t>sparkContext.parallelize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并行化创建</a:t>
            </a:r>
            <a:r>
              <a:rPr lang="en-US" altLang="zh-CN" dirty="0" smtClean="0"/>
              <a:t>RDD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304" y="1921396"/>
            <a:ext cx="7152795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1043608" y="39622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7.4.3 </a:t>
            </a:r>
            <a:r>
              <a:rPr lang="en-US" altLang="zh-CN" dirty="0"/>
              <a:t>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50179" name="矩形 2"/>
          <p:cNvSpPr/>
          <p:nvPr/>
        </p:nvSpPr>
        <p:spPr>
          <a:xfrm>
            <a:off x="609600" y="1189303"/>
            <a:ext cx="7848600" cy="147732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Spark RDD</a:t>
            </a:r>
            <a:r>
              <a:rPr lang="zh-CN" altLang="zh-CN" dirty="0">
                <a:latin typeface="Arial" panose="020B0604020202020204" pitchFamily="34" charset="0"/>
              </a:rPr>
              <a:t>支持两种类型的操作：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动作（</a:t>
            </a:r>
            <a:r>
              <a:rPr lang="en-US" altLang="zh-CN" dirty="0">
                <a:latin typeface="Arial" panose="020B0604020202020204" pitchFamily="34" charset="0"/>
              </a:rPr>
              <a:t>action</a:t>
            </a:r>
            <a:r>
              <a:rPr lang="zh-CN" altLang="zh-CN" dirty="0">
                <a:latin typeface="Arial" panose="020B0604020202020204" pitchFamily="34" charset="0"/>
              </a:rPr>
              <a:t>）：在数据集上进行运算，返回计算值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转换（</a:t>
            </a:r>
            <a:r>
              <a:rPr lang="en-US" altLang="zh-CN" dirty="0">
                <a:latin typeface="Arial" panose="020B0604020202020204" pitchFamily="34" charset="0"/>
              </a:rPr>
              <a:t>transformation</a:t>
            </a:r>
            <a:r>
              <a:rPr lang="zh-CN" altLang="zh-CN" dirty="0">
                <a:latin typeface="Arial" panose="020B0604020202020204" pitchFamily="34" charset="0"/>
              </a:rPr>
              <a:t>）： 基于现有的数据集创建一个新的数据集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 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/>
          <p:nvPr/>
        </p:nvSpPr>
        <p:spPr>
          <a:xfrm>
            <a:off x="0" y="5834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827584" y="381000"/>
            <a:ext cx="8001000" cy="762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7.4.3 </a:t>
            </a:r>
            <a:r>
              <a:rPr lang="en-US" altLang="zh-CN" dirty="0"/>
              <a:t>Spark RDD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51203" name="矩形 2"/>
          <p:cNvSpPr/>
          <p:nvPr/>
        </p:nvSpPr>
        <p:spPr>
          <a:xfrm>
            <a:off x="609600" y="1143000"/>
            <a:ext cx="7848600" cy="17927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提供了非常丰富的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</a:rPr>
              <a:t>下面两</a:t>
            </a:r>
            <a:r>
              <a:rPr lang="zh-CN" altLang="zh-CN" dirty="0">
                <a:latin typeface="Arial" panose="020B0604020202020204" pitchFamily="34" charset="0"/>
              </a:rPr>
              <a:t>表格列出了几个常用的动作、转换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，更详细的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zh-CN" dirty="0">
                <a:latin typeface="Arial" panose="020B0604020202020204" pitchFamily="34" charset="0"/>
              </a:rPr>
              <a:t>及说明可查阅官方文档。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 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/>
          <p:nvPr/>
        </p:nvSpPr>
        <p:spPr>
          <a:xfrm>
            <a:off x="0" y="5834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66800" y="2095500"/>
          <a:ext cx="7391400" cy="2926080"/>
        </p:xfrm>
        <a:graphic>
          <a:graphicData uri="http://schemas.openxmlformats.org/drawingml/2006/table">
            <a:tbl>
              <a:tblPr/>
              <a:tblGrid>
                <a:gridCol w="1815325"/>
                <a:gridCol w="5576075"/>
              </a:tblGrid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Action API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说明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count()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返回数据集中的元素个数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collect()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以</a:t>
                      </a:r>
                      <a:r>
                        <a:rPr 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数组</a:t>
                      </a:r>
                      <a:r>
                        <a:rPr lang="zh-CN" altLang="en-US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（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python</a:t>
                      </a:r>
                      <a:r>
                        <a:rPr lang="zh-CN" altLang="en-US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列表）</a:t>
                      </a:r>
                      <a:r>
                        <a:rPr 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的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形式返回数据集中的所有元素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first()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返回数据集中的第一个元素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itchFamily="2" charset="-122"/>
                        </a:rPr>
                        <a:t>take(n)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以数组的形式返回数据集中的前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n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个元素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itchFamily="2" charset="-122"/>
                        </a:rPr>
                        <a:t>reduce(func)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通过函数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（输入两个参数并返回一个值）聚合数据集中的元素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foreach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将数据集中的每个元素传递到函数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中运行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54" name="Rectangle 1"/>
          <p:cNvSpPr/>
          <p:nvPr/>
        </p:nvSpPr>
        <p:spPr>
          <a:xfrm>
            <a:off x="2057400" y="1747454"/>
            <a:ext cx="4267200" cy="36933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7-1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常用的几个</a:t>
            </a:r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Action API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介绍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1921396"/>
          <a:ext cx="8568952" cy="3245549"/>
        </p:xfrm>
        <a:graphic>
          <a:graphicData uri="http://schemas.openxmlformats.org/drawingml/2006/table">
            <a:tbl>
              <a:tblPr/>
              <a:tblGrid>
                <a:gridCol w="1895693"/>
                <a:gridCol w="6673259"/>
              </a:tblGrid>
              <a:tr h="1428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Transformation API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说明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filter(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筛选出满足函数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的元素，并返回一个新</a:t>
                      </a:r>
                      <a:r>
                        <a:rPr 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的</a:t>
                      </a:r>
                      <a:r>
                        <a:rPr lang="zh-CN" altLang="en-US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包含</a:t>
                      </a:r>
                      <a:r>
                        <a:rPr lang="en-US" altLang="zh-CN" sz="1600" kern="100" dirty="0" err="1" smtClean="0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=True</a:t>
                      </a:r>
                      <a:r>
                        <a:rPr lang="zh-CN" altLang="en-US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的</a:t>
                      </a:r>
                      <a:r>
                        <a:rPr 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数据集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map(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将每个元素传递到函数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中，并将结果返回为一个新的数据集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flatMap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与</a:t>
                      </a:r>
                      <a:r>
                        <a:rPr lang="en-US" sz="1600" kern="100">
                          <a:latin typeface="Times New Roman" panose="02020603050405020304"/>
                          <a:ea typeface="宋体" pitchFamily="2" charset="-122"/>
                        </a:rPr>
                        <a:t>map()</a:t>
                      </a: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相似，但每个输入元素都可以映射到</a:t>
                      </a:r>
                      <a:r>
                        <a:rPr lang="en-US" sz="1600" kern="100">
                          <a:latin typeface="Times New Roman" panose="02020603050405020304"/>
                          <a:ea typeface="宋体" pitchFamily="2" charset="-122"/>
                        </a:rPr>
                        <a:t>0</a:t>
                      </a:r>
                      <a:r>
                        <a:rPr lang="zh-CN" sz="1600" kern="100">
                          <a:latin typeface="Times New Roman" panose="02020603050405020304"/>
                          <a:ea typeface="宋体" pitchFamily="2" charset="-122"/>
                        </a:rPr>
                        <a:t>或多个输出结果</a:t>
                      </a:r>
                      <a:endParaRPr lang="zh-CN" sz="1600" kern="10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groupByKey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应用于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(K,V)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键值对的数据集时，返回一个新的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(K, 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Iterable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&lt;V&gt;)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形式的数据集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reduceByKey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应用于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(K,V)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键值对的数据集时，返回一个新的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(K, V)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形式的数据集，其中的每个值是将每个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itchFamily="2" charset="-122"/>
                        </a:rPr>
                        <a:t>key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传递到函数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宋体" pitchFamily="2" charset="-122"/>
                        </a:rPr>
                        <a:t>func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itchFamily="2" charset="-122"/>
                        </a:rPr>
                        <a:t>中进行聚合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latin typeface="Times New Roman" panose="02020603050405020304"/>
                          <a:ea typeface="宋体" pitchFamily="2" charset="-122"/>
                        </a:rPr>
                        <a:t>sortByKey</a:t>
                      </a:r>
                      <a:r>
                        <a:rPr lang="en-US" altLang="zh-CN" sz="1400" kern="100" dirty="0" smtClean="0">
                          <a:latin typeface="Times New Roman" panose="02020603050405020304"/>
                          <a:ea typeface="宋体" pitchFamily="2" charset="-122"/>
                        </a:rPr>
                        <a:t>(ascending)</a:t>
                      </a:r>
                      <a:endParaRPr lang="zh-CN" sz="14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ascending=False      </a:t>
                      </a:r>
                      <a:r>
                        <a:rPr lang="zh-CN" altLang="en-US" sz="1600" kern="100" dirty="0" smtClean="0">
                          <a:latin typeface="Times New Roman" panose="02020603050405020304"/>
                          <a:ea typeface="宋体" pitchFamily="2" charset="-122"/>
                        </a:rPr>
                        <a:t>降序</a:t>
                      </a:r>
                      <a:endParaRPr lang="zh-CN" sz="1600" kern="100" dirty="0">
                        <a:latin typeface="Times New Roman" panose="02020603050405020304"/>
                        <a:ea typeface="宋体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/>
          <p:nvPr/>
        </p:nvSpPr>
        <p:spPr>
          <a:xfrm>
            <a:off x="1574800" y="1417340"/>
            <a:ext cx="4267200" cy="36933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dirty="0">
                <a:latin typeface="Cambria" panose="02040503050406030204" pitchFamily="18" charset="0"/>
                <a:cs typeface="Times New Roman" panose="02020603050405020304" pitchFamily="18" charset="0"/>
              </a:rPr>
              <a:t>7-2</a:t>
            </a:r>
            <a:r>
              <a:rPr lang="zh-CN" altLang="zh-CN" dirty="0">
                <a:latin typeface="Arial" panose="020B0604020202020204" pitchFamily="34" charset="0"/>
              </a:rPr>
              <a:t>常用的几个</a:t>
            </a:r>
            <a:r>
              <a:rPr lang="en-US" altLang="zh-CN" dirty="0">
                <a:latin typeface="Arial" panose="020B0604020202020204" pitchFamily="34" charset="0"/>
              </a:rPr>
              <a:t>Transformation API</a:t>
            </a:r>
            <a:r>
              <a:rPr lang="zh-CN" altLang="zh-CN" dirty="0">
                <a:latin typeface="Arial" panose="020B0604020202020204" pitchFamily="34" charset="0"/>
              </a:rPr>
              <a:t>介绍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107504" y="1143000"/>
            <a:ext cx="8928992" cy="3962136"/>
          </a:xfrm>
        </p:spPr>
        <p:txBody>
          <a:bodyPr/>
          <a:lstStyle/>
          <a:p>
            <a:r>
              <a:rPr lang="zh-CN" altLang="en-US" sz="2000" dirty="0" smtClean="0"/>
              <a:t>交互方式： 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spark-shell  | </a:t>
            </a:r>
            <a:r>
              <a:rPr lang="en-US" altLang="zh-CN" sz="1600" dirty="0" err="1" smtClean="0"/>
              <a:t>pyspark</a:t>
            </a:r>
            <a:r>
              <a:rPr lang="en-US" altLang="zh-CN" sz="1600" dirty="0" smtClean="0"/>
              <a:t>   [option]</a:t>
            </a:r>
            <a:endParaRPr lang="en-US" altLang="zh-CN" sz="1600" dirty="0" smtClean="0"/>
          </a:p>
          <a:p>
            <a:pPr lvl="2"/>
            <a:r>
              <a:rPr lang="en-US" altLang="zh-CN" sz="2000" dirty="0"/>
              <a:t>--master [spark://host:port|mesos://host:port|yarn|local[num]]</a:t>
            </a:r>
            <a:endParaRPr lang="en-US" altLang="zh-CN" sz="2000" dirty="0"/>
          </a:p>
          <a:p>
            <a:r>
              <a:rPr lang="zh-CN" altLang="en-US" sz="2000" dirty="0" smtClean="0"/>
              <a:t>提交程序到集群运行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spark-submit [</a:t>
            </a:r>
            <a:r>
              <a:rPr lang="en-US" altLang="zh-CN" sz="1600" dirty="0"/>
              <a:t>option] &lt;</a:t>
            </a:r>
            <a:r>
              <a:rPr lang="en-US" altLang="zh-CN" sz="1600" dirty="0" err="1" smtClean="0"/>
              <a:t>app_jar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| </a:t>
            </a:r>
            <a:r>
              <a:rPr lang="en-US" altLang="zh-CN" sz="1600" dirty="0" err="1" smtClean="0"/>
              <a:t>python_file</a:t>
            </a:r>
            <a:r>
              <a:rPr lang="en-US" altLang="zh-CN" sz="1600" dirty="0"/>
              <a:t>&gt; [app arguments]</a:t>
            </a:r>
            <a:endParaRPr lang="en-US" altLang="zh-CN" sz="1600" dirty="0" smtClean="0"/>
          </a:p>
          <a:p>
            <a:pPr lvl="2"/>
            <a:r>
              <a:rPr lang="en-US" altLang="zh-CN" sz="2000" dirty="0" smtClean="0"/>
              <a:t>--master </a:t>
            </a:r>
            <a:r>
              <a:rPr lang="zh-CN" altLang="en-US" sz="2000" dirty="0" smtClean="0"/>
              <a:t>同上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--class CLASS_NAME  java/</a:t>
            </a:r>
            <a:r>
              <a:rPr lang="en-US" altLang="zh-CN" sz="2000" dirty="0" err="1" smtClean="0"/>
              <a:t>scala</a:t>
            </a:r>
            <a:r>
              <a:rPr lang="zh-CN" altLang="en-US" sz="2000" dirty="0" smtClean="0"/>
              <a:t>的程序主类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--name </a:t>
            </a:r>
            <a:r>
              <a:rPr lang="en-US" altLang="zh-CN" sz="2000" dirty="0" err="1" smtClean="0"/>
              <a:t>NAME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指定程序的名称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7.3.4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常用算子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4623435" y="1772920"/>
            <a:ext cx="1706245" cy="32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75446" y="1561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4643755" y="2281555"/>
            <a:ext cx="1649095" cy="39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19973" y="22096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flatMap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26" idx="3"/>
          </p:cNvCxnSpPr>
          <p:nvPr/>
        </p:nvCxnSpPr>
        <p:spPr>
          <a:xfrm flipV="1">
            <a:off x="3872230" y="3577590"/>
            <a:ext cx="2571750" cy="4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29205" y="3361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3"/>
          </p:cNvCxnSpPr>
          <p:nvPr/>
        </p:nvCxnSpPr>
        <p:spPr>
          <a:xfrm>
            <a:off x="3872230" y="4038600"/>
            <a:ext cx="2643505" cy="54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27875" y="428327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reduceByKey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3485" y="1777365"/>
            <a:ext cx="213995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[</a:t>
            </a:r>
            <a:r>
              <a:rPr lang="zh-CN" altLang="en-US"/>
              <a:t>"spark master", </a:t>
            </a:r>
            <a:endParaRPr lang="zh-CN" altLang="en-US"/>
          </a:p>
          <a:p>
            <a:r>
              <a:rPr lang="zh-CN" altLang="en-US"/>
              <a:t>"spark worker"</a:t>
            </a:r>
            <a:r>
              <a:rPr lang="zh-CN" altLang="en-US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6995" y="1345565"/>
            <a:ext cx="2225675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[</a:t>
            </a:r>
            <a:r>
              <a:rPr lang="en-US" altLang="zh-CN"/>
              <a:t> </a:t>
            </a:r>
            <a:r>
              <a:rPr lang="zh-CN" altLang="en-US"/>
              <a:t>['spark', 'master'], ['spark', 'worker']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36360" y="2381250"/>
            <a:ext cx="226822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[</a:t>
            </a:r>
            <a:r>
              <a:rPr lang="zh-CN" altLang="en-US"/>
              <a:t>'spark', 'master', 'spark', 'worker'</a:t>
            </a:r>
            <a:r>
              <a:rPr lang="zh-CN" altLang="en-US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87450" y="198247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分词：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699385" y="3577590"/>
            <a:ext cx="1172845" cy="922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[('a', 10), </a:t>
            </a:r>
            <a:endParaRPr lang="zh-CN" altLang="en-US"/>
          </a:p>
          <a:p>
            <a:r>
              <a:rPr lang="zh-CN" altLang="en-US"/>
              <a:t>('b', 20), </a:t>
            </a:r>
            <a:endParaRPr lang="zh-CN" altLang="en-US"/>
          </a:p>
          <a:p>
            <a:r>
              <a:rPr lang="zh-CN" altLang="en-US"/>
              <a:t>('a', 12)]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71550" y="379349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销量</a:t>
            </a:r>
            <a:r>
              <a:rPr lang="zh-CN" altLang="en-US"/>
              <a:t>统计：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515735" y="3453765"/>
            <a:ext cx="156591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('a,b,a', 42)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67170" y="4264660"/>
            <a:ext cx="1514475" cy="645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[('b', 20),</a:t>
            </a:r>
            <a:endParaRPr lang="zh-CN" altLang="en-US"/>
          </a:p>
          <a:p>
            <a:r>
              <a:rPr lang="zh-CN" altLang="en-US"/>
              <a:t> ('a', 22)]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p>
            <a:r>
              <a:rPr lang="en-US" altLang="zh-CN"/>
              <a:t>RDD</a:t>
            </a:r>
            <a:r>
              <a:t>显示分区</a:t>
            </a:r>
            <a:r>
              <a:rPr lang="en-US" altLang="zh-CN"/>
              <a:t>-glom( 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7405" y="1201420"/>
            <a:ext cx="3716020" cy="1076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&gt;&gt;&gt; rdd1.collect()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['spark master', 'spark worker']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&gt;&gt;&gt; rdd1.glom().collect()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[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['spark master'], </a:t>
            </a:r>
            <a:r>
              <a:rPr lang="en-US" altLang="zh-CN" sz="1600">
                <a:solidFill>
                  <a:srgbClr val="FF0000"/>
                </a:solidFill>
              </a:rPr>
              <a:t>  </a:t>
            </a:r>
            <a:r>
              <a:rPr lang="zh-CN" altLang="en-US" sz="1600">
                <a:solidFill>
                  <a:srgbClr val="FF0000"/>
                </a:solidFill>
              </a:rPr>
              <a:t>['spark worker']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]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3793490"/>
            <a:ext cx="5041900" cy="1322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&gt;&gt;&gt; rdd3 = rdd1.flatMap(lambda x:x.split())</a:t>
            </a:r>
            <a:endParaRPr lang="zh-CN" altLang="en-US" sz="1600"/>
          </a:p>
          <a:p>
            <a:r>
              <a:rPr lang="zh-CN" altLang="en-US" sz="1600"/>
              <a:t>&gt;&gt;&gt; rdd3.collect()</a:t>
            </a:r>
            <a:endParaRPr lang="zh-CN" altLang="en-US" sz="1600"/>
          </a:p>
          <a:p>
            <a:r>
              <a:rPr lang="zh-CN" altLang="en-US" sz="1600"/>
              <a:t>['spark', 'master', 'spark', 'worker']</a:t>
            </a:r>
            <a:endParaRPr lang="zh-CN" altLang="en-US" sz="1600"/>
          </a:p>
          <a:p>
            <a:r>
              <a:rPr lang="zh-CN" altLang="en-US" sz="1600"/>
              <a:t>&gt;&gt;&gt; rdd3.glom().collect()</a:t>
            </a:r>
            <a:endParaRPr lang="zh-CN" altLang="en-US" sz="1600"/>
          </a:p>
          <a:p>
            <a:r>
              <a:rPr lang="zh-CN" altLang="en-US" sz="1600"/>
              <a:t>[</a:t>
            </a:r>
            <a:r>
              <a:rPr lang="en-US" altLang="zh-CN" sz="1600"/>
              <a:t> </a:t>
            </a:r>
            <a:r>
              <a:rPr lang="zh-CN" altLang="en-US" sz="1600"/>
              <a:t>['spark', 'master'], </a:t>
            </a:r>
            <a:r>
              <a:rPr lang="en-US" altLang="zh-CN" sz="1600"/>
              <a:t>  </a:t>
            </a:r>
            <a:r>
              <a:rPr lang="zh-CN" altLang="en-US" sz="1600"/>
              <a:t>['spark', 'worker']</a:t>
            </a:r>
            <a:r>
              <a:rPr lang="en-US" altLang="zh-CN" sz="1600"/>
              <a:t> </a:t>
            </a:r>
            <a:r>
              <a:rPr lang="zh-CN" altLang="en-US" sz="1600"/>
              <a:t>]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27405" y="2425700"/>
            <a:ext cx="4166235" cy="1322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/>
              <a:t>&gt;&gt;&gt; rdd2 = rdd1.map(lambda x:x.split())</a:t>
            </a:r>
            <a:endParaRPr lang="zh-CN" altLang="en-US" sz="1600"/>
          </a:p>
          <a:p>
            <a:r>
              <a:rPr lang="zh-CN" altLang="en-US" sz="1600"/>
              <a:t>&gt;&gt;&gt; rdd2.collect()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[['spark', 'master'], ['spark', 'worker']]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&gt;&gt;&gt; rdd2.glom().collect()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[[['spark', 'master']], </a:t>
            </a:r>
            <a:r>
              <a:rPr lang="en-US" altLang="zh-CN" sz="1600">
                <a:solidFill>
                  <a:srgbClr val="FF0000"/>
                </a:solidFill>
              </a:rPr>
              <a:t>  </a:t>
            </a:r>
            <a:r>
              <a:rPr lang="zh-CN" altLang="en-US" sz="1600">
                <a:solidFill>
                  <a:srgbClr val="FF0000"/>
                </a:solidFill>
              </a:rPr>
              <a:t>[['spark', 'worker']]]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p>
            <a:r>
              <a:rPr lang="en-US" altLang="zh-CN"/>
              <a:t>RDD</a:t>
            </a:r>
            <a:r>
              <a:t>的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3305" y="1143000"/>
            <a:ext cx="7867650" cy="3692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&gt;&gt;&gt; data3 = list(range(10))</a:t>
            </a:r>
            <a:endParaRPr lang="zh-CN" altLang="en-US"/>
          </a:p>
          <a:p>
            <a:r>
              <a:rPr lang="zh-CN" altLang="en-US"/>
              <a:t>&gt;&gt;&gt; rdd4 = sc.parallelize(data3)</a:t>
            </a:r>
            <a:endParaRPr lang="zh-CN" altLang="en-US"/>
          </a:p>
          <a:p>
            <a:r>
              <a:rPr lang="zh-CN" altLang="en-US"/>
              <a:t>&gt;&gt;&gt; rdd4.glom().collect()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[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[0, 1, 2, 3, 4], 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[5, 6, 7, 8, 9]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&gt;&gt;&gt; rdd</a:t>
            </a:r>
            <a:r>
              <a:rPr lang="en-US" altLang="zh-CN"/>
              <a:t>5</a:t>
            </a:r>
            <a:r>
              <a:rPr lang="zh-CN" altLang="en-US"/>
              <a:t> = rdd4.map(lambda x:x%3)</a:t>
            </a:r>
            <a:endParaRPr lang="zh-CN" altLang="en-US"/>
          </a:p>
          <a:p>
            <a:r>
              <a:rPr lang="zh-CN" altLang="en-US"/>
              <a:t>&gt;&gt;&gt; rdd</a:t>
            </a:r>
            <a:r>
              <a:rPr lang="en-US" altLang="zh-CN"/>
              <a:t>5</a:t>
            </a:r>
            <a:r>
              <a:rPr lang="zh-CN" altLang="en-US"/>
              <a:t>.glom().collect()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[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[0, 1, 2, 0, 1],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 [2, 0, 1, 2, 0]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&gt;&gt;&gt; rdd</a:t>
            </a:r>
            <a:r>
              <a:rPr lang="en-US" altLang="zh-CN"/>
              <a:t>6</a:t>
            </a:r>
            <a:r>
              <a:rPr lang="zh-CN" altLang="en-US"/>
              <a:t> = rdd4.map(lambda x:(x,1))</a:t>
            </a:r>
            <a:endParaRPr lang="zh-CN" altLang="en-US"/>
          </a:p>
          <a:p>
            <a:r>
              <a:rPr lang="zh-CN" altLang="en-US"/>
              <a:t>&gt;&gt;&gt; rdd</a:t>
            </a:r>
            <a:r>
              <a:rPr lang="en-US" altLang="zh-CN"/>
              <a:t>6</a:t>
            </a:r>
            <a:r>
              <a:rPr lang="zh-CN" altLang="en-US"/>
              <a:t>.glom().collect()</a:t>
            </a:r>
            <a:endParaRPr lang="zh-CN" altLang="en-US"/>
          </a:p>
          <a:p>
            <a:r>
              <a:rPr lang="zh-CN" altLang="en-US"/>
              <a:t>[</a:t>
            </a:r>
            <a:r>
              <a:rPr lang="zh-CN" altLang="en-US">
                <a:solidFill>
                  <a:srgbClr val="FF0000"/>
                </a:solidFill>
              </a:rPr>
              <a:t>[(0, 1), (1, 1), (2, 1), (0, 1), (1, 1)]</a:t>
            </a:r>
            <a:r>
              <a:rPr lang="zh-CN" altLang="en-US"/>
              <a:t>, [(2, 1), (0, 1), (1, 1), (2, 1), (0, 1)]]</a:t>
            </a:r>
            <a:endParaRPr lang="zh-CN" altLang="en-US"/>
          </a:p>
          <a:p>
            <a:r>
              <a:rPr lang="zh-CN" altLang="en-US"/>
              <a:t>&gt;&gt;&gt; rdd</a:t>
            </a:r>
            <a:r>
              <a:rPr lang="en-US" altLang="zh-CN"/>
              <a:t>7</a:t>
            </a:r>
            <a:r>
              <a:rPr lang="zh-CN" altLang="en-US"/>
              <a:t> = rdd</a:t>
            </a:r>
            <a:r>
              <a:rPr lang="en-US" altLang="zh-CN"/>
              <a:t>6</a:t>
            </a:r>
            <a:r>
              <a:rPr lang="zh-CN" altLang="en-US"/>
              <a:t>.reduceByKey(lambda x,y:x+y)</a:t>
            </a:r>
            <a:endParaRPr lang="zh-CN" altLang="en-US"/>
          </a:p>
          <a:p>
            <a:r>
              <a:rPr lang="zh-CN" altLang="en-US"/>
              <a:t>&gt;&gt;&gt; rdd</a:t>
            </a:r>
            <a:r>
              <a:rPr lang="en-US" altLang="zh-CN"/>
              <a:t>7</a:t>
            </a:r>
            <a:r>
              <a:rPr lang="zh-CN" altLang="en-US"/>
              <a:t>.glom().collect()</a:t>
            </a:r>
            <a:endParaRPr lang="zh-CN" altLang="en-US"/>
          </a:p>
          <a:p>
            <a:r>
              <a:rPr lang="zh-CN" altLang="en-US"/>
              <a:t>[[(2, 3), (0, 4)], [(1, 3)]]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8885" y="4906645"/>
            <a:ext cx="657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rdd4---&gt;rdd5---&gt;rdd6,</a:t>
            </a:r>
            <a:r>
              <a:rPr lang="zh-CN" altLang="en-US"/>
              <a:t>数据不交换，</a:t>
            </a:r>
            <a:r>
              <a:rPr lang="en-US" altLang="zh-CN"/>
              <a:t>rdd6---&gt;rdd7</a:t>
            </a:r>
            <a:r>
              <a:rPr lang="zh-CN" altLang="en-US"/>
              <a:t>需要</a:t>
            </a:r>
            <a:r>
              <a:rPr lang="zh-CN" altLang="en-US"/>
              <a:t>交换数据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550" y="1201420"/>
            <a:ext cx="7780655" cy="3784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&gt;&gt;&gt; rdd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.glom().collect()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[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[(0, 1), (1, 1), (2, 1), (0, 1), (1, 1)]</a:t>
            </a:r>
            <a:r>
              <a:rPr lang="zh-CN" altLang="en-US" sz="1600">
                <a:sym typeface="+mn-ea"/>
              </a:rPr>
              <a:t>, [(2, 1), (0, 1), (1, 1), (2, 1), (0, 1)]]</a:t>
            </a:r>
            <a:endParaRPr lang="zh-CN" altLang="en-US" sz="1600"/>
          </a:p>
          <a:p>
            <a:r>
              <a:rPr lang="zh-CN" altLang="en-US" sz="1600"/>
              <a:t>&gt;&gt;&gt; def f(iter):</a:t>
            </a:r>
            <a:endParaRPr lang="zh-CN" altLang="en-US" sz="1600"/>
          </a:p>
          <a:p>
            <a:r>
              <a:rPr lang="zh-CN" altLang="en-US" sz="1600"/>
              <a:t>...     result=[]</a:t>
            </a:r>
            <a:endParaRPr lang="zh-CN" altLang="en-US" sz="1600"/>
          </a:p>
          <a:p>
            <a:r>
              <a:rPr lang="zh-CN" altLang="en-US" sz="1600"/>
              <a:t>...     result = dict()</a:t>
            </a:r>
            <a:endParaRPr lang="zh-CN" altLang="en-US" sz="1600"/>
          </a:p>
          <a:p>
            <a:r>
              <a:rPr lang="zh-CN" altLang="en-US" sz="1600"/>
              <a:t>...     for x in iter:</a:t>
            </a:r>
            <a:endParaRPr lang="zh-CN" altLang="en-US" sz="1600"/>
          </a:p>
          <a:p>
            <a:r>
              <a:rPr lang="zh-CN" altLang="en-US" sz="1600"/>
              <a:t>...         result[x[0]] = result.get(x[0],0)+x[1]</a:t>
            </a:r>
            <a:endParaRPr lang="zh-CN" altLang="en-US" sz="1600"/>
          </a:p>
          <a:p>
            <a:r>
              <a:rPr lang="zh-CN" altLang="en-US" sz="1600"/>
              <a:t>...     return list(result.items())</a:t>
            </a:r>
            <a:endParaRPr lang="zh-CN" altLang="en-US" sz="1600"/>
          </a:p>
          <a:p>
            <a:r>
              <a:rPr lang="zh-CN" altLang="en-US" sz="1600"/>
              <a:t>... </a:t>
            </a:r>
            <a:endParaRPr lang="zh-CN" altLang="en-US" sz="1600"/>
          </a:p>
          <a:p>
            <a:r>
              <a:rPr lang="zh-CN" altLang="en-US" sz="1600"/>
              <a:t>&gt;&gt;&gt; rdd8 = rdd6.</a:t>
            </a:r>
            <a:r>
              <a:rPr lang="zh-CN" altLang="en-US" sz="1600">
                <a:solidFill>
                  <a:srgbClr val="FF0000"/>
                </a:solidFill>
              </a:rPr>
              <a:t>mapPartitions</a:t>
            </a:r>
            <a:r>
              <a:rPr lang="zh-CN" altLang="en-US" sz="1600"/>
              <a:t>(f)</a:t>
            </a:r>
            <a:endParaRPr lang="zh-CN" altLang="en-US" sz="1600"/>
          </a:p>
          <a:p>
            <a:r>
              <a:rPr lang="zh-CN" altLang="en-US" sz="1600"/>
              <a:t>&gt;&gt;&gt; rdd8.glom().collect()</a:t>
            </a:r>
            <a:endParaRPr lang="zh-CN" altLang="en-US" sz="1600"/>
          </a:p>
          <a:p>
            <a:r>
              <a:rPr lang="zh-CN" altLang="en-US" sz="1600"/>
              <a:t>[</a:t>
            </a:r>
            <a:r>
              <a:rPr lang="zh-CN" altLang="en-US" sz="1600">
                <a:solidFill>
                  <a:srgbClr val="FF0000"/>
                </a:solidFill>
              </a:rPr>
              <a:t>[(0, 2</a:t>
            </a:r>
            <a:r>
              <a:rPr lang="zh-CN" altLang="en-US" sz="1600">
                <a:solidFill>
                  <a:srgbClr val="FF0000"/>
                </a:solidFill>
              </a:rPr>
              <a:t>), (1, 2), (2, 1)]</a:t>
            </a:r>
            <a:r>
              <a:rPr lang="zh-CN" altLang="en-US" sz="1600"/>
              <a:t>, </a:t>
            </a:r>
            <a:r>
              <a:rPr lang="en-US" altLang="zh-CN" sz="1600"/>
              <a:t> </a:t>
            </a:r>
            <a:r>
              <a:rPr lang="zh-CN" altLang="en-US" sz="1600"/>
              <a:t>[(2, </a:t>
            </a:r>
            <a:r>
              <a:rPr lang="zh-CN" altLang="en-US" sz="1600">
                <a:solidFill>
                  <a:srgbClr val="FF0000"/>
                </a:solidFill>
              </a:rPr>
              <a:t>2</a:t>
            </a:r>
            <a:r>
              <a:rPr lang="zh-CN" altLang="en-US" sz="1600"/>
              <a:t>), (0, </a:t>
            </a:r>
            <a:r>
              <a:rPr lang="zh-CN" altLang="en-US" sz="1600">
                <a:solidFill>
                  <a:srgbClr val="FF0000"/>
                </a:solidFill>
              </a:rPr>
              <a:t>2</a:t>
            </a:r>
            <a:r>
              <a:rPr lang="zh-CN" altLang="en-US" sz="1600"/>
              <a:t>), (1, 1)]]</a:t>
            </a:r>
            <a:endParaRPr lang="zh-CN" altLang="en-US" sz="1600"/>
          </a:p>
          <a:p>
            <a:r>
              <a:rPr lang="zh-CN" altLang="en-US" sz="1600"/>
              <a:t>&gt;&gt;&gt; rdd9 = rdd8.reduceByKey(lambda x,y:x+y)</a:t>
            </a:r>
            <a:endParaRPr lang="zh-CN" altLang="en-US" sz="1600"/>
          </a:p>
          <a:p>
            <a:r>
              <a:rPr lang="zh-CN" altLang="en-US" sz="1600"/>
              <a:t>&gt;&gt;&gt; rdd9.glom().collect()</a:t>
            </a:r>
            <a:endParaRPr lang="zh-CN" altLang="en-US" sz="1600"/>
          </a:p>
          <a:p>
            <a:r>
              <a:rPr lang="zh-CN" altLang="en-US" sz="1600"/>
              <a:t>[[(0, 4), (2, 3)],</a:t>
            </a:r>
            <a:r>
              <a:rPr lang="en-US" altLang="zh-CN" sz="1600"/>
              <a:t> </a:t>
            </a:r>
            <a:r>
              <a:rPr lang="zh-CN" altLang="en-US" sz="1600"/>
              <a:t> [(1, 3)]]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939790" y="2425700"/>
            <a:ext cx="2578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rdd6</a:t>
            </a:r>
            <a:r>
              <a:rPr lang="zh-CN" altLang="en-US"/>
              <a:t>的每个分区都有</a:t>
            </a:r>
            <a:r>
              <a:rPr lang="en-US" altLang="zh-CN"/>
              <a:t>5</a:t>
            </a:r>
            <a:r>
              <a:rPr lang="zh-CN" altLang="en-US"/>
              <a:t>个键值对；如果直接使用</a:t>
            </a:r>
            <a:r>
              <a:rPr lang="en-US" altLang="zh-CN"/>
              <a:t>reduceByKey</a:t>
            </a:r>
            <a:r>
              <a:rPr lang="zh-CN" altLang="en-US"/>
              <a:t>或</a:t>
            </a:r>
            <a:r>
              <a:rPr lang="en-US" altLang="zh-CN"/>
              <a:t>GroupByKey</a:t>
            </a:r>
            <a:r>
              <a:rPr lang="zh-CN" altLang="en-US"/>
              <a:t>，需要交换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/>
              <a:t>个数据；对分区内数据合并后只需交换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/>
              <a:t>个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 err="1" smtClean="0"/>
              <a:t>rdd.repartition</a:t>
            </a:r>
            <a:r>
              <a:rPr lang="en-US" altLang="zh-CN" dirty="0" smtClean="0"/>
              <a:t>[1].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file_path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与</a:t>
            </a:r>
            <a:r>
              <a:rPr lang="en-US" altLang="zh-CN" dirty="0"/>
              <a:t>MapReduce</a:t>
            </a:r>
            <a:r>
              <a:rPr lang="zh-CN" altLang="en-US" dirty="0"/>
              <a:t>一样，每个分区都会保存一个文件，可以先将分区合并为</a:t>
            </a:r>
            <a:r>
              <a:rPr lang="en-US" altLang="zh-CN" dirty="0"/>
              <a:t>1</a:t>
            </a:r>
            <a:r>
              <a:rPr lang="zh-CN" altLang="en-US" dirty="0"/>
              <a:t>个后再</a:t>
            </a:r>
            <a:r>
              <a:rPr lang="zh-CN" altLang="en-US" dirty="0"/>
              <a:t>保存。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保存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结果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示例：词频统计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3260" y="1296035"/>
            <a:ext cx="141922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 dirty="0">
                <a:sym typeface="+mn-ea"/>
              </a:rPr>
              <a:t>目标：</a:t>
            </a:r>
            <a:endParaRPr lang="zh-CN" altLang="en-US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spark 20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hadoop 30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is 50 </a:t>
            </a:r>
            <a:endParaRPr lang="en-US" altLang="zh-CN" sz="1600" dirty="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12180" y="3937635"/>
            <a:ext cx="276288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 dirty="0">
                <a:sym typeface="+mn-ea"/>
              </a:rPr>
              <a:t>数据：</a:t>
            </a:r>
            <a:endParaRPr lang="zh-CN" altLang="en-US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spark is a apache ....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hadoop is also opensource...</a:t>
            </a:r>
            <a:endParaRPr lang="en-US" altLang="zh-CN" sz="160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636010" y="2713355"/>
            <a:ext cx="141922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 dirty="0">
                <a:sym typeface="+mn-ea"/>
              </a:rPr>
              <a:t>如何转换？</a:t>
            </a:r>
            <a:r>
              <a:rPr lang="en-US" altLang="zh-CN" sz="1600" dirty="0">
                <a:sym typeface="+mn-ea"/>
              </a:rPr>
              <a:t> </a:t>
            </a:r>
            <a:endParaRPr lang="en-US" altLang="zh-CN" sz="1600" dirty="0">
              <a:sym typeface="+mn-ea"/>
            </a:endParaRPr>
          </a:p>
        </p:txBody>
      </p:sp>
      <p:cxnSp>
        <p:nvCxnSpPr>
          <p:cNvPr id="8" name="直接箭头连接符 7"/>
          <p:cNvCxnSpPr>
            <a:stCxn id="2" idx="2"/>
            <a:endCxn id="7" idx="1"/>
          </p:cNvCxnSpPr>
          <p:nvPr/>
        </p:nvCxnSpPr>
        <p:spPr>
          <a:xfrm>
            <a:off x="1393190" y="2372360"/>
            <a:ext cx="2242820" cy="50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2"/>
          </p:cNvCxnSpPr>
          <p:nvPr/>
        </p:nvCxnSpPr>
        <p:spPr>
          <a:xfrm flipH="1" flipV="1">
            <a:off x="4345940" y="3050540"/>
            <a:ext cx="1666240" cy="1302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dirty="0" smtClean="0"/>
              <a:t>示例：词频统计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345332"/>
            <a:ext cx="3960440" cy="3538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from pyspark import </a:t>
            </a:r>
            <a:r>
              <a:rPr lang="en-US" altLang="zh-CN" sz="1600" dirty="0" err="1"/>
              <a:t>SparkContext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sc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SparkContext</a:t>
            </a:r>
            <a:r>
              <a:rPr lang="en-US" altLang="zh-CN" sz="1600" dirty="0"/>
              <a:t>("local", "</a:t>
            </a:r>
            <a:r>
              <a:rPr lang="en-US" altLang="zh-CN" sz="1600" dirty="0" err="1"/>
              <a:t>word_count</a:t>
            </a:r>
            <a:r>
              <a:rPr lang="en-US" altLang="zh-CN" sz="1600" dirty="0"/>
              <a:t>")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rdd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sc.textFile</a:t>
            </a:r>
            <a:r>
              <a:rPr lang="en-US" altLang="zh-CN" sz="1600" dirty="0"/>
              <a:t>("file:///root/input") \</a:t>
            </a:r>
            <a:endParaRPr lang="en-US" altLang="zh-CN" sz="1600" dirty="0"/>
          </a:p>
          <a:p>
            <a:r>
              <a:rPr lang="en-US" altLang="zh-CN" sz="1600" dirty="0"/>
              <a:t>.</a:t>
            </a:r>
            <a:r>
              <a:rPr lang="en-US" altLang="zh-CN" sz="1600" b="1" dirty="0" err="1"/>
              <a:t>flatMap</a:t>
            </a:r>
            <a:r>
              <a:rPr lang="en-US" altLang="zh-CN" sz="1600" dirty="0"/>
              <a:t>(lambda x: </a:t>
            </a:r>
            <a:r>
              <a:rPr lang="en-US" altLang="zh-CN" sz="1600" dirty="0" err="1"/>
              <a:t>x.split</a:t>
            </a:r>
            <a:r>
              <a:rPr lang="en-US" altLang="zh-CN" sz="1600" dirty="0"/>
              <a:t>()) </a:t>
            </a:r>
            <a:r>
              <a:rPr lang="en-US" altLang="zh-CN" sz="1600" dirty="0" smtClean="0"/>
              <a:t>\ </a:t>
            </a:r>
            <a:endParaRPr lang="en-US" altLang="zh-CN" sz="1600" dirty="0"/>
          </a:p>
          <a:p>
            <a:r>
              <a:rPr lang="en-US" altLang="zh-CN" sz="1600" dirty="0"/>
              <a:t>.map(lambda x:(x, 1)) \</a:t>
            </a:r>
            <a:endParaRPr lang="en-US" altLang="zh-CN" sz="1600" dirty="0"/>
          </a:p>
          <a:p>
            <a:r>
              <a:rPr lang="en-US" altLang="zh-CN" sz="1600" dirty="0"/>
              <a:t>.</a:t>
            </a:r>
            <a:r>
              <a:rPr lang="en-US" altLang="zh-CN" sz="1600" dirty="0" err="1">
                <a:solidFill>
                  <a:srgbClr val="FF0000"/>
                </a:solidFill>
              </a:rPr>
              <a:t>groupByKey</a:t>
            </a:r>
            <a:r>
              <a:rPr lang="en-US" altLang="zh-CN" sz="1600" dirty="0">
                <a:solidFill>
                  <a:srgbClr val="FF0000"/>
                </a:solidFill>
              </a:rPr>
              <a:t>() \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.map(lambda x: (x[0],sum(x[1]))) \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.map(lambda x: (x[1], x[0])) \</a:t>
            </a:r>
            <a:endParaRPr lang="en-US" altLang="zh-CN" sz="1600" dirty="0"/>
          </a:p>
          <a:p>
            <a:r>
              <a:rPr lang="en-US" altLang="zh-CN" sz="1600" dirty="0"/>
              <a:t>.</a:t>
            </a:r>
            <a:r>
              <a:rPr lang="en-US" altLang="zh-CN" sz="1600" dirty="0" err="1"/>
              <a:t>sortByKey</a:t>
            </a:r>
            <a:r>
              <a:rPr lang="en-US" altLang="zh-CN" sz="1600" dirty="0"/>
              <a:t>(ascending=False)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rdd.collect</a:t>
            </a:r>
            <a:r>
              <a:rPr lang="en-US" altLang="zh-CN" sz="1600" dirty="0"/>
              <a:t>())</a:t>
            </a:r>
            <a:endParaRPr lang="en-US" altLang="zh-CN" sz="1600" dirty="0"/>
          </a:p>
          <a:p>
            <a:r>
              <a:rPr lang="en-US" altLang="zh-CN" sz="1600" dirty="0" err="1"/>
              <a:t>sc.stop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16016" y="1347617"/>
            <a:ext cx="4104456" cy="3538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from pyspark import </a:t>
            </a:r>
            <a:r>
              <a:rPr lang="en-US" altLang="zh-CN" sz="1600" dirty="0" err="1"/>
              <a:t>SparkContext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sc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SparkContext</a:t>
            </a:r>
            <a:r>
              <a:rPr lang="en-US" altLang="zh-CN" sz="1600" dirty="0"/>
              <a:t>("local", "</a:t>
            </a:r>
            <a:r>
              <a:rPr lang="en-US" altLang="zh-CN" sz="1600" dirty="0" err="1"/>
              <a:t>word_count</a:t>
            </a:r>
            <a:r>
              <a:rPr lang="en-US" altLang="zh-CN" sz="1600" dirty="0"/>
              <a:t>")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rdd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sc.textFile</a:t>
            </a:r>
            <a:r>
              <a:rPr lang="en-US" altLang="zh-CN" sz="1600" dirty="0"/>
              <a:t>("file:///root/input") \</a:t>
            </a:r>
            <a:endParaRPr lang="en-US" altLang="zh-CN" sz="1600" dirty="0"/>
          </a:p>
          <a:p>
            <a:r>
              <a:rPr lang="en-US" altLang="zh-CN" sz="1600" dirty="0"/>
              <a:t>.</a:t>
            </a:r>
            <a:r>
              <a:rPr lang="en-US" altLang="zh-CN" sz="1600" b="1" dirty="0" err="1"/>
              <a:t>flatMap</a:t>
            </a:r>
            <a:r>
              <a:rPr lang="en-US" altLang="zh-CN" sz="1600" dirty="0"/>
              <a:t>(lambda x: </a:t>
            </a:r>
            <a:r>
              <a:rPr lang="en-US" altLang="zh-CN" sz="1600" dirty="0" err="1"/>
              <a:t>x.split</a:t>
            </a:r>
            <a:r>
              <a:rPr lang="en-US" altLang="zh-CN" sz="1600" dirty="0"/>
              <a:t>()) \</a:t>
            </a:r>
            <a:endParaRPr lang="en-US" altLang="zh-CN" sz="1600" dirty="0"/>
          </a:p>
          <a:p>
            <a:r>
              <a:rPr lang="en-US" altLang="zh-CN" sz="1600" dirty="0"/>
              <a:t>.map(lambda x:(x, 1)) \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</a:rPr>
              <a:t>reduceByKey</a:t>
            </a:r>
            <a:r>
              <a:rPr lang="en-US" altLang="zh-CN" sz="1600" dirty="0">
                <a:solidFill>
                  <a:srgbClr val="FF0000"/>
                </a:solidFill>
              </a:rPr>
              <a:t>(lambda x, y: </a:t>
            </a:r>
            <a:r>
              <a:rPr lang="en-US" altLang="zh-CN" sz="1600" dirty="0" err="1">
                <a:solidFill>
                  <a:srgbClr val="FF0000"/>
                </a:solidFill>
              </a:rPr>
              <a:t>x+y</a:t>
            </a:r>
            <a:r>
              <a:rPr lang="en-US" altLang="zh-CN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 smtClean="0">
                <a:solidFill>
                  <a:srgbClr val="FF0000"/>
                </a:solidFill>
              </a:rPr>
              <a:t>\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.map(lambda x: (x[1], x[0])) \</a:t>
            </a:r>
            <a:endParaRPr lang="en-US" altLang="zh-CN" sz="1600" dirty="0"/>
          </a:p>
          <a:p>
            <a:r>
              <a:rPr lang="en-US" altLang="zh-CN" sz="1600" dirty="0"/>
              <a:t>.</a:t>
            </a:r>
            <a:r>
              <a:rPr lang="en-US" altLang="zh-CN" sz="1600" dirty="0" err="1"/>
              <a:t>sortByKey</a:t>
            </a:r>
            <a:r>
              <a:rPr lang="en-US" altLang="zh-CN" sz="1600" dirty="0"/>
              <a:t>(ascending=False) 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rdd.collect</a:t>
            </a:r>
            <a:r>
              <a:rPr lang="en-US" altLang="zh-CN" sz="1600" dirty="0"/>
              <a:t>())</a:t>
            </a:r>
            <a:endParaRPr lang="en-US" altLang="zh-CN" sz="1600" dirty="0"/>
          </a:p>
          <a:p>
            <a:r>
              <a:rPr lang="en-US" altLang="zh-CN" sz="1600" dirty="0" err="1"/>
              <a:t>sc.stop</a:t>
            </a:r>
            <a:r>
              <a:rPr lang="en-US" altLang="zh-CN" sz="1600" dirty="0" smtClean="0"/>
              <a:t>()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15" y="697230"/>
            <a:ext cx="426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示例：挖掘祖孙关系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9115" y="1201420"/>
            <a:ext cx="1811655" cy="2052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zh-CN" altLang="en-US" sz="1600"/>
              <a:t>child          parent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Steven        Lucy</a:t>
            </a:r>
            <a:endParaRPr lang="zh-CN" altLang="en-US" sz="1600"/>
          </a:p>
          <a:p>
            <a:r>
              <a:rPr lang="zh-CN" altLang="en-US" sz="1600"/>
              <a:t>Steven        Jack</a:t>
            </a:r>
            <a:endParaRPr lang="zh-CN" altLang="en-US" sz="1600"/>
          </a:p>
          <a:p>
            <a:r>
              <a:rPr lang="zh-CN" altLang="en-US" sz="1600"/>
              <a:t>Jone         Lucy</a:t>
            </a:r>
            <a:endParaRPr lang="zh-CN" altLang="en-US" sz="1600"/>
          </a:p>
          <a:p>
            <a:r>
              <a:rPr lang="zh-CN" altLang="en-US" sz="1600"/>
              <a:t>Jone         Jack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Lucy         Mary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Lucy         Frank</a:t>
            </a:r>
            <a:endParaRPr lang="zh-CN" altLang="en-US" sz="1600"/>
          </a:p>
          <a:p>
            <a:r>
              <a:rPr lang="zh-CN" altLang="en-US" sz="1600"/>
              <a:t>Jack         Alice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3275965" y="1273175"/>
            <a:ext cx="1927860" cy="3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目标是什么样</a:t>
            </a:r>
            <a:r>
              <a:rPr lang="zh-CN" altLang="en-US"/>
              <a:t>的？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372225" y="4144645"/>
            <a:ext cx="1927860" cy="906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数据源是</a:t>
            </a:r>
            <a:r>
              <a:rPr lang="zh-CN" altLang="en-US"/>
              <a:t>这样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>
                <a:sym typeface="+mn-ea"/>
              </a:rPr>
              <a:t>Steven        Lucy</a:t>
            </a:r>
            <a:endParaRPr lang="zh-CN" altLang="en-US"/>
          </a:p>
          <a:p>
            <a:r>
              <a:rPr lang="zh-CN" altLang="en-US">
                <a:sym typeface="+mn-ea"/>
              </a:rPr>
              <a:t>Lucy         Mary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6750" y="2569845"/>
            <a:ext cx="123634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如何转换？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4239895" y="1613535"/>
            <a:ext cx="855345" cy="95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7" idx="2"/>
          </p:cNvCxnSpPr>
          <p:nvPr/>
        </p:nvCxnSpPr>
        <p:spPr>
          <a:xfrm flipH="1" flipV="1">
            <a:off x="5095240" y="2938145"/>
            <a:ext cx="2240915" cy="120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83935" y="2353310"/>
            <a:ext cx="138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需要解决哪些</a:t>
            </a:r>
            <a:r>
              <a:rPr lang="zh-CN" altLang="en-US"/>
              <a:t>问题？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15" y="697230"/>
            <a:ext cx="257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示例：变压器类别</a:t>
            </a:r>
            <a:r>
              <a:rPr lang="zh-CN" altLang="en-US" dirty="0" smtClean="0"/>
              <a:t>统计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875780" y="625475"/>
            <a:ext cx="1927860" cy="3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目标是什么样</a:t>
            </a:r>
            <a:r>
              <a:rPr lang="zh-CN" altLang="en-US"/>
              <a:t>的？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804025" y="3793490"/>
            <a:ext cx="1927860" cy="444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数据源是</a:t>
            </a:r>
            <a:r>
              <a:rPr lang="zh-CN" altLang="en-US"/>
              <a:t>这样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99835" y="2137410"/>
            <a:ext cx="123634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如何转换？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 flipH="1">
            <a:off x="6918325" y="965835"/>
            <a:ext cx="921385" cy="117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7" idx="2"/>
          </p:cNvCxnSpPr>
          <p:nvPr/>
        </p:nvCxnSpPr>
        <p:spPr>
          <a:xfrm flipH="1" flipV="1">
            <a:off x="6918325" y="2505710"/>
            <a:ext cx="849630" cy="128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360" y="1129665"/>
            <a:ext cx="4775835" cy="305816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668260" y="1998980"/>
            <a:ext cx="138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需要解决哪些</a:t>
            </a:r>
            <a:r>
              <a:rPr lang="zh-CN" altLang="en-US"/>
              <a:t>问题？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15" y="697230"/>
            <a:ext cx="257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示例：朋友关系</a:t>
            </a:r>
            <a:r>
              <a:rPr lang="zh-CN" altLang="en-US" dirty="0" smtClean="0"/>
              <a:t>推荐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875780" y="625475"/>
            <a:ext cx="1927860" cy="3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目标是什么样</a:t>
            </a:r>
            <a:r>
              <a:rPr lang="zh-CN" altLang="en-US"/>
              <a:t>的？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804025" y="3793490"/>
            <a:ext cx="1927860" cy="444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数据源是</a:t>
            </a:r>
            <a:r>
              <a:rPr lang="zh-CN" altLang="en-US"/>
              <a:t>这样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99835" y="2137410"/>
            <a:ext cx="123634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如何转换？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 flipH="1">
            <a:off x="6918325" y="965835"/>
            <a:ext cx="921385" cy="117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7" idx="2"/>
          </p:cNvCxnSpPr>
          <p:nvPr/>
        </p:nvCxnSpPr>
        <p:spPr>
          <a:xfrm flipH="1" flipV="1">
            <a:off x="6918325" y="2505710"/>
            <a:ext cx="849630" cy="128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668260" y="1998980"/>
            <a:ext cx="138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需要解决哪些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1505" y="1583690"/>
            <a:ext cx="263271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</a:rPr>
              <a:t>hello hadoop cat</a:t>
            </a: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  <a:p>
            <a:r>
              <a:rPr lang="zh-CN" altLang="en-US">
                <a:ln>
                  <a:solidFill>
                    <a:sysClr val="windowText" lastClr="000000"/>
                  </a:solidFill>
                </a:ln>
              </a:rPr>
              <a:t>world hadoop hello hive</a:t>
            </a: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  <a:p>
            <a:r>
              <a:rPr lang="zh-CN" altLang="en-US">
                <a:ln>
                  <a:solidFill>
                    <a:sysClr val="windowText" lastClr="000000"/>
                  </a:solidFill>
                </a:ln>
              </a:rPr>
              <a:t>cat tom hive</a:t>
            </a: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695" y="2857500"/>
            <a:ext cx="5131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每行代表一个人的</a:t>
            </a:r>
            <a:r>
              <a:rPr lang="zh-CN" altLang="en-US"/>
              <a:t>朋友圈。</a:t>
            </a:r>
            <a:endParaRPr lang="zh-CN" altLang="en-US"/>
          </a:p>
          <a:p>
            <a:r>
              <a:rPr lang="zh-CN" altLang="en-US"/>
              <a:t>第一个人和后面每个人都是好友（</a:t>
            </a:r>
            <a:r>
              <a:rPr lang="zh-CN" altLang="en-US"/>
              <a:t>直接好友）；</a:t>
            </a:r>
            <a:endParaRPr lang="zh-CN" altLang="en-US"/>
          </a:p>
          <a:p>
            <a:r>
              <a:rPr lang="zh-CN" altLang="en-US"/>
              <a:t>除第一个人外，后面每</a:t>
            </a:r>
            <a:r>
              <a:rPr lang="en-US" altLang="zh-CN"/>
              <a:t>2</a:t>
            </a:r>
            <a:r>
              <a:rPr lang="zh-CN" altLang="en-US"/>
              <a:t>个人之间都是</a:t>
            </a:r>
            <a:r>
              <a:rPr lang="zh-CN" altLang="en-US"/>
              <a:t>间接好友。</a:t>
            </a:r>
            <a:endParaRPr lang="zh-CN" altLang="en-US"/>
          </a:p>
          <a:p>
            <a:r>
              <a:rPr lang="zh-CN" altLang="en-US"/>
              <a:t>需要计算所有间接好友的</a:t>
            </a:r>
            <a:r>
              <a:rPr lang="zh-CN" altLang="en-US"/>
              <a:t>强度。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26300"/>
          <a:stretch>
            <a:fillRect/>
          </a:stretch>
        </p:blipFill>
        <p:spPr>
          <a:xfrm>
            <a:off x="200075" y="985292"/>
            <a:ext cx="8943925" cy="367240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83568" y="4225652"/>
            <a:ext cx="20882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1143000"/>
            <a:ext cx="8153400" cy="2290564"/>
          </a:xfrm>
        </p:spPr>
        <p:txBody>
          <a:bodyPr/>
          <a:lstStyle/>
          <a:p>
            <a:r>
              <a:rPr lang="zh-CN" altLang="en-US" dirty="0" smtClean="0"/>
              <a:t>如何指定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的版本：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/spark-env.sh: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en-US" altLang="zh-CN" dirty="0" smtClean="0"/>
              <a:t>PYSPARFK_PYTHON=</a:t>
            </a:r>
            <a:r>
              <a:rPr lang="en-US" altLang="zh-CN" dirty="0" err="1" smtClean="0"/>
              <a:t>pthon_path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026" y="2497460"/>
            <a:ext cx="7596929" cy="2607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985292"/>
            <a:ext cx="862046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00" y="1057300"/>
            <a:ext cx="8795261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r>
              <a:rPr lang="en-US" altLang="zh-CN" dirty="0" smtClean="0">
                <a:hlinkClick r:id="rId1" action="ppaction://hlinksldjump"/>
              </a:rPr>
              <a:t>7.4.2 </a:t>
            </a:r>
            <a:r>
              <a:rPr lang="zh-CN" altLang="en-US" dirty="0" smtClean="0">
                <a:hlinkClick r:id="rId1" action="ppaction://hlinksldjump"/>
              </a:rPr>
              <a:t>创建</a:t>
            </a:r>
            <a:r>
              <a:rPr lang="en-US" altLang="zh-CN" dirty="0" smtClean="0">
                <a:hlinkClick r:id="rId1" action="ppaction://hlinksldjump"/>
              </a:rPr>
              <a:t>RDD</a:t>
            </a:r>
            <a:endParaRPr lang="en-US" altLang="zh-CN" dirty="0" smtClean="0"/>
          </a:p>
          <a:p>
            <a:r>
              <a:rPr lang="en-US" altLang="zh-CN" dirty="0" smtClean="0"/>
              <a:t>7.4.3 RDD</a:t>
            </a:r>
            <a:r>
              <a:rPr lang="zh-CN" altLang="en-US" dirty="0" smtClean="0"/>
              <a:t>的基本操作</a:t>
            </a:r>
            <a:endParaRPr lang="en-US" altLang="zh-CN" dirty="0" smtClean="0"/>
          </a:p>
          <a:p>
            <a:r>
              <a:rPr lang="en-US" altLang="zh-CN" dirty="0" smtClean="0"/>
              <a:t>7.4.4 RDD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 Spark RDD</a:t>
            </a:r>
            <a:r>
              <a:rPr lang="zh-CN" altLang="en-US" dirty="0" smtClean="0"/>
              <a:t>（弹性分布式数据集）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/>
              <a:t>&gt;&gt;&gt; </a:t>
            </a:r>
            <a:r>
              <a:rPr lang="en-US" altLang="zh-CN" sz="1400" dirty="0" err="1"/>
              <a:t>sc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spark.sparkContext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raw = </a:t>
            </a:r>
            <a:r>
              <a:rPr lang="en-US" altLang="zh-CN" sz="1400" dirty="0" err="1"/>
              <a:t>sc.textFile</a:t>
            </a:r>
            <a:r>
              <a:rPr lang="en-US" altLang="zh-CN" sz="1400" dirty="0"/>
              <a:t>("/root/input.txt")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rdd1 = </a:t>
            </a:r>
            <a:r>
              <a:rPr lang="en-US" altLang="zh-CN" sz="1400" dirty="0" err="1"/>
              <a:t>raw.map</a:t>
            </a:r>
            <a:r>
              <a:rPr lang="en-US" altLang="zh-CN" sz="1400" dirty="0"/>
              <a:t>(lambda x:x.replace(".", " ").replace(",", " ").replace("-", " "))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rdd2 = rdd1.flatMap(lambda x:x.split())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rdd3 = rdd2.map(lambda x:(x,1</a:t>
            </a:r>
            <a:r>
              <a:rPr lang="en-US" altLang="zh-CN" sz="1400" dirty="0" smtClean="0"/>
              <a:t>))</a:t>
            </a:r>
            <a:r>
              <a:rPr lang="en-US" altLang="zh-CN" sz="1400" dirty="0" smtClean="0"/>
              <a:t>.reduceByKey(lambda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rdd4.map(lambda x: (x[1], x[0])).</a:t>
            </a:r>
            <a:r>
              <a:rPr lang="en-US" altLang="zh-CN" sz="1400" dirty="0" err="1" smtClean="0"/>
              <a:t>sortByKey</a:t>
            </a:r>
            <a:r>
              <a:rPr lang="en-US" altLang="zh-CN" sz="1400" dirty="0" smtClean="0"/>
              <a:t>(ascending=False)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&gt;&gt;&gt; print(rdd4.collect())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[(</a:t>
            </a:r>
            <a:r>
              <a:rPr lang="en-US" altLang="zh-CN" sz="1400" dirty="0"/>
              <a:t>5, </a:t>
            </a:r>
            <a:r>
              <a:rPr lang="en-US" altLang="zh-CN" sz="1400" dirty="0" err="1"/>
              <a:t>u'and</a:t>
            </a:r>
            <a:r>
              <a:rPr lang="en-US" altLang="zh-CN" sz="1400" dirty="0"/>
              <a:t>'), (3, </a:t>
            </a:r>
            <a:r>
              <a:rPr lang="en-US" altLang="zh-CN" sz="1400" dirty="0" err="1"/>
              <a:t>u'for</a:t>
            </a:r>
            <a:r>
              <a:rPr lang="en-US" altLang="zh-CN" sz="1400" dirty="0"/>
              <a:t>'), (3, </a:t>
            </a:r>
            <a:r>
              <a:rPr lang="en-US" altLang="zh-CN" sz="1400" dirty="0" err="1"/>
              <a:t>u'Spark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u'supports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u'a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u'processing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u'SQL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u'general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u'level</a:t>
            </a:r>
            <a:r>
              <a:rPr lang="en-US" altLang="zh-CN" sz="1400" dirty="0"/>
              <a:t>'), (2, </a:t>
            </a:r>
            <a:r>
              <a:rPr lang="en-US" altLang="zh-CN" sz="1400" dirty="0" err="1"/>
              <a:t>u'It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u'Java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u'is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u'high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u'including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u'learning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u'tools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u'introduction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u'fast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u'machine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u'provides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u'Apache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u'engine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u'rich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u'optimized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u'spark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u'data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u'Python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u'GraphX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u'structured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u'computing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u'an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u'cluster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u'set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u'in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u'execution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u'to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u'graph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u'Scala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u'system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u'also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u'Streaming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u'higher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u'that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u'R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u'purpose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u'MLlib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u'APIs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u'graphs</a:t>
            </a:r>
            <a:r>
              <a:rPr lang="en-US" altLang="zh-CN" sz="1400" dirty="0"/>
              <a:t>'), (1, </a:t>
            </a:r>
            <a:r>
              <a:rPr lang="en-US" altLang="zh-CN" sz="1400" dirty="0" err="1"/>
              <a:t>u'of</a:t>
            </a:r>
            <a:r>
              <a:rPr lang="en-US" altLang="zh-CN" sz="1400" dirty="0"/>
              <a:t>')]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&gt;&gt;&gt; 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引例（词频统计）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 smtClean="0"/>
              <a:t>迭代式算法和交互挖掘需要重用中间结果</a:t>
            </a:r>
            <a:endParaRPr lang="en-US" altLang="zh-CN" dirty="0" smtClean="0"/>
          </a:p>
          <a:p>
            <a:r>
              <a:rPr lang="en-US" altLang="zh-CN" dirty="0" smtClean="0"/>
              <a:t>MapReduce</a:t>
            </a:r>
            <a:r>
              <a:rPr lang="zh-CN" altLang="en-US" dirty="0" smtClean="0"/>
              <a:t>存在大量的数据复制、磁盘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和序列化</a:t>
            </a:r>
            <a:endParaRPr lang="en-US" altLang="zh-CN" dirty="0" smtClean="0"/>
          </a:p>
          <a:p>
            <a:r>
              <a:rPr lang="zh-CN" altLang="en-US" dirty="0" smtClean="0"/>
              <a:t>需要一个新的数据架构，能够在方便执行中间结果的转换，避免中间结果的存储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7.4.1 RDD</a:t>
            </a:r>
            <a:r>
              <a:rPr lang="zh-CN" altLang="en-US" dirty="0" smtClean="0"/>
              <a:t>运行原理</a:t>
            </a:r>
            <a:r>
              <a:rPr lang="en-US" altLang="zh-CN" dirty="0" smtClean="0"/>
              <a:t>-RDD</a:t>
            </a:r>
            <a:r>
              <a:rPr lang="zh-CN" altLang="en-US" dirty="0" smtClean="0"/>
              <a:t>设计背景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jliMjQ0NWU5NGYwODlmNTQ3MjcyZDM3OGU5Njk5YzUifQ=="/>
  <p:tag name="COMMONDATA" val="eyJoZGlkIjoiM2JlYjFmYmQzZTFhMjM2YjY5NWZmZGNjMWUzMmE0MD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5930</Words>
  <Application>WPS 文字</Application>
  <PresentationFormat>全屏显示(16:10)</PresentationFormat>
  <Paragraphs>361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宋体-简</vt:lpstr>
      <vt:lpstr>隶书</vt:lpstr>
      <vt:lpstr>黑体</vt:lpstr>
      <vt:lpstr>微软雅黑</vt:lpstr>
      <vt:lpstr>Calibri</vt:lpstr>
      <vt:lpstr>Times New Roman</vt:lpstr>
      <vt:lpstr>Times New Roman</vt:lpstr>
      <vt:lpstr>Cambria</vt:lpstr>
      <vt:lpstr>方正舒体</vt:lpstr>
      <vt:lpstr>Helvetica Neue</vt:lpstr>
      <vt:lpstr>苹方-简</vt:lpstr>
      <vt:lpstr>宋体</vt:lpstr>
      <vt:lpstr>微软雅黑</vt:lpstr>
      <vt:lpstr>Arial Unicode MS</vt:lpstr>
      <vt:lpstr>透明</vt:lpstr>
      <vt:lpstr>PowerPoint 演示文稿</vt:lpstr>
      <vt:lpstr>7.3.4 运行spark</vt:lpstr>
      <vt:lpstr>PowerPoint 演示文稿</vt:lpstr>
      <vt:lpstr>PowerPoint 演示文稿</vt:lpstr>
      <vt:lpstr>PowerPoint 演示文稿</vt:lpstr>
      <vt:lpstr>PowerPoint 演示文稿</vt:lpstr>
      <vt:lpstr>7.4 Spark RDD（弹性分布式数据集）</vt:lpstr>
      <vt:lpstr>7.4.1 RDD运行原理—引例（词频统计）</vt:lpstr>
      <vt:lpstr>7.4.1 RDD运行原理-RDD设计背景</vt:lpstr>
      <vt:lpstr>7.4.1 RDD运行原理-RDD概念</vt:lpstr>
      <vt:lpstr>7.4.1 RDD运行原理-RDD转换与行动</vt:lpstr>
      <vt:lpstr>7.4.1 RDD运行原理-RDD的特点</vt:lpstr>
      <vt:lpstr>7.4.2 RDD的创建</vt:lpstr>
      <vt:lpstr>交互模式：</vt:lpstr>
      <vt:lpstr>编程模式</vt:lpstr>
      <vt:lpstr>并行化创建RDD</vt:lpstr>
      <vt:lpstr>7.4.3 Spark RDD基本操作</vt:lpstr>
      <vt:lpstr>7.4.3 Spark RDD基本操作</vt:lpstr>
      <vt:lpstr>PowerPoint 演示文稿</vt:lpstr>
      <vt:lpstr>常用算子</vt:lpstr>
      <vt:lpstr>PowerPoint 演示文稿</vt:lpstr>
      <vt:lpstr>PowerPoint 演示文稿</vt:lpstr>
      <vt:lpstr>PowerPoint 演示文稿</vt:lpstr>
      <vt:lpstr>保存RDD结果</vt:lpstr>
      <vt:lpstr>示例：词频统计</vt:lpstr>
      <vt:lpstr>示例：词频统计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楚歌</cp:lastModifiedBy>
  <cp:revision>773</cp:revision>
  <dcterms:created xsi:type="dcterms:W3CDTF">2024-10-11T09:38:33Z</dcterms:created>
  <dcterms:modified xsi:type="dcterms:W3CDTF">2024-10-11T09:38:33Z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67DE7280446A8A6C8889FF66DE2C0E80_43</vt:lpwstr>
  </property>
</Properties>
</file>