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62" r:id="rId31"/>
    <p:sldId id="263" r:id="rId32"/>
    <p:sldId id="266" r:id="rId33"/>
    <p:sldId id="264" r:id="rId34"/>
    <p:sldId id="270" r:id="rId35"/>
    <p:sldId id="271" r:id="rId36"/>
    <p:sldId id="267" r:id="rId37"/>
    <p:sldId id="268" r:id="rId38"/>
    <p:sldId id="269" r:id="rId39"/>
    <p:sldId id="272" r:id="rId40"/>
    <p:sldId id="273" r:id="rId41"/>
    <p:sldId id="274" r:id="rId42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1"/>
  </p:normalViewPr>
  <p:slideViewPr>
    <p:cSldViewPr snapToGrid="0" snapToObjects="1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6" Type="http://schemas.openxmlformats.org/officeDocument/2006/relationships/tags" Target="tags/tag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6CB90-3B71-7A45-9A86-4EAEA968AFD8}" type="doc">
      <dgm:prSet loTypeId="urn:microsoft.com/office/officeart/2009/3/layout/StepUpProces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C9CFAF9-1FCF-0446-987D-50E1AB0611B6}">
      <dgm:prSet phldrT="[文本]"/>
      <dgm:spPr/>
      <dgm:t>
        <a:bodyPr/>
        <a:lstStyle/>
        <a:p>
          <a:r>
            <a:rPr lang="zh-CN" altLang="en-US"/>
            <a:t>构建</a:t>
          </a:r>
          <a:r>
            <a:rPr lang="en-US" altLang="zh-CN"/>
            <a:t>dataframe</a:t>
          </a:r>
          <a:endParaRPr lang="zh-CN" altLang="en-US"/>
        </a:p>
      </dgm:t>
    </dgm:pt>
    <dgm:pt modelId="{9A1AE350-6843-0F4C-BDB9-D69AC0E8063D}" cxnId="{2CD82F71-6CFB-6E4A-BE34-B71B343BC89B}" type="parTrans">
      <dgm:prSet/>
      <dgm:spPr/>
      <dgm:t>
        <a:bodyPr/>
        <a:lstStyle/>
        <a:p>
          <a:endParaRPr lang="zh-CN" altLang="en-US"/>
        </a:p>
      </dgm:t>
    </dgm:pt>
    <dgm:pt modelId="{71F5784E-A077-404A-A934-0BD6276F0049}" cxnId="{2CD82F71-6CFB-6E4A-BE34-B71B343BC89B}" type="sibTrans">
      <dgm:prSet/>
      <dgm:spPr/>
      <dgm:t>
        <a:bodyPr/>
        <a:lstStyle/>
        <a:p>
          <a:endParaRPr lang="zh-CN" altLang="en-US"/>
        </a:p>
      </dgm:t>
    </dgm:pt>
    <dgm:pt modelId="{DF18203C-457B-4047-93F2-618CB49EB3C7}">
      <dgm:prSet phldrT="[文本]"/>
      <dgm:spPr/>
      <dgm:t>
        <a:bodyPr/>
        <a:lstStyle/>
        <a:p>
          <a:r>
            <a:rPr lang="zh-CN" altLang="en-US"/>
            <a:t>创建表</a:t>
          </a:r>
        </a:p>
      </dgm:t>
    </dgm:pt>
    <dgm:pt modelId="{42573239-1C20-3B44-B5FE-C8B9A8A612F2}" cxnId="{15973DBD-B962-3F4F-BEF9-94BFA274CDCA}" type="parTrans">
      <dgm:prSet/>
      <dgm:spPr/>
      <dgm:t>
        <a:bodyPr/>
        <a:lstStyle/>
        <a:p>
          <a:endParaRPr lang="zh-CN" altLang="en-US"/>
        </a:p>
      </dgm:t>
    </dgm:pt>
    <dgm:pt modelId="{CE7F1E13-421D-D44E-A352-8DF318B2EFBF}" cxnId="{15973DBD-B962-3F4F-BEF9-94BFA274CDCA}" type="sibTrans">
      <dgm:prSet/>
      <dgm:spPr/>
      <dgm:t>
        <a:bodyPr/>
        <a:lstStyle/>
        <a:p>
          <a:endParaRPr lang="zh-CN" altLang="en-US"/>
        </a:p>
      </dgm:t>
    </dgm:pt>
    <dgm:pt modelId="{87783954-18AB-BB42-9584-B146D3C03DD7}">
      <dgm:prSet phldrT="[文本]"/>
      <dgm:spPr/>
      <dgm:t>
        <a:bodyPr/>
        <a:lstStyle/>
        <a:p>
          <a:r>
            <a:rPr lang="zh-CN" altLang="en-US"/>
            <a:t>执行</a:t>
          </a:r>
          <a:r>
            <a:rPr lang="en-US" altLang="zh-CN"/>
            <a:t>SQL</a:t>
          </a:r>
          <a:endParaRPr lang="zh-CN" altLang="en-US"/>
        </a:p>
      </dgm:t>
    </dgm:pt>
    <dgm:pt modelId="{09F88ADE-DA73-754A-8294-E205A5F40A9E}" cxnId="{F0B5A3E7-B70B-A649-940B-6612E0B91BC9}" type="parTrans">
      <dgm:prSet/>
      <dgm:spPr/>
      <dgm:t>
        <a:bodyPr/>
        <a:lstStyle/>
        <a:p>
          <a:endParaRPr lang="zh-CN" altLang="en-US"/>
        </a:p>
      </dgm:t>
    </dgm:pt>
    <dgm:pt modelId="{68E6C97E-0793-F24F-9463-B71DF4A7D3A0}" cxnId="{F0B5A3E7-B70B-A649-940B-6612E0B91BC9}" type="sibTrans">
      <dgm:prSet/>
      <dgm:spPr/>
      <dgm:t>
        <a:bodyPr/>
        <a:lstStyle/>
        <a:p>
          <a:endParaRPr lang="zh-CN" altLang="en-US"/>
        </a:p>
      </dgm:t>
    </dgm:pt>
    <dgm:pt modelId="{3CC5C20F-6A55-AB48-B079-C653CE034AA9}">
      <dgm:prSet phldrT="[文本]"/>
      <dgm:spPr/>
      <dgm:t>
        <a:bodyPr/>
        <a:lstStyle/>
        <a:p>
          <a:r>
            <a:rPr lang="zh-CN" altLang="en-US"/>
            <a:t>保存结果</a:t>
          </a:r>
        </a:p>
      </dgm:t>
    </dgm:pt>
    <dgm:pt modelId="{31AD8653-E03A-964A-8676-77E6A00DCCB2}" cxnId="{755DE08B-8148-F941-8D26-77DFE1961275}" type="parTrans">
      <dgm:prSet/>
      <dgm:spPr/>
      <dgm:t>
        <a:bodyPr/>
        <a:lstStyle/>
        <a:p>
          <a:endParaRPr lang="zh-CN" altLang="en-US"/>
        </a:p>
      </dgm:t>
    </dgm:pt>
    <dgm:pt modelId="{10101920-482D-4842-9D15-50649B512FC6}" cxnId="{755DE08B-8148-F941-8D26-77DFE1961275}" type="sibTrans">
      <dgm:prSet/>
      <dgm:spPr/>
      <dgm:t>
        <a:bodyPr/>
        <a:lstStyle/>
        <a:p>
          <a:endParaRPr lang="zh-CN" altLang="en-US"/>
        </a:p>
      </dgm:t>
    </dgm:pt>
    <dgm:pt modelId="{1A9ED998-489F-6743-B25A-A6245B124C30}" type="pres">
      <dgm:prSet presAssocID="{1B46CB90-3B71-7A45-9A86-4EAEA968AFD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B1748C4-88D7-CF4F-88C9-DBE17F6B2F4C}" type="pres">
      <dgm:prSet presAssocID="{5C9CFAF9-1FCF-0446-987D-50E1AB0611B6}" presName="composite" presStyleCnt="0"/>
      <dgm:spPr/>
    </dgm:pt>
    <dgm:pt modelId="{F29985A7-5A23-0144-A654-91B43DC9DA86}" type="pres">
      <dgm:prSet presAssocID="{5C9CFAF9-1FCF-0446-987D-50E1AB0611B6}" presName="LShape" presStyleLbl="alignNode1" presStyleIdx="0" presStyleCnt="7"/>
      <dgm:spPr/>
    </dgm:pt>
    <dgm:pt modelId="{0528AC61-6611-3F41-98D0-FBFDDDAFCA2F}" type="pres">
      <dgm:prSet presAssocID="{5C9CFAF9-1FCF-0446-987D-50E1AB0611B6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65D94D-C8D7-D649-9021-04C100539DFA}" type="pres">
      <dgm:prSet presAssocID="{5C9CFAF9-1FCF-0446-987D-50E1AB0611B6}" presName="Triangle" presStyleLbl="alignNode1" presStyleIdx="1" presStyleCnt="7"/>
      <dgm:spPr/>
    </dgm:pt>
    <dgm:pt modelId="{057C16EA-4484-804D-8155-3399EA21E4BA}" type="pres">
      <dgm:prSet presAssocID="{71F5784E-A077-404A-A934-0BD6276F0049}" presName="sibTrans" presStyleCnt="0"/>
      <dgm:spPr/>
    </dgm:pt>
    <dgm:pt modelId="{B93903CE-4547-CE4B-B39F-ACCE3AE7A6DD}" type="pres">
      <dgm:prSet presAssocID="{71F5784E-A077-404A-A934-0BD6276F0049}" presName="space" presStyleCnt="0"/>
      <dgm:spPr/>
    </dgm:pt>
    <dgm:pt modelId="{5F823EA0-64E7-8845-B38A-F1FF50A1121E}" type="pres">
      <dgm:prSet presAssocID="{DF18203C-457B-4047-93F2-618CB49EB3C7}" presName="composite" presStyleCnt="0"/>
      <dgm:spPr/>
    </dgm:pt>
    <dgm:pt modelId="{729FCE0E-58B5-0040-87BC-74FEFA954365}" type="pres">
      <dgm:prSet presAssocID="{DF18203C-457B-4047-93F2-618CB49EB3C7}" presName="LShape" presStyleLbl="alignNode1" presStyleIdx="2" presStyleCnt="7"/>
      <dgm:spPr/>
    </dgm:pt>
    <dgm:pt modelId="{B70FF421-46FE-4E40-8A10-A369B415F15E}" type="pres">
      <dgm:prSet presAssocID="{DF18203C-457B-4047-93F2-618CB49EB3C7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B5399B-1320-A94A-BC5C-4273E125FBBE}" type="pres">
      <dgm:prSet presAssocID="{DF18203C-457B-4047-93F2-618CB49EB3C7}" presName="Triangle" presStyleLbl="alignNode1" presStyleIdx="3" presStyleCnt="7"/>
      <dgm:spPr/>
    </dgm:pt>
    <dgm:pt modelId="{CC3543E4-8B4E-134C-ABCC-EA014F07354F}" type="pres">
      <dgm:prSet presAssocID="{CE7F1E13-421D-D44E-A352-8DF318B2EFBF}" presName="sibTrans" presStyleCnt="0"/>
      <dgm:spPr/>
    </dgm:pt>
    <dgm:pt modelId="{914AF3E3-F6FB-EC4C-AC48-E43DFC6B9087}" type="pres">
      <dgm:prSet presAssocID="{CE7F1E13-421D-D44E-A352-8DF318B2EFBF}" presName="space" presStyleCnt="0"/>
      <dgm:spPr/>
    </dgm:pt>
    <dgm:pt modelId="{A6454D3A-8E1B-704F-88FE-706BF4D9500E}" type="pres">
      <dgm:prSet presAssocID="{87783954-18AB-BB42-9584-B146D3C03DD7}" presName="composite" presStyleCnt="0"/>
      <dgm:spPr/>
    </dgm:pt>
    <dgm:pt modelId="{E8A1F8B1-CFB6-5648-87AF-AAB1EA219CB8}" type="pres">
      <dgm:prSet presAssocID="{87783954-18AB-BB42-9584-B146D3C03DD7}" presName="LShape" presStyleLbl="alignNode1" presStyleIdx="4" presStyleCnt="7"/>
      <dgm:spPr/>
    </dgm:pt>
    <dgm:pt modelId="{247775EA-47ED-4F47-A39A-547CC30219F1}" type="pres">
      <dgm:prSet presAssocID="{87783954-18AB-BB42-9584-B146D3C03DD7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8A7065-A4EA-F84F-B613-96C8941E67E2}" type="pres">
      <dgm:prSet presAssocID="{87783954-18AB-BB42-9584-B146D3C03DD7}" presName="Triangle" presStyleLbl="alignNode1" presStyleIdx="5" presStyleCnt="7"/>
      <dgm:spPr/>
    </dgm:pt>
    <dgm:pt modelId="{7A6BE9CD-E21A-064E-AEE2-76C12EB3E520}" type="pres">
      <dgm:prSet presAssocID="{68E6C97E-0793-F24F-9463-B71DF4A7D3A0}" presName="sibTrans" presStyleCnt="0"/>
      <dgm:spPr/>
    </dgm:pt>
    <dgm:pt modelId="{A87A10DB-1D2F-494E-8779-FD3CA000B9C4}" type="pres">
      <dgm:prSet presAssocID="{68E6C97E-0793-F24F-9463-B71DF4A7D3A0}" presName="space" presStyleCnt="0"/>
      <dgm:spPr/>
    </dgm:pt>
    <dgm:pt modelId="{6526A8F0-2C42-CE4E-A8C8-6990425F400C}" type="pres">
      <dgm:prSet presAssocID="{3CC5C20F-6A55-AB48-B079-C653CE034AA9}" presName="composite" presStyleCnt="0"/>
      <dgm:spPr/>
    </dgm:pt>
    <dgm:pt modelId="{2927378B-1F25-7848-BF24-8E4E47C77859}" type="pres">
      <dgm:prSet presAssocID="{3CC5C20F-6A55-AB48-B079-C653CE034AA9}" presName="LShape" presStyleLbl="alignNode1" presStyleIdx="6" presStyleCnt="7"/>
      <dgm:spPr/>
    </dgm:pt>
    <dgm:pt modelId="{133BCADB-3B0D-C94E-A437-7E5AB5616D16}" type="pres">
      <dgm:prSet presAssocID="{3CC5C20F-6A55-AB48-B079-C653CE034AA9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DF8F76-0548-1F4B-A678-8004EDCE2E90}" type="presOf" srcId="{5C9CFAF9-1FCF-0446-987D-50E1AB0611B6}" destId="{0528AC61-6611-3F41-98D0-FBFDDDAFCA2F}" srcOrd="0" destOrd="0" presId="urn:microsoft.com/office/officeart/2009/3/layout/StepUpProcess"/>
    <dgm:cxn modelId="{2CD82F71-6CFB-6E4A-BE34-B71B343BC89B}" srcId="{1B46CB90-3B71-7A45-9A86-4EAEA968AFD8}" destId="{5C9CFAF9-1FCF-0446-987D-50E1AB0611B6}" srcOrd="0" destOrd="0" parTransId="{9A1AE350-6843-0F4C-BDB9-D69AC0E8063D}" sibTransId="{71F5784E-A077-404A-A934-0BD6276F0049}"/>
    <dgm:cxn modelId="{E1E01DF7-B5F8-FD48-933F-27BB64C7CDE2}" type="presOf" srcId="{87783954-18AB-BB42-9584-B146D3C03DD7}" destId="{247775EA-47ED-4F47-A39A-547CC30219F1}" srcOrd="0" destOrd="0" presId="urn:microsoft.com/office/officeart/2009/3/layout/StepUpProcess"/>
    <dgm:cxn modelId="{826ADFB4-E176-8149-A0DC-19AF2B7D1D5D}" type="presOf" srcId="{3CC5C20F-6A55-AB48-B079-C653CE034AA9}" destId="{133BCADB-3B0D-C94E-A437-7E5AB5616D16}" srcOrd="0" destOrd="0" presId="urn:microsoft.com/office/officeart/2009/3/layout/StepUpProcess"/>
    <dgm:cxn modelId="{755DE08B-8148-F941-8D26-77DFE1961275}" srcId="{1B46CB90-3B71-7A45-9A86-4EAEA968AFD8}" destId="{3CC5C20F-6A55-AB48-B079-C653CE034AA9}" srcOrd="3" destOrd="0" parTransId="{31AD8653-E03A-964A-8676-77E6A00DCCB2}" sibTransId="{10101920-482D-4842-9D15-50649B512FC6}"/>
    <dgm:cxn modelId="{15973DBD-B962-3F4F-BEF9-94BFA274CDCA}" srcId="{1B46CB90-3B71-7A45-9A86-4EAEA968AFD8}" destId="{DF18203C-457B-4047-93F2-618CB49EB3C7}" srcOrd="1" destOrd="0" parTransId="{42573239-1C20-3B44-B5FE-C8B9A8A612F2}" sibTransId="{CE7F1E13-421D-D44E-A352-8DF318B2EFBF}"/>
    <dgm:cxn modelId="{EB2640AB-9A3D-DE4A-89B3-6A48D92F590E}" type="presOf" srcId="{1B46CB90-3B71-7A45-9A86-4EAEA968AFD8}" destId="{1A9ED998-489F-6743-B25A-A6245B124C30}" srcOrd="0" destOrd="0" presId="urn:microsoft.com/office/officeart/2009/3/layout/StepUpProcess"/>
    <dgm:cxn modelId="{689DAF25-ECE5-9E46-B8B5-85FA21D37065}" type="presOf" srcId="{DF18203C-457B-4047-93F2-618CB49EB3C7}" destId="{B70FF421-46FE-4E40-8A10-A369B415F15E}" srcOrd="0" destOrd="0" presId="urn:microsoft.com/office/officeart/2009/3/layout/StepUpProcess"/>
    <dgm:cxn modelId="{F0B5A3E7-B70B-A649-940B-6612E0B91BC9}" srcId="{1B46CB90-3B71-7A45-9A86-4EAEA968AFD8}" destId="{87783954-18AB-BB42-9584-B146D3C03DD7}" srcOrd="2" destOrd="0" parTransId="{09F88ADE-DA73-754A-8294-E205A5F40A9E}" sibTransId="{68E6C97E-0793-F24F-9463-B71DF4A7D3A0}"/>
    <dgm:cxn modelId="{C4CFD472-6F24-0A40-901D-604A88E472A7}" type="presParOf" srcId="{1A9ED998-489F-6743-B25A-A6245B124C30}" destId="{DB1748C4-88D7-CF4F-88C9-DBE17F6B2F4C}" srcOrd="0" destOrd="0" presId="urn:microsoft.com/office/officeart/2009/3/layout/StepUpProcess"/>
    <dgm:cxn modelId="{5E9FA726-BEE5-774F-BF55-59C3FE69E150}" type="presParOf" srcId="{DB1748C4-88D7-CF4F-88C9-DBE17F6B2F4C}" destId="{F29985A7-5A23-0144-A654-91B43DC9DA86}" srcOrd="0" destOrd="0" presId="urn:microsoft.com/office/officeart/2009/3/layout/StepUpProcess"/>
    <dgm:cxn modelId="{C9181990-6A7D-6B47-BDBE-667C3C2B5DCC}" type="presParOf" srcId="{DB1748C4-88D7-CF4F-88C9-DBE17F6B2F4C}" destId="{0528AC61-6611-3F41-98D0-FBFDDDAFCA2F}" srcOrd="1" destOrd="0" presId="urn:microsoft.com/office/officeart/2009/3/layout/StepUpProcess"/>
    <dgm:cxn modelId="{FFA66716-5846-C644-8149-F9E5803E47E1}" type="presParOf" srcId="{DB1748C4-88D7-CF4F-88C9-DBE17F6B2F4C}" destId="{2965D94D-C8D7-D649-9021-04C100539DFA}" srcOrd="2" destOrd="0" presId="urn:microsoft.com/office/officeart/2009/3/layout/StepUpProcess"/>
    <dgm:cxn modelId="{39ED4D1F-EF6C-6F48-8DE8-F6EAD24E3717}" type="presParOf" srcId="{1A9ED998-489F-6743-B25A-A6245B124C30}" destId="{057C16EA-4484-804D-8155-3399EA21E4BA}" srcOrd="1" destOrd="0" presId="urn:microsoft.com/office/officeart/2009/3/layout/StepUpProcess"/>
    <dgm:cxn modelId="{DF3E2E4F-C86A-574E-94CA-0E11D67E0546}" type="presParOf" srcId="{057C16EA-4484-804D-8155-3399EA21E4BA}" destId="{B93903CE-4547-CE4B-B39F-ACCE3AE7A6DD}" srcOrd="0" destOrd="0" presId="urn:microsoft.com/office/officeart/2009/3/layout/StepUpProcess"/>
    <dgm:cxn modelId="{DD7EFB08-C804-6F48-B70C-EE3B59DF0B32}" type="presParOf" srcId="{1A9ED998-489F-6743-B25A-A6245B124C30}" destId="{5F823EA0-64E7-8845-B38A-F1FF50A1121E}" srcOrd="2" destOrd="0" presId="urn:microsoft.com/office/officeart/2009/3/layout/StepUpProcess"/>
    <dgm:cxn modelId="{DE1E19AD-A459-D540-A091-575AC42F775E}" type="presParOf" srcId="{5F823EA0-64E7-8845-B38A-F1FF50A1121E}" destId="{729FCE0E-58B5-0040-87BC-74FEFA954365}" srcOrd="0" destOrd="0" presId="urn:microsoft.com/office/officeart/2009/3/layout/StepUpProcess"/>
    <dgm:cxn modelId="{644DC30B-B2A7-0349-ABD8-B925E8E607BD}" type="presParOf" srcId="{5F823EA0-64E7-8845-B38A-F1FF50A1121E}" destId="{B70FF421-46FE-4E40-8A10-A369B415F15E}" srcOrd="1" destOrd="0" presId="urn:microsoft.com/office/officeart/2009/3/layout/StepUpProcess"/>
    <dgm:cxn modelId="{0E2537BE-5C1F-8344-9D12-1255AF64BA9E}" type="presParOf" srcId="{5F823EA0-64E7-8845-B38A-F1FF50A1121E}" destId="{17B5399B-1320-A94A-BC5C-4273E125FBBE}" srcOrd="2" destOrd="0" presId="urn:microsoft.com/office/officeart/2009/3/layout/StepUpProcess"/>
    <dgm:cxn modelId="{F740D879-71C3-6A4A-8E07-92C462142B96}" type="presParOf" srcId="{1A9ED998-489F-6743-B25A-A6245B124C30}" destId="{CC3543E4-8B4E-134C-ABCC-EA014F07354F}" srcOrd="3" destOrd="0" presId="urn:microsoft.com/office/officeart/2009/3/layout/StepUpProcess"/>
    <dgm:cxn modelId="{F51B17EB-2F9D-D043-B9B3-78BFB482B4E5}" type="presParOf" srcId="{CC3543E4-8B4E-134C-ABCC-EA014F07354F}" destId="{914AF3E3-F6FB-EC4C-AC48-E43DFC6B9087}" srcOrd="0" destOrd="0" presId="urn:microsoft.com/office/officeart/2009/3/layout/StepUpProcess"/>
    <dgm:cxn modelId="{CA765310-81EF-4940-B93A-99C0FE035224}" type="presParOf" srcId="{1A9ED998-489F-6743-B25A-A6245B124C30}" destId="{A6454D3A-8E1B-704F-88FE-706BF4D9500E}" srcOrd="4" destOrd="0" presId="urn:microsoft.com/office/officeart/2009/3/layout/StepUpProcess"/>
    <dgm:cxn modelId="{C5B18931-F473-C749-B07E-A89F43F2A0FF}" type="presParOf" srcId="{A6454D3A-8E1B-704F-88FE-706BF4D9500E}" destId="{E8A1F8B1-CFB6-5648-87AF-AAB1EA219CB8}" srcOrd="0" destOrd="0" presId="urn:microsoft.com/office/officeart/2009/3/layout/StepUpProcess"/>
    <dgm:cxn modelId="{D04995DB-5DC1-EB4E-BAE0-1DB79C806444}" type="presParOf" srcId="{A6454D3A-8E1B-704F-88FE-706BF4D9500E}" destId="{247775EA-47ED-4F47-A39A-547CC30219F1}" srcOrd="1" destOrd="0" presId="urn:microsoft.com/office/officeart/2009/3/layout/StepUpProcess"/>
    <dgm:cxn modelId="{3027150F-1DB9-D140-A2AA-1CAAF08C18E1}" type="presParOf" srcId="{A6454D3A-8E1B-704F-88FE-706BF4D9500E}" destId="{618A7065-A4EA-F84F-B613-96C8941E67E2}" srcOrd="2" destOrd="0" presId="urn:microsoft.com/office/officeart/2009/3/layout/StepUpProcess"/>
    <dgm:cxn modelId="{7909F7C1-CB6C-3C47-B488-C05E5E5D568F}" type="presParOf" srcId="{1A9ED998-489F-6743-B25A-A6245B124C30}" destId="{7A6BE9CD-E21A-064E-AEE2-76C12EB3E520}" srcOrd="5" destOrd="0" presId="urn:microsoft.com/office/officeart/2009/3/layout/StepUpProcess"/>
    <dgm:cxn modelId="{4F5F8205-2B6E-8742-AA7D-50767EA440AA}" type="presParOf" srcId="{7A6BE9CD-E21A-064E-AEE2-76C12EB3E520}" destId="{A87A10DB-1D2F-494E-8779-FD3CA000B9C4}" srcOrd="0" destOrd="0" presId="urn:microsoft.com/office/officeart/2009/3/layout/StepUpProcess"/>
    <dgm:cxn modelId="{11E7BFBF-87C3-B745-B06E-110B880FBBAE}" type="presParOf" srcId="{1A9ED998-489F-6743-B25A-A6245B124C30}" destId="{6526A8F0-2C42-CE4E-A8C8-6990425F400C}" srcOrd="6" destOrd="0" presId="urn:microsoft.com/office/officeart/2009/3/layout/StepUpProcess"/>
    <dgm:cxn modelId="{81CF364D-CC26-744F-A9AD-41D4BFD4A550}" type="presParOf" srcId="{6526A8F0-2C42-CE4E-A8C8-6990425F400C}" destId="{2927378B-1F25-7848-BF24-8E4E47C77859}" srcOrd="0" destOrd="0" presId="urn:microsoft.com/office/officeart/2009/3/layout/StepUpProcess"/>
    <dgm:cxn modelId="{6F9D7354-D3CF-614B-A92B-943A487784F4}" type="presParOf" srcId="{6526A8F0-2C42-CE4E-A8C8-6990425F400C}" destId="{133BCADB-3B0D-C94E-A437-7E5AB5616D1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0BC8DA-B2CE-3D40-A9CF-58D1B0032A94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C12C75-82E7-1C4E-8A85-C14CD35B5643}">
      <dgm:prSet phldrT="[文本]"/>
      <dgm:spPr/>
      <dgm:t>
        <a:bodyPr/>
        <a:lstStyle/>
        <a:p>
          <a:r>
            <a:rPr lang="en-US" altLang="zh-CN"/>
            <a:t>RDD</a:t>
          </a:r>
          <a:r>
            <a:rPr lang="zh-CN" altLang="en-US"/>
            <a:t>结构化</a:t>
          </a:r>
        </a:p>
      </dgm:t>
    </dgm:pt>
    <dgm:pt modelId="{21DC3231-BAB6-7A4F-B594-9CEC3468DB79}" cxnId="{2A2B887B-0FFF-CA4F-83D5-625B7CE5575E}" type="parTrans">
      <dgm:prSet/>
      <dgm:spPr/>
      <dgm:t>
        <a:bodyPr/>
        <a:lstStyle/>
        <a:p>
          <a:endParaRPr lang="zh-CN" altLang="en-US"/>
        </a:p>
      </dgm:t>
    </dgm:pt>
    <dgm:pt modelId="{1A1ECFCA-F647-4646-87A5-4BD8337CC3E6}" cxnId="{2A2B887B-0FFF-CA4F-83D5-625B7CE5575E}" type="sibTrans">
      <dgm:prSet/>
      <dgm:spPr/>
      <dgm:t>
        <a:bodyPr/>
        <a:lstStyle/>
        <a:p>
          <a:endParaRPr lang="zh-CN" altLang="en-US"/>
        </a:p>
      </dgm:t>
    </dgm:pt>
    <dgm:pt modelId="{E85AC5D5-5FF9-1943-8989-FACD87483BDA}">
      <dgm:prSet phldrT="[文本]"/>
      <dgm:spPr/>
      <dgm:t>
        <a:bodyPr/>
        <a:lstStyle/>
        <a:p>
          <a:r>
            <a:rPr lang="en-US" altLang="zh-CN"/>
            <a:t>map</a:t>
          </a:r>
          <a:endParaRPr lang="zh-CN" altLang="en-US"/>
        </a:p>
      </dgm:t>
    </dgm:pt>
    <dgm:pt modelId="{92ACE76F-9443-8243-AED9-4A6DD6E941B6}" cxnId="{FEF0E640-24BE-3C43-AB8D-036BDD0CC34A}" type="parTrans">
      <dgm:prSet/>
      <dgm:spPr/>
      <dgm:t>
        <a:bodyPr/>
        <a:lstStyle/>
        <a:p>
          <a:endParaRPr lang="zh-CN" altLang="en-US"/>
        </a:p>
      </dgm:t>
    </dgm:pt>
    <dgm:pt modelId="{C1408B22-9D44-A746-8166-86C7D03F7B08}" cxnId="{FEF0E640-24BE-3C43-AB8D-036BDD0CC34A}" type="sibTrans">
      <dgm:prSet/>
      <dgm:spPr/>
      <dgm:t>
        <a:bodyPr/>
        <a:lstStyle/>
        <a:p>
          <a:endParaRPr lang="zh-CN" altLang="en-US"/>
        </a:p>
      </dgm:t>
    </dgm:pt>
    <dgm:pt modelId="{CA2AE120-FB3C-2743-8D6E-F34D294C5EE1}">
      <dgm:prSet phldrT="[文本]"/>
      <dgm:spPr/>
      <dgm:t>
        <a:bodyPr/>
        <a:lstStyle/>
        <a:p>
          <a:r>
            <a:rPr lang="zh-CN" altLang="en-US" dirty="0" smtClean="0"/>
            <a:t>模式解析</a:t>
          </a:r>
          <a:endParaRPr lang="zh-CN" altLang="en-US" dirty="0"/>
        </a:p>
      </dgm:t>
    </dgm:pt>
    <dgm:pt modelId="{5BADA8D9-2E1A-7340-9477-51CD2A4BFC00}" cxnId="{4402B409-AD2F-B941-B8CE-CFBB0C9FB047}" type="parTrans">
      <dgm:prSet/>
      <dgm:spPr/>
      <dgm:t>
        <a:bodyPr/>
        <a:lstStyle/>
        <a:p>
          <a:endParaRPr lang="zh-CN" altLang="en-US"/>
        </a:p>
      </dgm:t>
    </dgm:pt>
    <dgm:pt modelId="{1E545145-E1D4-BA47-BEBB-EC0342F3E63F}" cxnId="{4402B409-AD2F-B941-B8CE-CFBB0C9FB047}" type="sibTrans">
      <dgm:prSet/>
      <dgm:spPr/>
      <dgm:t>
        <a:bodyPr/>
        <a:lstStyle/>
        <a:p>
          <a:endParaRPr lang="zh-CN" altLang="en-US"/>
        </a:p>
      </dgm:t>
    </dgm:pt>
    <dgm:pt modelId="{B8A34D5A-8908-6B4C-B8D6-0CD401DD3941}">
      <dgm:prSet phldrT="[文本]"/>
      <dgm:spPr/>
      <dgm:t>
        <a:bodyPr/>
        <a:lstStyle/>
        <a:p>
          <a:r>
            <a:rPr lang="en-US" altLang="zh-CN"/>
            <a:t>Row</a:t>
          </a:r>
          <a:endParaRPr lang="zh-CN" altLang="en-US"/>
        </a:p>
      </dgm:t>
    </dgm:pt>
    <dgm:pt modelId="{DC601EA0-57ED-084D-87B5-7BAF18C204F2}" cxnId="{E43F0C73-49CB-D44A-AD64-491E4584CE73}" type="parTrans">
      <dgm:prSet/>
      <dgm:spPr/>
      <dgm:t>
        <a:bodyPr/>
        <a:lstStyle/>
        <a:p>
          <a:endParaRPr lang="zh-CN" altLang="en-US"/>
        </a:p>
      </dgm:t>
    </dgm:pt>
    <dgm:pt modelId="{2F918226-2C40-7F45-ABDB-BF796A243667}" cxnId="{E43F0C73-49CB-D44A-AD64-491E4584CE73}" type="sibTrans">
      <dgm:prSet/>
      <dgm:spPr/>
      <dgm:t>
        <a:bodyPr/>
        <a:lstStyle/>
        <a:p>
          <a:endParaRPr lang="zh-CN" altLang="en-US"/>
        </a:p>
      </dgm:t>
    </dgm:pt>
    <dgm:pt modelId="{8FA12FF6-9740-CB41-B9AA-C8DCDAC63D74}">
      <dgm:prSet phldrT="[文本]"/>
      <dgm:spPr/>
      <dgm:t>
        <a:bodyPr/>
        <a:lstStyle/>
        <a:p>
          <a:r>
            <a:rPr lang="zh-CN" altLang="en-US"/>
            <a:t>创建</a:t>
          </a:r>
          <a:r>
            <a:rPr lang="en-US" altLang="zh-CN"/>
            <a:t>DataFrame</a:t>
          </a:r>
          <a:endParaRPr lang="zh-CN" altLang="en-US"/>
        </a:p>
      </dgm:t>
    </dgm:pt>
    <dgm:pt modelId="{BB41FAA8-4C4B-3042-8FE4-07A6FC3553EA}" cxnId="{04A3522E-35E8-244F-96E1-041B038B88E4}" type="parTrans">
      <dgm:prSet/>
      <dgm:spPr/>
      <dgm:t>
        <a:bodyPr/>
        <a:lstStyle/>
        <a:p>
          <a:endParaRPr lang="zh-CN" altLang="en-US"/>
        </a:p>
      </dgm:t>
    </dgm:pt>
    <dgm:pt modelId="{47048790-2A68-3B41-97A2-58B09FA2745B}" cxnId="{04A3522E-35E8-244F-96E1-041B038B88E4}" type="sibTrans">
      <dgm:prSet/>
      <dgm:spPr/>
      <dgm:t>
        <a:bodyPr/>
        <a:lstStyle/>
        <a:p>
          <a:endParaRPr lang="zh-CN" altLang="en-US"/>
        </a:p>
      </dgm:t>
    </dgm:pt>
    <dgm:pt modelId="{6703599D-8BC7-1747-ADA6-61A0735E3678}">
      <dgm:prSet phldrT="[文本]"/>
      <dgm:spPr/>
      <dgm:t>
        <a:bodyPr/>
        <a:lstStyle/>
        <a:p>
          <a:r>
            <a:rPr lang="en-US" altLang="zh-CN"/>
            <a:t>sparkSession.</a:t>
          </a:r>
          <a:endParaRPr lang="zh-CN" altLang="en-US"/>
        </a:p>
      </dgm:t>
    </dgm:pt>
    <dgm:pt modelId="{C9B21544-9F5E-6B4C-B7E5-5FA53331FFC6}" cxnId="{EA89A45B-C879-2247-82E1-73778A7F8DA4}" type="parTrans">
      <dgm:prSet/>
      <dgm:spPr/>
      <dgm:t>
        <a:bodyPr/>
        <a:lstStyle/>
        <a:p>
          <a:endParaRPr lang="zh-CN" altLang="en-US"/>
        </a:p>
      </dgm:t>
    </dgm:pt>
    <dgm:pt modelId="{31C5F8CE-FAA2-674D-A613-F3D43FC24210}" cxnId="{EA89A45B-C879-2247-82E1-73778A7F8DA4}" type="sibTrans">
      <dgm:prSet/>
      <dgm:spPr/>
      <dgm:t>
        <a:bodyPr/>
        <a:lstStyle/>
        <a:p>
          <a:endParaRPr lang="zh-CN" altLang="en-US"/>
        </a:p>
      </dgm:t>
    </dgm:pt>
    <dgm:pt modelId="{EEE8E470-50F0-004C-B62F-C9268569192A}">
      <dgm:prSet phldrT="[文本]"/>
      <dgm:spPr/>
      <dgm:t>
        <a:bodyPr/>
        <a:lstStyle/>
        <a:p>
          <a:r>
            <a:rPr lang="en-US" altLang="zh-CN"/>
            <a:t>createDataFrame</a:t>
          </a:r>
          <a:endParaRPr lang="zh-CN" altLang="en-US"/>
        </a:p>
      </dgm:t>
    </dgm:pt>
    <dgm:pt modelId="{E8D151F9-865D-ED4C-823F-CB0427C8968C}" cxnId="{3A700B3D-E030-D044-9796-13FA931B140C}" type="parTrans">
      <dgm:prSet/>
      <dgm:spPr/>
      <dgm:t>
        <a:bodyPr/>
        <a:lstStyle/>
        <a:p>
          <a:endParaRPr lang="zh-CN" altLang="en-US"/>
        </a:p>
      </dgm:t>
    </dgm:pt>
    <dgm:pt modelId="{6B6A9D65-93ED-CA49-9819-61A6C2963581}" cxnId="{3A700B3D-E030-D044-9796-13FA931B140C}" type="sibTrans">
      <dgm:prSet/>
      <dgm:spPr/>
      <dgm:t>
        <a:bodyPr/>
        <a:lstStyle/>
        <a:p>
          <a:endParaRPr lang="zh-CN" altLang="en-US"/>
        </a:p>
      </dgm:t>
    </dgm:pt>
    <dgm:pt modelId="{91DEB95D-A7EF-DD49-9C40-8629B40792EB}" type="pres">
      <dgm:prSet presAssocID="{0F0BC8DA-B2CE-3D40-A9CF-58D1B0032A9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230A4FD-5158-4943-89B2-FAF60A89B194}" type="pres">
      <dgm:prSet presAssocID="{7AC12C75-82E7-1C4E-8A85-C14CD35B5643}" presName="composite" presStyleCnt="0"/>
      <dgm:spPr/>
    </dgm:pt>
    <dgm:pt modelId="{0601129B-E507-204B-AD7A-0775EE9E5E86}" type="pres">
      <dgm:prSet presAssocID="{7AC12C75-82E7-1C4E-8A85-C14CD35B5643}" presName="bentUpArrow1" presStyleLbl="alignImgPlace1" presStyleIdx="0" presStyleCnt="2"/>
      <dgm:spPr/>
    </dgm:pt>
    <dgm:pt modelId="{8A3B0360-F555-5C4A-A63D-991236188DFF}" type="pres">
      <dgm:prSet presAssocID="{7AC12C75-82E7-1C4E-8A85-C14CD35B564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B77740-38DD-F047-AA47-E90D07EB6EBA}" type="pres">
      <dgm:prSet presAssocID="{7AC12C75-82E7-1C4E-8A85-C14CD35B564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F668F-3EA8-1144-86BA-4750ED2B031F}" type="pres">
      <dgm:prSet presAssocID="{1A1ECFCA-F647-4646-87A5-4BD8337CC3E6}" presName="sibTrans" presStyleCnt="0"/>
      <dgm:spPr/>
    </dgm:pt>
    <dgm:pt modelId="{27C9AA29-3E9C-DF4E-9EF3-E745007C4B57}" type="pres">
      <dgm:prSet presAssocID="{CA2AE120-FB3C-2743-8D6E-F34D294C5EE1}" presName="composite" presStyleCnt="0"/>
      <dgm:spPr/>
    </dgm:pt>
    <dgm:pt modelId="{3A0E6DC7-7686-754E-9C60-932AF1660707}" type="pres">
      <dgm:prSet presAssocID="{CA2AE120-FB3C-2743-8D6E-F34D294C5EE1}" presName="bentUpArrow1" presStyleLbl="alignImgPlace1" presStyleIdx="1" presStyleCnt="2"/>
      <dgm:spPr/>
    </dgm:pt>
    <dgm:pt modelId="{AADED222-2C7B-D345-914D-20595ED8252E}" type="pres">
      <dgm:prSet presAssocID="{CA2AE120-FB3C-2743-8D6E-F34D294C5EE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66A32D-9980-E948-A5F7-3F6420E49538}" type="pres">
      <dgm:prSet presAssocID="{CA2AE120-FB3C-2743-8D6E-F34D294C5EE1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FEC4ED-15E1-0E48-B78B-E2315DE98D0A}" type="pres">
      <dgm:prSet presAssocID="{1E545145-E1D4-BA47-BEBB-EC0342F3E63F}" presName="sibTrans" presStyleCnt="0"/>
      <dgm:spPr/>
    </dgm:pt>
    <dgm:pt modelId="{3A9B3211-8111-0247-8FAE-B5530F97678D}" type="pres">
      <dgm:prSet presAssocID="{8FA12FF6-9740-CB41-B9AA-C8DCDAC63D74}" presName="composite" presStyleCnt="0"/>
      <dgm:spPr/>
    </dgm:pt>
    <dgm:pt modelId="{B338E97B-58CA-4540-980A-CE12CC48B648}" type="pres">
      <dgm:prSet presAssocID="{8FA12FF6-9740-CB41-B9AA-C8DCDAC63D74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674CB-F127-B045-AAD8-D2D28B8CA19F}" type="pres">
      <dgm:prSet presAssocID="{8FA12FF6-9740-CB41-B9AA-C8DCDAC63D74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75A589-5A89-014E-9FAE-8D2283A041FD}" type="presOf" srcId="{7AC12C75-82E7-1C4E-8A85-C14CD35B5643}" destId="{8A3B0360-F555-5C4A-A63D-991236188DFF}" srcOrd="0" destOrd="0" presId="urn:microsoft.com/office/officeart/2005/8/layout/StepDownProcess"/>
    <dgm:cxn modelId="{B7608EB0-22EB-0042-9FD2-5E7CD3D60D0E}" type="presOf" srcId="{6703599D-8BC7-1747-ADA6-61A0735E3678}" destId="{B6D674CB-F127-B045-AAD8-D2D28B8CA19F}" srcOrd="0" destOrd="0" presId="urn:microsoft.com/office/officeart/2005/8/layout/StepDownProcess"/>
    <dgm:cxn modelId="{4402B409-AD2F-B941-B8CE-CFBB0C9FB047}" srcId="{0F0BC8DA-B2CE-3D40-A9CF-58D1B0032A94}" destId="{CA2AE120-FB3C-2743-8D6E-F34D294C5EE1}" srcOrd="1" destOrd="0" parTransId="{5BADA8D9-2E1A-7340-9477-51CD2A4BFC00}" sibTransId="{1E545145-E1D4-BA47-BEBB-EC0342F3E63F}"/>
    <dgm:cxn modelId="{74C12CAF-AD09-5F4A-B71A-435E6973AFC3}" type="presOf" srcId="{E85AC5D5-5FF9-1943-8989-FACD87483BDA}" destId="{75B77740-38DD-F047-AA47-E90D07EB6EBA}" srcOrd="0" destOrd="0" presId="urn:microsoft.com/office/officeart/2005/8/layout/StepDownProcess"/>
    <dgm:cxn modelId="{01A9697A-8872-104F-9EC8-1D409607C55A}" type="presOf" srcId="{0F0BC8DA-B2CE-3D40-A9CF-58D1B0032A94}" destId="{91DEB95D-A7EF-DD49-9C40-8629B40792EB}" srcOrd="0" destOrd="0" presId="urn:microsoft.com/office/officeart/2005/8/layout/StepDownProcess"/>
    <dgm:cxn modelId="{4B83F1C0-056D-4640-AD11-76C1A548F31F}" type="presOf" srcId="{EEE8E470-50F0-004C-B62F-C9268569192A}" destId="{B6D674CB-F127-B045-AAD8-D2D28B8CA19F}" srcOrd="0" destOrd="1" presId="urn:microsoft.com/office/officeart/2005/8/layout/StepDownProcess"/>
    <dgm:cxn modelId="{3A700B3D-E030-D044-9796-13FA931B140C}" srcId="{8FA12FF6-9740-CB41-B9AA-C8DCDAC63D74}" destId="{EEE8E470-50F0-004C-B62F-C9268569192A}" srcOrd="1" destOrd="0" parTransId="{E8D151F9-865D-ED4C-823F-CB0427C8968C}" sibTransId="{6B6A9D65-93ED-CA49-9819-61A6C2963581}"/>
    <dgm:cxn modelId="{E43F0C73-49CB-D44A-AD64-491E4584CE73}" srcId="{CA2AE120-FB3C-2743-8D6E-F34D294C5EE1}" destId="{B8A34D5A-8908-6B4C-B8D6-0CD401DD3941}" srcOrd="0" destOrd="0" parTransId="{DC601EA0-57ED-084D-87B5-7BAF18C204F2}" sibTransId="{2F918226-2C40-7F45-ABDB-BF796A243667}"/>
    <dgm:cxn modelId="{458EDF45-0390-4F48-BF48-6F9BDFF1986C}" type="presOf" srcId="{8FA12FF6-9740-CB41-B9AA-C8DCDAC63D74}" destId="{B338E97B-58CA-4540-980A-CE12CC48B648}" srcOrd="0" destOrd="0" presId="urn:microsoft.com/office/officeart/2005/8/layout/StepDownProcess"/>
    <dgm:cxn modelId="{04A3522E-35E8-244F-96E1-041B038B88E4}" srcId="{0F0BC8DA-B2CE-3D40-A9CF-58D1B0032A94}" destId="{8FA12FF6-9740-CB41-B9AA-C8DCDAC63D74}" srcOrd="2" destOrd="0" parTransId="{BB41FAA8-4C4B-3042-8FE4-07A6FC3553EA}" sibTransId="{47048790-2A68-3B41-97A2-58B09FA2745B}"/>
    <dgm:cxn modelId="{EA89A45B-C879-2247-82E1-73778A7F8DA4}" srcId="{8FA12FF6-9740-CB41-B9AA-C8DCDAC63D74}" destId="{6703599D-8BC7-1747-ADA6-61A0735E3678}" srcOrd="0" destOrd="0" parTransId="{C9B21544-9F5E-6B4C-B7E5-5FA53331FFC6}" sibTransId="{31C5F8CE-FAA2-674D-A613-F3D43FC24210}"/>
    <dgm:cxn modelId="{2A2B887B-0FFF-CA4F-83D5-625B7CE5575E}" srcId="{0F0BC8DA-B2CE-3D40-A9CF-58D1B0032A94}" destId="{7AC12C75-82E7-1C4E-8A85-C14CD35B5643}" srcOrd="0" destOrd="0" parTransId="{21DC3231-BAB6-7A4F-B594-9CEC3468DB79}" sibTransId="{1A1ECFCA-F647-4646-87A5-4BD8337CC3E6}"/>
    <dgm:cxn modelId="{CA4E40AE-E090-8349-9B2B-B7CD0CC44DDE}" type="presOf" srcId="{B8A34D5A-8908-6B4C-B8D6-0CD401DD3941}" destId="{8166A32D-9980-E948-A5F7-3F6420E49538}" srcOrd="0" destOrd="0" presId="urn:microsoft.com/office/officeart/2005/8/layout/StepDownProcess"/>
    <dgm:cxn modelId="{5998A2A2-3340-2343-B495-0A9099AAE249}" type="presOf" srcId="{CA2AE120-FB3C-2743-8D6E-F34D294C5EE1}" destId="{AADED222-2C7B-D345-914D-20595ED8252E}" srcOrd="0" destOrd="0" presId="urn:microsoft.com/office/officeart/2005/8/layout/StepDownProcess"/>
    <dgm:cxn modelId="{FEF0E640-24BE-3C43-AB8D-036BDD0CC34A}" srcId="{7AC12C75-82E7-1C4E-8A85-C14CD35B5643}" destId="{E85AC5D5-5FF9-1943-8989-FACD87483BDA}" srcOrd="0" destOrd="0" parTransId="{92ACE76F-9443-8243-AED9-4A6DD6E941B6}" sibTransId="{C1408B22-9D44-A746-8166-86C7D03F7B08}"/>
    <dgm:cxn modelId="{21C869A4-7FDB-2446-B22C-E5ED5A2214CB}" type="presParOf" srcId="{91DEB95D-A7EF-DD49-9C40-8629B40792EB}" destId="{0230A4FD-5158-4943-89B2-FAF60A89B194}" srcOrd="0" destOrd="0" presId="urn:microsoft.com/office/officeart/2005/8/layout/StepDownProcess"/>
    <dgm:cxn modelId="{EDA706F8-9244-A44F-A1CC-1215613AF55C}" type="presParOf" srcId="{0230A4FD-5158-4943-89B2-FAF60A89B194}" destId="{0601129B-E507-204B-AD7A-0775EE9E5E86}" srcOrd="0" destOrd="0" presId="urn:microsoft.com/office/officeart/2005/8/layout/StepDownProcess"/>
    <dgm:cxn modelId="{40988668-B9D4-E841-8957-96022EFCB780}" type="presParOf" srcId="{0230A4FD-5158-4943-89B2-FAF60A89B194}" destId="{8A3B0360-F555-5C4A-A63D-991236188DFF}" srcOrd="1" destOrd="0" presId="urn:microsoft.com/office/officeart/2005/8/layout/StepDownProcess"/>
    <dgm:cxn modelId="{7487DBFE-825D-A449-8AA4-68660718EC3D}" type="presParOf" srcId="{0230A4FD-5158-4943-89B2-FAF60A89B194}" destId="{75B77740-38DD-F047-AA47-E90D07EB6EBA}" srcOrd="2" destOrd="0" presId="urn:microsoft.com/office/officeart/2005/8/layout/StepDownProcess"/>
    <dgm:cxn modelId="{D9B08B83-56C0-BA4A-8D30-6FE4ED494B21}" type="presParOf" srcId="{91DEB95D-A7EF-DD49-9C40-8629B40792EB}" destId="{6C6F668F-3EA8-1144-86BA-4750ED2B031F}" srcOrd="1" destOrd="0" presId="urn:microsoft.com/office/officeart/2005/8/layout/StepDownProcess"/>
    <dgm:cxn modelId="{5CF79F3F-B27B-5F41-A3AE-A92933D6DD0A}" type="presParOf" srcId="{91DEB95D-A7EF-DD49-9C40-8629B40792EB}" destId="{27C9AA29-3E9C-DF4E-9EF3-E745007C4B57}" srcOrd="2" destOrd="0" presId="urn:microsoft.com/office/officeart/2005/8/layout/StepDownProcess"/>
    <dgm:cxn modelId="{A8B6EFDF-B6BF-D04B-A800-FA804AEEC059}" type="presParOf" srcId="{27C9AA29-3E9C-DF4E-9EF3-E745007C4B57}" destId="{3A0E6DC7-7686-754E-9C60-932AF1660707}" srcOrd="0" destOrd="0" presId="urn:microsoft.com/office/officeart/2005/8/layout/StepDownProcess"/>
    <dgm:cxn modelId="{96896690-E560-AD40-9661-70C89BCCF01B}" type="presParOf" srcId="{27C9AA29-3E9C-DF4E-9EF3-E745007C4B57}" destId="{AADED222-2C7B-D345-914D-20595ED8252E}" srcOrd="1" destOrd="0" presId="urn:microsoft.com/office/officeart/2005/8/layout/StepDownProcess"/>
    <dgm:cxn modelId="{FACF391C-C893-A548-AE97-ED09DF61155A}" type="presParOf" srcId="{27C9AA29-3E9C-DF4E-9EF3-E745007C4B57}" destId="{8166A32D-9980-E948-A5F7-3F6420E49538}" srcOrd="2" destOrd="0" presId="urn:microsoft.com/office/officeart/2005/8/layout/StepDownProcess"/>
    <dgm:cxn modelId="{2C25542A-3B06-B842-9306-BBFAF97670E4}" type="presParOf" srcId="{91DEB95D-A7EF-DD49-9C40-8629B40792EB}" destId="{51FEC4ED-15E1-0E48-B78B-E2315DE98D0A}" srcOrd="3" destOrd="0" presId="urn:microsoft.com/office/officeart/2005/8/layout/StepDownProcess"/>
    <dgm:cxn modelId="{F13AC574-047D-6347-8CFE-1EC4C669A4CD}" type="presParOf" srcId="{91DEB95D-A7EF-DD49-9C40-8629B40792EB}" destId="{3A9B3211-8111-0247-8FAE-B5530F97678D}" srcOrd="4" destOrd="0" presId="urn:microsoft.com/office/officeart/2005/8/layout/StepDownProcess"/>
    <dgm:cxn modelId="{96BC023F-E2BF-094C-92B3-8478D484EE8B}" type="presParOf" srcId="{3A9B3211-8111-0247-8FAE-B5530F97678D}" destId="{B338E97B-58CA-4540-980A-CE12CC48B648}" srcOrd="0" destOrd="0" presId="urn:microsoft.com/office/officeart/2005/8/layout/StepDownProcess"/>
    <dgm:cxn modelId="{4D95D249-1304-0D49-AB2D-CA9A9B70B321}" type="presParOf" srcId="{3A9B3211-8111-0247-8FAE-B5530F97678D}" destId="{B6D674CB-F127-B045-AAD8-D2D28B8CA19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667"/>
        <a:chOff x="0" y="0"/>
        <a:chExt cx="8128000" cy="5418667"/>
      </a:xfrm>
    </dsp:grpSpPr>
    <dsp:sp modelId="{F29985A7-5A23-0144-A654-91B43DC9DA86}">
      <dsp:nvSpPr>
        <dsp:cNvPr id="3" name="L 形 2"/>
        <dsp:cNvSpPr/>
      </dsp:nvSpPr>
      <dsp:spPr bwMode="white">
        <a:xfrm rot="5400000">
          <a:off x="375590" y="2524782"/>
          <a:ext cx="1131333" cy="1882512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 rot="5400000">
        <a:off x="375590" y="2524782"/>
        <a:ext cx="1131333" cy="1882512"/>
      </dsp:txXfrm>
    </dsp:sp>
    <dsp:sp modelId="{0528AC61-6611-3F41-98D0-FBFDDDAFCA2F}">
      <dsp:nvSpPr>
        <dsp:cNvPr id="4" name="矩形 3"/>
        <dsp:cNvSpPr/>
      </dsp:nvSpPr>
      <dsp:spPr bwMode="white">
        <a:xfrm>
          <a:off x="186742" y="3087248"/>
          <a:ext cx="1699542" cy="148974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9060" tIns="99060" rIns="99060" bIns="99060" anchor="t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构建</a:t>
          </a:r>
          <a:r>
            <a:rPr lang="en-US" altLang="zh-CN">
              <a:solidFill>
                <a:schemeClr val="tx1"/>
              </a:solidFill>
            </a:rPr>
            <a:t>dataframe</a:t>
          </a:r>
          <a:endParaRPr lang="zh-CN" altLang="en-US">
            <a:solidFill>
              <a:schemeClr val="tx1"/>
            </a:solidFill>
          </a:endParaRPr>
        </a:p>
      </dsp:txBody>
      <dsp:txXfrm>
        <a:off x="186742" y="3087248"/>
        <a:ext cx="1699542" cy="1489749"/>
      </dsp:txXfrm>
    </dsp:sp>
    <dsp:sp modelId="{2965D94D-C8D7-D649-9021-04C100539DFA}">
      <dsp:nvSpPr>
        <dsp:cNvPr id="5" name="等腰三角形 4"/>
        <dsp:cNvSpPr/>
      </dsp:nvSpPr>
      <dsp:spPr bwMode="white">
        <a:xfrm>
          <a:off x="1565616" y="2386190"/>
          <a:ext cx="320668" cy="320668"/>
        </a:xfrm>
        <a:prstGeom prst="triangle">
          <a:avLst>
            <a:gd name="adj" fmla="val 100000"/>
          </a:avLst>
        </a:prstGeom>
      </dsp:spPr>
      <dsp:style>
        <a:lnRef idx="2">
          <a:schemeClr val="accent3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1565616" y="2386190"/>
        <a:ext cx="320668" cy="320668"/>
      </dsp:txXfrm>
    </dsp:sp>
    <dsp:sp modelId="{729FCE0E-58B5-0040-87BC-74FEFA954365}">
      <dsp:nvSpPr>
        <dsp:cNvPr id="6" name="L 形 5"/>
        <dsp:cNvSpPr/>
      </dsp:nvSpPr>
      <dsp:spPr bwMode="white">
        <a:xfrm rot="5400000">
          <a:off x="2456162" y="2009943"/>
          <a:ext cx="1131333" cy="1882512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4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 rot="5400000">
        <a:off x="2456162" y="2009943"/>
        <a:ext cx="1131333" cy="1882512"/>
      </dsp:txXfrm>
    </dsp:sp>
    <dsp:sp modelId="{B70FF421-46FE-4E40-8A10-A369B415F15E}">
      <dsp:nvSpPr>
        <dsp:cNvPr id="7" name="矩形 6"/>
        <dsp:cNvSpPr/>
      </dsp:nvSpPr>
      <dsp:spPr bwMode="white">
        <a:xfrm>
          <a:off x="2267314" y="2572408"/>
          <a:ext cx="1699542" cy="148974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9060" tIns="99060" rIns="99060" bIns="99060" anchor="t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创建表</a:t>
          </a:r>
          <a:endParaRPr>
            <a:solidFill>
              <a:schemeClr val="tx1"/>
            </a:solidFill>
          </a:endParaRPr>
        </a:p>
      </dsp:txBody>
      <dsp:txXfrm>
        <a:off x="2267314" y="2572408"/>
        <a:ext cx="1699542" cy="1489749"/>
      </dsp:txXfrm>
    </dsp:sp>
    <dsp:sp modelId="{17B5399B-1320-A94A-BC5C-4273E125FBBE}">
      <dsp:nvSpPr>
        <dsp:cNvPr id="8" name="等腰三角形 7"/>
        <dsp:cNvSpPr/>
      </dsp:nvSpPr>
      <dsp:spPr bwMode="white">
        <a:xfrm>
          <a:off x="3646188" y="1871350"/>
          <a:ext cx="320668" cy="320668"/>
        </a:xfrm>
        <a:prstGeom prst="triangle">
          <a:avLst>
            <a:gd name="adj" fmla="val 100000"/>
          </a:avLst>
        </a:prstGeom>
      </dsp:spPr>
      <dsp:style>
        <a:lnRef idx="2">
          <a:schemeClr val="accent5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3646188" y="1871350"/>
        <a:ext cx="320668" cy="320668"/>
      </dsp:txXfrm>
    </dsp:sp>
    <dsp:sp modelId="{E8A1F8B1-CFB6-5648-87AF-AAB1EA219CB8}">
      <dsp:nvSpPr>
        <dsp:cNvPr id="9" name="L 形 8"/>
        <dsp:cNvSpPr/>
      </dsp:nvSpPr>
      <dsp:spPr bwMode="white">
        <a:xfrm rot="5400000">
          <a:off x="4536733" y="1495103"/>
          <a:ext cx="1131333" cy="1882512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6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Xfrm rot="5400000">
        <a:off x="4536733" y="1495103"/>
        <a:ext cx="1131333" cy="1882512"/>
      </dsp:txXfrm>
    </dsp:sp>
    <dsp:sp modelId="{247775EA-47ED-4F47-A39A-547CC30219F1}">
      <dsp:nvSpPr>
        <dsp:cNvPr id="10" name="矩形 9"/>
        <dsp:cNvSpPr/>
      </dsp:nvSpPr>
      <dsp:spPr bwMode="white">
        <a:xfrm>
          <a:off x="4347886" y="2057569"/>
          <a:ext cx="1699542" cy="148974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9060" tIns="99060" rIns="99060" bIns="99060" anchor="t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执行</a:t>
          </a:r>
          <a:r>
            <a:rPr lang="en-US" altLang="zh-CN">
              <a:solidFill>
                <a:schemeClr val="tx1"/>
              </a:solidFill>
            </a:rPr>
            <a:t>SQL</a:t>
          </a:r>
          <a:endParaRPr lang="zh-CN" altLang="en-US">
            <a:solidFill>
              <a:schemeClr val="tx1"/>
            </a:solidFill>
          </a:endParaRPr>
        </a:p>
      </dsp:txBody>
      <dsp:txXfrm>
        <a:off x="4347886" y="2057569"/>
        <a:ext cx="1699542" cy="1489749"/>
      </dsp:txXfrm>
    </dsp:sp>
    <dsp:sp modelId="{618A7065-A4EA-F84F-B613-96C8941E67E2}">
      <dsp:nvSpPr>
        <dsp:cNvPr id="11" name="等腰三角形 10"/>
        <dsp:cNvSpPr/>
      </dsp:nvSpPr>
      <dsp:spPr bwMode="white">
        <a:xfrm>
          <a:off x="5726760" y="1356510"/>
          <a:ext cx="320668" cy="320668"/>
        </a:xfrm>
        <a:prstGeom prst="triangle">
          <a:avLst>
            <a:gd name="adj" fmla="val 100000"/>
          </a:avLst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5726760" y="1356510"/>
        <a:ext cx="320668" cy="320668"/>
      </dsp:txXfrm>
    </dsp:sp>
    <dsp:sp modelId="{2927378B-1F25-7848-BF24-8E4E47C77859}">
      <dsp:nvSpPr>
        <dsp:cNvPr id="12" name="L 形 11"/>
        <dsp:cNvSpPr/>
      </dsp:nvSpPr>
      <dsp:spPr bwMode="white">
        <a:xfrm rot="5400000">
          <a:off x="6617305" y="980263"/>
          <a:ext cx="1131333" cy="1882512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 rot="5400000">
        <a:off x="6617305" y="980263"/>
        <a:ext cx="1131333" cy="1882512"/>
      </dsp:txXfrm>
    </dsp:sp>
    <dsp:sp modelId="{133BCADB-3B0D-C94E-A437-7E5AB5616D16}">
      <dsp:nvSpPr>
        <dsp:cNvPr id="13" name="矩形 12"/>
        <dsp:cNvSpPr/>
      </dsp:nvSpPr>
      <dsp:spPr bwMode="white">
        <a:xfrm>
          <a:off x="6428458" y="1542729"/>
          <a:ext cx="1699542" cy="148974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9060" tIns="99060" rIns="99060" bIns="99060" anchor="t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保存结果</a:t>
          </a:r>
          <a:endParaRPr>
            <a:solidFill>
              <a:schemeClr val="tx1"/>
            </a:solidFill>
          </a:endParaRPr>
        </a:p>
      </dsp:txBody>
      <dsp:txXfrm>
        <a:off x="6428458" y="1542729"/>
        <a:ext cx="1699542" cy="1489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3815263"/>
        <a:chOff x="0" y="0"/>
        <a:chExt cx="8128000" cy="3815263"/>
      </a:xfrm>
    </dsp:grpSpPr>
    <dsp:sp modelId="{0601129B-E507-204B-AD7A-0775EE9E5E86}">
      <dsp:nvSpPr>
        <dsp:cNvPr id="3" name="直角上箭头 2"/>
        <dsp:cNvSpPr/>
      </dsp:nvSpPr>
      <dsp:spPr bwMode="white">
        <a:xfrm rot="5400000">
          <a:off x="1663540" y="1088397"/>
          <a:ext cx="923633" cy="10515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 rot="5400000">
        <a:off x="1663540" y="1088397"/>
        <a:ext cx="923633" cy="1051523"/>
      </dsp:txXfrm>
    </dsp:sp>
    <dsp:sp modelId="{8A3B0360-F555-5C4A-A63D-991236188DFF}">
      <dsp:nvSpPr>
        <dsp:cNvPr id="4" name="圆角矩形 3"/>
        <dsp:cNvSpPr/>
      </dsp:nvSpPr>
      <dsp:spPr bwMode="white">
        <a:xfrm>
          <a:off x="1408110" y="0"/>
          <a:ext cx="1554854" cy="1088347"/>
        </a:xfrm>
        <a:prstGeom prst="roundRect">
          <a:avLst>
            <a:gd name="adj" fmla="val 166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RDD</a:t>
          </a:r>
          <a:r>
            <a:rPr lang="zh-CN" altLang="en-US"/>
            <a:t>结构化</a:t>
          </a:r>
        </a:p>
      </dsp:txBody>
      <dsp:txXfrm>
        <a:off x="1408110" y="0"/>
        <a:ext cx="1554854" cy="1088347"/>
      </dsp:txXfrm>
    </dsp:sp>
    <dsp:sp modelId="{75B77740-38DD-F047-AA47-E90D07EB6EBA}">
      <dsp:nvSpPr>
        <dsp:cNvPr id="5" name="矩形 4"/>
        <dsp:cNvSpPr/>
      </dsp:nvSpPr>
      <dsp:spPr bwMode="white">
        <a:xfrm>
          <a:off x="2962964" y="109956"/>
          <a:ext cx="1130853" cy="87965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tx1"/>
              </a:solidFill>
            </a:rPr>
            <a:t>map</a:t>
          </a:r>
          <a:endParaRPr lang="zh-CN" altLang="en-US">
            <a:solidFill>
              <a:schemeClr val="tx1"/>
            </a:solidFill>
          </a:endParaRPr>
        </a:p>
      </dsp:txBody>
      <dsp:txXfrm>
        <a:off x="2962964" y="109956"/>
        <a:ext cx="1130853" cy="879650"/>
      </dsp:txXfrm>
    </dsp:sp>
    <dsp:sp modelId="{3A0E6DC7-7686-754E-9C60-932AF1660707}">
      <dsp:nvSpPr>
        <dsp:cNvPr id="6" name="直角上箭头 5"/>
        <dsp:cNvSpPr/>
      </dsp:nvSpPr>
      <dsp:spPr bwMode="white">
        <a:xfrm rot="5400000">
          <a:off x="2976577" y="2451854"/>
          <a:ext cx="923633" cy="10515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 rot="5400000">
        <a:off x="2976577" y="2451854"/>
        <a:ext cx="923633" cy="1051523"/>
      </dsp:txXfrm>
    </dsp:sp>
    <dsp:sp modelId="{AADED222-2C7B-D345-914D-20595ED8252E}">
      <dsp:nvSpPr>
        <dsp:cNvPr id="7" name="圆角矩形 6"/>
        <dsp:cNvSpPr/>
      </dsp:nvSpPr>
      <dsp:spPr bwMode="white">
        <a:xfrm>
          <a:off x="2721147" y="1363458"/>
          <a:ext cx="1554854" cy="1088347"/>
        </a:xfrm>
        <a:prstGeom prst="roundRect">
          <a:avLst>
            <a:gd name="adj" fmla="val 166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模式解析</a:t>
          </a:r>
          <a:endParaRPr lang="zh-CN" altLang="en-US" dirty="0"/>
        </a:p>
      </dsp:txBody>
      <dsp:txXfrm>
        <a:off x="2721147" y="1363458"/>
        <a:ext cx="1554854" cy="1088347"/>
      </dsp:txXfrm>
    </dsp:sp>
    <dsp:sp modelId="{8166A32D-9980-E948-A5F7-3F6420E49538}">
      <dsp:nvSpPr>
        <dsp:cNvPr id="8" name="矩形 7"/>
        <dsp:cNvSpPr/>
      </dsp:nvSpPr>
      <dsp:spPr bwMode="white">
        <a:xfrm>
          <a:off x="4276001" y="1473414"/>
          <a:ext cx="1130853" cy="87965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tx1"/>
              </a:solidFill>
            </a:rPr>
            <a:t>Row</a:t>
          </a:r>
          <a:endParaRPr lang="zh-CN" altLang="en-US">
            <a:solidFill>
              <a:schemeClr val="tx1"/>
            </a:solidFill>
          </a:endParaRPr>
        </a:p>
      </dsp:txBody>
      <dsp:txXfrm>
        <a:off x="4276001" y="1473414"/>
        <a:ext cx="1130853" cy="879650"/>
      </dsp:txXfrm>
    </dsp:sp>
    <dsp:sp modelId="{B338E97B-58CA-4540-980A-CE12CC48B648}">
      <dsp:nvSpPr>
        <dsp:cNvPr id="9" name="圆角矩形 8"/>
        <dsp:cNvSpPr/>
      </dsp:nvSpPr>
      <dsp:spPr bwMode="white">
        <a:xfrm>
          <a:off x="4034183" y="2726916"/>
          <a:ext cx="1554854" cy="1088347"/>
        </a:xfrm>
        <a:prstGeom prst="roundRect">
          <a:avLst>
            <a:gd name="adj" fmla="val 166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创建</a:t>
          </a:r>
          <a:r>
            <a:rPr lang="en-US" altLang="zh-CN"/>
            <a:t>DataFrame</a:t>
          </a:r>
          <a:endParaRPr lang="zh-CN" altLang="en-US"/>
        </a:p>
      </dsp:txBody>
      <dsp:txXfrm>
        <a:off x="4034183" y="2726916"/>
        <a:ext cx="1554854" cy="1088347"/>
      </dsp:txXfrm>
    </dsp:sp>
    <dsp:sp modelId="{B6D674CB-F127-B045-AAD8-D2D28B8CA19F}">
      <dsp:nvSpPr>
        <dsp:cNvPr id="10" name="矩形 9"/>
        <dsp:cNvSpPr/>
      </dsp:nvSpPr>
      <dsp:spPr bwMode="white">
        <a:xfrm>
          <a:off x="5589037" y="2836872"/>
          <a:ext cx="1130853" cy="87965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tx1"/>
              </a:solidFill>
            </a:rPr>
            <a:t>sparkSession.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tx1"/>
              </a:solidFill>
            </a:rPr>
            <a:t>createDataFrame</a:t>
          </a:r>
          <a:endParaRPr lang="zh-CN" altLang="en-US">
            <a:solidFill>
              <a:schemeClr val="tx1"/>
            </a:solidFill>
          </a:endParaRPr>
        </a:p>
      </dsp:txBody>
      <dsp:txXfrm>
        <a:off x="5589037" y="2836872"/>
        <a:ext cx="1130853" cy="879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type="corner" r:blip="" rot="90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type="corner" r:blip="" rot="180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type="triangle" r:blip="" rot="90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type="bentUpArrow" r:blip="" rot="90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type="bentArrow" r:blip="" rot="180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ECDBB-F3FB-5143-A8F7-6CAE3949D048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DD88-A2B1-4A48-A932-8F1D6FE3FE35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1DD88-A2B1-4A48-A932-8F1D6FE3FE35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r>
              <a:rPr lang="zh-CN" altLang="en-US" dirty="0"/>
              <a:t>只不过</a:t>
            </a:r>
            <a:r>
              <a:rPr lang="en-US" altLang="zh-CN" dirty="0"/>
              <a:t>RDD</a:t>
            </a:r>
            <a:r>
              <a:rPr lang="zh-CN" altLang="en-US" dirty="0"/>
              <a:t>就像一个空旷的屋子，你要找东西要把这个屋子翻遍才能找到。那我们的这个</a:t>
            </a:r>
            <a:r>
              <a:rPr lang="en-US" altLang="zh-CN" dirty="0"/>
              <a:t>DataFrame</a:t>
            </a:r>
            <a:r>
              <a:rPr lang="zh-CN" altLang="en-US" dirty="0"/>
              <a:t>相当于在你的屋子里面打上了货架。那你只要告诉他你是在第几个货架的第几个位置，那不就是二维表吗。那就是我们</a:t>
            </a:r>
            <a:r>
              <a:rPr lang="en-US" altLang="zh-CN" dirty="0"/>
              <a:t>DataFrame</a:t>
            </a:r>
            <a:r>
              <a:rPr lang="zh-CN" altLang="en-US" dirty="0"/>
              <a:t>就是在</a:t>
            </a:r>
            <a:r>
              <a:rPr lang="en-US" altLang="zh-CN" dirty="0"/>
              <a:t>RDD</a:t>
            </a:r>
            <a:r>
              <a:rPr lang="zh-CN" altLang="en-US" dirty="0"/>
              <a:t>基础上加入了列。实际上我们处理数据就像处理二维表一样。</a:t>
            </a:r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r>
              <a:rPr lang="zh-CN" altLang="en-US" dirty="0"/>
              <a:t>一、隐式转换介绍</a:t>
            </a:r>
            <a:endParaRPr lang="zh-CN" altLang="en-US" dirty="0"/>
          </a:p>
          <a:p>
            <a:pPr lvl="0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     包括隐式参数、隐式对象、隐式类</a:t>
            </a:r>
            <a:endParaRPr lang="zh-CN" altLang="en-US" dirty="0"/>
          </a:p>
          <a:p>
            <a:pPr lvl="0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     </a:t>
            </a:r>
            <a:r>
              <a:rPr lang="en-US" altLang="zh-CN" dirty="0"/>
              <a:t>scala</a:t>
            </a:r>
            <a:r>
              <a:rPr lang="zh-CN" altLang="en-US" dirty="0"/>
              <a:t>独有的。</a:t>
            </a:r>
            <a:endParaRPr lang="zh-CN" altLang="en-US" dirty="0"/>
          </a:p>
          <a:p>
            <a:pPr lvl="0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     当调用对象中不存在的方法，系统会扫描上下文和伴对象看是否有</a:t>
            </a:r>
            <a:r>
              <a:rPr lang="en-US" altLang="zh-CN" dirty="0"/>
              <a:t>implicit</a:t>
            </a:r>
            <a:r>
              <a:rPr lang="zh-CN" altLang="en-US" dirty="0"/>
              <a:t>方法，如果有隐式方法则调用隐式方法，隐式方法传入原生对象返回包含扩展方法的对象。</a:t>
            </a:r>
            <a:endParaRPr lang="zh-CN" altLang="en-US" dirty="0"/>
          </a:p>
          <a:p>
            <a:pPr lvl="0"/>
            <a:r>
              <a:rPr lang="zh-CN" altLang="en-US" dirty="0"/>
              <a:t> </a:t>
            </a:r>
            <a:r>
              <a:rPr lang="en-US" altLang="zh-CN" dirty="0"/>
              <a:t>(4)</a:t>
            </a:r>
            <a:r>
              <a:rPr lang="zh-CN" altLang="en-US" dirty="0"/>
              <a:t>原类型和伴生对象都找不到的隐式值，会找手动导入的</a:t>
            </a:r>
            <a:r>
              <a:rPr lang="en-US" altLang="zh-CN" dirty="0"/>
              <a:t>implicit</a:t>
            </a:r>
            <a:endParaRPr lang="en-US" altLang="zh-CN" dirty="0"/>
          </a:p>
          <a:p>
            <a:pPr lvl="0"/>
            <a:r>
              <a:rPr lang="en-US" altLang="zh-CN" dirty="0"/>
              <a:t>  Import Spark.implicit._</a:t>
            </a:r>
            <a:endParaRPr lang="zh-CN" altLang="en-US" dirty="0"/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r>
              <a:rPr lang="en-US" altLang="zh-CN" dirty="0"/>
              <a:t>Spark</a:t>
            </a:r>
            <a:r>
              <a:rPr lang="zh-CN" altLang="en-US" dirty="0"/>
              <a:t>官网提供了两种方法来实现从</a:t>
            </a:r>
            <a:r>
              <a:rPr lang="en-US" altLang="zh-CN" dirty="0"/>
              <a:t>RDD</a:t>
            </a:r>
            <a:r>
              <a:rPr lang="zh-CN" altLang="en-US" dirty="0"/>
              <a:t>转换得到</a:t>
            </a:r>
            <a:r>
              <a:rPr lang="en-US" altLang="zh-CN" dirty="0"/>
              <a:t>DataFrame</a:t>
            </a:r>
            <a:endParaRPr lang="en-US" altLang="zh-CN" dirty="0"/>
          </a:p>
          <a:p>
            <a:pPr lvl="0">
              <a:buChar char="•"/>
            </a:pPr>
            <a:r>
              <a:rPr lang="zh-CN" altLang="en-US" dirty="0"/>
              <a:t>第一种方法是，利用反射来推断包含特定类型对象的</a:t>
            </a:r>
            <a:r>
              <a:rPr lang="en-US" altLang="zh-CN" dirty="0"/>
              <a:t>RDD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/>
              <a:t>，适用对已知数据结构的</a:t>
            </a:r>
            <a:r>
              <a:rPr lang="en-US" altLang="zh-CN" dirty="0"/>
              <a:t>RDD</a:t>
            </a:r>
            <a:r>
              <a:rPr lang="zh-CN" altLang="en-US" dirty="0"/>
              <a:t>转换</a:t>
            </a:r>
            <a:endParaRPr lang="en-US" altLang="zh-CN" dirty="0"/>
          </a:p>
          <a:p>
            <a:pPr lvl="0">
              <a:buChar char="•"/>
            </a:pPr>
            <a:r>
              <a:rPr lang="zh-CN" altLang="en-US" dirty="0"/>
              <a:t>第二种方法是，使用编程接口，构造一个</a:t>
            </a:r>
            <a:r>
              <a:rPr lang="en-US" altLang="zh-CN" dirty="0"/>
              <a:t>schema</a:t>
            </a:r>
            <a:r>
              <a:rPr lang="zh-CN" altLang="en-US" dirty="0"/>
              <a:t>并将其应用在已知的</a:t>
            </a:r>
            <a:r>
              <a:rPr lang="en-US" altLang="zh-CN" dirty="0"/>
              <a:t>RDD</a:t>
            </a:r>
            <a:r>
              <a:rPr lang="zh-CN" altLang="en-US" dirty="0"/>
              <a:t>上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1DD88-A2B1-4A48-A932-8F1D6FE3FE35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1DD88-A2B1-4A48-A932-8F1D6FE3FE35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0697-4A31-9249-AD70-E988BB4E50C4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9364-6681-A54D-A6AD-CECEA7D2A5B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0697-4A31-9249-AD70-E988BB4E50C4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9364-6681-A54D-A6AD-CECEA7D2A5B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0697-4A31-9249-AD70-E988BB4E50C4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9364-6681-A54D-A6AD-CECEA7D2A5B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0697-4A31-9249-AD70-E988BB4E50C4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9364-6681-A54D-A6AD-CECEA7D2A5B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0697-4A31-9249-AD70-E988BB4E50C4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9364-6681-A54D-A6AD-CECEA7D2A5B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0697-4A31-9249-AD70-E988BB4E50C4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9364-6681-A54D-A6AD-CECEA7D2A5B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0697-4A31-9249-AD70-E988BB4E50C4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9364-6681-A54D-A6AD-CECEA7D2A5B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0697-4A31-9249-AD70-E988BB4E50C4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9364-6681-A54D-A6AD-CECEA7D2A5B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0697-4A31-9249-AD70-E988BB4E50C4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9364-6681-A54D-A6AD-CECEA7D2A5B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0697-4A31-9249-AD70-E988BB4E50C4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9364-6681-A54D-A6AD-CECEA7D2A5B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0697-4A31-9249-AD70-E988BB4E50C4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9364-6681-A54D-A6AD-CECEA7D2A5B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0697-4A31-9249-AD70-E988BB4E50C4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9364-6681-A54D-A6AD-CECEA7D2A5BE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park.apache.org/sql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park.apache.org/docs/latest/api/python/pyspark.sql.html?highlight=save#pyspark.sql.DataFram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SparkSQL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的创建</a:t>
            </a:r>
            <a:endParaRPr lang="zh-CN" altLang="en-US" dirty="0"/>
          </a:p>
        </p:txBody>
      </p:sp>
      <p:sp>
        <p:nvSpPr>
          <p:cNvPr id="19459" name="TextBox 2"/>
          <p:cNvSpPr txBox="1"/>
          <p:nvPr/>
        </p:nvSpPr>
        <p:spPr>
          <a:xfrm>
            <a:off x="2514600" y="1295400"/>
            <a:ext cx="74676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或者也可以使用如下格式的语句：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spark.read.format("text").load("people.txt")</a:t>
            </a:r>
            <a:r>
              <a:rPr lang="zh-CN" altLang="zh-CN" sz="2000" dirty="0">
                <a:latin typeface="Arial" panose="020B0604020202020204" pitchFamily="34" charset="0"/>
              </a:rPr>
              <a:t>：读取文本文件</a:t>
            </a:r>
            <a:r>
              <a:rPr lang="en-US" altLang="zh-CN" sz="2000" dirty="0">
                <a:latin typeface="Arial" panose="020B0604020202020204" pitchFamily="34" charset="0"/>
              </a:rPr>
              <a:t>people.json</a:t>
            </a:r>
            <a:r>
              <a:rPr lang="zh-CN" altLang="zh-CN" sz="2000" dirty="0">
                <a:latin typeface="Arial" panose="020B0604020202020204" pitchFamily="34" charset="0"/>
              </a:rPr>
              <a:t>创建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；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spark.read.format("json").load("people.json")</a:t>
            </a:r>
            <a:r>
              <a:rPr lang="zh-CN" altLang="zh-CN" sz="2000" dirty="0">
                <a:latin typeface="Arial" panose="020B0604020202020204" pitchFamily="34" charset="0"/>
              </a:rPr>
              <a:t>：读取</a:t>
            </a:r>
            <a:r>
              <a:rPr lang="en-US" altLang="zh-CN" sz="2000" dirty="0">
                <a:latin typeface="Arial" panose="020B0604020202020204" pitchFamily="34" charset="0"/>
              </a:rPr>
              <a:t>JSON</a:t>
            </a:r>
            <a:r>
              <a:rPr lang="zh-CN" altLang="zh-CN" sz="2000" dirty="0">
                <a:latin typeface="Arial" panose="020B0604020202020204" pitchFamily="34" charset="0"/>
              </a:rPr>
              <a:t>文件</a:t>
            </a:r>
            <a:r>
              <a:rPr lang="en-US" altLang="zh-CN" sz="2000" dirty="0">
                <a:latin typeface="Arial" panose="020B0604020202020204" pitchFamily="34" charset="0"/>
              </a:rPr>
              <a:t>people.json</a:t>
            </a:r>
            <a:r>
              <a:rPr lang="zh-CN" altLang="zh-CN" sz="2000" dirty="0">
                <a:latin typeface="Arial" panose="020B0604020202020204" pitchFamily="34" charset="0"/>
              </a:rPr>
              <a:t>创建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；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spark.read.format("parquet").load("people.parquet")</a:t>
            </a:r>
            <a:r>
              <a:rPr lang="zh-CN" altLang="zh-CN" sz="2000" dirty="0">
                <a:latin typeface="Arial" panose="020B0604020202020204" pitchFamily="34" charset="0"/>
              </a:rPr>
              <a:t>：读取</a:t>
            </a:r>
            <a:r>
              <a:rPr lang="en-US" altLang="zh-CN" sz="2000" dirty="0">
                <a:latin typeface="Arial" panose="020B0604020202020204" pitchFamily="34" charset="0"/>
              </a:rPr>
              <a:t>Parquet</a:t>
            </a:r>
            <a:r>
              <a:rPr lang="zh-CN" altLang="zh-CN" sz="2000" dirty="0">
                <a:latin typeface="Arial" panose="020B0604020202020204" pitchFamily="34" charset="0"/>
              </a:rPr>
              <a:t>文件</a:t>
            </a:r>
            <a:r>
              <a:rPr lang="en-US" altLang="zh-CN" sz="2000" dirty="0">
                <a:latin typeface="Arial" panose="020B0604020202020204" pitchFamily="34" charset="0"/>
              </a:rPr>
              <a:t>people.parquet</a:t>
            </a:r>
            <a:r>
              <a:rPr lang="zh-CN" altLang="zh-CN" sz="2000" dirty="0">
                <a:latin typeface="Arial" panose="020B0604020202020204" pitchFamily="34" charset="0"/>
              </a:rPr>
              <a:t>创建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。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的创建</a:t>
            </a:r>
            <a:endParaRPr lang="zh-CN" altLang="en-US" dirty="0"/>
          </a:p>
        </p:txBody>
      </p:sp>
      <p:sp>
        <p:nvSpPr>
          <p:cNvPr id="20483" name="矩形 2"/>
          <p:cNvSpPr/>
          <p:nvPr/>
        </p:nvSpPr>
        <p:spPr>
          <a:xfrm>
            <a:off x="1981200" y="1666875"/>
            <a:ext cx="83058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在“</a:t>
            </a:r>
            <a:r>
              <a:rPr lang="en-US" altLang="zh-CN" dirty="0">
                <a:latin typeface="Arial" panose="020B0604020202020204" pitchFamily="34" charset="0"/>
              </a:rPr>
              <a:t>/usr/local/spark/examples/src/main/resources/”</a:t>
            </a:r>
            <a:r>
              <a:rPr lang="zh-CN" altLang="en-US" dirty="0">
                <a:latin typeface="Arial" panose="020B0604020202020204" pitchFamily="34" charset="0"/>
              </a:rPr>
              <a:t>这个目录下，这个目录下有两个样例数据</a:t>
            </a:r>
            <a:r>
              <a:rPr lang="en-US" altLang="zh-CN" dirty="0">
                <a:latin typeface="Arial" panose="020B0604020202020204" pitchFamily="34" charset="0"/>
              </a:rPr>
              <a:t>people.json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people.txt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people.json</a:t>
            </a:r>
            <a:r>
              <a:rPr lang="zh-CN" altLang="en-US" dirty="0">
                <a:latin typeface="Arial" panose="020B0604020202020204" pitchFamily="34" charset="0"/>
              </a:rPr>
              <a:t>文件的内容如下：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1200" y="2733675"/>
            <a:ext cx="4572000" cy="922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{"name":"Michael"}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{"name":"Andy", "age":30}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{"name":"Justin", "age":19}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5" name="矩形 4"/>
          <p:cNvSpPr/>
          <p:nvPr/>
        </p:nvSpPr>
        <p:spPr>
          <a:xfrm>
            <a:off x="1981200" y="3724275"/>
            <a:ext cx="3002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people.txt</a:t>
            </a:r>
            <a:r>
              <a:rPr lang="zh-CN" altLang="en-US" dirty="0">
                <a:latin typeface="Arial" panose="020B0604020202020204" pitchFamily="34" charset="0"/>
              </a:rPr>
              <a:t>文件的内容如下：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4181475"/>
            <a:ext cx="4572000" cy="922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Michael, 29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Andy, 30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Justin, 19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7" name="TextBox 6"/>
          <p:cNvSpPr txBox="1"/>
          <p:nvPr/>
        </p:nvSpPr>
        <p:spPr>
          <a:xfrm>
            <a:off x="2057400" y="1219200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一个实例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的创建</a:t>
            </a:r>
            <a:endParaRPr lang="zh-CN" altLang="en-US" dirty="0"/>
          </a:p>
        </p:txBody>
      </p:sp>
      <p:sp>
        <p:nvSpPr>
          <p:cNvPr id="21507" name="矩形 2"/>
          <p:cNvSpPr/>
          <p:nvPr/>
        </p:nvSpPr>
        <p:spPr>
          <a:xfrm>
            <a:off x="1981200" y="1295400"/>
            <a:ext cx="8229600" cy="255333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&gt;&gt;&gt; df = spark.read.json("file:///usr/local/spark/examples/src/main/resources/people.json")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&gt;&gt;&gt; df.show()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+----+-------+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| age|   name|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+----+-------+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|null|Michael|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|  30|   Andy|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|  19| Justin|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+----+-------+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的保存</a:t>
            </a:r>
            <a:endParaRPr lang="zh-CN" altLang="en-US" dirty="0"/>
          </a:p>
        </p:txBody>
      </p:sp>
      <p:sp>
        <p:nvSpPr>
          <p:cNvPr id="22531" name="TextBox 3"/>
          <p:cNvSpPr txBox="1"/>
          <p:nvPr/>
        </p:nvSpPr>
        <p:spPr>
          <a:xfrm>
            <a:off x="2209800" y="1382395"/>
            <a:ext cx="77724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可以使用</a:t>
            </a:r>
            <a:r>
              <a:rPr lang="en-US" altLang="zh-CN" sz="2000" dirty="0">
                <a:latin typeface="Arial" panose="020B0604020202020204" pitchFamily="34" charset="0"/>
              </a:rPr>
              <a:t>spark.write</a:t>
            </a:r>
            <a:r>
              <a:rPr lang="zh-CN" altLang="zh-CN" sz="2000" dirty="0">
                <a:latin typeface="Arial" panose="020B0604020202020204" pitchFamily="34" charset="0"/>
              </a:rPr>
              <a:t>操作，把一个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保存成不同格式的文件，例如，把一个名称为</a:t>
            </a:r>
            <a:r>
              <a:rPr lang="en-US" altLang="zh-CN" sz="2000" dirty="0">
                <a:latin typeface="Arial" panose="020B0604020202020204" pitchFamily="34" charset="0"/>
              </a:rPr>
              <a:t>df</a:t>
            </a:r>
            <a:r>
              <a:rPr lang="zh-CN" altLang="zh-CN" sz="2000" dirty="0">
                <a:latin typeface="Arial" panose="020B0604020202020204" pitchFamily="34" charset="0"/>
              </a:rPr>
              <a:t>的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保存到不同格式文件中，方法如下：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df.write.text("people.txt")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df.write.json("people.json“)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df.write.parquet("people.parquet“)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22532" name="TextBox 5"/>
          <p:cNvSpPr txBox="1"/>
          <p:nvPr/>
        </p:nvSpPr>
        <p:spPr>
          <a:xfrm>
            <a:off x="2209800" y="3476625"/>
            <a:ext cx="5805805" cy="13220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或者也可以使用如下格式的语句：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df.write.format("text").save("people.txt")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df.write.format("json").save("people.json")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df.write.format ("parquet").save("people.parquet")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的保存</a:t>
            </a:r>
            <a:endParaRPr lang="zh-CN" altLang="en-US" dirty="0"/>
          </a:p>
        </p:txBody>
      </p:sp>
      <p:sp>
        <p:nvSpPr>
          <p:cNvPr id="23555" name="矩形 4"/>
          <p:cNvSpPr/>
          <p:nvPr/>
        </p:nvSpPr>
        <p:spPr>
          <a:xfrm>
            <a:off x="2286000" y="1371600"/>
            <a:ext cx="77724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下面从示例文件</a:t>
            </a:r>
            <a:r>
              <a:rPr lang="en-US" altLang="zh-CN" sz="2000" dirty="0">
                <a:latin typeface="Arial" panose="020B0604020202020204" pitchFamily="34" charset="0"/>
              </a:rPr>
              <a:t>people.json</a:t>
            </a:r>
            <a:r>
              <a:rPr lang="zh-CN" altLang="zh-CN" sz="2000" dirty="0">
                <a:latin typeface="Arial" panose="020B0604020202020204" pitchFamily="34" charset="0"/>
              </a:rPr>
              <a:t>中创建一个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，名称为</a:t>
            </a:r>
            <a:r>
              <a:rPr lang="en-US" altLang="zh-CN" sz="2000" dirty="0">
                <a:latin typeface="Arial" panose="020B0604020202020204" pitchFamily="34" charset="0"/>
              </a:rPr>
              <a:t>peopleDF</a:t>
            </a:r>
            <a:r>
              <a:rPr lang="zh-CN" altLang="zh-CN" sz="2000" dirty="0">
                <a:latin typeface="Arial" panose="020B0604020202020204" pitchFamily="34" charset="0"/>
              </a:rPr>
              <a:t>，把</a:t>
            </a:r>
            <a:r>
              <a:rPr lang="en-US" altLang="zh-CN" sz="2000" dirty="0">
                <a:latin typeface="Arial" panose="020B0604020202020204" pitchFamily="34" charset="0"/>
              </a:rPr>
              <a:t>peopleDF</a:t>
            </a:r>
            <a:r>
              <a:rPr lang="zh-CN" altLang="zh-CN" sz="2000" dirty="0">
                <a:latin typeface="Arial" panose="020B0604020202020204" pitchFamily="34" charset="0"/>
              </a:rPr>
              <a:t>保存到另外一个</a:t>
            </a:r>
            <a:r>
              <a:rPr lang="en-US" altLang="zh-CN" sz="2000" dirty="0">
                <a:latin typeface="Arial" panose="020B0604020202020204" pitchFamily="34" charset="0"/>
              </a:rPr>
              <a:t>JSON</a:t>
            </a:r>
            <a:r>
              <a:rPr lang="zh-CN" altLang="zh-CN" sz="2000" dirty="0">
                <a:latin typeface="Arial" panose="020B0604020202020204" pitchFamily="34" charset="0"/>
              </a:rPr>
              <a:t>文件中，然后，再从</a:t>
            </a:r>
            <a:r>
              <a:rPr lang="en-US" altLang="zh-CN" sz="2000" dirty="0">
                <a:latin typeface="Arial" panose="020B0604020202020204" pitchFamily="34" charset="0"/>
              </a:rPr>
              <a:t>peopleDF</a:t>
            </a:r>
            <a:r>
              <a:rPr lang="zh-CN" altLang="zh-CN" sz="2000" dirty="0">
                <a:latin typeface="Arial" panose="020B0604020202020204" pitchFamily="34" charset="0"/>
              </a:rPr>
              <a:t>中选取一个列（即</a:t>
            </a:r>
            <a:r>
              <a:rPr lang="en-US" altLang="zh-CN" sz="2000" dirty="0">
                <a:latin typeface="Arial" panose="020B0604020202020204" pitchFamily="34" charset="0"/>
              </a:rPr>
              <a:t>name</a:t>
            </a:r>
            <a:r>
              <a:rPr lang="zh-CN" altLang="zh-CN" sz="2000" dirty="0">
                <a:latin typeface="Arial" panose="020B0604020202020204" pitchFamily="34" charset="0"/>
              </a:rPr>
              <a:t>列），把该列数据保存到一个文本文件中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23556" name="TextBox 6"/>
          <p:cNvSpPr txBox="1"/>
          <p:nvPr/>
        </p:nvSpPr>
        <p:spPr>
          <a:xfrm>
            <a:off x="2362200" y="2762250"/>
            <a:ext cx="7772400" cy="175323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peopleDF = spark.read.format("json").\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... load("file:///usr/local/spark/examples/src/main/resources/people.json")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peopleDF.select("name", "age").write.format("json").\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... save("file:///usr/local/spark/mycode/sparksql/newpeople.json")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peopleDF.select("name").write.format("text").\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... save("file:///usr/local/spark/mycode/sparksql/newpeople.txt")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TextBox 4"/>
          <p:cNvSpPr txBox="1"/>
          <p:nvPr/>
        </p:nvSpPr>
        <p:spPr>
          <a:xfrm>
            <a:off x="2362200" y="4953000"/>
            <a:ext cx="78486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会新生成一个名称为</a:t>
            </a:r>
            <a:r>
              <a:rPr lang="en-US" altLang="zh-CN" sz="2000" dirty="0">
                <a:latin typeface="Arial" panose="020B0604020202020204" pitchFamily="34" charset="0"/>
              </a:rPr>
              <a:t>newpeople.json</a:t>
            </a:r>
            <a:r>
              <a:rPr lang="zh-CN" altLang="zh-CN" sz="2000" dirty="0">
                <a:latin typeface="Arial" panose="020B0604020202020204" pitchFamily="34" charset="0"/>
              </a:rPr>
              <a:t>的目录（不是文件）和一个名称为</a:t>
            </a:r>
            <a:r>
              <a:rPr lang="en-US" altLang="zh-CN" sz="2000" dirty="0">
                <a:latin typeface="Arial" panose="020B0604020202020204" pitchFamily="34" charset="0"/>
              </a:rPr>
              <a:t>newpeople.txt</a:t>
            </a:r>
            <a:r>
              <a:rPr lang="zh-CN" altLang="zh-CN" sz="2000" dirty="0">
                <a:latin typeface="Arial" panose="020B0604020202020204" pitchFamily="34" charset="0"/>
              </a:rPr>
              <a:t>的目录（不是文件）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part-00000-3db90180-ec7c-4291-ad05-df8e45c77f4d.json</a:t>
            </a:r>
            <a:endParaRPr lang="zh-CN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_SUCCESS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的常用操作</a:t>
            </a:r>
            <a:endParaRPr lang="zh-CN" altLang="en-US" dirty="0"/>
          </a:p>
        </p:txBody>
      </p:sp>
      <p:sp>
        <p:nvSpPr>
          <p:cNvPr id="24579" name="矩形 2"/>
          <p:cNvSpPr/>
          <p:nvPr/>
        </p:nvSpPr>
        <p:spPr>
          <a:xfrm>
            <a:off x="2209800" y="1228725"/>
            <a:ext cx="38404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可以执行一些常用的</a:t>
            </a:r>
            <a:r>
              <a:rPr lang="en-US" altLang="zh-CN" dirty="0">
                <a:latin typeface="Arial" panose="020B0604020202020204" pitchFamily="34" charset="0"/>
              </a:rPr>
              <a:t>DataFrame</a:t>
            </a:r>
            <a:r>
              <a:rPr lang="zh-CN" altLang="en-US" dirty="0">
                <a:latin typeface="Arial" panose="020B0604020202020204" pitchFamily="34" charset="0"/>
              </a:rPr>
              <a:t>操作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4580" name="图片 4" descr="C:\Users\Lenovo\AppData\Roaming\Tencent\Users\70004972\QQ\WinTemp\RichOle\N~2EL4ZOWU1YT{2]0(UNZ6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514600"/>
            <a:ext cx="50546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1" name="图片 5" descr="C:\Users\Lenovo\AppData\Roaming\Tencent\Users\70004972\QQ\WinTemp\RichOle\$B19A]7QS3O44[9}6AA6$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95800"/>
            <a:ext cx="5021263" cy="198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2" name="矩形 6"/>
          <p:cNvSpPr/>
          <p:nvPr/>
        </p:nvSpPr>
        <p:spPr>
          <a:xfrm>
            <a:off x="2209800" y="2057400"/>
            <a:ext cx="16179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printSchema()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583" name="矩形 7"/>
          <p:cNvSpPr/>
          <p:nvPr/>
        </p:nvSpPr>
        <p:spPr>
          <a:xfrm>
            <a:off x="2286000" y="4114800"/>
            <a:ext cx="9321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select()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584" name="TextBox 7"/>
          <p:cNvSpPr txBox="1"/>
          <p:nvPr/>
        </p:nvSpPr>
        <p:spPr>
          <a:xfrm>
            <a:off x="2286000" y="1620838"/>
            <a:ext cx="6096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&gt;&gt;&gt; df=spark.read.json(“people.json”)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的常用操作</a:t>
            </a:r>
            <a:endParaRPr lang="zh-CN" altLang="en-US" dirty="0"/>
          </a:p>
        </p:txBody>
      </p:sp>
      <p:pic>
        <p:nvPicPr>
          <p:cNvPr id="25603" name="图片 2" descr="C:\Users\Lenovo\AppData\Roaming\Tencent\Users\70004972\QQ\WinTemp\RichOle\6`R~9L)66%P[M1)P27ZGKJ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1600200"/>
            <a:ext cx="4867275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4" name="图片 3" descr="C:\Users\Lenovo\AppData\Roaming\Tencent\Users\70004972\QQ\WinTemp\RichOle\8$$R1ZIQW~[HVT6LVISG1`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4114800"/>
            <a:ext cx="4843462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5" name="矩形 4"/>
          <p:cNvSpPr/>
          <p:nvPr/>
        </p:nvSpPr>
        <p:spPr>
          <a:xfrm>
            <a:off x="2743200" y="1219200"/>
            <a:ext cx="7670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filter()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6" name="矩形 5"/>
          <p:cNvSpPr/>
          <p:nvPr/>
        </p:nvSpPr>
        <p:spPr>
          <a:xfrm>
            <a:off x="2613025" y="3668713"/>
            <a:ext cx="11861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groupBy()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的常用操作</a:t>
            </a:r>
            <a:endParaRPr lang="zh-CN" altLang="en-US" dirty="0"/>
          </a:p>
        </p:txBody>
      </p:sp>
      <p:pic>
        <p:nvPicPr>
          <p:cNvPr id="26627" name="图片 2" descr="C:\Users\Lenovo\AppData\Roaming\Tencent\Users\70004972\QQ\WinTemp\RichOle\@_0}UQALKMY{6ZK0F{G_5]V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1828800"/>
            <a:ext cx="6321425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矩形 3"/>
          <p:cNvSpPr/>
          <p:nvPr/>
        </p:nvSpPr>
        <p:spPr>
          <a:xfrm>
            <a:off x="2514600" y="1371600"/>
            <a:ext cx="716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sort()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r>
              <a:rPr lang="zh-CN" altLang="en-US" dirty="0"/>
              <a:t>从</a:t>
            </a:r>
            <a:r>
              <a:rPr lang="en-US" altLang="zh-CN" dirty="0"/>
              <a:t>RDD</a:t>
            </a:r>
            <a:r>
              <a:rPr lang="zh-CN" altLang="en-US" dirty="0"/>
              <a:t>转换得到</a:t>
            </a:r>
            <a:r>
              <a:rPr lang="en-US" altLang="zh-CN" dirty="0"/>
              <a:t>DataFrame</a:t>
            </a:r>
            <a:endParaRPr lang="zh-CN" altLang="en-US" dirty="0"/>
          </a:p>
        </p:txBody>
      </p:sp>
      <p:sp>
        <p:nvSpPr>
          <p:cNvPr id="27651" name="矩形 3"/>
          <p:cNvSpPr/>
          <p:nvPr/>
        </p:nvSpPr>
        <p:spPr>
          <a:xfrm>
            <a:off x="2438400" y="1524000"/>
            <a:ext cx="6144260" cy="12725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20000"/>
              </a:lnSpc>
            </a:pPr>
            <a:r>
              <a:rPr lang="en-US" altLang="zh-CN" sz="3200" dirty="0">
                <a:latin typeface="Arial" panose="020B0604020202020204" pitchFamily="34" charset="0"/>
              </a:rPr>
              <a:t>5.6.1 </a:t>
            </a:r>
            <a:r>
              <a:rPr lang="zh-CN" altLang="en-US" sz="3200" dirty="0">
                <a:latin typeface="Arial" panose="020B0604020202020204" pitchFamily="34" charset="0"/>
              </a:rPr>
              <a:t>利用反射机制推断</a:t>
            </a:r>
            <a:r>
              <a:rPr lang="en-US" altLang="zh-CN" sz="3200" dirty="0">
                <a:latin typeface="Arial" panose="020B0604020202020204" pitchFamily="34" charset="0"/>
              </a:rPr>
              <a:t>RDD</a:t>
            </a:r>
            <a:r>
              <a:rPr lang="zh-CN" altLang="en-US" sz="3200" dirty="0">
                <a:latin typeface="Arial" panose="020B0604020202020204" pitchFamily="34" charset="0"/>
              </a:rPr>
              <a:t>模式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Arial" panose="020B0604020202020204" pitchFamily="34" charset="0"/>
              </a:rPr>
              <a:t>5.6.2 </a:t>
            </a:r>
            <a:r>
              <a:rPr lang="zh-CN" altLang="en-US" sz="3200" dirty="0">
                <a:latin typeface="Arial" panose="020B0604020202020204" pitchFamily="34" charset="0"/>
              </a:rPr>
              <a:t>使用编程方式定义</a:t>
            </a:r>
            <a:r>
              <a:rPr lang="en-US" altLang="zh-CN" sz="3200" dirty="0">
                <a:latin typeface="Arial" panose="020B0604020202020204" pitchFamily="34" charset="0"/>
              </a:rPr>
              <a:t>RDD</a:t>
            </a:r>
            <a:r>
              <a:rPr lang="zh-CN" altLang="en-US" sz="3200" dirty="0">
                <a:latin typeface="Arial" panose="020B0604020202020204" pitchFamily="34" charset="0"/>
              </a:rPr>
              <a:t>模式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r>
              <a:rPr lang="zh-CN" altLang="en-US" dirty="0"/>
              <a:t>利用反射机制推断</a:t>
            </a:r>
            <a:r>
              <a:rPr lang="en-US" altLang="zh-CN" dirty="0"/>
              <a:t>RDD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28675" name="矩形 2"/>
          <p:cNvSpPr/>
          <p:nvPr/>
        </p:nvSpPr>
        <p:spPr>
          <a:xfrm>
            <a:off x="1981200" y="1352550"/>
            <a:ext cx="79248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在</a:t>
            </a:r>
            <a:r>
              <a:rPr lang="en-US" altLang="zh-CN" sz="2000" dirty="0">
                <a:latin typeface="Arial" panose="020B0604020202020204" pitchFamily="34" charset="0"/>
              </a:rPr>
              <a:t>“/usr/local/spark/examples/src/main/resources/”</a:t>
            </a:r>
            <a:r>
              <a:rPr lang="zh-CN" altLang="zh-CN" sz="2000" dirty="0">
                <a:latin typeface="Arial" panose="020B0604020202020204" pitchFamily="34" charset="0"/>
              </a:rPr>
              <a:t>目录下，有个</a:t>
            </a:r>
            <a:r>
              <a:rPr lang="en-US" altLang="zh-CN" sz="2000" dirty="0">
                <a:latin typeface="Arial" panose="020B0604020202020204" pitchFamily="34" charset="0"/>
              </a:rPr>
              <a:t>Spark</a:t>
            </a:r>
            <a:r>
              <a:rPr lang="zh-CN" altLang="zh-CN" sz="2000" dirty="0">
                <a:latin typeface="Arial" panose="020B0604020202020204" pitchFamily="34" charset="0"/>
              </a:rPr>
              <a:t>安装时自带的样例数据</a:t>
            </a:r>
            <a:r>
              <a:rPr lang="en-US" altLang="zh-CN" sz="2000" dirty="0">
                <a:latin typeface="Arial" panose="020B0604020202020204" pitchFamily="34" charset="0"/>
              </a:rPr>
              <a:t>people.txt</a:t>
            </a:r>
            <a:r>
              <a:rPr lang="zh-CN" altLang="zh-CN" sz="2000" dirty="0">
                <a:latin typeface="Arial" panose="020B0604020202020204" pitchFamily="34" charset="0"/>
              </a:rPr>
              <a:t>，其内容如下：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2076450"/>
            <a:ext cx="229997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Michael, 29</a:t>
            </a:r>
            <a:endParaRPr kumimoji="0" lang="zh-CN" altLang="zh-CN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Andy, 30</a:t>
            </a:r>
            <a:endParaRPr kumimoji="0" lang="zh-CN" altLang="zh-CN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Justin, 19</a:t>
            </a: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7" name="矩形 5"/>
          <p:cNvSpPr/>
          <p:nvPr/>
        </p:nvSpPr>
        <p:spPr>
          <a:xfrm>
            <a:off x="1981200" y="2990850"/>
            <a:ext cx="74676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现在要把</a:t>
            </a:r>
            <a:r>
              <a:rPr lang="en-US" altLang="zh-CN" sz="2000" dirty="0">
                <a:latin typeface="Arial" panose="020B0604020202020204" pitchFamily="34" charset="0"/>
              </a:rPr>
              <a:t>people.txt</a:t>
            </a:r>
            <a:r>
              <a:rPr lang="zh-CN" altLang="zh-CN" sz="2000" dirty="0">
                <a:latin typeface="Arial" panose="020B0604020202020204" pitchFamily="34" charset="0"/>
              </a:rPr>
              <a:t>加载到内存中生成一个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，并查询其中的数据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rcRect l="-7714" t="-19208" r="-6836" b="7251"/>
          <a:stretch>
            <a:fillRect/>
          </a:stretch>
        </p:blipFill>
        <p:spPr>
          <a:xfrm>
            <a:off x="1981200" y="3588385"/>
            <a:ext cx="7543800" cy="2961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为何要</a:t>
            </a:r>
            <a:r>
              <a:rPr kumimoji="1" lang="en-US" altLang="zh-CN"/>
              <a:t>SparkSQL?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663249" cy="868148"/>
          </a:xfrm>
        </p:spPr>
        <p:txBody>
          <a:bodyPr/>
          <a:lstStyle/>
          <a:p>
            <a:r>
              <a:rPr kumimoji="1" lang="zh-CN" altLang="en-US"/>
              <a:t>回忆之前在</a:t>
            </a:r>
            <a:r>
              <a:rPr kumimoji="1" lang="en-US" altLang="zh-CN"/>
              <a:t>mapreduce</a:t>
            </a:r>
            <a:r>
              <a:rPr kumimoji="1" lang="zh-CN" altLang="en-US"/>
              <a:t>里做的</a:t>
            </a:r>
            <a:r>
              <a:rPr kumimoji="1" lang="en-US" altLang="zh-CN"/>
              <a:t>--</a:t>
            </a:r>
            <a:r>
              <a:rPr kumimoji="1" lang="zh-CN" altLang="en-US"/>
              <a:t>祖孙信息挖掘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57503" y="2693773"/>
            <a:ext cx="30274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child</a:t>
            </a:r>
            <a:r>
              <a:rPr lang="en-US" altLang="zh-CN" sz="2400"/>
              <a:t>		</a:t>
            </a:r>
            <a:r>
              <a:rPr lang="zh-CN" altLang="en-US" sz="2400"/>
              <a:t>parent</a:t>
            </a:r>
            <a:endParaRPr lang="en-US" altLang="zh-CN" sz="2400"/>
          </a:p>
          <a:p>
            <a:r>
              <a:rPr lang="en-US" altLang="zh-CN" sz="2400"/>
              <a:t>------------------</a:t>
            </a:r>
            <a:endParaRPr lang="zh-CN" altLang="en-US" sz="2400"/>
          </a:p>
          <a:p>
            <a:r>
              <a:rPr lang="zh-CN" altLang="en-US" sz="2400"/>
              <a:t>Steven</a:t>
            </a:r>
            <a:r>
              <a:rPr lang="en-US" altLang="zh-CN" sz="2400"/>
              <a:t>		</a:t>
            </a:r>
            <a:r>
              <a:rPr lang="zh-CN" altLang="en-US" sz="2400"/>
              <a:t>Lucy</a:t>
            </a:r>
            <a:endParaRPr lang="zh-CN" altLang="en-US" sz="2400"/>
          </a:p>
          <a:p>
            <a:r>
              <a:rPr lang="zh-CN" altLang="en-US" sz="2400"/>
              <a:t>Steven </a:t>
            </a:r>
            <a:r>
              <a:rPr lang="en-US" altLang="zh-CN" sz="2400"/>
              <a:t>	</a:t>
            </a:r>
            <a:r>
              <a:rPr lang="zh-CN" altLang="en-US" sz="2400"/>
              <a:t>Jack</a:t>
            </a:r>
            <a:endParaRPr lang="zh-CN" altLang="en-US" sz="2400"/>
          </a:p>
          <a:p>
            <a:r>
              <a:rPr lang="zh-CN" altLang="en-US" sz="2400"/>
              <a:t>Jone </a:t>
            </a:r>
            <a:r>
              <a:rPr lang="en-US" altLang="zh-CN" sz="2400"/>
              <a:t>		</a:t>
            </a:r>
            <a:r>
              <a:rPr lang="zh-CN" altLang="en-US" sz="2400"/>
              <a:t>Lucy</a:t>
            </a:r>
            <a:endParaRPr lang="zh-CN" altLang="en-US" sz="2400"/>
          </a:p>
          <a:p>
            <a:r>
              <a:rPr lang="zh-CN" altLang="en-US" sz="2400"/>
              <a:t>Jone </a:t>
            </a:r>
            <a:r>
              <a:rPr lang="en-US" altLang="zh-CN" sz="2400"/>
              <a:t>		</a:t>
            </a:r>
            <a:r>
              <a:rPr lang="zh-CN" altLang="en-US" sz="2400"/>
              <a:t>Jack</a:t>
            </a:r>
            <a:endParaRPr lang="zh-CN" altLang="en-US" sz="2400"/>
          </a:p>
          <a:p>
            <a:r>
              <a:rPr lang="zh-CN" altLang="en-US" sz="2400"/>
              <a:t>Lucy </a:t>
            </a:r>
            <a:r>
              <a:rPr lang="en-US" altLang="zh-CN" sz="2400"/>
              <a:t>		</a:t>
            </a:r>
            <a:r>
              <a:rPr lang="zh-CN" altLang="en-US" sz="2400"/>
              <a:t>Mary</a:t>
            </a:r>
            <a:endParaRPr lang="zh-CN" altLang="en-US" sz="2400"/>
          </a:p>
          <a:p>
            <a:r>
              <a:rPr lang="zh-CN" altLang="en-US" sz="2400"/>
              <a:t>Lucy </a:t>
            </a:r>
            <a:r>
              <a:rPr lang="en-US" altLang="zh-CN" sz="2400"/>
              <a:t>		</a:t>
            </a:r>
            <a:r>
              <a:rPr lang="zh-CN" altLang="en-US" sz="2400"/>
              <a:t>Frank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222287" y="3087010"/>
            <a:ext cx="7538653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3200"/>
              <a:t>如果</a:t>
            </a:r>
            <a:r>
              <a:rPr kumimoji="1" lang="en-US" altLang="zh-CN" sz="3200"/>
              <a:t>MySQL</a:t>
            </a:r>
            <a:r>
              <a:rPr kumimoji="1" lang="zh-CN" altLang="en-US" sz="3200"/>
              <a:t>里有张表（</a:t>
            </a:r>
            <a:r>
              <a:rPr kumimoji="1" lang="en-US" altLang="zh-CN" sz="3200"/>
              <a:t>relations)</a:t>
            </a:r>
            <a:r>
              <a:rPr kumimoji="1" lang="zh-CN" altLang="en-US" sz="3200"/>
              <a:t>，有</a:t>
            </a:r>
            <a:r>
              <a:rPr kumimoji="1" lang="en-US" altLang="zh-CN" sz="3200"/>
              <a:t>child</a:t>
            </a:r>
            <a:r>
              <a:rPr kumimoji="1" lang="zh-CN" altLang="en-US" sz="3200"/>
              <a:t>和</a:t>
            </a:r>
            <a:r>
              <a:rPr kumimoji="1" lang="en-US" altLang="zh-CN" sz="3200"/>
              <a:t>parent</a:t>
            </a:r>
            <a:r>
              <a:rPr kumimoji="1" lang="zh-CN" altLang="en-US" sz="3200"/>
              <a:t>两列，如何查询出祖孙关系？</a:t>
            </a:r>
            <a:endParaRPr kumimoji="1"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680519" y="5066270"/>
            <a:ext cx="6042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select A.child as grandchild, B.parent as grandparent</a:t>
            </a:r>
            <a:endParaRPr kumimoji="1" lang="en-US" altLang="zh-CN"/>
          </a:p>
          <a:p>
            <a:r>
              <a:rPr kumimoji="1" lang="en-US" altLang="zh-CN"/>
              <a:t>from reations as A inner join relations as B</a:t>
            </a:r>
            <a:endParaRPr kumimoji="1" lang="en-US" altLang="zh-CN"/>
          </a:p>
          <a:p>
            <a:r>
              <a:rPr kumimoji="1" lang="en-US" altLang="zh-CN"/>
              <a:t>on A.parent = B.child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r>
              <a:rPr lang="zh-CN" altLang="en-US" dirty="0"/>
              <a:t>利用反射机制推断</a:t>
            </a:r>
            <a:r>
              <a:rPr lang="en-US" altLang="zh-CN" dirty="0"/>
              <a:t>RDD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29699" name="矩形 3"/>
          <p:cNvSpPr/>
          <p:nvPr/>
        </p:nvSpPr>
        <p:spPr>
          <a:xfrm>
            <a:off x="2133600" y="1447800"/>
            <a:ext cx="8001000" cy="452310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from pyspark.sql import Row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people = spark.sparkContext.\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... textFile("file:///usr/local/spark/examples/src/main/resources/people.txt").\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... map(lambda line: line.split(",")).\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... map(lambda p: Row(name=p[0], age=int(p[1])))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schemaPeople = spark.createDataFrame(people)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#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必须注册为临时表才能供下面的查询使用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schemaPeople.createOrReplaceTempView("people") 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personsDF = spark.sql("select name,age from people where age &gt; 20")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#DataFrame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中的每个元素都是一行记录，包含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name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age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两个字段，分别用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p.name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p.age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来获取值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personsRDD=personsDF.rdd.map(lambda p:"Name: "+p.name+ ","+"Age: "+str(p.age))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personsRDD.foreach(print)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Name: Michael,Age: 29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Name: Andy,Age: 30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r>
              <a:rPr lang="zh-CN" altLang="en-US" dirty="0"/>
              <a:t>利用反射机制推断</a:t>
            </a:r>
            <a:r>
              <a:rPr lang="en-US" altLang="zh-CN" dirty="0"/>
              <a:t>RDD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pic>
        <p:nvPicPr>
          <p:cNvPr id="3072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0" y="1822450"/>
            <a:ext cx="6589713" cy="321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r>
              <a:rPr lang="zh-CN" altLang="en-US" dirty="0"/>
              <a:t>使用编程方式定义</a:t>
            </a:r>
            <a:r>
              <a:rPr lang="en-US" altLang="zh-CN" dirty="0"/>
              <a:t>RDD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31747" name="矩形 2"/>
          <p:cNvSpPr/>
          <p:nvPr/>
        </p:nvSpPr>
        <p:spPr>
          <a:xfrm>
            <a:off x="2209800" y="1371600"/>
            <a:ext cx="7772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当无法提前获知数据结构时，就需要采用编程方式定义</a:t>
            </a:r>
            <a:r>
              <a:rPr lang="en-US" altLang="zh-CN" sz="2000" dirty="0">
                <a:latin typeface="Arial" panose="020B0604020202020204" pitchFamily="34" charset="0"/>
              </a:rPr>
              <a:t>RDD</a:t>
            </a:r>
            <a:r>
              <a:rPr lang="zh-CN" altLang="zh-CN" sz="2000" dirty="0">
                <a:latin typeface="Arial" panose="020B0604020202020204" pitchFamily="34" charset="0"/>
              </a:rPr>
              <a:t>模式。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1748" name="矩形 3"/>
          <p:cNvSpPr/>
          <p:nvPr/>
        </p:nvSpPr>
        <p:spPr>
          <a:xfrm>
            <a:off x="2209800" y="1828800"/>
            <a:ext cx="762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比如，现在需要通过编程方式把</a:t>
            </a:r>
            <a:r>
              <a:rPr lang="en-US" altLang="zh-CN" sz="2000" dirty="0">
                <a:latin typeface="Arial" panose="020B0604020202020204" pitchFamily="34" charset="0"/>
              </a:rPr>
              <a:t>people.txt</a:t>
            </a:r>
            <a:r>
              <a:rPr lang="zh-CN" altLang="zh-CN" sz="2000" dirty="0">
                <a:latin typeface="Arial" panose="020B0604020202020204" pitchFamily="34" charset="0"/>
              </a:rPr>
              <a:t>加载进来生成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，并完成</a:t>
            </a:r>
            <a:r>
              <a:rPr lang="en-US" altLang="zh-CN" sz="2000" dirty="0">
                <a:latin typeface="Arial" panose="020B0604020202020204" pitchFamily="34" charset="0"/>
              </a:rPr>
              <a:t>SQL</a:t>
            </a:r>
            <a:r>
              <a:rPr lang="zh-CN" altLang="zh-CN" sz="2000" dirty="0">
                <a:latin typeface="Arial" panose="020B0604020202020204" pitchFamily="34" charset="0"/>
              </a:rPr>
              <a:t>查询。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pic>
        <p:nvPicPr>
          <p:cNvPr id="3174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3124200"/>
            <a:ext cx="4943475" cy="236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0" name="矩形 5"/>
          <p:cNvSpPr/>
          <p:nvPr/>
        </p:nvSpPr>
        <p:spPr>
          <a:xfrm>
            <a:off x="3886200" y="5562600"/>
            <a:ext cx="4572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dirty="0">
                <a:latin typeface="Arial" panose="020B0604020202020204" pitchFamily="34" charset="0"/>
              </a:rPr>
              <a:t>图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zh-CN" dirty="0">
                <a:latin typeface="Arial" panose="020B0604020202020204" pitchFamily="34" charset="0"/>
              </a:rPr>
              <a:t>通过编程方式定义</a:t>
            </a:r>
            <a:r>
              <a:rPr lang="en-US" altLang="zh-CN" dirty="0">
                <a:latin typeface="Arial" panose="020B0604020202020204" pitchFamily="34" charset="0"/>
              </a:rPr>
              <a:t>RDD</a:t>
            </a:r>
            <a:r>
              <a:rPr lang="zh-CN" altLang="zh-CN" dirty="0">
                <a:latin typeface="Arial" panose="020B0604020202020204" pitchFamily="34" charset="0"/>
              </a:rPr>
              <a:t>模式的实现过程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r>
              <a:rPr lang="zh-CN" altLang="en-US" dirty="0"/>
              <a:t>使用编程方式定义</a:t>
            </a:r>
            <a:r>
              <a:rPr lang="en-US" altLang="zh-CN" dirty="0"/>
              <a:t>RDD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32771" name="矩形 3"/>
          <p:cNvSpPr/>
          <p:nvPr/>
        </p:nvSpPr>
        <p:spPr>
          <a:xfrm>
            <a:off x="1905000" y="1390650"/>
            <a:ext cx="8534400" cy="439991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from pyspark.sql.types import *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from pyspark.sql import Row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下面生成“表头”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schemaString = "name age"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fields = [StructField(field_name, StringType(), True) for field_name in schemaString.split(" ")]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schema = StructType(fields)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下面生成“表中的记录”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lines = spark.sparkContext.\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... textFile("file:///usr/local/spark/examples/src/main/resources/people.txt")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parts = lines.map(lambda x: x.split(","))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people = parts.map(lambda p: Row(p[0], p[1].strip()))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下面把“表头”和“表中的记录”拼装在一起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schemaPeople = spark.createDataFrame(people, schema)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TextBox 4"/>
          <p:cNvSpPr txBox="1"/>
          <p:nvPr/>
        </p:nvSpPr>
        <p:spPr>
          <a:xfrm>
            <a:off x="8382000" y="5943600"/>
            <a:ext cx="20116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剩余代码见下一页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r>
              <a:rPr lang="zh-CN" altLang="en-US" dirty="0"/>
              <a:t>使用编程方式定义</a:t>
            </a:r>
            <a:r>
              <a:rPr lang="en-US" altLang="zh-CN" dirty="0"/>
              <a:t>RDD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1600200"/>
            <a:ext cx="8140700" cy="434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882015" y="655320"/>
            <a:ext cx="10379710" cy="57969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421765" y="937895"/>
            <a:ext cx="8065135" cy="4772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r>
              <a:rPr lang="zh-CN" altLang="en-US" dirty="0"/>
              <a:t>使用编程方式定义</a:t>
            </a:r>
            <a:r>
              <a:rPr lang="en-US" altLang="zh-CN" dirty="0"/>
              <a:t>RDD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34819" name="矩形 3"/>
          <p:cNvSpPr/>
          <p:nvPr/>
        </p:nvSpPr>
        <p:spPr>
          <a:xfrm>
            <a:off x="1905000" y="1547813"/>
            <a:ext cx="8534400" cy="37846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注册一个临时表供下面查询使用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schemaPeople.createOrReplaceTempView("people")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results = spark.sql("SELECT name,age FROM people")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results.show()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+-------+---+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|   name|age|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+-------+---+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|Michael| 29|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|   Andy| 30|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| Justin| 19|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+-------+---+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/>
              <a:t>构建</a:t>
            </a:r>
            <a:r>
              <a:rPr kumimoji="1" lang="en-US" altLang="zh-CN" sz="3600"/>
              <a:t>DataFrame</a:t>
            </a:r>
            <a:r>
              <a:rPr kumimoji="1" lang="zh-CN" altLang="en-US" sz="3600"/>
              <a:t>：从</a:t>
            </a:r>
            <a:r>
              <a:rPr kumimoji="1" lang="en-US" altLang="zh-CN" sz="3600"/>
              <a:t>RDD</a:t>
            </a:r>
            <a:r>
              <a:rPr kumimoji="1" lang="zh-CN" altLang="en-US" sz="3600"/>
              <a:t>创建</a:t>
            </a:r>
            <a:br>
              <a:rPr kumimoji="1" lang="zh-CN" altLang="en-US" sz="3600"/>
            </a:br>
            <a:r>
              <a:rPr kumimoji="1" lang="zh-CN" altLang="en-US" sz="3600"/>
              <a:t>—</a:t>
            </a:r>
            <a:r>
              <a:rPr kumimoji="1" lang="zh-CN" altLang="en-US" sz="3600">
                <a:solidFill>
                  <a:srgbClr val="FF0000"/>
                </a:solidFill>
              </a:rPr>
              <a:t>例：词频统计</a:t>
            </a:r>
            <a:endParaRPr kumimoji="1" lang="zh-CN" altLang="en-US" sz="360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7395" y="1549542"/>
            <a:ext cx="9465275" cy="51231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from pyspark.sql import SparkSession</a:t>
            </a:r>
            <a:endParaRPr lang="zh-CN" altLang="en-US" sz="2000" dirty="0"/>
          </a:p>
          <a:p>
            <a:r>
              <a:rPr lang="zh-CN" altLang="en-US" sz="2000" dirty="0"/>
              <a:t>from pyspark.sql import Row</a:t>
            </a:r>
            <a:endParaRPr lang="zh-CN" altLang="en-US" sz="2000" dirty="0"/>
          </a:p>
          <a:p>
            <a:r>
              <a:rPr lang="zh-CN" altLang="en-US" sz="2000" dirty="0"/>
              <a:t>spark = SparkSession.builder</a:t>
            </a:r>
            <a:r>
              <a:rPr lang="en-US" altLang="zh-CN" sz="2000" dirty="0"/>
              <a:t>.</a:t>
            </a:r>
            <a:r>
              <a:rPr lang="zh-CN" altLang="en-US" sz="2000" dirty="0"/>
              <a:t>appName("</a:t>
            </a:r>
            <a:r>
              <a:rPr lang="en-US" altLang="zh-CN" sz="2000" dirty="0">
                <a:solidFill>
                  <a:schemeClr val="dk1"/>
                </a:solidFill>
              </a:rPr>
              <a:t>wordCount</a:t>
            </a:r>
            <a:r>
              <a:rPr lang="zh-CN" altLang="en-US" sz="2000" dirty="0"/>
              <a:t>") .getOrCreate()</a:t>
            </a:r>
            <a:endParaRPr lang="zh-CN" altLang="en-US" sz="2000" dirty="0"/>
          </a:p>
          <a:p>
            <a:r>
              <a:rPr lang="zh-CN" altLang="en-US" sz="2000" dirty="0"/>
              <a:t>sc = spark.</a:t>
            </a:r>
            <a:r>
              <a:rPr lang="zh-CN" altLang="en-US" sz="2000" b="1" dirty="0">
                <a:solidFill>
                  <a:srgbClr val="FF0000"/>
                </a:solidFill>
              </a:rPr>
              <a:t>sparkContext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70000"/>
              </a:lnSpc>
            </a:pPr>
            <a:endParaRPr lang="zh-CN" altLang="en-US" sz="1600" b="1" dirty="0">
              <a:solidFill>
                <a:srgbClr val="FF0000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# 1. </a:t>
            </a:r>
            <a:r>
              <a:rPr lang="en-US" altLang="zh-CN" sz="1600" b="1" dirty="0" err="1">
                <a:solidFill>
                  <a:srgbClr val="FF0000"/>
                </a:solidFill>
              </a:rPr>
              <a:t>rdd</a:t>
            </a:r>
            <a:r>
              <a:rPr lang="zh-CN" altLang="en-US" sz="1600" b="1" dirty="0">
                <a:solidFill>
                  <a:srgbClr val="FF0000"/>
                </a:solidFill>
              </a:rPr>
              <a:t>结构化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r>
              <a:rPr lang="en-US" altLang="zh-CN" sz="2000" dirty="0" err="1"/>
              <a:t>rdd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sc.textFile</a:t>
            </a:r>
            <a:r>
              <a:rPr lang="en-US" altLang="zh-CN" sz="2000" dirty="0"/>
              <a:t>("/root/words.txt") \</a:t>
            </a:r>
            <a:endParaRPr lang="en-US" altLang="zh-CN" sz="2000" dirty="0"/>
          </a:p>
          <a:p>
            <a:r>
              <a:rPr lang="en-US" altLang="zh-CN" sz="2000" dirty="0"/>
              <a:t>        .</a:t>
            </a:r>
            <a:r>
              <a:rPr lang="en-US" altLang="zh-CN" sz="2000" dirty="0" err="1"/>
              <a:t>flatMap</a:t>
            </a:r>
            <a:r>
              <a:rPr lang="en-US" altLang="zh-CN" sz="2000" dirty="0"/>
              <a:t>(lambda x:x.strip().lower().encode("utf-8").split(" ")) \</a:t>
            </a:r>
            <a:endParaRPr lang="en-US" altLang="zh-CN" sz="2000" dirty="0"/>
          </a:p>
          <a:p>
            <a:r>
              <a:rPr lang="en-US" altLang="zh-CN" sz="2000" dirty="0"/>
              <a:t>        .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map(lambda x: (x, 1))     </a:t>
            </a:r>
            <a:endParaRPr lang="zh-CN" altLang="en-US" sz="16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70000"/>
              </a:lnSpc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#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2.</a:t>
            </a:r>
            <a:r>
              <a:rPr lang="zh-CN" altLang="en-US" sz="1600" b="1" dirty="0">
                <a:solidFill>
                  <a:srgbClr val="FF0000"/>
                </a:solidFill>
              </a:rPr>
              <a:t>指定</a:t>
            </a:r>
            <a:r>
              <a:rPr lang="en-US" altLang="zh-CN" sz="1600" b="1" dirty="0">
                <a:solidFill>
                  <a:srgbClr val="FF0000"/>
                </a:solidFill>
              </a:rPr>
              <a:t>RDD</a:t>
            </a:r>
            <a:r>
              <a:rPr lang="zh-CN" altLang="en-US" sz="1600" b="1" dirty="0">
                <a:solidFill>
                  <a:srgbClr val="FF0000"/>
                </a:solidFill>
              </a:rPr>
              <a:t>的模式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words = </a:t>
            </a:r>
            <a:r>
              <a:rPr lang="en-US" altLang="zh-CN" sz="2000" dirty="0" err="1" smtClean="0"/>
              <a:t>rdd</a:t>
            </a:r>
            <a:r>
              <a:rPr lang="en-US" altLang="zh-CN" sz="2000" dirty="0" smtClean="0"/>
              <a:t>.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map(lambda x: Row(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word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=x[0], </a:t>
            </a:r>
            <a:r>
              <a:rPr lang="en-US" altLang="zh-CN" sz="2000" b="1" dirty="0" smtClean="0">
                <a:solidFill>
                  <a:srgbClr val="FF0000"/>
                </a:solidFill>
                <a:highlight>
                  <a:srgbClr val="FFFF00"/>
                </a:highlight>
              </a:rPr>
              <a:t>counts</a:t>
            </a:r>
            <a:r>
              <a:rPr lang="zh-CN" altLang="en-US" sz="2000" b="1" dirty="0" smtClean="0">
                <a:solidFill>
                  <a:srgbClr val="FF0000"/>
                </a:solidFill>
                <a:highlight>
                  <a:srgbClr val="FFFF00"/>
                </a:highlight>
              </a:rPr>
              <a:t>=</a:t>
            </a:r>
            <a:r>
              <a:rPr lang="en-US" altLang="zh-CN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x[1]))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>
              <a:lnSpc>
                <a:spcPct val="70000"/>
              </a:lnSpc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#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3.</a:t>
            </a:r>
            <a:r>
              <a:rPr lang="zh-CN" altLang="en-US" sz="1600" b="1" dirty="0">
                <a:solidFill>
                  <a:srgbClr val="FF0000"/>
                </a:solidFill>
              </a:rPr>
              <a:t>创建</a:t>
            </a:r>
            <a:r>
              <a:rPr lang="en-US" altLang="zh-CN" sz="1600" b="1" dirty="0" err="1">
                <a:solidFill>
                  <a:srgbClr val="FF0000"/>
                </a:solidFill>
              </a:rPr>
              <a:t>dataFrame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r>
              <a:rPr lang="en-US" altLang="zh-CN" sz="2000" dirty="0" err="1"/>
              <a:t>words_df</a:t>
            </a:r>
            <a:r>
              <a:rPr lang="en-US" altLang="zh-CN" sz="2000" dirty="0"/>
              <a:t> = </a:t>
            </a:r>
            <a:r>
              <a:rPr lang="en-US" altLang="zh-CN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spark.createDataFrame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(words)</a:t>
            </a:r>
            <a:endParaRPr lang="en-US" altLang="zh-CN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sz="2000" dirty="0" err="1"/>
              <a:t>words_df.createOrReplaceTempView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words_table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r>
              <a:rPr lang="en-US" altLang="zh-CN" sz="2000" dirty="0"/>
              <a:t>result = </a:t>
            </a:r>
            <a:r>
              <a:rPr lang="en-US" altLang="zh-CN" sz="2000" b="1" dirty="0" err="1">
                <a:solidFill>
                  <a:srgbClr val="FF0000"/>
                </a:solidFill>
              </a:rPr>
              <a:t>spark.sql</a:t>
            </a:r>
            <a:r>
              <a:rPr lang="en-US" altLang="zh-CN" sz="2000" dirty="0"/>
              <a:t>("select word, sum(counts) as 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 from </a:t>
            </a:r>
            <a:r>
              <a:rPr lang="en-US" altLang="zh-CN" sz="2000" dirty="0" err="1"/>
              <a:t>words_table</a:t>
            </a:r>
            <a:r>
              <a:rPr lang="en-US" altLang="zh-CN" sz="2000" dirty="0"/>
              <a:t> group by word order by 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desc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r>
              <a:rPr lang="en-US" altLang="zh-CN" sz="2000" dirty="0" err="1"/>
              <a:t>result.show</a:t>
            </a:r>
            <a:r>
              <a:rPr lang="en-US" altLang="zh-CN" sz="2000" dirty="0"/>
              <a:t>(3)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2487" y="352768"/>
            <a:ext cx="11516498" cy="1325563"/>
          </a:xfrm>
        </p:spPr>
        <p:txBody>
          <a:bodyPr>
            <a:noAutofit/>
          </a:bodyPr>
          <a:lstStyle/>
          <a:p>
            <a:r>
              <a:rPr kumimoji="1" lang="zh-CN" altLang="en-US" sz="3600" dirty="0"/>
              <a:t>构建</a:t>
            </a:r>
            <a:r>
              <a:rPr kumimoji="1" lang="en-US" altLang="zh-CN" sz="3600" dirty="0" err="1"/>
              <a:t>DataFrame</a:t>
            </a:r>
            <a:r>
              <a:rPr kumimoji="1" lang="zh-CN" altLang="en-US" sz="3600" dirty="0"/>
              <a:t>：从带结构文件创建</a:t>
            </a:r>
            <a:br>
              <a:rPr kumimoji="1" lang="zh-CN" altLang="en-US" sz="3600" dirty="0"/>
            </a:br>
            <a:r>
              <a:rPr kumimoji="1" lang="zh-CN" altLang="en-US" sz="3600" dirty="0"/>
              <a:t>——</a:t>
            </a:r>
            <a:r>
              <a:rPr kumimoji="1" lang="zh-CN" altLang="en-US" sz="3600" dirty="0">
                <a:solidFill>
                  <a:srgbClr val="FF0000"/>
                </a:solidFill>
              </a:rPr>
              <a:t>例：</a:t>
            </a:r>
            <a:r>
              <a:rPr kumimoji="1" lang="en-US" altLang="zh-CN" sz="3600" dirty="0">
                <a:solidFill>
                  <a:srgbClr val="FF0000"/>
                </a:solidFill>
              </a:rPr>
              <a:t>Json</a:t>
            </a:r>
            <a:r>
              <a:rPr kumimoji="1" lang="zh-CN" altLang="en-US" sz="3600" dirty="0">
                <a:solidFill>
                  <a:srgbClr val="FF0000"/>
                </a:solidFill>
              </a:rPr>
              <a:t>文件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9179" y="2834645"/>
            <a:ext cx="9465275" cy="23609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/>
              <a:t>from pyspark.sql import SparkSession</a:t>
            </a:r>
            <a:endParaRPr lang="zh-CN" altLang="en-US" sz="2000"/>
          </a:p>
          <a:p>
            <a:r>
              <a:rPr lang="zh-CN" altLang="en-US" sz="2000"/>
              <a:t>spark = SparkSession.builder</a:t>
            </a:r>
            <a:r>
              <a:rPr lang="en-US" altLang="zh-CN" sz="2000"/>
              <a:t>.</a:t>
            </a:r>
            <a:r>
              <a:rPr lang="zh-CN" altLang="en-US" sz="2000"/>
              <a:t>appName("grandparent") .getOrCreate()</a:t>
            </a:r>
            <a:endParaRPr lang="zh-CN" altLang="en-US" sz="2000"/>
          </a:p>
          <a:p>
            <a:pPr>
              <a:lnSpc>
                <a:spcPct val="70000"/>
              </a:lnSpc>
            </a:pPr>
            <a:endParaRPr lang="zh-CN" altLang="en-US" sz="1600" b="1">
              <a:solidFill>
                <a:srgbClr val="FF0000"/>
              </a:solidFill>
            </a:endParaRPr>
          </a:p>
          <a:p>
            <a:pPr>
              <a:lnSpc>
                <a:spcPct val="70000"/>
              </a:lnSpc>
            </a:pPr>
            <a:endParaRPr lang="en-US" altLang="zh-CN" sz="1600" b="1">
              <a:solidFill>
                <a:srgbClr val="FF0000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zh-CN" sz="1600" b="1">
                <a:solidFill>
                  <a:srgbClr val="FF0000"/>
                </a:solidFill>
              </a:rPr>
              <a:t>#</a:t>
            </a:r>
            <a:r>
              <a:rPr lang="zh-CN" altLang="en-US" sz="1600" b="1">
                <a:solidFill>
                  <a:srgbClr val="FF0000"/>
                </a:solidFill>
              </a:rPr>
              <a:t> </a:t>
            </a:r>
            <a:r>
              <a:rPr lang="en-US" altLang="zh-CN" sz="1600" b="1">
                <a:solidFill>
                  <a:srgbClr val="FF0000"/>
                </a:solidFill>
              </a:rPr>
              <a:t>.</a:t>
            </a:r>
            <a:r>
              <a:rPr lang="zh-CN" altLang="en-US" sz="1600" b="1">
                <a:solidFill>
                  <a:srgbClr val="FF0000"/>
                </a:solidFill>
              </a:rPr>
              <a:t>创建</a:t>
            </a:r>
            <a:r>
              <a:rPr lang="en-US" altLang="zh-CN" sz="1600" b="1">
                <a:solidFill>
                  <a:srgbClr val="FF0000"/>
                </a:solidFill>
              </a:rPr>
              <a:t>dataFrame</a:t>
            </a:r>
            <a:endParaRPr lang="zh-CN" altLang="en-US" sz="1600" b="1">
              <a:solidFill>
                <a:srgbClr val="FF0000"/>
              </a:solidFill>
            </a:endParaRPr>
          </a:p>
          <a:p>
            <a:r>
              <a:rPr lang="en-US" altLang="zh-CN" sz="2000"/>
              <a:t>df =spark</a:t>
            </a:r>
            <a:r>
              <a:rPr lang="en-US" altLang="zh-CN">
                <a:highlight>
                  <a:srgbClr val="FFFF00"/>
                </a:highlight>
              </a:rPr>
              <a:t>.read.json("examples/src/main/resources/people.json")</a:t>
            </a:r>
            <a:endParaRPr lang="en-US" altLang="zh-CN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df.createOrReplaceTempView("people")</a:t>
            </a:r>
            <a:endParaRPr lang="en-US" altLang="zh-CN">
              <a:highlight>
                <a:srgbClr val="FFFF00"/>
              </a:highlight>
            </a:endParaRPr>
          </a:p>
          <a:p>
            <a:r>
              <a:rPr lang="en-US" altLang="zh-CN"/>
              <a:t>sqlDF = spark.sql("SELECT * FROM people")</a:t>
            </a:r>
            <a:endParaRPr lang="en-US" altLang="zh-CN"/>
          </a:p>
          <a:p>
            <a:r>
              <a:rPr lang="en-US" altLang="zh-CN"/>
              <a:t>sqlDF.show()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49179" y="1543134"/>
            <a:ext cx="458435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{"name":"Michael"}</a:t>
            </a:r>
            <a:endParaRPr lang="en-US" altLang="zh-CN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{"name":"Andy", "age":30}</a:t>
            </a:r>
            <a:endParaRPr lang="en-US" altLang="zh-CN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{"name":"Justin", "age":19}</a:t>
            </a:r>
            <a:endParaRPr lang="en-US" altLang="zh-CN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t="2536" r="18232"/>
          <a:stretch>
            <a:fillRect/>
          </a:stretch>
        </p:blipFill>
        <p:spPr>
          <a:xfrm>
            <a:off x="7124357" y="4328756"/>
            <a:ext cx="5067643" cy="247558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50227" y="1543134"/>
            <a:ext cx="426308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/>
              <a:t>可从</a:t>
            </a:r>
            <a:r>
              <a:rPr kumimoji="1" lang="en-US" altLang="zh-CN"/>
              <a:t>csv,json,parquet</a:t>
            </a:r>
            <a:r>
              <a:rPr kumimoji="1" lang="zh-CN" altLang="en-US"/>
              <a:t>等多种带模式的文件创建</a:t>
            </a:r>
            <a:r>
              <a:rPr kumimoji="1" lang="en-US" altLang="zh-CN"/>
              <a:t>dataframe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为何要</a:t>
            </a:r>
            <a:r>
              <a:rPr kumimoji="1" lang="en-US" altLang="zh-CN"/>
              <a:t>SparkSQL?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55971" y="1545982"/>
            <a:ext cx="8015932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3200"/>
              <a:t>既然关系模型能够很轻松的解决问题，为何要用大数据技术来写相对复杂的</a:t>
            </a:r>
            <a:r>
              <a:rPr kumimoji="1" lang="en-US" altLang="zh-CN" sz="3200"/>
              <a:t>map</a:t>
            </a:r>
            <a:r>
              <a:rPr kumimoji="1" lang="zh-CN" altLang="en-US" sz="3200"/>
              <a:t>和</a:t>
            </a:r>
            <a:r>
              <a:rPr kumimoji="1" lang="en-US" altLang="zh-CN" sz="3200"/>
              <a:t>reduce</a:t>
            </a:r>
            <a:r>
              <a:rPr kumimoji="1" lang="zh-CN" altLang="en-US" sz="3200"/>
              <a:t>程序？</a:t>
            </a:r>
            <a:r>
              <a:rPr kumimoji="1" lang="en-US" altLang="zh-CN" sz="3200"/>
              <a:t>--DBMS</a:t>
            </a:r>
            <a:r>
              <a:rPr kumimoji="1" lang="zh-CN" altLang="en-US" sz="3200"/>
              <a:t>的处理能力有限</a:t>
            </a:r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1955971" y="3506711"/>
            <a:ext cx="3882081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def mapper(line):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    child, parent = line.split(' ‘) 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    print("%s\t-%s" % (child, parent))</a:t>
            </a:r>
            <a:endParaRPr lang="zh-CN" altLang="en-US"/>
          </a:p>
          <a:p>
            <a:r>
              <a:rPr lang="zh-CN" altLang="en-US"/>
              <a:t>    print("%s\t+%s" % (parent, child))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0" y="3506711"/>
            <a:ext cx="5593492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def reducer(k, values):   </a:t>
            </a:r>
            <a:endParaRPr lang="zh-CN" altLang="en-US" dirty="0"/>
          </a:p>
          <a:p>
            <a:r>
              <a:rPr lang="zh-CN" altLang="en-US" dirty="0"/>
              <a:t>    grandparents = []</a:t>
            </a:r>
            <a:endParaRPr lang="zh-CN" altLang="en-US" dirty="0"/>
          </a:p>
          <a:p>
            <a:r>
              <a:rPr lang="zh-CN" altLang="en-US" dirty="0"/>
              <a:t>    grandchildren = []</a:t>
            </a:r>
            <a:endParaRPr lang="zh-CN" altLang="en-US" dirty="0"/>
          </a:p>
          <a:p>
            <a:r>
              <a:rPr lang="zh-CN" altLang="en-US" dirty="0"/>
              <a:t>    for v in values: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        </a:t>
            </a:r>
            <a:r>
              <a:rPr lang="zh-CN" altLang="en-US" dirty="0"/>
              <a:t>grandparents.append(v[1:]) if v.startswith('-’)</a:t>
            </a:r>
            <a:r>
              <a:rPr lang="en-US" altLang="zh-CN" dirty="0"/>
              <a:t> \</a:t>
            </a:r>
            <a:endParaRPr lang="zh-CN" altLang="en-US" dirty="0"/>
          </a:p>
          <a:p>
            <a:r>
              <a:rPr lang="zh-CN" altLang="en-US" dirty="0"/>
              <a:t>          else</a:t>
            </a:r>
            <a:r>
              <a:rPr lang="en-US" altLang="zh-CN" dirty="0"/>
              <a:t>  </a:t>
            </a:r>
            <a:r>
              <a:rPr lang="zh-CN" altLang="en-US" dirty="0"/>
              <a:t>grandchildren.append(v[1:])</a:t>
            </a:r>
            <a:endParaRPr lang="zh-CN" altLang="en-US" dirty="0"/>
          </a:p>
          <a:p>
            <a:r>
              <a:rPr lang="zh-CN" altLang="en-US" dirty="0"/>
              <a:t>    for i in grandchildren:</a:t>
            </a:r>
            <a:endParaRPr lang="zh-CN" altLang="en-US" dirty="0"/>
          </a:p>
          <a:p>
            <a:r>
              <a:rPr lang="zh-CN" altLang="en-US" dirty="0"/>
              <a:t>        for j in grandparents:</a:t>
            </a:r>
            <a:endParaRPr lang="zh-CN" altLang="en-US" dirty="0"/>
          </a:p>
          <a:p>
            <a:r>
              <a:rPr lang="zh-CN" altLang="en-US" dirty="0"/>
              <a:t>            print("%s\t%s" % (i, j))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2487" y="352768"/>
            <a:ext cx="11516498" cy="1325563"/>
          </a:xfrm>
        </p:spPr>
        <p:txBody>
          <a:bodyPr/>
          <a:lstStyle/>
          <a:p>
            <a:r>
              <a:rPr kumimoji="1" lang="zh-CN" altLang="en-US"/>
              <a:t>构建</a:t>
            </a:r>
            <a:r>
              <a:rPr kumimoji="1" lang="en-US" altLang="zh-CN"/>
              <a:t>DataFrame</a:t>
            </a:r>
            <a:r>
              <a:rPr kumimoji="1" lang="zh-CN" altLang="en-US"/>
              <a:t>：从其他数据源</a:t>
            </a:r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97211" y="2644346"/>
            <a:ext cx="7389340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000"/>
              <a:t>可以从</a:t>
            </a:r>
            <a:r>
              <a:rPr kumimoji="1" lang="en-US" altLang="zh-CN" sz="2000"/>
              <a:t>Hive</a:t>
            </a:r>
            <a:r>
              <a:rPr kumimoji="1" lang="zh-CN" altLang="en-US" sz="2000"/>
              <a:t>，</a:t>
            </a:r>
            <a:r>
              <a:rPr kumimoji="1" lang="en-US" altLang="zh-CN" sz="2000"/>
              <a:t>mysql, jdbc</a:t>
            </a:r>
            <a:r>
              <a:rPr kumimoji="1" lang="zh-CN" altLang="en-US" sz="2000"/>
              <a:t>等结构化数据源加载数据构建</a:t>
            </a:r>
            <a:r>
              <a:rPr kumimoji="1" lang="en-US" altLang="zh-CN" sz="2000"/>
              <a:t>dataframe</a:t>
            </a:r>
            <a:endParaRPr kumimoji="1" lang="en-US" altLang="zh-CN" sz="2000"/>
          </a:p>
          <a:p>
            <a:endParaRPr kumimoji="1" lang="en-US" altLang="zh-CN" sz="2000"/>
          </a:p>
          <a:p>
            <a:r>
              <a:rPr kumimoji="1" lang="zh-CN" altLang="en-US" sz="2000"/>
              <a:t>具体方法请参见</a:t>
            </a:r>
            <a:r>
              <a:rPr kumimoji="1" lang="en-US" altLang="zh-CN" sz="2000"/>
              <a:t>spark</a:t>
            </a:r>
            <a:r>
              <a:rPr kumimoji="1" lang="zh-CN" altLang="en-US" sz="2000"/>
              <a:t>官网（</a:t>
            </a:r>
            <a:r>
              <a:rPr kumimoji="1" lang="en-US" altLang="zh-CN" sz="2000">
                <a:hlinkClick r:id="rId1"/>
              </a:rPr>
              <a:t>http://spark.apache.org/sql/</a:t>
            </a:r>
            <a:r>
              <a:rPr kumimoji="1" lang="zh-CN" altLang="en-US" sz="2000"/>
              <a:t>）。</a:t>
            </a:r>
            <a:endParaRPr kumimoji="1"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从</a:t>
            </a:r>
            <a:r>
              <a:rPr kumimoji="1" lang="en-US" altLang="zh-CN"/>
              <a:t>dataframe</a:t>
            </a:r>
            <a:r>
              <a:rPr kumimoji="1" lang="zh-CN" altLang="en-US"/>
              <a:t>创建表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dataFrame.createOrReplaceTempView:</a:t>
            </a:r>
            <a:endParaRPr kumimoji="1" lang="en-US" altLang="zh-CN"/>
          </a:p>
          <a:p>
            <a:pPr lvl="1"/>
            <a:r>
              <a:rPr kumimoji="1" lang="zh-CN" altLang="en-US"/>
              <a:t>仅在当前</a:t>
            </a:r>
            <a:r>
              <a:rPr kumimoji="1" lang="en-US" altLang="zh-CN"/>
              <a:t>session</a:t>
            </a:r>
            <a:r>
              <a:rPr kumimoji="1" lang="zh-CN" altLang="en-US"/>
              <a:t>内有效</a:t>
            </a:r>
            <a:endParaRPr kumimoji="1" lang="en-US" altLang="zh-CN"/>
          </a:p>
          <a:p>
            <a:r>
              <a:rPr kumimoji="1" lang="en-US" altLang="zh-CN"/>
              <a:t>dataFrame.createGlobalTempView</a:t>
            </a:r>
            <a:endParaRPr kumimoji="1" lang="en-US" altLang="zh-CN"/>
          </a:p>
          <a:p>
            <a:pPr lvl="1"/>
            <a:r>
              <a:rPr kumimoji="1" lang="zh-CN" altLang="en-US"/>
              <a:t>在整个</a:t>
            </a:r>
            <a:r>
              <a:rPr kumimoji="1" lang="en-US" altLang="zh-CN"/>
              <a:t>spark</a:t>
            </a:r>
            <a:r>
              <a:rPr kumimoji="1" lang="zh-CN" altLang="en-US"/>
              <a:t>运行期间均有效，可跨</a:t>
            </a:r>
            <a:r>
              <a:rPr kumimoji="1" lang="en-US" altLang="zh-CN"/>
              <a:t>session</a:t>
            </a:r>
            <a:r>
              <a:rPr kumimoji="1" lang="zh-CN" altLang="en-US"/>
              <a:t>访问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3640399"/>
            <a:ext cx="9465275" cy="23609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/>
              <a:t>from pyspark.sql import SparkSession</a:t>
            </a:r>
            <a:endParaRPr lang="zh-CN" altLang="en-US" sz="2000"/>
          </a:p>
          <a:p>
            <a:r>
              <a:rPr lang="zh-CN" altLang="en-US" sz="2000"/>
              <a:t>spark = SparkSession.builder</a:t>
            </a:r>
            <a:r>
              <a:rPr lang="en-US" altLang="zh-CN" sz="2000"/>
              <a:t>.</a:t>
            </a:r>
            <a:r>
              <a:rPr lang="zh-CN" altLang="en-US" sz="2000"/>
              <a:t>appName("grandparent") .getOrCreate()</a:t>
            </a:r>
            <a:endParaRPr lang="zh-CN" altLang="en-US" sz="2000"/>
          </a:p>
          <a:p>
            <a:pPr>
              <a:lnSpc>
                <a:spcPct val="70000"/>
              </a:lnSpc>
            </a:pPr>
            <a:endParaRPr lang="zh-CN" altLang="en-US" sz="1600" b="1">
              <a:solidFill>
                <a:srgbClr val="FF0000"/>
              </a:solidFill>
            </a:endParaRPr>
          </a:p>
          <a:p>
            <a:pPr>
              <a:lnSpc>
                <a:spcPct val="70000"/>
              </a:lnSpc>
            </a:pPr>
            <a:endParaRPr lang="en-US" altLang="zh-CN" sz="1600" b="1">
              <a:solidFill>
                <a:srgbClr val="FF0000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zh-CN" sz="1600" b="1">
                <a:solidFill>
                  <a:srgbClr val="FF0000"/>
                </a:solidFill>
              </a:rPr>
              <a:t>#</a:t>
            </a:r>
            <a:r>
              <a:rPr lang="zh-CN" altLang="en-US" sz="1600" b="1">
                <a:solidFill>
                  <a:srgbClr val="FF0000"/>
                </a:solidFill>
              </a:rPr>
              <a:t> </a:t>
            </a:r>
            <a:r>
              <a:rPr lang="en-US" altLang="zh-CN" sz="1600" b="1">
                <a:solidFill>
                  <a:srgbClr val="FF0000"/>
                </a:solidFill>
              </a:rPr>
              <a:t>.</a:t>
            </a:r>
            <a:r>
              <a:rPr lang="zh-CN" altLang="en-US" sz="1600" b="1">
                <a:solidFill>
                  <a:srgbClr val="FF0000"/>
                </a:solidFill>
              </a:rPr>
              <a:t>创建</a:t>
            </a:r>
            <a:r>
              <a:rPr lang="en-US" altLang="zh-CN" sz="1600" b="1">
                <a:solidFill>
                  <a:srgbClr val="FF0000"/>
                </a:solidFill>
              </a:rPr>
              <a:t>dataFrame</a:t>
            </a:r>
            <a:endParaRPr lang="zh-CN" altLang="en-US" sz="1600" b="1">
              <a:solidFill>
                <a:srgbClr val="FF0000"/>
              </a:solidFill>
            </a:endParaRPr>
          </a:p>
          <a:p>
            <a:r>
              <a:rPr lang="en-US" altLang="zh-CN" sz="2000"/>
              <a:t>df =spark</a:t>
            </a:r>
            <a:r>
              <a:rPr lang="en-US" altLang="zh-CN">
                <a:highlight>
                  <a:srgbClr val="FFFF00"/>
                </a:highlight>
              </a:rPr>
              <a:t>.read.json("examples/src/main/resources/people.json")</a:t>
            </a:r>
            <a:endParaRPr lang="en-US" altLang="zh-CN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df.createGlobalTempView("people")</a:t>
            </a:r>
            <a:endParaRPr lang="en-US" altLang="zh-CN">
              <a:highlight>
                <a:srgbClr val="FFFF00"/>
              </a:highlight>
            </a:endParaRPr>
          </a:p>
          <a:p>
            <a:r>
              <a:rPr lang="en-US" altLang="zh-CN"/>
              <a:t>sqlDF = spark.newsession().sql("SELECT * FROM people")</a:t>
            </a:r>
            <a:endParaRPr lang="en-US" altLang="zh-CN"/>
          </a:p>
          <a:p>
            <a:r>
              <a:rPr lang="en-US" altLang="zh-CN"/>
              <a:t>sqlDF.show()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使用聚合函数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内置聚合函数：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min, max, count, </a:t>
            </a:r>
            <a:r>
              <a:rPr lang="en-US" altLang="zh-CN" dirty="0" err="1" smtClean="0"/>
              <a:t>countDistinct</a:t>
            </a:r>
            <a:r>
              <a:rPr lang="en-US" altLang="zh-CN" dirty="0" smtClean="0"/>
              <a:t>, first, last, sum, </a:t>
            </a:r>
            <a:r>
              <a:rPr lang="en-US" altLang="zh-CN" dirty="0" err="1" smtClean="0"/>
              <a:t>sumDistinct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avg</a:t>
            </a:r>
            <a:endParaRPr lang="en-US" altLang="zh-CN" dirty="0" smtClean="0"/>
          </a:p>
          <a:p>
            <a:r>
              <a:rPr lang="zh-CN" altLang="en-US" dirty="0" smtClean="0"/>
              <a:t>数学函数：</a:t>
            </a:r>
            <a:endParaRPr lang="en-US" altLang="zh-CN" dirty="0" smtClean="0"/>
          </a:p>
          <a:p>
            <a:pPr lvl="1"/>
            <a:r>
              <a:rPr lang="zh-CN" altLang="en-US" dirty="0"/>
              <a:t>总体</a:t>
            </a:r>
            <a:r>
              <a:rPr lang="en-US" altLang="zh-CN" dirty="0"/>
              <a:t>/</a:t>
            </a:r>
            <a:r>
              <a:rPr lang="zh-CN" altLang="en-US" dirty="0"/>
              <a:t>样本 方差，标准差</a:t>
            </a:r>
            <a:endParaRPr lang="en-US" altLang="zh-CN" dirty="0"/>
          </a:p>
          <a:p>
            <a:pPr lvl="2"/>
            <a:r>
              <a:rPr lang="en-US" altLang="zh-CN" dirty="0" err="1" smtClean="0"/>
              <a:t>var_pop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var_samp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stddev_pop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stddev_samp</a:t>
            </a:r>
            <a:r>
              <a:rPr lang="en-US" altLang="zh-CN" dirty="0" smtClean="0"/>
              <a:t> skewness, kurtosis,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偏度，峰度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covar_samp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covar_pop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使用自定义</a:t>
            </a:r>
            <a:r>
              <a:rPr lang="zh-CN" altLang="en-US" dirty="0" smtClean="0"/>
              <a:t>函数（</a:t>
            </a:r>
            <a:r>
              <a:rPr lang="en-US" altLang="zh-CN" dirty="0" smtClean="0"/>
              <a:t>5-5</a:t>
            </a:r>
            <a:r>
              <a:rPr lang="zh-CN" altLang="en-US" dirty="0" smtClean="0"/>
              <a:t>出租车轨迹分析）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1510"/>
          </a:xfrm>
        </p:spPr>
        <p:txBody>
          <a:bodyPr/>
          <a:lstStyle/>
          <a:p>
            <a:pPr lvl="1"/>
            <a:r>
              <a:rPr lang="en-US" altLang="zh-CN" dirty="0" err="1" smtClean="0"/>
              <a:t>sparkSession.udf.register</a:t>
            </a:r>
            <a:r>
              <a:rPr lang="en-US" altLang="zh-CN" dirty="0"/>
              <a:t>(“</a:t>
            </a:r>
            <a:r>
              <a:rPr lang="en-US" altLang="zh-CN" b="1" dirty="0" err="1">
                <a:solidFill>
                  <a:srgbClr val="FFC000"/>
                </a:solidFill>
              </a:rPr>
              <a:t>function_title</a:t>
            </a:r>
            <a:r>
              <a:rPr lang="en-US" altLang="zh-CN" dirty="0"/>
              <a:t>”, </a:t>
            </a:r>
            <a:r>
              <a:rPr lang="en-US" altLang="zh-CN" b="1" dirty="0" err="1">
                <a:solidFill>
                  <a:schemeClr val="accent1"/>
                </a:solidFill>
              </a:rPr>
              <a:t>function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396380"/>
            <a:ext cx="10898155" cy="19380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spark = </a:t>
            </a:r>
            <a:r>
              <a:rPr lang="en-US" altLang="zh-CN" sz="2400" dirty="0" err="1"/>
              <a:t>SparkSession.builder.master</a:t>
            </a:r>
            <a:r>
              <a:rPr lang="en-US" altLang="zh-CN" sz="2400" dirty="0"/>
              <a:t>("local").</a:t>
            </a:r>
            <a:r>
              <a:rPr lang="en-US" altLang="zh-CN" sz="2400" dirty="0" err="1"/>
              <a:t>appName</a:t>
            </a:r>
            <a:r>
              <a:rPr lang="en-US" altLang="zh-CN" sz="2400" dirty="0"/>
              <a:t>("demo").</a:t>
            </a:r>
            <a:r>
              <a:rPr lang="en-US" altLang="zh-CN" sz="2400" dirty="0" err="1"/>
              <a:t>getOrCreate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err="1"/>
              <a:t>spark.udf.register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timeLen</a:t>
            </a:r>
            <a:r>
              <a:rPr lang="en-US" altLang="zh-CN" sz="2400" dirty="0"/>
              <a:t>", lambda x: [</a:t>
            </a:r>
            <a:endParaRPr lang="en-US" altLang="zh-CN" sz="2400" dirty="0"/>
          </a:p>
          <a:p>
            <a:r>
              <a:rPr lang="en-US" altLang="zh-CN" sz="2400" dirty="0"/>
              <a:t>        (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eval</a:t>
            </a:r>
            <a:r>
              <a:rPr lang="en-US" altLang="zh-CN" sz="2400" dirty="0"/>
              <a:t>(x)) - 1) * 15 if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eval</a:t>
            </a:r>
            <a:r>
              <a:rPr lang="en-US" altLang="zh-CN" sz="2400" dirty="0"/>
              <a:t>(x)) &gt; 0 else 0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])    #  </a:t>
            </a:r>
            <a:r>
              <a:rPr lang="zh-CN" altLang="en-US" sz="2400" dirty="0" smtClean="0"/>
              <a:t>函数返回值为</a:t>
            </a:r>
            <a:r>
              <a:rPr lang="zh-CN" altLang="en-US" sz="2400" dirty="0" smtClean="0"/>
              <a:t>列表</a:t>
            </a:r>
            <a:endParaRPr lang="zh-CN" altLang="en-US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38200" y="4597253"/>
            <a:ext cx="9804918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timeLen</a:t>
            </a:r>
            <a:r>
              <a:rPr lang="en-US" altLang="zh-CN" sz="2000" dirty="0" smtClean="0"/>
              <a:t>” :  ---</a:t>
            </a:r>
            <a:r>
              <a:rPr lang="zh-CN" altLang="en-US" sz="2000" dirty="0" smtClean="0"/>
              <a:t>自定义函数名称；</a:t>
            </a:r>
            <a:endParaRPr lang="en-US" altLang="zh-CN" sz="2000" dirty="0" smtClean="0"/>
          </a:p>
          <a:p>
            <a:r>
              <a:rPr lang="en-US" altLang="zh-CN" sz="2000" dirty="0"/>
              <a:t>lambda x: {</a:t>
            </a:r>
            <a:endParaRPr lang="en-US" altLang="zh-CN" sz="2000" dirty="0"/>
          </a:p>
          <a:p>
            <a:r>
              <a:rPr lang="en-US" altLang="zh-CN" sz="2000" dirty="0"/>
              <a:t>        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eval</a:t>
            </a:r>
            <a:r>
              <a:rPr lang="en-US" altLang="zh-CN" sz="2000" dirty="0"/>
              <a:t>(x)) - 1) * 15 if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eval</a:t>
            </a:r>
            <a:r>
              <a:rPr lang="en-US" altLang="zh-CN" sz="2000" dirty="0"/>
              <a:t>(x)) &gt; 0 else 0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}                 ---- </a:t>
            </a:r>
            <a:r>
              <a:rPr lang="zh-CN" altLang="en-US" sz="2000" dirty="0" smtClean="0"/>
              <a:t>函数的定义</a:t>
            </a:r>
            <a:endParaRPr lang="en-US" altLang="zh-CN" sz="2000" dirty="0" smtClean="0"/>
          </a:p>
          <a:p>
            <a:r>
              <a:rPr lang="en-US" altLang="zh-CN" sz="2000" dirty="0"/>
              <a:t>eval:</a:t>
            </a:r>
            <a:r>
              <a:rPr lang="zh-CN" altLang="en-US" sz="2000" dirty="0"/>
              <a:t>去掉字符串的引号：</a:t>
            </a:r>
            <a:r>
              <a:rPr lang="en-US" altLang="zh-CN" sz="2000" dirty="0"/>
              <a:t>”[[1,2],[2,6]]”  ------&gt;</a:t>
            </a:r>
            <a:r>
              <a:rPr lang="en-US" altLang="zh-CN" sz="2000" dirty="0">
                <a:sym typeface="+mn-ea"/>
              </a:rPr>
              <a:t>[[1,2],[2,6]]</a:t>
            </a:r>
            <a:endParaRPr lang="en-US" altLang="zh-CN" sz="2000" dirty="0"/>
          </a:p>
        </p:txBody>
      </p:sp>
      <p:sp>
        <p:nvSpPr>
          <p:cNvPr id="6" name="线形标注 1 5"/>
          <p:cNvSpPr/>
          <p:nvPr/>
        </p:nvSpPr>
        <p:spPr>
          <a:xfrm>
            <a:off x="8013065" y="1266190"/>
            <a:ext cx="1877695" cy="559435"/>
          </a:xfrm>
          <a:prstGeom prst="borderCallout1">
            <a:avLst>
              <a:gd name="adj1" fmla="val 18750"/>
              <a:gd name="adj2" fmla="val -8333"/>
              <a:gd name="adj3" fmla="val 115664"/>
              <a:gd name="adj4" fmla="val -34629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注册的函数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7" name="线形标注 1 6"/>
          <p:cNvSpPr/>
          <p:nvPr/>
        </p:nvSpPr>
        <p:spPr>
          <a:xfrm>
            <a:off x="3653790" y="1449705"/>
            <a:ext cx="1694815" cy="375920"/>
          </a:xfrm>
          <a:prstGeom prst="borderCallout1">
            <a:avLst>
              <a:gd name="adj1" fmla="val 51351"/>
              <a:gd name="adj2" fmla="val 99830"/>
              <a:gd name="adj3" fmla="val 142736"/>
              <a:gd name="adj4" fmla="val 133812"/>
            </a:avLst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注册的</a:t>
            </a:r>
            <a:r>
              <a:rPr lang="zh-CN" altLang="en-US"/>
              <a:t>函数名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53630" y="4905375"/>
            <a:ext cx="4282440" cy="119888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/>
              <a:t>def Duration(x):</a:t>
            </a:r>
            <a:endParaRPr lang="en-US" altLang="zh-CN"/>
          </a:p>
          <a:p>
            <a:r>
              <a:rPr lang="en-US" altLang="zh-CN"/>
              <a:t>    du = len(eval(x))</a:t>
            </a:r>
            <a:endParaRPr lang="en-US" altLang="zh-CN"/>
          </a:p>
          <a:p>
            <a:r>
              <a:rPr lang="en-US" altLang="zh-CN"/>
              <a:t>    return [(du-1)*15 if du&gt;0 else 0]</a:t>
            </a:r>
            <a:endParaRPr lang="en-US" altLang="zh-CN"/>
          </a:p>
          <a:p>
            <a:r>
              <a:rPr lang="en-US" altLang="zh-CN"/>
              <a:t>spark.udf.register(“timeLen”, </a:t>
            </a:r>
            <a:r>
              <a:rPr lang="en-US" altLang="zh-CN">
                <a:sym typeface="+mn-ea"/>
              </a:rPr>
              <a:t>Duration)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44945" y="4482465"/>
            <a:ext cx="804545" cy="98488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4571365" y="4140200"/>
            <a:ext cx="1668145" cy="620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执行</a:t>
            </a:r>
            <a:r>
              <a:rPr kumimoji="1" lang="en-US" altLang="zh-CN"/>
              <a:t>SQl</a:t>
            </a:r>
            <a:r>
              <a:rPr kumimoji="1" lang="zh-CN" altLang="en-US"/>
              <a:t>查询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SQL</a:t>
            </a:r>
            <a:r>
              <a:rPr kumimoji="1" lang="zh-CN" altLang="en-US" dirty="0"/>
              <a:t>有一些限制，例如不支持子查询，不支持集合操作，不支持索引，不支持</a:t>
            </a:r>
            <a:r>
              <a:rPr kumimoji="1" lang="en-US" altLang="zh-CN" dirty="0"/>
              <a:t>limit,……</a:t>
            </a:r>
            <a:endParaRPr kumimoji="1" lang="en-US" altLang="zh-CN" dirty="0"/>
          </a:p>
          <a:p>
            <a:r>
              <a:rPr kumimoji="1" lang="zh-CN" altLang="en-US" dirty="0"/>
              <a:t>详见：</a:t>
            </a:r>
            <a:r>
              <a:rPr kumimoji="1" lang="en-US" altLang="zh-CN" sz="2400" dirty="0"/>
              <a:t>http://spark.apache.org/docs/latest/sql-ref-ansi-compliance.html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保存查询结果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210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/>
              <a:t>显示查询结果</a:t>
            </a:r>
            <a:endParaRPr kumimoji="1" lang="en-US" altLang="zh-CN"/>
          </a:p>
          <a:p>
            <a:pPr lvl="1"/>
            <a:r>
              <a:rPr kumimoji="1" lang="en-US" altLang="zh-CN"/>
              <a:t>dataFrame.show()</a:t>
            </a:r>
            <a:endParaRPr kumimoji="1" lang="en-US" altLang="zh-CN"/>
          </a:p>
          <a:p>
            <a:r>
              <a:rPr kumimoji="1" lang="zh-CN" altLang="en-US"/>
              <a:t>保存为文件</a:t>
            </a:r>
            <a:endParaRPr kumimoji="1" lang="en-US" altLang="zh-CN"/>
          </a:p>
          <a:p>
            <a:pPr lvl="1"/>
            <a:r>
              <a:rPr lang="en-US" altLang="zh-CN">
                <a:effectLst/>
              </a:rPr>
              <a:t>dataFrame.save</a:t>
            </a:r>
            <a:r>
              <a:rPr lang="en-US" altLang="zh-CN"/>
              <a:t>(</a:t>
            </a:r>
            <a:r>
              <a:rPr lang="en-US" altLang="zh-CN" i="1"/>
              <a:t>path=None</a:t>
            </a:r>
            <a:r>
              <a:rPr lang="en-US" altLang="zh-CN"/>
              <a:t>, </a:t>
            </a:r>
            <a:r>
              <a:rPr lang="en-US" altLang="zh-CN" i="1"/>
              <a:t>format=None</a:t>
            </a:r>
            <a:r>
              <a:rPr lang="en-US" altLang="zh-CN"/>
              <a:t>, </a:t>
            </a:r>
            <a:r>
              <a:rPr lang="en-US" altLang="zh-CN" i="1"/>
              <a:t>mode=None</a:t>
            </a:r>
            <a:r>
              <a:rPr lang="en-US" altLang="zh-CN"/>
              <a:t>, </a:t>
            </a:r>
            <a:r>
              <a:rPr lang="en-US" altLang="zh-CN" i="1"/>
              <a:t>partitionBy=None</a:t>
            </a:r>
            <a:r>
              <a:rPr lang="en-US" altLang="zh-CN"/>
              <a:t>, </a:t>
            </a:r>
            <a:r>
              <a:rPr lang="en-US" altLang="zh-CN" i="1"/>
              <a:t>**options)</a:t>
            </a:r>
            <a:endParaRPr lang="en-US" altLang="zh-CN" i="1"/>
          </a:p>
          <a:p>
            <a:pPr lvl="1"/>
            <a:r>
              <a:rPr kumimoji="1" lang="en-US" altLang="zh-CN"/>
              <a:t>dataFrame.write.mode( ).format( ).save( )</a:t>
            </a:r>
            <a:endParaRPr kumimoji="1" lang="en-US" altLang="zh-CN"/>
          </a:p>
          <a:p>
            <a:pPr lvl="1"/>
            <a:endParaRPr lang="en-US" altLang="zh-CN" i="1"/>
          </a:p>
        </p:txBody>
      </p:sp>
      <p:sp>
        <p:nvSpPr>
          <p:cNvPr id="4" name="矩形 3"/>
          <p:cNvSpPr/>
          <p:nvPr/>
        </p:nvSpPr>
        <p:spPr>
          <a:xfrm>
            <a:off x="2160373" y="3995678"/>
            <a:ext cx="66376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u="none" strike="noStrike">
                <a:solidFill>
                  <a:srgbClr val="3E4349"/>
                </a:solidFill>
                <a:effectLst/>
                <a:latin typeface="Arial" panose="020B0604020202020204" pitchFamily="34" charset="0"/>
              </a:rPr>
              <a:t>mode</a:t>
            </a:r>
            <a:endParaRPr lang="en-US" altLang="zh-CN" b="1" i="1" u="none" strike="noStrike">
              <a:solidFill>
                <a:srgbClr val="3E4349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i="1" u="none" strike="noStrike">
                <a:solidFill>
                  <a:srgbClr val="3E4349"/>
                </a:solidFill>
                <a:effectLst/>
                <a:latin typeface="Arial" panose="020B0604020202020204" pitchFamily="34" charset="0"/>
              </a:rPr>
              <a:t>append</a:t>
            </a:r>
            <a:r>
              <a:rPr lang="en-US" altLang="zh-CN" b="0" i="0" u="none" strike="noStrike">
                <a:solidFill>
                  <a:srgbClr val="3E4349"/>
                </a:solidFill>
                <a:effectLst/>
                <a:latin typeface="Arial" panose="020B0604020202020204" pitchFamily="34" charset="0"/>
              </a:rPr>
              <a:t>: Append contents of this </a:t>
            </a:r>
            <a:r>
              <a:rPr lang="en-US" altLang="zh-CN" b="0" i="0" u="none" strike="noStrike">
                <a:solidFill>
                  <a:srgbClr val="005B81"/>
                </a:solidFill>
                <a:effectLst/>
                <a:latin typeface="Arial" panose="020B0604020202020204" pitchFamily="34" charset="0"/>
                <a:hlinkClick r:id="rId1" tooltip="pyspark.sql.DataFrame"/>
              </a:rPr>
              <a:t>DataFrame</a:t>
            </a:r>
            <a:r>
              <a:rPr lang="en-US" altLang="zh-CN" b="0" i="0" u="none" strike="noStrike">
                <a:solidFill>
                  <a:srgbClr val="3E4349"/>
                </a:solidFill>
                <a:effectLst/>
                <a:latin typeface="Arial" panose="020B0604020202020204" pitchFamily="34" charset="0"/>
              </a:rPr>
              <a:t> to existing data.</a:t>
            </a:r>
            <a:endParaRPr lang="en-US" altLang="zh-CN" b="0" i="0" u="none" strike="noStrike">
              <a:solidFill>
                <a:srgbClr val="3E4349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i="1" u="none" strike="noStrike">
                <a:solidFill>
                  <a:srgbClr val="3E4349"/>
                </a:solidFill>
                <a:effectLst/>
                <a:latin typeface="Arial" panose="020B0604020202020204" pitchFamily="34" charset="0"/>
              </a:rPr>
              <a:t>overwrite</a:t>
            </a:r>
            <a:r>
              <a:rPr lang="en-US" altLang="zh-CN" b="0" i="0" u="none" strike="noStrike">
                <a:solidFill>
                  <a:srgbClr val="3E4349"/>
                </a:solidFill>
                <a:effectLst/>
                <a:latin typeface="Arial" panose="020B0604020202020204" pitchFamily="34" charset="0"/>
              </a:rPr>
              <a:t>: Overwrite existing data.</a:t>
            </a:r>
            <a:endParaRPr lang="en-US" altLang="zh-CN" b="0" i="0" u="none" strike="noStrike">
              <a:solidFill>
                <a:srgbClr val="3E4349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i="1" u="none" strike="noStrike">
                <a:solidFill>
                  <a:srgbClr val="3E4349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lang="en-US" altLang="zh-CN" b="0" i="0" u="none" strike="noStrike">
                <a:solidFill>
                  <a:srgbClr val="3E4349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altLang="zh-CN" b="0" i="1" u="none" strike="noStrike">
                <a:solidFill>
                  <a:srgbClr val="3E4349"/>
                </a:solidFill>
                <a:effectLst/>
                <a:latin typeface="Arial" panose="020B0604020202020204" pitchFamily="34" charset="0"/>
              </a:rPr>
              <a:t>errorifexists</a:t>
            </a:r>
            <a:r>
              <a:rPr lang="en-US" altLang="zh-CN" b="0" i="0" u="none" strike="noStrike">
                <a:solidFill>
                  <a:srgbClr val="3E4349"/>
                </a:solidFill>
                <a:effectLst/>
                <a:latin typeface="Arial" panose="020B0604020202020204" pitchFamily="34" charset="0"/>
              </a:rPr>
              <a:t>: Throw an exception if data already exists.</a:t>
            </a:r>
            <a:endParaRPr lang="en-US" altLang="zh-CN" b="0" i="0" u="none" strike="noStrike">
              <a:solidFill>
                <a:srgbClr val="3E4349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i="1" u="none" strike="noStrike">
                <a:solidFill>
                  <a:srgbClr val="3E4349"/>
                </a:solidFill>
                <a:effectLst/>
                <a:latin typeface="Arial" panose="020B0604020202020204" pitchFamily="34" charset="0"/>
              </a:rPr>
              <a:t>ignore</a:t>
            </a:r>
            <a:r>
              <a:rPr lang="en-US" altLang="zh-CN" b="0" i="0" u="none" strike="noStrike">
                <a:solidFill>
                  <a:srgbClr val="3E4349"/>
                </a:solidFill>
                <a:effectLst/>
                <a:latin typeface="Arial" panose="020B0604020202020204" pitchFamily="34" charset="0"/>
              </a:rPr>
              <a:t>: Silently ignore this operation if data already exists.</a:t>
            </a:r>
            <a:endParaRPr lang="en-US" altLang="zh-CN" b="0" i="0" u="none" strike="noStrike">
              <a:solidFill>
                <a:srgbClr val="3E4349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1" i="1">
                <a:solidFill>
                  <a:srgbClr val="3E4349"/>
                </a:solidFill>
                <a:latin typeface="Arial" panose="020B0604020202020204" pitchFamily="34" charset="0"/>
              </a:rPr>
              <a:t>foramt</a:t>
            </a:r>
            <a:endParaRPr lang="en-US" altLang="zh-CN" b="1" i="1">
              <a:solidFill>
                <a:srgbClr val="3E4349"/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i="1">
                <a:solidFill>
                  <a:srgbClr val="3E4349"/>
                </a:solidFill>
                <a:latin typeface="Arial" panose="020B0604020202020204" pitchFamily="34" charset="0"/>
              </a:rPr>
              <a:t>csv</a:t>
            </a:r>
            <a:endParaRPr lang="en-US" altLang="zh-CN" i="1">
              <a:solidFill>
                <a:srgbClr val="3E4349"/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i="1">
                <a:solidFill>
                  <a:srgbClr val="3E4349"/>
                </a:solidFill>
                <a:latin typeface="Arial" panose="020B0604020202020204" pitchFamily="34" charset="0"/>
              </a:rPr>
              <a:t>json</a:t>
            </a:r>
            <a:endParaRPr lang="en-US" altLang="zh-CN" i="1">
              <a:solidFill>
                <a:srgbClr val="3E434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实例分析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836"/>
          </a:xfrm>
        </p:spPr>
        <p:txBody>
          <a:bodyPr/>
          <a:lstStyle/>
          <a:p>
            <a:r>
              <a:rPr kumimoji="1" lang="zh-CN" altLang="en-US" dirty="0"/>
              <a:t>用</a:t>
            </a:r>
            <a:r>
              <a:rPr kumimoji="1" lang="en-US" altLang="zh-CN" dirty="0" err="1"/>
              <a:t>SparkSQL</a:t>
            </a:r>
            <a:r>
              <a:rPr kumimoji="1" lang="zh-CN" altLang="en-US" dirty="0"/>
              <a:t>实现词频统计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思路：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将单词预处理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结构化</a:t>
            </a:r>
            <a:r>
              <a:rPr kumimoji="1" lang="en-US" altLang="zh-CN" dirty="0" smtClean="0"/>
              <a:t>RDD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为数据集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根据数据集创建临时表；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对临时表执行聚合查询。</a:t>
            </a:r>
            <a:endParaRPr kumimoji="1" lang="en-US" altLang="zh-CN" dirty="0"/>
          </a:p>
          <a:p>
            <a:r>
              <a:rPr kumimoji="1" lang="zh-CN" altLang="en-US" dirty="0"/>
              <a:t>用</a:t>
            </a:r>
            <a:r>
              <a:rPr kumimoji="1" lang="en-US" altLang="zh-CN" dirty="0" err="1"/>
              <a:t>SparkSQL</a:t>
            </a:r>
            <a:r>
              <a:rPr kumimoji="1" lang="zh-CN" altLang="en-US" dirty="0"/>
              <a:t>挖掘祖孙</a:t>
            </a:r>
            <a:r>
              <a:rPr kumimoji="1" lang="zh-CN" altLang="en-US" dirty="0" smtClean="0"/>
              <a:t>关系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思路：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对表进行自连接</a:t>
            </a:r>
            <a:endParaRPr kumimoji="1" lang="en-US" altLang="zh-CN" dirty="0" smtClean="0"/>
          </a:p>
          <a:p>
            <a:pPr lvl="2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562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SparkSQL</a:t>
            </a:r>
            <a:r>
              <a:rPr lang="en-US" altLang="zh-CN" dirty="0" smtClean="0"/>
              <a:t>---</a:t>
            </a:r>
            <a:r>
              <a:rPr lang="zh-CN" altLang="en-US" dirty="0" smtClean="0"/>
              <a:t>词频统计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995" y="1110892"/>
            <a:ext cx="6414417" cy="59391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from </a:t>
            </a:r>
            <a:r>
              <a:rPr lang="en-US" altLang="zh-CN" sz="2000" dirty="0" err="1"/>
              <a:t>pyspark.sql</a:t>
            </a:r>
            <a:r>
              <a:rPr lang="en-US" altLang="zh-CN" sz="2000" dirty="0"/>
              <a:t> import </a:t>
            </a:r>
            <a:r>
              <a:rPr lang="en-US" altLang="zh-CN" sz="2000" dirty="0" err="1"/>
              <a:t>SparkSession</a:t>
            </a:r>
            <a:endParaRPr lang="en-US" altLang="zh-CN" sz="2000" dirty="0"/>
          </a:p>
          <a:p>
            <a:r>
              <a:rPr lang="en-US" altLang="zh-CN" sz="2000" dirty="0" smtClean="0"/>
              <a:t>from </a:t>
            </a:r>
            <a:r>
              <a:rPr lang="en-US" altLang="zh-CN" sz="2000" dirty="0" err="1"/>
              <a:t>pyspark.sql</a:t>
            </a:r>
            <a:r>
              <a:rPr lang="en-US" altLang="zh-CN" sz="2000" dirty="0"/>
              <a:t> import Row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spark = </a:t>
            </a:r>
            <a:r>
              <a:rPr lang="en-US" altLang="zh-CN" sz="2000" dirty="0" err="1"/>
              <a:t>SparkSession.builder.master</a:t>
            </a:r>
            <a:r>
              <a:rPr lang="en-US" altLang="zh-CN" sz="2000" dirty="0"/>
              <a:t>("local</a:t>
            </a:r>
            <a:r>
              <a:rPr lang="en-US" altLang="zh-CN" sz="2000" dirty="0" smtClean="0"/>
              <a:t>") \</a:t>
            </a:r>
            <a:endParaRPr lang="en-US" altLang="zh-CN" sz="2000" dirty="0" smtClean="0"/>
          </a:p>
          <a:p>
            <a:r>
              <a:rPr lang="en-US" altLang="zh-CN" sz="2000" dirty="0" smtClean="0"/>
              <a:t>.</a:t>
            </a:r>
            <a:r>
              <a:rPr lang="en-US" altLang="zh-CN" sz="2000" dirty="0" err="1"/>
              <a:t>appName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word_coutn</a:t>
            </a:r>
            <a:r>
              <a:rPr lang="en-US" altLang="zh-CN" sz="2000" dirty="0"/>
              <a:t>").</a:t>
            </a:r>
            <a:r>
              <a:rPr lang="en-US" altLang="zh-CN" sz="2000" dirty="0" err="1"/>
              <a:t>getOrCreate</a:t>
            </a:r>
            <a:r>
              <a:rPr lang="en-US" altLang="zh-CN" sz="2000" dirty="0"/>
              <a:t>()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rdd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spark.sparkContext.textFile</a:t>
            </a:r>
            <a:r>
              <a:rPr lang="en-US" altLang="zh-CN" sz="2000" dirty="0"/>
              <a:t>("/root/input") \</a:t>
            </a:r>
            <a:endParaRPr lang="en-US" altLang="zh-CN" sz="2000" dirty="0"/>
          </a:p>
          <a:p>
            <a:r>
              <a:rPr lang="en-US" altLang="zh-CN" sz="2000" dirty="0"/>
              <a:t>.map(lambda x: </a:t>
            </a:r>
            <a:r>
              <a:rPr lang="en-US" altLang="zh-CN" sz="2000" dirty="0" err="1"/>
              <a:t>x.replace</a:t>
            </a:r>
            <a:r>
              <a:rPr lang="en-US" altLang="zh-CN" sz="2000" dirty="0"/>
              <a:t>(".", " ").replace(",", " ").lower()) \</a:t>
            </a:r>
            <a:endParaRPr lang="en-US" altLang="zh-CN" sz="2000" dirty="0"/>
          </a:p>
          <a:p>
            <a:r>
              <a:rPr lang="en-US" altLang="zh-CN" sz="2000" dirty="0"/>
              <a:t>.</a:t>
            </a:r>
            <a:r>
              <a:rPr lang="en-US" altLang="zh-CN" sz="2000" dirty="0" err="1"/>
              <a:t>flatMap</a:t>
            </a:r>
            <a:r>
              <a:rPr lang="en-US" altLang="zh-CN" sz="2000" dirty="0"/>
              <a:t>(lambda x: </a:t>
            </a:r>
            <a:r>
              <a:rPr lang="en-US" altLang="zh-CN" sz="2000" dirty="0" err="1"/>
              <a:t>x.split</a:t>
            </a:r>
            <a:r>
              <a:rPr lang="en-US" altLang="zh-CN" sz="2000" dirty="0" smtClean="0"/>
              <a:t>())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words = </a:t>
            </a:r>
            <a:r>
              <a:rPr lang="en-US" altLang="zh-CN" sz="2000" dirty="0" err="1"/>
              <a:t>rdd.map</a:t>
            </a:r>
            <a:r>
              <a:rPr lang="en-US" altLang="zh-CN" sz="2000" dirty="0"/>
              <a:t>(lambda x:Row(word=x))</a:t>
            </a:r>
            <a:endParaRPr lang="en-US" altLang="zh-CN" sz="2000" dirty="0"/>
          </a:p>
          <a:p>
            <a:r>
              <a:rPr lang="en-US" altLang="zh-CN" sz="2000" dirty="0" err="1" smtClean="0"/>
              <a:t>df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spark.createDataFrame</a:t>
            </a:r>
            <a:r>
              <a:rPr lang="en-US" altLang="zh-CN" sz="2000" dirty="0"/>
              <a:t>(words)</a:t>
            </a:r>
            <a:endParaRPr lang="en-US" altLang="zh-CN" sz="2000" dirty="0"/>
          </a:p>
          <a:p>
            <a:r>
              <a:rPr lang="en-US" altLang="zh-CN" sz="2000" dirty="0" err="1" smtClean="0"/>
              <a:t>df.createOrReplaceTempView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words_table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result = </a:t>
            </a:r>
            <a:r>
              <a:rPr lang="en-US" altLang="zh-CN" sz="2000" dirty="0" err="1"/>
              <a:t>spark.sql</a:t>
            </a:r>
            <a:r>
              <a:rPr lang="en-US" altLang="zh-CN" sz="2000" dirty="0" smtClean="0"/>
              <a:t>(“select </a:t>
            </a:r>
            <a:r>
              <a:rPr lang="en-US" altLang="zh-CN" sz="2000" dirty="0"/>
              <a:t>word, count(word) as 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\</a:t>
            </a:r>
            <a:endParaRPr lang="en-US" altLang="zh-CN" sz="2000" dirty="0" smtClean="0"/>
          </a:p>
          <a:p>
            <a:r>
              <a:rPr lang="en-US" altLang="zh-CN" sz="2000" dirty="0" smtClean="0"/>
              <a:t>from </a:t>
            </a:r>
            <a:r>
              <a:rPr lang="en-US" altLang="zh-CN" sz="2000" dirty="0" err="1"/>
              <a:t>words_table</a:t>
            </a:r>
            <a:r>
              <a:rPr lang="en-US" altLang="zh-CN" sz="2000" dirty="0"/>
              <a:t> group by word order by 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desc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result.show</a:t>
            </a:r>
            <a:r>
              <a:rPr lang="en-US" altLang="zh-CN" sz="2000" dirty="0"/>
              <a:t>()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6811347" y="3070167"/>
            <a:ext cx="22953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预处理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结构化</a:t>
            </a:r>
            <a:r>
              <a:rPr lang="en-US" altLang="zh-CN" dirty="0" smtClean="0"/>
              <a:t>RDD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解析为数据集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生成临时表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执行查询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5095" y="400910"/>
            <a:ext cx="2055372" cy="6342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959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SparkSQL</a:t>
            </a:r>
            <a:r>
              <a:rPr lang="en-US" altLang="zh-CN" dirty="0"/>
              <a:t>-</a:t>
            </a:r>
            <a:r>
              <a:rPr lang="en-US" altLang="zh-CN" dirty="0" smtClean="0"/>
              <a:t>--</a:t>
            </a:r>
            <a:r>
              <a:rPr lang="zh-CN" altLang="en-US" dirty="0" smtClean="0"/>
              <a:t>祖孙关系挖掘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0959" y="1225689"/>
            <a:ext cx="6096000" cy="56323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000" dirty="0"/>
              <a:t>from </a:t>
            </a:r>
            <a:r>
              <a:rPr lang="en-US" altLang="zh-CN" sz="2000" dirty="0" err="1"/>
              <a:t>pyspark.sql</a:t>
            </a:r>
            <a:r>
              <a:rPr lang="en-US" altLang="zh-CN" sz="2000" dirty="0"/>
              <a:t> import </a:t>
            </a:r>
            <a:r>
              <a:rPr lang="en-US" altLang="zh-CN" sz="2000" dirty="0" err="1" smtClean="0"/>
              <a:t>SparkSession</a:t>
            </a:r>
            <a:r>
              <a:rPr lang="en-US" altLang="zh-CN" sz="2000" dirty="0" smtClean="0"/>
              <a:t>, Row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spark = </a:t>
            </a:r>
            <a:r>
              <a:rPr lang="en-US" altLang="zh-CN" sz="2000" dirty="0" err="1"/>
              <a:t>SparkSession.builder.master</a:t>
            </a:r>
            <a:r>
              <a:rPr lang="en-US" altLang="zh-CN" sz="2000" dirty="0"/>
              <a:t>("local") \</a:t>
            </a:r>
            <a:endParaRPr lang="en-US" altLang="zh-CN" sz="2000" dirty="0"/>
          </a:p>
          <a:p>
            <a:r>
              <a:rPr lang="en-US" altLang="zh-CN" sz="2000" dirty="0"/>
              <a:t>.</a:t>
            </a:r>
            <a:r>
              <a:rPr lang="en-US" altLang="zh-CN" sz="2000" dirty="0" err="1"/>
              <a:t>appName</a:t>
            </a:r>
            <a:r>
              <a:rPr lang="en-US" altLang="zh-CN" sz="2000" dirty="0"/>
              <a:t>("grand") </a:t>
            </a:r>
            <a:r>
              <a:rPr lang="en-US" altLang="zh-CN" sz="2000" dirty="0" smtClean="0"/>
              <a:t>.</a:t>
            </a:r>
            <a:r>
              <a:rPr lang="en-US" altLang="zh-CN" sz="2000" dirty="0" err="1"/>
              <a:t>getOrCreate</a:t>
            </a:r>
            <a:r>
              <a:rPr lang="en-US" altLang="zh-CN" sz="2000" dirty="0"/>
              <a:t>()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rdd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spark.sparkContext.textFile</a:t>
            </a:r>
            <a:r>
              <a:rPr lang="en-US" altLang="zh-CN" sz="2000" dirty="0"/>
              <a:t>("gc.txt") \</a:t>
            </a:r>
            <a:endParaRPr lang="en-US" altLang="zh-CN" sz="2000" dirty="0"/>
          </a:p>
          <a:p>
            <a:r>
              <a:rPr lang="en-US" altLang="zh-CN" sz="2000" dirty="0"/>
              <a:t>.filter(lambda x: not </a:t>
            </a:r>
            <a:r>
              <a:rPr lang="en-US" altLang="zh-CN" sz="2000" dirty="0" err="1"/>
              <a:t>x.startswith</a:t>
            </a:r>
            <a:r>
              <a:rPr lang="en-US" altLang="zh-CN" sz="2000" dirty="0"/>
              <a:t>("child")) \</a:t>
            </a:r>
            <a:endParaRPr lang="en-US" altLang="zh-CN" sz="2000" dirty="0"/>
          </a:p>
          <a:p>
            <a:r>
              <a:rPr lang="en-US" altLang="zh-CN" sz="2000" dirty="0"/>
              <a:t>.map(lambda x: </a:t>
            </a:r>
            <a:r>
              <a:rPr lang="en-US" altLang="zh-CN" sz="2000" dirty="0" err="1"/>
              <a:t>x.split</a:t>
            </a:r>
            <a:r>
              <a:rPr lang="en-US" altLang="zh-CN" sz="2000" dirty="0"/>
              <a:t>())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relations = </a:t>
            </a:r>
            <a:r>
              <a:rPr lang="en-US" altLang="zh-CN" sz="2000" dirty="0" err="1"/>
              <a:t>rdd.map</a:t>
            </a:r>
            <a:r>
              <a:rPr lang="en-US" altLang="zh-CN" sz="2000" dirty="0"/>
              <a:t>(lambda x: Row(child=x[0], parent=x[1]))</a:t>
            </a:r>
            <a:endParaRPr lang="en-US" altLang="zh-CN" sz="2000" dirty="0"/>
          </a:p>
          <a:p>
            <a:r>
              <a:rPr lang="en-US" altLang="zh-CN" sz="2000" dirty="0" err="1" smtClean="0"/>
              <a:t>df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spark.createDataFrame</a:t>
            </a:r>
            <a:r>
              <a:rPr lang="en-US" altLang="zh-CN" sz="2000" dirty="0"/>
              <a:t>(relations)</a:t>
            </a:r>
            <a:endParaRPr lang="en-US" altLang="zh-CN" sz="2000" dirty="0"/>
          </a:p>
          <a:p>
            <a:r>
              <a:rPr lang="en-US" altLang="zh-CN" sz="2000" dirty="0" err="1"/>
              <a:t>df.createOrReplaceTempView</a:t>
            </a:r>
            <a:r>
              <a:rPr lang="en-US" altLang="zh-CN" sz="2000" dirty="0"/>
              <a:t>("relations")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result = </a:t>
            </a:r>
            <a:r>
              <a:rPr lang="en-US" altLang="zh-CN" sz="2000" dirty="0" err="1"/>
              <a:t>spark.sql</a:t>
            </a:r>
            <a:r>
              <a:rPr lang="en-US" altLang="zh-CN" sz="2000" dirty="0"/>
              <a:t>("select </a:t>
            </a:r>
            <a:r>
              <a:rPr lang="en-US" altLang="zh-CN" sz="2000" dirty="0" err="1"/>
              <a:t>c.child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p.parent</a:t>
            </a:r>
            <a:r>
              <a:rPr lang="en-US" altLang="zh-CN" sz="2000" dirty="0"/>
              <a:t> \</a:t>
            </a:r>
            <a:endParaRPr lang="en-US" altLang="zh-CN" sz="2000" dirty="0"/>
          </a:p>
          <a:p>
            <a:r>
              <a:rPr lang="en-US" altLang="zh-CN" sz="2000" dirty="0"/>
              <a:t>from relations c inner join relations p \</a:t>
            </a:r>
            <a:endParaRPr lang="en-US" altLang="zh-CN" sz="2000" dirty="0"/>
          </a:p>
          <a:p>
            <a:r>
              <a:rPr lang="en-US" altLang="zh-CN" sz="2000" dirty="0"/>
              <a:t>on </a:t>
            </a:r>
            <a:r>
              <a:rPr lang="en-US" altLang="zh-CN" sz="2000" dirty="0" err="1"/>
              <a:t>c.parent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p.child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r>
              <a:rPr lang="en-US" altLang="zh-CN" sz="2000" dirty="0" err="1"/>
              <a:t>result.show</a:t>
            </a:r>
            <a:r>
              <a:rPr lang="en-US" altLang="zh-CN" sz="2000" dirty="0"/>
              <a:t>()</a:t>
            </a:r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811348" y="3070167"/>
            <a:ext cx="18661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预处理</a:t>
            </a:r>
            <a:endParaRPr lang="en-US" altLang="zh-CN" dirty="0" smtClean="0"/>
          </a:p>
          <a:p>
            <a:r>
              <a:rPr lang="zh-CN" altLang="en-US" dirty="0" smtClean="0"/>
              <a:t>结构化</a:t>
            </a:r>
            <a:r>
              <a:rPr lang="en-US" altLang="zh-CN" dirty="0" smtClean="0"/>
              <a:t>RDD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解析为数据集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生成临时表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执行查询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6678" y="1822209"/>
            <a:ext cx="2767976" cy="4686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</a:t>
            </a:r>
            <a:r>
              <a:rPr lang="en-US" altLang="zh-CN" dirty="0" smtClean="0"/>
              <a:t>5-8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关中的正则表达式函数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从字符串中提取符合条件的字符    </a:t>
            </a:r>
            <a:r>
              <a:rPr lang="en-US" altLang="zh-CN" dirty="0" err="1" smtClean="0"/>
              <a:t>regexp_extract</a:t>
            </a:r>
            <a:r>
              <a:rPr lang="en-US" altLang="zh-CN" dirty="0" smtClean="0"/>
              <a:t>(  )</a:t>
            </a:r>
            <a:endParaRPr lang="en-US" altLang="zh-CN" dirty="0" smtClean="0"/>
          </a:p>
          <a:p>
            <a:r>
              <a:rPr lang="zh-CN" altLang="en-US" dirty="0" smtClean="0"/>
              <a:t>使用正则表达式替换字符串： </a:t>
            </a:r>
            <a:r>
              <a:rPr lang="en-US" altLang="zh-CN" dirty="0" err="1" smtClean="0"/>
              <a:t>regexp_replace</a:t>
            </a:r>
            <a:r>
              <a:rPr lang="en-US" altLang="zh-CN" dirty="0" smtClean="0"/>
              <a:t>( )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regexp_ext\fract(e: Column, exp: String, groupIdx: Int)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regexp_replace(e: Column, pattern: String, replacement: String)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为何要</a:t>
            </a:r>
            <a:r>
              <a:rPr kumimoji="1" lang="en-US" altLang="zh-CN"/>
              <a:t>SparkSQL?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57118" y="1970550"/>
            <a:ext cx="8015932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3200"/>
              <a:t>如果能够用大数据技术构建表从而对海量数据也使用</a:t>
            </a:r>
            <a:r>
              <a:rPr kumimoji="1" lang="en-US" altLang="zh-CN" sz="3200"/>
              <a:t>SQL</a:t>
            </a:r>
            <a:r>
              <a:rPr kumimoji="1" lang="zh-CN" altLang="en-US" sz="3200"/>
              <a:t>，你还愿意写</a:t>
            </a:r>
            <a:r>
              <a:rPr kumimoji="1" lang="en-US" altLang="zh-CN" sz="3200"/>
              <a:t>mapreduce</a:t>
            </a:r>
            <a:r>
              <a:rPr kumimoji="1" lang="zh-CN" altLang="en-US" sz="3200"/>
              <a:t>代码吗？</a:t>
            </a:r>
            <a:endParaRPr kumimoji="1"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使用</a:t>
            </a:r>
            <a:r>
              <a:rPr kumimoji="1" lang="en-US" altLang="zh-CN"/>
              <a:t>SparkSQL</a:t>
            </a:r>
            <a:r>
              <a:rPr kumimoji="1" lang="zh-CN" altLang="en-US"/>
              <a:t>的步骤</a:t>
            </a:r>
            <a:endParaRPr kumimoji="1"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1834292" y="12873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构建</a:t>
            </a:r>
            <a:r>
              <a:rPr kumimoji="1" lang="en-US" altLang="zh-CN"/>
              <a:t>DataFrame—</a:t>
            </a:r>
            <a:r>
              <a:rPr kumimoji="1" lang="zh-CN" altLang="en-US"/>
              <a:t>方法一：从</a:t>
            </a:r>
            <a:r>
              <a:rPr kumimoji="1" lang="en-US" altLang="zh-CN"/>
              <a:t>RDD</a:t>
            </a:r>
            <a:r>
              <a:rPr kumimoji="1" lang="zh-CN" altLang="en-US"/>
              <a:t>创建</a:t>
            </a:r>
            <a:endParaRPr kumimoji="1"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4064000" y="2033183"/>
          <a:ext cx="8128000" cy="3815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7" name="图片 1" descr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450" y="2033183"/>
            <a:ext cx="4510117" cy="259595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16387" name="矩形 2"/>
          <p:cNvSpPr/>
          <p:nvPr/>
        </p:nvSpPr>
        <p:spPr>
          <a:xfrm>
            <a:off x="2133600" y="1219200"/>
            <a:ext cx="80772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DataFrame</a:t>
            </a:r>
            <a:r>
              <a:rPr lang="zh-CN" altLang="en-US" dirty="0">
                <a:latin typeface="Arial" panose="020B0604020202020204" pitchFamily="34" charset="0"/>
              </a:rPr>
              <a:t>的推出，让</a:t>
            </a: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en-US" dirty="0">
                <a:latin typeface="Arial" panose="020B0604020202020204" pitchFamily="34" charset="0"/>
              </a:rPr>
              <a:t>具备了处理大规模结构化数据的能力，不仅比原有的</a:t>
            </a:r>
            <a:r>
              <a:rPr lang="en-US" altLang="zh-CN" dirty="0">
                <a:latin typeface="Arial" panose="020B0604020202020204" pitchFamily="34" charset="0"/>
              </a:rPr>
              <a:t>RDD</a:t>
            </a:r>
            <a:r>
              <a:rPr lang="zh-CN" altLang="en-US" dirty="0">
                <a:latin typeface="Arial" panose="020B0604020202020204" pitchFamily="34" charset="0"/>
              </a:rPr>
              <a:t>转化方式更加简单易用，而且获得了更高的计算性能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en-US" dirty="0">
                <a:latin typeface="Arial" panose="020B0604020202020204" pitchFamily="34" charset="0"/>
              </a:rPr>
              <a:t>能够轻松实现从</a:t>
            </a:r>
            <a:r>
              <a:rPr lang="en-US" altLang="zh-CN" dirty="0">
                <a:latin typeface="Arial" panose="020B0604020202020204" pitchFamily="34" charset="0"/>
              </a:rPr>
              <a:t>MySQL</a:t>
            </a:r>
            <a:r>
              <a:rPr lang="zh-CN" altLang="en-US" dirty="0">
                <a:latin typeface="Arial" panose="020B0604020202020204" pitchFamily="34" charset="0"/>
              </a:rPr>
              <a:t>到</a:t>
            </a:r>
            <a:r>
              <a:rPr lang="en-US" altLang="zh-CN" dirty="0">
                <a:latin typeface="Arial" panose="020B0604020202020204" pitchFamily="34" charset="0"/>
              </a:rPr>
              <a:t>DataFrame</a:t>
            </a:r>
            <a:r>
              <a:rPr lang="zh-CN" altLang="en-US" dirty="0">
                <a:latin typeface="Arial" panose="020B0604020202020204" pitchFamily="34" charset="0"/>
              </a:rPr>
              <a:t>的转化，并且支持</a:t>
            </a:r>
            <a:r>
              <a:rPr lang="en-US" altLang="zh-CN" dirty="0">
                <a:latin typeface="Arial" panose="020B0604020202020204" pitchFamily="34" charset="0"/>
              </a:rPr>
              <a:t>SQL</a:t>
            </a:r>
            <a:r>
              <a:rPr lang="zh-CN" altLang="en-US" dirty="0">
                <a:latin typeface="Arial" panose="020B0604020202020204" pitchFamily="34" charset="0"/>
              </a:rPr>
              <a:t>查询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6388" name="Picture 2" descr="http://dblab.xmu.edu.cn/blog/wp-content/uploads/2016/11/DataFrame-RDD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057400"/>
            <a:ext cx="6200775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矩形 4"/>
          <p:cNvSpPr/>
          <p:nvPr/>
        </p:nvSpPr>
        <p:spPr>
          <a:xfrm>
            <a:off x="4495800" y="5181600"/>
            <a:ext cx="30276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图 </a:t>
            </a:r>
            <a:r>
              <a:rPr lang="en-US" altLang="zh-CN" dirty="0">
                <a:latin typeface="Arial" panose="020B0604020202020204" pitchFamily="34" charset="0"/>
              </a:rPr>
              <a:t>DataFrame</a:t>
            </a:r>
            <a:r>
              <a:rPr lang="zh-CN" altLang="en-US" dirty="0">
                <a:latin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</a:rPr>
              <a:t>RDD</a:t>
            </a:r>
            <a:r>
              <a:rPr lang="zh-CN" altLang="en-US" dirty="0">
                <a:latin typeface="Arial" panose="020B0604020202020204" pitchFamily="34" charset="0"/>
              </a:rPr>
              <a:t>的区别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90" name="矩形 5"/>
          <p:cNvSpPr/>
          <p:nvPr/>
        </p:nvSpPr>
        <p:spPr>
          <a:xfrm>
            <a:off x="2438400" y="5629275"/>
            <a:ext cx="76962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RDD</a:t>
            </a:r>
            <a:r>
              <a:rPr lang="zh-CN" altLang="en-US" dirty="0">
                <a:latin typeface="Arial" panose="020B0604020202020204" pitchFamily="34" charset="0"/>
              </a:rPr>
              <a:t>是分布式的 </a:t>
            </a:r>
            <a:r>
              <a:rPr lang="en-US" altLang="zh-CN" dirty="0">
                <a:latin typeface="Arial" panose="020B0604020202020204" pitchFamily="34" charset="0"/>
              </a:rPr>
              <a:t>Java</a:t>
            </a:r>
            <a:r>
              <a:rPr lang="zh-CN" altLang="en-US" dirty="0">
                <a:latin typeface="Arial" panose="020B0604020202020204" pitchFamily="34" charset="0"/>
              </a:rPr>
              <a:t>对象的集合，但是，对象内部结构对于</a:t>
            </a:r>
            <a:r>
              <a:rPr lang="en-US" altLang="zh-CN" dirty="0">
                <a:latin typeface="Arial" panose="020B0604020202020204" pitchFamily="34" charset="0"/>
              </a:rPr>
              <a:t>RDD</a:t>
            </a:r>
            <a:r>
              <a:rPr lang="zh-CN" altLang="en-US" dirty="0">
                <a:latin typeface="Arial" panose="020B0604020202020204" pitchFamily="34" charset="0"/>
              </a:rPr>
              <a:t>而言却是不可知的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DataFrame</a:t>
            </a:r>
            <a:r>
              <a:rPr lang="zh-CN" altLang="en-US" dirty="0">
                <a:latin typeface="Arial" panose="020B0604020202020204" pitchFamily="34" charset="0"/>
              </a:rPr>
              <a:t>是一种以</a:t>
            </a:r>
            <a:r>
              <a:rPr lang="en-US" altLang="zh-CN" dirty="0">
                <a:latin typeface="Arial" panose="020B0604020202020204" pitchFamily="34" charset="0"/>
              </a:rPr>
              <a:t>RDD</a:t>
            </a:r>
            <a:r>
              <a:rPr lang="zh-CN" altLang="en-US" dirty="0">
                <a:latin typeface="Arial" panose="020B0604020202020204" pitchFamily="34" charset="0"/>
              </a:rPr>
              <a:t>为基础的分布式数据集，提供了详细的结构信息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9" grpId="0"/>
      <p:bldP spid="163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的创建</a:t>
            </a:r>
            <a:endParaRPr lang="zh-CN" altLang="en-US" dirty="0"/>
          </a:p>
        </p:txBody>
      </p:sp>
      <p:sp>
        <p:nvSpPr>
          <p:cNvPr id="17411" name="矩形 2"/>
          <p:cNvSpPr/>
          <p:nvPr/>
        </p:nvSpPr>
        <p:spPr>
          <a:xfrm>
            <a:off x="1981200" y="1397000"/>
            <a:ext cx="81534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</a:rPr>
              <a:t>从</a:t>
            </a:r>
            <a:r>
              <a:rPr lang="en-US" altLang="zh-CN" sz="2000" dirty="0">
                <a:latin typeface="Arial" panose="020B0604020202020204" pitchFamily="34" charset="0"/>
              </a:rPr>
              <a:t>Spark2.0</a:t>
            </a:r>
            <a:r>
              <a:rPr lang="zh-CN" altLang="en-US" sz="2000" dirty="0">
                <a:latin typeface="Arial" panose="020B0604020202020204" pitchFamily="34" charset="0"/>
              </a:rPr>
              <a:t>以上版本开始，</a:t>
            </a:r>
            <a:r>
              <a:rPr lang="en-US" altLang="zh-CN" sz="2000" dirty="0">
                <a:latin typeface="Arial" panose="020B0604020202020204" pitchFamily="34" charset="0"/>
              </a:rPr>
              <a:t>Spark</a:t>
            </a:r>
            <a:r>
              <a:rPr lang="zh-CN" altLang="en-US" sz="2000" dirty="0">
                <a:latin typeface="Arial" panose="020B0604020202020204" pitchFamily="34" charset="0"/>
              </a:rPr>
              <a:t>使用全新的</a:t>
            </a:r>
            <a:r>
              <a:rPr lang="en-US" altLang="zh-CN" sz="2000" dirty="0">
                <a:latin typeface="Arial" panose="020B0604020202020204" pitchFamily="34" charset="0"/>
              </a:rPr>
              <a:t>SparkSession</a:t>
            </a:r>
            <a:r>
              <a:rPr lang="zh-CN" altLang="en-US" sz="2000" dirty="0">
                <a:latin typeface="Arial" panose="020B0604020202020204" pitchFamily="34" charset="0"/>
              </a:rPr>
              <a:t>接口来实现其对数据加载、转换、处理等功能。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17412" name="矩形 3"/>
          <p:cNvSpPr/>
          <p:nvPr/>
        </p:nvSpPr>
        <p:spPr>
          <a:xfrm>
            <a:off x="2057083" y="2349500"/>
            <a:ext cx="8001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SparkSession</a:t>
            </a:r>
            <a:r>
              <a:rPr lang="zh-CN" altLang="en-US" sz="2000" dirty="0">
                <a:latin typeface="Arial" panose="020B0604020202020204" pitchFamily="34" charset="0"/>
              </a:rPr>
              <a:t>支持从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不同的数据源</a:t>
            </a:r>
            <a:r>
              <a:rPr lang="zh-CN" altLang="en-US" sz="2000" dirty="0">
                <a:latin typeface="Arial" panose="020B0604020202020204" pitchFamily="34" charset="0"/>
              </a:rPr>
              <a:t>加载数据，并把数据转换成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en-US" sz="2000" dirty="0">
                <a:latin typeface="Arial" panose="020B0604020202020204" pitchFamily="34" charset="0"/>
              </a:rPr>
              <a:t>，并且支持把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en-US" sz="2000" dirty="0">
                <a:latin typeface="Arial" panose="020B0604020202020204" pitchFamily="34" charset="0"/>
              </a:rPr>
              <a:t>转换成</a:t>
            </a:r>
            <a:r>
              <a:rPr lang="en-US" altLang="zh-CN" sz="2000" dirty="0">
                <a:latin typeface="Arial" panose="020B0604020202020204" pitchFamily="34" charset="0"/>
              </a:rPr>
              <a:t>SQLContext</a:t>
            </a:r>
            <a:r>
              <a:rPr lang="zh-CN" altLang="en-US" sz="2000" dirty="0">
                <a:latin typeface="Arial" panose="020B0604020202020204" pitchFamily="34" charset="0"/>
              </a:rPr>
              <a:t>自身中的表，然后使用</a:t>
            </a:r>
            <a:r>
              <a:rPr lang="en-US" altLang="zh-CN" sz="2000" dirty="0">
                <a:latin typeface="Arial" panose="020B0604020202020204" pitchFamily="34" charset="0"/>
              </a:rPr>
              <a:t>SQL</a:t>
            </a:r>
            <a:r>
              <a:rPr lang="zh-CN" altLang="en-US" sz="2000" dirty="0">
                <a:latin typeface="Arial" panose="020B0604020202020204" pitchFamily="34" charset="0"/>
              </a:rPr>
              <a:t>语句来操作数据。</a:t>
            </a:r>
            <a:r>
              <a:rPr lang="en-US" altLang="zh-CN" sz="2000" dirty="0">
                <a:latin typeface="Arial" panose="020B0604020202020204" pitchFamily="34" charset="0"/>
              </a:rPr>
              <a:t>SparkSession</a:t>
            </a:r>
            <a:r>
              <a:rPr lang="zh-CN" altLang="en-US" sz="2000" dirty="0">
                <a:latin typeface="Arial" panose="020B0604020202020204" pitchFamily="34" charset="0"/>
              </a:rPr>
              <a:t>亦提供了</a:t>
            </a:r>
            <a:r>
              <a:rPr lang="en-US" altLang="zh-CN" sz="2000" dirty="0">
                <a:latin typeface="Arial" panose="020B0604020202020204" pitchFamily="34" charset="0"/>
              </a:rPr>
              <a:t>HiveQL</a:t>
            </a:r>
            <a:r>
              <a:rPr lang="zh-CN" altLang="en-US" sz="2000" dirty="0">
                <a:latin typeface="Arial" panose="020B0604020202020204" pitchFamily="34" charset="0"/>
              </a:rPr>
              <a:t>以及其他依赖于</a:t>
            </a:r>
            <a:r>
              <a:rPr lang="en-US" altLang="zh-CN" sz="2000" dirty="0">
                <a:latin typeface="Arial" panose="020B0604020202020204" pitchFamily="34" charset="0"/>
              </a:rPr>
              <a:t>Hive</a:t>
            </a:r>
            <a:r>
              <a:rPr lang="zh-CN" altLang="en-US" sz="2000" dirty="0">
                <a:latin typeface="Arial" panose="020B0604020202020204" pitchFamily="34" charset="0"/>
              </a:rPr>
              <a:t>的功能的支持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7413" name="矩形 4"/>
          <p:cNvSpPr/>
          <p:nvPr/>
        </p:nvSpPr>
        <p:spPr>
          <a:xfrm>
            <a:off x="2095500" y="3671570"/>
            <a:ext cx="8001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可以通过如下语句创建一个</a:t>
            </a:r>
            <a:r>
              <a:rPr lang="en-US" altLang="zh-CN" sz="2000" dirty="0">
                <a:latin typeface="Arial" panose="020B0604020202020204" pitchFamily="34" charset="0"/>
              </a:rPr>
              <a:t>SparkSession</a:t>
            </a:r>
            <a:r>
              <a:rPr lang="zh-CN" altLang="zh-CN" sz="2000" dirty="0">
                <a:latin typeface="Arial" panose="020B0604020202020204" pitchFamily="34" charset="0"/>
              </a:rPr>
              <a:t>对象：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7414" name="矩形 2"/>
          <p:cNvSpPr/>
          <p:nvPr/>
        </p:nvSpPr>
        <p:spPr>
          <a:xfrm>
            <a:off x="2057400" y="4308475"/>
            <a:ext cx="8229600" cy="92202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from pyspark import SparkContext,SparkConf</a:t>
            </a:r>
            <a:endParaRPr lang="zh-CN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from pyspark.sql import SparkSession</a:t>
            </a:r>
            <a:endParaRPr lang="zh-CN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spark = SparkSession.builder.config(conf = SparkConf()).getOrCreate()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415" name="TextBox 6"/>
          <p:cNvSpPr txBox="1"/>
          <p:nvPr/>
        </p:nvSpPr>
        <p:spPr>
          <a:xfrm>
            <a:off x="2057400" y="5468620"/>
            <a:ext cx="7924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dirty="0">
                <a:latin typeface="Arial" panose="020B0604020202020204" pitchFamily="34" charset="0"/>
              </a:rPr>
              <a:t>交互式环境下，在启动进入</a:t>
            </a:r>
            <a:r>
              <a:rPr lang="en-US" altLang="zh-CN" dirty="0">
                <a:latin typeface="Arial" panose="020B0604020202020204" pitchFamily="34" charset="0"/>
              </a:rPr>
              <a:t>pyspark</a:t>
            </a:r>
            <a:r>
              <a:rPr lang="zh-CN" altLang="zh-CN" dirty="0">
                <a:latin typeface="Arial" panose="020B0604020202020204" pitchFamily="34" charset="0"/>
              </a:rPr>
              <a:t>以后，</a:t>
            </a:r>
            <a:r>
              <a:rPr lang="en-US" altLang="zh-CN" dirty="0">
                <a:latin typeface="Arial" panose="020B0604020202020204" pitchFamily="34" charset="0"/>
              </a:rPr>
              <a:t>pyspark</a:t>
            </a:r>
            <a:r>
              <a:rPr lang="zh-CN" altLang="zh-CN" dirty="0">
                <a:latin typeface="Arial" panose="020B0604020202020204" pitchFamily="34" charset="0"/>
              </a:rPr>
              <a:t>就默认提供了一个</a:t>
            </a:r>
            <a:r>
              <a:rPr lang="en-US" altLang="zh-CN" dirty="0">
                <a:latin typeface="Arial" panose="020B0604020202020204" pitchFamily="34" charset="0"/>
              </a:rPr>
              <a:t>SparkContext</a:t>
            </a:r>
            <a:r>
              <a:rPr lang="zh-CN" altLang="zh-CN" dirty="0">
                <a:latin typeface="Arial" panose="020B0604020202020204" pitchFamily="34" charset="0"/>
              </a:rPr>
              <a:t>对象（名称为</a:t>
            </a:r>
            <a:r>
              <a:rPr lang="en-US" altLang="zh-CN" dirty="0">
                <a:latin typeface="Arial" panose="020B0604020202020204" pitchFamily="34" charset="0"/>
              </a:rPr>
              <a:t>sc</a:t>
            </a:r>
            <a:r>
              <a:rPr lang="zh-CN" altLang="zh-CN" dirty="0">
                <a:latin typeface="Arial" panose="020B0604020202020204" pitchFamily="34" charset="0"/>
              </a:rPr>
              <a:t>）和一个</a:t>
            </a:r>
            <a:r>
              <a:rPr lang="en-US" altLang="zh-CN" dirty="0">
                <a:latin typeface="Arial" panose="020B0604020202020204" pitchFamily="34" charset="0"/>
              </a:rPr>
              <a:t>SparkSession</a:t>
            </a:r>
            <a:r>
              <a:rPr lang="zh-CN" altLang="zh-CN" dirty="0">
                <a:latin typeface="Arial" panose="020B0604020202020204" pitchFamily="34" charset="0"/>
              </a:rPr>
              <a:t>对象（名称为</a:t>
            </a: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）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的创建</a:t>
            </a:r>
            <a:endParaRPr lang="zh-CN" altLang="en-US" dirty="0"/>
          </a:p>
        </p:txBody>
      </p:sp>
      <p:sp>
        <p:nvSpPr>
          <p:cNvPr id="18435" name="TextBox 4"/>
          <p:cNvSpPr txBox="1"/>
          <p:nvPr/>
        </p:nvSpPr>
        <p:spPr>
          <a:xfrm>
            <a:off x="2286000" y="1447800"/>
            <a:ext cx="7543800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在创建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时，可以使用</a:t>
            </a:r>
            <a:r>
              <a:rPr lang="en-US" altLang="zh-CN" sz="2000" dirty="0">
                <a:latin typeface="Arial" panose="020B0604020202020204" pitchFamily="34" charset="0"/>
              </a:rPr>
              <a:t>spark.read</a:t>
            </a:r>
            <a:r>
              <a:rPr lang="zh-CN" altLang="zh-CN" sz="2000" dirty="0">
                <a:latin typeface="Arial" panose="020B0604020202020204" pitchFamily="34" charset="0"/>
              </a:rPr>
              <a:t>操作，从不同类型的文件中加载数据创建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，例如：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spark.read.text("people.txt")</a:t>
            </a:r>
            <a:r>
              <a:rPr lang="zh-CN" altLang="zh-CN" sz="2000" dirty="0">
                <a:latin typeface="Arial" panose="020B0604020202020204" pitchFamily="34" charset="0"/>
              </a:rPr>
              <a:t>：读取文本文件</a:t>
            </a:r>
            <a:r>
              <a:rPr lang="en-US" altLang="zh-CN" sz="2000" dirty="0">
                <a:latin typeface="Arial" panose="020B0604020202020204" pitchFamily="34" charset="0"/>
              </a:rPr>
              <a:t>people.txt</a:t>
            </a:r>
            <a:r>
              <a:rPr lang="zh-CN" altLang="zh-CN" sz="2000" dirty="0">
                <a:latin typeface="Arial" panose="020B0604020202020204" pitchFamily="34" charset="0"/>
              </a:rPr>
              <a:t>创建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spark.read.json("people.json")</a:t>
            </a:r>
            <a:r>
              <a:rPr lang="zh-CN" altLang="zh-CN" sz="2000" dirty="0">
                <a:latin typeface="Arial" panose="020B0604020202020204" pitchFamily="34" charset="0"/>
              </a:rPr>
              <a:t>：读取</a:t>
            </a:r>
            <a:r>
              <a:rPr lang="en-US" altLang="zh-CN" sz="2000" dirty="0">
                <a:latin typeface="Arial" panose="020B0604020202020204" pitchFamily="34" charset="0"/>
              </a:rPr>
              <a:t>people.json</a:t>
            </a:r>
            <a:r>
              <a:rPr lang="zh-CN" altLang="zh-CN" sz="2000" dirty="0">
                <a:latin typeface="Arial" panose="020B0604020202020204" pitchFamily="34" charset="0"/>
              </a:rPr>
              <a:t>文件创建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；在读取本地文件或</a:t>
            </a:r>
            <a:r>
              <a:rPr lang="en-US" altLang="zh-CN" sz="2000" dirty="0">
                <a:latin typeface="Arial" panose="020B0604020202020204" pitchFamily="34" charset="0"/>
              </a:rPr>
              <a:t>HDFS</a:t>
            </a:r>
            <a:r>
              <a:rPr lang="zh-CN" altLang="zh-CN" sz="2000" dirty="0">
                <a:latin typeface="Arial" panose="020B0604020202020204" pitchFamily="34" charset="0"/>
              </a:rPr>
              <a:t>文件时，要注意给出正确的文件路径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spark.read.parquet(“people.parquet”)</a:t>
            </a:r>
            <a:r>
              <a:rPr lang="zh-CN" altLang="zh-CN" sz="2000" dirty="0">
                <a:latin typeface="Arial" panose="020B0604020202020204" pitchFamily="34" charset="0"/>
              </a:rPr>
              <a:t>：读取</a:t>
            </a:r>
            <a:r>
              <a:rPr lang="en-US" altLang="zh-CN" sz="2000" dirty="0">
                <a:latin typeface="Arial" panose="020B0604020202020204" pitchFamily="34" charset="0"/>
              </a:rPr>
              <a:t>people.parquet</a:t>
            </a:r>
            <a:r>
              <a:rPr lang="zh-CN" altLang="zh-CN" sz="2000" dirty="0">
                <a:latin typeface="Arial" panose="020B0604020202020204" pitchFamily="34" charset="0"/>
              </a:rPr>
              <a:t>文件创建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965,&quot;width&quot;:11880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ZjI4NTQ3MjIyM2FhNWZiNjFmMzgyODExMzc5YzM3OWUifQ=="/>
  <p:tag name="commondata" val="eyJoZGlkIjoiNjliMjQ0NWU5NGYwODlmNTQ3MjcyZDM3OGU5Njk5YzUifQ=="/>
  <p:tag name="KSO_WPP_MARK_KEY" val="b5f2d129-403d-4cf8-915a-dcf430d2a5e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9635</Words>
  <Application>WPS 演示</Application>
  <PresentationFormat>宽屏</PresentationFormat>
  <Paragraphs>452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Menlo</vt:lpstr>
      <vt:lpstr>Segoe Print</vt:lpstr>
      <vt:lpstr>Calibri</vt:lpstr>
      <vt:lpstr>Office 主题​​</vt:lpstr>
      <vt:lpstr>SparkSQL</vt:lpstr>
      <vt:lpstr>为何要SparkSQL?</vt:lpstr>
      <vt:lpstr>为何要SparkSQL?</vt:lpstr>
      <vt:lpstr>为何要SparkSQL?</vt:lpstr>
      <vt:lpstr>使用SparkSQL的步骤</vt:lpstr>
      <vt:lpstr>构建DataFrame—方法一：从RDD创建</vt:lpstr>
      <vt:lpstr> DataFrame概述</vt:lpstr>
      <vt:lpstr> DataFrame的创建</vt:lpstr>
      <vt:lpstr> DataFrame的创建</vt:lpstr>
      <vt:lpstr> DataFrame的创建</vt:lpstr>
      <vt:lpstr> DataFrame的创建</vt:lpstr>
      <vt:lpstr> DataFrame的创建</vt:lpstr>
      <vt:lpstr> DataFrame的保存</vt:lpstr>
      <vt:lpstr> DataFrame的保存</vt:lpstr>
      <vt:lpstr> DataFrame的常用操作</vt:lpstr>
      <vt:lpstr> DataFrame的常用操作</vt:lpstr>
      <vt:lpstr> DataFrame的常用操作</vt:lpstr>
      <vt:lpstr> 从RDD转换得到DataFrame</vt:lpstr>
      <vt:lpstr> 利用反射机制推断RDD模式</vt:lpstr>
      <vt:lpstr> 利用反射机制推断RDD模式</vt:lpstr>
      <vt:lpstr> 利用反射机制推断RDD模式</vt:lpstr>
      <vt:lpstr> 使用编程方式定义RDD模式</vt:lpstr>
      <vt:lpstr> 使用编程方式定义RDD模式</vt:lpstr>
      <vt:lpstr> 使用编程方式定义RDD模式</vt:lpstr>
      <vt:lpstr>PowerPoint 演示文稿</vt:lpstr>
      <vt:lpstr>PowerPoint 演示文稿</vt:lpstr>
      <vt:lpstr> 使用编程方式定义RDD模式</vt:lpstr>
      <vt:lpstr>构建DataFrame：从RDD创建 —例：词频统计</vt:lpstr>
      <vt:lpstr>构建DataFrame：从带结构文件创建 ——例：Json文件</vt:lpstr>
      <vt:lpstr>构建DataFrame：从其他数据源</vt:lpstr>
      <vt:lpstr>从dataframe创建表</vt:lpstr>
      <vt:lpstr>使用聚合函数</vt:lpstr>
      <vt:lpstr>使用自定义函数（5-9出租车轨迹分析）</vt:lpstr>
      <vt:lpstr>执行SQl查询</vt:lpstr>
      <vt:lpstr>保存查询结果</vt:lpstr>
      <vt:lpstr>实例分析</vt:lpstr>
      <vt:lpstr>SparkSQL---词频统计</vt:lpstr>
      <vt:lpstr>SparkSQL---祖孙关系挖掘</vt:lpstr>
      <vt:lpstr>附：5-8第2关中的正则表达式函数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SparkSQL</dc:title>
  <dc:creator>zheng yuelin</dc:creator>
  <cp:lastModifiedBy>rycf</cp:lastModifiedBy>
  <cp:revision>3</cp:revision>
  <dcterms:created xsi:type="dcterms:W3CDTF">2024-10-15T04:37:37Z</dcterms:created>
  <dcterms:modified xsi:type="dcterms:W3CDTF">2024-10-15T11:32:21Z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60859F8E5846482E87FB76530D7F9F3F</vt:lpwstr>
  </property>
  <property fmtid="{D5CDD505-2E9C-101B-9397-08002B2CF9AE}" pid="3" name="KSOProductBuildVer">
    <vt:lpwstr>2052-11.1.0.12165</vt:lpwstr>
  </property>
</Properties>
</file>